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90" r:id="rId23"/>
    <p:sldId id="278" r:id="rId24"/>
    <p:sldId id="279" r:id="rId25"/>
    <p:sldId id="280" r:id="rId26"/>
    <p:sldId id="281" r:id="rId27"/>
    <p:sldId id="282" r:id="rId28"/>
    <p:sldId id="283" r:id="rId29"/>
    <p:sldId id="284" r:id="rId30"/>
    <p:sldId id="285" r:id="rId31"/>
    <p:sldId id="286" r:id="rId32"/>
    <p:sldId id="288" r:id="rId33"/>
    <p:sldId id="287" r:id="rId34"/>
  </p:sldIdLst>
  <p:sldSz cx="9144000" cy="6858000" type="screen4x3"/>
  <p:notesSz cx="6858000" cy="9144000"/>
  <p:embeddedFontLst>
    <p:embeddedFont>
      <p:font typeface="Segoe Light" pitchFamily="34" charset="0"/>
      <p:regular r:id="rId36"/>
      <p:italic r:id="rId37"/>
    </p:embeddedFont>
    <p:embeddedFont>
      <p:font typeface="Verdana" pitchFamily="34" charset="0"/>
      <p:regular r:id="rId38"/>
      <p:bold r:id="rId39"/>
      <p:italic r:id="rId40"/>
      <p:boldItalic r:id="rId41"/>
    </p:embeddedFont>
    <p:embeddedFont>
      <p:font typeface="Calibri" pitchFamily="34" charset="0"/>
      <p:regular r:id="rId42"/>
      <p:bold r:id="rId43"/>
      <p:italic r:id="rId44"/>
      <p:boldItalic r:id="rId45"/>
    </p:embeddedFont>
    <p:embeddedFont>
      <p:font typeface="Cordia New" pitchFamily="34" charset="-34"/>
      <p:regular r:id="rId46"/>
      <p:bold r:id="rId47"/>
      <p:italic r:id="rId48"/>
      <p:boldItalic r:id="rId49"/>
    </p:embeddedFont>
    <p:embeddedFont>
      <p:font typeface="SimSun" pitchFamily="2" charset="-122"/>
      <p:regular r:id="rId50"/>
    </p:embeddedFont>
    <p:embeddedFont>
      <p:font typeface="Arial Narrow" pitchFamily="34" charset="0"/>
      <p:regular r:id="rId51"/>
      <p:bold r:id="rId52"/>
      <p:italic r:id="rId53"/>
      <p:boldItalic r:id="rId54"/>
    </p:embeddedFont>
    <p:embeddedFont>
      <p:font typeface="Segoe" pitchFamily="34" charset="0"/>
      <p:regular r:id="rId55"/>
      <p:bold r:id="rId56"/>
      <p:italic r:id="rId57"/>
      <p:boldItalic r:id="rId58"/>
    </p:embeddedFont>
    <p:embeddedFont>
      <p:font typeface="굴림" pitchFamily="34" charset="-127"/>
      <p:regular r:id="rId59"/>
    </p:embeddedFont>
    <p:embeddedFont>
      <p:font typeface="Segoe UI Light" pitchFamily="34" charset="0"/>
      <p:regular r:id="rId60"/>
    </p:embeddedFont>
    <p:embeddedFont>
      <p:font typeface="Segoe UI" pitchFamily="34" charset="0"/>
      <p:regular r:id="rId61"/>
      <p:bold r:id="rId62"/>
      <p:italic r:id="rId63"/>
      <p:boldItalic r:id="rId6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3062" autoAdjust="0"/>
    <p:restoredTop sz="60471" autoAdjust="0"/>
  </p:normalViewPr>
  <p:slideViewPr>
    <p:cSldViewPr>
      <p:cViewPr>
        <p:scale>
          <a:sx n="109" d="100"/>
          <a:sy n="109" d="100"/>
        </p:scale>
        <p:origin x="-2460" y="-174"/>
      </p:cViewPr>
      <p:guideLst>
        <p:guide orient="horz" pos="2160"/>
        <p:guide pos="2880"/>
      </p:guideLst>
    </p:cSldViewPr>
  </p:slideViewPr>
  <p:notesTextViewPr>
    <p:cViewPr>
      <p:scale>
        <a:sx n="1" d="1"/>
        <a:sy n="1" d="1"/>
      </p:scale>
      <p:origin x="0" y="0"/>
    </p:cViewPr>
  </p:notesTextViewPr>
  <p:notesViewPr>
    <p:cSldViewPr>
      <p:cViewPr varScale="1">
        <p:scale>
          <a:sx n="85" d="100"/>
          <a:sy n="85" d="100"/>
        </p:scale>
        <p:origin x="-37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font" Target="fonts/font20.fntdata"/><Relationship Id="rId63" Type="http://schemas.openxmlformats.org/officeDocument/2006/relationships/font" Target="fonts/font28.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8" Type="http://schemas.openxmlformats.org/officeDocument/2006/relationships/font" Target="fonts/font23.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font" Target="fonts/font22.fntdata"/><Relationship Id="rId61" Type="http://schemas.openxmlformats.org/officeDocument/2006/relationships/font" Target="fonts/font2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 Id="rId60" Type="http://schemas.openxmlformats.org/officeDocument/2006/relationships/font" Target="fonts/font25.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font" Target="fonts/font21.fntdata"/><Relationship Id="rId64" Type="http://schemas.openxmlformats.org/officeDocument/2006/relationships/font" Target="fonts/font29.fntdata"/><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59" Type="http://schemas.openxmlformats.org/officeDocument/2006/relationships/font" Target="fonts/font24.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font" Target="fonts/font19.fntdata"/><Relationship Id="rId62" Type="http://schemas.openxmlformats.org/officeDocument/2006/relationships/font" Target="fonts/font2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736EE10-3EB2-4978-BE0A-30C2D0983C4A}" type="datetimeFigureOut">
              <a:rPr lang="en-US" smtClean="0"/>
              <a:t>3/19/2013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7D24DF-0F43-4DD8-A081-EA8927561D5C}" type="slidenum">
              <a:rPr lang="en-US" smtClean="0"/>
              <a:t>‹#›</a:t>
            </a:fld>
            <a:endParaRPr lang="en-US"/>
          </a:p>
        </p:txBody>
      </p:sp>
    </p:spTree>
    <p:extLst>
      <p:ext uri="{BB962C8B-B14F-4D97-AF65-F5344CB8AC3E}">
        <p14:creationId xmlns:p14="http://schemas.microsoft.com/office/powerpoint/2010/main" val="3415456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err="1">
                <a:latin typeface="Arial"/>
                <a:ea typeface="SimSun"/>
                <a:cs typeface="Arial"/>
              </a:rPr>
              <a:t>Présentation</a:t>
            </a:r>
            <a:r>
              <a:rPr lang="en-US" sz="1000" b="1" dirty="0">
                <a:latin typeface="Arial"/>
                <a:ea typeface="SimSun"/>
                <a:cs typeface="Arial"/>
              </a:rPr>
              <a:t> : 75 minutes</a:t>
            </a:r>
            <a:endParaRPr lang="en-US" sz="1000" dirty="0">
              <a:latin typeface="Arial"/>
              <a:ea typeface="SimSun"/>
              <a:cs typeface="Arial"/>
            </a:endParaRPr>
          </a:p>
          <a:p>
            <a:pPr>
              <a:lnSpc>
                <a:spcPct val="115000"/>
              </a:lnSpc>
              <a:spcAft>
                <a:spcPts val="1000"/>
              </a:spcAft>
            </a:pPr>
            <a:r>
              <a:rPr lang="en-US" sz="1000" b="1" dirty="0">
                <a:latin typeface="Arial"/>
                <a:ea typeface="SimSun"/>
                <a:cs typeface="Arial"/>
              </a:rPr>
              <a:t>Atelier </a:t>
            </a:r>
            <a:r>
              <a:rPr lang="en-US" sz="1000" b="1" dirty="0" err="1">
                <a:latin typeface="Arial"/>
                <a:ea typeface="SimSun"/>
                <a:cs typeface="Arial"/>
              </a:rPr>
              <a:t>pratique</a:t>
            </a:r>
            <a:r>
              <a:rPr lang="en-US" sz="1000" b="1" dirty="0">
                <a:latin typeface="Arial"/>
                <a:ea typeface="SimSun"/>
                <a:cs typeface="Arial"/>
              </a:rPr>
              <a:t> : 75 minutes</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À la fin de </a:t>
            </a:r>
            <a:r>
              <a:rPr lang="en-US" sz="1000" dirty="0" err="1">
                <a:latin typeface="Arial"/>
                <a:ea typeface="SimSun"/>
                <a:cs typeface="Arial"/>
              </a:rPr>
              <a:t>ce</a:t>
            </a:r>
            <a:r>
              <a:rPr lang="en-US" sz="1000" dirty="0">
                <a:latin typeface="Arial"/>
                <a:ea typeface="SimSun"/>
                <a:cs typeface="Arial"/>
              </a:rPr>
              <a:t> module, les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seront</a:t>
            </a:r>
            <a:r>
              <a:rPr lang="en-US" sz="1000" dirty="0">
                <a:latin typeface="Arial"/>
                <a:ea typeface="SimSun"/>
                <a:cs typeface="Arial"/>
              </a:rPr>
              <a:t> à </a:t>
            </a:r>
            <a:r>
              <a:rPr lang="en-US" sz="1000" dirty="0" err="1">
                <a:latin typeface="Arial"/>
                <a:ea typeface="SimSun"/>
                <a:cs typeface="Arial"/>
              </a:rPr>
              <a:t>même</a:t>
            </a:r>
            <a:r>
              <a:rPr lang="en-US" sz="1000" dirty="0">
                <a:latin typeface="Arial"/>
                <a:ea typeface="SimSun"/>
                <a:cs typeface="Arial"/>
              </a:rPr>
              <a:t> </a:t>
            </a:r>
            <a:r>
              <a:rPr lang="en-US" sz="1000" dirty="0" err="1">
                <a:latin typeface="Arial"/>
                <a:ea typeface="SimSun"/>
                <a:cs typeface="Arial"/>
              </a:rPr>
              <a:t>d'effectuer</a:t>
            </a:r>
            <a:r>
              <a:rPr lang="en-US" sz="1000" dirty="0">
                <a:latin typeface="Arial"/>
                <a:ea typeface="SimSun"/>
                <a:cs typeface="Arial"/>
              </a:rPr>
              <a:t> les </a:t>
            </a:r>
            <a:r>
              <a:rPr lang="en-US" sz="1000" dirty="0" err="1">
                <a:latin typeface="Arial"/>
                <a:ea typeface="SimSun"/>
                <a:cs typeface="Arial"/>
              </a:rPr>
              <a:t>tâches</a:t>
            </a:r>
            <a:r>
              <a:rPr lang="en-US" sz="1000" dirty="0">
                <a:latin typeface="Arial"/>
                <a:ea typeface="SimSun"/>
                <a:cs typeface="Arial"/>
              </a:rPr>
              <a:t> </a:t>
            </a:r>
            <a:r>
              <a:rPr lang="en-US" sz="1000" dirty="0" err="1">
                <a:latin typeface="Arial"/>
                <a:ea typeface="SimSun"/>
                <a:cs typeface="Arial"/>
              </a:rPr>
              <a:t>suivantes</a:t>
            </a:r>
            <a:r>
              <a:rPr lang="en-US" sz="1000" dirty="0">
                <a:latin typeface="Arial"/>
                <a:ea typeface="SimSun"/>
                <a:cs typeface="Arial"/>
              </a:rPr>
              <a:t> :</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décrire</a:t>
            </a:r>
            <a:r>
              <a:rPr lang="en-US" sz="1000" dirty="0" smtClean="0">
                <a:effectLst/>
                <a:latin typeface="Arial"/>
                <a:ea typeface="Times New Roman"/>
                <a:cs typeface="Times New Roman"/>
              </a:rPr>
              <a:t> les technologies de </a:t>
            </a:r>
            <a:r>
              <a:rPr lang="en-US" sz="1000" dirty="0" err="1" smtClean="0">
                <a:effectLst/>
                <a:latin typeface="Arial"/>
                <a:ea typeface="Times New Roman"/>
                <a:cs typeface="Times New Roman"/>
              </a:rPr>
              <a:t>virtualisation</a:t>
            </a:r>
            <a:r>
              <a:rPr lang="en-US" sz="1000" dirty="0" smtClean="0">
                <a:effectLst/>
                <a:latin typeface="Arial"/>
                <a:ea typeface="Times New Roman"/>
                <a:cs typeface="Times New Roman"/>
              </a:rPr>
              <a:t> Microsoft ;</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implémenter</a:t>
            </a:r>
            <a:r>
              <a:rPr lang="en-US" sz="1000" dirty="0" smtClean="0">
                <a:effectLst/>
                <a:latin typeface="Arial"/>
                <a:ea typeface="Times New Roman"/>
                <a:cs typeface="Times New Roman"/>
              </a:rPr>
              <a:t> Hyper-V</a:t>
            </a:r>
            <a:r>
              <a:rPr lang="en-US" sz="1000" baseline="30000" dirty="0" smtClean="0">
                <a:effectLst/>
                <a:latin typeface="Arial"/>
                <a:ea typeface="Times New Roman"/>
                <a:cs typeface="Times New Roman"/>
              </a:rPr>
              <a:t>®</a:t>
            </a:r>
            <a:r>
              <a:rPr lang="en-US" sz="1000" dirty="0" smtClean="0">
                <a:effectLst/>
                <a:latin typeface="Arial"/>
                <a:ea typeface="Times New Roman"/>
                <a:cs typeface="Times New Roman"/>
              </a:rPr>
              <a:t> ;</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gérer</a:t>
            </a:r>
            <a:r>
              <a:rPr lang="en-US" sz="1000" dirty="0" smtClean="0">
                <a:effectLst/>
                <a:latin typeface="Arial"/>
                <a:ea typeface="Times New Roman"/>
                <a:cs typeface="Times New Roman"/>
              </a:rPr>
              <a:t> le </a:t>
            </a:r>
            <a:r>
              <a:rPr lang="en-US" sz="1000" dirty="0" err="1" smtClean="0">
                <a:effectLst/>
                <a:latin typeface="Arial"/>
                <a:ea typeface="Times New Roman"/>
                <a:cs typeface="Times New Roman"/>
              </a:rPr>
              <a:t>stockage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d'ordinateur</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virtuel</a:t>
            </a:r>
            <a:r>
              <a:rPr lang="en-US" sz="1000" dirty="0" smtClean="0">
                <a:effectLst/>
                <a:latin typeface="Arial"/>
                <a:ea typeface="Times New Roman"/>
                <a:cs typeface="Times New Roman"/>
              </a:rPr>
              <a:t> ;</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gérer</a:t>
            </a:r>
            <a:r>
              <a:rPr lang="en-US" sz="1000" dirty="0" smtClean="0">
                <a:effectLst/>
                <a:latin typeface="Arial"/>
                <a:ea typeface="Times New Roman"/>
                <a:cs typeface="Times New Roman"/>
              </a:rPr>
              <a:t> les </a:t>
            </a:r>
            <a:r>
              <a:rPr lang="en-US" sz="1000" dirty="0" err="1" smtClean="0">
                <a:effectLst/>
                <a:latin typeface="Arial"/>
                <a:ea typeface="Times New Roman"/>
                <a:cs typeface="Times New Roman"/>
              </a:rPr>
              <a:t>réseaux</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virtuels</a:t>
            </a:r>
            <a:r>
              <a:rPr lang="en-US" sz="1000" dirty="0" smtClean="0">
                <a:effectLst/>
                <a:latin typeface="Arial"/>
                <a:ea typeface="Times New Roman"/>
                <a:cs typeface="Times New Roman"/>
              </a:rPr>
              <a:t>.</a:t>
            </a:r>
          </a:p>
          <a:p>
            <a:pPr>
              <a:lnSpc>
                <a:spcPct val="115000"/>
              </a:lnSpc>
              <a:spcAft>
                <a:spcPts val="1000"/>
              </a:spcAft>
            </a:pPr>
            <a:r>
              <a:rPr lang="en-US" sz="1000" b="1" dirty="0" smtClean="0">
                <a:latin typeface="Arial"/>
                <a:ea typeface="SimSun"/>
                <a:cs typeface="Arial"/>
              </a:rPr>
              <a:t>Documents de </a:t>
            </a:r>
            <a:r>
              <a:rPr lang="en-US" sz="1000" b="1" dirty="0" err="1">
                <a:latin typeface="Arial"/>
                <a:ea typeface="SimSun"/>
                <a:cs typeface="Arial"/>
              </a:rPr>
              <a:t>cours</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Pour </a:t>
            </a:r>
            <a:r>
              <a:rPr lang="en-US" sz="1000" dirty="0" err="1">
                <a:latin typeface="Arial"/>
                <a:ea typeface="SimSun"/>
                <a:cs typeface="Arial"/>
              </a:rPr>
              <a:t>animer</a:t>
            </a:r>
            <a:r>
              <a:rPr lang="en-US" sz="1000" dirty="0">
                <a:latin typeface="Arial"/>
                <a:ea typeface="SimSun"/>
                <a:cs typeface="Arial"/>
              </a:rPr>
              <a:t> </a:t>
            </a:r>
            <a:r>
              <a:rPr lang="en-US" sz="1000" dirty="0" err="1">
                <a:latin typeface="Arial"/>
                <a:ea typeface="SimSun"/>
                <a:cs typeface="Arial"/>
              </a:rPr>
              <a:t>ce</a:t>
            </a:r>
            <a:r>
              <a:rPr lang="en-US" sz="1000" dirty="0">
                <a:latin typeface="Arial"/>
                <a:ea typeface="SimSun"/>
                <a:cs typeface="Arial"/>
              </a:rPr>
              <a:t> module,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devez</a:t>
            </a:r>
            <a:r>
              <a:rPr lang="en-US" sz="1000" dirty="0">
                <a:latin typeface="Arial"/>
                <a:ea typeface="SimSun"/>
                <a:cs typeface="Arial"/>
              </a:rPr>
              <a:t> disposer du </a:t>
            </a:r>
            <a:r>
              <a:rPr lang="en-US" sz="1000" dirty="0" err="1">
                <a:latin typeface="Arial"/>
                <a:ea typeface="SimSun"/>
                <a:cs typeface="Arial"/>
              </a:rPr>
              <a:t>fichier</a:t>
            </a:r>
            <a:r>
              <a:rPr lang="en-US" sz="1000" dirty="0">
                <a:latin typeface="Arial"/>
                <a:ea typeface="SimSun"/>
                <a:cs typeface="Arial"/>
              </a:rPr>
              <a:t> Microsoft</a:t>
            </a:r>
            <a:r>
              <a:rPr lang="en-US" sz="1000" baseline="30000" dirty="0">
                <a:latin typeface="Arial"/>
                <a:ea typeface="SimSun"/>
                <a:cs typeface="Arial"/>
              </a:rPr>
              <a:t>®</a:t>
            </a:r>
            <a:r>
              <a:rPr lang="en-US" sz="1000" dirty="0">
                <a:latin typeface="Arial"/>
                <a:ea typeface="SimSun"/>
                <a:cs typeface="Arial"/>
              </a:rPr>
              <a:t> Office PowerPoint</a:t>
            </a:r>
            <a:r>
              <a:rPr lang="en-US" sz="1000" baseline="30000" dirty="0">
                <a:latin typeface="Arial"/>
                <a:ea typeface="SimSun"/>
                <a:cs typeface="Arial"/>
              </a:rPr>
              <a:t>®</a:t>
            </a:r>
            <a:r>
              <a:rPr lang="en-US" sz="1000" dirty="0">
                <a:latin typeface="Arial"/>
                <a:ea typeface="SimSun"/>
                <a:cs typeface="Arial"/>
              </a:rPr>
              <a:t> 22410B_13.pptx.</a:t>
            </a:r>
          </a:p>
          <a:p>
            <a:pPr>
              <a:lnSpc>
                <a:spcPct val="115000"/>
              </a:lnSpc>
              <a:spcAft>
                <a:spcPts val="1000"/>
              </a:spcAft>
            </a:pPr>
            <a:r>
              <a:rPr lang="en-US" sz="1000" b="1" dirty="0">
                <a:latin typeface="Arial"/>
                <a:ea typeface="SimSun"/>
                <a:cs typeface="Arial"/>
              </a:rPr>
              <a:t>Important</a:t>
            </a:r>
            <a:r>
              <a:rPr lang="en-US" sz="1000" dirty="0">
                <a:latin typeface="Arial"/>
                <a:ea typeface="SimSun"/>
                <a:cs typeface="Arial"/>
              </a:rPr>
              <a:t> </a:t>
            </a:r>
            <a:r>
              <a:rPr lang="en-US" sz="1000" b="1">
                <a:latin typeface="Arial"/>
                <a:ea typeface="SimSun"/>
                <a:cs typeface="Arial"/>
              </a:rPr>
              <a:t>:</a:t>
            </a:r>
            <a:r>
              <a:rPr lang="en-US" sz="1000">
                <a:latin typeface="Arial"/>
                <a:ea typeface="SimSun"/>
                <a:cs typeface="Arial"/>
              </a:rPr>
              <a:t> </a:t>
            </a:r>
            <a:r>
              <a:rPr lang="en-US" sz="1000" smtClean="0">
                <a:latin typeface="Arial"/>
                <a:ea typeface="SimSun"/>
                <a:cs typeface="Arial"/>
              </a:rPr>
              <a:t>Il </a:t>
            </a:r>
            <a:r>
              <a:rPr lang="en-US" sz="1000" dirty="0" err="1">
                <a:latin typeface="Arial"/>
                <a:ea typeface="SimSun"/>
                <a:cs typeface="Arial"/>
              </a:rPr>
              <a:t>est</a:t>
            </a:r>
            <a:r>
              <a:rPr lang="en-US" sz="1000" dirty="0">
                <a:latin typeface="Arial"/>
                <a:ea typeface="SimSun"/>
                <a:cs typeface="Arial"/>
              </a:rPr>
              <a:t> </a:t>
            </a:r>
            <a:r>
              <a:rPr lang="en-US" sz="1000" dirty="0" err="1">
                <a:latin typeface="Arial"/>
                <a:ea typeface="SimSun"/>
                <a:cs typeface="Arial"/>
              </a:rPr>
              <a:t>recommandé</a:t>
            </a:r>
            <a:r>
              <a:rPr lang="en-US" sz="1000" dirty="0">
                <a:latin typeface="Arial"/>
                <a:ea typeface="SimSun"/>
                <a:cs typeface="Arial"/>
              </a:rPr>
              <a:t> </a:t>
            </a:r>
            <a:r>
              <a:rPr lang="en-US" sz="1000" dirty="0" err="1">
                <a:latin typeface="Arial"/>
                <a:ea typeface="SimSun"/>
                <a:cs typeface="Arial"/>
              </a:rPr>
              <a:t>d'utiliser</a:t>
            </a:r>
            <a:r>
              <a:rPr lang="en-US" sz="1000" dirty="0">
                <a:latin typeface="Arial"/>
                <a:ea typeface="SimSun"/>
                <a:cs typeface="Arial"/>
              </a:rPr>
              <a:t> Office PowerPoint 2007 </a:t>
            </a:r>
            <a:r>
              <a:rPr lang="en-US" sz="1000" dirty="0" err="1">
                <a:latin typeface="Arial"/>
                <a:ea typeface="SimSun"/>
                <a:cs typeface="Arial"/>
              </a:rPr>
              <a:t>ou</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version plus </a:t>
            </a:r>
            <a:r>
              <a:rPr lang="en-US" sz="1000" dirty="0" err="1">
                <a:latin typeface="Arial"/>
                <a:ea typeface="SimSun"/>
                <a:cs typeface="Arial"/>
              </a:rPr>
              <a:t>récente</a:t>
            </a:r>
            <a:r>
              <a:rPr lang="en-US" sz="1000" dirty="0">
                <a:latin typeface="Arial"/>
                <a:ea typeface="SimSun"/>
                <a:cs typeface="Arial"/>
              </a:rPr>
              <a:t> pour </a:t>
            </a:r>
            <a:r>
              <a:rPr lang="en-US" sz="1000" dirty="0" err="1">
                <a:latin typeface="Arial"/>
                <a:ea typeface="SimSun"/>
                <a:cs typeface="Arial"/>
              </a:rPr>
              <a:t>afficher</a:t>
            </a:r>
            <a:r>
              <a:rPr lang="en-US" sz="1000" dirty="0">
                <a:latin typeface="Arial"/>
                <a:ea typeface="SimSun"/>
                <a:cs typeface="Arial"/>
              </a:rPr>
              <a:t> les </a:t>
            </a:r>
            <a:r>
              <a:rPr lang="en-US" sz="1000" dirty="0" err="1">
                <a:latin typeface="Arial"/>
                <a:ea typeface="SimSun"/>
                <a:cs typeface="Arial"/>
              </a:rPr>
              <a:t>diapositives</a:t>
            </a:r>
            <a:r>
              <a:rPr lang="en-US" sz="1000" dirty="0">
                <a:latin typeface="Arial"/>
                <a:ea typeface="SimSun"/>
                <a:cs typeface="Arial"/>
              </a:rPr>
              <a:t> de </a:t>
            </a:r>
            <a:r>
              <a:rPr lang="en-US" sz="1000" dirty="0" err="1">
                <a:latin typeface="Arial"/>
                <a:ea typeface="SimSun"/>
                <a:cs typeface="Arial"/>
              </a:rPr>
              <a:t>ce</a:t>
            </a:r>
            <a:r>
              <a:rPr lang="en-US" sz="1000" dirty="0">
                <a:latin typeface="Arial"/>
                <a:ea typeface="SimSun"/>
                <a:cs typeface="Arial"/>
              </a:rPr>
              <a:t> </a:t>
            </a:r>
            <a:r>
              <a:rPr lang="en-US" sz="1000" dirty="0" err="1">
                <a:latin typeface="Arial"/>
                <a:ea typeface="SimSun"/>
                <a:cs typeface="Arial"/>
              </a:rPr>
              <a:t>cours</a:t>
            </a:r>
            <a:r>
              <a:rPr lang="en-US" sz="1000" dirty="0">
                <a:latin typeface="Arial"/>
                <a:ea typeface="SimSun"/>
                <a:cs typeface="Arial"/>
              </a:rPr>
              <a:t>. Si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utilisez</a:t>
            </a:r>
            <a:r>
              <a:rPr lang="en-US" sz="1000" dirty="0">
                <a:latin typeface="Arial"/>
                <a:ea typeface="SimSun"/>
                <a:cs typeface="Arial"/>
              </a:rPr>
              <a:t> la </a:t>
            </a:r>
            <a:r>
              <a:rPr lang="en-US" sz="1000" dirty="0" err="1">
                <a:latin typeface="Arial"/>
                <a:ea typeface="SimSun"/>
                <a:cs typeface="Arial"/>
              </a:rPr>
              <a:t>visionneuse</a:t>
            </a:r>
            <a:r>
              <a:rPr lang="en-US" sz="1000" dirty="0">
                <a:latin typeface="Arial"/>
                <a:ea typeface="SimSun"/>
                <a:cs typeface="Arial"/>
              </a:rPr>
              <a:t> PowerPoint </a:t>
            </a:r>
            <a:r>
              <a:rPr lang="en-US" sz="1000" dirty="0" err="1">
                <a:latin typeface="Arial"/>
                <a:ea typeface="SimSun"/>
                <a:cs typeface="Arial"/>
              </a:rPr>
              <a:t>ou</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version </a:t>
            </a:r>
            <a:r>
              <a:rPr lang="en-US" sz="1000" dirty="0" err="1">
                <a:latin typeface="Arial"/>
                <a:ea typeface="SimSun"/>
                <a:cs typeface="Arial"/>
              </a:rPr>
              <a:t>antérieure</a:t>
            </a:r>
            <a:r>
              <a:rPr lang="en-US" sz="1000" dirty="0">
                <a:latin typeface="Arial"/>
                <a:ea typeface="SimSun"/>
                <a:cs typeface="Arial"/>
              </a:rPr>
              <a:t> </a:t>
            </a:r>
            <a:r>
              <a:rPr lang="en-US" sz="1000" dirty="0" err="1" smtClean="0">
                <a:latin typeface="Arial"/>
                <a:ea typeface="SimSun"/>
                <a:cs typeface="Arial"/>
              </a:rPr>
              <a:t>d'Office</a:t>
            </a:r>
            <a:r>
              <a:rPr lang="en-US" sz="1000" dirty="0" smtClean="0">
                <a:latin typeface="Arial"/>
                <a:ea typeface="SimSun"/>
                <a:cs typeface="Arial"/>
              </a:rPr>
              <a:t> PowerPoint</a:t>
            </a:r>
            <a:r>
              <a:rPr lang="en-US" sz="1000" dirty="0">
                <a:latin typeface="Arial"/>
                <a:ea typeface="SimSun"/>
                <a:cs typeface="Arial"/>
              </a:rPr>
              <a:t>, </a:t>
            </a:r>
            <a:r>
              <a:rPr lang="en-US" sz="1000" dirty="0" err="1">
                <a:latin typeface="Arial"/>
                <a:ea typeface="SimSun"/>
                <a:cs typeface="Arial"/>
              </a:rPr>
              <a:t>il</a:t>
            </a:r>
            <a:r>
              <a:rPr lang="en-US" sz="1000" dirty="0">
                <a:latin typeface="Arial"/>
                <a:ea typeface="SimSun"/>
                <a:cs typeface="Arial"/>
              </a:rPr>
              <a:t> se </a:t>
            </a:r>
            <a:r>
              <a:rPr lang="en-US" sz="1000" dirty="0" err="1">
                <a:latin typeface="Arial"/>
                <a:ea typeface="SimSun"/>
                <a:cs typeface="Arial"/>
              </a:rPr>
              <a:t>peut</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les </a:t>
            </a:r>
            <a:r>
              <a:rPr lang="en-US" sz="1000" dirty="0" err="1">
                <a:latin typeface="Arial"/>
                <a:ea typeface="SimSun"/>
                <a:cs typeface="Arial"/>
              </a:rPr>
              <a:t>diapositives</a:t>
            </a:r>
            <a:r>
              <a:rPr lang="en-US" sz="1000" dirty="0">
                <a:latin typeface="Arial"/>
                <a:ea typeface="SimSun"/>
                <a:cs typeface="Arial"/>
              </a:rPr>
              <a:t> ne </a:t>
            </a:r>
            <a:r>
              <a:rPr lang="en-US" sz="1000" dirty="0" err="1">
                <a:latin typeface="Arial"/>
                <a:ea typeface="SimSun"/>
                <a:cs typeface="Arial"/>
              </a:rPr>
              <a:t>s'affichent</a:t>
            </a:r>
            <a:r>
              <a:rPr lang="en-US" sz="1000" dirty="0">
                <a:latin typeface="Arial"/>
                <a:ea typeface="SimSun"/>
                <a:cs typeface="Arial"/>
              </a:rPr>
              <a:t> pas </a:t>
            </a:r>
            <a:r>
              <a:rPr lang="en-US" sz="1000" dirty="0" err="1">
                <a:latin typeface="Arial"/>
                <a:ea typeface="SimSun"/>
                <a:cs typeface="Arial"/>
              </a:rPr>
              <a:t>correctement</a:t>
            </a:r>
            <a:r>
              <a:rPr lang="en-US" sz="1000" dirty="0">
                <a:latin typeface="Arial"/>
                <a:ea typeface="SimSun"/>
                <a:cs typeface="Arial"/>
              </a:rPr>
              <a:t>.</a:t>
            </a:r>
          </a:p>
        </p:txBody>
      </p:sp>
      <p:sp>
        <p:nvSpPr>
          <p:cNvPr id="4" name="Slide Number Placeholder 3"/>
          <p:cNvSpPr>
            <a:spLocks noGrp="1"/>
          </p:cNvSpPr>
          <p:nvPr>
            <p:ph type="sldNum" sz="quarter" idx="10"/>
          </p:nvPr>
        </p:nvSpPr>
        <p:spPr/>
        <p:txBody>
          <a:bodyPr/>
          <a:lstStyle/>
          <a:p>
            <a:fld id="{837D24DF-0F43-4DD8-A081-EA8927561D5C}"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3960147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Arial"/>
              </a:rPr>
              <a:t>Présentez</a:t>
            </a:r>
            <a:r>
              <a:rPr lang="en-US" sz="1000" dirty="0">
                <a:latin typeface="Arial"/>
                <a:ea typeface="SimSun"/>
                <a:cs typeface="Arial"/>
              </a:rPr>
              <a:t> </a:t>
            </a:r>
            <a:r>
              <a:rPr lang="en-US" sz="1000" dirty="0" err="1">
                <a:latin typeface="Arial"/>
                <a:ea typeface="SimSun"/>
                <a:cs typeface="Arial"/>
              </a:rPr>
              <a:t>l'historique</a:t>
            </a:r>
            <a:r>
              <a:rPr lang="en-US" sz="1000" dirty="0">
                <a:latin typeface="Arial"/>
                <a:ea typeface="SimSun"/>
                <a:cs typeface="Arial"/>
              </a:rPr>
              <a:t> de Hyper-V :</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publié</a:t>
            </a:r>
            <a:r>
              <a:rPr lang="en-US" sz="1000" dirty="0" smtClean="0">
                <a:effectLst/>
                <a:latin typeface="Arial"/>
                <a:ea typeface="Times New Roman"/>
                <a:cs typeface="Times New Roman"/>
              </a:rPr>
              <a:t> avec Windows Server 2008 ;</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amélioré</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Windows Server 2008 R2 Service Pack 1 (</a:t>
            </a:r>
            <a:r>
              <a:rPr lang="en-US" sz="1000" smtClean="0">
                <a:effectLst/>
                <a:latin typeface="Arial"/>
                <a:ea typeface="Times New Roman"/>
                <a:cs typeface="Times New Roman"/>
              </a:rPr>
              <a:t>SP1)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Times New Roman"/>
              </a:rPr>
              <a:t>Windows Server 2012 </a:t>
            </a:r>
            <a:r>
              <a:rPr lang="en-US" sz="1000" dirty="0" err="1" smtClean="0">
                <a:effectLst/>
                <a:latin typeface="Arial"/>
                <a:ea typeface="Times New Roman"/>
                <a:cs typeface="Times New Roman"/>
              </a:rPr>
              <a:t>comporte</a:t>
            </a:r>
            <a:r>
              <a:rPr lang="en-US" sz="1000" dirty="0" smtClean="0">
                <a:effectLst/>
                <a:latin typeface="Arial"/>
                <a:ea typeface="Times New Roman"/>
                <a:cs typeface="Times New Roman"/>
              </a:rPr>
              <a:t> Hyper-V 3.</a:t>
            </a:r>
          </a:p>
          <a:p>
            <a:pPr>
              <a:lnSpc>
                <a:spcPct val="115000"/>
              </a:lnSpc>
              <a:spcAft>
                <a:spcPts val="1000"/>
              </a:spcAft>
            </a:pPr>
            <a:r>
              <a:rPr lang="en-US" sz="1000" dirty="0" err="1">
                <a:latin typeface="Arial"/>
                <a:ea typeface="SimSun"/>
                <a:cs typeface="Arial"/>
              </a:rPr>
              <a:t>Comparez</a:t>
            </a:r>
            <a:r>
              <a:rPr lang="en-US" sz="1000" dirty="0">
                <a:latin typeface="Arial"/>
                <a:ea typeface="SimSun"/>
                <a:cs typeface="Arial"/>
              </a:rPr>
              <a:t> Hyper-V à </a:t>
            </a:r>
            <a:r>
              <a:rPr lang="en-US" sz="1000" dirty="0" err="1">
                <a:latin typeface="Arial"/>
                <a:ea typeface="SimSun"/>
                <a:cs typeface="Arial"/>
              </a:rPr>
              <a:t>d'autres</a:t>
            </a:r>
            <a:r>
              <a:rPr lang="en-US" sz="1000" dirty="0">
                <a:latin typeface="Arial"/>
                <a:ea typeface="SimSun"/>
                <a:cs typeface="Arial"/>
              </a:rPr>
              <a:t> </a:t>
            </a:r>
            <a:r>
              <a:rPr lang="en-US" sz="1000" dirty="0" err="1">
                <a:latin typeface="Arial"/>
                <a:ea typeface="SimSun"/>
                <a:cs typeface="Arial"/>
              </a:rPr>
              <a:t>produits</a:t>
            </a:r>
            <a:r>
              <a:rPr lang="en-US" sz="1000" dirty="0">
                <a:latin typeface="Arial"/>
                <a:ea typeface="SimSun"/>
                <a:cs typeface="Arial"/>
              </a:rPr>
              <a:t> </a:t>
            </a:r>
            <a:r>
              <a:rPr lang="en-US" sz="1000" dirty="0" err="1">
                <a:latin typeface="Arial"/>
                <a:ea typeface="SimSun"/>
                <a:cs typeface="Arial"/>
              </a:rPr>
              <a:t>tels</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Virtual PC, Virtual Server et à </a:t>
            </a:r>
            <a:r>
              <a:rPr lang="en-US" sz="1000" dirty="0" err="1">
                <a:latin typeface="Arial"/>
                <a:ea typeface="SimSun"/>
                <a:cs typeface="Arial"/>
              </a:rPr>
              <a:t>d'autres</a:t>
            </a:r>
            <a:r>
              <a:rPr lang="en-US" sz="1000" dirty="0">
                <a:latin typeface="Arial"/>
                <a:ea typeface="SimSun"/>
                <a:cs typeface="Arial"/>
              </a:rPr>
              <a:t> solutions </a:t>
            </a:r>
            <a:r>
              <a:rPr lang="en-US" sz="1000" dirty="0" smtClean="0">
                <a:latin typeface="Arial"/>
                <a:ea typeface="SimSun"/>
                <a:cs typeface="Arial"/>
              </a:rPr>
              <a:t>de </a:t>
            </a:r>
            <a:r>
              <a:rPr lang="en-US" sz="1000" dirty="0" err="1" smtClean="0">
                <a:latin typeface="Arial"/>
                <a:ea typeface="SimSun"/>
                <a:cs typeface="Arial"/>
              </a:rPr>
              <a:t>virtualisation</a:t>
            </a:r>
            <a:r>
              <a:rPr lang="en-US" sz="1000" dirty="0" smtClean="0">
                <a:latin typeface="Arial"/>
                <a:ea typeface="SimSun"/>
                <a:cs typeface="Arial"/>
              </a:rPr>
              <a:t> </a:t>
            </a:r>
            <a:r>
              <a:rPr lang="en-US" sz="1000" dirty="0">
                <a:latin typeface="Arial"/>
                <a:ea typeface="SimSun"/>
                <a:cs typeface="Arial"/>
              </a:rPr>
              <a:t>non Microsoft.</a:t>
            </a:r>
          </a:p>
        </p:txBody>
      </p:sp>
      <p:sp>
        <p:nvSpPr>
          <p:cNvPr id="4" name="Slide Number Placeholder 3"/>
          <p:cNvSpPr>
            <a:spLocks noGrp="1"/>
          </p:cNvSpPr>
          <p:nvPr>
            <p:ph type="sldNum" sz="quarter" idx="10"/>
          </p:nvPr>
        </p:nvSpPr>
        <p:spPr/>
        <p:txBody>
          <a:bodyPr/>
          <a:lstStyle/>
          <a:p>
            <a:fld id="{837D24DF-0F43-4DD8-A081-EA8927561D5C}"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898062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Rappelez aux stagiaires qu'ils ont besoin d'un processeur qui prenne en charge la virtualisation d'assistance matérielle et que cela n'est pas toujours activé dans le BIOS.</a:t>
            </a:r>
          </a:p>
        </p:txBody>
      </p:sp>
      <p:sp>
        <p:nvSpPr>
          <p:cNvPr id="4" name="Slide Number Placeholder 3"/>
          <p:cNvSpPr>
            <a:spLocks noGrp="1"/>
          </p:cNvSpPr>
          <p:nvPr>
            <p:ph type="sldNum" sz="quarter" idx="10"/>
          </p:nvPr>
        </p:nvSpPr>
        <p:spPr/>
        <p:txBody>
          <a:bodyPr/>
          <a:lstStyle/>
          <a:p>
            <a:fld id="{837D24DF-0F43-4DD8-A081-EA8927561D5C}"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23875855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Lors de la présentation de cette diapositive, décrivez les différents composants matériels de l'ordinateur virtuel.</a:t>
            </a:r>
          </a:p>
          <a:p>
            <a:pPr>
              <a:lnSpc>
                <a:spcPct val="115000"/>
              </a:lnSpc>
              <a:spcAft>
                <a:spcPts val="1000"/>
              </a:spcAft>
            </a:pPr>
            <a:r>
              <a:rPr lang="en-US" sz="1000">
                <a:latin typeface="Arial"/>
                <a:ea typeface="SimSun"/>
                <a:cs typeface="Arial"/>
              </a:rPr>
              <a:t>Parlez des limitations relatives aux périphériques IDE et SCSI.</a:t>
            </a:r>
          </a:p>
        </p:txBody>
      </p:sp>
      <p:sp>
        <p:nvSpPr>
          <p:cNvPr id="4" name="Slide Number Placeholder 3"/>
          <p:cNvSpPr>
            <a:spLocks noGrp="1"/>
          </p:cNvSpPr>
          <p:nvPr>
            <p:ph type="sldNum" sz="quarter" idx="10"/>
          </p:nvPr>
        </p:nvSpPr>
        <p:spPr/>
        <p:txBody>
          <a:bodyPr/>
          <a:lstStyle/>
          <a:p>
            <a:fld id="{837D24DF-0F43-4DD8-A081-EA8927561D5C}"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3692338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qui la </a:t>
            </a:r>
            <a:r>
              <a:rPr lang="en-US" sz="1000" dirty="0" err="1">
                <a:latin typeface="Arial"/>
                <a:ea typeface="SimSun"/>
                <a:cs typeface="Segoe UI"/>
              </a:rPr>
              <a:t>boîte</a:t>
            </a:r>
            <a:r>
              <a:rPr lang="en-US" sz="1000" dirty="0">
                <a:latin typeface="Arial"/>
                <a:ea typeface="SimSun"/>
                <a:cs typeface="Segoe UI"/>
              </a:rPr>
              <a:t> de </a:t>
            </a:r>
            <a:r>
              <a:rPr lang="en-US" sz="1000" dirty="0" smtClean="0">
                <a:latin typeface="Arial"/>
                <a:ea typeface="SimSun"/>
                <a:cs typeface="Segoe UI"/>
              </a:rPr>
              <a:t>dialogue </a:t>
            </a:r>
            <a:r>
              <a:rPr lang="en-US" sz="1000" b="1" dirty="0" err="1" smtClean="0">
                <a:latin typeface="Arial"/>
                <a:ea typeface="SimSun"/>
                <a:cs typeface="Arial"/>
              </a:rPr>
              <a:t>Paramètres</a:t>
            </a:r>
            <a:r>
              <a:rPr lang="en-US" sz="1000" dirty="0" smtClean="0">
                <a:latin typeface="Arial"/>
                <a:ea typeface="SimSun"/>
                <a:cs typeface="Segoe UI"/>
              </a:rPr>
              <a:t> </a:t>
            </a:r>
            <a:r>
              <a:rPr lang="en-US" sz="1000" dirty="0">
                <a:latin typeface="Arial"/>
                <a:ea typeface="SimSun"/>
                <a:cs typeface="Segoe UI"/>
              </a:rPr>
              <a:t>d'un </a:t>
            </a:r>
            <a:r>
              <a:rPr lang="en-US" sz="1000" dirty="0" err="1">
                <a:latin typeface="Arial"/>
                <a:ea typeface="SimSun"/>
                <a:cs typeface="Segoe UI"/>
              </a:rPr>
              <a:t>ordinateur</a:t>
            </a:r>
            <a:r>
              <a:rPr lang="en-US" sz="1000" dirty="0">
                <a:latin typeface="Arial"/>
                <a:ea typeface="SimSun"/>
                <a:cs typeface="Segoe UI"/>
              </a:rPr>
              <a:t> </a:t>
            </a:r>
            <a:r>
              <a:rPr lang="en-US" sz="1000" dirty="0" err="1">
                <a:latin typeface="Arial"/>
                <a:ea typeface="SimSun"/>
                <a:cs typeface="Segoe UI"/>
              </a:rPr>
              <a:t>virtuel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accessible </a:t>
            </a:r>
            <a:r>
              <a:rPr lang="en-US" sz="1000" dirty="0" smtClean="0">
                <a:latin typeface="Arial"/>
                <a:ea typeface="SimSun"/>
                <a:cs typeface="Segoe UI"/>
              </a:rPr>
              <a:t>en </a:t>
            </a:r>
            <a:r>
              <a:rPr lang="en-US" sz="1000" dirty="0" err="1" smtClean="0">
                <a:latin typeface="Arial"/>
                <a:ea typeface="SimSun"/>
                <a:cs typeface="Segoe UI"/>
              </a:rPr>
              <a:t>cliquant</a:t>
            </a:r>
            <a:r>
              <a:rPr lang="en-US" sz="1000" dirty="0" smtClean="0">
                <a:latin typeface="Arial"/>
                <a:ea typeface="SimSun"/>
                <a:cs typeface="Segoe UI"/>
              </a:rPr>
              <a:t> </a:t>
            </a:r>
            <a:r>
              <a:rPr lang="en-US" sz="1000" dirty="0">
                <a:latin typeface="Arial"/>
                <a:ea typeface="SimSun"/>
                <a:cs typeface="Segoe UI"/>
              </a:rPr>
              <a:t>avec le </a:t>
            </a:r>
            <a:r>
              <a:rPr lang="en-US" sz="1000" dirty="0" err="1">
                <a:latin typeface="Arial"/>
                <a:ea typeface="SimSun"/>
                <a:cs typeface="Segoe UI"/>
              </a:rPr>
              <a:t>bouton</a:t>
            </a:r>
            <a:r>
              <a:rPr lang="en-US" sz="1000" dirty="0">
                <a:latin typeface="Arial"/>
                <a:ea typeface="SimSun"/>
                <a:cs typeface="Segoe UI"/>
              </a:rPr>
              <a:t> </a:t>
            </a:r>
            <a:r>
              <a:rPr lang="en-US" sz="1000" dirty="0" err="1">
                <a:latin typeface="Arial"/>
                <a:ea typeface="SimSun"/>
                <a:cs typeface="Segoe UI"/>
              </a:rPr>
              <a:t>droit</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a:t>
            </a:r>
            <a:r>
              <a:rPr lang="en-US" sz="1000" dirty="0" err="1">
                <a:latin typeface="Arial"/>
                <a:ea typeface="SimSun"/>
                <a:cs typeface="Segoe UI"/>
              </a:rPr>
              <a:t>cet</a:t>
            </a:r>
            <a:r>
              <a:rPr lang="en-US" sz="1000" dirty="0">
                <a:latin typeface="Arial"/>
                <a:ea typeface="SimSun"/>
                <a:cs typeface="Segoe UI"/>
              </a:rPr>
              <a:t> </a:t>
            </a:r>
            <a:r>
              <a:rPr lang="en-US" sz="1000" dirty="0" err="1">
                <a:latin typeface="Arial"/>
                <a:ea typeface="SimSun"/>
                <a:cs typeface="Segoe UI"/>
              </a:rPr>
              <a:t>ordinateur</a:t>
            </a:r>
            <a:r>
              <a:rPr lang="en-US" sz="1000" dirty="0">
                <a:latin typeface="Arial"/>
                <a:ea typeface="SimSun"/>
                <a:cs typeface="Segoe UI"/>
              </a:rPr>
              <a:t> </a:t>
            </a:r>
            <a:r>
              <a:rPr lang="en-US" sz="1000" dirty="0" err="1">
                <a:latin typeface="Arial"/>
                <a:ea typeface="SimSun"/>
                <a:cs typeface="Segoe UI"/>
              </a:rPr>
              <a:t>virtuel</a:t>
            </a:r>
            <a:r>
              <a:rPr lang="en-US" sz="1000" dirty="0">
                <a:latin typeface="Arial"/>
                <a:ea typeface="SimSun"/>
                <a:cs typeface="Segoe UI"/>
              </a:rPr>
              <a:t>, </a:t>
            </a:r>
            <a:r>
              <a:rPr lang="en-US" sz="1000" dirty="0" err="1">
                <a:latin typeface="Arial"/>
                <a:ea typeface="SimSun"/>
                <a:cs typeface="Segoe UI"/>
              </a:rPr>
              <a:t>puis</a:t>
            </a:r>
            <a:r>
              <a:rPr lang="en-US" sz="1000" dirty="0">
                <a:latin typeface="Arial"/>
                <a:ea typeface="SimSun"/>
                <a:cs typeface="Segoe UI"/>
              </a:rPr>
              <a:t> en </a:t>
            </a:r>
            <a:r>
              <a:rPr lang="en-US" sz="1000" dirty="0" err="1">
                <a:latin typeface="Arial"/>
                <a:ea typeface="SimSun"/>
                <a:cs typeface="Segoe UI"/>
              </a:rPr>
              <a:t>cliquant</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a:t>
            </a:r>
            <a:r>
              <a:rPr lang="en-US" sz="1000" b="1" dirty="0" err="1">
                <a:latin typeface="Arial"/>
                <a:ea typeface="SimSun"/>
                <a:cs typeface="Arial"/>
              </a:rPr>
              <a:t>Paramètres</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Présentez</a:t>
            </a:r>
            <a:r>
              <a:rPr lang="en-US" sz="1000" dirty="0">
                <a:latin typeface="Arial"/>
                <a:ea typeface="SimSun"/>
                <a:cs typeface="Arial"/>
              </a:rPr>
              <a:t> aux </a:t>
            </a:r>
            <a:r>
              <a:rPr lang="en-US" sz="1000" dirty="0" err="1">
                <a:latin typeface="Arial"/>
                <a:ea typeface="SimSun"/>
                <a:cs typeface="Arial"/>
              </a:rPr>
              <a:t>stagiaires</a:t>
            </a:r>
            <a:r>
              <a:rPr lang="en-US" sz="1000" dirty="0">
                <a:latin typeface="Arial"/>
                <a:ea typeface="SimSun"/>
                <a:cs typeface="Arial"/>
              </a:rPr>
              <a:t> les </a:t>
            </a:r>
            <a:r>
              <a:rPr lang="en-US" sz="1000" dirty="0" err="1">
                <a:latin typeface="Arial"/>
                <a:ea typeface="SimSun"/>
                <a:cs typeface="Arial"/>
              </a:rPr>
              <a:t>avantages</a:t>
            </a:r>
            <a:r>
              <a:rPr lang="en-US" sz="1000" dirty="0">
                <a:latin typeface="Arial"/>
                <a:ea typeface="SimSun"/>
                <a:cs typeface="Arial"/>
              </a:rPr>
              <a:t> </a:t>
            </a:r>
            <a:r>
              <a:rPr lang="en-US" sz="1000" dirty="0" err="1">
                <a:latin typeface="Arial"/>
                <a:ea typeface="SimSun"/>
                <a:cs typeface="Arial"/>
              </a:rPr>
              <a:t>liés</a:t>
            </a:r>
            <a:r>
              <a:rPr lang="en-US" sz="1000" dirty="0">
                <a:latin typeface="Arial"/>
                <a:ea typeface="SimSun"/>
                <a:cs typeface="Arial"/>
              </a:rPr>
              <a:t> à </a:t>
            </a:r>
            <a:r>
              <a:rPr lang="en-US" sz="1000" dirty="0" err="1">
                <a:latin typeface="Arial"/>
                <a:ea typeface="SimSun"/>
                <a:cs typeface="Arial"/>
              </a:rPr>
              <a:t>l'utilisation</a:t>
            </a:r>
            <a:r>
              <a:rPr lang="en-US" sz="1000" dirty="0">
                <a:latin typeface="Arial"/>
                <a:ea typeface="SimSun"/>
                <a:cs typeface="Arial"/>
              </a:rPr>
              <a:t> de la </a:t>
            </a:r>
            <a:r>
              <a:rPr lang="en-US" sz="1000" dirty="0" err="1">
                <a:latin typeface="Arial"/>
                <a:ea typeface="SimSun"/>
                <a:cs typeface="Arial"/>
              </a:rPr>
              <a:t>mémoire</a:t>
            </a:r>
            <a:r>
              <a:rPr lang="en-US" sz="1000" dirty="0">
                <a:latin typeface="Arial"/>
                <a:ea typeface="SimSun"/>
                <a:cs typeface="Arial"/>
              </a:rPr>
              <a:t> </a:t>
            </a:r>
            <a:r>
              <a:rPr lang="en-US" sz="1000" dirty="0" err="1">
                <a:latin typeface="Arial"/>
                <a:ea typeface="SimSun"/>
                <a:cs typeface="Arial"/>
              </a:rPr>
              <a:t>dynamique</a:t>
            </a:r>
            <a:r>
              <a:rPr lang="en-US" sz="1000" dirty="0">
                <a:latin typeface="Arial"/>
                <a:ea typeface="SimSun"/>
                <a:cs typeface="Arial"/>
              </a:rPr>
              <a:t> par rapport </a:t>
            </a:r>
            <a:r>
              <a:rPr lang="en-US" sz="1000" dirty="0" smtClean="0">
                <a:latin typeface="Arial"/>
                <a:ea typeface="SimSun"/>
                <a:cs typeface="Arial"/>
              </a:rPr>
              <a:t>à la </a:t>
            </a:r>
            <a:r>
              <a:rPr lang="en-US" sz="1000" dirty="0" err="1" smtClean="0">
                <a:latin typeface="Arial"/>
                <a:ea typeface="SimSun"/>
                <a:cs typeface="Arial"/>
              </a:rPr>
              <a:t>mémoire</a:t>
            </a:r>
            <a:r>
              <a:rPr lang="en-US" sz="1000" dirty="0" smtClean="0">
                <a:latin typeface="Arial"/>
                <a:ea typeface="SimSun"/>
                <a:cs typeface="Arial"/>
              </a:rPr>
              <a:t> </a:t>
            </a:r>
            <a:r>
              <a:rPr lang="en-US" sz="1000" dirty="0" err="1">
                <a:latin typeface="Arial"/>
                <a:ea typeface="SimSun"/>
                <a:cs typeface="Arial"/>
              </a:rPr>
              <a:t>statique</a:t>
            </a:r>
            <a:r>
              <a:rPr lang="en-US" sz="1000" dirty="0">
                <a:latin typeface="Arial"/>
                <a:ea typeface="SimSun"/>
                <a:cs typeface="Arial"/>
              </a:rPr>
              <a:t> </a:t>
            </a:r>
            <a:r>
              <a:rPr lang="en-US" sz="1000" dirty="0" err="1">
                <a:latin typeface="Arial"/>
                <a:ea typeface="SimSun"/>
                <a:cs typeface="Arial"/>
              </a:rPr>
              <a:t>allouée</a:t>
            </a:r>
            <a:r>
              <a:rPr lang="en-US" sz="1000" dirty="0">
                <a:latin typeface="Arial"/>
                <a:ea typeface="SimSun"/>
                <a:cs typeface="Arial"/>
              </a:rPr>
              <a:t>.</a:t>
            </a:r>
          </a:p>
          <a:p>
            <a:pPr>
              <a:lnSpc>
                <a:spcPct val="115000"/>
              </a:lnSpc>
              <a:spcAft>
                <a:spcPts val="1000"/>
              </a:spcAft>
            </a:pPr>
            <a:r>
              <a:rPr lang="en-US" sz="1000" dirty="0" err="1">
                <a:latin typeface="Arial"/>
                <a:ea typeface="SimSun"/>
                <a:cs typeface="Arial"/>
              </a:rPr>
              <a:t>Dans</a:t>
            </a:r>
            <a:r>
              <a:rPr lang="en-US" sz="1000" dirty="0">
                <a:latin typeface="Arial"/>
                <a:ea typeface="SimSun"/>
                <a:cs typeface="Arial"/>
              </a:rPr>
              <a:t> Windows Server 2012,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pouvez</a:t>
            </a:r>
            <a:r>
              <a:rPr lang="en-US" sz="1000" dirty="0">
                <a:latin typeface="Arial"/>
                <a:ea typeface="SimSun"/>
                <a:cs typeface="Arial"/>
              </a:rPr>
              <a:t> modifier les </a:t>
            </a:r>
            <a:r>
              <a:rPr lang="en-US" sz="1000" dirty="0" err="1">
                <a:latin typeface="Arial"/>
                <a:ea typeface="SimSun"/>
                <a:cs typeface="Arial"/>
              </a:rPr>
              <a:t>paramètres</a:t>
            </a:r>
            <a:r>
              <a:rPr lang="en-US" sz="1000" dirty="0">
                <a:latin typeface="Arial"/>
                <a:ea typeface="SimSun"/>
                <a:cs typeface="Arial"/>
              </a:rPr>
              <a:t> de </a:t>
            </a:r>
            <a:r>
              <a:rPr lang="en-US" sz="1000" dirty="0" err="1">
                <a:latin typeface="Arial"/>
                <a:ea typeface="SimSun"/>
                <a:cs typeface="Arial"/>
              </a:rPr>
              <a:t>mémoire</a:t>
            </a:r>
            <a:r>
              <a:rPr lang="en-US" sz="1000" dirty="0">
                <a:latin typeface="Arial"/>
                <a:ea typeface="SimSun"/>
                <a:cs typeface="Arial"/>
              </a:rPr>
              <a:t> </a:t>
            </a:r>
            <a:r>
              <a:rPr lang="en-US" sz="1000" dirty="0" err="1">
                <a:latin typeface="Arial"/>
                <a:ea typeface="SimSun"/>
                <a:cs typeface="Arial"/>
              </a:rPr>
              <a:t>dynamique</a:t>
            </a:r>
            <a:r>
              <a:rPr lang="en-US" sz="1000" dirty="0">
                <a:latin typeface="Arial"/>
                <a:ea typeface="SimSun"/>
                <a:cs typeface="Arial"/>
              </a:rPr>
              <a:t> </a:t>
            </a:r>
            <a:r>
              <a:rPr lang="en-US" sz="1000" dirty="0" err="1">
                <a:latin typeface="Arial"/>
                <a:ea typeface="SimSun"/>
                <a:cs typeface="Arial"/>
              </a:rPr>
              <a:t>alors</a:t>
            </a:r>
            <a:r>
              <a:rPr lang="en-US" sz="1000" dirty="0">
                <a:latin typeface="Arial"/>
                <a:ea typeface="SimSun"/>
                <a:cs typeface="Arial"/>
              </a:rPr>
              <a:t> </a:t>
            </a:r>
            <a:r>
              <a:rPr lang="en-US" sz="1000" dirty="0" err="1" smtClean="0">
                <a:latin typeface="Arial"/>
                <a:ea typeface="SimSun"/>
                <a:cs typeface="Arial"/>
              </a:rPr>
              <a:t>que</a:t>
            </a:r>
            <a:r>
              <a:rPr lang="en-US" sz="1000" dirty="0" smtClean="0">
                <a:latin typeface="Arial"/>
                <a:ea typeface="SimSun"/>
                <a:cs typeface="Arial"/>
              </a:rPr>
              <a:t> le </a:t>
            </a:r>
            <a:r>
              <a:rPr lang="en-US" sz="1000" dirty="0" err="1" smtClean="0">
                <a:latin typeface="Arial"/>
                <a:ea typeface="SimSun"/>
                <a:cs typeface="Arial"/>
              </a:rPr>
              <a:t>système</a:t>
            </a:r>
            <a:r>
              <a:rPr lang="en-US" sz="1000" dirty="0" smtClean="0">
                <a:latin typeface="Arial"/>
                <a:ea typeface="SimSun"/>
                <a:cs typeface="Arial"/>
              </a:rPr>
              <a:t> </a:t>
            </a:r>
            <a:r>
              <a:rPr lang="en-US" sz="1000" dirty="0" err="1">
                <a:latin typeface="Arial"/>
                <a:ea typeface="SimSun"/>
                <a:cs typeface="Arial"/>
              </a:rPr>
              <a:t>d'exploitation</a:t>
            </a:r>
            <a:r>
              <a:rPr lang="en-US" sz="1000" dirty="0">
                <a:latin typeface="Arial"/>
                <a:ea typeface="SimSun"/>
                <a:cs typeface="Arial"/>
              </a:rPr>
              <a:t> de </a:t>
            </a:r>
            <a:r>
              <a:rPr lang="en-US" sz="1000" dirty="0" err="1">
                <a:latin typeface="Arial"/>
                <a:ea typeface="SimSun"/>
                <a:cs typeface="Arial"/>
              </a:rPr>
              <a:t>l'ordinateur</a:t>
            </a:r>
            <a:r>
              <a:rPr lang="en-US" sz="1000" dirty="0">
                <a:latin typeface="Arial"/>
                <a:ea typeface="SimSun"/>
                <a:cs typeface="Arial"/>
              </a:rPr>
              <a:t> </a:t>
            </a:r>
            <a:r>
              <a:rPr lang="en-US" sz="1000" dirty="0" err="1">
                <a:latin typeface="Arial"/>
                <a:ea typeface="SimSun"/>
                <a:cs typeface="Arial"/>
              </a:rPr>
              <a:t>virtuel</a:t>
            </a:r>
            <a:r>
              <a:rPr lang="en-US" sz="1000" dirty="0">
                <a:latin typeface="Arial"/>
                <a:ea typeface="SimSun"/>
                <a:cs typeface="Arial"/>
              </a:rPr>
              <a:t> </a:t>
            </a:r>
            <a:r>
              <a:rPr lang="en-US" sz="1000" dirty="0" err="1">
                <a:latin typeface="Arial"/>
                <a:ea typeface="SimSun"/>
                <a:cs typeface="Arial"/>
              </a:rPr>
              <a:t>est</a:t>
            </a:r>
            <a:r>
              <a:rPr lang="en-US" sz="1000" dirty="0">
                <a:latin typeface="Arial"/>
                <a:ea typeface="SimSun"/>
                <a:cs typeface="Arial"/>
              </a:rPr>
              <a:t> en </a:t>
            </a:r>
            <a:r>
              <a:rPr lang="en-US" sz="1000" dirty="0" err="1">
                <a:latin typeface="Arial"/>
                <a:ea typeface="SimSun"/>
                <a:cs typeface="Arial"/>
              </a:rPr>
              <a:t>cours</a:t>
            </a:r>
            <a:r>
              <a:rPr lang="en-US" sz="1000" dirty="0">
                <a:latin typeface="Arial"/>
                <a:ea typeface="SimSun"/>
                <a:cs typeface="Arial"/>
              </a:rPr>
              <a:t> </a:t>
            </a:r>
            <a:r>
              <a:rPr lang="en-US" sz="1000" dirty="0" err="1">
                <a:latin typeface="Arial"/>
                <a:ea typeface="SimSun"/>
                <a:cs typeface="Arial"/>
              </a:rPr>
              <a:t>d'exécution</a:t>
            </a:r>
            <a:r>
              <a:rPr lang="en-US" sz="1000" dirty="0">
                <a:latin typeface="Arial"/>
                <a:ea typeface="SimSun"/>
                <a:cs typeface="Arial"/>
              </a:rPr>
              <a:t>. </a:t>
            </a:r>
            <a:r>
              <a:rPr lang="en-US" sz="1000" dirty="0" err="1">
                <a:latin typeface="Arial"/>
                <a:ea typeface="SimSun"/>
                <a:cs typeface="Arial"/>
              </a:rPr>
              <a:t>Décrivez</a:t>
            </a:r>
            <a:r>
              <a:rPr lang="en-US" sz="1000" dirty="0">
                <a:latin typeface="Arial"/>
                <a:ea typeface="SimSun"/>
                <a:cs typeface="Arial"/>
              </a:rPr>
              <a:t> </a:t>
            </a:r>
            <a:r>
              <a:rPr lang="en-US" sz="1000" dirty="0" err="1">
                <a:latin typeface="Arial"/>
                <a:ea typeface="SimSun"/>
                <a:cs typeface="Arial"/>
              </a:rPr>
              <a:t>cette</a:t>
            </a:r>
            <a:r>
              <a:rPr lang="en-US" sz="1000" dirty="0">
                <a:latin typeface="Arial"/>
                <a:ea typeface="SimSun"/>
                <a:cs typeface="Arial"/>
              </a:rPr>
              <a:t> </a:t>
            </a:r>
            <a:r>
              <a:rPr lang="en-US" sz="1000" dirty="0" smtClean="0">
                <a:latin typeface="Arial"/>
                <a:ea typeface="SimSun"/>
                <a:cs typeface="Arial"/>
              </a:rPr>
              <a:t>nouvelle </a:t>
            </a:r>
            <a:r>
              <a:rPr lang="en-US" sz="1000" dirty="0" err="1" smtClean="0">
                <a:latin typeface="Arial"/>
                <a:ea typeface="SimSun"/>
                <a:cs typeface="Arial"/>
              </a:rPr>
              <a:t>fonctionnalité</a:t>
            </a:r>
            <a:r>
              <a:rPr lang="en-US" sz="1000" dirty="0" smtClean="0">
                <a:latin typeface="Arial"/>
                <a:ea typeface="SimSun"/>
                <a:cs typeface="Arial"/>
              </a:rPr>
              <a:t> </a:t>
            </a:r>
            <a:r>
              <a:rPr lang="en-US" sz="1000" dirty="0">
                <a:latin typeface="Arial"/>
                <a:ea typeface="SimSun"/>
                <a:cs typeface="Arial"/>
              </a:rPr>
              <a:t>et </a:t>
            </a:r>
            <a:r>
              <a:rPr lang="en-US" sz="1000" dirty="0" err="1">
                <a:latin typeface="Arial"/>
                <a:ea typeface="SimSun"/>
                <a:cs typeface="Arial"/>
              </a:rPr>
              <a:t>expliquez</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a:t>
            </a:r>
            <a:r>
              <a:rPr lang="en-US" sz="1000" dirty="0" err="1">
                <a:latin typeface="Arial"/>
                <a:ea typeface="SimSun"/>
                <a:cs typeface="Arial"/>
              </a:rPr>
              <a:t>quelle</a:t>
            </a:r>
            <a:r>
              <a:rPr lang="en-US" sz="1000" dirty="0">
                <a:latin typeface="Arial"/>
                <a:ea typeface="SimSun"/>
                <a:cs typeface="Arial"/>
              </a:rPr>
              <a:t> </a:t>
            </a:r>
            <a:r>
              <a:rPr lang="en-US" sz="1000" dirty="0" err="1">
                <a:latin typeface="Arial"/>
                <a:ea typeface="SimSun"/>
                <a:cs typeface="Arial"/>
              </a:rPr>
              <a:t>mesure</a:t>
            </a:r>
            <a:r>
              <a:rPr lang="en-US" sz="1000" dirty="0">
                <a:latin typeface="Arial"/>
                <a:ea typeface="SimSun"/>
                <a:cs typeface="Arial"/>
              </a:rPr>
              <a:t> </a:t>
            </a:r>
            <a:r>
              <a:rPr lang="en-US" sz="1000" dirty="0" err="1">
                <a:latin typeface="Arial"/>
                <a:ea typeface="SimSun"/>
                <a:cs typeface="Arial"/>
              </a:rPr>
              <a:t>elle</a:t>
            </a:r>
            <a:r>
              <a:rPr lang="en-US" sz="1000" dirty="0">
                <a:latin typeface="Arial"/>
                <a:ea typeface="SimSun"/>
                <a:cs typeface="Arial"/>
              </a:rPr>
              <a:t> </a:t>
            </a:r>
            <a:r>
              <a:rPr lang="en-US" sz="1000" dirty="0" err="1">
                <a:latin typeface="Arial"/>
                <a:ea typeface="SimSun"/>
                <a:cs typeface="Arial"/>
              </a:rPr>
              <a:t>pourrait</a:t>
            </a:r>
            <a:r>
              <a:rPr lang="en-US" sz="1000" dirty="0">
                <a:latin typeface="Arial"/>
                <a:ea typeface="SimSun"/>
                <a:cs typeface="Arial"/>
              </a:rPr>
              <a:t> </a:t>
            </a:r>
            <a:r>
              <a:rPr lang="en-US" sz="1000" dirty="0" err="1">
                <a:latin typeface="Arial"/>
                <a:ea typeface="SimSun"/>
                <a:cs typeface="Arial"/>
              </a:rPr>
              <a:t>être</a:t>
            </a:r>
            <a:r>
              <a:rPr lang="en-US" sz="1000" dirty="0">
                <a:latin typeface="Arial"/>
                <a:ea typeface="SimSun"/>
                <a:cs typeface="Arial"/>
              </a:rPr>
              <a:t> utile. </a:t>
            </a:r>
          </a:p>
        </p:txBody>
      </p:sp>
      <p:sp>
        <p:nvSpPr>
          <p:cNvPr id="4" name="Slide Number Placeholder 3"/>
          <p:cNvSpPr>
            <a:spLocks noGrp="1"/>
          </p:cNvSpPr>
          <p:nvPr>
            <p:ph type="sldNum" sz="quarter" idx="10"/>
          </p:nvPr>
        </p:nvSpPr>
        <p:spPr/>
        <p:txBody>
          <a:bodyPr/>
          <a:lstStyle/>
          <a:p>
            <a:fld id="{837D24DF-0F43-4DD8-A081-EA8927561D5C}"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1569399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smtClean="0">
                <a:latin typeface="Arial"/>
                <a:ea typeface="SimSun"/>
                <a:cs typeface="Segoe UI"/>
              </a:rPr>
              <a:t>Les </a:t>
            </a:r>
            <a:r>
              <a:rPr lang="en-US" sz="1000" dirty="0" err="1">
                <a:latin typeface="Arial"/>
                <a:ea typeface="SimSun"/>
                <a:cs typeface="Segoe UI"/>
              </a:rPr>
              <a:t>paramètres</a:t>
            </a:r>
            <a:r>
              <a:rPr lang="en-US" sz="1000" dirty="0">
                <a:latin typeface="Arial"/>
                <a:ea typeface="SimSun"/>
                <a:cs typeface="Segoe UI"/>
              </a:rPr>
              <a:t> figurant </a:t>
            </a:r>
            <a:r>
              <a:rPr lang="en-US" sz="1000" dirty="0" err="1">
                <a:latin typeface="Arial"/>
                <a:ea typeface="SimSun"/>
                <a:cs typeface="Segoe UI"/>
              </a:rPr>
              <a:t>sur</a:t>
            </a:r>
            <a:r>
              <a:rPr lang="en-US" sz="1000" dirty="0">
                <a:latin typeface="Arial"/>
                <a:ea typeface="SimSun"/>
                <a:cs typeface="Segoe UI"/>
              </a:rPr>
              <a:t> la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listés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la </a:t>
            </a:r>
            <a:r>
              <a:rPr lang="en-US" sz="1000" dirty="0" err="1">
                <a:latin typeface="Arial"/>
                <a:ea typeface="SimSun"/>
                <a:cs typeface="Segoe UI"/>
              </a:rPr>
              <a:t>boîte</a:t>
            </a:r>
            <a:r>
              <a:rPr lang="en-US" sz="1000" dirty="0">
                <a:latin typeface="Arial"/>
                <a:ea typeface="SimSun"/>
                <a:cs typeface="Segoe UI"/>
              </a:rPr>
              <a:t> de dialogue </a:t>
            </a:r>
            <a:r>
              <a:rPr lang="en-US" sz="1000" dirty="0" err="1">
                <a:latin typeface="Arial"/>
                <a:ea typeface="SimSun"/>
                <a:cs typeface="Arial"/>
              </a:rPr>
              <a:t>Paramètres</a:t>
            </a:r>
            <a:r>
              <a:rPr lang="en-US" sz="1000" b="1" dirty="0">
                <a:latin typeface="Arial"/>
                <a:ea typeface="SimSun"/>
                <a:cs typeface="Arial"/>
              </a:rPr>
              <a:t> de </a:t>
            </a:r>
            <a:r>
              <a:rPr lang="en-US" sz="1000" b="1" dirty="0" err="1">
                <a:latin typeface="Arial"/>
                <a:ea typeface="SimSun"/>
                <a:cs typeface="Arial"/>
              </a:rPr>
              <a:t>l'ordinateur</a:t>
            </a:r>
            <a:r>
              <a:rPr lang="en-US" sz="1000" b="1" dirty="0">
                <a:latin typeface="Arial"/>
                <a:ea typeface="SimSun"/>
                <a:cs typeface="Arial"/>
              </a:rPr>
              <a:t> </a:t>
            </a:r>
            <a:r>
              <a:rPr lang="en-US" sz="1000" b="1" dirty="0" err="1">
                <a:latin typeface="Arial"/>
                <a:ea typeface="SimSun"/>
                <a:cs typeface="Arial"/>
              </a:rPr>
              <a:t>virtuel</a:t>
            </a:r>
            <a:r>
              <a:rPr lang="en-US" sz="1000" dirty="0">
                <a:latin typeface="Arial"/>
                <a:ea typeface="SimSun"/>
                <a:cs typeface="Arial"/>
              </a:rPr>
              <a:t>. </a:t>
            </a:r>
            <a:r>
              <a:rPr lang="en-US" sz="1000" dirty="0" err="1">
                <a:latin typeface="Arial"/>
                <a:ea typeface="SimSun"/>
                <a:cs typeface="Arial"/>
              </a:rPr>
              <a:t>Cette</a:t>
            </a:r>
            <a:r>
              <a:rPr lang="en-US" sz="1000" dirty="0">
                <a:latin typeface="Arial"/>
                <a:ea typeface="SimSun"/>
                <a:cs typeface="Arial"/>
              </a:rPr>
              <a:t> </a:t>
            </a:r>
            <a:r>
              <a:rPr lang="en-US" sz="1000" dirty="0" err="1">
                <a:latin typeface="Arial"/>
                <a:ea typeface="SimSun"/>
                <a:cs typeface="Arial"/>
              </a:rPr>
              <a:t>boîte</a:t>
            </a:r>
            <a:r>
              <a:rPr lang="en-US" sz="1000" dirty="0">
                <a:latin typeface="Arial"/>
                <a:ea typeface="SimSun"/>
                <a:cs typeface="Arial"/>
              </a:rPr>
              <a:t> de dialogue </a:t>
            </a:r>
            <a:r>
              <a:rPr lang="en-US" sz="1000" dirty="0" err="1">
                <a:latin typeface="Arial"/>
                <a:ea typeface="SimSun"/>
                <a:cs typeface="Arial"/>
              </a:rPr>
              <a:t>est</a:t>
            </a:r>
            <a:r>
              <a:rPr lang="en-US" sz="1000" dirty="0">
                <a:latin typeface="Arial"/>
                <a:ea typeface="SimSun"/>
                <a:cs typeface="Arial"/>
              </a:rPr>
              <a:t> accessible en </a:t>
            </a:r>
            <a:r>
              <a:rPr lang="en-US" sz="1000" dirty="0" err="1">
                <a:latin typeface="Arial"/>
                <a:ea typeface="SimSun"/>
                <a:cs typeface="Arial"/>
              </a:rPr>
              <a:t>cliquant</a:t>
            </a:r>
            <a:r>
              <a:rPr lang="en-US" sz="1000" dirty="0">
                <a:latin typeface="Arial"/>
                <a:ea typeface="SimSun"/>
                <a:cs typeface="Arial"/>
              </a:rPr>
              <a:t> avec le </a:t>
            </a:r>
            <a:r>
              <a:rPr lang="en-US" sz="1000" dirty="0" err="1">
                <a:latin typeface="Arial"/>
                <a:ea typeface="SimSun"/>
                <a:cs typeface="Arial"/>
              </a:rPr>
              <a:t>bouton</a:t>
            </a:r>
            <a:r>
              <a:rPr lang="en-US" sz="1000" dirty="0">
                <a:latin typeface="Arial"/>
                <a:ea typeface="SimSun"/>
                <a:cs typeface="Arial"/>
              </a:rPr>
              <a:t> </a:t>
            </a:r>
            <a:r>
              <a:rPr lang="en-US" sz="1000" dirty="0" err="1">
                <a:latin typeface="Arial"/>
                <a:ea typeface="SimSun"/>
                <a:cs typeface="Arial"/>
              </a:rPr>
              <a:t>droit</a:t>
            </a:r>
            <a:r>
              <a:rPr lang="en-US" sz="1000" dirty="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a:t>
            </a:r>
            <a:r>
              <a:rPr lang="en-US" sz="1000" dirty="0" smtClean="0">
                <a:latin typeface="Arial"/>
                <a:ea typeface="SimSun"/>
                <a:cs typeface="Arial"/>
              </a:rPr>
              <a:t>un </a:t>
            </a:r>
            <a:r>
              <a:rPr lang="en-US" sz="1000" dirty="0" err="1" smtClean="0">
                <a:latin typeface="Arial"/>
                <a:ea typeface="SimSun"/>
                <a:cs typeface="Arial"/>
              </a:rPr>
              <a:t>ordinateur</a:t>
            </a:r>
            <a:r>
              <a:rPr lang="en-US" sz="1000" dirty="0" smtClean="0">
                <a:latin typeface="Arial"/>
                <a:ea typeface="SimSun"/>
                <a:cs typeface="Arial"/>
              </a:rPr>
              <a:t> </a:t>
            </a:r>
            <a:r>
              <a:rPr lang="en-US" sz="1000" dirty="0" err="1">
                <a:latin typeface="Arial"/>
                <a:ea typeface="SimSun"/>
                <a:cs typeface="Arial"/>
              </a:rPr>
              <a:t>virtuel</a:t>
            </a:r>
            <a:r>
              <a:rPr lang="en-US" sz="1000" dirty="0">
                <a:latin typeface="Arial"/>
                <a:ea typeface="SimSun"/>
                <a:cs typeface="Arial"/>
              </a:rPr>
              <a:t>, </a:t>
            </a:r>
            <a:r>
              <a:rPr lang="en-US" sz="1000" dirty="0" err="1">
                <a:latin typeface="Arial"/>
                <a:ea typeface="SimSun"/>
                <a:cs typeface="Arial"/>
              </a:rPr>
              <a:t>puis</a:t>
            </a:r>
            <a:r>
              <a:rPr lang="en-US" sz="1000" dirty="0">
                <a:latin typeface="Arial"/>
                <a:ea typeface="SimSun"/>
                <a:cs typeface="Arial"/>
              </a:rPr>
              <a:t> en </a:t>
            </a:r>
            <a:r>
              <a:rPr lang="en-US" sz="1000" dirty="0" err="1">
                <a:latin typeface="Arial"/>
                <a:ea typeface="SimSun"/>
                <a:cs typeface="Arial"/>
              </a:rPr>
              <a:t>cliquant</a:t>
            </a:r>
            <a:r>
              <a:rPr lang="en-US" sz="1000" dirty="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a:t>
            </a:r>
            <a:r>
              <a:rPr lang="en-US" sz="1000" b="1" dirty="0" err="1">
                <a:latin typeface="Arial"/>
                <a:ea typeface="SimSun"/>
                <a:cs typeface="Arial"/>
              </a:rPr>
              <a:t>Paramètres</a:t>
            </a:r>
            <a:r>
              <a:rPr lang="en-US" sz="1000" dirty="0">
                <a:latin typeface="Arial"/>
                <a:ea typeface="SimSun"/>
                <a:cs typeface="Arial"/>
              </a:rPr>
              <a:t>.</a:t>
            </a:r>
          </a:p>
          <a:p>
            <a:pPr>
              <a:lnSpc>
                <a:spcPct val="115000"/>
              </a:lnSpc>
              <a:spcAft>
                <a:spcPts val="1000"/>
              </a:spcAft>
            </a:pPr>
            <a:r>
              <a:rPr lang="en-US" sz="1000" dirty="0" err="1">
                <a:latin typeface="Arial"/>
                <a:ea typeface="SimSun"/>
                <a:cs typeface="Arial"/>
              </a:rPr>
              <a:t>Décrivez</a:t>
            </a:r>
            <a:r>
              <a:rPr lang="en-US" sz="1000" dirty="0">
                <a:latin typeface="Arial"/>
                <a:ea typeface="SimSun"/>
                <a:cs typeface="Arial"/>
              </a:rPr>
              <a:t> </a:t>
            </a:r>
            <a:r>
              <a:rPr lang="en-US" sz="1000" dirty="0" err="1">
                <a:latin typeface="Arial"/>
                <a:ea typeface="SimSun"/>
                <a:cs typeface="Arial"/>
              </a:rPr>
              <a:t>chacun</a:t>
            </a:r>
            <a:r>
              <a:rPr lang="en-US" sz="1000" dirty="0">
                <a:latin typeface="Arial"/>
                <a:ea typeface="SimSun"/>
                <a:cs typeface="Arial"/>
              </a:rPr>
              <a:t> des </a:t>
            </a:r>
            <a:r>
              <a:rPr lang="en-US" sz="1000" dirty="0" err="1">
                <a:latin typeface="Arial"/>
                <a:ea typeface="SimSun"/>
                <a:cs typeface="Arial"/>
              </a:rPr>
              <a:t>composants</a:t>
            </a:r>
            <a:r>
              <a:rPr lang="en-US" sz="1000" dirty="0">
                <a:latin typeface="Arial"/>
                <a:ea typeface="SimSun"/>
                <a:cs typeface="Arial"/>
              </a:rPr>
              <a:t> des services </a:t>
            </a:r>
            <a:r>
              <a:rPr lang="en-US" sz="1000" dirty="0" err="1">
                <a:latin typeface="Arial"/>
                <a:ea typeface="SimSun"/>
                <a:cs typeface="Arial"/>
              </a:rPr>
              <a:t>d'intégration</a:t>
            </a:r>
            <a:r>
              <a:rPr lang="en-US" sz="1000" dirty="0">
                <a:latin typeface="Arial"/>
                <a:ea typeface="SimSun"/>
                <a:cs typeface="Arial"/>
              </a:rPr>
              <a:t> </a:t>
            </a:r>
            <a:r>
              <a:rPr lang="en-US" sz="1000" dirty="0" err="1">
                <a:latin typeface="Arial"/>
                <a:ea typeface="SimSun"/>
                <a:cs typeface="Arial"/>
              </a:rPr>
              <a:t>d'ordinateur</a:t>
            </a:r>
            <a:r>
              <a:rPr lang="en-US" sz="1000" dirty="0">
                <a:latin typeface="Arial"/>
                <a:ea typeface="SimSun"/>
                <a:cs typeface="Arial"/>
              </a:rPr>
              <a:t> </a:t>
            </a:r>
            <a:r>
              <a:rPr lang="en-US" sz="1000" dirty="0" err="1">
                <a:latin typeface="Arial"/>
                <a:ea typeface="SimSun"/>
                <a:cs typeface="Arial"/>
              </a:rPr>
              <a:t>virtuel</a:t>
            </a:r>
            <a:r>
              <a:rPr lang="en-US" sz="1000" dirty="0">
                <a:latin typeface="Arial"/>
                <a:ea typeface="SimSun"/>
                <a:cs typeface="Arial"/>
              </a:rPr>
              <a:t>.</a:t>
            </a:r>
          </a:p>
          <a:p>
            <a:pPr>
              <a:lnSpc>
                <a:spcPct val="115000"/>
              </a:lnSpc>
              <a:spcAft>
                <a:spcPts val="1000"/>
              </a:spcAft>
            </a:pPr>
            <a:r>
              <a:rPr lang="en-US" sz="1000" dirty="0" err="1">
                <a:latin typeface="Arial"/>
                <a:ea typeface="SimSun"/>
                <a:cs typeface="Arial"/>
              </a:rPr>
              <a:t>Décrivez</a:t>
            </a:r>
            <a:r>
              <a:rPr lang="en-US" sz="1000" dirty="0">
                <a:latin typeface="Arial"/>
                <a:ea typeface="SimSun"/>
                <a:cs typeface="Arial"/>
              </a:rPr>
              <a:t> les </a:t>
            </a:r>
            <a:r>
              <a:rPr lang="en-US" sz="1000" dirty="0" err="1">
                <a:latin typeface="Arial"/>
                <a:ea typeface="SimSun"/>
                <a:cs typeface="Arial"/>
              </a:rPr>
              <a:t>systèmes</a:t>
            </a:r>
            <a:r>
              <a:rPr lang="en-US" sz="1000" dirty="0">
                <a:latin typeface="Arial"/>
                <a:ea typeface="SimSun"/>
                <a:cs typeface="Arial"/>
              </a:rPr>
              <a:t> </a:t>
            </a:r>
            <a:r>
              <a:rPr lang="en-US" sz="1000" dirty="0" err="1">
                <a:latin typeface="Arial"/>
                <a:ea typeface="SimSun"/>
                <a:cs typeface="Arial"/>
              </a:rPr>
              <a:t>d'exploitation</a:t>
            </a:r>
            <a:r>
              <a:rPr lang="en-US" sz="1000" dirty="0">
                <a:latin typeface="Arial"/>
                <a:ea typeface="SimSun"/>
                <a:cs typeface="Arial"/>
              </a:rPr>
              <a:t> </a:t>
            </a:r>
            <a:r>
              <a:rPr lang="en-US" sz="1000" dirty="0" err="1">
                <a:latin typeface="Arial"/>
                <a:ea typeface="SimSun"/>
                <a:cs typeface="Arial"/>
              </a:rPr>
              <a:t>pris</a:t>
            </a:r>
            <a:r>
              <a:rPr lang="en-US" sz="1000" dirty="0">
                <a:latin typeface="Arial"/>
                <a:ea typeface="SimSun"/>
                <a:cs typeface="Arial"/>
              </a:rPr>
              <a:t> en charge.</a:t>
            </a:r>
          </a:p>
          <a:p>
            <a:pPr>
              <a:lnSpc>
                <a:spcPct val="115000"/>
              </a:lnSpc>
              <a:spcAft>
                <a:spcPts val="1000"/>
              </a:spcAft>
            </a:pPr>
            <a:r>
              <a:rPr lang="en-US" sz="1000" dirty="0" err="1">
                <a:latin typeface="Arial"/>
                <a:ea typeface="SimSun"/>
                <a:cs typeface="Arial"/>
              </a:rPr>
              <a:t>Précisez</a:t>
            </a:r>
            <a:r>
              <a:rPr lang="en-US" sz="1000" dirty="0">
                <a:latin typeface="Arial"/>
                <a:ea typeface="SimSun"/>
                <a:cs typeface="Arial"/>
              </a:rPr>
              <a:t> </a:t>
            </a:r>
            <a:r>
              <a:rPr lang="en-US" sz="1000" dirty="0" err="1">
                <a:latin typeface="Arial"/>
                <a:ea typeface="SimSun"/>
                <a:cs typeface="Arial"/>
              </a:rPr>
              <a:t>qu'il</a:t>
            </a:r>
            <a:r>
              <a:rPr lang="en-US" sz="1000" dirty="0">
                <a:latin typeface="Arial"/>
                <a:ea typeface="SimSun"/>
                <a:cs typeface="Arial"/>
              </a:rPr>
              <a:t> </a:t>
            </a:r>
            <a:r>
              <a:rPr lang="en-US" sz="1000" dirty="0" err="1">
                <a:latin typeface="Arial"/>
                <a:ea typeface="SimSun"/>
                <a:cs typeface="Arial"/>
              </a:rPr>
              <a:t>n'est</a:t>
            </a:r>
            <a:r>
              <a:rPr lang="en-US" sz="1000" dirty="0">
                <a:latin typeface="Arial"/>
                <a:ea typeface="SimSun"/>
                <a:cs typeface="Arial"/>
              </a:rPr>
              <a:t> pas </a:t>
            </a:r>
            <a:r>
              <a:rPr lang="en-US" sz="1000" dirty="0" err="1">
                <a:latin typeface="Arial"/>
                <a:ea typeface="SimSun"/>
                <a:cs typeface="Arial"/>
              </a:rPr>
              <a:t>obligatoire</a:t>
            </a:r>
            <a:r>
              <a:rPr lang="en-US" sz="1000" dirty="0">
                <a:latin typeface="Arial"/>
                <a:ea typeface="SimSun"/>
                <a:cs typeface="Arial"/>
              </a:rPr>
              <a:t> </a:t>
            </a:r>
            <a:r>
              <a:rPr lang="en-US" sz="1000" dirty="0" err="1">
                <a:latin typeface="Arial"/>
                <a:ea typeface="SimSun"/>
                <a:cs typeface="Arial"/>
              </a:rPr>
              <a:t>d'installer</a:t>
            </a:r>
            <a:r>
              <a:rPr lang="en-US" sz="1000" dirty="0">
                <a:latin typeface="Arial"/>
                <a:ea typeface="SimSun"/>
                <a:cs typeface="Arial"/>
              </a:rPr>
              <a:t> des </a:t>
            </a:r>
            <a:r>
              <a:rPr lang="en-US" sz="1000" dirty="0" err="1">
                <a:latin typeface="Arial"/>
                <a:ea typeface="SimSun"/>
                <a:cs typeface="Arial"/>
              </a:rPr>
              <a:t>composants</a:t>
            </a:r>
            <a:r>
              <a:rPr lang="en-US" sz="1000" dirty="0">
                <a:latin typeface="Arial"/>
                <a:ea typeface="SimSun"/>
                <a:cs typeface="Arial"/>
              </a:rPr>
              <a:t> </a:t>
            </a:r>
            <a:r>
              <a:rPr lang="en-US" sz="1000" dirty="0" err="1">
                <a:latin typeface="Arial"/>
                <a:ea typeface="SimSun"/>
                <a:cs typeface="Arial"/>
              </a:rPr>
              <a:t>d'ordinateur</a:t>
            </a:r>
            <a:r>
              <a:rPr lang="en-US" sz="1000" dirty="0">
                <a:latin typeface="Arial"/>
                <a:ea typeface="SimSun"/>
                <a:cs typeface="Arial"/>
              </a:rPr>
              <a:t> </a:t>
            </a:r>
            <a:r>
              <a:rPr lang="en-US" sz="1000" dirty="0" err="1">
                <a:latin typeface="Arial"/>
                <a:ea typeface="SimSun"/>
                <a:cs typeface="Arial"/>
              </a:rPr>
              <a:t>virtuel</a:t>
            </a:r>
            <a:r>
              <a:rPr lang="en-US" sz="1000" dirty="0">
                <a:latin typeface="Arial"/>
                <a:ea typeface="SimSun"/>
                <a:cs typeface="Arial"/>
              </a:rPr>
              <a:t>, </a:t>
            </a:r>
            <a:r>
              <a:rPr lang="en-US" sz="1000" dirty="0" err="1">
                <a:latin typeface="Arial"/>
                <a:ea typeface="SimSun"/>
                <a:cs typeface="Arial"/>
              </a:rPr>
              <a:t>mais</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a:t>
            </a:r>
            <a:r>
              <a:rPr lang="en-US" sz="1000" dirty="0" err="1">
                <a:latin typeface="Arial"/>
                <a:ea typeface="SimSun"/>
                <a:cs typeface="Arial"/>
              </a:rPr>
              <a:t>cela</a:t>
            </a:r>
            <a:r>
              <a:rPr lang="en-US" sz="1000" dirty="0">
                <a:latin typeface="Arial"/>
                <a:ea typeface="SimSun"/>
                <a:cs typeface="Arial"/>
              </a:rPr>
              <a:t> </a:t>
            </a:r>
            <a:r>
              <a:rPr lang="en-US" sz="1000" dirty="0" err="1">
                <a:latin typeface="Arial"/>
                <a:ea typeface="SimSun"/>
                <a:cs typeface="Arial"/>
              </a:rPr>
              <a:t>facilite</a:t>
            </a:r>
            <a:r>
              <a:rPr lang="en-US" sz="1000" dirty="0">
                <a:latin typeface="Arial"/>
                <a:ea typeface="SimSun"/>
                <a:cs typeface="Arial"/>
              </a:rPr>
              <a:t> </a:t>
            </a:r>
            <a:r>
              <a:rPr lang="en-US" sz="1000" dirty="0" err="1">
                <a:latin typeface="Arial"/>
                <a:ea typeface="SimSun"/>
                <a:cs typeface="Arial"/>
              </a:rPr>
              <a:t>sensiblement</a:t>
            </a:r>
            <a:r>
              <a:rPr lang="en-US" sz="1000" dirty="0">
                <a:latin typeface="Arial"/>
                <a:ea typeface="SimSun"/>
                <a:cs typeface="Arial"/>
              </a:rPr>
              <a:t> la </a:t>
            </a:r>
            <a:r>
              <a:rPr lang="en-US" sz="1000" dirty="0" err="1">
                <a:latin typeface="Arial"/>
                <a:ea typeface="SimSun"/>
                <a:cs typeface="Arial"/>
              </a:rPr>
              <a:t>gestion</a:t>
            </a:r>
            <a:r>
              <a:rPr lang="en-US" sz="1000" dirty="0">
                <a:latin typeface="Arial"/>
                <a:ea typeface="SimSun"/>
                <a:cs typeface="Arial"/>
              </a:rPr>
              <a:t> des </a:t>
            </a:r>
            <a:r>
              <a:rPr lang="en-US" sz="1000" dirty="0" err="1">
                <a:latin typeface="Arial"/>
                <a:ea typeface="SimSun"/>
                <a:cs typeface="Arial"/>
              </a:rPr>
              <a:t>ordinateurs</a:t>
            </a:r>
            <a:r>
              <a:rPr lang="en-US" sz="1000" dirty="0">
                <a:latin typeface="Arial"/>
                <a:ea typeface="SimSun"/>
                <a:cs typeface="Arial"/>
              </a:rPr>
              <a:t> </a:t>
            </a:r>
            <a:r>
              <a:rPr lang="en-US" sz="1000" dirty="0" err="1">
                <a:latin typeface="Arial"/>
                <a:ea typeface="SimSun"/>
                <a:cs typeface="Arial"/>
              </a:rPr>
              <a:t>virtuels</a:t>
            </a:r>
            <a:r>
              <a:rPr lang="en-US" sz="1000" dirty="0">
                <a:latin typeface="Arial"/>
                <a:ea typeface="SimSun"/>
                <a:cs typeface="Arial"/>
              </a:rPr>
              <a:t>.</a:t>
            </a:r>
          </a:p>
        </p:txBody>
      </p:sp>
      <p:sp>
        <p:nvSpPr>
          <p:cNvPr id="4" name="Slide Number Placeholder 3"/>
          <p:cNvSpPr>
            <a:spLocks noGrp="1"/>
          </p:cNvSpPr>
          <p:nvPr>
            <p:ph type="sldNum" sz="quarter" idx="10"/>
          </p:nvPr>
        </p:nvSpPr>
        <p:spPr/>
        <p:txBody>
          <a:bodyPr/>
          <a:lstStyle/>
          <a:p>
            <a:fld id="{837D24DF-0F43-4DD8-A081-EA8927561D5C}"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3447175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Arial"/>
              </a:rPr>
              <a:t>Présentez</a:t>
            </a:r>
            <a:r>
              <a:rPr lang="en-US" sz="1000" dirty="0">
                <a:latin typeface="Arial"/>
                <a:ea typeface="SimSun"/>
                <a:cs typeface="Arial"/>
              </a:rPr>
              <a:t> aux </a:t>
            </a:r>
            <a:r>
              <a:rPr lang="en-US" sz="1000" dirty="0" err="1">
                <a:latin typeface="Arial"/>
                <a:ea typeface="SimSun"/>
                <a:cs typeface="Arial"/>
              </a:rPr>
              <a:t>stagiaires</a:t>
            </a:r>
            <a:r>
              <a:rPr lang="en-US" sz="1000" dirty="0">
                <a:latin typeface="Arial"/>
                <a:ea typeface="SimSun"/>
                <a:cs typeface="Arial"/>
              </a:rPr>
              <a:t> les </a:t>
            </a:r>
            <a:r>
              <a:rPr lang="en-US" sz="1000" dirty="0" err="1">
                <a:latin typeface="Arial"/>
                <a:ea typeface="SimSun"/>
                <a:cs typeface="Arial"/>
              </a:rPr>
              <a:t>différentes</a:t>
            </a:r>
            <a:r>
              <a:rPr lang="en-US" sz="1000" dirty="0">
                <a:latin typeface="Arial"/>
                <a:ea typeface="SimSun"/>
                <a:cs typeface="Arial"/>
              </a:rPr>
              <a:t> actions de </a:t>
            </a:r>
            <a:r>
              <a:rPr lang="en-US" sz="1000" dirty="0" err="1">
                <a:latin typeface="Arial"/>
                <a:ea typeface="SimSun"/>
                <a:cs typeface="Segoe UI"/>
              </a:rPr>
              <a:t>démarrage</a:t>
            </a:r>
            <a:r>
              <a:rPr lang="en-US" sz="1000" dirty="0">
                <a:latin typeface="Arial"/>
                <a:ea typeface="SimSun"/>
                <a:cs typeface="Arial"/>
              </a:rPr>
              <a:t> et </a:t>
            </a:r>
            <a:r>
              <a:rPr lang="en-US" sz="1000" dirty="0" err="1">
                <a:latin typeface="Arial"/>
                <a:ea typeface="SimSun"/>
                <a:cs typeface="Arial"/>
              </a:rPr>
              <a:t>d'arrêt</a:t>
            </a:r>
            <a:r>
              <a:rPr lang="en-US" sz="1000" dirty="0">
                <a:latin typeface="Arial"/>
                <a:ea typeface="SimSun"/>
                <a:cs typeface="Arial"/>
              </a:rPr>
              <a:t> d'un </a:t>
            </a:r>
            <a:r>
              <a:rPr lang="en-US" sz="1000" dirty="0" err="1">
                <a:latin typeface="Arial"/>
                <a:ea typeface="SimSun"/>
                <a:cs typeface="Arial"/>
              </a:rPr>
              <a:t>ordinateur</a:t>
            </a:r>
            <a:r>
              <a:rPr lang="en-US" sz="1000" dirty="0">
                <a:latin typeface="Arial"/>
                <a:ea typeface="SimSun"/>
                <a:cs typeface="Arial"/>
              </a:rPr>
              <a:t> </a:t>
            </a:r>
            <a:r>
              <a:rPr lang="en-US" sz="1000" dirty="0" err="1">
                <a:latin typeface="Arial"/>
                <a:ea typeface="SimSun"/>
                <a:cs typeface="Arial"/>
              </a:rPr>
              <a:t>virtuel</a:t>
            </a:r>
            <a:r>
              <a:rPr lang="en-US" sz="1000" dirty="0">
                <a:latin typeface="Arial"/>
                <a:ea typeface="SimSun"/>
                <a:cs typeface="Arial"/>
              </a:rPr>
              <a:t>.</a:t>
            </a:r>
          </a:p>
          <a:p>
            <a:pPr>
              <a:lnSpc>
                <a:spcPct val="115000"/>
              </a:lnSpc>
              <a:spcAft>
                <a:spcPts val="1000"/>
              </a:spcAft>
            </a:pPr>
            <a:r>
              <a:rPr lang="en-US" sz="1000" dirty="0" err="1">
                <a:latin typeface="Arial"/>
                <a:ea typeface="SimSun"/>
                <a:cs typeface="Arial"/>
              </a:rPr>
              <a:t>Demandez</a:t>
            </a:r>
            <a:r>
              <a:rPr lang="en-US" sz="1000" dirty="0">
                <a:latin typeface="Arial"/>
                <a:ea typeface="SimSun"/>
                <a:cs typeface="Arial"/>
              </a:rPr>
              <a:t> aux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a:t>
            </a:r>
            <a:r>
              <a:rPr lang="en-US" sz="1000" dirty="0" err="1">
                <a:latin typeface="Arial"/>
                <a:ea typeface="SimSun"/>
                <a:cs typeface="Arial"/>
              </a:rPr>
              <a:t>quels</a:t>
            </a:r>
            <a:r>
              <a:rPr lang="en-US" sz="1000" dirty="0">
                <a:latin typeface="Arial"/>
                <a:ea typeface="SimSun"/>
                <a:cs typeface="Arial"/>
              </a:rPr>
              <a:t> types de situations </a:t>
            </a:r>
            <a:r>
              <a:rPr lang="en-US" sz="1000" dirty="0" err="1">
                <a:latin typeface="Arial"/>
                <a:ea typeface="SimSun"/>
                <a:cs typeface="Arial"/>
              </a:rPr>
              <a:t>ils</a:t>
            </a:r>
            <a:r>
              <a:rPr lang="en-US" sz="1000" dirty="0">
                <a:latin typeface="Arial"/>
                <a:ea typeface="SimSun"/>
                <a:cs typeface="Arial"/>
              </a:rPr>
              <a:t> </a:t>
            </a:r>
            <a:r>
              <a:rPr lang="en-US" sz="1000" dirty="0" err="1">
                <a:latin typeface="Arial"/>
                <a:ea typeface="SimSun"/>
                <a:cs typeface="Segoe UI"/>
              </a:rPr>
              <a:t>configureraient</a:t>
            </a:r>
            <a:r>
              <a:rPr lang="en-US" sz="1000" dirty="0">
                <a:latin typeface="Arial"/>
                <a:ea typeface="SimSun"/>
                <a:cs typeface="Arial"/>
              </a:rPr>
              <a:t> un </a:t>
            </a:r>
            <a:r>
              <a:rPr lang="en-US" sz="1000" dirty="0" err="1">
                <a:latin typeface="Arial"/>
                <a:ea typeface="SimSun"/>
                <a:cs typeface="Arial"/>
              </a:rPr>
              <a:t>ordinateur</a:t>
            </a:r>
            <a:r>
              <a:rPr lang="en-US" sz="1000" dirty="0">
                <a:latin typeface="Arial"/>
                <a:ea typeface="SimSun"/>
                <a:cs typeface="Arial"/>
              </a:rPr>
              <a:t> </a:t>
            </a:r>
            <a:r>
              <a:rPr lang="en-US" sz="1000" dirty="0" err="1">
                <a:latin typeface="Arial"/>
                <a:ea typeface="SimSun"/>
                <a:cs typeface="Arial"/>
              </a:rPr>
              <a:t>virtuel</a:t>
            </a:r>
            <a:r>
              <a:rPr lang="en-US" sz="1000" dirty="0">
                <a:latin typeface="Arial"/>
                <a:ea typeface="SimSun"/>
                <a:cs typeface="Arial"/>
              </a:rPr>
              <a:t> </a:t>
            </a:r>
            <a:r>
              <a:rPr lang="en-US" sz="1000" dirty="0" smtClean="0">
                <a:latin typeface="Arial"/>
                <a:ea typeface="SimSun"/>
                <a:cs typeface="Arial"/>
              </a:rPr>
              <a:t>pour un </a:t>
            </a:r>
            <a:r>
              <a:rPr lang="en-US" sz="1000" dirty="0" err="1" smtClean="0">
                <a:latin typeface="Arial"/>
                <a:ea typeface="SimSun"/>
                <a:cs typeface="Arial"/>
              </a:rPr>
              <a:t>démarrage</a:t>
            </a:r>
            <a:r>
              <a:rPr lang="en-US" sz="1000" dirty="0" smtClean="0">
                <a:latin typeface="Arial"/>
                <a:ea typeface="SimSun"/>
                <a:cs typeface="Arial"/>
              </a:rPr>
              <a:t> </a:t>
            </a:r>
            <a:r>
              <a:rPr lang="en-US" sz="1000" dirty="0" err="1">
                <a:latin typeface="Arial"/>
                <a:ea typeface="SimSun"/>
                <a:cs typeface="Arial"/>
              </a:rPr>
              <a:t>automatique</a:t>
            </a:r>
            <a:r>
              <a:rPr lang="en-US" sz="1000" dirty="0">
                <a:latin typeface="Arial"/>
                <a:ea typeface="SimSun"/>
                <a:cs typeface="Arial"/>
              </a:rPr>
              <a:t>.</a:t>
            </a:r>
          </a:p>
          <a:p>
            <a:pPr>
              <a:lnSpc>
                <a:spcPct val="115000"/>
              </a:lnSpc>
              <a:spcAft>
                <a:spcPts val="1000"/>
              </a:spcAft>
            </a:pPr>
            <a:r>
              <a:rPr lang="en-US" sz="1000" dirty="0" err="1">
                <a:latin typeface="Arial"/>
                <a:ea typeface="SimSun"/>
                <a:cs typeface="Arial"/>
              </a:rPr>
              <a:t>Demandez-leur</a:t>
            </a:r>
            <a:r>
              <a:rPr lang="en-US" sz="1000" dirty="0">
                <a:latin typeface="Arial"/>
                <a:ea typeface="SimSun"/>
                <a:cs typeface="Arial"/>
              </a:rPr>
              <a:t> </a:t>
            </a:r>
            <a:r>
              <a:rPr lang="en-US" sz="1000" dirty="0" err="1">
                <a:latin typeface="Arial"/>
                <a:ea typeface="SimSun"/>
                <a:cs typeface="Arial"/>
              </a:rPr>
              <a:t>également</a:t>
            </a:r>
            <a:r>
              <a:rPr lang="en-US" sz="1000" dirty="0">
                <a:latin typeface="Arial"/>
                <a:ea typeface="SimSun"/>
                <a:cs typeface="Arial"/>
              </a:rPr>
              <a:t> de </a:t>
            </a:r>
            <a:r>
              <a:rPr lang="en-US" sz="1000" dirty="0" err="1">
                <a:latin typeface="Arial"/>
                <a:ea typeface="SimSun"/>
                <a:cs typeface="Arial"/>
              </a:rPr>
              <a:t>déterminer</a:t>
            </a:r>
            <a:r>
              <a:rPr lang="en-US" sz="1000" dirty="0">
                <a:latin typeface="Arial"/>
                <a:ea typeface="SimSun"/>
                <a:cs typeface="Arial"/>
              </a:rPr>
              <a:t> le </a:t>
            </a:r>
            <a:r>
              <a:rPr lang="en-US" sz="1000" dirty="0" err="1">
                <a:latin typeface="Arial"/>
                <a:ea typeface="SimSun"/>
                <a:cs typeface="Arial"/>
              </a:rPr>
              <a:t>délai</a:t>
            </a:r>
            <a:r>
              <a:rPr lang="en-US" sz="1000" dirty="0">
                <a:latin typeface="Arial"/>
                <a:ea typeface="SimSun"/>
                <a:cs typeface="Arial"/>
              </a:rPr>
              <a:t> de </a:t>
            </a:r>
            <a:r>
              <a:rPr lang="en-US" sz="1000" dirty="0" err="1">
                <a:latin typeface="Arial"/>
                <a:ea typeface="SimSun"/>
                <a:cs typeface="Arial"/>
              </a:rPr>
              <a:t>démarrage</a:t>
            </a:r>
            <a:r>
              <a:rPr lang="en-US" sz="1000" dirty="0">
                <a:latin typeface="Arial"/>
                <a:ea typeface="SimSun"/>
                <a:cs typeface="Arial"/>
              </a:rPr>
              <a:t> </a:t>
            </a:r>
            <a:r>
              <a:rPr lang="en-US" sz="1000" dirty="0" err="1">
                <a:latin typeface="Arial"/>
                <a:ea typeface="SimSun"/>
                <a:cs typeface="Arial"/>
              </a:rPr>
              <a:t>qu'ils</a:t>
            </a:r>
            <a:r>
              <a:rPr lang="en-US" sz="1000" dirty="0">
                <a:latin typeface="Arial"/>
                <a:ea typeface="SimSun"/>
                <a:cs typeface="Arial"/>
              </a:rPr>
              <a:t> </a:t>
            </a:r>
            <a:r>
              <a:rPr lang="en-US" sz="1000" dirty="0" err="1">
                <a:latin typeface="Arial"/>
                <a:ea typeface="SimSun"/>
                <a:cs typeface="Segoe UI"/>
              </a:rPr>
              <a:t>appliqueraient</a:t>
            </a:r>
            <a:r>
              <a:rPr lang="en-US" sz="1000" dirty="0">
                <a:latin typeface="Arial"/>
                <a:ea typeface="SimSun"/>
                <a:cs typeface="Arial"/>
              </a:rPr>
              <a:t> à </a:t>
            </a:r>
            <a:r>
              <a:rPr lang="en-US" sz="1000" dirty="0" err="1">
                <a:latin typeface="Arial"/>
                <a:ea typeface="SimSun"/>
                <a:cs typeface="Arial"/>
              </a:rPr>
              <a:t>différents</a:t>
            </a:r>
            <a:r>
              <a:rPr lang="en-US" sz="1000" dirty="0">
                <a:latin typeface="Arial"/>
                <a:ea typeface="SimSun"/>
                <a:cs typeface="Arial"/>
              </a:rPr>
              <a:t> </a:t>
            </a:r>
            <a:r>
              <a:rPr lang="en-US" sz="1000" dirty="0" err="1">
                <a:latin typeface="Arial"/>
                <a:ea typeface="SimSun"/>
                <a:cs typeface="Arial"/>
              </a:rPr>
              <a:t>ordinateurs</a:t>
            </a:r>
            <a:r>
              <a:rPr lang="en-US" sz="1000" dirty="0">
                <a:latin typeface="Arial"/>
                <a:ea typeface="SimSun"/>
                <a:cs typeface="Arial"/>
              </a:rPr>
              <a:t> </a:t>
            </a:r>
            <a:r>
              <a:rPr lang="en-US" sz="1000" dirty="0" err="1">
                <a:latin typeface="Arial"/>
                <a:ea typeface="SimSun"/>
                <a:cs typeface="Arial"/>
              </a:rPr>
              <a:t>virtuels</a:t>
            </a:r>
            <a:r>
              <a:rPr lang="en-US" sz="1000" dirty="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un </a:t>
            </a:r>
            <a:r>
              <a:rPr lang="en-US" sz="1000" dirty="0" err="1">
                <a:latin typeface="Arial"/>
                <a:ea typeface="SimSun"/>
                <a:cs typeface="Arial"/>
              </a:rPr>
              <a:t>serveur</a:t>
            </a:r>
            <a:r>
              <a:rPr lang="en-US" sz="1000" dirty="0">
                <a:latin typeface="Arial"/>
                <a:ea typeface="SimSun"/>
                <a:cs typeface="Arial"/>
              </a:rPr>
              <a:t> de </a:t>
            </a:r>
            <a:r>
              <a:rPr lang="en-US" sz="1000" dirty="0" err="1">
                <a:solidFill>
                  <a:srgbClr val="000000"/>
                </a:solidFill>
                <a:latin typeface="Arial"/>
                <a:ea typeface="Times New Roman"/>
                <a:cs typeface="Arial"/>
              </a:rPr>
              <a:t>virtualisation</a:t>
            </a:r>
            <a:r>
              <a:rPr lang="en-US" sz="1000" dirty="0">
                <a:latin typeface="Arial"/>
                <a:ea typeface="SimSun"/>
                <a:cs typeface="Arial"/>
              </a:rPr>
              <a:t> </a:t>
            </a:r>
            <a:r>
              <a:rPr lang="en-US" sz="1000" dirty="0" err="1">
                <a:latin typeface="Arial"/>
                <a:ea typeface="SimSun"/>
                <a:cs typeface="Arial"/>
              </a:rPr>
              <a:t>hôte</a:t>
            </a:r>
            <a:r>
              <a:rPr lang="en-US" sz="1000" dirty="0">
                <a:latin typeface="Arial"/>
                <a:ea typeface="SimSun"/>
                <a:cs typeface="Arial"/>
              </a:rPr>
              <a:t> </a:t>
            </a:r>
            <a:r>
              <a:rPr lang="en-US" sz="1000" dirty="0" err="1">
                <a:latin typeface="Arial"/>
                <a:ea typeface="SimSun"/>
                <a:cs typeface="Arial"/>
              </a:rPr>
              <a:t>exécutant</a:t>
            </a:r>
            <a:r>
              <a:rPr lang="en-US" sz="1000" dirty="0">
                <a:latin typeface="Arial"/>
                <a:ea typeface="SimSun"/>
                <a:cs typeface="Arial"/>
              </a:rPr>
              <a:t> Hyper-V.</a:t>
            </a:r>
          </a:p>
        </p:txBody>
      </p:sp>
      <p:sp>
        <p:nvSpPr>
          <p:cNvPr id="4" name="Slide Number Placeholder 3"/>
          <p:cNvSpPr>
            <a:spLocks noGrp="1"/>
          </p:cNvSpPr>
          <p:nvPr>
            <p:ph type="sldNum" sz="quarter" idx="10"/>
          </p:nvPr>
        </p:nvSpPr>
        <p:spPr/>
        <p:txBody>
          <a:bodyPr/>
          <a:lstStyle/>
          <a:p>
            <a:fld id="{837D24DF-0F43-4DD8-A081-EA8927561D5C}"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24090370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Arial"/>
              </a:rPr>
              <a:t>Rappelez</a:t>
            </a:r>
            <a:r>
              <a:rPr lang="en-US" sz="1000" dirty="0">
                <a:latin typeface="Arial"/>
                <a:ea typeface="SimSun"/>
                <a:cs typeface="Arial"/>
              </a:rPr>
              <a:t> aux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qu'ils</a:t>
            </a:r>
            <a:r>
              <a:rPr lang="en-US" sz="1000" dirty="0">
                <a:latin typeface="Arial"/>
                <a:ea typeface="SimSun"/>
                <a:cs typeface="Arial"/>
              </a:rPr>
              <a:t> </a:t>
            </a:r>
            <a:r>
              <a:rPr lang="en-US" sz="1000" dirty="0" err="1">
                <a:latin typeface="Arial"/>
                <a:ea typeface="SimSun"/>
                <a:cs typeface="Arial"/>
              </a:rPr>
              <a:t>peuvent</a:t>
            </a:r>
            <a:r>
              <a:rPr lang="en-US" sz="1000" dirty="0">
                <a:latin typeface="Arial"/>
                <a:ea typeface="SimSun"/>
                <a:cs typeface="Arial"/>
              </a:rPr>
              <a:t> </a:t>
            </a:r>
            <a:r>
              <a:rPr lang="en-US" sz="1000" dirty="0" err="1">
                <a:latin typeface="Arial"/>
                <a:ea typeface="SimSun"/>
                <a:cs typeface="Arial"/>
              </a:rPr>
              <a:t>uniquement</a:t>
            </a:r>
            <a:r>
              <a:rPr lang="en-US" sz="1000" dirty="0">
                <a:latin typeface="Arial"/>
                <a:ea typeface="SimSun"/>
                <a:cs typeface="Arial"/>
              </a:rPr>
              <a:t> </a:t>
            </a:r>
            <a:r>
              <a:rPr lang="en-US" sz="1000" dirty="0" err="1">
                <a:latin typeface="Arial"/>
                <a:ea typeface="SimSun"/>
                <a:cs typeface="Arial"/>
              </a:rPr>
              <a:t>exécuter</a:t>
            </a:r>
            <a:r>
              <a:rPr lang="en-US" sz="1000" dirty="0">
                <a:latin typeface="Arial"/>
                <a:ea typeface="SimSun"/>
                <a:cs typeface="Arial"/>
              </a:rPr>
              <a:t> le </a:t>
            </a:r>
            <a:r>
              <a:rPr lang="en-US" sz="1000" dirty="0" err="1">
                <a:latin typeface="Arial"/>
                <a:ea typeface="SimSun"/>
                <a:cs typeface="Arial"/>
              </a:rPr>
              <a:t>contrôle</a:t>
            </a:r>
            <a:r>
              <a:rPr lang="en-US" sz="1000" dirty="0">
                <a:latin typeface="Arial"/>
                <a:ea typeface="SimSun"/>
                <a:cs typeface="Arial"/>
              </a:rPr>
              <a:t> des </a:t>
            </a:r>
            <a:r>
              <a:rPr lang="en-US" sz="1000" dirty="0" err="1">
                <a:latin typeface="Arial"/>
                <a:ea typeface="SimSun"/>
                <a:cs typeface="Arial"/>
              </a:rPr>
              <a:t>ressource</a:t>
            </a:r>
            <a:r>
              <a:rPr lang="en-US" sz="1000" dirty="0">
                <a:latin typeface="Arial"/>
                <a:ea typeface="SimSun"/>
                <a:cs typeface="Arial"/>
              </a:rPr>
              <a:t> à </a:t>
            </a:r>
            <a:r>
              <a:rPr lang="en-US" sz="1000" dirty="0" err="1">
                <a:latin typeface="Arial"/>
                <a:ea typeface="SimSun"/>
                <a:cs typeface="Arial"/>
              </a:rPr>
              <a:t>partir</a:t>
            </a:r>
            <a:r>
              <a:rPr lang="en-US" sz="1000" dirty="0">
                <a:latin typeface="Arial"/>
                <a:ea typeface="SimSun"/>
                <a:cs typeface="Arial"/>
              </a:rPr>
              <a:t> </a:t>
            </a:r>
            <a:r>
              <a:rPr lang="en-US" sz="1000" dirty="0" err="1">
                <a:latin typeface="Arial"/>
                <a:ea typeface="SimSun"/>
                <a:cs typeface="Arial"/>
              </a:rPr>
              <a:t>d'une</a:t>
            </a:r>
            <a:r>
              <a:rPr lang="en-US" sz="1000" dirty="0">
                <a:latin typeface="Arial"/>
                <a:ea typeface="SimSun"/>
                <a:cs typeface="Arial"/>
              </a:rPr>
              <a:t> interface de </a:t>
            </a:r>
            <a:r>
              <a:rPr lang="en-US" sz="1000" dirty="0" err="1">
                <a:latin typeface="Arial"/>
                <a:ea typeface="SimSun"/>
                <a:cs typeface="Arial"/>
              </a:rPr>
              <a:t>ligne</a:t>
            </a:r>
            <a:r>
              <a:rPr lang="en-US" sz="1000" dirty="0">
                <a:latin typeface="Arial"/>
                <a:ea typeface="SimSun"/>
                <a:cs typeface="Arial"/>
              </a:rPr>
              <a:t> de </a:t>
            </a:r>
            <a:r>
              <a:rPr lang="en-US" sz="1000" dirty="0" err="1">
                <a:latin typeface="Arial"/>
                <a:ea typeface="SimSun"/>
                <a:cs typeface="Arial"/>
              </a:rPr>
              <a:t>commande</a:t>
            </a:r>
            <a:r>
              <a:rPr lang="en-US" sz="1000" dirty="0">
                <a:latin typeface="Arial"/>
                <a:ea typeface="SimSun"/>
                <a:cs typeface="Arial"/>
              </a:rPr>
              <a:t> Windows PowerShell</a:t>
            </a:r>
            <a:r>
              <a:rPr lang="en-US" sz="1000" baseline="30000" dirty="0">
                <a:latin typeface="Arial"/>
                <a:ea typeface="SimSun"/>
                <a:cs typeface="Arial"/>
              </a:rPr>
              <a:t>®</a:t>
            </a:r>
            <a:r>
              <a:rPr lang="en-US" sz="1000" dirty="0">
                <a:latin typeface="Arial"/>
                <a:ea typeface="SimSun"/>
                <a:cs typeface="Arial"/>
              </a:rPr>
              <a:t>.</a:t>
            </a:r>
          </a:p>
          <a:p>
            <a:pPr>
              <a:lnSpc>
                <a:spcPct val="115000"/>
              </a:lnSpc>
              <a:spcAft>
                <a:spcPts val="1000"/>
              </a:spcAft>
            </a:pPr>
            <a:r>
              <a:rPr lang="en-US" sz="1000" dirty="0" err="1">
                <a:latin typeface="Arial"/>
                <a:ea typeface="SimSun"/>
                <a:cs typeface="Arial"/>
              </a:rPr>
              <a:t>Discutez</a:t>
            </a:r>
            <a:r>
              <a:rPr lang="en-US" sz="1000" dirty="0">
                <a:latin typeface="Arial"/>
                <a:ea typeface="SimSun"/>
                <a:cs typeface="Arial"/>
              </a:rPr>
              <a:t> avec les </a:t>
            </a:r>
            <a:r>
              <a:rPr lang="en-US" sz="1000" dirty="0" err="1">
                <a:latin typeface="Arial"/>
                <a:ea typeface="SimSun"/>
                <a:cs typeface="Arial"/>
              </a:rPr>
              <a:t>stagiaires</a:t>
            </a:r>
            <a:r>
              <a:rPr lang="en-US" sz="1000" dirty="0">
                <a:latin typeface="Arial"/>
                <a:ea typeface="SimSun"/>
                <a:cs typeface="Arial"/>
              </a:rPr>
              <a:t> de la </a:t>
            </a:r>
            <a:r>
              <a:rPr lang="en-US" sz="1000" dirty="0" err="1">
                <a:latin typeface="Arial"/>
                <a:ea typeface="SimSun"/>
                <a:cs typeface="Arial"/>
              </a:rPr>
              <a:t>possibilité</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des versions futures de Windows Server </a:t>
            </a:r>
            <a:r>
              <a:rPr lang="en-US" sz="1000">
                <a:latin typeface="Arial"/>
                <a:ea typeface="SimSun"/>
                <a:cs typeface="Arial"/>
              </a:rPr>
              <a:t>2012 </a:t>
            </a:r>
            <a:r>
              <a:rPr lang="en-US" sz="1000" smtClean="0">
                <a:latin typeface="Arial"/>
                <a:ea typeface="SimSun"/>
                <a:cs typeface="Arial"/>
              </a:rPr>
              <a:t>et de</a:t>
            </a:r>
            <a:r>
              <a:rPr lang="en-US" sz="1000" dirty="0" smtClean="0">
                <a:latin typeface="Arial"/>
                <a:ea typeface="SimSun"/>
                <a:cs typeface="Arial"/>
              </a:rPr>
              <a:t> Microsoft </a:t>
            </a:r>
            <a:r>
              <a:rPr lang="en-US" sz="1000" dirty="0">
                <a:latin typeface="Arial"/>
                <a:ea typeface="SimSun"/>
                <a:cs typeface="Arial"/>
              </a:rPr>
              <a:t>System Center 2012 - Virtual Machine Manager (VMM) </a:t>
            </a:r>
            <a:r>
              <a:rPr lang="en-US" sz="1000" dirty="0" err="1">
                <a:latin typeface="Arial"/>
                <a:ea typeface="SimSun"/>
                <a:cs typeface="Arial"/>
              </a:rPr>
              <a:t>comportent</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a:t>
            </a:r>
            <a:r>
              <a:rPr lang="en-US" sz="1000" err="1">
                <a:latin typeface="Arial"/>
                <a:ea typeface="SimSun"/>
                <a:cs typeface="Arial"/>
              </a:rPr>
              <a:t>méthode</a:t>
            </a:r>
            <a:r>
              <a:rPr lang="en-US" sz="1000">
                <a:latin typeface="Arial"/>
                <a:ea typeface="SimSun"/>
                <a:cs typeface="Arial"/>
              </a:rPr>
              <a:t> </a:t>
            </a:r>
            <a:r>
              <a:rPr lang="en-US" sz="1000" smtClean="0">
                <a:latin typeface="Arial"/>
                <a:ea typeface="SimSun"/>
                <a:cs typeface="Arial"/>
              </a:rPr>
              <a:t>pour l'utilisation </a:t>
            </a:r>
            <a:r>
              <a:rPr lang="en-US" sz="1000" dirty="0">
                <a:latin typeface="Arial"/>
                <a:ea typeface="SimSun"/>
                <a:cs typeface="Arial"/>
              </a:rPr>
              <a:t>de Microsoft SQL Server</a:t>
            </a:r>
            <a:r>
              <a:rPr lang="en-US" sz="1000" baseline="30000" dirty="0">
                <a:latin typeface="Arial"/>
                <a:ea typeface="SimSun"/>
                <a:cs typeface="Arial"/>
              </a:rPr>
              <a:t>®</a:t>
            </a:r>
            <a:r>
              <a:rPr lang="en-US" sz="1000" dirty="0">
                <a:latin typeface="Arial"/>
                <a:ea typeface="SimSun"/>
                <a:cs typeface="Arial"/>
              </a:rPr>
              <a:t> Reporting Services </a:t>
            </a:r>
            <a:r>
              <a:rPr lang="en-US" sz="1000" dirty="0" err="1">
                <a:latin typeface="Arial"/>
                <a:ea typeface="SimSun"/>
                <a:cs typeface="Arial"/>
              </a:rPr>
              <a:t>permettant</a:t>
            </a:r>
            <a:r>
              <a:rPr lang="en-US" sz="1000" dirty="0">
                <a:latin typeface="Arial"/>
                <a:ea typeface="SimSun"/>
                <a:cs typeface="Arial"/>
              </a:rPr>
              <a:t> </a:t>
            </a:r>
            <a:r>
              <a:rPr lang="en-US" sz="1000" dirty="0" err="1">
                <a:latin typeface="Arial"/>
                <a:ea typeface="SimSun"/>
                <a:cs typeface="Arial"/>
              </a:rPr>
              <a:t>d'afficher</a:t>
            </a:r>
            <a:r>
              <a:rPr lang="en-US" sz="1000" dirty="0">
                <a:latin typeface="Arial"/>
                <a:ea typeface="SimSun"/>
                <a:cs typeface="Arial"/>
              </a:rPr>
              <a:t> les </a:t>
            </a:r>
            <a:r>
              <a:rPr lang="en-US" sz="1000" err="1">
                <a:latin typeface="Arial"/>
                <a:ea typeface="SimSun"/>
                <a:cs typeface="Arial"/>
              </a:rPr>
              <a:t>données</a:t>
            </a:r>
            <a:r>
              <a:rPr lang="en-US" sz="1000">
                <a:latin typeface="Arial"/>
                <a:ea typeface="SimSun"/>
                <a:cs typeface="Arial"/>
              </a:rPr>
              <a:t> </a:t>
            </a:r>
            <a:r>
              <a:rPr lang="en-US" sz="1000" smtClean="0">
                <a:latin typeface="Arial"/>
                <a:ea typeface="SimSun"/>
                <a:cs typeface="Arial"/>
              </a:rPr>
              <a:t>dans un format</a:t>
            </a:r>
            <a:r>
              <a:rPr lang="en-US" sz="1000" dirty="0" smtClean="0">
                <a:latin typeface="Arial"/>
                <a:ea typeface="SimSun"/>
                <a:cs typeface="Arial"/>
              </a:rPr>
              <a:t> </a:t>
            </a:r>
            <a:r>
              <a:rPr lang="en-US" sz="1000" dirty="0" err="1" smtClean="0">
                <a:latin typeface="Arial"/>
                <a:ea typeface="SimSun"/>
                <a:cs typeface="Arial"/>
              </a:rPr>
              <a:t>graphique</a:t>
            </a:r>
            <a:r>
              <a:rPr lang="en-US" sz="1000" dirty="0">
                <a:latin typeface="Arial"/>
                <a:ea typeface="SimSun"/>
                <a:cs typeface="Arial"/>
              </a:rPr>
              <a:t>. </a:t>
            </a:r>
          </a:p>
        </p:txBody>
      </p:sp>
      <p:sp>
        <p:nvSpPr>
          <p:cNvPr id="4" name="Slide Number Placeholder 3"/>
          <p:cNvSpPr>
            <a:spLocks noGrp="1"/>
          </p:cNvSpPr>
          <p:nvPr>
            <p:ph type="sldNum" sz="quarter" idx="10"/>
          </p:nvPr>
        </p:nvSpPr>
        <p:spPr/>
        <p:txBody>
          <a:bodyPr/>
          <a:lstStyle/>
          <a:p>
            <a:fld id="{837D24DF-0F43-4DD8-A081-EA8927561D5C}"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2561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Donnez une brève description du contenu du cours.</a:t>
            </a:r>
          </a:p>
        </p:txBody>
      </p:sp>
      <p:sp>
        <p:nvSpPr>
          <p:cNvPr id="4" name="Slide Number Placeholder 3"/>
          <p:cNvSpPr>
            <a:spLocks noGrp="1"/>
          </p:cNvSpPr>
          <p:nvPr>
            <p:ph type="sldNum" sz="quarter" idx="10"/>
          </p:nvPr>
        </p:nvSpPr>
        <p:spPr/>
        <p:txBody>
          <a:bodyPr/>
          <a:lstStyle/>
          <a:p>
            <a:fld id="{837D24DF-0F43-4DD8-A081-EA8927561D5C}"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33800211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Arial"/>
              </a:rPr>
              <a:t>Demandez</a:t>
            </a:r>
            <a:r>
              <a:rPr lang="en-US" sz="1000" dirty="0">
                <a:latin typeface="Arial"/>
                <a:ea typeface="SimSun"/>
                <a:cs typeface="Arial"/>
              </a:rPr>
              <a:t> aux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a:t>
            </a:r>
            <a:r>
              <a:rPr lang="en-US" sz="1000" dirty="0" err="1">
                <a:latin typeface="Arial"/>
                <a:ea typeface="SimSun"/>
                <a:cs typeface="Arial"/>
              </a:rPr>
              <a:t>quel</a:t>
            </a:r>
            <a:r>
              <a:rPr lang="en-US" sz="1000" dirty="0">
                <a:latin typeface="Arial"/>
                <a:ea typeface="SimSun"/>
                <a:cs typeface="Arial"/>
              </a:rPr>
              <a:t> format </a:t>
            </a:r>
            <a:r>
              <a:rPr lang="en-US" sz="1000" dirty="0" err="1">
                <a:latin typeface="Arial"/>
                <a:ea typeface="SimSun"/>
                <a:cs typeface="Arial"/>
              </a:rPr>
              <a:t>sont</a:t>
            </a:r>
            <a:r>
              <a:rPr lang="en-US" sz="1000" dirty="0">
                <a:latin typeface="Arial"/>
                <a:ea typeface="SimSun"/>
                <a:cs typeface="Arial"/>
              </a:rPr>
              <a:t> </a:t>
            </a:r>
            <a:r>
              <a:rPr lang="en-US" sz="1000" dirty="0" err="1">
                <a:latin typeface="Arial"/>
                <a:ea typeface="SimSun"/>
                <a:cs typeface="Arial"/>
              </a:rPr>
              <a:t>actuellement</a:t>
            </a:r>
            <a:r>
              <a:rPr lang="en-US" sz="1000" dirty="0">
                <a:latin typeface="Arial"/>
                <a:ea typeface="SimSun"/>
                <a:cs typeface="Arial"/>
              </a:rPr>
              <a:t> </a:t>
            </a:r>
            <a:r>
              <a:rPr lang="en-US" sz="1000" dirty="0" err="1">
                <a:latin typeface="Arial"/>
                <a:ea typeface="SimSun"/>
                <a:cs typeface="Arial"/>
              </a:rPr>
              <a:t>écrites</a:t>
            </a:r>
            <a:r>
              <a:rPr lang="en-US" sz="1000" dirty="0">
                <a:latin typeface="Arial"/>
                <a:ea typeface="SimSun"/>
                <a:cs typeface="Arial"/>
              </a:rPr>
              <a:t> </a:t>
            </a:r>
            <a:r>
              <a:rPr lang="en-US" sz="1000" dirty="0" err="1">
                <a:latin typeface="Arial"/>
                <a:ea typeface="SimSun"/>
                <a:cs typeface="Arial"/>
              </a:rPr>
              <a:t>leurs</a:t>
            </a:r>
            <a:r>
              <a:rPr lang="en-US" sz="1000" dirty="0">
                <a:latin typeface="Arial"/>
                <a:ea typeface="SimSun"/>
                <a:cs typeface="Arial"/>
              </a:rPr>
              <a:t> </a:t>
            </a:r>
            <a:r>
              <a:rPr lang="en-US" sz="1000" dirty="0" err="1">
                <a:latin typeface="Arial"/>
                <a:ea typeface="SimSun"/>
                <a:cs typeface="Segoe UI"/>
              </a:rPr>
              <a:t>sauvegardes</a:t>
            </a:r>
            <a:r>
              <a:rPr lang="en-US" sz="1000" dirty="0">
                <a:latin typeface="Arial"/>
                <a:ea typeface="SimSun"/>
                <a:cs typeface="Arial"/>
              </a:rPr>
              <a:t> de </a:t>
            </a:r>
            <a:r>
              <a:rPr lang="en-US" sz="1000" dirty="0" smtClean="0">
                <a:latin typeface="Arial"/>
                <a:ea typeface="SimSun"/>
                <a:cs typeface="Arial"/>
              </a:rPr>
              <a:t>Windows Server </a:t>
            </a:r>
            <a:r>
              <a:rPr lang="en-US" sz="1000" dirty="0">
                <a:latin typeface="Arial"/>
                <a:ea typeface="SimSun"/>
                <a:cs typeface="Arial"/>
              </a:rPr>
              <a:t>(</a:t>
            </a:r>
            <a:r>
              <a:rPr lang="en-US" sz="1000" dirty="0" err="1">
                <a:latin typeface="Arial"/>
                <a:ea typeface="SimSun"/>
                <a:cs typeface="Arial"/>
              </a:rPr>
              <a:t>fonctionnalité</a:t>
            </a:r>
            <a:r>
              <a:rPr lang="en-US" sz="1000" dirty="0">
                <a:latin typeface="Arial"/>
                <a:ea typeface="SimSun"/>
                <a:cs typeface="Arial"/>
              </a:rPr>
              <a:t> de Windows Server 2008). Beaucoup de </a:t>
            </a:r>
            <a:r>
              <a:rPr lang="en-US" sz="1000" dirty="0" err="1">
                <a:latin typeface="Arial"/>
                <a:ea typeface="SimSun"/>
                <a:cs typeface="Arial"/>
              </a:rPr>
              <a:t>stagiaires</a:t>
            </a:r>
            <a:r>
              <a:rPr lang="en-US" sz="1000" dirty="0">
                <a:latin typeface="Arial"/>
                <a:ea typeface="SimSun"/>
                <a:cs typeface="Arial"/>
              </a:rPr>
              <a:t> ne </a:t>
            </a:r>
            <a:r>
              <a:rPr lang="en-US" sz="1000" dirty="0" err="1">
                <a:latin typeface="Arial"/>
                <a:ea typeface="SimSun"/>
                <a:cs typeface="Arial"/>
              </a:rPr>
              <a:t>savent</a:t>
            </a:r>
            <a:r>
              <a:rPr lang="en-US" sz="1000" dirty="0">
                <a:latin typeface="Arial"/>
                <a:ea typeface="SimSun"/>
                <a:cs typeface="Arial"/>
              </a:rPr>
              <a:t> </a:t>
            </a:r>
            <a:r>
              <a:rPr lang="en-US" sz="1000" dirty="0" smtClean="0">
                <a:latin typeface="Arial"/>
                <a:ea typeface="SimSun"/>
                <a:cs typeface="Arial"/>
              </a:rPr>
              <a:t>pas </a:t>
            </a:r>
            <a:r>
              <a:rPr lang="en-US" sz="1000" dirty="0" err="1" smtClean="0">
                <a:latin typeface="Arial"/>
                <a:ea typeface="SimSun"/>
                <a:cs typeface="Arial"/>
              </a:rPr>
              <a:t>que</a:t>
            </a:r>
            <a:r>
              <a:rPr lang="en-US" sz="1000" dirty="0" smtClean="0">
                <a:latin typeface="Arial"/>
                <a:ea typeface="SimSun"/>
                <a:cs typeface="Arial"/>
              </a:rPr>
              <a:t> les </a:t>
            </a:r>
            <a:r>
              <a:rPr lang="en-US" sz="1000" dirty="0" err="1" smtClean="0">
                <a:latin typeface="Arial"/>
                <a:ea typeface="SimSun"/>
                <a:cs typeface="Arial"/>
              </a:rPr>
              <a:t>sauvegardes</a:t>
            </a:r>
            <a:r>
              <a:rPr lang="en-US" sz="1000" dirty="0" smtClean="0">
                <a:latin typeface="Arial"/>
                <a:ea typeface="SimSun"/>
                <a:cs typeface="Arial"/>
              </a:rPr>
              <a:t> </a:t>
            </a:r>
            <a:r>
              <a:rPr lang="en-US" sz="1000" dirty="0" err="1">
                <a:latin typeface="Arial"/>
                <a:ea typeface="SimSun"/>
                <a:cs typeface="Arial"/>
              </a:rPr>
              <a:t>sont</a:t>
            </a:r>
            <a:r>
              <a:rPr lang="en-US" sz="1000" dirty="0">
                <a:latin typeface="Arial"/>
                <a:ea typeface="SimSun"/>
                <a:cs typeface="Arial"/>
              </a:rPr>
              <a:t> </a:t>
            </a:r>
            <a:r>
              <a:rPr lang="en-US" sz="1000" dirty="0" err="1">
                <a:latin typeface="Arial"/>
                <a:ea typeface="SimSun"/>
                <a:cs typeface="Arial"/>
              </a:rPr>
              <a:t>écrites</a:t>
            </a:r>
            <a:r>
              <a:rPr lang="en-US" sz="1000" dirty="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un </a:t>
            </a:r>
            <a:r>
              <a:rPr lang="en-US" sz="1000" dirty="0" err="1">
                <a:latin typeface="Arial"/>
                <a:ea typeface="SimSun"/>
                <a:cs typeface="Arial"/>
              </a:rPr>
              <a:t>disque</a:t>
            </a:r>
            <a:r>
              <a:rPr lang="en-US" sz="1000" dirty="0">
                <a:latin typeface="Arial"/>
                <a:ea typeface="SimSun"/>
                <a:cs typeface="Arial"/>
              </a:rPr>
              <a:t> </a:t>
            </a:r>
            <a:r>
              <a:rPr lang="en-US" sz="1000" dirty="0" err="1">
                <a:latin typeface="Arial"/>
                <a:ea typeface="SimSun"/>
                <a:cs typeface="Arial"/>
              </a:rPr>
              <a:t>dur</a:t>
            </a:r>
            <a:r>
              <a:rPr lang="en-US" sz="1000" dirty="0">
                <a:latin typeface="Arial"/>
                <a:ea typeface="SimSun"/>
                <a:cs typeface="Arial"/>
              </a:rPr>
              <a:t> </a:t>
            </a:r>
            <a:r>
              <a:rPr lang="en-US" sz="1000" dirty="0" err="1">
                <a:latin typeface="Arial"/>
                <a:ea typeface="SimSun"/>
                <a:cs typeface="Arial"/>
              </a:rPr>
              <a:t>virtuel</a:t>
            </a:r>
            <a:r>
              <a:rPr lang="en-US" sz="1000" dirty="0">
                <a:latin typeface="Arial"/>
                <a:ea typeface="SimSun"/>
                <a:cs typeface="Arial"/>
              </a:rPr>
              <a:t> (VHD).</a:t>
            </a:r>
          </a:p>
          <a:p>
            <a:pPr>
              <a:lnSpc>
                <a:spcPct val="115000"/>
              </a:lnSpc>
              <a:spcAft>
                <a:spcPts val="1000"/>
              </a:spcAft>
            </a:pPr>
            <a:r>
              <a:rPr lang="en-US" sz="1000" dirty="0" err="1">
                <a:latin typeface="Arial"/>
                <a:ea typeface="SimSun"/>
                <a:cs typeface="Arial"/>
              </a:rPr>
              <a:t>Rappelez</a:t>
            </a:r>
            <a:r>
              <a:rPr lang="en-US" sz="1000" dirty="0">
                <a:latin typeface="Arial"/>
                <a:ea typeface="SimSun"/>
                <a:cs typeface="Arial"/>
              </a:rPr>
              <a:t> aux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a:t>
            </a:r>
            <a:r>
              <a:rPr lang="en-US" sz="1000" dirty="0" err="1">
                <a:latin typeface="Arial"/>
                <a:ea typeface="SimSun"/>
                <a:cs typeface="Arial"/>
              </a:rPr>
              <a:t>l'utilisation</a:t>
            </a:r>
            <a:r>
              <a:rPr lang="en-US" sz="1000" dirty="0">
                <a:latin typeface="Arial"/>
                <a:ea typeface="SimSun"/>
                <a:cs typeface="Arial"/>
              </a:rPr>
              <a:t> de </a:t>
            </a:r>
            <a:r>
              <a:rPr lang="en-US" sz="1000" dirty="0" err="1">
                <a:latin typeface="Arial"/>
                <a:ea typeface="SimSun"/>
                <a:cs typeface="Arial"/>
              </a:rPr>
              <a:t>fichiers</a:t>
            </a:r>
            <a:r>
              <a:rPr lang="en-US" sz="1000" dirty="0">
                <a:latin typeface="Arial"/>
                <a:ea typeface="SimSun"/>
                <a:cs typeface="Arial"/>
              </a:rPr>
              <a:t> .</a:t>
            </a:r>
            <a:r>
              <a:rPr lang="en-US" sz="1000" dirty="0" err="1">
                <a:latin typeface="Arial"/>
                <a:ea typeface="SimSun"/>
                <a:cs typeface="Arial"/>
              </a:rPr>
              <a:t>vhdx</a:t>
            </a:r>
            <a:r>
              <a:rPr lang="en-US" sz="1000" dirty="0">
                <a:latin typeface="Arial"/>
                <a:ea typeface="SimSun"/>
                <a:cs typeface="Arial"/>
              </a:rPr>
              <a:t> </a:t>
            </a:r>
            <a:r>
              <a:rPr lang="en-US" sz="1000" dirty="0" err="1">
                <a:latin typeface="Arial"/>
                <a:ea typeface="SimSun"/>
                <a:cs typeface="Arial"/>
              </a:rPr>
              <a:t>restreint</a:t>
            </a:r>
            <a:r>
              <a:rPr lang="en-US" sz="1000" dirty="0">
                <a:latin typeface="Arial"/>
                <a:ea typeface="SimSun"/>
                <a:cs typeface="Arial"/>
              </a:rPr>
              <a:t> </a:t>
            </a:r>
            <a:r>
              <a:rPr lang="en-US" sz="1000" dirty="0" err="1">
                <a:latin typeface="Arial"/>
                <a:ea typeface="SimSun"/>
                <a:cs typeface="Arial"/>
              </a:rPr>
              <a:t>l'exécution</a:t>
            </a:r>
            <a:r>
              <a:rPr lang="en-US" sz="1000" dirty="0">
                <a:latin typeface="Arial"/>
                <a:ea typeface="SimSun"/>
                <a:cs typeface="Arial"/>
              </a:rPr>
              <a:t> d'un </a:t>
            </a:r>
            <a:r>
              <a:rPr lang="en-US" sz="1000" dirty="0" err="1">
                <a:latin typeface="Arial"/>
                <a:ea typeface="SimSun"/>
                <a:cs typeface="Arial"/>
              </a:rPr>
              <a:t>ordinateur</a:t>
            </a:r>
            <a:r>
              <a:rPr lang="en-US" sz="1000" dirty="0">
                <a:latin typeface="Arial"/>
                <a:ea typeface="SimSun"/>
                <a:cs typeface="Arial"/>
              </a:rPr>
              <a:t> </a:t>
            </a:r>
            <a:r>
              <a:rPr lang="en-US" sz="1000" dirty="0" err="1">
                <a:latin typeface="Arial"/>
                <a:ea typeface="SimSun"/>
                <a:cs typeface="Arial"/>
              </a:rPr>
              <a:t>virtuel</a:t>
            </a:r>
            <a:r>
              <a:rPr lang="en-US" sz="1000" dirty="0">
                <a:latin typeface="Arial"/>
                <a:ea typeface="SimSun"/>
                <a:cs typeface="Arial"/>
              </a:rPr>
              <a:t> </a:t>
            </a:r>
            <a:r>
              <a:rPr lang="en-US" sz="1000" dirty="0" err="1" smtClean="0">
                <a:latin typeface="Arial"/>
                <a:ea typeface="SimSun"/>
                <a:cs typeface="Arial"/>
              </a:rPr>
              <a:t>sur</a:t>
            </a:r>
            <a:r>
              <a:rPr lang="en-US" sz="1000" dirty="0" smtClean="0">
                <a:latin typeface="Arial"/>
                <a:ea typeface="SimSun"/>
                <a:cs typeface="Arial"/>
              </a:rPr>
              <a:t> Hyper-V </a:t>
            </a:r>
            <a:r>
              <a:rPr lang="en-US" sz="1000" dirty="0" err="1">
                <a:latin typeface="Arial"/>
                <a:ea typeface="SimSun"/>
                <a:cs typeface="Arial"/>
              </a:rPr>
              <a:t>sur</a:t>
            </a:r>
            <a:r>
              <a:rPr lang="en-US" sz="1000" dirty="0">
                <a:latin typeface="Arial"/>
                <a:ea typeface="SimSun"/>
                <a:cs typeface="Arial"/>
              </a:rPr>
              <a:t> Windows Server 2012.</a:t>
            </a:r>
          </a:p>
          <a:p>
            <a:pPr>
              <a:lnSpc>
                <a:spcPct val="115000"/>
              </a:lnSpc>
              <a:spcAft>
                <a:spcPts val="1000"/>
              </a:spcAft>
            </a:pPr>
            <a:r>
              <a:rPr lang="en-US" sz="1000" dirty="0" err="1">
                <a:latin typeface="Arial"/>
                <a:ea typeface="SimSun"/>
                <a:cs typeface="Arial"/>
              </a:rPr>
              <a:t>Rappelez</a:t>
            </a:r>
            <a:r>
              <a:rPr lang="en-US" sz="1000" dirty="0">
                <a:latin typeface="Arial"/>
                <a:ea typeface="SimSun"/>
                <a:cs typeface="Arial"/>
              </a:rPr>
              <a:t> aux </a:t>
            </a:r>
            <a:r>
              <a:rPr lang="en-US" sz="1000" dirty="0" err="1">
                <a:latin typeface="Arial"/>
                <a:ea typeface="SimSun"/>
                <a:cs typeface="Arial"/>
              </a:rPr>
              <a:t>stagiaires</a:t>
            </a:r>
            <a:r>
              <a:rPr lang="en-US" sz="1000" dirty="0">
                <a:latin typeface="Arial"/>
                <a:ea typeface="SimSun"/>
                <a:cs typeface="Arial"/>
              </a:rPr>
              <a:t> la limitation SMB 3.0 </a:t>
            </a:r>
            <a:r>
              <a:rPr lang="en-US" sz="1000" dirty="0" err="1">
                <a:latin typeface="Arial"/>
                <a:ea typeface="SimSun"/>
                <a:cs typeface="Arial"/>
              </a:rPr>
              <a:t>lors</a:t>
            </a:r>
            <a:r>
              <a:rPr lang="en-US" sz="1000" dirty="0">
                <a:latin typeface="Arial"/>
                <a:ea typeface="SimSun"/>
                <a:cs typeface="Arial"/>
              </a:rPr>
              <a:t> de </a:t>
            </a:r>
            <a:r>
              <a:rPr lang="en-US" sz="1000" dirty="0" err="1">
                <a:latin typeface="Arial"/>
                <a:ea typeface="SimSun"/>
                <a:cs typeface="Arial"/>
              </a:rPr>
              <a:t>l'utilisation</a:t>
            </a:r>
            <a:r>
              <a:rPr lang="en-US" sz="1000" dirty="0">
                <a:latin typeface="Arial"/>
                <a:ea typeface="SimSun"/>
                <a:cs typeface="Arial"/>
              </a:rPr>
              <a:t> de </a:t>
            </a:r>
            <a:r>
              <a:rPr lang="en-US" sz="1000" dirty="0" err="1">
                <a:latin typeface="Arial"/>
                <a:ea typeface="SimSun"/>
                <a:cs typeface="Arial"/>
              </a:rPr>
              <a:t>disques</a:t>
            </a:r>
            <a:r>
              <a:rPr lang="en-US" sz="1000" dirty="0">
                <a:latin typeface="Arial"/>
                <a:ea typeface="SimSun"/>
                <a:cs typeface="Arial"/>
              </a:rPr>
              <a:t> </a:t>
            </a:r>
            <a:r>
              <a:rPr lang="en-US" sz="1000" dirty="0" err="1">
                <a:latin typeface="Arial"/>
                <a:ea typeface="SimSun"/>
                <a:cs typeface="Arial"/>
              </a:rPr>
              <a:t>durs</a:t>
            </a:r>
            <a:r>
              <a:rPr lang="en-US" sz="1000" dirty="0">
                <a:latin typeface="Arial"/>
                <a:ea typeface="SimSun"/>
                <a:cs typeface="Arial"/>
              </a:rPr>
              <a:t> </a:t>
            </a:r>
            <a:r>
              <a:rPr lang="en-US" sz="1000" dirty="0" err="1">
                <a:latin typeface="Arial"/>
                <a:ea typeface="SimSun"/>
                <a:cs typeface="Arial"/>
              </a:rPr>
              <a:t>virtuels</a:t>
            </a:r>
            <a:r>
              <a:rPr lang="en-US" sz="1000" dirty="0">
                <a:latin typeface="Arial"/>
                <a:ea typeface="SimSun"/>
                <a:cs typeface="Arial"/>
              </a:rPr>
              <a:t> (VHD) </a:t>
            </a:r>
            <a:r>
              <a:rPr lang="en-US" sz="1000" dirty="0" err="1" smtClean="0">
                <a:latin typeface="Arial"/>
                <a:ea typeface="SimSun"/>
                <a:cs typeface="Arial"/>
              </a:rPr>
              <a:t>dans</a:t>
            </a:r>
            <a:r>
              <a:rPr lang="en-US" sz="1000" dirty="0" smtClean="0">
                <a:latin typeface="Arial"/>
                <a:ea typeface="SimSun"/>
                <a:cs typeface="Arial"/>
              </a:rPr>
              <a:t> des dossiers </a:t>
            </a:r>
            <a:r>
              <a:rPr lang="en-US" sz="1000" dirty="0" err="1">
                <a:latin typeface="Arial"/>
                <a:ea typeface="SimSun"/>
                <a:cs typeface="Arial"/>
              </a:rPr>
              <a:t>partagés</a:t>
            </a:r>
            <a:r>
              <a:rPr lang="en-US" sz="1000" dirty="0">
                <a:latin typeface="Arial"/>
                <a:ea typeface="SimSun"/>
                <a:cs typeface="Arial"/>
              </a:rPr>
              <a:t>.</a:t>
            </a:r>
          </a:p>
        </p:txBody>
      </p:sp>
      <p:sp>
        <p:nvSpPr>
          <p:cNvPr id="4" name="Slide Number Placeholder 3"/>
          <p:cNvSpPr>
            <a:spLocks noGrp="1"/>
          </p:cNvSpPr>
          <p:nvPr>
            <p:ph type="sldNum" sz="quarter" idx="10"/>
          </p:nvPr>
        </p:nvSpPr>
        <p:spPr/>
        <p:txBody>
          <a:bodyPr/>
          <a:lstStyle/>
          <a:p>
            <a:fld id="{837D24DF-0F43-4DD8-A081-EA8927561D5C}"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31008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Discutez</a:t>
            </a:r>
            <a:r>
              <a:rPr lang="en-US" sz="1000" dirty="0">
                <a:latin typeface="Arial"/>
                <a:ea typeface="SimSun"/>
                <a:cs typeface="Segoe UI"/>
              </a:rPr>
              <a:t> avec les </a:t>
            </a:r>
            <a:r>
              <a:rPr lang="en-US" sz="1000" dirty="0" err="1">
                <a:latin typeface="Arial"/>
                <a:ea typeface="SimSun"/>
                <a:cs typeface="Segoe UI"/>
              </a:rPr>
              <a:t>stagiaires</a:t>
            </a:r>
            <a:r>
              <a:rPr lang="en-US" sz="1000" dirty="0">
                <a:latin typeface="Arial"/>
                <a:ea typeface="SimSun"/>
                <a:cs typeface="Segoe UI"/>
              </a:rPr>
              <a:t> des </a:t>
            </a:r>
            <a:r>
              <a:rPr lang="en-US" sz="1000" dirty="0" err="1">
                <a:latin typeface="Arial"/>
                <a:ea typeface="SimSun"/>
                <a:cs typeface="Segoe UI"/>
              </a:rPr>
              <a:t>avantages</a:t>
            </a:r>
            <a:r>
              <a:rPr lang="en-US" sz="1000" dirty="0">
                <a:latin typeface="Arial"/>
                <a:ea typeface="SimSun"/>
                <a:cs typeface="Segoe UI"/>
              </a:rPr>
              <a:t> et des </a:t>
            </a:r>
            <a:r>
              <a:rPr lang="en-US" sz="1000" dirty="0" err="1">
                <a:latin typeface="Arial"/>
                <a:ea typeface="SimSun"/>
                <a:cs typeface="Segoe UI"/>
              </a:rPr>
              <a:t>inconvénients</a:t>
            </a:r>
            <a:r>
              <a:rPr lang="en-US" sz="1000" dirty="0">
                <a:latin typeface="Arial"/>
                <a:ea typeface="SimSun"/>
                <a:cs typeface="Segoe UI"/>
              </a:rPr>
              <a:t> de </a:t>
            </a:r>
            <a:r>
              <a:rPr lang="en-US" sz="1000" dirty="0" err="1">
                <a:latin typeface="Arial"/>
                <a:ea typeface="SimSun"/>
                <a:cs typeface="Segoe UI"/>
              </a:rPr>
              <a:t>l'utilisation</a:t>
            </a:r>
            <a:r>
              <a:rPr lang="en-US" sz="1000" dirty="0">
                <a:latin typeface="Arial"/>
                <a:ea typeface="SimSun"/>
                <a:cs typeface="Segoe UI"/>
              </a:rPr>
              <a:t> du </a:t>
            </a:r>
            <a:r>
              <a:rPr lang="en-US" sz="1000" dirty="0" err="1">
                <a:latin typeface="Arial"/>
                <a:ea typeface="SimSun"/>
                <a:cs typeface="Arial"/>
              </a:rPr>
              <a:t>stockage</a:t>
            </a:r>
            <a:r>
              <a:rPr lang="en-US" sz="1000" dirty="0">
                <a:latin typeface="Arial"/>
                <a:ea typeface="SimSun"/>
                <a:cs typeface="Arial"/>
              </a:rPr>
              <a:t> en </a:t>
            </a:r>
            <a:r>
              <a:rPr lang="en-US" sz="1000" dirty="0" err="1">
                <a:latin typeface="Arial"/>
                <a:ea typeface="SimSun"/>
                <a:cs typeface="Arial"/>
              </a:rPr>
              <a:t>attachement</a:t>
            </a:r>
            <a:r>
              <a:rPr lang="en-US" sz="1000" dirty="0">
                <a:latin typeface="Arial"/>
                <a:ea typeface="SimSun"/>
                <a:cs typeface="Arial"/>
              </a:rPr>
              <a:t> direct</a:t>
            </a:r>
            <a:r>
              <a:rPr lang="en-US" sz="1000" dirty="0">
                <a:latin typeface="Arial"/>
                <a:ea typeface="SimSun"/>
                <a:cs typeface="Segoe UI"/>
              </a:rPr>
              <a:t>. Un des </a:t>
            </a:r>
            <a:r>
              <a:rPr lang="en-US" sz="1000" dirty="0" err="1">
                <a:latin typeface="Arial"/>
                <a:ea typeface="SimSun"/>
                <a:cs typeface="Segoe UI"/>
              </a:rPr>
              <a:t>inconvénients</a:t>
            </a:r>
            <a:r>
              <a:rPr lang="en-US" sz="1000" dirty="0">
                <a:latin typeface="Arial"/>
                <a:ea typeface="SimSun"/>
                <a:cs typeface="Segoe UI"/>
              </a:rPr>
              <a:t> en </a:t>
            </a:r>
            <a:r>
              <a:rPr lang="en-US" sz="1000" dirty="0" err="1">
                <a:latin typeface="Arial"/>
                <a:ea typeface="SimSun"/>
                <a:cs typeface="Segoe UI"/>
              </a:rPr>
              <a:t>particulier</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cela</a:t>
            </a:r>
            <a:r>
              <a:rPr lang="en-US" sz="1000" dirty="0">
                <a:latin typeface="Arial"/>
                <a:ea typeface="SimSun"/>
                <a:cs typeface="Segoe UI"/>
              </a:rPr>
              <a:t> </a:t>
            </a:r>
            <a:r>
              <a:rPr lang="en-US" sz="1000" dirty="0" err="1">
                <a:latin typeface="Arial"/>
                <a:ea typeface="SimSun"/>
                <a:cs typeface="Segoe UI"/>
              </a:rPr>
              <a:t>complique</a:t>
            </a:r>
            <a:r>
              <a:rPr lang="en-US" sz="1000" dirty="0">
                <a:latin typeface="Arial"/>
                <a:ea typeface="SimSun"/>
                <a:cs typeface="Segoe UI"/>
              </a:rPr>
              <a:t> </a:t>
            </a:r>
            <a:r>
              <a:rPr lang="en-US" sz="1000" dirty="0" err="1">
                <a:latin typeface="Arial"/>
                <a:ea typeface="SimSun"/>
                <a:cs typeface="Segoe UI"/>
              </a:rPr>
              <a:t>l'exécution</a:t>
            </a:r>
            <a:r>
              <a:rPr lang="en-US" sz="1000" dirty="0">
                <a:latin typeface="Arial"/>
                <a:ea typeface="SimSun"/>
                <a:cs typeface="Segoe UI"/>
              </a:rPr>
              <a:t> de </a:t>
            </a:r>
            <a:r>
              <a:rPr lang="en-US" sz="1000" dirty="0" err="1">
                <a:latin typeface="Arial"/>
                <a:ea typeface="SimSun"/>
                <a:cs typeface="Segoe UI"/>
              </a:rPr>
              <a:t>sauvegardes</a:t>
            </a:r>
            <a:r>
              <a:rPr lang="en-US" sz="1000" dirty="0">
                <a:latin typeface="Arial"/>
                <a:ea typeface="SimSun"/>
                <a:cs typeface="Segoe UI"/>
              </a:rPr>
              <a:t> </a:t>
            </a:r>
            <a:r>
              <a:rPr lang="en-US" sz="1000" dirty="0" err="1">
                <a:latin typeface="Arial"/>
                <a:ea typeface="SimSun"/>
                <a:cs typeface="Segoe UI"/>
              </a:rPr>
              <a:t>cohérentes</a:t>
            </a:r>
            <a:r>
              <a:rPr lang="en-US" sz="1000" dirty="0">
                <a:latin typeface="Arial"/>
                <a:ea typeface="SimSun"/>
                <a:cs typeface="Segoe UI"/>
              </a:rPr>
              <a:t> de </a:t>
            </a:r>
            <a:r>
              <a:rPr lang="en-US" sz="1000" dirty="0" err="1">
                <a:latin typeface="Arial"/>
                <a:ea typeface="SimSun"/>
                <a:cs typeface="Segoe UI"/>
              </a:rPr>
              <a:t>l'ordinateur</a:t>
            </a:r>
            <a:r>
              <a:rPr lang="en-US" sz="1000" dirty="0">
                <a:latin typeface="Arial"/>
                <a:ea typeface="SimSun"/>
                <a:cs typeface="Segoe UI"/>
              </a:rPr>
              <a:t> </a:t>
            </a:r>
            <a:r>
              <a:rPr lang="en-US" sz="1000" dirty="0" err="1">
                <a:latin typeface="Arial"/>
                <a:ea typeface="SimSun"/>
                <a:cs typeface="Segoe UI"/>
              </a:rPr>
              <a:t>virtuel</a:t>
            </a:r>
            <a:r>
              <a:rPr lang="en-US" sz="1000" dirty="0">
                <a:latin typeface="Arial"/>
                <a:ea typeface="SimSun"/>
                <a:cs typeface="Segoe UI"/>
              </a:rPr>
              <a:t> car le </a:t>
            </a:r>
            <a:r>
              <a:rPr lang="en-US" sz="1000" dirty="0" err="1">
                <a:latin typeface="Arial"/>
                <a:ea typeface="SimSun"/>
                <a:cs typeface="Segoe UI"/>
              </a:rPr>
              <a:t>lecteur</a:t>
            </a:r>
            <a:r>
              <a:rPr lang="en-US" sz="1000" dirty="0">
                <a:latin typeface="Arial"/>
                <a:ea typeface="SimSun"/>
                <a:cs typeface="Segoe UI"/>
              </a:rPr>
              <a:t> de </a:t>
            </a:r>
            <a:r>
              <a:rPr lang="en-US" sz="1000" dirty="0" err="1">
                <a:latin typeface="Arial"/>
                <a:ea typeface="SimSun"/>
                <a:cs typeface="Segoe UI"/>
              </a:rPr>
              <a:t>disque</a:t>
            </a:r>
            <a:r>
              <a:rPr lang="en-US" sz="1000" dirty="0">
                <a:latin typeface="Arial"/>
                <a:ea typeface="SimSun"/>
                <a:cs typeface="Segoe UI"/>
              </a:rPr>
              <a:t> physique ne se </a:t>
            </a:r>
            <a:r>
              <a:rPr lang="en-US" sz="1000" dirty="0" err="1">
                <a:latin typeface="Arial"/>
                <a:ea typeface="SimSun"/>
                <a:cs typeface="Segoe UI"/>
              </a:rPr>
              <a:t>trouve</a:t>
            </a:r>
            <a:r>
              <a:rPr lang="en-US" sz="1000" dirty="0">
                <a:latin typeface="Arial"/>
                <a:ea typeface="SimSun"/>
                <a:cs typeface="Segoe UI"/>
              </a:rPr>
              <a:t> pas </a:t>
            </a:r>
            <a:r>
              <a:rPr lang="en-US" sz="1000" dirty="0" err="1">
                <a:latin typeface="Arial"/>
                <a:ea typeface="SimSun"/>
                <a:cs typeface="Segoe UI"/>
              </a:rPr>
              <a:t>dans</a:t>
            </a:r>
            <a:r>
              <a:rPr lang="en-US" sz="1000" dirty="0">
                <a:latin typeface="Arial"/>
                <a:ea typeface="SimSun"/>
                <a:cs typeface="Segoe UI"/>
              </a:rPr>
              <a:t> un </a:t>
            </a:r>
            <a:r>
              <a:rPr lang="en-US" sz="1000" dirty="0" err="1">
                <a:latin typeface="Arial"/>
                <a:ea typeface="SimSun"/>
                <a:cs typeface="Segoe UI"/>
              </a:rPr>
              <a:t>fichier</a:t>
            </a:r>
            <a:r>
              <a:rPr lang="en-US" sz="1000" dirty="0">
                <a:latin typeface="Arial"/>
                <a:ea typeface="SimSun"/>
                <a:cs typeface="Segoe UI"/>
              </a:rPr>
              <a:t> VHD.</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Pourquoi</a:t>
            </a:r>
            <a:r>
              <a:rPr lang="en-US" sz="1000" dirty="0">
                <a:latin typeface="Arial"/>
                <a:ea typeface="SimSun"/>
                <a:cs typeface="Arial"/>
              </a:rPr>
              <a:t> </a:t>
            </a:r>
            <a:r>
              <a:rPr lang="en-US" sz="1000" dirty="0" err="1">
                <a:latin typeface="Arial"/>
                <a:ea typeface="SimSun"/>
                <a:cs typeface="Arial"/>
              </a:rPr>
              <a:t>pourriez-vous</a:t>
            </a:r>
            <a:r>
              <a:rPr lang="en-US" sz="1000" dirty="0">
                <a:latin typeface="Arial"/>
                <a:ea typeface="SimSun"/>
                <a:cs typeface="Arial"/>
              </a:rPr>
              <a:t> </a:t>
            </a:r>
            <a:r>
              <a:rPr lang="en-US" sz="1000" dirty="0" err="1">
                <a:latin typeface="Arial"/>
                <a:ea typeface="SimSun"/>
                <a:cs typeface="Arial"/>
              </a:rPr>
              <a:t>envisager</a:t>
            </a:r>
            <a:r>
              <a:rPr lang="en-US" sz="1000" dirty="0">
                <a:latin typeface="Arial"/>
                <a:ea typeface="SimSun"/>
                <a:cs typeface="Arial"/>
              </a:rPr>
              <a:t> </a:t>
            </a:r>
            <a:r>
              <a:rPr lang="en-US" sz="1000" dirty="0" err="1">
                <a:latin typeface="Arial"/>
                <a:ea typeface="SimSun"/>
                <a:cs typeface="Arial"/>
              </a:rPr>
              <a:t>d'utiliser</a:t>
            </a:r>
            <a:r>
              <a:rPr lang="en-US" sz="1000" dirty="0">
                <a:latin typeface="Arial"/>
                <a:ea typeface="SimSun"/>
                <a:cs typeface="Arial"/>
              </a:rPr>
              <a:t> des </a:t>
            </a:r>
            <a:r>
              <a:rPr lang="en-US" sz="1000" dirty="0" err="1">
                <a:latin typeface="Arial"/>
                <a:ea typeface="SimSun"/>
                <a:cs typeface="Arial"/>
              </a:rPr>
              <a:t>disques</a:t>
            </a:r>
            <a:r>
              <a:rPr lang="en-US" sz="1000" dirty="0">
                <a:latin typeface="Arial"/>
                <a:ea typeface="SimSun"/>
                <a:cs typeface="Arial"/>
              </a:rPr>
              <a:t> VHD au lieu de </a:t>
            </a:r>
            <a:r>
              <a:rPr lang="en-US" sz="1000" dirty="0" err="1">
                <a:latin typeface="Arial"/>
                <a:ea typeface="SimSun"/>
                <a:cs typeface="Arial"/>
              </a:rPr>
              <a:t>disques</a:t>
            </a:r>
            <a:r>
              <a:rPr lang="en-US" sz="1000" dirty="0">
                <a:latin typeface="Arial"/>
                <a:ea typeface="SimSun"/>
                <a:cs typeface="Arial"/>
              </a:rPr>
              <a:t> de </a:t>
            </a:r>
            <a:r>
              <a:rPr lang="en-US" sz="1000" dirty="0" err="1">
                <a:latin typeface="Arial"/>
                <a:ea typeface="SimSun"/>
                <a:cs typeface="Arial"/>
              </a:rPr>
              <a:t>taille</a:t>
            </a:r>
            <a:r>
              <a:rPr lang="en-US" sz="1000" dirty="0">
                <a:latin typeface="Arial"/>
                <a:ea typeface="SimSun"/>
                <a:cs typeface="Arial"/>
              </a:rPr>
              <a:t> </a:t>
            </a:r>
            <a:r>
              <a:rPr lang="en-US" sz="1000" dirty="0" err="1">
                <a:latin typeface="Arial"/>
                <a:ea typeface="SimSun"/>
                <a:cs typeface="Arial"/>
              </a:rPr>
              <a:t>dynamique</a:t>
            </a:r>
            <a:r>
              <a:rPr lang="en-US" sz="1000" dirty="0">
                <a:latin typeface="Arial"/>
                <a:ea typeface="SimSun"/>
                <a:cs typeface="Arial"/>
              </a:rPr>
              <a:t>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pouvez</a:t>
            </a:r>
            <a:r>
              <a:rPr lang="en-US" sz="1000" dirty="0">
                <a:latin typeface="Arial"/>
                <a:ea typeface="SimSun"/>
                <a:cs typeface="Arial"/>
              </a:rPr>
              <a:t> </a:t>
            </a:r>
            <a:r>
              <a:rPr lang="en-US" sz="1000" dirty="0" err="1">
                <a:latin typeface="Arial"/>
                <a:ea typeface="SimSun"/>
                <a:cs typeface="Arial"/>
              </a:rPr>
              <a:t>souhaiter</a:t>
            </a:r>
            <a:r>
              <a:rPr lang="en-US" sz="1000" dirty="0">
                <a:latin typeface="Arial"/>
                <a:ea typeface="SimSun"/>
                <a:cs typeface="Arial"/>
              </a:rPr>
              <a:t> </a:t>
            </a:r>
            <a:r>
              <a:rPr lang="en-US" sz="1000" dirty="0" err="1">
                <a:latin typeface="Arial"/>
                <a:ea typeface="SimSun"/>
                <a:cs typeface="Arial"/>
              </a:rPr>
              <a:t>utiliser</a:t>
            </a:r>
            <a:r>
              <a:rPr lang="en-US" sz="1000" dirty="0">
                <a:latin typeface="Arial"/>
                <a:ea typeface="SimSun"/>
                <a:cs typeface="Arial"/>
              </a:rPr>
              <a:t> des </a:t>
            </a:r>
            <a:r>
              <a:rPr lang="en-US" sz="1000" dirty="0" err="1">
                <a:latin typeface="Arial"/>
                <a:ea typeface="SimSun"/>
                <a:cs typeface="Arial"/>
              </a:rPr>
              <a:t>disques</a:t>
            </a:r>
            <a:r>
              <a:rPr lang="en-US" sz="1000" dirty="0">
                <a:latin typeface="Arial"/>
                <a:ea typeface="SimSun"/>
                <a:cs typeface="Arial"/>
              </a:rPr>
              <a:t> VHD fixes au lieu de </a:t>
            </a:r>
            <a:r>
              <a:rPr lang="en-US" sz="1000" dirty="0" err="1">
                <a:latin typeface="Arial"/>
                <a:ea typeface="SimSun"/>
                <a:cs typeface="Arial"/>
              </a:rPr>
              <a:t>disques</a:t>
            </a:r>
            <a:r>
              <a:rPr lang="en-US" sz="1000" dirty="0">
                <a:latin typeface="Arial"/>
                <a:ea typeface="SimSun"/>
                <a:cs typeface="Arial"/>
              </a:rPr>
              <a:t> de </a:t>
            </a:r>
            <a:r>
              <a:rPr lang="en-US" sz="1000" dirty="0" err="1">
                <a:latin typeface="Arial"/>
                <a:ea typeface="SimSun"/>
                <a:cs typeface="Arial"/>
              </a:rPr>
              <a:t>taille</a:t>
            </a:r>
            <a:r>
              <a:rPr lang="en-US" sz="1000" dirty="0">
                <a:latin typeface="Arial"/>
                <a:ea typeface="SimSun"/>
                <a:cs typeface="Arial"/>
              </a:rPr>
              <a:t> </a:t>
            </a:r>
            <a:r>
              <a:rPr lang="en-US" sz="1000" dirty="0" err="1">
                <a:latin typeface="Arial"/>
                <a:ea typeface="SimSun"/>
                <a:cs typeface="Arial"/>
              </a:rPr>
              <a:t>dynamique</a:t>
            </a:r>
            <a:r>
              <a:rPr lang="en-US" sz="1000" dirty="0">
                <a:latin typeface="Arial"/>
                <a:ea typeface="SimSun"/>
                <a:cs typeface="Arial"/>
              </a:rPr>
              <a:t> </a:t>
            </a:r>
            <a:r>
              <a:rPr lang="en-US" sz="1000" dirty="0" err="1">
                <a:latin typeface="Arial"/>
                <a:ea typeface="SimSun"/>
                <a:cs typeface="Arial"/>
              </a:rPr>
              <a:t>si</a:t>
            </a:r>
            <a:r>
              <a:rPr lang="en-US" sz="1000" dirty="0">
                <a:latin typeface="Arial"/>
                <a:ea typeface="SimSun"/>
                <a:cs typeface="Arial"/>
              </a:rPr>
              <a:t> :</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Vous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souhaitez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garder</a:t>
            </a:r>
            <a:r>
              <a:rPr lang="en-US" sz="1000" dirty="0" smtClean="0">
                <a:effectLst/>
                <a:latin typeface="Arial"/>
                <a:ea typeface="Times New Roman"/>
                <a:cs typeface="Times New Roman"/>
              </a:rPr>
              <a:t> le </a:t>
            </a:r>
            <a:r>
              <a:rPr lang="en-US" sz="1000" dirty="0" err="1" smtClean="0">
                <a:effectLst/>
                <a:latin typeface="Arial"/>
                <a:ea typeface="Times New Roman"/>
                <a:cs typeface="Times New Roman"/>
              </a:rPr>
              <a:t>contrôle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la </a:t>
            </a:r>
            <a:r>
              <a:rPr lang="en-US" sz="1000" dirty="0" err="1" smtClean="0">
                <a:effectLst/>
                <a:latin typeface="Arial"/>
                <a:ea typeface="Times New Roman"/>
                <a:cs typeface="Times New Roman"/>
              </a:rPr>
              <a:t>croissance</a:t>
            </a:r>
            <a:r>
              <a:rPr lang="en-US" sz="1000" dirty="0" smtClean="0">
                <a:effectLst/>
                <a:latin typeface="Arial"/>
                <a:ea typeface="Times New Roman"/>
                <a:cs typeface="Times New Roman"/>
              </a:rPr>
              <a:t> des </a:t>
            </a:r>
            <a:r>
              <a:rPr lang="en-US" sz="1000" dirty="0" err="1" smtClean="0">
                <a:effectLst/>
                <a:latin typeface="Arial"/>
                <a:ea typeface="Times New Roman"/>
                <a:cs typeface="Times New Roman"/>
              </a:rPr>
              <a:t>disques</a:t>
            </a:r>
            <a:r>
              <a:rPr lang="en-US" sz="1000" dirty="0" smtClean="0">
                <a:effectLst/>
                <a:latin typeface="Arial"/>
                <a:ea typeface="Times New Roman"/>
                <a:cs typeface="Times New Roman"/>
              </a:rPr>
              <a:t> VHD.</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Vous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souhaitez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pré-allouer</a:t>
            </a:r>
            <a:r>
              <a:rPr lang="en-US" sz="1000" dirty="0" smtClean="0">
                <a:effectLst/>
                <a:latin typeface="Arial"/>
                <a:ea typeface="Times New Roman"/>
                <a:cs typeface="Times New Roman"/>
              </a:rPr>
              <a:t> le </a:t>
            </a:r>
            <a:r>
              <a:rPr lang="en-US" sz="1000" dirty="0" err="1" smtClean="0">
                <a:effectLst/>
                <a:latin typeface="Arial"/>
                <a:ea typeface="Times New Roman"/>
                <a:cs typeface="Times New Roman"/>
              </a:rPr>
              <a:t>stockage</a:t>
            </a:r>
            <a:r>
              <a:rPr lang="en-US" sz="1000" dirty="0" smtClean="0">
                <a:effectLst/>
                <a:latin typeface="Arial"/>
                <a:ea typeface="Times New Roman"/>
                <a:cs typeface="Times New Roman"/>
              </a:rPr>
              <a:t>.</a:t>
            </a: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Dans</a:t>
            </a:r>
            <a:r>
              <a:rPr lang="en-US" sz="1000" dirty="0">
                <a:latin typeface="Arial"/>
                <a:ea typeface="SimSun"/>
                <a:cs typeface="Arial"/>
              </a:rPr>
              <a:t> </a:t>
            </a:r>
            <a:r>
              <a:rPr lang="en-US" sz="1000" dirty="0" err="1">
                <a:latin typeface="Arial"/>
                <a:ea typeface="SimSun"/>
                <a:cs typeface="Arial"/>
              </a:rPr>
              <a:t>quelles</a:t>
            </a:r>
            <a:r>
              <a:rPr lang="en-US" sz="1000" dirty="0">
                <a:latin typeface="Arial"/>
                <a:ea typeface="SimSun"/>
                <a:cs typeface="Arial"/>
              </a:rPr>
              <a:t> situations </a:t>
            </a:r>
            <a:r>
              <a:rPr lang="en-US" sz="1000" dirty="0" err="1">
                <a:latin typeface="Arial"/>
                <a:ea typeface="SimSun"/>
                <a:cs typeface="Arial"/>
              </a:rPr>
              <a:t>pourriez-vous</a:t>
            </a:r>
            <a:r>
              <a:rPr lang="en-US" sz="1000" dirty="0">
                <a:latin typeface="Arial"/>
                <a:ea typeface="SimSun"/>
                <a:cs typeface="Arial"/>
              </a:rPr>
              <a:t> </a:t>
            </a:r>
            <a:r>
              <a:rPr lang="en-US" sz="1000" dirty="0" err="1">
                <a:latin typeface="Arial"/>
                <a:ea typeface="SimSun"/>
                <a:cs typeface="Arial"/>
              </a:rPr>
              <a:t>rencontrer</a:t>
            </a:r>
            <a:r>
              <a:rPr lang="en-US" sz="1000" dirty="0">
                <a:latin typeface="Arial"/>
                <a:ea typeface="SimSun"/>
                <a:cs typeface="Arial"/>
              </a:rPr>
              <a:t> des </a:t>
            </a:r>
            <a:r>
              <a:rPr lang="en-US" sz="1000" dirty="0" err="1">
                <a:latin typeface="Arial"/>
                <a:ea typeface="SimSun"/>
                <a:cs typeface="Arial"/>
              </a:rPr>
              <a:t>difficultés</a:t>
            </a:r>
            <a:r>
              <a:rPr lang="en-US" sz="1000" dirty="0">
                <a:latin typeface="Arial"/>
                <a:ea typeface="SimSun"/>
                <a:cs typeface="Arial"/>
              </a:rPr>
              <a:t> </a:t>
            </a:r>
            <a:r>
              <a:rPr lang="en-US" sz="1000" dirty="0" err="1">
                <a:latin typeface="Arial"/>
                <a:ea typeface="SimSun"/>
                <a:cs typeface="Arial"/>
              </a:rPr>
              <a:t>si</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utilisez</a:t>
            </a:r>
            <a:r>
              <a:rPr lang="en-US" sz="1000" dirty="0">
                <a:latin typeface="Arial"/>
                <a:ea typeface="SimSun"/>
                <a:cs typeface="Arial"/>
              </a:rPr>
              <a:t> des </a:t>
            </a:r>
            <a:r>
              <a:rPr lang="en-US" sz="1000" dirty="0" err="1">
                <a:latin typeface="Arial"/>
                <a:ea typeface="SimSun"/>
                <a:cs typeface="Arial"/>
              </a:rPr>
              <a:t>disques</a:t>
            </a:r>
            <a:r>
              <a:rPr lang="en-US" sz="1000" dirty="0">
                <a:latin typeface="Arial"/>
                <a:ea typeface="SimSun"/>
                <a:cs typeface="Arial"/>
              </a:rPr>
              <a:t> de </a:t>
            </a:r>
            <a:r>
              <a:rPr lang="en-US" sz="1000" dirty="0" err="1">
                <a:latin typeface="Arial"/>
                <a:ea typeface="SimSun"/>
                <a:cs typeface="Arial"/>
              </a:rPr>
              <a:t>taille</a:t>
            </a:r>
            <a:r>
              <a:rPr lang="en-US" sz="1000" dirty="0">
                <a:latin typeface="Arial"/>
                <a:ea typeface="SimSun"/>
                <a:cs typeface="Arial"/>
              </a:rPr>
              <a:t> </a:t>
            </a:r>
            <a:r>
              <a:rPr lang="en-US" sz="1000" dirty="0" err="1">
                <a:latin typeface="Arial"/>
                <a:ea typeface="SimSun"/>
                <a:cs typeface="Arial"/>
              </a:rPr>
              <a:t>dynamique</a:t>
            </a:r>
            <a:r>
              <a:rPr lang="en-US" sz="1000" dirty="0">
                <a:latin typeface="Arial"/>
                <a:ea typeface="SimSun"/>
                <a:cs typeface="Arial"/>
              </a:rPr>
              <a:t>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Avec les </a:t>
            </a:r>
            <a:r>
              <a:rPr lang="en-US" sz="1000" dirty="0" err="1">
                <a:latin typeface="Arial"/>
                <a:ea typeface="SimSun"/>
                <a:cs typeface="Arial"/>
              </a:rPr>
              <a:t>disques</a:t>
            </a:r>
            <a:r>
              <a:rPr lang="en-US" sz="1000" dirty="0">
                <a:latin typeface="Arial"/>
                <a:ea typeface="SimSun"/>
                <a:cs typeface="Arial"/>
              </a:rPr>
              <a:t> de </a:t>
            </a:r>
            <a:r>
              <a:rPr lang="en-US" sz="1000" dirty="0" err="1">
                <a:latin typeface="Arial"/>
                <a:ea typeface="SimSun"/>
                <a:cs typeface="Arial"/>
              </a:rPr>
              <a:t>taille</a:t>
            </a:r>
            <a:r>
              <a:rPr lang="en-US" sz="1000" dirty="0">
                <a:latin typeface="Arial"/>
                <a:ea typeface="SimSun"/>
                <a:cs typeface="Arial"/>
              </a:rPr>
              <a:t> </a:t>
            </a:r>
            <a:r>
              <a:rPr lang="en-US" sz="1000" dirty="0" err="1">
                <a:latin typeface="Arial"/>
                <a:ea typeface="SimSun"/>
                <a:cs typeface="Arial"/>
              </a:rPr>
              <a:t>dynamique</a:t>
            </a:r>
            <a:r>
              <a:rPr lang="en-US" sz="1000" dirty="0">
                <a:latin typeface="Arial"/>
                <a:ea typeface="SimSun"/>
                <a:cs typeface="Arial"/>
              </a:rPr>
              <a:t>, </a:t>
            </a:r>
            <a:r>
              <a:rPr lang="en-US" sz="1000" dirty="0" err="1">
                <a:latin typeface="Arial"/>
                <a:ea typeface="SimSun"/>
                <a:cs typeface="Arial"/>
              </a:rPr>
              <a:t>il</a:t>
            </a:r>
            <a:r>
              <a:rPr lang="en-US" sz="1000" dirty="0">
                <a:latin typeface="Arial"/>
                <a:ea typeface="SimSun"/>
                <a:cs typeface="Arial"/>
              </a:rPr>
              <a:t> </a:t>
            </a:r>
            <a:r>
              <a:rPr lang="en-US" sz="1000" dirty="0" err="1">
                <a:latin typeface="Arial"/>
                <a:ea typeface="SimSun"/>
                <a:cs typeface="Arial"/>
              </a:rPr>
              <a:t>est</a:t>
            </a:r>
            <a:r>
              <a:rPr lang="en-US" sz="1000" dirty="0">
                <a:latin typeface="Arial"/>
                <a:ea typeface="SimSun"/>
                <a:cs typeface="Arial"/>
              </a:rPr>
              <a:t> facile de placer </a:t>
            </a:r>
            <a:r>
              <a:rPr lang="en-US" sz="1000" dirty="0" err="1">
                <a:latin typeface="Arial"/>
                <a:ea typeface="SimSun"/>
                <a:cs typeface="Arial"/>
              </a:rPr>
              <a:t>plusieurs</a:t>
            </a:r>
            <a:r>
              <a:rPr lang="en-US" sz="1000" dirty="0">
                <a:latin typeface="Arial"/>
                <a:ea typeface="SimSun"/>
                <a:cs typeface="Arial"/>
              </a:rPr>
              <a:t> </a:t>
            </a:r>
            <a:r>
              <a:rPr lang="en-US" sz="1000" dirty="0" err="1">
                <a:latin typeface="Arial"/>
                <a:ea typeface="SimSun"/>
                <a:cs typeface="Arial"/>
              </a:rPr>
              <a:t>disques</a:t>
            </a:r>
            <a:r>
              <a:rPr lang="en-US" sz="1000" dirty="0">
                <a:latin typeface="Arial"/>
                <a:ea typeface="SimSun"/>
                <a:cs typeface="Arial"/>
              </a:rPr>
              <a:t> de </a:t>
            </a:r>
            <a:r>
              <a:rPr lang="en-US" sz="1000" dirty="0" err="1">
                <a:latin typeface="Arial"/>
                <a:ea typeface="SimSun"/>
                <a:cs typeface="Arial"/>
              </a:rPr>
              <a:t>taille</a:t>
            </a:r>
            <a:r>
              <a:rPr lang="en-US" sz="1000" dirty="0">
                <a:latin typeface="Arial"/>
                <a:ea typeface="SimSun"/>
                <a:cs typeface="Arial"/>
              </a:rPr>
              <a:t> </a:t>
            </a:r>
            <a:r>
              <a:rPr lang="en-US" sz="1000" dirty="0" err="1">
                <a:latin typeface="Arial"/>
                <a:ea typeface="SimSun"/>
                <a:cs typeface="Arial"/>
              </a:rPr>
              <a:t>dynamique</a:t>
            </a:r>
            <a:r>
              <a:rPr lang="en-US" sz="1000" dirty="0">
                <a:latin typeface="Arial"/>
                <a:ea typeface="SimSun"/>
                <a:cs typeface="Arial"/>
              </a:rPr>
              <a:t> </a:t>
            </a:r>
            <a:r>
              <a:rPr lang="en-US" sz="1000" dirty="0" err="1" smtClean="0">
                <a:latin typeface="Arial"/>
                <a:ea typeface="SimSun"/>
                <a:cs typeface="Arial"/>
              </a:rPr>
              <a:t>sur</a:t>
            </a:r>
            <a:r>
              <a:rPr lang="en-US" sz="1000" dirty="0" smtClean="0">
                <a:latin typeface="Arial"/>
                <a:ea typeface="SimSun"/>
                <a:cs typeface="Arial"/>
              </a:rPr>
              <a:t> le </a:t>
            </a:r>
            <a:r>
              <a:rPr lang="en-US" sz="1000" dirty="0" err="1" smtClean="0">
                <a:latin typeface="Arial"/>
                <a:ea typeface="SimSun"/>
                <a:cs typeface="Arial"/>
              </a:rPr>
              <a:t>même</a:t>
            </a:r>
            <a:r>
              <a:rPr lang="en-US" sz="1000" dirty="0" smtClean="0">
                <a:latin typeface="Arial"/>
                <a:ea typeface="SimSun"/>
                <a:cs typeface="Arial"/>
              </a:rPr>
              <a:t> </a:t>
            </a:r>
            <a:r>
              <a:rPr lang="en-US" sz="1000" dirty="0">
                <a:latin typeface="Arial"/>
                <a:ea typeface="SimSun"/>
                <a:cs typeface="Arial"/>
              </a:rPr>
              <a:t>volume, </a:t>
            </a:r>
            <a:r>
              <a:rPr lang="en-US" sz="1000" dirty="0" err="1">
                <a:latin typeface="Arial"/>
                <a:ea typeface="SimSun"/>
                <a:cs typeface="Arial"/>
              </a:rPr>
              <a:t>puis</a:t>
            </a:r>
            <a:r>
              <a:rPr lang="en-US" sz="1000" dirty="0">
                <a:latin typeface="Arial"/>
                <a:ea typeface="SimSun"/>
                <a:cs typeface="Arial"/>
              </a:rPr>
              <a:t> de les faire </a:t>
            </a:r>
            <a:r>
              <a:rPr lang="en-US" sz="1000" dirty="0" err="1">
                <a:latin typeface="Arial"/>
                <a:ea typeface="SimSun"/>
                <a:cs typeface="Arial"/>
              </a:rPr>
              <a:t>s'agrandir</a:t>
            </a:r>
            <a:r>
              <a:rPr lang="en-US" sz="1000" dirty="0">
                <a:latin typeface="Arial"/>
                <a:ea typeface="SimSun"/>
                <a:cs typeface="Arial"/>
              </a:rPr>
              <a:t> pour </a:t>
            </a:r>
            <a:r>
              <a:rPr lang="en-US" sz="1000" dirty="0" err="1">
                <a:latin typeface="Arial"/>
                <a:ea typeface="SimSun"/>
                <a:cs typeface="Arial"/>
              </a:rPr>
              <a:t>consommer</a:t>
            </a:r>
            <a:r>
              <a:rPr lang="en-US" sz="1000" dirty="0">
                <a:latin typeface="Arial"/>
                <a:ea typeface="SimSun"/>
                <a:cs typeface="Arial"/>
              </a:rPr>
              <a:t> le volume.</a:t>
            </a:r>
          </a:p>
        </p:txBody>
      </p:sp>
      <p:sp>
        <p:nvSpPr>
          <p:cNvPr id="4" name="Slide Number Placeholder 3"/>
          <p:cNvSpPr>
            <a:spLocks noGrp="1"/>
          </p:cNvSpPr>
          <p:nvPr>
            <p:ph type="sldNum" sz="quarter" idx="10"/>
          </p:nvPr>
        </p:nvSpPr>
        <p:spPr/>
        <p:txBody>
          <a:bodyPr/>
          <a:lstStyle/>
          <a:p>
            <a:fld id="{837D24DF-0F43-4DD8-A081-EA8927561D5C}"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1156707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Donnez un bref aperçu du contenu du module.</a:t>
            </a:r>
          </a:p>
        </p:txBody>
      </p:sp>
      <p:sp>
        <p:nvSpPr>
          <p:cNvPr id="4" name="Slide Number Placeholder 3"/>
          <p:cNvSpPr>
            <a:spLocks noGrp="1"/>
          </p:cNvSpPr>
          <p:nvPr>
            <p:ph type="sldNum" sz="quarter" idx="10"/>
          </p:nvPr>
        </p:nvSpPr>
        <p:spPr/>
        <p:txBody>
          <a:bodyPr/>
          <a:lstStyle/>
          <a:p>
            <a:fld id="{837D24DF-0F43-4DD8-A081-EA8927561D5C}"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26205551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Arial"/>
              </a:rPr>
              <a:t>Rappelez</a:t>
            </a:r>
            <a:r>
              <a:rPr lang="en-US" sz="1000" dirty="0">
                <a:latin typeface="Arial"/>
                <a:ea typeface="SimSun"/>
                <a:cs typeface="Arial"/>
              </a:rPr>
              <a:t> aux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qu'ils</a:t>
            </a:r>
            <a:r>
              <a:rPr lang="en-US" sz="1000" dirty="0">
                <a:latin typeface="Arial"/>
                <a:ea typeface="SimSun"/>
                <a:cs typeface="Arial"/>
              </a:rPr>
              <a:t> </a:t>
            </a:r>
            <a:r>
              <a:rPr lang="en-US" sz="1000" dirty="0" err="1">
                <a:latin typeface="Arial"/>
                <a:ea typeface="SimSun"/>
                <a:cs typeface="Arial"/>
              </a:rPr>
              <a:t>peuvent</a:t>
            </a:r>
            <a:r>
              <a:rPr lang="en-US" sz="1000" dirty="0">
                <a:latin typeface="Arial"/>
                <a:ea typeface="SimSun"/>
                <a:cs typeface="Arial"/>
              </a:rPr>
              <a:t> </a:t>
            </a:r>
            <a:r>
              <a:rPr lang="en-US" sz="1000" dirty="0" err="1">
                <a:latin typeface="Arial"/>
                <a:ea typeface="SimSun"/>
                <a:cs typeface="Arial"/>
              </a:rPr>
              <a:t>réduire</a:t>
            </a:r>
            <a:r>
              <a:rPr lang="en-US" sz="1000" dirty="0">
                <a:latin typeface="Arial"/>
                <a:ea typeface="SimSun"/>
                <a:cs typeface="Arial"/>
              </a:rPr>
              <a:t> </a:t>
            </a:r>
            <a:r>
              <a:rPr lang="en-US" sz="1000" dirty="0" err="1">
                <a:latin typeface="Arial"/>
                <a:ea typeface="SimSun"/>
                <a:cs typeface="Arial"/>
              </a:rPr>
              <a:t>uniquement</a:t>
            </a:r>
            <a:r>
              <a:rPr lang="en-US" sz="1000" dirty="0">
                <a:latin typeface="Arial"/>
                <a:ea typeface="SimSun"/>
                <a:cs typeface="Arial"/>
              </a:rPr>
              <a:t> les </a:t>
            </a:r>
            <a:r>
              <a:rPr lang="en-US" sz="1000" dirty="0" err="1">
                <a:latin typeface="Arial"/>
                <a:ea typeface="SimSun"/>
                <a:cs typeface="Arial"/>
              </a:rPr>
              <a:t>disques</a:t>
            </a:r>
            <a:r>
              <a:rPr lang="en-US" sz="1000" dirty="0">
                <a:latin typeface="Arial"/>
                <a:ea typeface="SimSun"/>
                <a:cs typeface="Arial"/>
              </a:rPr>
              <a:t> VHD de </a:t>
            </a:r>
            <a:r>
              <a:rPr lang="en-US" sz="1000" dirty="0" err="1">
                <a:latin typeface="Arial"/>
                <a:ea typeface="SimSun"/>
                <a:cs typeface="Arial"/>
              </a:rPr>
              <a:t>taille</a:t>
            </a:r>
            <a:r>
              <a:rPr lang="en-US" sz="1000" dirty="0">
                <a:latin typeface="Arial"/>
                <a:ea typeface="SimSun"/>
                <a:cs typeface="Arial"/>
              </a:rPr>
              <a:t> </a:t>
            </a:r>
            <a:r>
              <a:rPr lang="en-US" sz="1000" dirty="0" err="1">
                <a:latin typeface="Arial"/>
                <a:ea typeface="SimSun"/>
                <a:cs typeface="Arial"/>
              </a:rPr>
              <a:t>dynamique</a:t>
            </a:r>
            <a:r>
              <a:rPr lang="en-US" sz="1000" dirty="0">
                <a:latin typeface="Arial"/>
                <a:ea typeface="SimSun"/>
                <a:cs typeface="Arial"/>
              </a:rPr>
              <a:t> et </a:t>
            </a:r>
            <a:r>
              <a:rPr lang="en-US" sz="1000" dirty="0" smtClean="0">
                <a:latin typeface="Arial"/>
                <a:ea typeface="SimSun"/>
                <a:cs typeface="Arial"/>
              </a:rPr>
              <a:t>non les </a:t>
            </a:r>
            <a:r>
              <a:rPr lang="en-US" sz="1000" dirty="0" err="1" smtClean="0">
                <a:latin typeface="Arial"/>
                <a:ea typeface="SimSun"/>
                <a:cs typeface="Arial"/>
              </a:rPr>
              <a:t>disques</a:t>
            </a:r>
            <a:r>
              <a:rPr lang="en-US" sz="1000" dirty="0">
                <a:latin typeface="Arial"/>
                <a:ea typeface="SimSun"/>
                <a:cs typeface="Arial"/>
              </a:rPr>
              <a:t> VHD fixes. </a:t>
            </a:r>
            <a:r>
              <a:rPr lang="en-US" sz="1000" dirty="0" err="1">
                <a:latin typeface="Arial"/>
                <a:ea typeface="SimSun"/>
                <a:cs typeface="Arial"/>
              </a:rPr>
              <a:t>Insistez</a:t>
            </a:r>
            <a:r>
              <a:rPr lang="en-US" sz="1000" dirty="0">
                <a:latin typeface="Arial"/>
                <a:ea typeface="SimSun"/>
                <a:cs typeface="Arial"/>
              </a:rPr>
              <a:t> </a:t>
            </a:r>
            <a:r>
              <a:rPr lang="en-US" sz="1000" dirty="0" err="1">
                <a:latin typeface="Arial"/>
                <a:ea typeface="SimSun"/>
                <a:cs typeface="Arial"/>
              </a:rPr>
              <a:t>cependant</a:t>
            </a:r>
            <a:r>
              <a:rPr lang="en-US" sz="1000" dirty="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la solution de </a:t>
            </a:r>
            <a:r>
              <a:rPr lang="en-US" sz="1000" dirty="0" err="1">
                <a:latin typeface="Arial"/>
                <a:ea typeface="SimSun"/>
                <a:cs typeface="Arial"/>
              </a:rPr>
              <a:t>contournement</a:t>
            </a:r>
            <a:r>
              <a:rPr lang="en-US" sz="1000" dirty="0">
                <a:latin typeface="Arial"/>
                <a:ea typeface="SimSun"/>
                <a:cs typeface="Arial"/>
              </a:rPr>
              <a:t> possible : </a:t>
            </a:r>
            <a:r>
              <a:rPr lang="en-US" sz="1000" dirty="0" err="1">
                <a:latin typeface="Arial"/>
                <a:ea typeface="SimSun"/>
                <a:cs typeface="Arial"/>
              </a:rPr>
              <a:t>convertir</a:t>
            </a:r>
            <a:r>
              <a:rPr lang="en-US" sz="1000" dirty="0">
                <a:latin typeface="Arial"/>
                <a:ea typeface="SimSun"/>
                <a:cs typeface="Arial"/>
              </a:rPr>
              <a:t> </a:t>
            </a:r>
            <a:r>
              <a:rPr lang="en-US" sz="1000" dirty="0" smtClean="0">
                <a:latin typeface="Arial"/>
                <a:ea typeface="SimSun"/>
                <a:cs typeface="Arial"/>
              </a:rPr>
              <a:t>un </a:t>
            </a:r>
            <a:r>
              <a:rPr lang="en-US" sz="1000" dirty="0" err="1" smtClean="0">
                <a:latin typeface="Arial"/>
                <a:ea typeface="SimSun"/>
                <a:cs typeface="Arial"/>
              </a:rPr>
              <a:t>disque</a:t>
            </a:r>
            <a:r>
              <a:rPr lang="en-US" sz="1000" dirty="0">
                <a:latin typeface="Arial"/>
                <a:ea typeface="SimSun"/>
                <a:cs typeface="Arial"/>
              </a:rPr>
              <a:t> VHD fixe en </a:t>
            </a:r>
            <a:r>
              <a:rPr lang="en-US" sz="1000" dirty="0" err="1">
                <a:latin typeface="Arial"/>
                <a:ea typeface="SimSun"/>
                <a:cs typeface="Arial"/>
              </a:rPr>
              <a:t>disque</a:t>
            </a:r>
            <a:r>
              <a:rPr lang="en-US" sz="1000" dirty="0">
                <a:latin typeface="Arial"/>
                <a:ea typeface="SimSun"/>
                <a:cs typeface="Arial"/>
              </a:rPr>
              <a:t> VHD de </a:t>
            </a:r>
            <a:r>
              <a:rPr lang="en-US" sz="1000" dirty="0" err="1">
                <a:latin typeface="Arial"/>
                <a:ea typeface="SimSun"/>
                <a:cs typeface="Arial"/>
              </a:rPr>
              <a:t>taille</a:t>
            </a:r>
            <a:r>
              <a:rPr lang="en-US" sz="1000" dirty="0">
                <a:latin typeface="Arial"/>
                <a:ea typeface="SimSun"/>
                <a:cs typeface="Arial"/>
              </a:rPr>
              <a:t> </a:t>
            </a:r>
            <a:r>
              <a:rPr lang="en-US" sz="1000" dirty="0" err="1">
                <a:latin typeface="Arial"/>
                <a:ea typeface="SimSun"/>
                <a:cs typeface="Arial"/>
              </a:rPr>
              <a:t>dynamique</a:t>
            </a:r>
            <a:r>
              <a:rPr lang="en-US" sz="1000" dirty="0">
                <a:latin typeface="Arial"/>
                <a:ea typeface="SimSun"/>
                <a:cs typeface="Arial"/>
              </a:rPr>
              <a:t>, </a:t>
            </a:r>
            <a:r>
              <a:rPr lang="en-US" sz="1000" dirty="0" err="1">
                <a:latin typeface="Arial"/>
                <a:ea typeface="SimSun"/>
                <a:cs typeface="Arial"/>
              </a:rPr>
              <a:t>réduire</a:t>
            </a:r>
            <a:r>
              <a:rPr lang="en-US" sz="1000" dirty="0">
                <a:latin typeface="Arial"/>
                <a:ea typeface="SimSun"/>
                <a:cs typeface="Arial"/>
              </a:rPr>
              <a:t> le </a:t>
            </a:r>
            <a:r>
              <a:rPr lang="en-US" sz="1000" dirty="0" err="1">
                <a:latin typeface="Arial"/>
                <a:ea typeface="SimSun"/>
                <a:cs typeface="Arial"/>
              </a:rPr>
              <a:t>disque</a:t>
            </a:r>
            <a:r>
              <a:rPr lang="en-US" sz="1000" dirty="0">
                <a:latin typeface="Arial"/>
                <a:ea typeface="SimSun"/>
                <a:cs typeface="Arial"/>
              </a:rPr>
              <a:t> VHD de </a:t>
            </a:r>
            <a:r>
              <a:rPr lang="en-US" sz="1000" dirty="0" err="1">
                <a:latin typeface="Arial"/>
                <a:ea typeface="SimSun"/>
                <a:cs typeface="Arial"/>
              </a:rPr>
              <a:t>taille</a:t>
            </a:r>
            <a:r>
              <a:rPr lang="en-US" sz="1000" dirty="0">
                <a:latin typeface="Arial"/>
                <a:ea typeface="SimSun"/>
                <a:cs typeface="Arial"/>
              </a:rPr>
              <a:t> </a:t>
            </a:r>
            <a:r>
              <a:rPr lang="en-US" sz="1000" dirty="0" err="1">
                <a:latin typeface="Arial"/>
                <a:ea typeface="SimSun"/>
                <a:cs typeface="Arial"/>
              </a:rPr>
              <a:t>dynamique</a:t>
            </a:r>
            <a:r>
              <a:rPr lang="en-US" sz="1000" dirty="0">
                <a:latin typeface="Arial"/>
                <a:ea typeface="SimSun"/>
                <a:cs typeface="Arial"/>
              </a:rPr>
              <a:t>, </a:t>
            </a:r>
            <a:r>
              <a:rPr lang="en-US" sz="1000" dirty="0" err="1" smtClean="0">
                <a:latin typeface="Arial"/>
                <a:ea typeface="SimSun"/>
                <a:cs typeface="Arial"/>
              </a:rPr>
              <a:t>puis</a:t>
            </a:r>
            <a:r>
              <a:rPr lang="en-US" sz="1000" dirty="0" smtClean="0">
                <a:latin typeface="Arial"/>
                <a:ea typeface="SimSun"/>
                <a:cs typeface="Arial"/>
              </a:rPr>
              <a:t> </a:t>
            </a:r>
            <a:r>
              <a:rPr lang="en-US" sz="1000" dirty="0" err="1" smtClean="0">
                <a:latin typeface="Arial"/>
                <a:ea typeface="SimSun"/>
                <a:cs typeface="Arial"/>
              </a:rPr>
              <a:t>reconvertir</a:t>
            </a:r>
            <a:r>
              <a:rPr lang="en-US" sz="1000" dirty="0" smtClean="0">
                <a:latin typeface="Arial"/>
                <a:ea typeface="SimSun"/>
                <a:cs typeface="Arial"/>
              </a:rPr>
              <a:t> </a:t>
            </a:r>
            <a:r>
              <a:rPr lang="en-US" sz="1000" dirty="0" err="1">
                <a:latin typeface="Arial"/>
                <a:ea typeface="SimSun"/>
                <a:cs typeface="Arial"/>
              </a:rPr>
              <a:t>ce</a:t>
            </a:r>
            <a:r>
              <a:rPr lang="en-US" sz="1000" dirty="0">
                <a:latin typeface="Arial"/>
                <a:ea typeface="SimSun"/>
                <a:cs typeface="Arial"/>
              </a:rPr>
              <a:t> dernier en </a:t>
            </a:r>
            <a:r>
              <a:rPr lang="en-US" sz="1000" dirty="0" err="1">
                <a:latin typeface="Arial"/>
                <a:ea typeface="SimSun"/>
                <a:cs typeface="Arial"/>
              </a:rPr>
              <a:t>disque</a:t>
            </a:r>
            <a:r>
              <a:rPr lang="en-US" sz="1000" dirty="0">
                <a:latin typeface="Arial"/>
                <a:ea typeface="SimSun"/>
                <a:cs typeface="Arial"/>
              </a:rPr>
              <a:t> VHD fixe.</a:t>
            </a:r>
          </a:p>
        </p:txBody>
      </p:sp>
      <p:sp>
        <p:nvSpPr>
          <p:cNvPr id="4" name="Slide Number Placeholder 3"/>
          <p:cNvSpPr>
            <a:spLocks noGrp="1"/>
          </p:cNvSpPr>
          <p:nvPr>
            <p:ph type="sldNum" sz="quarter" idx="10"/>
          </p:nvPr>
        </p:nvSpPr>
        <p:spPr/>
        <p:txBody>
          <a:bodyPr/>
          <a:lstStyle/>
          <a:p>
            <a:fld id="{837D24DF-0F43-4DD8-A081-EA8927561D5C}"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3153086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Arial"/>
              </a:rPr>
              <a:t>Expliquez</a:t>
            </a:r>
            <a:r>
              <a:rPr lang="en-US" sz="1000" dirty="0">
                <a:latin typeface="Arial"/>
                <a:ea typeface="SimSun"/>
                <a:cs typeface="Arial"/>
              </a:rPr>
              <a:t> </a:t>
            </a:r>
            <a:r>
              <a:rPr lang="en-US" sz="1000" dirty="0" err="1">
                <a:latin typeface="Arial"/>
                <a:ea typeface="SimSun"/>
                <a:cs typeface="Arial"/>
              </a:rPr>
              <a:t>pourquoi</a:t>
            </a:r>
            <a:r>
              <a:rPr lang="en-US" sz="1000" dirty="0">
                <a:latin typeface="Arial"/>
                <a:ea typeface="SimSun"/>
                <a:cs typeface="Arial"/>
              </a:rPr>
              <a:t> les </a:t>
            </a:r>
            <a:r>
              <a:rPr lang="en-US" sz="1000" dirty="0" err="1">
                <a:latin typeface="Arial"/>
                <a:ea typeface="SimSun"/>
                <a:cs typeface="Arial"/>
              </a:rPr>
              <a:t>disques</a:t>
            </a:r>
            <a:r>
              <a:rPr lang="en-US" sz="1000" dirty="0">
                <a:latin typeface="Arial"/>
                <a:ea typeface="SimSun"/>
                <a:cs typeface="Arial"/>
              </a:rPr>
              <a:t> VHD de </a:t>
            </a:r>
            <a:r>
              <a:rPr lang="en-US" sz="1000" dirty="0" err="1">
                <a:latin typeface="Arial"/>
                <a:ea typeface="SimSun"/>
                <a:cs typeface="Arial"/>
              </a:rPr>
              <a:t>différenciation</a:t>
            </a:r>
            <a:r>
              <a:rPr lang="en-US" sz="1000" dirty="0">
                <a:latin typeface="Arial"/>
                <a:ea typeface="SimSun"/>
                <a:cs typeface="Arial"/>
              </a:rPr>
              <a:t> </a:t>
            </a:r>
            <a:r>
              <a:rPr lang="en-US" sz="1000" dirty="0" err="1">
                <a:latin typeface="Arial"/>
                <a:ea typeface="SimSun"/>
                <a:cs typeface="Segoe UI"/>
              </a:rPr>
              <a:t>réduisent</a:t>
            </a:r>
            <a:r>
              <a:rPr lang="en-US" sz="1000" dirty="0">
                <a:latin typeface="Arial"/>
                <a:ea typeface="SimSun"/>
                <a:cs typeface="Arial"/>
              </a:rPr>
              <a:t> </a:t>
            </a:r>
            <a:r>
              <a:rPr lang="en-US" sz="1000" dirty="0" err="1">
                <a:latin typeface="Arial"/>
                <a:ea typeface="SimSun"/>
                <a:cs typeface="Arial"/>
              </a:rPr>
              <a:t>l'utilisation</a:t>
            </a:r>
            <a:r>
              <a:rPr lang="en-US" sz="1000" dirty="0">
                <a:latin typeface="Arial"/>
                <a:ea typeface="SimSun"/>
                <a:cs typeface="Arial"/>
              </a:rPr>
              <a:t> du </a:t>
            </a:r>
            <a:r>
              <a:rPr lang="en-US" sz="1000" dirty="0" err="1">
                <a:latin typeface="Arial"/>
                <a:ea typeface="SimSun"/>
                <a:cs typeface="Arial"/>
              </a:rPr>
              <a:t>stockage</a:t>
            </a:r>
            <a:r>
              <a:rPr lang="en-US" sz="1000" dirty="0">
                <a:latin typeface="Arial"/>
                <a:ea typeface="SimSun"/>
                <a:cs typeface="Arial"/>
              </a:rPr>
              <a:t>. Par </a:t>
            </a:r>
            <a:r>
              <a:rPr lang="en-US" sz="1000" dirty="0" err="1">
                <a:latin typeface="Arial"/>
                <a:ea typeface="SimSun"/>
                <a:cs typeface="Arial"/>
              </a:rPr>
              <a:t>exemple</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pouvez</a:t>
            </a:r>
            <a:r>
              <a:rPr lang="en-US" sz="1000" dirty="0">
                <a:latin typeface="Arial"/>
                <a:ea typeface="SimSun"/>
                <a:cs typeface="Arial"/>
              </a:rPr>
              <a:t> </a:t>
            </a:r>
            <a:r>
              <a:rPr lang="en-US" sz="1000" dirty="0" err="1">
                <a:latin typeface="Arial"/>
                <a:ea typeface="SimSun"/>
                <a:cs typeface="Arial"/>
              </a:rPr>
              <a:t>créer</a:t>
            </a:r>
            <a:r>
              <a:rPr lang="en-US" sz="1000" dirty="0">
                <a:latin typeface="Arial"/>
                <a:ea typeface="SimSun"/>
                <a:cs typeface="Arial"/>
              </a:rPr>
              <a:t> un </a:t>
            </a:r>
            <a:r>
              <a:rPr lang="en-US" sz="1000" dirty="0" err="1">
                <a:latin typeface="Arial"/>
                <a:ea typeface="SimSun"/>
                <a:cs typeface="Arial"/>
              </a:rPr>
              <a:t>disque</a:t>
            </a:r>
            <a:r>
              <a:rPr lang="en-US" sz="1000" dirty="0">
                <a:latin typeface="Arial"/>
                <a:ea typeface="SimSun"/>
                <a:cs typeface="Arial"/>
              </a:rPr>
              <a:t> VHD </a:t>
            </a:r>
            <a:r>
              <a:rPr lang="en-US" sz="1000" dirty="0" err="1">
                <a:latin typeface="Arial"/>
                <a:ea typeface="SimSun"/>
                <a:cs typeface="Arial"/>
              </a:rPr>
              <a:t>préparé</a:t>
            </a:r>
            <a:r>
              <a:rPr lang="en-US" sz="1000" dirty="0">
                <a:latin typeface="Arial"/>
                <a:ea typeface="SimSun"/>
                <a:cs typeface="Arial"/>
              </a:rPr>
              <a:t> avec </a:t>
            </a:r>
            <a:r>
              <a:rPr lang="en-US" sz="1000" dirty="0" err="1">
                <a:latin typeface="Arial"/>
                <a:ea typeface="SimSun"/>
                <a:cs typeface="Arial"/>
              </a:rPr>
              <a:t>Sysprep</a:t>
            </a:r>
            <a:r>
              <a:rPr lang="en-US" sz="1000" dirty="0">
                <a:latin typeface="Arial"/>
                <a:ea typeface="SimSun"/>
                <a:cs typeface="Arial"/>
              </a:rPr>
              <a:t> et </a:t>
            </a:r>
            <a:r>
              <a:rPr lang="en-US" sz="1000" dirty="0" err="1">
                <a:latin typeface="Arial"/>
                <a:ea typeface="SimSun"/>
                <a:cs typeface="Arial"/>
              </a:rPr>
              <a:t>dont</a:t>
            </a:r>
            <a:r>
              <a:rPr lang="en-US" sz="1000" dirty="0">
                <a:latin typeface="Arial"/>
                <a:ea typeface="SimSun"/>
                <a:cs typeface="Arial"/>
              </a:rPr>
              <a:t> le </a:t>
            </a:r>
            <a:r>
              <a:rPr lang="en-US" sz="1000" dirty="0" err="1">
                <a:latin typeface="Arial"/>
                <a:ea typeface="SimSun"/>
                <a:cs typeface="Arial"/>
              </a:rPr>
              <a:t>système</a:t>
            </a:r>
            <a:r>
              <a:rPr lang="en-US" sz="1000" dirty="0">
                <a:latin typeface="Arial"/>
                <a:ea typeface="SimSun"/>
                <a:cs typeface="Arial"/>
              </a:rPr>
              <a:t> </a:t>
            </a:r>
            <a:r>
              <a:rPr lang="en-US" sz="1000" dirty="0" err="1">
                <a:latin typeface="Arial"/>
                <a:ea typeface="SimSun"/>
                <a:cs typeface="Arial"/>
              </a:rPr>
              <a:t>d'exploitation</a:t>
            </a:r>
            <a:r>
              <a:rPr lang="en-US" sz="1000" dirty="0">
                <a:latin typeface="Arial"/>
                <a:ea typeface="SimSun"/>
                <a:cs typeface="Arial"/>
              </a:rPr>
              <a:t> </a:t>
            </a:r>
            <a:r>
              <a:rPr lang="en-US" sz="1000" dirty="0" err="1">
                <a:latin typeface="Arial"/>
                <a:ea typeface="SimSun"/>
                <a:cs typeface="Arial"/>
              </a:rPr>
              <a:t>est</a:t>
            </a:r>
            <a:r>
              <a:rPr lang="en-US" sz="1000" dirty="0">
                <a:latin typeface="Arial"/>
                <a:ea typeface="SimSun"/>
                <a:cs typeface="Arial"/>
              </a:rPr>
              <a:t> </a:t>
            </a:r>
            <a:r>
              <a:rPr lang="en-US" sz="1000" dirty="0" err="1">
                <a:latin typeface="Arial"/>
                <a:ea typeface="SimSun"/>
                <a:cs typeface="Arial"/>
              </a:rPr>
              <a:t>installé</a:t>
            </a:r>
            <a:r>
              <a:rPr lang="en-US" sz="1000" dirty="0">
                <a:latin typeface="Arial"/>
                <a:ea typeface="SimSun"/>
                <a:cs typeface="Arial"/>
              </a:rPr>
              <a:t> </a:t>
            </a:r>
            <a:r>
              <a:rPr lang="en-US" sz="1000" dirty="0" err="1">
                <a:latin typeface="Arial"/>
                <a:ea typeface="SimSun"/>
                <a:cs typeface="Arial"/>
              </a:rPr>
              <a:t>comme</a:t>
            </a:r>
            <a:r>
              <a:rPr lang="en-US" sz="1000" dirty="0">
                <a:latin typeface="Arial"/>
                <a:ea typeface="SimSun"/>
                <a:cs typeface="Arial"/>
              </a:rPr>
              <a:t> </a:t>
            </a:r>
            <a:r>
              <a:rPr lang="en-US" sz="1000" dirty="0" err="1">
                <a:latin typeface="Arial"/>
                <a:ea typeface="SimSun"/>
                <a:cs typeface="Arial"/>
              </a:rPr>
              <a:t>disque</a:t>
            </a:r>
            <a:r>
              <a:rPr lang="en-US" sz="1000" dirty="0">
                <a:latin typeface="Arial"/>
                <a:ea typeface="SimSun"/>
                <a:cs typeface="Arial"/>
              </a:rPr>
              <a:t> </a:t>
            </a:r>
            <a:r>
              <a:rPr lang="en-US" sz="1000" dirty="0" err="1">
                <a:latin typeface="Arial"/>
                <a:ea typeface="SimSun"/>
                <a:cs typeface="Arial"/>
              </a:rPr>
              <a:t>dur</a:t>
            </a:r>
            <a:r>
              <a:rPr lang="en-US" sz="1000" dirty="0">
                <a:latin typeface="Arial"/>
                <a:ea typeface="SimSun"/>
                <a:cs typeface="Arial"/>
              </a:rPr>
              <a:t> parent.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pouvez</a:t>
            </a:r>
            <a:r>
              <a:rPr lang="en-US" sz="1000" dirty="0">
                <a:latin typeface="Arial"/>
                <a:ea typeface="SimSun"/>
                <a:cs typeface="Arial"/>
              </a:rPr>
              <a:t> </a:t>
            </a:r>
            <a:r>
              <a:rPr lang="en-US" sz="1000" dirty="0" err="1">
                <a:latin typeface="Arial"/>
                <a:ea typeface="SimSun"/>
                <a:cs typeface="Arial"/>
              </a:rPr>
              <a:t>déployer</a:t>
            </a:r>
            <a:r>
              <a:rPr lang="en-US" sz="1000" dirty="0">
                <a:latin typeface="Arial"/>
                <a:ea typeface="SimSun"/>
                <a:cs typeface="Arial"/>
              </a:rPr>
              <a:t> </a:t>
            </a:r>
            <a:r>
              <a:rPr lang="en-US" sz="1000" dirty="0" err="1">
                <a:latin typeface="Arial"/>
                <a:ea typeface="SimSun"/>
                <a:cs typeface="Arial"/>
              </a:rPr>
              <a:t>rapidement</a:t>
            </a:r>
            <a:r>
              <a:rPr lang="en-US" sz="1000" dirty="0">
                <a:latin typeface="Arial"/>
                <a:ea typeface="SimSun"/>
                <a:cs typeface="Arial"/>
              </a:rPr>
              <a:t> de nouveaux </a:t>
            </a:r>
            <a:r>
              <a:rPr lang="en-US" sz="1000" dirty="0" err="1">
                <a:latin typeface="Arial"/>
                <a:ea typeface="SimSun"/>
                <a:cs typeface="Arial"/>
              </a:rPr>
              <a:t>systèmes</a:t>
            </a:r>
            <a:r>
              <a:rPr lang="en-US" sz="1000" dirty="0">
                <a:latin typeface="Arial"/>
                <a:ea typeface="SimSun"/>
                <a:cs typeface="Arial"/>
              </a:rPr>
              <a:t> </a:t>
            </a:r>
            <a:r>
              <a:rPr lang="en-US" sz="1000" dirty="0" err="1">
                <a:latin typeface="Arial"/>
                <a:ea typeface="SimSun"/>
                <a:cs typeface="Arial"/>
              </a:rPr>
              <a:t>d'exploitation</a:t>
            </a:r>
            <a:r>
              <a:rPr lang="en-US" sz="1000" dirty="0">
                <a:latin typeface="Arial"/>
                <a:ea typeface="SimSun"/>
                <a:cs typeface="Arial"/>
              </a:rPr>
              <a:t> en </a:t>
            </a:r>
            <a:r>
              <a:rPr lang="en-US" sz="1000" dirty="0" err="1">
                <a:latin typeface="Arial"/>
                <a:ea typeface="SimSun"/>
                <a:cs typeface="Arial"/>
              </a:rPr>
              <a:t>créant</a:t>
            </a:r>
            <a:r>
              <a:rPr lang="en-US" sz="1000" dirty="0">
                <a:latin typeface="Arial"/>
                <a:ea typeface="SimSun"/>
                <a:cs typeface="Arial"/>
              </a:rPr>
              <a:t> des </a:t>
            </a:r>
            <a:r>
              <a:rPr lang="en-US" sz="1000" dirty="0" err="1">
                <a:latin typeface="Arial"/>
                <a:ea typeface="SimSun"/>
                <a:cs typeface="Arial"/>
              </a:rPr>
              <a:t>disques</a:t>
            </a:r>
            <a:r>
              <a:rPr lang="en-US" sz="1000" dirty="0">
                <a:latin typeface="Arial"/>
                <a:ea typeface="SimSun"/>
                <a:cs typeface="Arial"/>
              </a:rPr>
              <a:t> VHD de </a:t>
            </a:r>
            <a:r>
              <a:rPr lang="en-US" sz="1000" dirty="0" err="1">
                <a:latin typeface="Arial"/>
                <a:ea typeface="SimSun"/>
                <a:cs typeface="Arial"/>
              </a:rPr>
              <a:t>différenciation</a:t>
            </a:r>
            <a:r>
              <a:rPr lang="en-US" sz="1000" dirty="0">
                <a:latin typeface="Arial"/>
                <a:ea typeface="SimSun"/>
                <a:cs typeface="Arial"/>
              </a:rPr>
              <a:t> à </a:t>
            </a:r>
            <a:r>
              <a:rPr lang="en-US" sz="1000" dirty="0" err="1">
                <a:latin typeface="Arial"/>
                <a:ea typeface="SimSun"/>
                <a:cs typeface="Arial"/>
              </a:rPr>
              <a:t>partir</a:t>
            </a:r>
            <a:r>
              <a:rPr lang="en-US" sz="1000" dirty="0">
                <a:latin typeface="Arial"/>
                <a:ea typeface="SimSun"/>
                <a:cs typeface="Arial"/>
              </a:rPr>
              <a:t> de </a:t>
            </a:r>
            <a:r>
              <a:rPr lang="en-US" sz="1000" dirty="0" err="1">
                <a:latin typeface="Arial"/>
                <a:ea typeface="SimSun"/>
                <a:cs typeface="Arial"/>
              </a:rPr>
              <a:t>ce</a:t>
            </a:r>
            <a:r>
              <a:rPr lang="en-US" sz="1000" dirty="0">
                <a:latin typeface="Arial"/>
                <a:ea typeface="SimSun"/>
                <a:cs typeface="Arial"/>
              </a:rPr>
              <a:t> parent, </a:t>
            </a:r>
            <a:r>
              <a:rPr lang="en-US" sz="1000" dirty="0" err="1">
                <a:latin typeface="Arial"/>
                <a:ea typeface="SimSun"/>
                <a:cs typeface="Arial"/>
              </a:rPr>
              <a:t>processus</a:t>
            </a:r>
            <a:r>
              <a:rPr lang="en-US" sz="1000" dirty="0">
                <a:latin typeface="Arial"/>
                <a:ea typeface="SimSun"/>
                <a:cs typeface="Arial"/>
              </a:rPr>
              <a:t> qui </a:t>
            </a:r>
            <a:r>
              <a:rPr lang="en-US" sz="1000" dirty="0" err="1">
                <a:latin typeface="Arial"/>
                <a:ea typeface="SimSun"/>
                <a:cs typeface="Arial"/>
              </a:rPr>
              <a:t>est</a:t>
            </a:r>
            <a:r>
              <a:rPr lang="en-US" sz="1000" dirty="0">
                <a:latin typeface="Arial"/>
                <a:ea typeface="SimSun"/>
                <a:cs typeface="Arial"/>
              </a:rPr>
              <a:t> beaucoup plus </a:t>
            </a:r>
            <a:r>
              <a:rPr lang="en-US" sz="1000" dirty="0" err="1">
                <a:latin typeface="Arial"/>
                <a:ea typeface="SimSun"/>
                <a:cs typeface="Arial"/>
              </a:rPr>
              <a:t>rapide</a:t>
            </a:r>
            <a:r>
              <a:rPr lang="en-US" sz="1000" dirty="0">
                <a:latin typeface="Arial"/>
                <a:ea typeface="SimSun"/>
                <a:cs typeface="Arial"/>
              </a:rPr>
              <a:t> </a:t>
            </a:r>
            <a:r>
              <a:rPr lang="en-US" sz="1000" dirty="0" err="1">
                <a:latin typeface="Arial"/>
                <a:ea typeface="SimSun"/>
                <a:cs typeface="Arial"/>
              </a:rPr>
              <a:t>qu'un</a:t>
            </a:r>
            <a:r>
              <a:rPr lang="en-US" sz="1000" dirty="0">
                <a:latin typeface="Arial"/>
                <a:ea typeface="SimSun"/>
                <a:cs typeface="Arial"/>
              </a:rPr>
              <a:t> </a:t>
            </a:r>
            <a:r>
              <a:rPr lang="en-US" sz="1000" dirty="0" err="1">
                <a:latin typeface="Arial"/>
                <a:ea typeface="SimSun"/>
                <a:cs typeface="Arial"/>
              </a:rPr>
              <a:t>déploiement</a:t>
            </a:r>
            <a:r>
              <a:rPr lang="en-US" sz="1000" dirty="0">
                <a:latin typeface="Arial"/>
                <a:ea typeface="SimSun"/>
                <a:cs typeface="Arial"/>
              </a:rPr>
              <a:t> </a:t>
            </a:r>
            <a:r>
              <a:rPr lang="en-US" sz="1000" dirty="0" err="1">
                <a:latin typeface="Arial"/>
                <a:ea typeface="SimSun"/>
                <a:cs typeface="Arial"/>
              </a:rPr>
              <a:t>traditionnel</a:t>
            </a:r>
            <a:r>
              <a:rPr lang="en-US" sz="1000" dirty="0">
                <a:latin typeface="Arial"/>
                <a:ea typeface="SimSun"/>
                <a:cs typeface="Arial"/>
              </a:rPr>
              <a:t>.</a:t>
            </a:r>
          </a:p>
          <a:p>
            <a:pPr>
              <a:lnSpc>
                <a:spcPct val="115000"/>
              </a:lnSpc>
              <a:spcAft>
                <a:spcPts val="1000"/>
              </a:spcAft>
            </a:pPr>
            <a:r>
              <a:rPr lang="en-US" sz="1000" dirty="0" err="1">
                <a:latin typeface="Arial"/>
                <a:ea typeface="SimSun"/>
                <a:cs typeface="Arial"/>
              </a:rPr>
              <a:t>Expliquez</a:t>
            </a:r>
            <a:r>
              <a:rPr lang="en-US" sz="1000" dirty="0">
                <a:latin typeface="Arial"/>
                <a:ea typeface="SimSun"/>
                <a:cs typeface="Arial"/>
              </a:rPr>
              <a:t> </a:t>
            </a:r>
            <a:r>
              <a:rPr lang="en-US" sz="1000" dirty="0" err="1">
                <a:latin typeface="Arial"/>
                <a:ea typeface="SimSun"/>
                <a:cs typeface="Arial"/>
              </a:rPr>
              <a:t>pourquoi</a:t>
            </a:r>
            <a:r>
              <a:rPr lang="en-US" sz="1000" dirty="0">
                <a:latin typeface="Arial"/>
                <a:ea typeface="SimSun"/>
                <a:cs typeface="Arial"/>
              </a:rPr>
              <a:t> les </a:t>
            </a:r>
            <a:r>
              <a:rPr lang="en-US" sz="1000" dirty="0" err="1">
                <a:latin typeface="Arial"/>
                <a:ea typeface="SimSun"/>
                <a:cs typeface="Arial"/>
              </a:rPr>
              <a:t>disques</a:t>
            </a:r>
            <a:r>
              <a:rPr lang="en-US" sz="1000" dirty="0">
                <a:latin typeface="Arial"/>
                <a:ea typeface="SimSun"/>
                <a:cs typeface="Arial"/>
              </a:rPr>
              <a:t> VHD de </a:t>
            </a:r>
            <a:r>
              <a:rPr lang="en-US" sz="1000" dirty="0" err="1">
                <a:latin typeface="Arial"/>
                <a:ea typeface="SimSun"/>
                <a:cs typeface="Arial"/>
              </a:rPr>
              <a:t>différenciation</a:t>
            </a:r>
            <a:r>
              <a:rPr lang="en-US" sz="1000" dirty="0">
                <a:latin typeface="Arial"/>
                <a:ea typeface="SimSun"/>
                <a:cs typeface="Arial"/>
              </a:rPr>
              <a:t> ne </a:t>
            </a:r>
            <a:r>
              <a:rPr lang="en-US" sz="1000" dirty="0" err="1">
                <a:latin typeface="Arial"/>
                <a:ea typeface="SimSun"/>
                <a:cs typeface="Arial"/>
              </a:rPr>
              <a:t>fonctionnent</a:t>
            </a:r>
            <a:r>
              <a:rPr lang="en-US" sz="1000" dirty="0">
                <a:latin typeface="Arial"/>
                <a:ea typeface="SimSun"/>
                <a:cs typeface="Arial"/>
              </a:rPr>
              <a:t> pas </a:t>
            </a:r>
            <a:r>
              <a:rPr lang="en-US" sz="1000" dirty="0" err="1">
                <a:latin typeface="Arial"/>
                <a:ea typeface="SimSun"/>
                <a:cs typeface="Arial"/>
              </a:rPr>
              <a:t>aussi</a:t>
            </a:r>
            <a:r>
              <a:rPr lang="en-US" sz="1000" dirty="0">
                <a:latin typeface="Arial"/>
                <a:ea typeface="SimSun"/>
                <a:cs typeface="Arial"/>
              </a:rPr>
              <a:t> </a:t>
            </a:r>
            <a:r>
              <a:rPr lang="en-US" sz="1000" dirty="0" err="1">
                <a:latin typeface="Arial"/>
                <a:ea typeface="SimSun"/>
                <a:cs typeface="Arial"/>
              </a:rPr>
              <a:t>bien</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les </a:t>
            </a:r>
            <a:r>
              <a:rPr lang="en-US" sz="1000" dirty="0" err="1">
                <a:latin typeface="Arial"/>
                <a:ea typeface="SimSun"/>
                <a:cs typeface="Arial"/>
              </a:rPr>
              <a:t>disques</a:t>
            </a:r>
            <a:r>
              <a:rPr lang="en-US" sz="1000" dirty="0">
                <a:latin typeface="Arial"/>
                <a:ea typeface="SimSun"/>
                <a:cs typeface="Arial"/>
              </a:rPr>
              <a:t> VHD </a:t>
            </a:r>
            <a:r>
              <a:rPr lang="en-US" sz="1000" dirty="0" err="1">
                <a:latin typeface="Arial"/>
                <a:ea typeface="SimSun"/>
                <a:cs typeface="Arial"/>
              </a:rPr>
              <a:t>traditionnels</a:t>
            </a:r>
            <a:r>
              <a:rPr lang="en-US" sz="1000" dirty="0">
                <a:latin typeface="Arial"/>
                <a:ea typeface="SimSun"/>
                <a:cs typeface="Arial"/>
              </a:rPr>
              <a:t>.</a:t>
            </a:r>
          </a:p>
          <a:p>
            <a:pPr>
              <a:lnSpc>
                <a:spcPct val="115000"/>
              </a:lnSpc>
              <a:spcAft>
                <a:spcPts val="1000"/>
              </a:spcAft>
            </a:pPr>
            <a:r>
              <a:rPr lang="en-US" sz="1000" dirty="0">
                <a:latin typeface="Arial"/>
                <a:ea typeface="SimSun"/>
                <a:cs typeface="Arial"/>
              </a:rPr>
              <a:t>Le principal </a:t>
            </a:r>
            <a:r>
              <a:rPr lang="en-US" sz="1000" dirty="0" err="1">
                <a:latin typeface="Arial"/>
                <a:ea typeface="SimSun"/>
                <a:cs typeface="Arial"/>
              </a:rPr>
              <a:t>inconvénient</a:t>
            </a:r>
            <a:r>
              <a:rPr lang="en-US" sz="1000" dirty="0">
                <a:latin typeface="Arial"/>
                <a:ea typeface="SimSun"/>
                <a:cs typeface="Arial"/>
              </a:rPr>
              <a:t> d'un </a:t>
            </a:r>
            <a:r>
              <a:rPr lang="en-US" sz="1000" dirty="0" err="1">
                <a:latin typeface="Arial"/>
                <a:ea typeface="SimSun"/>
                <a:cs typeface="Segoe UI"/>
              </a:rPr>
              <a:t>disque</a:t>
            </a:r>
            <a:r>
              <a:rPr lang="en-US" sz="1000" dirty="0">
                <a:latin typeface="Arial"/>
                <a:ea typeface="SimSun"/>
                <a:cs typeface="Segoe UI"/>
              </a:rPr>
              <a:t> VHD de </a:t>
            </a:r>
            <a:r>
              <a:rPr lang="en-US" sz="1000" dirty="0" err="1">
                <a:latin typeface="Arial"/>
                <a:ea typeface="SimSun"/>
                <a:cs typeface="Segoe UI"/>
              </a:rPr>
              <a:t>différenciation</a:t>
            </a:r>
            <a:r>
              <a:rPr lang="en-US" sz="1000" dirty="0">
                <a:latin typeface="Arial"/>
                <a:ea typeface="SimSun"/>
                <a:cs typeface="Arial"/>
              </a:rPr>
              <a:t> </a:t>
            </a:r>
            <a:r>
              <a:rPr lang="en-US" sz="1000" dirty="0" err="1">
                <a:latin typeface="Arial"/>
                <a:ea typeface="SimSun"/>
                <a:cs typeface="Arial"/>
              </a:rPr>
              <a:t>est</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devez</a:t>
            </a:r>
            <a:r>
              <a:rPr lang="en-US" sz="1000" dirty="0">
                <a:latin typeface="Arial"/>
                <a:ea typeface="SimSun"/>
                <a:cs typeface="Arial"/>
              </a:rPr>
              <a:t> </a:t>
            </a:r>
            <a:r>
              <a:rPr lang="en-US" sz="1000" dirty="0" err="1">
                <a:latin typeface="Arial"/>
                <a:ea typeface="SimSun"/>
                <a:cs typeface="Arial"/>
              </a:rPr>
              <a:t>vérifier</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le parent </a:t>
            </a:r>
            <a:r>
              <a:rPr lang="en-US" sz="1000" dirty="0" err="1" smtClean="0">
                <a:latin typeface="Arial"/>
                <a:ea typeface="SimSun"/>
                <a:cs typeface="Arial"/>
              </a:rPr>
              <a:t>n'est</a:t>
            </a:r>
            <a:r>
              <a:rPr lang="en-US" sz="1000" dirty="0" smtClean="0">
                <a:latin typeface="Arial"/>
                <a:ea typeface="SimSun"/>
                <a:cs typeface="Arial"/>
              </a:rPr>
              <a:t> pas </a:t>
            </a:r>
            <a:r>
              <a:rPr lang="en-US" sz="1000" dirty="0" err="1">
                <a:latin typeface="Arial"/>
                <a:ea typeface="SimSun"/>
                <a:cs typeface="Arial"/>
              </a:rPr>
              <a:t>modifié</a:t>
            </a:r>
            <a:r>
              <a:rPr lang="en-US" sz="1000" dirty="0">
                <a:latin typeface="Arial"/>
                <a:ea typeface="SimSun"/>
                <a:cs typeface="Arial"/>
              </a:rPr>
              <a:t>. </a:t>
            </a:r>
            <a:r>
              <a:rPr lang="en-US" sz="1000" dirty="0" err="1">
                <a:latin typeface="Arial"/>
                <a:ea typeface="SimSun"/>
                <a:cs typeface="Arial"/>
              </a:rPr>
              <a:t>Analysez</a:t>
            </a:r>
            <a:r>
              <a:rPr lang="en-US" sz="1000" dirty="0">
                <a:latin typeface="Arial"/>
                <a:ea typeface="SimSun"/>
                <a:cs typeface="Arial"/>
              </a:rPr>
              <a:t> </a:t>
            </a:r>
            <a:r>
              <a:rPr lang="en-US" sz="1000" dirty="0" err="1">
                <a:latin typeface="Arial"/>
                <a:ea typeface="SimSun"/>
                <a:cs typeface="Arial"/>
              </a:rPr>
              <a:t>l'utilisation</a:t>
            </a:r>
            <a:r>
              <a:rPr lang="en-US" sz="1000" dirty="0">
                <a:latin typeface="Arial"/>
                <a:ea typeface="SimSun"/>
                <a:cs typeface="Arial"/>
              </a:rPr>
              <a:t> de parents en lecture </a:t>
            </a:r>
            <a:r>
              <a:rPr lang="en-US" sz="1000" dirty="0" err="1">
                <a:latin typeface="Arial"/>
                <a:ea typeface="SimSun"/>
                <a:cs typeface="Arial"/>
              </a:rPr>
              <a:t>seule</a:t>
            </a:r>
            <a:r>
              <a:rPr lang="en-US" sz="1000" dirty="0">
                <a:latin typeface="Arial"/>
                <a:ea typeface="SimSun"/>
                <a:cs typeface="Arial"/>
              </a:rPr>
              <a:t> pour les </a:t>
            </a:r>
            <a:r>
              <a:rPr lang="en-US" sz="1000" dirty="0" err="1">
                <a:latin typeface="Arial"/>
                <a:ea typeface="SimSun"/>
                <a:cs typeface="Arial"/>
              </a:rPr>
              <a:t>disques</a:t>
            </a:r>
            <a:r>
              <a:rPr lang="en-US" sz="1000" dirty="0">
                <a:latin typeface="Arial"/>
                <a:ea typeface="SimSun"/>
                <a:cs typeface="Arial"/>
              </a:rPr>
              <a:t> VHD de </a:t>
            </a:r>
            <a:r>
              <a:rPr lang="en-US" sz="1000" dirty="0" err="1">
                <a:latin typeface="Arial"/>
                <a:ea typeface="SimSun"/>
                <a:cs typeface="Arial"/>
              </a:rPr>
              <a:t>différenciation</a:t>
            </a:r>
            <a:r>
              <a:rPr lang="en-US" sz="1000" dirty="0">
                <a:latin typeface="Arial"/>
                <a:ea typeface="SimSun"/>
                <a:cs typeface="Arial"/>
              </a:rPr>
              <a:t>.</a:t>
            </a:r>
          </a:p>
          <a:p>
            <a:pPr>
              <a:lnSpc>
                <a:spcPct val="115000"/>
              </a:lnSpc>
              <a:spcAft>
                <a:spcPts val="1000"/>
              </a:spcAft>
            </a:pPr>
            <a:r>
              <a:rPr lang="en-US" sz="1000" dirty="0">
                <a:latin typeface="Arial"/>
                <a:ea typeface="SimSun"/>
                <a:cs typeface="Arial"/>
              </a:rPr>
              <a:t>Les </a:t>
            </a:r>
            <a:r>
              <a:rPr lang="en-US" sz="1000" dirty="0" err="1">
                <a:latin typeface="Arial"/>
                <a:ea typeface="SimSun"/>
                <a:cs typeface="Arial"/>
              </a:rPr>
              <a:t>problèmes</a:t>
            </a:r>
            <a:r>
              <a:rPr lang="en-US" sz="1000" dirty="0">
                <a:latin typeface="Arial"/>
                <a:ea typeface="SimSun"/>
                <a:cs typeface="Arial"/>
              </a:rPr>
              <a:t> de performances qui </a:t>
            </a:r>
            <a:r>
              <a:rPr lang="en-US" sz="1000" dirty="0" err="1">
                <a:latin typeface="Arial"/>
                <a:ea typeface="SimSun"/>
                <a:cs typeface="Arial"/>
              </a:rPr>
              <a:t>existaient</a:t>
            </a:r>
            <a:r>
              <a:rPr lang="en-US" sz="1000" dirty="0">
                <a:latin typeface="Arial"/>
                <a:ea typeface="SimSun"/>
                <a:cs typeface="Arial"/>
              </a:rPr>
              <a:t> avec les </a:t>
            </a:r>
            <a:r>
              <a:rPr lang="en-US" sz="1000" dirty="0" err="1">
                <a:latin typeface="Arial"/>
                <a:ea typeface="SimSun"/>
                <a:cs typeface="Arial"/>
              </a:rPr>
              <a:t>disques</a:t>
            </a:r>
            <a:r>
              <a:rPr lang="en-US" sz="1000" dirty="0">
                <a:latin typeface="Arial"/>
                <a:ea typeface="SimSun"/>
                <a:cs typeface="Arial"/>
              </a:rPr>
              <a:t> VHD de </a:t>
            </a:r>
            <a:r>
              <a:rPr lang="en-US" sz="1000" dirty="0" err="1">
                <a:latin typeface="Arial"/>
                <a:ea typeface="SimSun"/>
                <a:cs typeface="Arial"/>
              </a:rPr>
              <a:t>différenciation</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les versions </a:t>
            </a:r>
            <a:r>
              <a:rPr lang="en-US" sz="1000" dirty="0" err="1">
                <a:latin typeface="Arial"/>
                <a:ea typeface="SimSun"/>
                <a:cs typeface="Arial"/>
              </a:rPr>
              <a:t>antérieures</a:t>
            </a:r>
            <a:r>
              <a:rPr lang="en-US" sz="1000" dirty="0">
                <a:latin typeface="Arial"/>
                <a:ea typeface="SimSun"/>
                <a:cs typeface="Arial"/>
              </a:rPr>
              <a:t> de Hyper-V </a:t>
            </a:r>
            <a:r>
              <a:rPr lang="en-US" sz="1000" dirty="0" err="1">
                <a:latin typeface="Arial"/>
                <a:ea typeface="SimSun"/>
                <a:cs typeface="Arial"/>
              </a:rPr>
              <a:t>sont</a:t>
            </a:r>
            <a:r>
              <a:rPr lang="en-US" sz="1000" dirty="0">
                <a:latin typeface="Arial"/>
                <a:ea typeface="SimSun"/>
                <a:cs typeface="Arial"/>
              </a:rPr>
              <a:t> </a:t>
            </a:r>
            <a:r>
              <a:rPr lang="en-US" sz="1000" dirty="0" err="1">
                <a:latin typeface="Arial"/>
                <a:ea typeface="SimSun"/>
                <a:cs typeface="Arial"/>
              </a:rPr>
              <a:t>maintenant</a:t>
            </a:r>
            <a:r>
              <a:rPr lang="en-US" sz="1000" dirty="0">
                <a:latin typeface="Arial"/>
                <a:ea typeface="SimSun"/>
                <a:cs typeface="Arial"/>
              </a:rPr>
              <a:t> </a:t>
            </a:r>
            <a:r>
              <a:rPr lang="en-US" sz="1000" dirty="0" err="1">
                <a:latin typeface="Arial"/>
                <a:ea typeface="SimSun"/>
                <a:cs typeface="Arial"/>
              </a:rPr>
              <a:t>résolus</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Hyper-V Windows Server 2012.</a:t>
            </a:r>
          </a:p>
        </p:txBody>
      </p:sp>
      <p:sp>
        <p:nvSpPr>
          <p:cNvPr id="4" name="Slide Number Placeholder 3"/>
          <p:cNvSpPr>
            <a:spLocks noGrp="1"/>
          </p:cNvSpPr>
          <p:nvPr>
            <p:ph type="sldNum" sz="quarter" idx="10"/>
          </p:nvPr>
        </p:nvSpPr>
        <p:spPr/>
        <p:txBody>
          <a:bodyPr/>
          <a:lstStyle/>
          <a:p>
            <a:fld id="{837D24DF-0F43-4DD8-A081-EA8927561D5C}"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16093926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txBox="1">
            <a:spLocks noGrp="1" noChangeArrowheads="1"/>
          </p:cNvSpPr>
          <p:nvPr/>
        </p:nvSpPr>
        <p:spPr bwMode="auto">
          <a:xfrm>
            <a:off x="3884027" y="8684926"/>
            <a:ext cx="2972421" cy="45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730" tIns="44865" rIns="89730" bIns="44865" anchor="b"/>
          <a:lstStyle>
            <a:lvl1pPr eaLnBrk="0" hangingPunct="0">
              <a:defRPr b="1">
                <a:solidFill>
                  <a:schemeClr val="tx1"/>
                </a:solidFill>
                <a:latin typeface="Verdana" pitchFamily="34" charset="0"/>
                <a:cs typeface="Arial" charset="0"/>
              </a:defRPr>
            </a:lvl1pPr>
            <a:lvl2pPr marL="742950" indent="-285750" eaLnBrk="0" hangingPunct="0">
              <a:defRPr b="1">
                <a:solidFill>
                  <a:schemeClr val="tx1"/>
                </a:solidFill>
                <a:latin typeface="Verdana" pitchFamily="34" charset="0"/>
                <a:cs typeface="Arial" charset="0"/>
              </a:defRPr>
            </a:lvl2pPr>
            <a:lvl3pPr marL="1143000" indent="-228600" eaLnBrk="0" hangingPunct="0">
              <a:defRPr b="1">
                <a:solidFill>
                  <a:schemeClr val="tx1"/>
                </a:solidFill>
                <a:latin typeface="Verdana" pitchFamily="34" charset="0"/>
                <a:cs typeface="Arial" charset="0"/>
              </a:defRPr>
            </a:lvl3pPr>
            <a:lvl4pPr marL="1600200" indent="-228600" eaLnBrk="0" hangingPunct="0">
              <a:defRPr b="1">
                <a:solidFill>
                  <a:schemeClr val="tx1"/>
                </a:solidFill>
                <a:latin typeface="Verdana" pitchFamily="34" charset="0"/>
                <a:cs typeface="Arial" charset="0"/>
              </a:defRPr>
            </a:lvl4pPr>
            <a:lvl5pPr marL="2057400" indent="-228600" eaLnBrk="0" hangingPunct="0">
              <a:defRPr b="1">
                <a:solidFill>
                  <a:schemeClr val="tx1"/>
                </a:solidFill>
                <a:latin typeface="Verdana" pitchFamily="34" charset="0"/>
                <a:cs typeface="Arial" charset="0"/>
              </a:defRPr>
            </a:lvl5pPr>
            <a:lvl6pPr marL="2514600" indent="-228600" eaLnBrk="0" fontAlgn="base" hangingPunct="0">
              <a:spcBef>
                <a:spcPct val="0"/>
              </a:spcBef>
              <a:spcAft>
                <a:spcPct val="0"/>
              </a:spcAft>
              <a:defRPr b="1">
                <a:solidFill>
                  <a:schemeClr val="tx1"/>
                </a:solidFill>
                <a:latin typeface="Verdana" pitchFamily="34" charset="0"/>
                <a:cs typeface="Arial" charset="0"/>
              </a:defRPr>
            </a:lvl6pPr>
            <a:lvl7pPr marL="2971800" indent="-228600" eaLnBrk="0" fontAlgn="base" hangingPunct="0">
              <a:spcBef>
                <a:spcPct val="0"/>
              </a:spcBef>
              <a:spcAft>
                <a:spcPct val="0"/>
              </a:spcAft>
              <a:defRPr b="1">
                <a:solidFill>
                  <a:schemeClr val="tx1"/>
                </a:solidFill>
                <a:latin typeface="Verdana" pitchFamily="34" charset="0"/>
                <a:cs typeface="Arial" charset="0"/>
              </a:defRPr>
            </a:lvl7pPr>
            <a:lvl8pPr marL="3429000" indent="-228600" eaLnBrk="0" fontAlgn="base" hangingPunct="0">
              <a:spcBef>
                <a:spcPct val="0"/>
              </a:spcBef>
              <a:spcAft>
                <a:spcPct val="0"/>
              </a:spcAft>
              <a:defRPr b="1">
                <a:solidFill>
                  <a:schemeClr val="tx1"/>
                </a:solidFill>
                <a:latin typeface="Verdana" pitchFamily="34" charset="0"/>
                <a:cs typeface="Arial" charset="0"/>
              </a:defRPr>
            </a:lvl8pPr>
            <a:lvl9pPr marL="3886200" indent="-228600" eaLnBrk="0" fontAlgn="base" hangingPunct="0">
              <a:spcBef>
                <a:spcPct val="0"/>
              </a:spcBef>
              <a:spcAft>
                <a:spcPct val="0"/>
              </a:spcAft>
              <a:defRPr b="1">
                <a:solidFill>
                  <a:schemeClr val="tx1"/>
                </a:solidFill>
                <a:latin typeface="Verdana" pitchFamily="34" charset="0"/>
                <a:cs typeface="Arial" charset="0"/>
              </a:defRPr>
            </a:lvl9pPr>
          </a:lstStyle>
          <a:p>
            <a:pPr algn="r" eaLnBrk="1" hangingPunct="1"/>
            <a:fld id="{DD9947F8-E6A8-4E1F-B518-F878D96CB46D}" type="slidenum">
              <a:rPr lang="en-US" sz="1200" b="0"/>
              <a:pPr algn="r" eaLnBrk="1" hangingPunct="1"/>
              <a:t>22</a:t>
            </a:fld>
            <a:endParaRPr lang="en-US" sz="1200" b="0"/>
          </a:p>
        </p:txBody>
      </p:sp>
      <p:sp>
        <p:nvSpPr>
          <p:cNvPr id="64515" name="Rectangle 2"/>
          <p:cNvSpPr>
            <a:spLocks noGrp="1" noRot="1" noChangeAspect="1" noChangeArrowheads="1" noTextEdit="1"/>
          </p:cNvSpPr>
          <p:nvPr>
            <p:ph type="sldImg"/>
          </p:nvPr>
        </p:nvSpPr>
        <p:spPr>
          <a:xfrm>
            <a:off x="4321175" y="74613"/>
            <a:ext cx="2413000" cy="1809750"/>
          </a:xfrm>
          <a:ln/>
        </p:spPr>
      </p:sp>
      <p:sp>
        <p:nvSpPr>
          <p:cNvPr id="7" name="Notes Placeholder 2"/>
          <p:cNvSpPr>
            <a:spLocks noGrp="1"/>
          </p:cNvSpPr>
          <p:nvPr>
            <p:ph type="body" idx="1"/>
          </p:nvPr>
        </p:nvSpPr>
        <p:spPr>
          <a:xfrm>
            <a:off x="307975" y="2095200"/>
            <a:ext cx="6149975" cy="6732587"/>
          </a:xfrm>
        </p:spPr>
        <p:txBody>
          <a:bodyPr/>
          <a:lstStyle/>
          <a:p>
            <a:pPr>
              <a:lnSpc>
                <a:spcPct val="115000"/>
              </a:lnSpc>
              <a:spcAft>
                <a:spcPts val="1000"/>
              </a:spcAft>
            </a:pPr>
            <a:r>
              <a:rPr lang="en-US" sz="1000" dirty="0" err="1" smtClean="0">
                <a:latin typeface="Arial"/>
                <a:ea typeface="SimSun"/>
                <a:cs typeface="Arial"/>
              </a:rPr>
              <a:t>Expliquez</a:t>
            </a:r>
            <a:r>
              <a:rPr lang="en-US" sz="1000" dirty="0" smtClean="0">
                <a:latin typeface="Arial"/>
                <a:ea typeface="SimSun"/>
                <a:cs typeface="Arial"/>
              </a:rPr>
              <a:t> la </a:t>
            </a:r>
            <a:r>
              <a:rPr lang="en-US" sz="1000" dirty="0" err="1" smtClean="0">
                <a:latin typeface="Arial"/>
                <a:ea typeface="SimSun"/>
                <a:cs typeface="Arial"/>
              </a:rPr>
              <a:t>différence</a:t>
            </a:r>
            <a:r>
              <a:rPr lang="en-US" sz="1000" dirty="0" smtClean="0">
                <a:latin typeface="Arial"/>
                <a:ea typeface="SimSun"/>
                <a:cs typeface="Arial"/>
              </a:rPr>
              <a:t> entre un </a:t>
            </a:r>
            <a:r>
              <a:rPr lang="en-US" sz="1000" dirty="0" err="1" smtClean="0">
                <a:latin typeface="Arial"/>
                <a:ea typeface="SimSun"/>
                <a:cs typeface="Segoe UI"/>
              </a:rPr>
              <a:t>instantané</a:t>
            </a:r>
            <a:r>
              <a:rPr lang="en-US" sz="1000" dirty="0" smtClean="0">
                <a:latin typeface="Arial"/>
                <a:ea typeface="SimSun"/>
                <a:cs typeface="Arial"/>
              </a:rPr>
              <a:t> et </a:t>
            </a:r>
            <a:r>
              <a:rPr lang="en-US" sz="1000" dirty="0" err="1" smtClean="0">
                <a:latin typeface="Arial"/>
                <a:ea typeface="SimSun"/>
                <a:cs typeface="Arial"/>
              </a:rPr>
              <a:t>une</a:t>
            </a:r>
            <a:r>
              <a:rPr lang="en-US" sz="1000" dirty="0" smtClean="0">
                <a:latin typeface="Arial"/>
                <a:ea typeface="SimSun"/>
                <a:cs typeface="Arial"/>
              </a:rPr>
              <a:t> </a:t>
            </a:r>
            <a:r>
              <a:rPr lang="en-US" sz="1000" dirty="0" err="1" smtClean="0">
                <a:latin typeface="Arial"/>
                <a:ea typeface="SimSun"/>
                <a:cs typeface="Arial"/>
              </a:rPr>
              <a:t>sauvegarde</a:t>
            </a:r>
            <a:r>
              <a:rPr lang="en-US" sz="1000" dirty="0" smtClean="0">
                <a:latin typeface="Arial"/>
                <a:ea typeface="SimSun"/>
                <a:cs typeface="Arial"/>
              </a:rPr>
              <a:t>. </a:t>
            </a:r>
            <a:r>
              <a:rPr lang="en-US" sz="1000" dirty="0" err="1" smtClean="0">
                <a:latin typeface="Arial"/>
                <a:ea typeface="SimSun"/>
                <a:cs typeface="Arial"/>
              </a:rPr>
              <a:t>Assurez-vous</a:t>
            </a:r>
            <a:r>
              <a:rPr lang="en-US" sz="1000" dirty="0" smtClean="0">
                <a:latin typeface="Arial"/>
                <a:ea typeface="SimSun"/>
                <a:cs typeface="Arial"/>
              </a:rPr>
              <a:t> </a:t>
            </a:r>
            <a:r>
              <a:rPr lang="en-US" sz="1000" dirty="0" err="1" smtClean="0">
                <a:latin typeface="Arial"/>
                <a:ea typeface="SimSun"/>
                <a:cs typeface="Arial"/>
              </a:rPr>
              <a:t>que</a:t>
            </a:r>
            <a:r>
              <a:rPr lang="en-US" sz="1000" dirty="0" smtClean="0">
                <a:latin typeface="Arial"/>
                <a:ea typeface="SimSun"/>
                <a:cs typeface="Arial"/>
              </a:rPr>
              <a:t> les </a:t>
            </a:r>
            <a:r>
              <a:rPr lang="en-US" sz="1000" dirty="0" err="1" smtClean="0">
                <a:latin typeface="Arial"/>
                <a:ea typeface="SimSun"/>
                <a:cs typeface="Arial"/>
              </a:rPr>
              <a:t>stagiaires</a:t>
            </a:r>
            <a:r>
              <a:rPr lang="en-US" sz="1000" dirty="0" smtClean="0">
                <a:latin typeface="Arial"/>
                <a:ea typeface="SimSun"/>
                <a:cs typeface="Arial"/>
              </a:rPr>
              <a:t> </a:t>
            </a:r>
            <a:r>
              <a:rPr lang="en-US" sz="1000" dirty="0" err="1" smtClean="0">
                <a:latin typeface="Arial"/>
                <a:ea typeface="SimSun"/>
                <a:cs typeface="Arial"/>
              </a:rPr>
              <a:t>comprennent</a:t>
            </a:r>
            <a:r>
              <a:rPr lang="en-US" sz="1000" dirty="0" smtClean="0">
                <a:latin typeface="Arial"/>
                <a:ea typeface="SimSun"/>
                <a:cs typeface="Arial"/>
              </a:rPr>
              <a:t> </a:t>
            </a:r>
            <a:r>
              <a:rPr lang="en-US" sz="1000" dirty="0" err="1" smtClean="0">
                <a:latin typeface="Arial"/>
                <a:ea typeface="SimSun"/>
                <a:cs typeface="Arial"/>
              </a:rPr>
              <a:t>ces</a:t>
            </a:r>
            <a:r>
              <a:rPr lang="en-US" sz="1000" dirty="0" smtClean="0">
                <a:latin typeface="Arial"/>
                <a:ea typeface="SimSun"/>
                <a:cs typeface="Arial"/>
              </a:rPr>
              <a:t> </a:t>
            </a:r>
            <a:r>
              <a:rPr lang="en-US" sz="1000" dirty="0" err="1" smtClean="0">
                <a:latin typeface="Arial"/>
                <a:ea typeface="SimSun"/>
                <a:cs typeface="Arial"/>
              </a:rPr>
              <a:t>différences</a:t>
            </a:r>
            <a:r>
              <a:rPr lang="en-US" sz="1000" dirty="0" smtClean="0">
                <a:latin typeface="Arial"/>
                <a:ea typeface="SimSun"/>
                <a:cs typeface="Arial"/>
              </a:rPr>
              <a:t>.</a:t>
            </a:r>
          </a:p>
          <a:p>
            <a:pPr>
              <a:lnSpc>
                <a:spcPct val="115000"/>
              </a:lnSpc>
              <a:spcAft>
                <a:spcPts val="1000"/>
              </a:spcAft>
            </a:pPr>
            <a:r>
              <a:rPr lang="en-US" sz="1000" dirty="0" err="1" smtClean="0">
                <a:latin typeface="Arial"/>
                <a:ea typeface="SimSun"/>
                <a:cs typeface="Arial"/>
              </a:rPr>
              <a:t>Rappelez</a:t>
            </a:r>
            <a:r>
              <a:rPr lang="en-US" sz="1000" dirty="0" smtClean="0">
                <a:latin typeface="Arial"/>
                <a:ea typeface="SimSun"/>
                <a:cs typeface="Arial"/>
              </a:rPr>
              <a:t> aux </a:t>
            </a:r>
            <a:r>
              <a:rPr lang="en-US" sz="1000" dirty="0" err="1" smtClean="0">
                <a:latin typeface="Arial"/>
                <a:ea typeface="SimSun"/>
                <a:cs typeface="Arial"/>
              </a:rPr>
              <a:t>stagiaires</a:t>
            </a:r>
            <a:r>
              <a:rPr lang="en-US" sz="1000" dirty="0" smtClean="0">
                <a:latin typeface="Arial"/>
                <a:ea typeface="SimSun"/>
                <a:cs typeface="Arial"/>
              </a:rPr>
              <a:t> </a:t>
            </a:r>
            <a:r>
              <a:rPr lang="en-US" sz="1000" dirty="0" err="1" smtClean="0">
                <a:latin typeface="Arial"/>
                <a:ea typeface="SimSun"/>
                <a:cs typeface="Arial"/>
              </a:rPr>
              <a:t>qu'il</a:t>
            </a:r>
            <a:r>
              <a:rPr lang="en-US" sz="1000" dirty="0" smtClean="0">
                <a:latin typeface="Arial"/>
                <a:ea typeface="SimSun"/>
                <a:cs typeface="Arial"/>
              </a:rPr>
              <a:t> y a </a:t>
            </a:r>
            <a:r>
              <a:rPr lang="en-US" sz="1000" dirty="0" err="1" smtClean="0">
                <a:latin typeface="Arial"/>
                <a:ea typeface="SimSun"/>
                <a:cs typeface="Arial"/>
              </a:rPr>
              <a:t>une</a:t>
            </a:r>
            <a:r>
              <a:rPr lang="en-US" sz="1000" dirty="0" smtClean="0">
                <a:latin typeface="Arial"/>
                <a:ea typeface="SimSun"/>
                <a:cs typeface="Arial"/>
              </a:rPr>
              <a:t> </a:t>
            </a:r>
            <a:r>
              <a:rPr lang="en-US" sz="1000" dirty="0" err="1" smtClean="0">
                <a:latin typeface="Arial"/>
                <a:ea typeface="SimSun"/>
                <a:cs typeface="Arial"/>
              </a:rPr>
              <a:t>limite</a:t>
            </a:r>
            <a:r>
              <a:rPr lang="en-US" sz="1000" dirty="0" smtClean="0">
                <a:latin typeface="Arial"/>
                <a:ea typeface="SimSun"/>
                <a:cs typeface="Arial"/>
              </a:rPr>
              <a:t> de 50 </a:t>
            </a:r>
            <a:r>
              <a:rPr lang="en-US" sz="1000" dirty="0" err="1" smtClean="0">
                <a:latin typeface="Arial"/>
                <a:ea typeface="SimSun"/>
                <a:cs typeface="Arial"/>
              </a:rPr>
              <a:t>instantanés</a:t>
            </a:r>
            <a:r>
              <a:rPr lang="en-US" sz="1000" dirty="0" smtClean="0">
                <a:latin typeface="Arial"/>
                <a:ea typeface="SimSun"/>
                <a:cs typeface="Arial"/>
              </a:rPr>
              <a:t> par </a:t>
            </a:r>
            <a:r>
              <a:rPr lang="en-US" sz="1000" dirty="0" err="1" smtClean="0">
                <a:latin typeface="Arial"/>
                <a:ea typeface="SimSun"/>
                <a:cs typeface="Arial"/>
              </a:rPr>
              <a:t>ordinateur</a:t>
            </a:r>
            <a:r>
              <a:rPr lang="en-US" sz="1000" dirty="0" smtClean="0">
                <a:latin typeface="Arial"/>
                <a:ea typeface="SimSun"/>
                <a:cs typeface="Arial"/>
              </a:rPr>
              <a:t> </a:t>
            </a:r>
            <a:r>
              <a:rPr lang="en-US" sz="1000" dirty="0" err="1" smtClean="0">
                <a:latin typeface="Arial"/>
                <a:ea typeface="SimSun"/>
                <a:cs typeface="Arial"/>
              </a:rPr>
              <a:t>virtuel</a:t>
            </a:r>
            <a:r>
              <a:rPr lang="en-US" sz="1000" dirty="0" smtClean="0">
                <a:latin typeface="Arial"/>
                <a:ea typeface="SimSun"/>
                <a:cs typeface="Arial"/>
              </a:rPr>
              <a:t>. </a:t>
            </a:r>
            <a:r>
              <a:rPr lang="en-US" sz="1000" dirty="0" err="1" smtClean="0">
                <a:latin typeface="Arial"/>
                <a:ea typeface="SimSun"/>
                <a:cs typeface="Arial"/>
              </a:rPr>
              <a:t>Une</a:t>
            </a:r>
            <a:r>
              <a:rPr lang="en-US" sz="1000" dirty="0" smtClean="0">
                <a:latin typeface="Arial"/>
                <a:ea typeface="SimSun"/>
                <a:cs typeface="Arial"/>
              </a:rPr>
              <a:t> </a:t>
            </a:r>
            <a:r>
              <a:rPr lang="en-US" sz="1000" dirty="0" err="1" smtClean="0">
                <a:latin typeface="Arial"/>
                <a:ea typeface="SimSun"/>
                <a:cs typeface="Arial"/>
              </a:rPr>
              <a:t>fois</a:t>
            </a:r>
            <a:r>
              <a:rPr lang="en-US" sz="1000" dirty="0" smtClean="0">
                <a:latin typeface="Arial"/>
                <a:ea typeface="SimSun"/>
                <a:cs typeface="Arial"/>
              </a:rPr>
              <a:t> </a:t>
            </a:r>
            <a:r>
              <a:rPr lang="en-US" sz="1000" dirty="0" err="1" smtClean="0">
                <a:latin typeface="Arial"/>
                <a:ea typeface="SimSun"/>
                <a:cs typeface="Arial"/>
              </a:rPr>
              <a:t>que</a:t>
            </a:r>
            <a:r>
              <a:rPr lang="en-US" sz="1000" dirty="0" smtClean="0">
                <a:latin typeface="Arial"/>
                <a:ea typeface="SimSun"/>
                <a:cs typeface="Arial"/>
              </a:rPr>
              <a:t> </a:t>
            </a:r>
            <a:r>
              <a:rPr lang="en-US" sz="1000" dirty="0" err="1" smtClean="0">
                <a:latin typeface="Arial"/>
                <a:ea typeface="SimSun"/>
                <a:cs typeface="Arial"/>
              </a:rPr>
              <a:t>vous</a:t>
            </a:r>
            <a:r>
              <a:rPr lang="en-US" sz="1000" dirty="0" smtClean="0">
                <a:latin typeface="Arial"/>
                <a:ea typeface="SimSun"/>
                <a:cs typeface="Arial"/>
              </a:rPr>
              <a:t> </a:t>
            </a:r>
            <a:r>
              <a:rPr lang="en-US" sz="1000" dirty="0" err="1" smtClean="0">
                <a:latin typeface="Arial"/>
                <a:ea typeface="SimSun"/>
                <a:cs typeface="Arial"/>
              </a:rPr>
              <a:t>avez</a:t>
            </a:r>
            <a:r>
              <a:rPr lang="en-US" sz="1000" dirty="0" smtClean="0">
                <a:latin typeface="Arial"/>
                <a:ea typeface="SimSun"/>
                <a:cs typeface="Arial"/>
              </a:rPr>
              <a:t> 50 </a:t>
            </a:r>
            <a:r>
              <a:rPr lang="en-US" sz="1000" dirty="0" err="1" smtClean="0">
                <a:latin typeface="Arial"/>
                <a:ea typeface="SimSun"/>
                <a:cs typeface="Arial"/>
              </a:rPr>
              <a:t>instantanés</a:t>
            </a:r>
            <a:r>
              <a:rPr lang="en-US" sz="1000" dirty="0" smtClean="0">
                <a:latin typeface="Arial"/>
                <a:ea typeface="SimSun"/>
                <a:cs typeface="Arial"/>
              </a:rPr>
              <a:t>, </a:t>
            </a:r>
            <a:r>
              <a:rPr lang="en-US" sz="1000" dirty="0" err="1" smtClean="0">
                <a:latin typeface="Arial"/>
                <a:ea typeface="SimSun"/>
                <a:cs typeface="Arial"/>
              </a:rPr>
              <a:t>vous</a:t>
            </a:r>
            <a:r>
              <a:rPr lang="en-US" sz="1000" dirty="0" smtClean="0">
                <a:latin typeface="Arial"/>
                <a:ea typeface="SimSun"/>
                <a:cs typeface="Arial"/>
              </a:rPr>
              <a:t> </a:t>
            </a:r>
            <a:r>
              <a:rPr lang="en-US" sz="1000" dirty="0" err="1" smtClean="0">
                <a:latin typeface="Arial"/>
                <a:ea typeface="SimSun"/>
                <a:cs typeface="Arial"/>
              </a:rPr>
              <a:t>devez</a:t>
            </a:r>
            <a:r>
              <a:rPr lang="en-US" sz="1000" dirty="0" smtClean="0">
                <a:latin typeface="Arial"/>
                <a:ea typeface="SimSun"/>
                <a:cs typeface="Arial"/>
              </a:rPr>
              <a:t> </a:t>
            </a:r>
            <a:r>
              <a:rPr lang="en-US" sz="1000" dirty="0" err="1" smtClean="0">
                <a:latin typeface="Arial"/>
                <a:ea typeface="SimSun"/>
                <a:cs typeface="Arial"/>
              </a:rPr>
              <a:t>manuellement</a:t>
            </a:r>
            <a:r>
              <a:rPr lang="en-US" sz="1000" dirty="0" smtClean="0">
                <a:latin typeface="Arial"/>
                <a:ea typeface="SimSun"/>
                <a:cs typeface="Arial"/>
              </a:rPr>
              <a:t> </a:t>
            </a:r>
            <a:r>
              <a:rPr lang="en-US" sz="1000" dirty="0" err="1" smtClean="0">
                <a:latin typeface="Arial"/>
                <a:ea typeface="SimSun"/>
                <a:cs typeface="Arial"/>
              </a:rPr>
              <a:t>supprimer</a:t>
            </a:r>
            <a:r>
              <a:rPr lang="en-US" sz="1000" dirty="0" smtClean="0">
                <a:latin typeface="Arial"/>
                <a:ea typeface="SimSun"/>
                <a:cs typeface="Arial"/>
              </a:rPr>
              <a:t> un </a:t>
            </a:r>
            <a:r>
              <a:rPr lang="en-US" sz="1000" dirty="0" err="1" smtClean="0">
                <a:latin typeface="Arial"/>
                <a:ea typeface="SimSun"/>
                <a:cs typeface="Arial"/>
              </a:rPr>
              <a:t>instantané</a:t>
            </a:r>
            <a:r>
              <a:rPr lang="en-US" sz="1000" dirty="0" smtClean="0">
                <a:latin typeface="Arial"/>
                <a:ea typeface="SimSun"/>
                <a:cs typeface="Arial"/>
              </a:rPr>
              <a:t> </a:t>
            </a:r>
            <a:r>
              <a:rPr lang="en-US" sz="1000" dirty="0" err="1" smtClean="0">
                <a:latin typeface="Arial"/>
                <a:ea typeface="SimSun"/>
                <a:cs typeface="Arial"/>
              </a:rPr>
              <a:t>existante</a:t>
            </a:r>
            <a:r>
              <a:rPr lang="en-US" sz="1000" dirty="0" smtClean="0">
                <a:latin typeface="Arial"/>
                <a:ea typeface="SimSun"/>
                <a:cs typeface="Arial"/>
              </a:rPr>
              <a:t> pour </a:t>
            </a:r>
            <a:r>
              <a:rPr lang="en-US" sz="1000" dirty="0" err="1" smtClean="0">
                <a:latin typeface="Arial"/>
                <a:ea typeface="SimSun"/>
                <a:cs typeface="Arial"/>
              </a:rPr>
              <a:t>pouvoir</a:t>
            </a:r>
            <a:r>
              <a:rPr lang="en-US" sz="1000" dirty="0" smtClean="0">
                <a:latin typeface="Arial"/>
                <a:ea typeface="SimSun"/>
                <a:cs typeface="Arial"/>
              </a:rPr>
              <a:t> en </a:t>
            </a:r>
            <a:r>
              <a:rPr lang="en-US" sz="1000" dirty="0" err="1" smtClean="0">
                <a:latin typeface="Arial"/>
                <a:ea typeface="SimSun"/>
                <a:cs typeface="Arial"/>
              </a:rPr>
              <a:t>prendre</a:t>
            </a:r>
            <a:r>
              <a:rPr lang="en-US" sz="1000" dirty="0" smtClean="0">
                <a:latin typeface="Arial"/>
                <a:ea typeface="SimSun"/>
                <a:cs typeface="Arial"/>
              </a:rPr>
              <a:t> un </a:t>
            </a:r>
            <a:r>
              <a:rPr lang="en-US" sz="1000" dirty="0" err="1" smtClean="0">
                <a:latin typeface="Arial"/>
                <a:ea typeface="SimSun"/>
                <a:cs typeface="Arial"/>
              </a:rPr>
              <a:t>autre</a:t>
            </a:r>
            <a:r>
              <a:rPr lang="en-US" sz="1000" dirty="0" smtClean="0">
                <a:latin typeface="Arial"/>
                <a:ea typeface="SimSun"/>
                <a:cs typeface="Arial"/>
              </a:rPr>
              <a:t>.</a:t>
            </a:r>
          </a:p>
          <a:p>
            <a:pPr>
              <a:lnSpc>
                <a:spcPct val="115000"/>
              </a:lnSpc>
              <a:spcAft>
                <a:spcPts val="1000"/>
              </a:spcAft>
            </a:pPr>
            <a:r>
              <a:rPr lang="en-US" sz="1000" dirty="0" err="1" smtClean="0">
                <a:latin typeface="Arial"/>
                <a:ea typeface="SimSun"/>
                <a:cs typeface="Arial"/>
              </a:rPr>
              <a:t>Décrivez</a:t>
            </a:r>
            <a:r>
              <a:rPr lang="en-US" sz="1000" dirty="0" smtClean="0">
                <a:latin typeface="Arial"/>
                <a:ea typeface="SimSun"/>
                <a:cs typeface="Arial"/>
              </a:rPr>
              <a:t> </a:t>
            </a:r>
            <a:r>
              <a:rPr lang="en-US" sz="1000" dirty="0" err="1" smtClean="0">
                <a:latin typeface="Arial"/>
                <a:ea typeface="SimSun"/>
                <a:cs typeface="Arial"/>
              </a:rPr>
              <a:t>l'utilisation</a:t>
            </a:r>
            <a:r>
              <a:rPr lang="en-US" sz="1000" dirty="0" smtClean="0">
                <a:latin typeface="Arial"/>
                <a:ea typeface="SimSun"/>
                <a:cs typeface="Arial"/>
              </a:rPr>
              <a:t> du </a:t>
            </a:r>
            <a:r>
              <a:rPr lang="en-US" sz="1000" dirty="0" err="1" smtClean="0">
                <a:latin typeface="Arial"/>
                <a:ea typeface="SimSun"/>
                <a:cs typeface="Arial"/>
              </a:rPr>
              <a:t>branchement</a:t>
            </a:r>
            <a:r>
              <a:rPr lang="en-US" sz="1000" dirty="0" smtClean="0">
                <a:latin typeface="Arial"/>
                <a:ea typeface="SimSun"/>
                <a:cs typeface="Arial"/>
              </a:rPr>
              <a:t> des </a:t>
            </a:r>
            <a:r>
              <a:rPr lang="en-US" sz="1000" dirty="0" err="1" smtClean="0">
                <a:latin typeface="Arial"/>
                <a:ea typeface="SimSun"/>
                <a:cs typeface="Arial"/>
              </a:rPr>
              <a:t>arborescences</a:t>
            </a:r>
            <a:r>
              <a:rPr lang="en-US" sz="1000" dirty="0" smtClean="0">
                <a:latin typeface="Arial"/>
                <a:ea typeface="SimSun"/>
                <a:cs typeface="Arial"/>
              </a:rPr>
              <a:t> </a:t>
            </a:r>
            <a:r>
              <a:rPr lang="en-US" sz="1000" dirty="0" err="1" smtClean="0">
                <a:latin typeface="Arial"/>
                <a:ea typeface="SimSun"/>
                <a:cs typeface="Arial"/>
              </a:rPr>
              <a:t>d'</a:t>
            </a:r>
            <a:r>
              <a:rPr lang="en-US" sz="1000" dirty="0" err="1" smtClean="0">
                <a:latin typeface="Arial"/>
                <a:ea typeface="SimSun"/>
                <a:cs typeface="Segoe UI"/>
              </a:rPr>
              <a:t>instantanés</a:t>
            </a:r>
            <a:r>
              <a:rPr lang="en-US" sz="1000" dirty="0" smtClean="0">
                <a:latin typeface="Arial"/>
                <a:ea typeface="SimSun"/>
                <a:cs typeface="Arial"/>
              </a:rPr>
              <a:t>.</a:t>
            </a:r>
          </a:p>
          <a:p>
            <a:pPr>
              <a:lnSpc>
                <a:spcPct val="115000"/>
              </a:lnSpc>
              <a:spcAft>
                <a:spcPts val="1000"/>
              </a:spcAft>
            </a:pPr>
            <a:r>
              <a:rPr lang="en-US" sz="1000" dirty="0" err="1" smtClean="0">
                <a:latin typeface="Arial"/>
                <a:ea typeface="SimSun"/>
                <a:cs typeface="Arial"/>
              </a:rPr>
              <a:t>Informez</a:t>
            </a:r>
            <a:r>
              <a:rPr lang="en-US" sz="1000" dirty="0" smtClean="0">
                <a:latin typeface="Arial"/>
                <a:ea typeface="SimSun"/>
                <a:cs typeface="Arial"/>
              </a:rPr>
              <a:t> les </a:t>
            </a:r>
            <a:r>
              <a:rPr lang="en-US" sz="1000" dirty="0" err="1" smtClean="0">
                <a:latin typeface="Arial"/>
                <a:ea typeface="SimSun"/>
                <a:cs typeface="Arial"/>
              </a:rPr>
              <a:t>stagiaires</a:t>
            </a:r>
            <a:r>
              <a:rPr lang="en-US" sz="1000" dirty="0" smtClean="0">
                <a:latin typeface="Arial"/>
                <a:ea typeface="SimSun"/>
                <a:cs typeface="Arial"/>
              </a:rPr>
              <a:t> </a:t>
            </a:r>
            <a:r>
              <a:rPr lang="en-US" sz="1000" dirty="0" err="1" smtClean="0">
                <a:latin typeface="Arial"/>
                <a:ea typeface="SimSun"/>
                <a:cs typeface="Arial"/>
              </a:rPr>
              <a:t>que</a:t>
            </a:r>
            <a:r>
              <a:rPr lang="en-US" sz="1000" dirty="0" smtClean="0">
                <a:latin typeface="Arial"/>
                <a:ea typeface="SimSun"/>
                <a:cs typeface="Arial"/>
              </a:rPr>
              <a:t> </a:t>
            </a:r>
            <a:r>
              <a:rPr lang="en-US" sz="1000" dirty="0" err="1" smtClean="0">
                <a:latin typeface="Arial"/>
                <a:ea typeface="SimSun"/>
                <a:cs typeface="Arial"/>
              </a:rPr>
              <a:t>l'utilisation</a:t>
            </a:r>
            <a:r>
              <a:rPr lang="en-US" sz="1000" dirty="0" smtClean="0">
                <a:latin typeface="Arial"/>
                <a:ea typeface="SimSun"/>
                <a:cs typeface="Arial"/>
              </a:rPr>
              <a:t> </a:t>
            </a:r>
            <a:r>
              <a:rPr lang="en-US" sz="1000" dirty="0" err="1" smtClean="0">
                <a:latin typeface="Arial"/>
                <a:ea typeface="SimSun"/>
                <a:cs typeface="Arial"/>
              </a:rPr>
              <a:t>d'</a:t>
            </a:r>
            <a:r>
              <a:rPr lang="en-US" sz="1000" dirty="0" err="1" smtClean="0">
                <a:latin typeface="Arial"/>
                <a:ea typeface="SimSun"/>
                <a:cs typeface="Segoe UI"/>
              </a:rPr>
              <a:t>instantanés</a:t>
            </a:r>
            <a:r>
              <a:rPr lang="en-US" sz="1000" dirty="0" smtClean="0">
                <a:latin typeface="Arial"/>
                <a:ea typeface="SimSun"/>
                <a:cs typeface="Arial"/>
              </a:rPr>
              <a:t> avec des </a:t>
            </a:r>
            <a:r>
              <a:rPr lang="en-US" sz="1000" dirty="0" err="1" smtClean="0">
                <a:latin typeface="Arial"/>
                <a:ea typeface="SimSun"/>
                <a:cs typeface="Arial"/>
              </a:rPr>
              <a:t>contrôleurs</a:t>
            </a:r>
            <a:r>
              <a:rPr lang="en-US" sz="1000" dirty="0" smtClean="0">
                <a:latin typeface="Arial"/>
                <a:ea typeface="SimSun"/>
                <a:cs typeface="Arial"/>
              </a:rPr>
              <a:t> de </a:t>
            </a:r>
            <a:r>
              <a:rPr lang="en-US" sz="1000" dirty="0" err="1" smtClean="0">
                <a:latin typeface="Arial"/>
                <a:ea typeface="SimSun"/>
                <a:cs typeface="Arial"/>
              </a:rPr>
              <a:t>domaine</a:t>
            </a:r>
            <a:r>
              <a:rPr lang="en-US" sz="1000" dirty="0" smtClean="0">
                <a:latin typeface="Arial"/>
                <a:ea typeface="SimSun"/>
                <a:cs typeface="Arial"/>
              </a:rPr>
              <a:t>, avec SQL </a:t>
            </a:r>
            <a:r>
              <a:rPr lang="en-US" sz="1000" smtClean="0">
                <a:latin typeface="Arial"/>
                <a:ea typeface="SimSun"/>
                <a:cs typeface="Arial"/>
              </a:rPr>
              <a:t>Server et avec </a:t>
            </a:r>
            <a:r>
              <a:rPr lang="en-US" sz="1000" dirty="0" smtClean="0">
                <a:latin typeface="Arial"/>
                <a:ea typeface="SimSun"/>
                <a:cs typeface="Arial"/>
              </a:rPr>
              <a:t>des </a:t>
            </a:r>
            <a:r>
              <a:rPr lang="en-US" sz="1000" dirty="0" err="1" smtClean="0">
                <a:latin typeface="Arial"/>
                <a:ea typeface="SimSun"/>
                <a:cs typeface="Arial"/>
              </a:rPr>
              <a:t>serveurs</a:t>
            </a:r>
            <a:r>
              <a:rPr lang="en-US" sz="1000" dirty="0" smtClean="0">
                <a:latin typeface="Arial"/>
                <a:ea typeface="SimSun"/>
                <a:cs typeface="Arial"/>
              </a:rPr>
              <a:t> Microsoft Exchange Server, </a:t>
            </a:r>
            <a:r>
              <a:rPr lang="en-US" sz="1000" dirty="0" err="1" smtClean="0">
                <a:latin typeface="Arial"/>
                <a:ea typeface="SimSun"/>
                <a:cs typeface="Arial"/>
              </a:rPr>
              <a:t>peut</a:t>
            </a:r>
            <a:r>
              <a:rPr lang="en-US" sz="1000" dirty="0" smtClean="0">
                <a:latin typeface="Arial"/>
                <a:ea typeface="SimSun"/>
                <a:cs typeface="Arial"/>
              </a:rPr>
              <a:t> </a:t>
            </a:r>
            <a:r>
              <a:rPr lang="en-US" sz="1000" dirty="0" err="1" smtClean="0">
                <a:latin typeface="Arial"/>
                <a:ea typeface="SimSun"/>
                <a:cs typeface="Arial"/>
              </a:rPr>
              <a:t>produire</a:t>
            </a:r>
            <a:r>
              <a:rPr lang="en-US" sz="1000" dirty="0" smtClean="0">
                <a:latin typeface="Arial"/>
                <a:ea typeface="SimSun"/>
                <a:cs typeface="Arial"/>
              </a:rPr>
              <a:t> des </a:t>
            </a:r>
            <a:r>
              <a:rPr lang="en-US" sz="1000" dirty="0" err="1" smtClean="0">
                <a:latin typeface="Arial"/>
                <a:ea typeface="SimSun"/>
                <a:cs typeface="Arial"/>
              </a:rPr>
              <a:t>résultats</a:t>
            </a:r>
            <a:r>
              <a:rPr lang="en-US" sz="1000" dirty="0" smtClean="0">
                <a:latin typeface="Arial"/>
                <a:ea typeface="SimSun"/>
                <a:cs typeface="Arial"/>
              </a:rPr>
              <a:t> </a:t>
            </a:r>
            <a:r>
              <a:rPr lang="en-US" sz="1000" dirty="0" err="1" smtClean="0">
                <a:latin typeface="Arial"/>
                <a:ea typeface="SimSun"/>
                <a:cs typeface="Arial"/>
              </a:rPr>
              <a:t>imprévisibles</a:t>
            </a:r>
            <a:r>
              <a:rPr lang="en-US" sz="1000" dirty="0" smtClean="0">
                <a:latin typeface="Arial"/>
                <a:ea typeface="SimSun"/>
                <a:cs typeface="Arial"/>
              </a:rPr>
              <a:t>.</a:t>
            </a:r>
            <a:endParaRPr lang="en-US" sz="1000" dirty="0">
              <a:latin typeface="Arial"/>
              <a:ea typeface="SimSun"/>
              <a:cs typeface="Arial"/>
            </a:endParaRPr>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Examinez brièvement le contenu du cours.</a:t>
            </a:r>
          </a:p>
        </p:txBody>
      </p:sp>
      <p:sp>
        <p:nvSpPr>
          <p:cNvPr id="4" name="Slide Number Placeholder 3"/>
          <p:cNvSpPr>
            <a:spLocks noGrp="1"/>
          </p:cNvSpPr>
          <p:nvPr>
            <p:ph type="sldNum" sz="quarter" idx="10"/>
          </p:nvPr>
        </p:nvSpPr>
        <p:spPr/>
        <p:txBody>
          <a:bodyPr/>
          <a:lstStyle/>
          <a:p>
            <a:fld id="{837D24DF-0F43-4DD8-A081-EA8927561D5C}"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1277833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Arial"/>
              </a:rPr>
              <a:t>Décrivez</a:t>
            </a:r>
            <a:r>
              <a:rPr lang="en-US" sz="1000" dirty="0">
                <a:latin typeface="Arial"/>
                <a:ea typeface="SimSun"/>
                <a:cs typeface="Arial"/>
              </a:rPr>
              <a:t> les </a:t>
            </a:r>
            <a:r>
              <a:rPr lang="en-US" sz="1000" dirty="0" err="1">
                <a:latin typeface="Arial"/>
                <a:ea typeface="SimSun"/>
                <a:cs typeface="Arial"/>
              </a:rPr>
              <a:t>trois</a:t>
            </a:r>
            <a:r>
              <a:rPr lang="en-US" sz="1000" dirty="0">
                <a:latin typeface="Arial"/>
                <a:ea typeface="SimSun"/>
                <a:cs typeface="Arial"/>
              </a:rPr>
              <a:t> </a:t>
            </a:r>
            <a:r>
              <a:rPr lang="en-US" sz="1000" dirty="0" err="1">
                <a:latin typeface="Arial"/>
                <a:ea typeface="SimSun"/>
                <a:cs typeface="Arial"/>
              </a:rPr>
              <a:t>différents</a:t>
            </a:r>
            <a:r>
              <a:rPr lang="en-US" sz="1000" dirty="0">
                <a:latin typeface="Arial"/>
                <a:ea typeface="SimSun"/>
                <a:cs typeface="Arial"/>
              </a:rPr>
              <a:t> </a:t>
            </a:r>
            <a:r>
              <a:rPr lang="en-US" sz="1000" dirty="0">
                <a:latin typeface="Arial"/>
                <a:ea typeface="SimSun"/>
                <a:cs typeface="Segoe UI"/>
              </a:rPr>
              <a:t>types</a:t>
            </a:r>
            <a:r>
              <a:rPr lang="en-US" sz="1000" dirty="0">
                <a:latin typeface="Arial"/>
                <a:ea typeface="SimSun"/>
                <a:cs typeface="Arial"/>
              </a:rPr>
              <a:t> de </a:t>
            </a:r>
            <a:r>
              <a:rPr lang="en-US" sz="1000" dirty="0" err="1">
                <a:latin typeface="Arial"/>
                <a:ea typeface="SimSun"/>
                <a:cs typeface="Arial"/>
              </a:rPr>
              <a:t>commutateurs</a:t>
            </a:r>
            <a:r>
              <a:rPr lang="en-US" sz="1000" dirty="0">
                <a:latin typeface="Arial"/>
                <a:ea typeface="SimSun"/>
                <a:cs typeface="Arial"/>
              </a:rPr>
              <a:t> </a:t>
            </a:r>
            <a:r>
              <a:rPr lang="en-US" sz="1000" dirty="0" err="1">
                <a:latin typeface="Arial"/>
                <a:ea typeface="SimSun"/>
                <a:cs typeface="Arial"/>
              </a:rPr>
              <a:t>virtuels</a:t>
            </a:r>
            <a:r>
              <a:rPr lang="en-US" sz="1000" dirty="0">
                <a:latin typeface="Arial"/>
                <a:ea typeface="SimSun"/>
                <a:cs typeface="Arial"/>
              </a:rPr>
              <a:t>.</a:t>
            </a:r>
          </a:p>
          <a:p>
            <a:pPr>
              <a:lnSpc>
                <a:spcPct val="115000"/>
              </a:lnSpc>
              <a:spcAft>
                <a:spcPts val="1000"/>
              </a:spcAft>
            </a:pPr>
            <a:r>
              <a:rPr lang="en-US" sz="1000" dirty="0" err="1">
                <a:latin typeface="Arial"/>
                <a:ea typeface="SimSun"/>
                <a:cs typeface="Arial"/>
              </a:rPr>
              <a:t>Demandez</a:t>
            </a:r>
            <a:r>
              <a:rPr lang="en-US" sz="1000" dirty="0">
                <a:latin typeface="Arial"/>
                <a:ea typeface="SimSun"/>
                <a:cs typeface="Arial"/>
              </a:rPr>
              <a:t> aux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d'imaginer</a:t>
            </a:r>
            <a:r>
              <a:rPr lang="en-US" sz="1000" dirty="0">
                <a:latin typeface="Arial"/>
                <a:ea typeface="SimSun"/>
                <a:cs typeface="Arial"/>
              </a:rPr>
              <a:t> </a:t>
            </a:r>
            <a:r>
              <a:rPr lang="en-US" sz="1000" dirty="0">
                <a:latin typeface="Arial"/>
                <a:ea typeface="SimSun"/>
                <a:cs typeface="Segoe UI"/>
              </a:rPr>
              <a:t>des</a:t>
            </a:r>
            <a:r>
              <a:rPr lang="en-US" sz="1000" dirty="0">
                <a:latin typeface="Arial"/>
                <a:ea typeface="SimSun"/>
                <a:cs typeface="Arial"/>
              </a:rPr>
              <a:t> </a:t>
            </a:r>
            <a:r>
              <a:rPr lang="en-US" sz="1000" dirty="0" err="1">
                <a:latin typeface="Arial"/>
                <a:ea typeface="SimSun"/>
                <a:cs typeface="Arial"/>
              </a:rPr>
              <a:t>scénarios</a:t>
            </a:r>
            <a:r>
              <a:rPr lang="en-US" sz="1000" dirty="0">
                <a:latin typeface="Arial"/>
                <a:ea typeface="SimSun"/>
                <a:cs typeface="Arial"/>
              </a:rPr>
              <a:t> qui </a:t>
            </a:r>
            <a:r>
              <a:rPr lang="en-US" sz="1000" dirty="0" err="1">
                <a:latin typeface="Arial"/>
                <a:ea typeface="SimSun"/>
                <a:cs typeface="Arial"/>
              </a:rPr>
              <a:t>seraient</a:t>
            </a:r>
            <a:r>
              <a:rPr lang="en-US" sz="1000" dirty="0">
                <a:latin typeface="Arial"/>
                <a:ea typeface="SimSun"/>
                <a:cs typeface="Arial"/>
              </a:rPr>
              <a:t> </a:t>
            </a:r>
            <a:r>
              <a:rPr lang="en-US" sz="1000" dirty="0" err="1">
                <a:latin typeface="Arial"/>
                <a:ea typeface="SimSun"/>
                <a:cs typeface="Arial"/>
              </a:rPr>
              <a:t>appropriés</a:t>
            </a:r>
            <a:r>
              <a:rPr lang="en-US" sz="1000" dirty="0">
                <a:latin typeface="Arial"/>
                <a:ea typeface="SimSun"/>
                <a:cs typeface="Arial"/>
              </a:rPr>
              <a:t> pour le </a:t>
            </a:r>
            <a:r>
              <a:rPr lang="en-US" sz="1000" dirty="0" err="1">
                <a:latin typeface="Arial"/>
                <a:ea typeface="SimSun"/>
                <a:cs typeface="Arial"/>
              </a:rPr>
              <a:t>commutateur</a:t>
            </a:r>
            <a:r>
              <a:rPr lang="en-US" sz="1000" dirty="0">
                <a:latin typeface="Arial"/>
                <a:ea typeface="SimSun"/>
                <a:cs typeface="Arial"/>
              </a:rPr>
              <a:t> </a:t>
            </a:r>
            <a:r>
              <a:rPr lang="en-US" sz="1000" dirty="0" err="1" smtClean="0">
                <a:latin typeface="Arial"/>
                <a:ea typeface="SimSun"/>
                <a:cs typeface="Arial"/>
              </a:rPr>
              <a:t>virtuel</a:t>
            </a:r>
            <a:r>
              <a:rPr lang="en-US" sz="1000" dirty="0" smtClean="0">
                <a:latin typeface="Arial"/>
                <a:ea typeface="SimSun"/>
                <a:cs typeface="Arial"/>
              </a:rPr>
              <a:t> interne</a:t>
            </a:r>
            <a:r>
              <a:rPr lang="en-US" sz="1000" dirty="0">
                <a:latin typeface="Arial"/>
                <a:ea typeface="SimSun"/>
                <a:cs typeface="Arial"/>
              </a:rPr>
              <a:t>, </a:t>
            </a:r>
            <a:r>
              <a:rPr lang="en-US" sz="1000" dirty="0" err="1">
                <a:latin typeface="Arial"/>
                <a:ea typeface="SimSun"/>
                <a:cs typeface="Arial"/>
              </a:rPr>
              <a:t>mais</a:t>
            </a:r>
            <a:r>
              <a:rPr lang="en-US" sz="1000" dirty="0">
                <a:latin typeface="Arial"/>
                <a:ea typeface="SimSun"/>
                <a:cs typeface="Arial"/>
              </a:rPr>
              <a:t> pas pour le </a:t>
            </a:r>
            <a:r>
              <a:rPr lang="en-US" sz="1000" dirty="0" err="1">
                <a:latin typeface="Arial"/>
                <a:ea typeface="SimSun"/>
                <a:cs typeface="Arial"/>
              </a:rPr>
              <a:t>commutateur</a:t>
            </a:r>
            <a:r>
              <a:rPr lang="en-US" sz="1000" dirty="0">
                <a:latin typeface="Arial"/>
                <a:ea typeface="SimSun"/>
                <a:cs typeface="Arial"/>
              </a:rPr>
              <a:t> </a:t>
            </a:r>
            <a:r>
              <a:rPr lang="en-US" sz="1000" dirty="0" err="1">
                <a:latin typeface="Arial"/>
                <a:ea typeface="SimSun"/>
                <a:cs typeface="Arial"/>
              </a:rPr>
              <a:t>virtuel</a:t>
            </a:r>
            <a:r>
              <a:rPr lang="en-US" sz="1000" dirty="0">
                <a:latin typeface="Arial"/>
                <a:ea typeface="SimSun"/>
                <a:cs typeface="Arial"/>
              </a:rPr>
              <a:t> </a:t>
            </a:r>
            <a:r>
              <a:rPr lang="en-US" sz="1000" dirty="0" err="1">
                <a:latin typeface="Arial"/>
                <a:ea typeface="SimSun"/>
                <a:cs typeface="Arial"/>
              </a:rPr>
              <a:t>privé</a:t>
            </a:r>
            <a:r>
              <a:rPr lang="en-US" sz="1000" dirty="0">
                <a:latin typeface="Arial"/>
                <a:ea typeface="SimSun"/>
                <a:cs typeface="Arial"/>
              </a:rPr>
              <a:t>.</a:t>
            </a:r>
          </a:p>
          <a:p>
            <a:pPr>
              <a:lnSpc>
                <a:spcPct val="115000"/>
              </a:lnSpc>
              <a:spcAft>
                <a:spcPts val="1000"/>
              </a:spcAft>
            </a:pPr>
            <a:r>
              <a:rPr lang="en-US" sz="1000" dirty="0" err="1">
                <a:latin typeface="Arial"/>
                <a:ea typeface="SimSun"/>
                <a:cs typeface="Arial"/>
              </a:rPr>
              <a:t>Demandez</a:t>
            </a:r>
            <a:r>
              <a:rPr lang="en-US" sz="1000" dirty="0">
                <a:latin typeface="Arial"/>
                <a:ea typeface="SimSun"/>
                <a:cs typeface="Arial"/>
              </a:rPr>
              <a:t> aux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s'ils</a:t>
            </a:r>
            <a:r>
              <a:rPr lang="en-US" sz="1000" dirty="0">
                <a:latin typeface="Arial"/>
                <a:ea typeface="SimSun"/>
                <a:cs typeface="Arial"/>
              </a:rPr>
              <a:t> </a:t>
            </a:r>
            <a:r>
              <a:rPr lang="en-US" sz="1000" dirty="0" err="1">
                <a:latin typeface="Arial"/>
                <a:ea typeface="SimSun"/>
                <a:cs typeface="Segoe UI"/>
              </a:rPr>
              <a:t>configureraient</a:t>
            </a:r>
            <a:r>
              <a:rPr lang="en-US" sz="1000" dirty="0">
                <a:latin typeface="Arial"/>
                <a:ea typeface="SimSun"/>
                <a:cs typeface="Arial"/>
              </a:rPr>
              <a:t> des </a:t>
            </a:r>
            <a:r>
              <a:rPr lang="en-US" sz="1000" dirty="0" err="1">
                <a:latin typeface="Arial"/>
                <a:ea typeface="SimSun"/>
                <a:cs typeface="Arial"/>
              </a:rPr>
              <a:t>réseaux</a:t>
            </a:r>
            <a:r>
              <a:rPr lang="en-US" sz="1000" dirty="0">
                <a:latin typeface="Arial"/>
                <a:ea typeface="SimSun"/>
                <a:cs typeface="Arial"/>
              </a:rPr>
              <a:t> VLAN au </a:t>
            </a:r>
            <a:r>
              <a:rPr lang="en-US" sz="1000" dirty="0" err="1">
                <a:latin typeface="Arial"/>
                <a:ea typeface="SimSun"/>
                <a:cs typeface="Arial"/>
              </a:rPr>
              <a:t>niveau</a:t>
            </a:r>
            <a:r>
              <a:rPr lang="en-US" sz="1000" dirty="0">
                <a:latin typeface="Arial"/>
                <a:ea typeface="SimSun"/>
                <a:cs typeface="Arial"/>
              </a:rPr>
              <a:t> de la carte </a:t>
            </a:r>
            <a:r>
              <a:rPr lang="en-US" sz="1000" dirty="0" err="1">
                <a:latin typeface="Arial"/>
                <a:ea typeface="SimSun"/>
                <a:cs typeface="Arial"/>
              </a:rPr>
              <a:t>réseau</a:t>
            </a:r>
            <a:r>
              <a:rPr lang="en-US" sz="1000" dirty="0">
                <a:latin typeface="Arial"/>
                <a:ea typeface="SimSun"/>
                <a:cs typeface="Arial"/>
              </a:rPr>
              <a:t> </a:t>
            </a:r>
            <a:r>
              <a:rPr lang="en-US" sz="1000" dirty="0" err="1" smtClean="0">
                <a:latin typeface="Arial"/>
                <a:ea typeface="SimSun"/>
                <a:cs typeface="Arial"/>
              </a:rPr>
              <a:t>ou</a:t>
            </a:r>
            <a:r>
              <a:rPr lang="en-US" sz="1000" dirty="0" smtClean="0">
                <a:latin typeface="Arial"/>
                <a:ea typeface="SimSun"/>
                <a:cs typeface="Arial"/>
              </a:rPr>
              <a:t> au </a:t>
            </a:r>
            <a:r>
              <a:rPr lang="en-US" sz="1000" dirty="0" err="1" smtClean="0">
                <a:latin typeface="Arial"/>
                <a:ea typeface="SimSun"/>
                <a:cs typeface="Arial"/>
              </a:rPr>
              <a:t>niveau</a:t>
            </a:r>
            <a:r>
              <a:rPr lang="en-US" sz="1000" dirty="0" smtClean="0">
                <a:latin typeface="Arial"/>
                <a:ea typeface="SimSun"/>
                <a:cs typeface="Arial"/>
              </a:rPr>
              <a:t> </a:t>
            </a:r>
            <a:r>
              <a:rPr lang="en-US" sz="1000" dirty="0">
                <a:latin typeface="Arial"/>
                <a:ea typeface="SimSun"/>
                <a:cs typeface="Arial"/>
              </a:rPr>
              <a:t>du </a:t>
            </a:r>
            <a:r>
              <a:rPr lang="en-US" sz="1000" dirty="0" err="1">
                <a:latin typeface="Arial"/>
                <a:ea typeface="SimSun"/>
                <a:cs typeface="Arial"/>
              </a:rPr>
              <a:t>commutateur</a:t>
            </a:r>
            <a:r>
              <a:rPr lang="en-US" sz="1000" dirty="0">
                <a:latin typeface="Arial"/>
                <a:ea typeface="SimSun"/>
                <a:cs typeface="Arial"/>
              </a:rPr>
              <a:t> </a:t>
            </a:r>
            <a:r>
              <a:rPr lang="en-US" sz="1000" dirty="0" err="1">
                <a:latin typeface="Arial"/>
                <a:ea typeface="SimSun"/>
                <a:cs typeface="Arial"/>
              </a:rPr>
              <a:t>virtuel</a:t>
            </a:r>
            <a:r>
              <a:rPr lang="en-US" sz="1000" dirty="0">
                <a:latin typeface="Arial"/>
                <a:ea typeface="SimSun"/>
                <a:cs typeface="Arial"/>
              </a:rPr>
              <a:t>, et pour </a:t>
            </a:r>
            <a:r>
              <a:rPr lang="en-US" sz="1000" dirty="0" err="1">
                <a:latin typeface="Arial"/>
                <a:ea typeface="SimSun"/>
                <a:cs typeface="Arial"/>
              </a:rPr>
              <a:t>quelle</a:t>
            </a:r>
            <a:r>
              <a:rPr lang="en-US" sz="1000" dirty="0">
                <a:latin typeface="Arial"/>
                <a:ea typeface="SimSun"/>
                <a:cs typeface="Arial"/>
              </a:rPr>
              <a:t> raison.</a:t>
            </a:r>
          </a:p>
        </p:txBody>
      </p:sp>
      <p:sp>
        <p:nvSpPr>
          <p:cNvPr id="4" name="Slide Number Placeholder 3"/>
          <p:cNvSpPr>
            <a:spLocks noGrp="1"/>
          </p:cNvSpPr>
          <p:nvPr>
            <p:ph type="sldNum" sz="quarter" idx="10"/>
          </p:nvPr>
        </p:nvSpPr>
        <p:spPr/>
        <p:txBody>
          <a:bodyPr/>
          <a:lstStyle/>
          <a:p>
            <a:fld id="{837D24DF-0F43-4DD8-A081-EA8927561D5C}"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32960221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Demandez aux stagiaires de décrire des </a:t>
            </a:r>
            <a:r>
              <a:rPr lang="en-US" sz="1000">
                <a:latin typeface="Arial"/>
                <a:ea typeface="SimSun"/>
                <a:cs typeface="Segoe UI"/>
              </a:rPr>
              <a:t>situations</a:t>
            </a:r>
            <a:r>
              <a:rPr lang="en-US" sz="1000">
                <a:latin typeface="Arial"/>
                <a:ea typeface="SimSun"/>
                <a:cs typeface="Arial"/>
              </a:rPr>
              <a:t> où il pourrait être utile d'avoir un seul serveur qui exécute Hyper-V et qui héberge deux ordinateurs virtuels distincts avec la même adresse IP.</a:t>
            </a:r>
          </a:p>
          <a:p>
            <a:pPr>
              <a:lnSpc>
                <a:spcPct val="115000"/>
              </a:lnSpc>
              <a:spcAft>
                <a:spcPts val="1000"/>
              </a:spcAft>
            </a:pPr>
            <a:r>
              <a:rPr lang="en-US" sz="1000">
                <a:latin typeface="Arial"/>
                <a:ea typeface="SimSun"/>
                <a:cs typeface="Arial"/>
              </a:rPr>
              <a:t>Expliquez les avantages de la virtualisation de </a:t>
            </a:r>
            <a:r>
              <a:rPr lang="en-US" sz="1000">
                <a:latin typeface="Arial"/>
                <a:ea typeface="SimSun"/>
                <a:cs typeface="Segoe UI"/>
              </a:rPr>
              <a:t>réseau</a:t>
            </a:r>
            <a:r>
              <a:rPr lang="en-US" sz="1000">
                <a:latin typeface="Arial"/>
                <a:ea typeface="SimSun"/>
                <a:cs typeface="Arial"/>
              </a:rPr>
              <a:t> Hyper-V dans des environnements partagés au sein d'une architecture mutualisée. Par exemple, dans la situation illustrée sur la diapositive, les serveurs de virtualisation du réseau bleu ne peuvent pas être contactés directement par les serveurs de virtualisation du réseau rouge, car les deux réseaux sont virtualisés et partitionnés distinctement les uns des autres.</a:t>
            </a:r>
          </a:p>
        </p:txBody>
      </p:sp>
      <p:sp>
        <p:nvSpPr>
          <p:cNvPr id="4" name="Slide Number Placeholder 3"/>
          <p:cNvSpPr>
            <a:spLocks noGrp="1"/>
          </p:cNvSpPr>
          <p:nvPr>
            <p:ph type="sldNum" sz="quarter" idx="10"/>
          </p:nvPr>
        </p:nvSpPr>
        <p:spPr/>
        <p:txBody>
          <a:bodyPr/>
          <a:lstStyle/>
          <a:p>
            <a:fld id="{837D24DF-0F43-4DD8-A081-EA8927561D5C}"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39446465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SimSun"/>
                <a:cs typeface="Arial"/>
              </a:rPr>
              <a:t>Rappelez aux administrateurs l'importance de configurer des pools d'adresses MAC distincts, comme dans les environnements qui comportent plusieurs serveurs exécutant Hyper-V.</a:t>
            </a:r>
          </a:p>
          <a:p>
            <a:pPr>
              <a:lnSpc>
                <a:spcPct val="115000"/>
              </a:lnSpc>
              <a:spcAft>
                <a:spcPts val="1000"/>
              </a:spcAft>
            </a:pPr>
            <a:r>
              <a:rPr lang="en-US" sz="1000">
                <a:latin typeface="Arial"/>
                <a:ea typeface="SimSun"/>
                <a:cs typeface="Arial"/>
              </a:rPr>
              <a:t>Demandez aux stagiaires qui ont </a:t>
            </a:r>
            <a:r>
              <a:rPr lang="en-US" sz="1000">
                <a:latin typeface="Arial"/>
                <a:ea typeface="SimSun"/>
                <a:cs typeface="Segoe UI"/>
              </a:rPr>
              <a:t>déployé</a:t>
            </a:r>
            <a:r>
              <a:rPr lang="en-US" sz="1000">
                <a:latin typeface="Arial"/>
                <a:ea typeface="SimSun"/>
                <a:cs typeface="Arial"/>
              </a:rPr>
              <a:t> la virtualisation dans leurs environnements de production comment ils vérifient qu'une même adresse MAC n'est jamais attribuée à plusieurs ordinateurs virtuels.</a:t>
            </a:r>
          </a:p>
        </p:txBody>
      </p:sp>
      <p:sp>
        <p:nvSpPr>
          <p:cNvPr id="4" name="Slide Number Placeholder 3"/>
          <p:cNvSpPr>
            <a:spLocks noGrp="1"/>
          </p:cNvSpPr>
          <p:nvPr>
            <p:ph type="sldNum" sz="quarter" idx="10"/>
          </p:nvPr>
        </p:nvSpPr>
        <p:spPr/>
        <p:txBody>
          <a:bodyPr/>
          <a:lstStyle/>
          <a:p>
            <a:fld id="{837D24DF-0F43-4DD8-A081-EA8927561D5C}"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20615200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Arial"/>
              </a:rPr>
              <a:t>Décrivez</a:t>
            </a:r>
            <a:r>
              <a:rPr lang="en-US" sz="1000" dirty="0">
                <a:latin typeface="Arial"/>
                <a:ea typeface="SimSun"/>
                <a:cs typeface="Arial"/>
              </a:rPr>
              <a:t> des situations </a:t>
            </a:r>
            <a:r>
              <a:rPr lang="en-US" sz="1000" dirty="0" err="1">
                <a:latin typeface="Arial"/>
                <a:ea typeface="SimSun"/>
                <a:cs typeface="Arial"/>
              </a:rPr>
              <a:t>dans</a:t>
            </a:r>
            <a:r>
              <a:rPr lang="en-US" sz="1000" dirty="0">
                <a:latin typeface="Arial"/>
                <a:ea typeface="SimSun"/>
                <a:cs typeface="Arial"/>
              </a:rPr>
              <a:t> </a:t>
            </a:r>
            <a:r>
              <a:rPr lang="en-US" sz="1000" dirty="0" err="1">
                <a:latin typeface="Arial"/>
                <a:ea typeface="SimSun"/>
                <a:cs typeface="Arial"/>
              </a:rPr>
              <a:t>lesquelles</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souhaiteriez</a:t>
            </a:r>
            <a:r>
              <a:rPr lang="en-US" sz="1000" dirty="0">
                <a:latin typeface="Arial"/>
                <a:ea typeface="SimSun"/>
                <a:cs typeface="Arial"/>
              </a:rPr>
              <a:t> </a:t>
            </a:r>
            <a:r>
              <a:rPr lang="en-US" sz="1000" dirty="0" err="1">
                <a:latin typeface="Arial"/>
                <a:ea typeface="SimSun"/>
                <a:cs typeface="Arial"/>
              </a:rPr>
              <a:t>utiliser</a:t>
            </a:r>
            <a:r>
              <a:rPr lang="en-US" sz="1000" dirty="0">
                <a:latin typeface="Arial"/>
                <a:ea typeface="SimSun"/>
                <a:cs typeface="Arial"/>
              </a:rPr>
              <a:t> la protection DHCP et la protection </a:t>
            </a:r>
            <a:r>
              <a:rPr lang="en-US" sz="1000" dirty="0" smtClean="0">
                <a:latin typeface="Arial"/>
                <a:ea typeface="SimSun"/>
                <a:cs typeface="Arial"/>
              </a:rPr>
              <a:t>du </a:t>
            </a:r>
            <a:r>
              <a:rPr lang="en-US" sz="1000" dirty="0" err="1" smtClean="0">
                <a:latin typeface="Arial"/>
                <a:ea typeface="SimSun"/>
                <a:cs typeface="Arial"/>
              </a:rPr>
              <a:t>routeur</a:t>
            </a:r>
            <a:r>
              <a:rPr lang="en-US" sz="1000" dirty="0">
                <a:latin typeface="Arial"/>
                <a:ea typeface="SimSun"/>
                <a:cs typeface="Arial"/>
              </a:rPr>
              <a:t>.</a:t>
            </a:r>
          </a:p>
          <a:p>
            <a:pPr>
              <a:lnSpc>
                <a:spcPct val="115000"/>
              </a:lnSpc>
              <a:spcAft>
                <a:spcPts val="1000"/>
              </a:spcAft>
            </a:pPr>
            <a:r>
              <a:rPr lang="en-US" sz="1000" dirty="0" err="1">
                <a:latin typeface="Arial"/>
                <a:ea typeface="SimSun"/>
                <a:cs typeface="Arial"/>
              </a:rPr>
              <a:t>Expliquez</a:t>
            </a:r>
            <a:r>
              <a:rPr lang="en-US" sz="1000" dirty="0">
                <a:latin typeface="Arial"/>
                <a:ea typeface="SimSun"/>
                <a:cs typeface="Arial"/>
              </a:rPr>
              <a:t> </a:t>
            </a:r>
            <a:r>
              <a:rPr lang="en-US" sz="1000" dirty="0" err="1">
                <a:latin typeface="Arial"/>
                <a:ea typeface="SimSun"/>
                <a:cs typeface="Arial"/>
              </a:rPr>
              <a:t>pourquoi</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souhaiteriez</a:t>
            </a:r>
            <a:r>
              <a:rPr lang="en-US" sz="1000" dirty="0">
                <a:latin typeface="Arial"/>
                <a:ea typeface="SimSun"/>
                <a:cs typeface="Arial"/>
              </a:rPr>
              <a:t> </a:t>
            </a:r>
            <a:r>
              <a:rPr lang="en-US" sz="1000" dirty="0" err="1">
                <a:latin typeface="Arial"/>
                <a:ea typeface="SimSun"/>
                <a:cs typeface="Arial"/>
              </a:rPr>
              <a:t>peut-être</a:t>
            </a:r>
            <a:r>
              <a:rPr lang="en-US" sz="1000" dirty="0">
                <a:latin typeface="Arial"/>
                <a:ea typeface="SimSun"/>
                <a:cs typeface="Arial"/>
              </a:rPr>
              <a:t> </a:t>
            </a:r>
            <a:r>
              <a:rPr lang="en-US" sz="1000" dirty="0" err="1">
                <a:latin typeface="Arial"/>
                <a:ea typeface="SimSun"/>
                <a:cs typeface="Arial"/>
              </a:rPr>
              <a:t>configurer</a:t>
            </a:r>
            <a:r>
              <a:rPr lang="en-US" sz="1000" dirty="0">
                <a:latin typeface="Arial"/>
                <a:ea typeface="SimSun"/>
                <a:cs typeface="Arial"/>
              </a:rPr>
              <a:t> un ID VLAN au </a:t>
            </a:r>
            <a:r>
              <a:rPr lang="en-US" sz="1000" dirty="0" err="1">
                <a:latin typeface="Arial"/>
                <a:ea typeface="SimSun"/>
                <a:cs typeface="Arial"/>
              </a:rPr>
              <a:t>niveau</a:t>
            </a:r>
            <a:r>
              <a:rPr lang="en-US" sz="1000" dirty="0">
                <a:latin typeface="Arial"/>
                <a:ea typeface="SimSun"/>
                <a:cs typeface="Arial"/>
              </a:rPr>
              <a:t> de la carte </a:t>
            </a:r>
            <a:r>
              <a:rPr lang="en-US" sz="1000" dirty="0" err="1">
                <a:latin typeface="Arial"/>
                <a:ea typeface="SimSun"/>
                <a:cs typeface="Arial"/>
              </a:rPr>
              <a:t>réseau</a:t>
            </a:r>
            <a:r>
              <a:rPr lang="en-US" sz="1000" dirty="0">
                <a:latin typeface="Arial"/>
                <a:ea typeface="SimSun"/>
                <a:cs typeface="Arial"/>
              </a:rPr>
              <a:t> </a:t>
            </a:r>
            <a:r>
              <a:rPr lang="en-US" sz="1000" dirty="0" err="1" smtClean="0">
                <a:latin typeface="Arial"/>
                <a:ea typeface="SimSun"/>
                <a:cs typeface="Arial"/>
              </a:rPr>
              <a:t>plutôt</a:t>
            </a:r>
            <a:r>
              <a:rPr lang="en-US" sz="1000" dirty="0" smtClean="0">
                <a:latin typeface="Arial"/>
                <a:ea typeface="SimSun"/>
                <a:cs typeface="Arial"/>
              </a:rPr>
              <a:t> </a:t>
            </a:r>
            <a:r>
              <a:rPr lang="en-US" sz="1000" dirty="0" err="1" smtClean="0">
                <a:latin typeface="Arial"/>
                <a:ea typeface="SimSun"/>
                <a:cs typeface="Arial"/>
              </a:rPr>
              <a:t>qu'au</a:t>
            </a:r>
            <a:r>
              <a:rPr lang="en-US" sz="1000" dirty="0" smtClean="0">
                <a:latin typeface="Arial"/>
                <a:ea typeface="SimSun"/>
                <a:cs typeface="Arial"/>
              </a:rPr>
              <a:t> </a:t>
            </a:r>
            <a:r>
              <a:rPr lang="en-US" sz="1000" dirty="0" err="1">
                <a:latin typeface="Arial"/>
                <a:ea typeface="SimSun"/>
                <a:cs typeface="Arial"/>
              </a:rPr>
              <a:t>niveau</a:t>
            </a:r>
            <a:r>
              <a:rPr lang="en-US" sz="1000" dirty="0">
                <a:latin typeface="Arial"/>
                <a:ea typeface="SimSun"/>
                <a:cs typeface="Arial"/>
              </a:rPr>
              <a:t> du </a:t>
            </a:r>
            <a:r>
              <a:rPr lang="en-US" sz="1000" dirty="0" err="1">
                <a:latin typeface="Arial"/>
                <a:ea typeface="SimSun"/>
                <a:cs typeface="Arial"/>
              </a:rPr>
              <a:t>commutateur</a:t>
            </a:r>
            <a:r>
              <a:rPr lang="en-US" sz="1000" dirty="0">
                <a:latin typeface="Arial"/>
                <a:ea typeface="SimSun"/>
                <a:cs typeface="Arial"/>
              </a:rPr>
              <a:t> </a:t>
            </a:r>
            <a:r>
              <a:rPr lang="en-US" sz="1000" dirty="0" err="1">
                <a:latin typeface="Arial"/>
                <a:ea typeface="SimSun"/>
                <a:cs typeface="Arial"/>
              </a:rPr>
              <a:t>réseau</a:t>
            </a:r>
            <a:r>
              <a:rPr lang="en-US" sz="1000" dirty="0">
                <a:latin typeface="Arial"/>
                <a:ea typeface="SimSun"/>
                <a:cs typeface="Arial"/>
              </a:rPr>
              <a:t> </a:t>
            </a:r>
            <a:r>
              <a:rPr lang="en-US" sz="1000" dirty="0" err="1">
                <a:latin typeface="Arial"/>
                <a:ea typeface="SimSun"/>
                <a:cs typeface="Arial"/>
              </a:rPr>
              <a:t>virtuel</a:t>
            </a:r>
            <a:r>
              <a:rPr lang="en-US" sz="1000" dirty="0">
                <a:latin typeface="Arial"/>
                <a:ea typeface="SimSun"/>
                <a:cs typeface="Arial"/>
              </a:rPr>
              <a:t>.</a:t>
            </a:r>
          </a:p>
        </p:txBody>
      </p:sp>
      <p:sp>
        <p:nvSpPr>
          <p:cNvPr id="4" name="Slide Number Placeholder 3"/>
          <p:cNvSpPr>
            <a:spLocks noGrp="1"/>
          </p:cNvSpPr>
          <p:nvPr>
            <p:ph type="sldNum" sz="quarter" idx="10"/>
          </p:nvPr>
        </p:nvSpPr>
        <p:spPr/>
        <p:txBody>
          <a:bodyPr/>
          <a:lstStyle/>
          <a:p>
            <a:fld id="{837D24DF-0F43-4DD8-A081-EA8927561D5C}"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41198758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SimSun"/>
                <a:cs typeface="Arial"/>
              </a:rPr>
              <a:t>Avant </a:t>
            </a:r>
            <a:r>
              <a:rPr lang="en-US" sz="1000" dirty="0" err="1">
                <a:latin typeface="Arial"/>
                <a:ea typeface="SimSun"/>
                <a:cs typeface="Arial"/>
              </a:rPr>
              <a:t>que</a:t>
            </a:r>
            <a:r>
              <a:rPr lang="en-US" sz="1000" dirty="0">
                <a:latin typeface="Arial"/>
                <a:ea typeface="SimSun"/>
                <a:cs typeface="Arial"/>
              </a:rPr>
              <a:t> les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commencent</a:t>
            </a:r>
            <a:r>
              <a:rPr lang="en-US" sz="1000" dirty="0">
                <a:latin typeface="Arial"/>
                <a:ea typeface="SimSun"/>
                <a:cs typeface="Arial"/>
              </a:rPr>
              <a:t>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a:t>
            </a:r>
            <a:r>
              <a:rPr lang="en-US" sz="1000" dirty="0" err="1">
                <a:latin typeface="Arial"/>
                <a:ea typeface="SimSun"/>
                <a:cs typeface="Arial"/>
              </a:rPr>
              <a:t>lisez</a:t>
            </a:r>
            <a:r>
              <a:rPr lang="en-US" sz="1000" dirty="0">
                <a:latin typeface="Arial"/>
                <a:ea typeface="SimSun"/>
                <a:cs typeface="Arial"/>
              </a:rPr>
              <a:t> le </a:t>
            </a:r>
            <a:r>
              <a:rPr lang="en-US" sz="1000" dirty="0" err="1">
                <a:latin typeface="Arial"/>
                <a:ea typeface="SimSun"/>
                <a:cs typeface="Arial"/>
              </a:rPr>
              <a:t>scénario</a:t>
            </a:r>
            <a:r>
              <a:rPr lang="en-US" sz="1000" dirty="0">
                <a:latin typeface="Arial"/>
                <a:ea typeface="SimSun"/>
                <a:cs typeface="Arial"/>
              </a:rPr>
              <a:t> de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et </a:t>
            </a:r>
            <a:r>
              <a:rPr lang="en-US" sz="1000" dirty="0" err="1">
                <a:latin typeface="Arial"/>
                <a:ea typeface="SimSun"/>
                <a:cs typeface="Arial"/>
              </a:rPr>
              <a:t>affichez</a:t>
            </a:r>
            <a:r>
              <a:rPr lang="en-US" sz="1000" dirty="0">
                <a:latin typeface="Arial"/>
                <a:ea typeface="SimSun"/>
                <a:cs typeface="Arial"/>
              </a:rPr>
              <a:t> </a:t>
            </a:r>
            <a:r>
              <a:rPr lang="en-US" sz="1000" dirty="0" smtClean="0">
                <a:latin typeface="Arial"/>
                <a:ea typeface="SimSun"/>
                <a:cs typeface="Arial"/>
              </a:rPr>
              <a:t>la </a:t>
            </a:r>
            <a:r>
              <a:rPr lang="en-US" sz="1000" dirty="0" err="1" smtClean="0">
                <a:latin typeface="Arial"/>
                <a:ea typeface="SimSun"/>
                <a:cs typeface="Arial"/>
              </a:rPr>
              <a:t>diapositive</a:t>
            </a:r>
            <a:r>
              <a:rPr lang="en-US" sz="1000" dirty="0" smtClean="0">
                <a:latin typeface="Arial"/>
                <a:ea typeface="SimSun"/>
                <a:cs typeface="Arial"/>
              </a:rPr>
              <a:t> </a:t>
            </a:r>
            <a:r>
              <a:rPr lang="en-US" sz="1000" dirty="0" err="1">
                <a:latin typeface="Arial"/>
                <a:ea typeface="SimSun"/>
                <a:cs typeface="Arial"/>
              </a:rPr>
              <a:t>suivante</a:t>
            </a:r>
            <a:r>
              <a:rPr lang="en-US" sz="1000" dirty="0">
                <a:latin typeface="Arial"/>
                <a:ea typeface="SimSun"/>
                <a:cs typeface="Arial"/>
              </a:rPr>
              <a:t>. Avant </a:t>
            </a:r>
            <a:r>
              <a:rPr lang="en-US" sz="1000" dirty="0" err="1">
                <a:latin typeface="Arial"/>
                <a:ea typeface="SimSun"/>
                <a:cs typeface="Arial"/>
              </a:rPr>
              <a:t>chaque</a:t>
            </a:r>
            <a:r>
              <a:rPr lang="en-US" sz="1000" dirty="0">
                <a:latin typeface="Arial"/>
                <a:ea typeface="SimSun"/>
                <a:cs typeface="Arial"/>
              </a:rPr>
              <a:t> </a:t>
            </a:r>
            <a:r>
              <a:rPr lang="en-US" sz="1000" dirty="0" err="1">
                <a:latin typeface="Arial"/>
                <a:ea typeface="SimSun"/>
                <a:cs typeface="Arial"/>
              </a:rPr>
              <a:t>exercice</a:t>
            </a:r>
            <a:r>
              <a:rPr lang="en-US" sz="1000" dirty="0">
                <a:latin typeface="Arial"/>
                <a:ea typeface="SimSun"/>
                <a:cs typeface="Arial"/>
              </a:rPr>
              <a:t>, </a:t>
            </a:r>
            <a:r>
              <a:rPr lang="en-US" sz="1000" dirty="0" err="1">
                <a:latin typeface="Arial"/>
                <a:ea typeface="SimSun"/>
                <a:cs typeface="Arial"/>
              </a:rPr>
              <a:t>lisez</a:t>
            </a:r>
            <a:r>
              <a:rPr lang="en-US" sz="1000" dirty="0">
                <a:latin typeface="Arial"/>
                <a:ea typeface="SimSun"/>
                <a:cs typeface="Arial"/>
              </a:rPr>
              <a:t> à la </a:t>
            </a:r>
            <a:r>
              <a:rPr lang="en-US" sz="1000" dirty="0" err="1">
                <a:latin typeface="Arial"/>
                <a:ea typeface="SimSun"/>
                <a:cs typeface="Arial"/>
              </a:rPr>
              <a:t>classe</a:t>
            </a:r>
            <a:r>
              <a:rPr lang="en-US" sz="1000" dirty="0">
                <a:latin typeface="Arial"/>
                <a:ea typeface="SimSun"/>
                <a:cs typeface="Arial"/>
              </a:rPr>
              <a:t> le </a:t>
            </a:r>
            <a:r>
              <a:rPr lang="en-US" sz="1000" dirty="0" err="1">
                <a:latin typeface="Arial"/>
                <a:ea typeface="SimSun"/>
                <a:cs typeface="Arial"/>
              </a:rPr>
              <a:t>scénario</a:t>
            </a:r>
            <a:r>
              <a:rPr lang="en-US" sz="1000" dirty="0">
                <a:latin typeface="Arial"/>
                <a:ea typeface="SimSun"/>
                <a:cs typeface="Arial"/>
              </a:rPr>
              <a:t> </a:t>
            </a:r>
            <a:r>
              <a:rPr lang="en-US" sz="1000" dirty="0" err="1">
                <a:latin typeface="Arial"/>
                <a:ea typeface="SimSun"/>
                <a:cs typeface="Arial"/>
              </a:rPr>
              <a:t>associé</a:t>
            </a:r>
            <a:r>
              <a:rPr lang="en-US" sz="1000" dirty="0">
                <a:latin typeface="Arial"/>
                <a:ea typeface="SimSun"/>
                <a:cs typeface="Arial"/>
              </a:rPr>
              <a:t> à </a:t>
            </a:r>
            <a:r>
              <a:rPr lang="en-US" sz="1000" dirty="0" err="1">
                <a:latin typeface="Arial"/>
                <a:ea typeface="SimSun"/>
                <a:cs typeface="Arial"/>
              </a:rPr>
              <a:t>l'exercice</a:t>
            </a:r>
            <a:r>
              <a:rPr lang="en-US" sz="1000" dirty="0">
                <a:latin typeface="Arial"/>
                <a:ea typeface="SimSun"/>
                <a:cs typeface="Arial"/>
              </a:rPr>
              <a:t>. </a:t>
            </a:r>
            <a:r>
              <a:rPr lang="en-US" sz="1000" dirty="0" smtClean="0">
                <a:latin typeface="Arial"/>
                <a:ea typeface="SimSun"/>
                <a:cs typeface="Arial"/>
              </a:rPr>
              <a:t>Les </a:t>
            </a:r>
            <a:r>
              <a:rPr lang="en-US" sz="1000" dirty="0" err="1" smtClean="0">
                <a:latin typeface="Arial"/>
                <a:ea typeface="SimSun"/>
                <a:cs typeface="Arial"/>
              </a:rPr>
              <a:t>scénarios</a:t>
            </a:r>
            <a:r>
              <a:rPr lang="en-US" sz="1000" dirty="0" smtClean="0">
                <a:latin typeface="Arial"/>
                <a:ea typeface="SimSun"/>
                <a:cs typeface="Arial"/>
              </a:rPr>
              <a:t> </a:t>
            </a:r>
            <a:r>
              <a:rPr lang="en-US" sz="1000" dirty="0" err="1">
                <a:latin typeface="Arial"/>
                <a:ea typeface="SimSun"/>
                <a:cs typeface="Arial"/>
              </a:rPr>
              <a:t>fournissent</a:t>
            </a:r>
            <a:r>
              <a:rPr lang="en-US" sz="1000" dirty="0">
                <a:latin typeface="Arial"/>
                <a:ea typeface="SimSun"/>
                <a:cs typeface="Arial"/>
              </a:rPr>
              <a:t> le </a:t>
            </a:r>
            <a:r>
              <a:rPr lang="en-US" sz="1000" dirty="0" err="1">
                <a:latin typeface="Arial"/>
                <a:ea typeface="SimSun"/>
                <a:cs typeface="Arial"/>
              </a:rPr>
              <a:t>contexte</a:t>
            </a:r>
            <a:r>
              <a:rPr lang="en-US" sz="1000" dirty="0">
                <a:latin typeface="Arial"/>
                <a:ea typeface="SimSun"/>
                <a:cs typeface="Arial"/>
              </a:rPr>
              <a:t> de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et des </a:t>
            </a:r>
            <a:r>
              <a:rPr lang="en-US" sz="1000" dirty="0" err="1">
                <a:latin typeface="Arial"/>
                <a:ea typeface="SimSun"/>
                <a:cs typeface="Arial"/>
              </a:rPr>
              <a:t>exercices</a:t>
            </a:r>
            <a:r>
              <a:rPr lang="en-US" sz="1000" dirty="0">
                <a:latin typeface="Arial"/>
                <a:ea typeface="SimSun"/>
                <a:cs typeface="Arial"/>
              </a:rPr>
              <a:t>, et </a:t>
            </a:r>
            <a:r>
              <a:rPr lang="en-US" sz="1000" dirty="0" err="1">
                <a:latin typeface="Arial"/>
                <a:ea typeface="SimSun"/>
                <a:cs typeface="Arial"/>
              </a:rPr>
              <a:t>contribuent</a:t>
            </a:r>
            <a:r>
              <a:rPr lang="en-US" sz="1000" dirty="0">
                <a:latin typeface="Arial"/>
                <a:ea typeface="SimSun"/>
                <a:cs typeface="Arial"/>
              </a:rPr>
              <a:t> à </a:t>
            </a:r>
            <a:r>
              <a:rPr lang="en-US" sz="1000" dirty="0" err="1">
                <a:latin typeface="Arial"/>
                <a:ea typeface="SimSun"/>
                <a:cs typeface="Arial"/>
              </a:rPr>
              <a:t>faciliter</a:t>
            </a:r>
            <a:r>
              <a:rPr lang="en-US" sz="1000" dirty="0">
                <a:latin typeface="Arial"/>
                <a:ea typeface="SimSun"/>
                <a:cs typeface="Arial"/>
              </a:rPr>
              <a:t> la discussion à la fin de </a:t>
            </a:r>
            <a:r>
              <a:rPr lang="en-US" sz="1000" dirty="0" err="1">
                <a:latin typeface="Arial"/>
                <a:ea typeface="SimSun"/>
                <a:cs typeface="Arial"/>
              </a:rPr>
              <a:t>l'atelier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 </a:t>
            </a:r>
            <a:r>
              <a:rPr lang="en-US" sz="1000" dirty="0" err="1">
                <a:latin typeface="Arial"/>
                <a:ea typeface="SimSun"/>
                <a:cs typeface="Arial"/>
              </a:rPr>
              <a:t>Rappelez</a:t>
            </a:r>
            <a:r>
              <a:rPr lang="en-US" sz="1000" dirty="0">
                <a:latin typeface="Arial"/>
                <a:ea typeface="SimSun"/>
                <a:cs typeface="Arial"/>
              </a:rPr>
              <a:t> aux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qu'ils</a:t>
            </a:r>
            <a:r>
              <a:rPr lang="en-US" sz="1000" dirty="0">
                <a:latin typeface="Arial"/>
                <a:ea typeface="SimSun"/>
                <a:cs typeface="Arial"/>
              </a:rPr>
              <a:t> </a:t>
            </a:r>
            <a:r>
              <a:rPr lang="en-US" sz="1000" dirty="0" err="1">
                <a:latin typeface="Arial"/>
                <a:ea typeface="SimSun"/>
                <a:cs typeface="Arial"/>
              </a:rPr>
              <a:t>doivent</a:t>
            </a:r>
            <a:r>
              <a:rPr lang="en-US" sz="1000" dirty="0">
                <a:latin typeface="Arial"/>
                <a:ea typeface="SimSun"/>
                <a:cs typeface="Arial"/>
              </a:rPr>
              <a:t> </a:t>
            </a:r>
            <a:r>
              <a:rPr lang="en-US" sz="1000" dirty="0" err="1">
                <a:latin typeface="Arial"/>
                <a:ea typeface="SimSun"/>
                <a:cs typeface="Arial"/>
              </a:rPr>
              <a:t>répondre</a:t>
            </a:r>
            <a:r>
              <a:rPr lang="en-US" sz="1000" dirty="0">
                <a:latin typeface="Arial"/>
                <a:ea typeface="SimSun"/>
                <a:cs typeface="Arial"/>
              </a:rPr>
              <a:t> aux questions </a:t>
            </a:r>
            <a:r>
              <a:rPr lang="en-US" sz="1000" dirty="0" smtClean="0">
                <a:latin typeface="Arial"/>
                <a:ea typeface="SimSun"/>
                <a:cs typeface="Arial"/>
              </a:rPr>
              <a:t>de discussion </a:t>
            </a:r>
            <a:r>
              <a:rPr lang="en-US" sz="1000" dirty="0">
                <a:latin typeface="Arial"/>
                <a:ea typeface="SimSun"/>
                <a:cs typeface="Arial"/>
              </a:rPr>
              <a:t>après le dernier </a:t>
            </a:r>
            <a:r>
              <a:rPr lang="en-US" sz="1000" dirty="0" err="1">
                <a:latin typeface="Arial"/>
                <a:ea typeface="SimSun"/>
                <a:cs typeface="Arial"/>
              </a:rPr>
              <a:t>exercice</a:t>
            </a:r>
            <a:r>
              <a:rPr lang="en-US" sz="1000" dirty="0">
                <a:latin typeface="Arial"/>
                <a:ea typeface="SimSun"/>
                <a:cs typeface="Arial"/>
              </a:rPr>
              <a:t> </a:t>
            </a:r>
            <a:r>
              <a:rPr lang="en-US" sz="1000" dirty="0" err="1">
                <a:latin typeface="Arial"/>
                <a:ea typeface="SimSun"/>
                <a:cs typeface="Arial"/>
              </a:rPr>
              <a:t>d'atelier</a:t>
            </a:r>
            <a:r>
              <a:rPr lang="en-US" sz="1000" dirty="0">
                <a:latin typeface="Arial"/>
                <a:ea typeface="SimSun"/>
                <a:cs typeface="Arial"/>
              </a:rPr>
              <a:t> </a:t>
            </a:r>
            <a:r>
              <a:rPr lang="en-US" sz="1000" dirty="0" err="1">
                <a:latin typeface="Arial"/>
                <a:ea typeface="SimSun"/>
                <a:cs typeface="Arial"/>
              </a:rPr>
              <a:t>pratique</a:t>
            </a:r>
            <a:r>
              <a:rPr lang="en-US" sz="1000" dirty="0">
                <a:latin typeface="Arial"/>
                <a:ea typeface="SimSun"/>
                <a:cs typeface="Arial"/>
              </a:rPr>
              <a:t>.</a:t>
            </a:r>
          </a:p>
          <a:p>
            <a:pPr>
              <a:lnSpc>
                <a:spcPct val="115000"/>
              </a:lnSpc>
            </a:pPr>
            <a:r>
              <a:rPr lang="en-US" sz="1000" b="1" dirty="0" err="1">
                <a:latin typeface="Arial"/>
                <a:ea typeface="SimSun"/>
                <a:cs typeface="Arial"/>
              </a:rPr>
              <a:t>Exercice</a:t>
            </a:r>
            <a:r>
              <a:rPr lang="en-US" sz="1000" b="1" dirty="0">
                <a:latin typeface="Arial"/>
                <a:ea typeface="SimSun"/>
                <a:cs typeface="Arial"/>
              </a:rPr>
              <a:t> 1 : Installation du </a:t>
            </a:r>
            <a:r>
              <a:rPr lang="en-US" sz="1000" b="1" dirty="0" err="1">
                <a:latin typeface="Arial"/>
                <a:ea typeface="SimSun"/>
                <a:cs typeface="Arial"/>
              </a:rPr>
              <a:t>rôle</a:t>
            </a:r>
            <a:r>
              <a:rPr lang="en-US" sz="1000" b="1" dirty="0">
                <a:latin typeface="Arial"/>
                <a:ea typeface="SimSun"/>
                <a:cs typeface="Arial"/>
              </a:rPr>
              <a:t> Hyper V </a:t>
            </a:r>
            <a:r>
              <a:rPr lang="en-US" sz="1000" b="1" dirty="0" err="1">
                <a:latin typeface="Arial"/>
                <a:ea typeface="SimSun"/>
                <a:cs typeface="Arial"/>
              </a:rPr>
              <a:t>sur</a:t>
            </a:r>
            <a:r>
              <a:rPr lang="en-US" sz="1000" b="1" dirty="0">
                <a:latin typeface="Arial"/>
                <a:ea typeface="SimSun"/>
                <a:cs typeface="Arial"/>
              </a:rPr>
              <a:t> un </a:t>
            </a:r>
            <a:r>
              <a:rPr lang="en-US" sz="1000" b="1" dirty="0" err="1">
                <a:latin typeface="Arial"/>
                <a:ea typeface="SimSun"/>
                <a:cs typeface="Arial"/>
              </a:rPr>
              <a:t>serveur</a:t>
            </a:r>
            <a:r>
              <a:rPr lang="en-US" sz="1000" b="1" dirty="0">
                <a:latin typeface="Arial"/>
                <a:ea typeface="SimSun"/>
                <a:cs typeface="Arial"/>
              </a:rPr>
              <a:t> </a:t>
            </a:r>
          </a:p>
          <a:p>
            <a:pPr>
              <a:lnSpc>
                <a:spcPct val="115000"/>
              </a:lnSpc>
              <a:spcAft>
                <a:spcPts val="1000"/>
              </a:spcAft>
            </a:pPr>
            <a:r>
              <a:rPr lang="en-US" sz="1000" dirty="0">
                <a:latin typeface="Arial"/>
                <a:ea typeface="SimSun"/>
                <a:cs typeface="Arial"/>
              </a:rPr>
              <a:t>La première </a:t>
            </a:r>
            <a:r>
              <a:rPr lang="en-US" sz="1000" dirty="0" err="1">
                <a:latin typeface="Arial"/>
                <a:ea typeface="SimSun"/>
                <a:cs typeface="Arial"/>
              </a:rPr>
              <a:t>étape</a:t>
            </a:r>
            <a:r>
              <a:rPr lang="en-US" sz="1000" dirty="0">
                <a:latin typeface="Arial"/>
                <a:ea typeface="SimSun"/>
                <a:cs typeface="Arial"/>
              </a:rPr>
              <a:t> de migration </a:t>
            </a:r>
            <a:r>
              <a:rPr lang="en-US" sz="1000" dirty="0" err="1">
                <a:latin typeface="Arial"/>
                <a:ea typeface="SimSun"/>
                <a:cs typeface="Arial"/>
              </a:rPr>
              <a:t>vers</a:t>
            </a:r>
            <a:r>
              <a:rPr lang="en-US" sz="1000" dirty="0">
                <a:latin typeface="Arial"/>
                <a:ea typeface="SimSun"/>
                <a:cs typeface="Arial"/>
              </a:rPr>
              <a:t> un </a:t>
            </a:r>
            <a:r>
              <a:rPr lang="en-US" sz="1000" dirty="0" err="1">
                <a:latin typeface="Arial"/>
                <a:ea typeface="SimSun"/>
                <a:cs typeface="Arial"/>
              </a:rPr>
              <a:t>environnement</a:t>
            </a:r>
            <a:r>
              <a:rPr lang="en-US" sz="1000" dirty="0">
                <a:latin typeface="Arial"/>
                <a:ea typeface="SimSun"/>
                <a:cs typeface="Arial"/>
              </a:rPr>
              <a:t> </a:t>
            </a:r>
            <a:r>
              <a:rPr lang="en-US" sz="1000" dirty="0" err="1">
                <a:latin typeface="Arial"/>
                <a:ea typeface="SimSun"/>
                <a:cs typeface="Arial"/>
              </a:rPr>
              <a:t>virtualisé</a:t>
            </a:r>
            <a:r>
              <a:rPr lang="en-US" sz="1000" dirty="0">
                <a:latin typeface="Arial"/>
                <a:ea typeface="SimSun"/>
                <a:cs typeface="Arial"/>
              </a:rPr>
              <a:t> pour la </a:t>
            </a:r>
            <a:r>
              <a:rPr lang="en-US" sz="1000" dirty="0" err="1">
                <a:latin typeface="Arial"/>
                <a:ea typeface="SimSun"/>
                <a:cs typeface="Arial"/>
              </a:rPr>
              <a:t>filiale</a:t>
            </a:r>
            <a:r>
              <a:rPr lang="en-US" sz="1000" dirty="0">
                <a:latin typeface="Arial"/>
                <a:ea typeface="SimSun"/>
                <a:cs typeface="Arial"/>
              </a:rPr>
              <a:t> </a:t>
            </a:r>
            <a:r>
              <a:rPr lang="en-US" sz="1000" dirty="0" err="1">
                <a:latin typeface="Arial"/>
                <a:ea typeface="SimSun"/>
                <a:cs typeface="Arial"/>
              </a:rPr>
              <a:t>consiste</a:t>
            </a:r>
            <a:r>
              <a:rPr lang="en-US" sz="1000" dirty="0">
                <a:latin typeface="Arial"/>
                <a:ea typeface="SimSun"/>
                <a:cs typeface="Arial"/>
              </a:rPr>
              <a:t> à installer le </a:t>
            </a:r>
            <a:r>
              <a:rPr lang="en-US" sz="1000" dirty="0" err="1">
                <a:latin typeface="Arial"/>
                <a:ea typeface="SimSun"/>
                <a:cs typeface="Arial"/>
              </a:rPr>
              <a:t>rôle</a:t>
            </a:r>
            <a:r>
              <a:rPr lang="en-US" sz="1000" dirty="0">
                <a:latin typeface="Arial"/>
                <a:ea typeface="SimSun"/>
                <a:cs typeface="Arial"/>
              </a:rPr>
              <a:t> Hyper-V </a:t>
            </a:r>
            <a:r>
              <a:rPr lang="en-US" sz="1000" dirty="0" err="1">
                <a:latin typeface="Arial"/>
                <a:ea typeface="SimSun"/>
                <a:cs typeface="Arial"/>
              </a:rPr>
              <a:t>sur</a:t>
            </a:r>
            <a:r>
              <a:rPr lang="en-US" sz="1000" dirty="0">
                <a:latin typeface="Arial"/>
                <a:ea typeface="SimSun"/>
                <a:cs typeface="Arial"/>
              </a:rPr>
              <a:t> un nouveau </a:t>
            </a:r>
            <a:r>
              <a:rPr lang="en-US" sz="1000" dirty="0" err="1">
                <a:latin typeface="Arial"/>
                <a:ea typeface="SimSun"/>
                <a:cs typeface="Arial"/>
              </a:rPr>
              <a:t>serveur</a:t>
            </a:r>
            <a:r>
              <a:rPr lang="en-US" sz="1000" dirty="0">
                <a:latin typeface="Arial"/>
                <a:ea typeface="SimSun"/>
                <a:cs typeface="Arial"/>
              </a:rPr>
              <a:t> Windows Server 2012</a:t>
            </a:r>
            <a:r>
              <a:rPr lang="en-US" sz="1000" dirty="0" smtClean="0">
                <a:latin typeface="Arial"/>
                <a:ea typeface="SimSun"/>
                <a:cs typeface="Arial"/>
              </a:rPr>
              <a:t>.</a:t>
            </a:r>
          </a:p>
          <a:p>
            <a:pPr>
              <a:lnSpc>
                <a:spcPct val="115000"/>
              </a:lnSpc>
            </a:pPr>
            <a:r>
              <a:rPr lang="en-US" sz="1000" b="1" dirty="0" err="1" smtClean="0">
                <a:latin typeface="Arial"/>
                <a:ea typeface="SimSun"/>
                <a:cs typeface="Arial"/>
              </a:rPr>
              <a:t>Exercice</a:t>
            </a:r>
            <a:r>
              <a:rPr lang="en-US" sz="1000" b="1" dirty="0">
                <a:latin typeface="Arial"/>
                <a:ea typeface="SimSun"/>
                <a:cs typeface="Arial"/>
              </a:rPr>
              <a:t> 2 : Configuration d'un </a:t>
            </a:r>
            <a:r>
              <a:rPr lang="en-US" sz="1000" b="1" dirty="0" err="1">
                <a:latin typeface="Arial"/>
                <a:ea typeface="SimSun"/>
                <a:cs typeface="Arial"/>
              </a:rPr>
              <a:t>réseau</a:t>
            </a:r>
            <a:r>
              <a:rPr lang="en-US" sz="1000" b="1" dirty="0">
                <a:latin typeface="Arial"/>
                <a:ea typeface="SimSun"/>
                <a:cs typeface="Arial"/>
              </a:rPr>
              <a:t> </a:t>
            </a:r>
            <a:r>
              <a:rPr lang="en-US" sz="1000" b="1" dirty="0" err="1">
                <a:latin typeface="Arial"/>
                <a:ea typeface="SimSun"/>
                <a:cs typeface="Arial"/>
              </a:rPr>
              <a:t>virtuel</a:t>
            </a:r>
            <a:endParaRPr lang="en-US" sz="1000" b="1" dirty="0">
              <a:latin typeface="Arial"/>
              <a:ea typeface="SimSun"/>
              <a:cs typeface="Arial"/>
            </a:endParaRPr>
          </a:p>
          <a:p>
            <a:pPr>
              <a:lnSpc>
                <a:spcPct val="115000"/>
              </a:lnSpc>
              <a:spcAft>
                <a:spcPts val="1000"/>
              </a:spcAft>
            </a:pPr>
            <a:r>
              <a:rPr lang="en-US" sz="1000" dirty="0">
                <a:latin typeface="Arial"/>
                <a:ea typeface="SimSun"/>
                <a:cs typeface="Arial"/>
              </a:rPr>
              <a:t>Après </a:t>
            </a:r>
            <a:r>
              <a:rPr lang="en-US" sz="1000" dirty="0" err="1">
                <a:latin typeface="Arial"/>
                <a:ea typeface="SimSun"/>
                <a:cs typeface="Arial"/>
              </a:rPr>
              <a:t>l'installation</a:t>
            </a:r>
            <a:r>
              <a:rPr lang="en-US" sz="1000" dirty="0">
                <a:latin typeface="Arial"/>
                <a:ea typeface="SimSun"/>
                <a:cs typeface="Arial"/>
              </a:rPr>
              <a:t> du </a:t>
            </a:r>
            <a:r>
              <a:rPr lang="en-US" sz="1000" dirty="0" err="1">
                <a:latin typeface="Arial"/>
                <a:ea typeface="SimSun"/>
                <a:cs typeface="Arial"/>
              </a:rPr>
              <a:t>rôle</a:t>
            </a:r>
            <a:r>
              <a:rPr lang="en-US" sz="1000" dirty="0">
                <a:latin typeface="Arial"/>
                <a:ea typeface="SimSun"/>
                <a:cs typeface="Arial"/>
              </a:rPr>
              <a:t> Hyper-V </a:t>
            </a:r>
            <a:r>
              <a:rPr lang="en-US" sz="1000" dirty="0" err="1">
                <a:latin typeface="Arial"/>
                <a:ea typeface="SimSun"/>
                <a:cs typeface="Arial"/>
              </a:rPr>
              <a:t>sur</a:t>
            </a:r>
            <a:r>
              <a:rPr lang="en-US" sz="1000" dirty="0">
                <a:latin typeface="Arial"/>
                <a:ea typeface="SimSun"/>
                <a:cs typeface="Arial"/>
              </a:rPr>
              <a:t> le nouveau </a:t>
            </a:r>
            <a:r>
              <a:rPr lang="en-US" sz="1000" dirty="0" err="1">
                <a:latin typeface="Arial"/>
                <a:ea typeface="SimSun"/>
                <a:cs typeface="Arial"/>
              </a:rPr>
              <a:t>serveur</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devez</a:t>
            </a:r>
            <a:r>
              <a:rPr lang="en-US" sz="1000" dirty="0">
                <a:latin typeface="Arial"/>
                <a:ea typeface="SimSun"/>
                <a:cs typeface="Arial"/>
              </a:rPr>
              <a:t> </a:t>
            </a:r>
            <a:r>
              <a:rPr lang="en-US" sz="1000" dirty="0" err="1">
                <a:latin typeface="Arial"/>
                <a:ea typeface="SimSun"/>
                <a:cs typeface="Arial"/>
              </a:rPr>
              <a:t>configurer</a:t>
            </a:r>
            <a:r>
              <a:rPr lang="en-US" sz="1000" dirty="0">
                <a:latin typeface="Arial"/>
                <a:ea typeface="SimSun"/>
                <a:cs typeface="Arial"/>
              </a:rPr>
              <a:t> le </a:t>
            </a:r>
            <a:r>
              <a:rPr lang="en-US" sz="1000" dirty="0" err="1">
                <a:latin typeface="Arial"/>
                <a:ea typeface="SimSun"/>
                <a:cs typeface="Arial"/>
              </a:rPr>
              <a:t>réseau</a:t>
            </a:r>
            <a:r>
              <a:rPr lang="en-US" sz="1000" dirty="0">
                <a:latin typeface="Arial"/>
                <a:ea typeface="SimSun"/>
                <a:cs typeface="Arial"/>
              </a:rPr>
              <a:t> </a:t>
            </a:r>
            <a:r>
              <a:rPr lang="en-US" sz="1000" dirty="0" err="1">
                <a:latin typeface="Arial"/>
                <a:ea typeface="SimSun"/>
                <a:cs typeface="Arial"/>
              </a:rPr>
              <a:t>virtuel</a:t>
            </a:r>
            <a:r>
              <a:rPr lang="en-US" sz="1000" dirty="0">
                <a:latin typeface="Arial"/>
                <a:ea typeface="SimSun"/>
                <a:cs typeface="Arial"/>
              </a:rPr>
              <a:t>. </a:t>
            </a:r>
            <a:r>
              <a:rPr lang="en-US" sz="1000" dirty="0" err="1" smtClean="0">
                <a:latin typeface="Arial"/>
                <a:ea typeface="SimSun"/>
                <a:cs typeface="Arial"/>
              </a:rPr>
              <a:t>Vous</a:t>
            </a:r>
            <a:r>
              <a:rPr lang="en-US" sz="1000" dirty="0" smtClean="0">
                <a:latin typeface="Arial"/>
                <a:ea typeface="SimSun"/>
                <a:cs typeface="Arial"/>
              </a:rPr>
              <a:t> </a:t>
            </a:r>
            <a:r>
              <a:rPr lang="en-US" sz="1000" dirty="0" err="1" smtClean="0">
                <a:latin typeface="Arial"/>
                <a:ea typeface="SimSun"/>
                <a:cs typeface="Arial"/>
              </a:rPr>
              <a:t>devez</a:t>
            </a:r>
            <a:r>
              <a:rPr lang="en-US" sz="1000" dirty="0" smtClean="0">
                <a:latin typeface="Arial"/>
                <a:ea typeface="SimSun"/>
                <a:cs typeface="Arial"/>
              </a:rPr>
              <a:t> </a:t>
            </a:r>
            <a:r>
              <a:rPr lang="en-US" sz="1000" dirty="0" err="1">
                <a:latin typeface="Arial"/>
                <a:ea typeface="SimSun"/>
                <a:cs typeface="Arial"/>
              </a:rPr>
              <a:t>créer</a:t>
            </a:r>
            <a:r>
              <a:rPr lang="en-US" sz="1000" dirty="0">
                <a:latin typeface="Arial"/>
                <a:ea typeface="SimSun"/>
                <a:cs typeface="Arial"/>
              </a:rPr>
              <a:t> un </a:t>
            </a:r>
            <a:r>
              <a:rPr lang="en-US" sz="1000" dirty="0" err="1">
                <a:latin typeface="Arial"/>
                <a:ea typeface="SimSun"/>
                <a:cs typeface="Arial"/>
              </a:rPr>
              <a:t>réseau</a:t>
            </a:r>
            <a:r>
              <a:rPr lang="en-US" sz="1000" dirty="0">
                <a:latin typeface="Arial"/>
                <a:ea typeface="SimSun"/>
                <a:cs typeface="Arial"/>
              </a:rPr>
              <a:t> qui </a:t>
            </a:r>
            <a:r>
              <a:rPr lang="en-US" sz="1000" dirty="0" err="1">
                <a:latin typeface="Arial"/>
                <a:ea typeface="SimSun"/>
                <a:cs typeface="Arial"/>
              </a:rPr>
              <a:t>est</a:t>
            </a:r>
            <a:r>
              <a:rPr lang="en-US" sz="1000" dirty="0">
                <a:latin typeface="Arial"/>
                <a:ea typeface="SimSun"/>
                <a:cs typeface="Arial"/>
              </a:rPr>
              <a:t> </a:t>
            </a:r>
            <a:r>
              <a:rPr lang="en-US" sz="1000" dirty="0" err="1">
                <a:latin typeface="Arial"/>
                <a:ea typeface="SimSun"/>
                <a:cs typeface="Arial"/>
              </a:rPr>
              <a:t>connecté</a:t>
            </a:r>
            <a:r>
              <a:rPr lang="en-US" sz="1000" dirty="0">
                <a:latin typeface="Arial"/>
                <a:ea typeface="SimSun"/>
                <a:cs typeface="Arial"/>
              </a:rPr>
              <a:t> au </a:t>
            </a:r>
            <a:r>
              <a:rPr lang="en-US" sz="1000" dirty="0" err="1">
                <a:latin typeface="Arial"/>
                <a:ea typeface="SimSun"/>
                <a:cs typeface="Arial"/>
              </a:rPr>
              <a:t>réseau</a:t>
            </a:r>
            <a:r>
              <a:rPr lang="en-US" sz="1000" dirty="0">
                <a:latin typeface="Arial"/>
                <a:ea typeface="SimSun"/>
                <a:cs typeface="Arial"/>
              </a:rPr>
              <a:t> physique, et un </a:t>
            </a:r>
            <a:r>
              <a:rPr lang="en-US" sz="1000" dirty="0" err="1">
                <a:latin typeface="Arial"/>
                <a:ea typeface="SimSun"/>
                <a:cs typeface="Arial"/>
              </a:rPr>
              <a:t>réseau</a:t>
            </a:r>
            <a:r>
              <a:rPr lang="en-US" sz="1000" dirty="0">
                <a:latin typeface="Arial"/>
                <a:ea typeface="SimSun"/>
                <a:cs typeface="Arial"/>
              </a:rPr>
              <a:t> </a:t>
            </a:r>
            <a:r>
              <a:rPr lang="en-US" sz="1000" dirty="0" err="1">
                <a:latin typeface="Arial"/>
                <a:ea typeface="SimSun"/>
                <a:cs typeface="Arial"/>
              </a:rPr>
              <a:t>privé</a:t>
            </a:r>
            <a:r>
              <a:rPr lang="en-US" sz="1000" dirty="0">
                <a:latin typeface="Arial"/>
                <a:ea typeface="SimSun"/>
                <a:cs typeface="Arial"/>
              </a:rPr>
              <a:t> qui </a:t>
            </a:r>
            <a:r>
              <a:rPr lang="en-US" sz="1000" dirty="0" err="1">
                <a:latin typeface="Arial"/>
                <a:ea typeface="SimSun"/>
                <a:cs typeface="Arial"/>
              </a:rPr>
              <a:t>peut</a:t>
            </a:r>
            <a:r>
              <a:rPr lang="en-US" sz="1000" dirty="0">
                <a:latin typeface="Arial"/>
                <a:ea typeface="SimSun"/>
                <a:cs typeface="Arial"/>
              </a:rPr>
              <a:t> </a:t>
            </a:r>
            <a:r>
              <a:rPr lang="en-US" sz="1000" dirty="0" err="1">
                <a:latin typeface="Arial"/>
                <a:ea typeface="SimSun"/>
                <a:cs typeface="Arial"/>
              </a:rPr>
              <a:t>être</a:t>
            </a:r>
            <a:r>
              <a:rPr lang="en-US" sz="1000" dirty="0">
                <a:latin typeface="Arial"/>
                <a:ea typeface="SimSun"/>
                <a:cs typeface="Arial"/>
              </a:rPr>
              <a:t> </a:t>
            </a:r>
            <a:r>
              <a:rPr lang="en-US" sz="1000" dirty="0" err="1">
                <a:latin typeface="Arial"/>
                <a:ea typeface="SimSun"/>
                <a:cs typeface="Arial"/>
              </a:rPr>
              <a:t>utilisé</a:t>
            </a:r>
            <a:r>
              <a:rPr lang="en-US" sz="1000" dirty="0">
                <a:latin typeface="Arial"/>
                <a:ea typeface="SimSun"/>
                <a:cs typeface="Arial"/>
              </a:rPr>
              <a:t> </a:t>
            </a:r>
            <a:r>
              <a:rPr lang="en-US" sz="1000" dirty="0" err="1">
                <a:latin typeface="Arial"/>
                <a:ea typeface="SimSun"/>
                <a:cs typeface="Arial"/>
              </a:rPr>
              <a:t>uniquement</a:t>
            </a:r>
            <a:r>
              <a:rPr lang="en-US" sz="1000" dirty="0">
                <a:latin typeface="Arial"/>
                <a:ea typeface="SimSun"/>
                <a:cs typeface="Arial"/>
              </a:rPr>
              <a:t> pour la communication entre les </a:t>
            </a:r>
            <a:r>
              <a:rPr lang="en-US" sz="1000" dirty="0" err="1">
                <a:latin typeface="Arial"/>
                <a:ea typeface="SimSun"/>
                <a:cs typeface="Arial"/>
              </a:rPr>
              <a:t>ordinateurs</a:t>
            </a:r>
            <a:r>
              <a:rPr lang="en-US" sz="1000" dirty="0">
                <a:latin typeface="Arial"/>
                <a:ea typeface="SimSun"/>
                <a:cs typeface="Arial"/>
              </a:rPr>
              <a:t> </a:t>
            </a:r>
            <a:r>
              <a:rPr lang="en-US" sz="1000" dirty="0" err="1">
                <a:latin typeface="Arial"/>
                <a:ea typeface="SimSun"/>
                <a:cs typeface="Arial"/>
              </a:rPr>
              <a:t>virtuels</a:t>
            </a:r>
            <a:r>
              <a:rPr lang="en-US" sz="1000" dirty="0">
                <a:latin typeface="Arial"/>
                <a:ea typeface="SimSun"/>
                <a:cs typeface="Arial"/>
              </a:rPr>
              <a:t>. Le </a:t>
            </a:r>
            <a:r>
              <a:rPr lang="en-US" sz="1000" dirty="0" err="1">
                <a:latin typeface="Arial"/>
                <a:ea typeface="SimSun"/>
                <a:cs typeface="Arial"/>
              </a:rPr>
              <a:t>réseau</a:t>
            </a:r>
            <a:r>
              <a:rPr lang="en-US" sz="1000" dirty="0">
                <a:latin typeface="Arial"/>
                <a:ea typeface="SimSun"/>
                <a:cs typeface="Arial"/>
              </a:rPr>
              <a:t> </a:t>
            </a:r>
            <a:r>
              <a:rPr lang="en-US" sz="1000" dirty="0" err="1">
                <a:latin typeface="Arial"/>
                <a:ea typeface="SimSun"/>
                <a:cs typeface="Arial"/>
              </a:rPr>
              <a:t>privé</a:t>
            </a:r>
            <a:r>
              <a:rPr lang="en-US" sz="1000" dirty="0">
                <a:latin typeface="Arial"/>
                <a:ea typeface="SimSun"/>
                <a:cs typeface="Arial"/>
              </a:rPr>
              <a:t> sera </a:t>
            </a:r>
            <a:r>
              <a:rPr lang="en-US" sz="1000" dirty="0" err="1">
                <a:latin typeface="Arial"/>
                <a:ea typeface="SimSun"/>
                <a:cs typeface="Arial"/>
              </a:rPr>
              <a:t>utilisé</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a:t>
            </a:r>
            <a:r>
              <a:rPr lang="en-US" sz="1000" dirty="0" err="1">
                <a:latin typeface="Arial"/>
                <a:ea typeface="SimSun"/>
                <a:cs typeface="Arial"/>
              </a:rPr>
              <a:t>fois</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les </a:t>
            </a:r>
            <a:r>
              <a:rPr lang="en-US" sz="1000" dirty="0" err="1">
                <a:latin typeface="Arial"/>
                <a:ea typeface="SimSun"/>
                <a:cs typeface="Arial"/>
              </a:rPr>
              <a:t>ordinateurs</a:t>
            </a:r>
            <a:r>
              <a:rPr lang="en-US" sz="1000" dirty="0">
                <a:latin typeface="Arial"/>
                <a:ea typeface="SimSun"/>
                <a:cs typeface="Arial"/>
              </a:rPr>
              <a:t> </a:t>
            </a:r>
            <a:r>
              <a:rPr lang="en-US" sz="1000" dirty="0" err="1">
                <a:latin typeface="Arial"/>
                <a:ea typeface="SimSun"/>
                <a:cs typeface="Arial"/>
              </a:rPr>
              <a:t>virtuels</a:t>
            </a:r>
            <a:r>
              <a:rPr lang="en-US" sz="1000" dirty="0">
                <a:latin typeface="Arial"/>
                <a:ea typeface="SimSun"/>
                <a:cs typeface="Arial"/>
              </a:rPr>
              <a:t> </a:t>
            </a:r>
            <a:r>
              <a:rPr lang="en-US" sz="1000" dirty="0" err="1">
                <a:latin typeface="Arial"/>
                <a:ea typeface="SimSun"/>
                <a:cs typeface="Arial"/>
              </a:rPr>
              <a:t>sont</a:t>
            </a:r>
            <a:r>
              <a:rPr lang="en-US" sz="1000" dirty="0">
                <a:latin typeface="Arial"/>
                <a:ea typeface="SimSun"/>
                <a:cs typeface="Arial"/>
              </a:rPr>
              <a:t> </a:t>
            </a:r>
            <a:r>
              <a:rPr lang="en-US" sz="1000" dirty="0" err="1">
                <a:latin typeface="Arial"/>
                <a:ea typeface="SimSun"/>
                <a:cs typeface="Arial"/>
              </a:rPr>
              <a:t>configurés</a:t>
            </a:r>
            <a:r>
              <a:rPr lang="en-US" sz="1000" dirty="0">
                <a:latin typeface="Arial"/>
                <a:ea typeface="SimSun"/>
                <a:cs typeface="Arial"/>
              </a:rPr>
              <a:t> pour </a:t>
            </a:r>
            <a:r>
              <a:rPr lang="en-US" sz="1000" dirty="0" err="1">
                <a:latin typeface="Arial"/>
                <a:ea typeface="SimSun"/>
                <a:cs typeface="Arial"/>
              </a:rPr>
              <a:t>une</a:t>
            </a:r>
            <a:r>
              <a:rPr lang="en-US" sz="1000" dirty="0">
                <a:latin typeface="Arial"/>
                <a:ea typeface="SimSun"/>
                <a:cs typeface="Arial"/>
              </a:rPr>
              <a:t> haute </a:t>
            </a:r>
            <a:r>
              <a:rPr lang="en-US" sz="1000" dirty="0" err="1">
                <a:latin typeface="Arial"/>
                <a:ea typeface="SimSun"/>
                <a:cs typeface="Arial"/>
              </a:rPr>
              <a:t>disponibilité</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devez</a:t>
            </a:r>
            <a:r>
              <a:rPr lang="en-US" sz="1000" dirty="0">
                <a:latin typeface="Arial"/>
                <a:ea typeface="SimSun"/>
                <a:cs typeface="Arial"/>
              </a:rPr>
              <a:t> </a:t>
            </a:r>
            <a:r>
              <a:rPr lang="en-US" sz="1000" dirty="0" err="1">
                <a:latin typeface="Arial"/>
                <a:ea typeface="SimSun"/>
                <a:cs typeface="Arial"/>
              </a:rPr>
              <a:t>également</a:t>
            </a:r>
            <a:r>
              <a:rPr lang="en-US" sz="1000" dirty="0">
                <a:latin typeface="Arial"/>
                <a:ea typeface="SimSun"/>
                <a:cs typeface="Arial"/>
              </a:rPr>
              <a:t> </a:t>
            </a:r>
            <a:r>
              <a:rPr lang="en-US" sz="1000" dirty="0" err="1">
                <a:latin typeface="Arial"/>
                <a:ea typeface="SimSun"/>
                <a:cs typeface="Arial"/>
              </a:rPr>
              <a:t>configurer</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a:t>
            </a:r>
            <a:r>
              <a:rPr lang="en-US" sz="1000" dirty="0" err="1">
                <a:latin typeface="Arial"/>
                <a:ea typeface="SimSun"/>
                <a:cs typeface="Arial"/>
              </a:rPr>
              <a:t>plage</a:t>
            </a:r>
            <a:r>
              <a:rPr lang="en-US" sz="1000" dirty="0">
                <a:latin typeface="Arial"/>
                <a:ea typeface="SimSun"/>
                <a:cs typeface="Arial"/>
              </a:rPr>
              <a:t> </a:t>
            </a:r>
            <a:r>
              <a:rPr lang="en-US" sz="1000" dirty="0" err="1">
                <a:latin typeface="Arial"/>
                <a:ea typeface="SimSun"/>
                <a:cs typeface="Arial"/>
              </a:rPr>
              <a:t>spécifique</a:t>
            </a:r>
            <a:r>
              <a:rPr lang="en-US" sz="1000" dirty="0">
                <a:latin typeface="Arial"/>
                <a:ea typeface="SimSun"/>
                <a:cs typeface="Arial"/>
              </a:rPr>
              <a:t> </a:t>
            </a:r>
            <a:r>
              <a:rPr lang="en-US" sz="1000" dirty="0" err="1">
                <a:latin typeface="Arial"/>
                <a:ea typeface="SimSun"/>
                <a:cs typeface="Arial"/>
              </a:rPr>
              <a:t>d'adresses</a:t>
            </a:r>
            <a:r>
              <a:rPr lang="en-US" sz="1000" dirty="0">
                <a:latin typeface="Arial"/>
                <a:ea typeface="SimSun"/>
                <a:cs typeface="Arial"/>
              </a:rPr>
              <a:t> MAC pour les </a:t>
            </a:r>
            <a:r>
              <a:rPr lang="en-US" sz="1000" dirty="0" err="1">
                <a:latin typeface="Arial"/>
                <a:ea typeface="SimSun"/>
                <a:cs typeface="Arial"/>
              </a:rPr>
              <a:t>ordinateurs</a:t>
            </a:r>
            <a:r>
              <a:rPr lang="en-US" sz="1000" dirty="0">
                <a:latin typeface="Arial"/>
                <a:ea typeface="SimSun"/>
                <a:cs typeface="Arial"/>
              </a:rPr>
              <a:t> </a:t>
            </a:r>
            <a:r>
              <a:rPr lang="en-US" sz="1000" dirty="0" err="1">
                <a:latin typeface="Arial"/>
                <a:ea typeface="SimSun"/>
                <a:cs typeface="Arial"/>
              </a:rPr>
              <a:t>virtuels</a:t>
            </a:r>
            <a:r>
              <a:rPr lang="en-US" sz="1000" dirty="0">
                <a:latin typeface="Arial"/>
                <a:ea typeface="SimSun"/>
                <a:cs typeface="Arial"/>
              </a:rPr>
              <a:t>.</a:t>
            </a:r>
          </a:p>
          <a:p>
            <a:pPr>
              <a:lnSpc>
                <a:spcPct val="115000"/>
              </a:lnSpc>
            </a:pPr>
            <a:r>
              <a:rPr lang="en-US" sz="1000" b="1" dirty="0" err="1">
                <a:latin typeface="Arial"/>
                <a:ea typeface="SimSun"/>
                <a:cs typeface="Arial"/>
              </a:rPr>
              <a:t>Exercice</a:t>
            </a:r>
            <a:r>
              <a:rPr lang="en-US" sz="1000" b="1" dirty="0">
                <a:latin typeface="Arial"/>
                <a:ea typeface="SimSun"/>
                <a:cs typeface="Arial"/>
              </a:rPr>
              <a:t> 3 : </a:t>
            </a:r>
            <a:r>
              <a:rPr lang="en-US" sz="1000" b="1" dirty="0" err="1">
                <a:latin typeface="Arial"/>
                <a:ea typeface="SimSun"/>
                <a:cs typeface="Arial"/>
              </a:rPr>
              <a:t>Création</a:t>
            </a:r>
            <a:r>
              <a:rPr lang="en-US" sz="1000" b="1" dirty="0">
                <a:latin typeface="Arial"/>
                <a:ea typeface="SimSun"/>
                <a:cs typeface="Arial"/>
              </a:rPr>
              <a:t> et configuration d'un </a:t>
            </a:r>
            <a:r>
              <a:rPr lang="en-US" sz="1000" b="1" dirty="0" err="1">
                <a:latin typeface="Arial"/>
                <a:ea typeface="SimSun"/>
                <a:cs typeface="Arial"/>
              </a:rPr>
              <a:t>ordinateur</a:t>
            </a:r>
            <a:r>
              <a:rPr lang="en-US" sz="1000" b="1" dirty="0">
                <a:latin typeface="Arial"/>
                <a:ea typeface="SimSun"/>
                <a:cs typeface="Arial"/>
              </a:rPr>
              <a:t> </a:t>
            </a:r>
            <a:r>
              <a:rPr lang="en-US" sz="1000" b="1" dirty="0" err="1">
                <a:latin typeface="Arial"/>
                <a:ea typeface="SimSun"/>
                <a:cs typeface="Arial"/>
              </a:rPr>
              <a:t>virtuel</a:t>
            </a:r>
            <a:endParaRPr lang="en-US" sz="1000" b="1" dirty="0">
              <a:latin typeface="Arial"/>
              <a:ea typeface="SimSun"/>
              <a:cs typeface="Arial"/>
            </a:endParaRPr>
          </a:p>
          <a:p>
            <a:pPr>
              <a:lnSpc>
                <a:spcPct val="115000"/>
              </a:lnSpc>
              <a:spcAft>
                <a:spcPts val="1000"/>
              </a:spcAft>
            </a:pP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devez</a:t>
            </a:r>
            <a:r>
              <a:rPr lang="en-US" sz="1000" dirty="0">
                <a:latin typeface="Arial"/>
                <a:ea typeface="SimSun"/>
                <a:cs typeface="Arial"/>
              </a:rPr>
              <a:t> </a:t>
            </a:r>
            <a:r>
              <a:rPr lang="en-US" sz="1000" dirty="0" err="1">
                <a:latin typeface="Arial"/>
                <a:ea typeface="SimSun"/>
                <a:cs typeface="Arial"/>
              </a:rPr>
              <a:t>déployer</a:t>
            </a:r>
            <a:r>
              <a:rPr lang="en-US" sz="1000" dirty="0">
                <a:latin typeface="Arial"/>
                <a:ea typeface="SimSun"/>
                <a:cs typeface="Arial"/>
              </a:rPr>
              <a:t> </a:t>
            </a:r>
            <a:r>
              <a:rPr lang="en-US" sz="1000" dirty="0" err="1">
                <a:latin typeface="Arial"/>
                <a:ea typeface="SimSun"/>
                <a:cs typeface="Arial"/>
              </a:rPr>
              <a:t>deux</a:t>
            </a:r>
            <a:r>
              <a:rPr lang="en-US" sz="1000" dirty="0">
                <a:latin typeface="Arial"/>
                <a:ea typeface="SimSun"/>
                <a:cs typeface="Arial"/>
              </a:rPr>
              <a:t> </a:t>
            </a:r>
            <a:r>
              <a:rPr lang="en-US" sz="1000" dirty="0" err="1">
                <a:latin typeface="Arial"/>
                <a:ea typeface="SimSun"/>
                <a:cs typeface="Arial"/>
              </a:rPr>
              <a:t>ordinateurs</a:t>
            </a:r>
            <a:r>
              <a:rPr lang="en-US" sz="1000" dirty="0">
                <a:latin typeface="Arial"/>
                <a:ea typeface="SimSun"/>
                <a:cs typeface="Arial"/>
              </a:rPr>
              <a:t> </a:t>
            </a:r>
            <a:r>
              <a:rPr lang="en-US" sz="1000" dirty="0" err="1">
                <a:latin typeface="Arial"/>
                <a:ea typeface="SimSun"/>
                <a:cs typeface="Arial"/>
              </a:rPr>
              <a:t>virtuels</a:t>
            </a:r>
            <a:r>
              <a:rPr lang="en-US" sz="1000" dirty="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LON-HOST1.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avez</a:t>
            </a:r>
            <a:r>
              <a:rPr lang="en-US" sz="1000" dirty="0">
                <a:latin typeface="Arial"/>
                <a:ea typeface="SimSun"/>
                <a:cs typeface="Arial"/>
              </a:rPr>
              <a:t> </a:t>
            </a:r>
            <a:r>
              <a:rPr lang="en-US" sz="1000" dirty="0" err="1">
                <a:latin typeface="Arial"/>
                <a:ea typeface="SimSun"/>
                <a:cs typeface="Arial"/>
              </a:rPr>
              <a:t>copié</a:t>
            </a:r>
            <a:r>
              <a:rPr lang="en-US" sz="1000" dirty="0">
                <a:latin typeface="Arial"/>
                <a:ea typeface="SimSun"/>
                <a:cs typeface="Arial"/>
              </a:rPr>
              <a:t> un </a:t>
            </a:r>
            <a:r>
              <a:rPr lang="en-US" sz="1000" dirty="0" err="1">
                <a:latin typeface="Arial"/>
                <a:ea typeface="SimSun"/>
                <a:cs typeface="Arial"/>
              </a:rPr>
              <a:t>fichier</a:t>
            </a:r>
            <a:r>
              <a:rPr lang="en-US" sz="1000" dirty="0">
                <a:latin typeface="Arial"/>
                <a:ea typeface="SimSun"/>
                <a:cs typeface="Arial"/>
              </a:rPr>
              <a:t> VHD </a:t>
            </a:r>
            <a:r>
              <a:rPr lang="en-US" sz="1000" dirty="0" err="1">
                <a:latin typeface="Arial"/>
                <a:ea typeface="SimSun"/>
                <a:cs typeface="Arial"/>
              </a:rPr>
              <a:t>préparé</a:t>
            </a:r>
            <a:r>
              <a:rPr lang="en-US" sz="1000" dirty="0">
                <a:latin typeface="Arial"/>
                <a:ea typeface="SimSun"/>
                <a:cs typeface="Arial"/>
              </a:rPr>
              <a:t> avec </a:t>
            </a:r>
            <a:r>
              <a:rPr lang="en-US" sz="1000" dirty="0" err="1">
                <a:latin typeface="Arial"/>
                <a:ea typeface="SimSun"/>
                <a:cs typeface="Arial"/>
              </a:rPr>
              <a:t>sysprepped</a:t>
            </a:r>
            <a:r>
              <a:rPr lang="en-US" sz="1000" dirty="0">
                <a:latin typeface="Arial"/>
                <a:ea typeface="SimSun"/>
                <a:cs typeface="Arial"/>
              </a:rPr>
              <a:t> qui </a:t>
            </a:r>
            <a:r>
              <a:rPr lang="en-US" sz="1000" dirty="0" err="1">
                <a:latin typeface="Arial"/>
                <a:ea typeface="SimSun"/>
                <a:cs typeface="Arial"/>
              </a:rPr>
              <a:t>héberge</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installation Windows Server 2012.</a:t>
            </a:r>
          </a:p>
          <a:p>
            <a:pPr>
              <a:lnSpc>
                <a:spcPct val="115000"/>
              </a:lnSpc>
              <a:spcAft>
                <a:spcPts val="1000"/>
              </a:spcAft>
            </a:pPr>
            <a:r>
              <a:rPr lang="en-US" sz="1000" dirty="0">
                <a:latin typeface="Arial"/>
                <a:ea typeface="SimSun"/>
                <a:cs typeface="Arial"/>
              </a:rPr>
              <a:t>Pour </a:t>
            </a:r>
            <a:r>
              <a:rPr lang="en-US" sz="1000" dirty="0" err="1">
                <a:latin typeface="Arial"/>
                <a:ea typeface="SimSun"/>
                <a:cs typeface="Arial"/>
              </a:rPr>
              <a:t>réduire</a:t>
            </a:r>
            <a:r>
              <a:rPr lang="en-US" sz="1000" dirty="0">
                <a:latin typeface="Arial"/>
                <a:ea typeface="SimSun"/>
                <a:cs typeface="Arial"/>
              </a:rPr>
              <a:t> </a:t>
            </a:r>
            <a:r>
              <a:rPr lang="en-US" sz="1000" dirty="0" err="1">
                <a:latin typeface="Arial"/>
                <a:ea typeface="SimSun"/>
                <a:cs typeface="Arial"/>
              </a:rPr>
              <a:t>l'utilisation</a:t>
            </a:r>
            <a:r>
              <a:rPr lang="en-US" sz="1000" dirty="0">
                <a:latin typeface="Arial"/>
                <a:ea typeface="SimSun"/>
                <a:cs typeface="Arial"/>
              </a:rPr>
              <a:t> de </a:t>
            </a:r>
            <a:r>
              <a:rPr lang="en-US" sz="1000" dirty="0" err="1">
                <a:latin typeface="Arial"/>
                <a:ea typeface="SimSun"/>
                <a:cs typeface="Arial"/>
              </a:rPr>
              <a:t>l'espace</a:t>
            </a:r>
            <a:r>
              <a:rPr lang="en-US" sz="1000" dirty="0">
                <a:latin typeface="Arial"/>
                <a:ea typeface="SimSun"/>
                <a:cs typeface="Arial"/>
              </a:rPr>
              <a:t> </a:t>
            </a:r>
            <a:r>
              <a:rPr lang="en-US" sz="1000" dirty="0" err="1">
                <a:latin typeface="Arial"/>
                <a:ea typeface="SimSun"/>
                <a:cs typeface="Arial"/>
              </a:rPr>
              <a:t>disque</a:t>
            </a:r>
            <a:r>
              <a:rPr lang="en-US" sz="1000" dirty="0">
                <a:latin typeface="Arial"/>
                <a:ea typeface="SimSun"/>
                <a:cs typeface="Arial"/>
              </a:rPr>
              <a:t> au </a:t>
            </a:r>
            <a:r>
              <a:rPr lang="en-US" sz="1000" dirty="0" err="1">
                <a:latin typeface="Arial"/>
                <a:ea typeface="SimSun"/>
                <a:cs typeface="Arial"/>
              </a:rPr>
              <a:t>détriment</a:t>
            </a:r>
            <a:r>
              <a:rPr lang="en-US" sz="1000" dirty="0">
                <a:latin typeface="Arial"/>
                <a:ea typeface="SimSun"/>
                <a:cs typeface="Arial"/>
              </a:rPr>
              <a:t> des performances,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allez</a:t>
            </a:r>
            <a:r>
              <a:rPr lang="en-US" sz="1000" dirty="0">
                <a:latin typeface="Arial"/>
                <a:ea typeface="SimSun"/>
                <a:cs typeface="Arial"/>
              </a:rPr>
              <a:t> </a:t>
            </a:r>
            <a:r>
              <a:rPr lang="en-US" sz="1000" dirty="0" err="1">
                <a:latin typeface="Arial"/>
                <a:ea typeface="SimSun"/>
                <a:cs typeface="Arial"/>
              </a:rPr>
              <a:t>créer</a:t>
            </a:r>
            <a:r>
              <a:rPr lang="en-US" sz="1000" dirty="0">
                <a:latin typeface="Arial"/>
                <a:ea typeface="SimSun"/>
                <a:cs typeface="Arial"/>
              </a:rPr>
              <a:t> </a:t>
            </a:r>
            <a:r>
              <a:rPr lang="en-US" sz="1000" dirty="0" err="1">
                <a:latin typeface="Arial"/>
                <a:ea typeface="SimSun"/>
                <a:cs typeface="Arial"/>
              </a:rPr>
              <a:t>deux</a:t>
            </a:r>
            <a:r>
              <a:rPr lang="en-US" sz="1000" dirty="0">
                <a:latin typeface="Arial"/>
                <a:ea typeface="SimSun"/>
                <a:cs typeface="Arial"/>
              </a:rPr>
              <a:t> </a:t>
            </a:r>
            <a:r>
              <a:rPr lang="en-US" sz="1000" dirty="0" err="1">
                <a:latin typeface="Arial"/>
                <a:ea typeface="SimSun"/>
                <a:cs typeface="Arial"/>
              </a:rPr>
              <a:t>fichiers</a:t>
            </a:r>
            <a:r>
              <a:rPr lang="en-US" sz="1000" dirty="0">
                <a:latin typeface="Arial"/>
                <a:ea typeface="SimSun"/>
                <a:cs typeface="Arial"/>
              </a:rPr>
              <a:t> VHD de </a:t>
            </a:r>
            <a:r>
              <a:rPr lang="en-US" sz="1000" dirty="0" err="1">
                <a:latin typeface="Arial"/>
                <a:ea typeface="SimSun"/>
                <a:cs typeface="Arial"/>
              </a:rPr>
              <a:t>différenciation</a:t>
            </a:r>
            <a:r>
              <a:rPr lang="en-US" sz="1000" dirty="0">
                <a:latin typeface="Arial"/>
                <a:ea typeface="SimSun"/>
                <a:cs typeface="Arial"/>
              </a:rPr>
              <a:t> à </a:t>
            </a:r>
            <a:r>
              <a:rPr lang="en-US" sz="1000" dirty="0" err="1">
                <a:latin typeface="Arial"/>
                <a:ea typeface="SimSun"/>
                <a:cs typeface="Arial"/>
              </a:rPr>
              <a:t>partir</a:t>
            </a:r>
            <a:r>
              <a:rPr lang="en-US" sz="1000" dirty="0">
                <a:latin typeface="Arial"/>
                <a:ea typeface="SimSun"/>
                <a:cs typeface="Arial"/>
              </a:rPr>
              <a:t> du </a:t>
            </a:r>
            <a:r>
              <a:rPr lang="en-US" sz="1000" dirty="0" err="1">
                <a:latin typeface="Arial"/>
                <a:ea typeface="SimSun"/>
                <a:cs typeface="Arial"/>
              </a:rPr>
              <a:t>fichier</a:t>
            </a:r>
            <a:r>
              <a:rPr lang="en-US" sz="1000" dirty="0">
                <a:latin typeface="Arial"/>
                <a:ea typeface="SimSun"/>
                <a:cs typeface="Arial"/>
              </a:rPr>
              <a:t> VHD </a:t>
            </a:r>
            <a:r>
              <a:rPr lang="en-US" sz="1000" dirty="0" err="1">
                <a:latin typeface="Arial"/>
                <a:ea typeface="SimSun"/>
                <a:cs typeface="Arial"/>
              </a:rPr>
              <a:t>préparé</a:t>
            </a:r>
            <a:r>
              <a:rPr lang="en-US" sz="1000" dirty="0">
                <a:latin typeface="Arial"/>
                <a:ea typeface="SimSun"/>
                <a:cs typeface="Arial"/>
              </a:rPr>
              <a:t> avec </a:t>
            </a:r>
            <a:r>
              <a:rPr lang="en-US" sz="1000" dirty="0" err="1">
                <a:latin typeface="Arial"/>
                <a:ea typeface="SimSun"/>
                <a:cs typeface="Arial"/>
              </a:rPr>
              <a:t>sysprepped</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utiliserez</a:t>
            </a:r>
            <a:r>
              <a:rPr lang="en-US" sz="1000" dirty="0">
                <a:latin typeface="Arial"/>
                <a:ea typeface="SimSun"/>
                <a:cs typeface="Arial"/>
              </a:rPr>
              <a:t> </a:t>
            </a:r>
            <a:r>
              <a:rPr lang="en-US" sz="1000" dirty="0" err="1">
                <a:latin typeface="Arial"/>
                <a:ea typeface="SimSun"/>
                <a:cs typeface="Arial"/>
              </a:rPr>
              <a:t>ensuite</a:t>
            </a:r>
            <a:r>
              <a:rPr lang="en-US" sz="1000" dirty="0">
                <a:latin typeface="Arial"/>
                <a:ea typeface="SimSun"/>
                <a:cs typeface="Arial"/>
              </a:rPr>
              <a:t> </a:t>
            </a:r>
            <a:r>
              <a:rPr lang="en-US" sz="1000" dirty="0" err="1">
                <a:latin typeface="Arial"/>
                <a:ea typeface="SimSun"/>
                <a:cs typeface="Arial"/>
              </a:rPr>
              <a:t>ces</a:t>
            </a:r>
            <a:r>
              <a:rPr lang="en-US" sz="1000" dirty="0">
                <a:latin typeface="Arial"/>
                <a:ea typeface="SimSun"/>
                <a:cs typeface="Arial"/>
              </a:rPr>
              <a:t> </a:t>
            </a:r>
            <a:r>
              <a:rPr lang="en-US" sz="1000" dirty="0" err="1">
                <a:latin typeface="Arial"/>
                <a:ea typeface="SimSun"/>
                <a:cs typeface="Arial"/>
              </a:rPr>
              <a:t>fichiers</a:t>
            </a:r>
            <a:r>
              <a:rPr lang="en-US" sz="1000" dirty="0">
                <a:latin typeface="Arial"/>
                <a:ea typeface="SimSun"/>
                <a:cs typeface="Arial"/>
              </a:rPr>
              <a:t> VHD de </a:t>
            </a:r>
            <a:r>
              <a:rPr lang="en-US" sz="1000" dirty="0" err="1">
                <a:latin typeface="Arial"/>
                <a:ea typeface="SimSun"/>
                <a:cs typeface="Arial"/>
              </a:rPr>
              <a:t>différenciation</a:t>
            </a:r>
            <a:r>
              <a:rPr lang="en-US" sz="1000" dirty="0">
                <a:latin typeface="Arial"/>
                <a:ea typeface="SimSun"/>
                <a:cs typeface="Arial"/>
              </a:rPr>
              <a:t> </a:t>
            </a:r>
            <a:r>
              <a:rPr lang="en-US" sz="1000" dirty="0" err="1">
                <a:latin typeface="Arial"/>
                <a:ea typeface="SimSun"/>
                <a:cs typeface="Arial"/>
              </a:rPr>
              <a:t>comme</a:t>
            </a:r>
            <a:r>
              <a:rPr lang="en-US" sz="1000" dirty="0">
                <a:latin typeface="Arial"/>
                <a:ea typeface="SimSun"/>
                <a:cs typeface="Arial"/>
              </a:rPr>
              <a:t> </a:t>
            </a:r>
            <a:r>
              <a:rPr lang="en-US" sz="1000" dirty="0" err="1">
                <a:latin typeface="Arial"/>
                <a:ea typeface="SimSun"/>
                <a:cs typeface="Arial"/>
              </a:rPr>
              <a:t>fichiers</a:t>
            </a:r>
            <a:r>
              <a:rPr lang="en-US" sz="1000" dirty="0">
                <a:latin typeface="Arial"/>
                <a:ea typeface="SimSun"/>
                <a:cs typeface="Arial"/>
              </a:rPr>
              <a:t> VHD pour les nouveaux </a:t>
            </a:r>
            <a:r>
              <a:rPr lang="en-US" sz="1000" dirty="0" err="1">
                <a:latin typeface="Arial"/>
                <a:ea typeface="SimSun"/>
                <a:cs typeface="Arial"/>
              </a:rPr>
              <a:t>ordinateurs</a:t>
            </a:r>
            <a:r>
              <a:rPr lang="en-US" sz="1000" dirty="0">
                <a:latin typeface="Arial"/>
                <a:ea typeface="SimSun"/>
                <a:cs typeface="Arial"/>
              </a:rPr>
              <a:t> </a:t>
            </a:r>
            <a:r>
              <a:rPr lang="en-US" sz="1000" dirty="0" err="1">
                <a:latin typeface="Arial"/>
                <a:ea typeface="SimSun"/>
                <a:cs typeface="Arial"/>
              </a:rPr>
              <a:t>virtuels</a:t>
            </a:r>
            <a:r>
              <a:rPr lang="en-US" sz="1000" dirty="0">
                <a:latin typeface="Arial"/>
                <a:ea typeface="SimSun"/>
                <a:cs typeface="Arial"/>
              </a:rPr>
              <a:t>.</a:t>
            </a:r>
          </a:p>
          <a:p>
            <a:pPr>
              <a:lnSpc>
                <a:spcPct val="115000"/>
              </a:lnSpc>
            </a:pPr>
            <a:r>
              <a:rPr lang="en-US" sz="1000" b="1" dirty="0" err="1">
                <a:latin typeface="Arial"/>
                <a:ea typeface="SimSun"/>
                <a:cs typeface="Arial"/>
              </a:rPr>
              <a:t>Exercice</a:t>
            </a:r>
            <a:r>
              <a:rPr lang="en-US" sz="1000" b="1" dirty="0">
                <a:latin typeface="Arial"/>
                <a:ea typeface="SimSun"/>
                <a:cs typeface="Arial"/>
              </a:rPr>
              <a:t> 4 : </a:t>
            </a:r>
            <a:r>
              <a:rPr lang="en-US" sz="1000" b="1" dirty="0" err="1">
                <a:latin typeface="Arial"/>
                <a:ea typeface="SimSun"/>
                <a:cs typeface="Arial"/>
              </a:rPr>
              <a:t>Utilisation</a:t>
            </a:r>
            <a:r>
              <a:rPr lang="en-US" sz="1000" b="1" dirty="0">
                <a:latin typeface="Arial"/>
                <a:ea typeface="SimSun"/>
                <a:cs typeface="Arial"/>
              </a:rPr>
              <a:t> </a:t>
            </a:r>
            <a:r>
              <a:rPr lang="en-US" sz="1000" b="1" dirty="0" err="1">
                <a:latin typeface="Arial"/>
                <a:ea typeface="SimSun"/>
                <a:cs typeface="Arial"/>
              </a:rPr>
              <a:t>d'instantanés</a:t>
            </a:r>
            <a:r>
              <a:rPr lang="en-US" sz="1000" b="1" dirty="0">
                <a:latin typeface="Arial"/>
                <a:ea typeface="SimSun"/>
                <a:cs typeface="Arial"/>
              </a:rPr>
              <a:t> </a:t>
            </a:r>
            <a:r>
              <a:rPr lang="en-US" sz="1000" b="1" dirty="0" err="1">
                <a:latin typeface="Arial"/>
                <a:ea typeface="SimSun"/>
                <a:cs typeface="Arial"/>
              </a:rPr>
              <a:t>d'ordinateur</a:t>
            </a:r>
            <a:r>
              <a:rPr lang="en-US" sz="1000" b="1" dirty="0">
                <a:latin typeface="Arial"/>
                <a:ea typeface="SimSun"/>
                <a:cs typeface="Arial"/>
              </a:rPr>
              <a:t> </a:t>
            </a:r>
            <a:r>
              <a:rPr lang="en-US" sz="1000" b="1" dirty="0" err="1">
                <a:latin typeface="Arial"/>
                <a:ea typeface="SimSun"/>
                <a:cs typeface="Arial"/>
              </a:rPr>
              <a:t>virtuel</a:t>
            </a:r>
            <a:endParaRPr lang="en-US" sz="1000" b="1" dirty="0">
              <a:latin typeface="Arial"/>
              <a:ea typeface="SimSun"/>
              <a:cs typeface="Arial"/>
            </a:endParaRPr>
          </a:p>
          <a:p>
            <a:pPr>
              <a:lnSpc>
                <a:spcPct val="115000"/>
              </a:lnSpc>
              <a:spcAft>
                <a:spcPts val="1000"/>
              </a:spcAft>
            </a:pP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êtes</a:t>
            </a:r>
            <a:r>
              <a:rPr lang="en-US" sz="1000" dirty="0">
                <a:latin typeface="Arial"/>
                <a:ea typeface="SimSun"/>
                <a:cs typeface="Arial"/>
              </a:rPr>
              <a:t> en train de </a:t>
            </a:r>
            <a:r>
              <a:rPr lang="en-US" sz="1000" dirty="0" err="1">
                <a:latin typeface="Arial"/>
                <a:ea typeface="SimSun"/>
                <a:cs typeface="Arial"/>
              </a:rPr>
              <a:t>développer</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a:t>
            </a:r>
            <a:r>
              <a:rPr lang="en-US" sz="1000" dirty="0" err="1">
                <a:latin typeface="Arial"/>
                <a:ea typeface="SimSun"/>
                <a:cs typeface="Arial"/>
              </a:rPr>
              <a:t>stratégie</a:t>
            </a:r>
            <a:r>
              <a:rPr lang="en-US" sz="1000" dirty="0">
                <a:latin typeface="Arial"/>
                <a:ea typeface="SimSun"/>
                <a:cs typeface="Arial"/>
              </a:rPr>
              <a:t> pour </a:t>
            </a:r>
            <a:r>
              <a:rPr lang="en-US" sz="1000" dirty="0" err="1">
                <a:latin typeface="Arial"/>
                <a:ea typeface="SimSun"/>
                <a:cs typeface="Arial"/>
              </a:rPr>
              <a:t>atténuer</a:t>
            </a:r>
            <a:r>
              <a:rPr lang="en-US" sz="1000" dirty="0">
                <a:latin typeface="Arial"/>
                <a:ea typeface="SimSun"/>
                <a:cs typeface="Arial"/>
              </a:rPr>
              <a:t> </a:t>
            </a:r>
            <a:r>
              <a:rPr lang="en-US" sz="1000" dirty="0" err="1">
                <a:latin typeface="Arial"/>
                <a:ea typeface="SimSun"/>
                <a:cs typeface="Arial"/>
              </a:rPr>
              <a:t>l'impact</a:t>
            </a:r>
            <a:r>
              <a:rPr lang="en-US" sz="1000" dirty="0">
                <a:latin typeface="Arial"/>
                <a:ea typeface="SimSun"/>
                <a:cs typeface="Arial"/>
              </a:rPr>
              <a:t> de </a:t>
            </a:r>
            <a:r>
              <a:rPr lang="en-US" sz="1000" dirty="0" err="1">
                <a:latin typeface="Arial"/>
                <a:ea typeface="SimSun"/>
                <a:cs typeface="Arial"/>
              </a:rPr>
              <a:t>demandes</a:t>
            </a:r>
            <a:r>
              <a:rPr lang="en-US" sz="1000" dirty="0">
                <a:latin typeface="Arial"/>
                <a:ea typeface="SimSun"/>
                <a:cs typeface="Arial"/>
              </a:rPr>
              <a:t> de modification </a:t>
            </a:r>
            <a:r>
              <a:rPr lang="en-US" sz="1000" dirty="0" err="1">
                <a:latin typeface="Arial"/>
                <a:ea typeface="SimSun"/>
                <a:cs typeface="Arial"/>
              </a:rPr>
              <a:t>incorrectement</a:t>
            </a:r>
            <a:r>
              <a:rPr lang="en-US" sz="1000" dirty="0">
                <a:latin typeface="Arial"/>
                <a:ea typeface="SimSun"/>
                <a:cs typeface="Arial"/>
              </a:rPr>
              <a:t> </a:t>
            </a:r>
            <a:r>
              <a:rPr lang="en-US" sz="1000" dirty="0" err="1">
                <a:latin typeface="Arial"/>
                <a:ea typeface="SimSun"/>
                <a:cs typeface="Arial"/>
              </a:rPr>
              <a:t>appliquées</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le cadre du </a:t>
            </a:r>
            <a:r>
              <a:rPr lang="en-US" sz="1000" dirty="0" err="1">
                <a:latin typeface="Arial"/>
                <a:ea typeface="SimSun"/>
                <a:cs typeface="Arial"/>
              </a:rPr>
              <a:t>développement</a:t>
            </a:r>
            <a:r>
              <a:rPr lang="en-US" sz="1000" dirty="0">
                <a:latin typeface="Arial"/>
                <a:ea typeface="SimSun"/>
                <a:cs typeface="Arial"/>
              </a:rPr>
              <a:t> de </a:t>
            </a:r>
            <a:r>
              <a:rPr lang="en-US" sz="1000" dirty="0" err="1">
                <a:latin typeface="Arial"/>
                <a:ea typeface="SimSun"/>
                <a:cs typeface="Arial"/>
              </a:rPr>
              <a:t>cette</a:t>
            </a:r>
            <a:r>
              <a:rPr lang="en-US" sz="1000" dirty="0">
                <a:latin typeface="Arial"/>
                <a:ea typeface="SimSun"/>
                <a:cs typeface="Arial"/>
              </a:rPr>
              <a:t> </a:t>
            </a:r>
            <a:r>
              <a:rPr lang="en-US" sz="1000" dirty="0" err="1">
                <a:latin typeface="Arial"/>
                <a:ea typeface="SimSun"/>
                <a:cs typeface="Arial"/>
              </a:rPr>
              <a:t>stratégie</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testez</a:t>
            </a:r>
            <a:r>
              <a:rPr lang="en-US" sz="1000" dirty="0">
                <a:latin typeface="Arial"/>
                <a:ea typeface="SimSun"/>
                <a:cs typeface="Arial"/>
              </a:rPr>
              <a:t> la </a:t>
            </a:r>
            <a:r>
              <a:rPr lang="en-US" sz="1000" dirty="0" err="1">
                <a:latin typeface="Arial"/>
                <a:ea typeface="SimSun"/>
                <a:cs typeface="Arial"/>
              </a:rPr>
              <a:t>vitesse</a:t>
            </a:r>
            <a:r>
              <a:rPr lang="en-US" sz="1000" dirty="0">
                <a:latin typeface="Arial"/>
                <a:ea typeface="SimSun"/>
                <a:cs typeface="Arial"/>
              </a:rPr>
              <a:t> </a:t>
            </a:r>
            <a:r>
              <a:rPr lang="en-US" sz="1000" dirty="0" smtClean="0">
                <a:latin typeface="Arial"/>
                <a:ea typeface="SimSun"/>
                <a:cs typeface="Arial"/>
              </a:rPr>
              <a:t>et la </a:t>
            </a:r>
            <a:r>
              <a:rPr lang="en-US" sz="1000" dirty="0" err="1" smtClean="0">
                <a:latin typeface="Arial"/>
                <a:ea typeface="SimSun"/>
                <a:cs typeface="Arial"/>
              </a:rPr>
              <a:t>fonctionnalité</a:t>
            </a:r>
            <a:r>
              <a:rPr lang="en-US" sz="1000" dirty="0" smtClean="0">
                <a:latin typeface="Arial"/>
                <a:ea typeface="SimSun"/>
                <a:cs typeface="Arial"/>
              </a:rPr>
              <a:t> </a:t>
            </a:r>
            <a:r>
              <a:rPr lang="en-US" sz="1000" dirty="0">
                <a:latin typeface="Arial"/>
                <a:ea typeface="SimSun"/>
                <a:cs typeface="Arial"/>
              </a:rPr>
              <a:t>des </a:t>
            </a:r>
            <a:r>
              <a:rPr lang="en-US" sz="1000" dirty="0" err="1">
                <a:latin typeface="Arial"/>
                <a:ea typeface="SimSun"/>
                <a:cs typeface="Arial"/>
              </a:rPr>
              <a:t>instantanés</a:t>
            </a:r>
            <a:r>
              <a:rPr lang="en-US" sz="1000" dirty="0">
                <a:latin typeface="Arial"/>
                <a:ea typeface="SimSun"/>
                <a:cs typeface="Arial"/>
              </a:rPr>
              <a:t> </a:t>
            </a:r>
            <a:r>
              <a:rPr lang="en-US" sz="1000" dirty="0" err="1">
                <a:latin typeface="Arial"/>
                <a:ea typeface="SimSun"/>
                <a:cs typeface="Arial"/>
              </a:rPr>
              <a:t>d'ordinateur</a:t>
            </a:r>
            <a:r>
              <a:rPr lang="en-US" sz="1000" dirty="0">
                <a:latin typeface="Arial"/>
                <a:ea typeface="SimSun"/>
                <a:cs typeface="Arial"/>
              </a:rPr>
              <a:t> </a:t>
            </a:r>
            <a:r>
              <a:rPr lang="en-US" sz="1000" dirty="0" err="1">
                <a:latin typeface="Arial"/>
                <a:ea typeface="SimSun"/>
                <a:cs typeface="Arial"/>
              </a:rPr>
              <a:t>virtuel</a:t>
            </a:r>
            <a:r>
              <a:rPr lang="en-US" sz="1000" dirty="0">
                <a:latin typeface="Arial"/>
                <a:ea typeface="SimSun"/>
                <a:cs typeface="Arial"/>
              </a:rPr>
              <a:t> pour </a:t>
            </a:r>
            <a:r>
              <a:rPr lang="en-US" sz="1000" dirty="0" err="1">
                <a:latin typeface="Arial"/>
                <a:ea typeface="SimSun"/>
                <a:cs typeface="Arial"/>
              </a:rPr>
              <a:t>restaurer</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configuration stable </a:t>
            </a:r>
            <a:r>
              <a:rPr lang="en-US" sz="1000" dirty="0" err="1">
                <a:latin typeface="Arial"/>
                <a:ea typeface="SimSun"/>
                <a:cs typeface="Arial"/>
              </a:rPr>
              <a:t>préalablement</a:t>
            </a:r>
            <a:r>
              <a:rPr lang="en-US" sz="1000" dirty="0">
                <a:latin typeface="Arial"/>
                <a:ea typeface="SimSun"/>
                <a:cs typeface="Arial"/>
              </a:rPr>
              <a:t> </a:t>
            </a:r>
            <a:r>
              <a:rPr lang="en-US" sz="1000" dirty="0" err="1">
                <a:latin typeface="Arial"/>
                <a:ea typeface="SimSun"/>
                <a:cs typeface="Arial"/>
              </a:rPr>
              <a:t>existante</a:t>
            </a:r>
            <a:r>
              <a:rPr lang="en-US" sz="1000" dirty="0">
                <a:latin typeface="Arial"/>
                <a:ea typeface="SimSun"/>
                <a:cs typeface="Arial"/>
              </a:rPr>
              <a:t>.</a:t>
            </a:r>
          </a:p>
          <a:p>
            <a:pPr>
              <a:lnSpc>
                <a:spcPct val="115000"/>
              </a:lnSpc>
              <a:spcAft>
                <a:spcPts val="1000"/>
              </a:spcAft>
            </a:pPr>
            <a:r>
              <a:rPr lang="en-US" sz="1000" dirty="0" err="1">
                <a:latin typeface="Arial"/>
                <a:ea typeface="SimSun"/>
                <a:cs typeface="Arial"/>
              </a:rPr>
              <a:t>Dans</a:t>
            </a:r>
            <a:r>
              <a:rPr lang="en-US" sz="1000" dirty="0">
                <a:latin typeface="Arial"/>
                <a:ea typeface="SimSun"/>
                <a:cs typeface="Arial"/>
              </a:rPr>
              <a:t> </a:t>
            </a:r>
            <a:r>
              <a:rPr lang="en-US" sz="1000" dirty="0" err="1">
                <a:latin typeface="Arial"/>
                <a:ea typeface="SimSun"/>
                <a:cs typeface="Arial"/>
              </a:rPr>
              <a:t>cet</a:t>
            </a:r>
            <a:r>
              <a:rPr lang="en-US" sz="1000" dirty="0">
                <a:latin typeface="Arial"/>
                <a:ea typeface="SimSun"/>
                <a:cs typeface="Arial"/>
              </a:rPr>
              <a:t> </a:t>
            </a:r>
            <a:r>
              <a:rPr lang="en-US" sz="1000" dirty="0" err="1">
                <a:latin typeface="Arial"/>
                <a:ea typeface="SimSun"/>
                <a:cs typeface="Arial"/>
              </a:rPr>
              <a:t>exercice</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allez</a:t>
            </a:r>
            <a:r>
              <a:rPr lang="en-US" sz="1000" dirty="0">
                <a:latin typeface="Arial"/>
                <a:ea typeface="SimSun"/>
                <a:cs typeface="Arial"/>
              </a:rPr>
              <a:t> </a:t>
            </a:r>
            <a:r>
              <a:rPr lang="en-US" sz="1000" dirty="0" err="1">
                <a:latin typeface="Arial"/>
                <a:ea typeface="SimSun"/>
                <a:cs typeface="Arial"/>
              </a:rPr>
              <a:t>déployer</a:t>
            </a:r>
            <a:r>
              <a:rPr lang="en-US" sz="1000" dirty="0">
                <a:latin typeface="Arial"/>
                <a:ea typeface="SimSun"/>
                <a:cs typeface="Arial"/>
              </a:rPr>
              <a:t> Windows Server 2012 </a:t>
            </a:r>
            <a:r>
              <a:rPr lang="en-US" sz="1000" dirty="0" err="1">
                <a:latin typeface="Arial"/>
                <a:ea typeface="SimSun"/>
                <a:cs typeface="Arial"/>
              </a:rPr>
              <a:t>sur</a:t>
            </a:r>
            <a:r>
              <a:rPr lang="en-US" sz="1000" dirty="0">
                <a:latin typeface="Arial"/>
                <a:ea typeface="SimSun"/>
                <a:cs typeface="Arial"/>
              </a:rPr>
              <a:t> un </a:t>
            </a:r>
            <a:r>
              <a:rPr lang="en-US" sz="1000" dirty="0" err="1">
                <a:latin typeface="Arial"/>
                <a:ea typeface="SimSun"/>
                <a:cs typeface="Arial"/>
              </a:rPr>
              <a:t>ordinateur</a:t>
            </a:r>
            <a:r>
              <a:rPr lang="en-US" sz="1000" dirty="0">
                <a:latin typeface="Arial"/>
                <a:ea typeface="SimSun"/>
                <a:cs typeface="Arial"/>
              </a:rPr>
              <a:t> </a:t>
            </a:r>
            <a:r>
              <a:rPr lang="en-US" sz="1000" dirty="0" err="1">
                <a:latin typeface="Arial"/>
                <a:ea typeface="SimSun"/>
                <a:cs typeface="Arial"/>
              </a:rPr>
              <a:t>virtuel</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créerez</a:t>
            </a:r>
            <a:r>
              <a:rPr lang="en-US" sz="1000" dirty="0">
                <a:latin typeface="Arial"/>
                <a:ea typeface="SimSun"/>
                <a:cs typeface="Arial"/>
              </a:rPr>
              <a:t> </a:t>
            </a:r>
            <a:r>
              <a:rPr lang="en-US" sz="1000" dirty="0" err="1">
                <a:latin typeface="Arial"/>
                <a:ea typeface="SimSun"/>
                <a:cs typeface="Arial"/>
              </a:rPr>
              <a:t>ensuite</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configuration stable pour </a:t>
            </a:r>
            <a:r>
              <a:rPr lang="en-US" sz="1000" dirty="0" err="1">
                <a:latin typeface="Arial"/>
                <a:ea typeface="SimSun"/>
                <a:cs typeface="Arial"/>
              </a:rPr>
              <a:t>cet</a:t>
            </a:r>
            <a:r>
              <a:rPr lang="en-US" sz="1000" dirty="0">
                <a:latin typeface="Arial"/>
                <a:ea typeface="SimSun"/>
                <a:cs typeface="Arial"/>
              </a:rPr>
              <a:t> </a:t>
            </a:r>
            <a:r>
              <a:rPr lang="en-US" sz="1000" dirty="0" err="1">
                <a:latin typeface="Arial"/>
                <a:ea typeface="SimSun"/>
                <a:cs typeface="Arial"/>
              </a:rPr>
              <a:t>ordinateur</a:t>
            </a:r>
            <a:r>
              <a:rPr lang="en-US" sz="1000" dirty="0">
                <a:latin typeface="Arial"/>
                <a:ea typeface="SimSun"/>
                <a:cs typeface="Arial"/>
              </a:rPr>
              <a:t> </a:t>
            </a:r>
            <a:r>
              <a:rPr lang="en-US" sz="1000" dirty="0" err="1">
                <a:latin typeface="Arial"/>
                <a:ea typeface="SimSun"/>
                <a:cs typeface="Arial"/>
              </a:rPr>
              <a:t>virtuel</a:t>
            </a:r>
            <a:r>
              <a:rPr lang="en-US" sz="1000" dirty="0">
                <a:latin typeface="Arial"/>
                <a:ea typeface="SimSun"/>
                <a:cs typeface="Arial"/>
              </a:rPr>
              <a:t>, et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prendrez</a:t>
            </a:r>
            <a:r>
              <a:rPr lang="en-US" sz="1000" dirty="0">
                <a:latin typeface="Arial"/>
                <a:ea typeface="SimSun"/>
                <a:cs typeface="Arial"/>
              </a:rPr>
              <a:t> un </a:t>
            </a:r>
            <a:r>
              <a:rPr lang="en-US" sz="1000" dirty="0" err="1">
                <a:latin typeface="Arial"/>
                <a:ea typeface="SimSun"/>
                <a:cs typeface="Arial"/>
              </a:rPr>
              <a:t>instantané</a:t>
            </a:r>
            <a:r>
              <a:rPr lang="en-US" sz="1000" dirty="0">
                <a:latin typeface="Arial"/>
                <a:ea typeface="SimSun"/>
                <a:cs typeface="Arial"/>
              </a:rPr>
              <a:t> </a:t>
            </a:r>
            <a:r>
              <a:rPr lang="en-US" sz="1000" dirty="0" err="1">
                <a:latin typeface="Arial"/>
                <a:ea typeface="SimSun"/>
                <a:cs typeface="Arial"/>
              </a:rPr>
              <a:t>d'ordinateur</a:t>
            </a:r>
            <a:r>
              <a:rPr lang="en-US" sz="1000" dirty="0">
                <a:latin typeface="Arial"/>
                <a:ea typeface="SimSun"/>
                <a:cs typeface="Arial"/>
              </a:rPr>
              <a:t> </a:t>
            </a:r>
            <a:r>
              <a:rPr lang="en-US" sz="1000" dirty="0" err="1">
                <a:latin typeface="Arial"/>
                <a:ea typeface="SimSun"/>
                <a:cs typeface="Arial"/>
              </a:rPr>
              <a:t>virtuel</a:t>
            </a:r>
            <a:r>
              <a:rPr lang="en-US" sz="1000" dirty="0">
                <a:latin typeface="Arial"/>
                <a:ea typeface="SimSun"/>
                <a:cs typeface="Arial"/>
              </a:rPr>
              <a:t>. </a:t>
            </a:r>
            <a:r>
              <a:rPr lang="en-US" sz="1000" dirty="0" err="1">
                <a:latin typeface="Arial"/>
                <a:ea typeface="SimSun"/>
                <a:cs typeface="Arial"/>
              </a:rPr>
              <a:t>Enfin</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modifierez</a:t>
            </a:r>
            <a:r>
              <a:rPr lang="en-US" sz="1000" dirty="0">
                <a:latin typeface="Arial"/>
                <a:ea typeface="SimSun"/>
                <a:cs typeface="Arial"/>
              </a:rPr>
              <a:t> la configuration et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restaurerez</a:t>
            </a:r>
            <a:r>
              <a:rPr lang="en-US" sz="1000" dirty="0">
                <a:latin typeface="Arial"/>
                <a:ea typeface="SimSun"/>
                <a:cs typeface="Arial"/>
              </a:rPr>
              <a:t> </a:t>
            </a:r>
            <a:r>
              <a:rPr lang="en-US" sz="1000" dirty="0" err="1">
                <a:latin typeface="Arial"/>
                <a:ea typeface="SimSun"/>
                <a:cs typeface="Arial"/>
              </a:rPr>
              <a:t>l'instantané</a:t>
            </a:r>
            <a:r>
              <a:rPr lang="en-US" sz="1000" dirty="0">
                <a:latin typeface="Arial"/>
                <a:ea typeface="SimSun"/>
                <a:cs typeface="Arial"/>
              </a:rPr>
              <a:t>.</a:t>
            </a:r>
          </a:p>
        </p:txBody>
      </p:sp>
      <p:sp>
        <p:nvSpPr>
          <p:cNvPr id="4" name="Slide Number Placeholder 3"/>
          <p:cNvSpPr>
            <a:spLocks noGrp="1"/>
          </p:cNvSpPr>
          <p:nvPr>
            <p:ph type="sldNum" sz="quarter" idx="10"/>
          </p:nvPr>
        </p:nvSpPr>
        <p:spPr/>
        <p:txBody>
          <a:bodyPr/>
          <a:lstStyle/>
          <a:p>
            <a:fld id="{837D24DF-0F43-4DD8-A081-EA8927561D5C}"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Tree>
    <p:extLst>
      <p:ext uri="{BB962C8B-B14F-4D97-AF65-F5344CB8AC3E}">
        <p14:creationId xmlns:p14="http://schemas.microsoft.com/office/powerpoint/2010/main" val="34849382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837D24DF-0F43-4DD8-A081-EA8927561D5C}"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4198517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Décrivez brièvement le contenu de la leçon.</a:t>
            </a:r>
          </a:p>
        </p:txBody>
      </p:sp>
      <p:sp>
        <p:nvSpPr>
          <p:cNvPr id="4" name="Slide Number Placeholder 3"/>
          <p:cNvSpPr>
            <a:spLocks noGrp="1"/>
          </p:cNvSpPr>
          <p:nvPr>
            <p:ph type="sldNum" sz="quarter" idx="10"/>
          </p:nvPr>
        </p:nvSpPr>
        <p:spPr/>
        <p:txBody>
          <a:bodyPr/>
          <a:lstStyle/>
          <a:p>
            <a:fld id="{837D24DF-0F43-4DD8-A081-EA8927561D5C}"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25160825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smtClean="0">
                <a:effectLst/>
                <a:latin typeface="Arial"/>
                <a:ea typeface="SimSun"/>
                <a:cs typeface="Arial"/>
              </a:rPr>
              <a:t>Quel</a:t>
            </a:r>
            <a:r>
              <a:rPr lang="en-US" sz="1000" dirty="0" smtClean="0">
                <a:effectLst/>
                <a:latin typeface="Arial"/>
                <a:ea typeface="SimSun"/>
                <a:cs typeface="Arial"/>
              </a:rPr>
              <a:t> type de </a:t>
            </a:r>
            <a:r>
              <a:rPr lang="en-US" sz="1000" dirty="0" err="1" smtClean="0">
                <a:effectLst/>
                <a:latin typeface="Arial"/>
                <a:ea typeface="SimSun"/>
                <a:cs typeface="Arial"/>
              </a:rPr>
              <a:t>commutateur</a:t>
            </a:r>
            <a:r>
              <a:rPr lang="en-US" sz="1000" dirty="0" smtClean="0">
                <a:effectLst/>
                <a:latin typeface="Arial"/>
                <a:ea typeface="SimSun"/>
                <a:cs typeface="Arial"/>
              </a:rPr>
              <a:t> </a:t>
            </a:r>
            <a:r>
              <a:rPr lang="en-US" sz="1000" dirty="0" err="1" smtClean="0">
                <a:effectLst/>
                <a:latin typeface="Arial"/>
                <a:ea typeface="SimSun"/>
                <a:cs typeface="Arial"/>
              </a:rPr>
              <a:t>réseau</a:t>
            </a:r>
            <a:r>
              <a:rPr lang="en-US" sz="1000" dirty="0" smtClean="0">
                <a:effectLst/>
                <a:latin typeface="Arial"/>
                <a:ea typeface="SimSun"/>
                <a:cs typeface="Arial"/>
              </a:rPr>
              <a:t> </a:t>
            </a:r>
            <a:r>
              <a:rPr lang="en-US" sz="1000" dirty="0" err="1" smtClean="0">
                <a:effectLst/>
                <a:latin typeface="Arial"/>
                <a:ea typeface="SimSun"/>
                <a:cs typeface="Arial"/>
              </a:rPr>
              <a:t>virtuel</a:t>
            </a:r>
            <a:r>
              <a:rPr lang="en-US" sz="1000" dirty="0" smtClean="0">
                <a:effectLst/>
                <a:latin typeface="Arial"/>
                <a:ea typeface="SimSun"/>
                <a:cs typeface="Arial"/>
              </a:rPr>
              <a:t> </a:t>
            </a:r>
            <a:r>
              <a:rPr lang="en-US" sz="1000" dirty="0" err="1" smtClean="0">
                <a:effectLst/>
                <a:latin typeface="Arial"/>
                <a:ea typeface="SimSun"/>
                <a:cs typeface="Arial"/>
              </a:rPr>
              <a:t>créeriez-vous</a:t>
            </a:r>
            <a:r>
              <a:rPr lang="en-US" sz="1000" dirty="0" smtClean="0">
                <a:effectLst/>
                <a:latin typeface="Arial"/>
                <a:ea typeface="SimSun"/>
                <a:cs typeface="Arial"/>
              </a:rPr>
              <a:t> pour </a:t>
            </a:r>
            <a:r>
              <a:rPr lang="en-US" sz="1000" dirty="0" err="1" smtClean="0">
                <a:effectLst/>
                <a:latin typeface="Arial"/>
                <a:ea typeface="SimSun"/>
                <a:cs typeface="Arial"/>
              </a:rPr>
              <a:t>autoriser</a:t>
            </a:r>
            <a:r>
              <a:rPr lang="en-US" sz="1000" dirty="0" smtClean="0">
                <a:effectLst/>
                <a:latin typeface="Arial"/>
                <a:ea typeface="SimSun"/>
                <a:cs typeface="Arial"/>
              </a:rPr>
              <a:t> </a:t>
            </a:r>
            <a:r>
              <a:rPr lang="en-US" sz="1000" dirty="0" err="1" smtClean="0">
                <a:effectLst/>
                <a:latin typeface="Arial"/>
                <a:ea typeface="SimSun"/>
                <a:cs typeface="Arial"/>
              </a:rPr>
              <a:t>l'ordinateur</a:t>
            </a:r>
            <a:r>
              <a:rPr lang="en-US" sz="1000" dirty="0" smtClean="0">
                <a:effectLst/>
                <a:latin typeface="Arial"/>
                <a:ea typeface="SimSun"/>
                <a:cs typeface="Arial"/>
              </a:rPr>
              <a:t> </a:t>
            </a:r>
            <a:r>
              <a:rPr lang="en-US" sz="1000" dirty="0" err="1" smtClean="0">
                <a:effectLst/>
                <a:latin typeface="Arial"/>
                <a:ea typeface="SimSun"/>
                <a:cs typeface="Arial"/>
              </a:rPr>
              <a:t>virtuel</a:t>
            </a:r>
            <a:r>
              <a:rPr lang="en-US" sz="1000" dirty="0" smtClean="0">
                <a:effectLst/>
                <a:latin typeface="Arial"/>
                <a:ea typeface="SimSun"/>
                <a:cs typeface="Arial"/>
              </a:rPr>
              <a:t> à </a:t>
            </a:r>
            <a:r>
              <a:rPr lang="en-US" sz="1000" dirty="0" err="1" smtClean="0">
                <a:effectLst/>
                <a:latin typeface="Arial"/>
                <a:ea typeface="SimSun"/>
                <a:cs typeface="Arial"/>
              </a:rPr>
              <a:t>communiquer</a:t>
            </a:r>
            <a:r>
              <a:rPr lang="en-US" sz="1000" dirty="0" smtClean="0">
                <a:effectLst/>
                <a:latin typeface="Arial"/>
                <a:ea typeface="SimSun"/>
                <a:cs typeface="Arial"/>
              </a:rPr>
              <a:t> avec le </a:t>
            </a:r>
            <a:r>
              <a:rPr lang="en-US" sz="1000" dirty="0" err="1" smtClean="0">
                <a:effectLst/>
                <a:latin typeface="Arial"/>
                <a:ea typeface="SimSun"/>
                <a:cs typeface="Arial"/>
              </a:rPr>
              <a:t>réseau</a:t>
            </a:r>
            <a:r>
              <a:rPr lang="en-US" sz="1000" dirty="0" smtClean="0">
                <a:effectLst/>
                <a:latin typeface="Arial"/>
                <a:ea typeface="SimSun"/>
                <a:cs typeface="Arial"/>
              </a:rPr>
              <a:t> local qui </a:t>
            </a:r>
            <a:r>
              <a:rPr lang="en-US" sz="1000" dirty="0" err="1" smtClean="0">
                <a:effectLst/>
                <a:latin typeface="Arial"/>
                <a:ea typeface="SimSun"/>
                <a:cs typeface="Arial"/>
              </a:rPr>
              <a:t>est</a:t>
            </a:r>
            <a:r>
              <a:rPr lang="en-US" sz="1000" dirty="0" smtClean="0">
                <a:effectLst/>
                <a:latin typeface="Arial"/>
                <a:ea typeface="SimSun"/>
                <a:cs typeface="Arial"/>
              </a:rPr>
              <a:t> </a:t>
            </a:r>
            <a:r>
              <a:rPr lang="en-US" sz="1000" dirty="0" err="1" smtClean="0">
                <a:effectLst/>
                <a:latin typeface="Arial"/>
                <a:ea typeface="SimSun"/>
                <a:cs typeface="Arial"/>
              </a:rPr>
              <a:t>connecté</a:t>
            </a:r>
            <a:r>
              <a:rPr lang="en-US" sz="1000" dirty="0" smtClean="0">
                <a:effectLst/>
                <a:latin typeface="Arial"/>
                <a:ea typeface="SimSun"/>
                <a:cs typeface="Arial"/>
              </a:rPr>
              <a:t> au </a:t>
            </a:r>
            <a:r>
              <a:rPr lang="en-US" sz="1000" dirty="0" err="1" smtClean="0">
                <a:effectLst/>
                <a:latin typeface="Arial"/>
                <a:ea typeface="SimSun"/>
                <a:cs typeface="Arial"/>
              </a:rPr>
              <a:t>serveur</a:t>
            </a:r>
            <a:r>
              <a:rPr lang="en-US" sz="1000" dirty="0" smtClean="0">
                <a:effectLst/>
                <a:latin typeface="Arial"/>
                <a:ea typeface="SimSun"/>
                <a:cs typeface="Arial"/>
              </a:rPr>
              <a:t> de </a:t>
            </a:r>
            <a:r>
              <a:rPr lang="en-US" sz="1000" dirty="0" err="1" smtClean="0">
                <a:effectLst/>
                <a:latin typeface="Arial"/>
                <a:ea typeface="SimSun"/>
                <a:cs typeface="Arial"/>
              </a:rPr>
              <a:t>virtualisation</a:t>
            </a:r>
            <a:r>
              <a:rPr lang="en-US" sz="1000" dirty="0" smtClean="0">
                <a:effectLst/>
                <a:latin typeface="Arial"/>
                <a:ea typeface="SimSun"/>
                <a:cs typeface="Arial"/>
              </a:rPr>
              <a:t> Hyper-V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créeriez</a:t>
            </a:r>
            <a:r>
              <a:rPr lang="en-US" sz="1000" dirty="0">
                <a:latin typeface="Arial"/>
                <a:ea typeface="SimSun"/>
                <a:cs typeface="Arial"/>
              </a:rPr>
              <a:t> un </a:t>
            </a:r>
            <a:r>
              <a:rPr lang="en-US" sz="1000" dirty="0" err="1">
                <a:latin typeface="Arial"/>
                <a:ea typeface="SimSun"/>
                <a:cs typeface="Arial"/>
              </a:rPr>
              <a:t>commutateur</a:t>
            </a:r>
            <a:r>
              <a:rPr lang="en-US" sz="1000" dirty="0">
                <a:latin typeface="Arial"/>
                <a:ea typeface="SimSun"/>
                <a:cs typeface="Arial"/>
              </a:rPr>
              <a:t> </a:t>
            </a:r>
            <a:r>
              <a:rPr lang="en-US" sz="1000" dirty="0" err="1">
                <a:latin typeface="Arial"/>
                <a:ea typeface="SimSun"/>
                <a:cs typeface="Arial"/>
              </a:rPr>
              <a:t>réseau</a:t>
            </a:r>
            <a:r>
              <a:rPr lang="en-US" sz="1000" dirty="0">
                <a:latin typeface="Arial"/>
                <a:ea typeface="SimSun"/>
                <a:cs typeface="Arial"/>
              </a:rPr>
              <a:t> </a:t>
            </a:r>
            <a:r>
              <a:rPr lang="en-US" sz="1000" dirty="0" err="1">
                <a:latin typeface="Arial"/>
                <a:ea typeface="SimSun"/>
                <a:cs typeface="Arial"/>
              </a:rPr>
              <a:t>virtuel</a:t>
            </a:r>
            <a:r>
              <a:rPr lang="en-US" sz="1000" dirty="0">
                <a:latin typeface="Arial"/>
                <a:ea typeface="SimSun"/>
                <a:cs typeface="Arial"/>
              </a:rPr>
              <a:t> </a:t>
            </a:r>
            <a:r>
              <a:rPr lang="en-US" sz="1000" dirty="0" err="1">
                <a:latin typeface="Arial"/>
                <a:ea typeface="SimSun"/>
                <a:cs typeface="Arial"/>
              </a:rPr>
              <a:t>externe</a:t>
            </a:r>
            <a:r>
              <a:rPr lang="en-US" sz="1000" dirty="0">
                <a:latin typeface="Arial"/>
                <a:ea typeface="SimSun"/>
                <a:cs typeface="Arial"/>
              </a:rPr>
              <a:t>.</a:t>
            </a: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a:latin typeface="Arial"/>
                <a:ea typeface="SimSun"/>
                <a:cs typeface="Arial"/>
              </a:rPr>
              <a:t>Comment </a:t>
            </a:r>
            <a:r>
              <a:rPr lang="en-US" sz="1000" dirty="0" err="1">
                <a:latin typeface="Arial"/>
                <a:ea typeface="SimSun"/>
                <a:cs typeface="Arial"/>
              </a:rPr>
              <a:t>pouvez-vous</a:t>
            </a:r>
            <a:r>
              <a:rPr lang="en-US" sz="1000" dirty="0">
                <a:latin typeface="Arial"/>
                <a:ea typeface="SimSun"/>
                <a:cs typeface="Arial"/>
              </a:rPr>
              <a:t> </a:t>
            </a:r>
            <a:r>
              <a:rPr lang="en-US" sz="1000" dirty="0" err="1">
                <a:latin typeface="Arial"/>
                <a:ea typeface="SimSun"/>
                <a:cs typeface="Arial"/>
              </a:rPr>
              <a:t>garantir</a:t>
            </a:r>
            <a:r>
              <a:rPr lang="en-US" sz="1000" dirty="0">
                <a:latin typeface="Arial"/>
                <a:ea typeface="SimSun"/>
                <a:cs typeface="Arial"/>
              </a:rPr>
              <a:t> </a:t>
            </a:r>
            <a:r>
              <a:rPr lang="en-US" sz="1000" dirty="0" err="1">
                <a:latin typeface="Arial"/>
                <a:ea typeface="SimSun"/>
                <a:cs typeface="Arial"/>
              </a:rPr>
              <a:t>qu'aucun</a:t>
            </a:r>
            <a:r>
              <a:rPr lang="en-US" sz="1000" dirty="0">
                <a:latin typeface="Arial"/>
                <a:ea typeface="SimSun"/>
                <a:cs typeface="Arial"/>
              </a:rPr>
              <a:t> </a:t>
            </a:r>
            <a:r>
              <a:rPr lang="en-US" sz="1000" dirty="0" err="1">
                <a:latin typeface="Arial"/>
                <a:ea typeface="SimSun"/>
                <a:cs typeface="Arial"/>
              </a:rPr>
              <a:t>ordinateur</a:t>
            </a:r>
            <a:r>
              <a:rPr lang="en-US" sz="1000" dirty="0">
                <a:latin typeface="Arial"/>
                <a:ea typeface="SimSun"/>
                <a:cs typeface="Arial"/>
              </a:rPr>
              <a:t> </a:t>
            </a:r>
            <a:r>
              <a:rPr lang="en-US" sz="1000" dirty="0" err="1">
                <a:latin typeface="Arial"/>
                <a:ea typeface="SimSun"/>
                <a:cs typeface="Arial"/>
              </a:rPr>
              <a:t>virtuel</a:t>
            </a:r>
            <a:r>
              <a:rPr lang="en-US" sz="1000" dirty="0">
                <a:latin typeface="Arial"/>
                <a:ea typeface="SimSun"/>
                <a:cs typeface="Arial"/>
              </a:rPr>
              <a:t> unique </a:t>
            </a:r>
            <a:r>
              <a:rPr lang="en-US" sz="1000" dirty="0" err="1">
                <a:latin typeface="Arial"/>
                <a:ea typeface="SimSun"/>
                <a:cs typeface="Arial"/>
              </a:rPr>
              <a:t>n'utilise</a:t>
            </a:r>
            <a:r>
              <a:rPr lang="en-US" sz="1000" dirty="0">
                <a:latin typeface="Arial"/>
                <a:ea typeface="SimSun"/>
                <a:cs typeface="Arial"/>
              </a:rPr>
              <a:t> </a:t>
            </a:r>
            <a:r>
              <a:rPr lang="en-US" sz="1000" dirty="0" err="1">
                <a:latin typeface="Arial"/>
                <a:ea typeface="SimSun"/>
                <a:cs typeface="Arial"/>
              </a:rPr>
              <a:t>toute</a:t>
            </a:r>
            <a:r>
              <a:rPr lang="en-US" sz="1000" dirty="0">
                <a:latin typeface="Arial"/>
                <a:ea typeface="SimSun"/>
                <a:cs typeface="Arial"/>
              </a:rPr>
              <a:t> la </a:t>
            </a:r>
            <a:r>
              <a:rPr lang="en-US" sz="1000" dirty="0" err="1">
                <a:latin typeface="Arial"/>
                <a:ea typeface="SimSun"/>
                <a:cs typeface="Arial"/>
              </a:rPr>
              <a:t>bande</a:t>
            </a:r>
            <a:r>
              <a:rPr lang="en-US" sz="1000" dirty="0">
                <a:latin typeface="Arial"/>
                <a:ea typeface="SimSun"/>
                <a:cs typeface="Arial"/>
              </a:rPr>
              <a:t> </a:t>
            </a:r>
            <a:r>
              <a:rPr lang="en-US" sz="1000" dirty="0" err="1">
                <a:latin typeface="Arial"/>
                <a:ea typeface="SimSun"/>
                <a:cs typeface="Arial"/>
              </a:rPr>
              <a:t>passante</a:t>
            </a:r>
            <a:r>
              <a:rPr lang="en-US" sz="1000" dirty="0">
                <a:latin typeface="Arial"/>
                <a:ea typeface="SimSun"/>
                <a:cs typeface="Arial"/>
              </a:rPr>
              <a:t> </a:t>
            </a:r>
            <a:r>
              <a:rPr lang="en-US" sz="1000" dirty="0" err="1">
                <a:latin typeface="Arial"/>
                <a:ea typeface="SimSun"/>
                <a:cs typeface="Arial"/>
              </a:rPr>
              <a:t>disponible</a:t>
            </a:r>
            <a:r>
              <a:rPr lang="en-US" sz="1000" dirty="0">
                <a:latin typeface="Arial"/>
                <a:ea typeface="SimSun"/>
                <a:cs typeface="Arial"/>
              </a:rPr>
              <a:t> </a:t>
            </a:r>
            <a:r>
              <a:rPr lang="en-US" sz="1000" dirty="0" err="1">
                <a:latin typeface="Arial"/>
                <a:ea typeface="SimSun"/>
                <a:cs typeface="Arial"/>
              </a:rPr>
              <a:t>fournie</a:t>
            </a:r>
            <a:r>
              <a:rPr lang="en-US" sz="1000" dirty="0">
                <a:latin typeface="Arial"/>
                <a:ea typeface="SimSun"/>
                <a:cs typeface="Arial"/>
              </a:rPr>
              <a:t> par le </a:t>
            </a:r>
            <a:r>
              <a:rPr lang="en-US" sz="1000" dirty="0" err="1">
                <a:latin typeface="Arial"/>
                <a:ea typeface="SimSun"/>
                <a:cs typeface="Arial"/>
              </a:rPr>
              <a:t>serveur</a:t>
            </a:r>
            <a:r>
              <a:rPr lang="en-US" sz="1000" dirty="0">
                <a:latin typeface="Arial"/>
                <a:ea typeface="SimSun"/>
                <a:cs typeface="Arial"/>
              </a:rPr>
              <a:t> de </a:t>
            </a:r>
            <a:r>
              <a:rPr lang="en-US" sz="1000" dirty="0" err="1">
                <a:latin typeface="Arial"/>
                <a:ea typeface="SimSun"/>
                <a:cs typeface="Arial"/>
              </a:rPr>
              <a:t>virtualisation</a:t>
            </a:r>
            <a:r>
              <a:rPr lang="en-US" sz="1000" dirty="0">
                <a:latin typeface="Arial"/>
                <a:ea typeface="SimSun"/>
                <a:cs typeface="Arial"/>
              </a:rPr>
              <a:t> Hyper-V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configureriez</a:t>
            </a:r>
            <a:r>
              <a:rPr lang="en-US" sz="1000" dirty="0">
                <a:latin typeface="Arial"/>
                <a:ea typeface="SimSun"/>
                <a:cs typeface="Arial"/>
              </a:rPr>
              <a:t> les </a:t>
            </a:r>
            <a:r>
              <a:rPr lang="en-US" sz="1000" dirty="0" err="1">
                <a:latin typeface="Arial"/>
                <a:ea typeface="SimSun"/>
                <a:cs typeface="Arial"/>
              </a:rPr>
              <a:t>paramètres</a:t>
            </a:r>
            <a:r>
              <a:rPr lang="en-US" sz="1000" dirty="0">
                <a:latin typeface="Arial"/>
                <a:ea typeface="SimSun"/>
                <a:cs typeface="Arial"/>
              </a:rPr>
              <a:t> de </a:t>
            </a:r>
            <a:r>
              <a:rPr lang="en-US" sz="1000" dirty="0" err="1">
                <a:latin typeface="Arial"/>
                <a:ea typeface="SimSun"/>
                <a:cs typeface="Arial"/>
              </a:rPr>
              <a:t>bande</a:t>
            </a:r>
            <a:r>
              <a:rPr lang="en-US" sz="1000" dirty="0">
                <a:latin typeface="Arial"/>
                <a:ea typeface="SimSun"/>
                <a:cs typeface="Arial"/>
              </a:rPr>
              <a:t> </a:t>
            </a:r>
            <a:r>
              <a:rPr lang="en-US" sz="1000" dirty="0" err="1">
                <a:latin typeface="Arial"/>
                <a:ea typeface="SimSun"/>
                <a:cs typeface="Arial"/>
              </a:rPr>
              <a:t>passante</a:t>
            </a:r>
            <a:r>
              <a:rPr lang="en-US" sz="1000" dirty="0">
                <a:latin typeface="Arial"/>
                <a:ea typeface="SimSun"/>
                <a:cs typeface="Arial"/>
              </a:rPr>
              <a:t> maximum et minimum </a:t>
            </a:r>
            <a:r>
              <a:rPr lang="en-US" sz="1000" dirty="0" err="1">
                <a:latin typeface="Arial"/>
                <a:ea typeface="SimSun"/>
                <a:cs typeface="Arial"/>
              </a:rPr>
              <a:t>sur</a:t>
            </a:r>
            <a:r>
              <a:rPr lang="en-US" sz="1000" dirty="0">
                <a:latin typeface="Arial"/>
                <a:ea typeface="SimSun"/>
                <a:cs typeface="Arial"/>
              </a:rPr>
              <a:t> les </a:t>
            </a:r>
            <a:r>
              <a:rPr lang="en-US" sz="1000" dirty="0" err="1">
                <a:latin typeface="Arial"/>
                <a:ea typeface="SimSun"/>
                <a:cs typeface="Arial"/>
              </a:rPr>
              <a:t>cartes</a:t>
            </a:r>
            <a:r>
              <a:rPr lang="en-US" sz="1000" dirty="0">
                <a:latin typeface="Arial"/>
                <a:ea typeface="SimSun"/>
                <a:cs typeface="Arial"/>
              </a:rPr>
              <a:t> </a:t>
            </a:r>
            <a:r>
              <a:rPr lang="en-US" sz="1000" dirty="0" err="1">
                <a:latin typeface="Arial"/>
                <a:ea typeface="SimSun"/>
                <a:cs typeface="Arial"/>
              </a:rPr>
              <a:t>réseau</a:t>
            </a:r>
            <a:r>
              <a:rPr lang="en-US" sz="1000" dirty="0">
                <a:latin typeface="Arial"/>
                <a:ea typeface="SimSun"/>
                <a:cs typeface="Arial"/>
              </a:rPr>
              <a:t> </a:t>
            </a:r>
            <a:r>
              <a:rPr lang="en-US" sz="1000" dirty="0" err="1">
                <a:latin typeface="Arial"/>
                <a:ea typeface="SimSun"/>
                <a:cs typeface="Arial"/>
              </a:rPr>
              <a:t>virtuelles</a:t>
            </a:r>
            <a:r>
              <a:rPr lang="en-US" sz="1000" dirty="0">
                <a:latin typeface="Arial"/>
                <a:ea typeface="SimSun"/>
                <a:cs typeface="Arial"/>
              </a:rPr>
              <a:t>.</a:t>
            </a: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Quelle</a:t>
            </a:r>
            <a:r>
              <a:rPr lang="en-US" sz="1000" dirty="0">
                <a:latin typeface="Arial"/>
                <a:ea typeface="SimSun"/>
                <a:cs typeface="Arial"/>
              </a:rPr>
              <a:t> </a:t>
            </a:r>
            <a:r>
              <a:rPr lang="en-US" sz="1000" dirty="0" err="1">
                <a:latin typeface="Arial"/>
                <a:ea typeface="SimSun"/>
                <a:cs typeface="Arial"/>
              </a:rPr>
              <a:t>tâche</a:t>
            </a:r>
            <a:r>
              <a:rPr lang="en-US" sz="1000" dirty="0">
                <a:latin typeface="Arial"/>
                <a:ea typeface="SimSun"/>
                <a:cs typeface="Arial"/>
              </a:rPr>
              <a:t> de configuration de </a:t>
            </a:r>
            <a:r>
              <a:rPr lang="en-US" sz="1000" dirty="0" err="1">
                <a:latin typeface="Arial"/>
                <a:ea typeface="SimSun"/>
                <a:cs typeface="Arial"/>
              </a:rPr>
              <a:t>mémoire</a:t>
            </a:r>
            <a:r>
              <a:rPr lang="en-US" sz="1000" dirty="0">
                <a:latin typeface="Arial"/>
                <a:ea typeface="SimSun"/>
                <a:cs typeface="Arial"/>
              </a:rPr>
              <a:t> </a:t>
            </a:r>
            <a:r>
              <a:rPr lang="en-US" sz="1000" dirty="0" err="1">
                <a:latin typeface="Arial"/>
                <a:ea typeface="SimSun"/>
                <a:cs typeface="Arial"/>
              </a:rPr>
              <a:t>dynamique</a:t>
            </a:r>
            <a:r>
              <a:rPr lang="en-US" sz="1000" dirty="0">
                <a:latin typeface="Arial"/>
                <a:ea typeface="SimSun"/>
                <a:cs typeface="Arial"/>
              </a:rPr>
              <a:t>, qui </a:t>
            </a:r>
            <a:r>
              <a:rPr lang="en-US" sz="1000" dirty="0" err="1">
                <a:latin typeface="Arial"/>
                <a:ea typeface="SimSun"/>
                <a:cs typeface="Arial"/>
              </a:rPr>
              <a:t>n'était</a:t>
            </a:r>
            <a:r>
              <a:rPr lang="en-US" sz="1000" dirty="0">
                <a:latin typeface="Arial"/>
                <a:ea typeface="SimSun"/>
                <a:cs typeface="Arial"/>
              </a:rPr>
              <a:t> pas possible </a:t>
            </a:r>
            <a:r>
              <a:rPr lang="en-US" sz="1000" dirty="0" err="1">
                <a:latin typeface="Arial"/>
                <a:ea typeface="SimSun"/>
                <a:cs typeface="Arial"/>
              </a:rPr>
              <a:t>dans</a:t>
            </a:r>
            <a:r>
              <a:rPr lang="en-US" sz="1000" dirty="0">
                <a:latin typeface="Arial"/>
                <a:ea typeface="SimSun"/>
                <a:cs typeface="Arial"/>
              </a:rPr>
              <a:t> les versions </a:t>
            </a:r>
            <a:r>
              <a:rPr lang="en-US" sz="1000" dirty="0" err="1">
                <a:latin typeface="Arial"/>
                <a:ea typeface="SimSun"/>
                <a:cs typeface="Arial"/>
              </a:rPr>
              <a:t>précédentes</a:t>
            </a:r>
            <a:r>
              <a:rPr lang="en-US" sz="1000" dirty="0">
                <a:latin typeface="Arial"/>
                <a:ea typeface="SimSun"/>
                <a:cs typeface="Arial"/>
              </a:rPr>
              <a:t> de Hyper-V, </a:t>
            </a:r>
            <a:r>
              <a:rPr lang="en-US" sz="1000" dirty="0" err="1">
                <a:latin typeface="Arial"/>
                <a:ea typeface="SimSun"/>
                <a:cs typeface="Arial"/>
              </a:rPr>
              <a:t>pouvez-vous</a:t>
            </a:r>
            <a:r>
              <a:rPr lang="en-US" sz="1000" dirty="0">
                <a:latin typeface="Arial"/>
                <a:ea typeface="SimSun"/>
                <a:cs typeface="Arial"/>
              </a:rPr>
              <a:t> </a:t>
            </a:r>
            <a:r>
              <a:rPr lang="en-US" sz="1000" dirty="0" err="1">
                <a:latin typeface="Arial"/>
                <a:ea typeface="SimSun"/>
                <a:cs typeface="Arial"/>
              </a:rPr>
              <a:t>maintenant</a:t>
            </a:r>
            <a:r>
              <a:rPr lang="en-US" sz="1000" dirty="0">
                <a:latin typeface="Arial"/>
                <a:ea typeface="SimSun"/>
                <a:cs typeface="Arial"/>
              </a:rPr>
              <a:t> </a:t>
            </a:r>
            <a:r>
              <a:rPr lang="en-US" sz="1000" dirty="0" err="1">
                <a:latin typeface="Arial"/>
                <a:ea typeface="SimSun"/>
                <a:cs typeface="Arial"/>
              </a:rPr>
              <a:t>effectuer</a:t>
            </a:r>
            <a:r>
              <a:rPr lang="en-US" sz="1000" dirty="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un </a:t>
            </a:r>
            <a:r>
              <a:rPr lang="en-US" sz="1000" dirty="0" err="1">
                <a:latin typeface="Arial"/>
                <a:ea typeface="SimSun"/>
                <a:cs typeface="Arial"/>
              </a:rPr>
              <a:t>ordinateur</a:t>
            </a:r>
            <a:r>
              <a:rPr lang="en-US" sz="1000" dirty="0">
                <a:latin typeface="Arial"/>
                <a:ea typeface="SimSun"/>
                <a:cs typeface="Arial"/>
              </a:rPr>
              <a:t> </a:t>
            </a:r>
            <a:r>
              <a:rPr lang="en-US" sz="1000" dirty="0" err="1">
                <a:latin typeface="Arial"/>
                <a:ea typeface="SimSun"/>
                <a:cs typeface="Arial"/>
              </a:rPr>
              <a:t>virtuel</a:t>
            </a:r>
            <a:r>
              <a:rPr lang="en-US" sz="1000" dirty="0">
                <a:latin typeface="Arial"/>
                <a:ea typeface="SimSun"/>
                <a:cs typeface="Arial"/>
              </a:rPr>
              <a:t> </a:t>
            </a:r>
            <a:r>
              <a:rPr lang="en-US" sz="1000" dirty="0" err="1">
                <a:latin typeface="Arial"/>
                <a:ea typeface="SimSun"/>
                <a:cs typeface="Arial"/>
              </a:rPr>
              <a:t>hébergé</a:t>
            </a:r>
            <a:r>
              <a:rPr lang="en-US" sz="1000" dirty="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a:t>
            </a:r>
            <a:r>
              <a:rPr lang="en-US" sz="1000" dirty="0" smtClean="0">
                <a:latin typeface="Arial"/>
                <a:ea typeface="SimSun"/>
                <a:cs typeface="Arial"/>
              </a:rPr>
              <a:t>le </a:t>
            </a:r>
            <a:r>
              <a:rPr lang="en-US" sz="1000" dirty="0" err="1" smtClean="0">
                <a:latin typeface="Arial"/>
                <a:ea typeface="SimSun"/>
                <a:cs typeface="Arial"/>
              </a:rPr>
              <a:t>rôle</a:t>
            </a:r>
            <a:r>
              <a:rPr lang="en-US" sz="1000" dirty="0" smtClean="0">
                <a:latin typeface="Arial"/>
                <a:ea typeface="SimSun"/>
                <a:cs typeface="Arial"/>
              </a:rPr>
              <a:t> Hyper-V </a:t>
            </a:r>
            <a:r>
              <a:rPr lang="en-US" sz="1000" dirty="0" err="1">
                <a:latin typeface="Arial"/>
                <a:ea typeface="SimSun"/>
                <a:cs typeface="Arial"/>
              </a:rPr>
              <a:t>sur</a:t>
            </a:r>
            <a:r>
              <a:rPr lang="en-US" sz="1000" dirty="0">
                <a:latin typeface="Arial"/>
                <a:ea typeface="SimSun"/>
                <a:cs typeface="Arial"/>
              </a:rPr>
              <a:t> un </a:t>
            </a:r>
            <a:r>
              <a:rPr lang="en-US" sz="1000" dirty="0" err="1">
                <a:latin typeface="Arial"/>
                <a:ea typeface="SimSun"/>
                <a:cs typeface="Arial"/>
              </a:rPr>
              <a:t>serveur</a:t>
            </a:r>
            <a:r>
              <a:rPr lang="en-US" sz="1000" dirty="0">
                <a:latin typeface="Arial"/>
                <a:ea typeface="SimSun"/>
                <a:cs typeface="Arial"/>
              </a:rPr>
              <a:t> Windows Server 2012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pouvez</a:t>
            </a:r>
            <a:r>
              <a:rPr lang="en-US" sz="1000" dirty="0">
                <a:latin typeface="Arial"/>
                <a:ea typeface="SimSun"/>
                <a:cs typeface="Arial"/>
              </a:rPr>
              <a:t> modifier </a:t>
            </a:r>
            <a:r>
              <a:rPr lang="en-US" sz="1000" dirty="0" err="1">
                <a:latin typeface="Arial"/>
                <a:ea typeface="SimSun"/>
                <a:cs typeface="Arial"/>
              </a:rPr>
              <a:t>certains</a:t>
            </a:r>
            <a:r>
              <a:rPr lang="en-US" sz="1000" dirty="0">
                <a:latin typeface="Arial"/>
                <a:ea typeface="SimSun"/>
                <a:cs typeface="Arial"/>
              </a:rPr>
              <a:t> </a:t>
            </a:r>
            <a:r>
              <a:rPr lang="en-US" sz="1000" dirty="0" err="1">
                <a:latin typeface="Arial"/>
                <a:ea typeface="SimSun"/>
                <a:cs typeface="Arial"/>
              </a:rPr>
              <a:t>paramètres</a:t>
            </a:r>
            <a:r>
              <a:rPr lang="en-US" sz="1000" dirty="0">
                <a:latin typeface="Arial"/>
                <a:ea typeface="SimSun"/>
                <a:cs typeface="Arial"/>
              </a:rPr>
              <a:t> de </a:t>
            </a:r>
            <a:r>
              <a:rPr lang="en-US" sz="1000" dirty="0" err="1">
                <a:latin typeface="Arial"/>
                <a:ea typeface="SimSun"/>
                <a:cs typeface="Arial"/>
              </a:rPr>
              <a:t>mémoire</a:t>
            </a:r>
            <a:r>
              <a:rPr lang="en-US" sz="1000" dirty="0">
                <a:latin typeface="Arial"/>
                <a:ea typeface="SimSun"/>
                <a:cs typeface="Arial"/>
              </a:rPr>
              <a:t> </a:t>
            </a:r>
            <a:r>
              <a:rPr lang="en-US" sz="1000" dirty="0" err="1">
                <a:latin typeface="Arial"/>
                <a:ea typeface="SimSun"/>
                <a:cs typeface="Arial"/>
              </a:rPr>
              <a:t>dynamique</a:t>
            </a:r>
            <a:r>
              <a:rPr lang="en-US" sz="1000" dirty="0">
                <a:latin typeface="Arial"/>
                <a:ea typeface="SimSun"/>
                <a:cs typeface="Arial"/>
              </a:rPr>
              <a:t> </a:t>
            </a:r>
            <a:r>
              <a:rPr lang="en-US" sz="1000" dirty="0" err="1">
                <a:latin typeface="Arial"/>
                <a:ea typeface="SimSun"/>
                <a:cs typeface="Arial"/>
              </a:rPr>
              <a:t>alors</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a:t>
            </a:r>
            <a:r>
              <a:rPr lang="en-US" sz="1000" dirty="0" err="1">
                <a:latin typeface="Arial"/>
                <a:ea typeface="SimSun"/>
                <a:cs typeface="Arial"/>
              </a:rPr>
              <a:t>l'ordinateur</a:t>
            </a:r>
            <a:r>
              <a:rPr lang="en-US" sz="1000" dirty="0">
                <a:latin typeface="Arial"/>
                <a:ea typeface="SimSun"/>
                <a:cs typeface="Arial"/>
              </a:rPr>
              <a:t> </a:t>
            </a:r>
            <a:r>
              <a:rPr lang="en-US" sz="1000" dirty="0" err="1">
                <a:latin typeface="Arial"/>
                <a:ea typeface="SimSun"/>
                <a:cs typeface="Arial"/>
              </a:rPr>
              <a:t>virtuel</a:t>
            </a:r>
            <a:r>
              <a:rPr lang="en-US" sz="1000" dirty="0">
                <a:latin typeface="Arial"/>
                <a:ea typeface="SimSun"/>
                <a:cs typeface="Arial"/>
              </a:rPr>
              <a:t> </a:t>
            </a:r>
            <a:r>
              <a:rPr lang="en-US" sz="1000" dirty="0" err="1">
                <a:latin typeface="Arial"/>
                <a:ea typeface="SimSun"/>
                <a:cs typeface="Arial"/>
              </a:rPr>
              <a:t>est</a:t>
            </a:r>
            <a:r>
              <a:rPr lang="en-US" sz="1000" dirty="0">
                <a:latin typeface="Arial"/>
                <a:ea typeface="SimSun"/>
                <a:cs typeface="Arial"/>
              </a:rPr>
              <a:t> </a:t>
            </a:r>
            <a:r>
              <a:rPr lang="en-US" sz="1000" dirty="0" smtClean="0">
                <a:latin typeface="Arial"/>
                <a:ea typeface="SimSun"/>
                <a:cs typeface="Arial"/>
              </a:rPr>
              <a:t>en </a:t>
            </a:r>
            <a:r>
              <a:rPr lang="en-US" sz="1000" dirty="0" err="1" smtClean="0">
                <a:latin typeface="Arial"/>
                <a:ea typeface="SimSun"/>
                <a:cs typeface="Arial"/>
              </a:rPr>
              <a:t>cours</a:t>
            </a:r>
            <a:r>
              <a:rPr lang="en-US" sz="1000" dirty="0" smtClean="0">
                <a:latin typeface="Arial"/>
                <a:ea typeface="SimSun"/>
                <a:cs typeface="Arial"/>
              </a:rPr>
              <a:t> </a:t>
            </a:r>
            <a:r>
              <a:rPr lang="en-US" sz="1000" dirty="0" err="1">
                <a:latin typeface="Arial"/>
                <a:ea typeface="SimSun"/>
                <a:cs typeface="Arial"/>
              </a:rPr>
              <a:t>d'exécution</a:t>
            </a:r>
            <a:r>
              <a:rPr lang="en-US" sz="1000" dirty="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Hyper-V. </a:t>
            </a:r>
            <a:r>
              <a:rPr lang="en-US" sz="1000" dirty="0" err="1">
                <a:latin typeface="Arial"/>
                <a:ea typeface="SimSun"/>
                <a:cs typeface="Arial"/>
              </a:rPr>
              <a:t>Cette</a:t>
            </a:r>
            <a:r>
              <a:rPr lang="en-US" sz="1000" dirty="0">
                <a:latin typeface="Arial"/>
                <a:ea typeface="SimSun"/>
                <a:cs typeface="Arial"/>
              </a:rPr>
              <a:t> </a:t>
            </a:r>
            <a:r>
              <a:rPr lang="en-US" sz="1000" dirty="0" err="1">
                <a:latin typeface="Arial"/>
                <a:ea typeface="SimSun"/>
                <a:cs typeface="Arial"/>
              </a:rPr>
              <a:t>opération</a:t>
            </a:r>
            <a:r>
              <a:rPr lang="en-US" sz="1000" dirty="0">
                <a:latin typeface="Arial"/>
                <a:ea typeface="SimSun"/>
                <a:cs typeface="Arial"/>
              </a:rPr>
              <a:t> </a:t>
            </a:r>
            <a:r>
              <a:rPr lang="en-US" sz="1000" dirty="0" err="1">
                <a:latin typeface="Arial"/>
                <a:ea typeface="SimSun"/>
                <a:cs typeface="Arial"/>
              </a:rPr>
              <a:t>n'était</a:t>
            </a:r>
            <a:r>
              <a:rPr lang="en-US" sz="1000" dirty="0">
                <a:latin typeface="Arial"/>
                <a:ea typeface="SimSun"/>
                <a:cs typeface="Arial"/>
              </a:rPr>
              <a:t> pas possible </a:t>
            </a:r>
            <a:r>
              <a:rPr lang="en-US" sz="1000" dirty="0" err="1">
                <a:latin typeface="Arial"/>
                <a:ea typeface="SimSun"/>
                <a:cs typeface="Arial"/>
              </a:rPr>
              <a:t>dans</a:t>
            </a:r>
            <a:r>
              <a:rPr lang="en-US" sz="1000" dirty="0">
                <a:latin typeface="Arial"/>
                <a:ea typeface="SimSun"/>
                <a:cs typeface="Arial"/>
              </a:rPr>
              <a:t> les versions </a:t>
            </a:r>
            <a:r>
              <a:rPr lang="en-US" sz="1000" dirty="0" err="1">
                <a:latin typeface="Arial"/>
                <a:ea typeface="SimSun"/>
                <a:cs typeface="Arial"/>
              </a:rPr>
              <a:t>précédentes</a:t>
            </a:r>
            <a:r>
              <a:rPr lang="en-US" sz="1000" dirty="0">
                <a:latin typeface="Arial"/>
                <a:ea typeface="SimSun"/>
                <a:cs typeface="Arial"/>
              </a:rPr>
              <a:t> </a:t>
            </a:r>
            <a:r>
              <a:rPr lang="en-US" sz="1000" dirty="0" smtClean="0">
                <a:latin typeface="Arial"/>
                <a:ea typeface="SimSun"/>
                <a:cs typeface="Arial"/>
              </a:rPr>
              <a:t>de Hyper-V</a:t>
            </a:r>
            <a:r>
              <a:rPr lang="en-US" sz="1000" dirty="0">
                <a:latin typeface="Arial"/>
                <a:ea typeface="SimSun"/>
                <a:cs typeface="Arial"/>
              </a:rPr>
              <a:t>.</a:t>
            </a:r>
          </a:p>
        </p:txBody>
      </p:sp>
      <p:sp>
        <p:nvSpPr>
          <p:cNvPr id="4" name="Slide Number Placeholder 3"/>
          <p:cNvSpPr>
            <a:spLocks noGrp="1"/>
          </p:cNvSpPr>
          <p:nvPr>
            <p:ph type="sldNum" sz="quarter" idx="10"/>
          </p:nvPr>
        </p:nvSpPr>
        <p:spPr/>
        <p:txBody>
          <a:bodyPr/>
          <a:lstStyle/>
          <a:p>
            <a:fld id="{837D24DF-0F43-4DD8-A081-EA8927561D5C}" type="slidenum">
              <a:rPr lang="en-US" smtClean="0"/>
              <a:t>30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22706344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SimSun"/>
                <a:cs typeface="Arial"/>
              </a:rPr>
              <a:t>Questions de </a:t>
            </a:r>
            <a:r>
              <a:rPr lang="en-US" sz="1000" b="1" dirty="0" err="1">
                <a:latin typeface="Arial"/>
                <a:ea typeface="SimSun"/>
                <a:cs typeface="Arial"/>
              </a:rPr>
              <a:t>contrôle</a:t>
            </a:r>
            <a:r>
              <a:rPr lang="en-US" sz="1000" b="1" dirty="0">
                <a:latin typeface="Arial"/>
                <a:ea typeface="SimSun"/>
                <a:cs typeface="Arial"/>
              </a:rPr>
              <a:t> des </a:t>
            </a:r>
            <a:r>
              <a:rPr lang="en-US" sz="1000" b="1" dirty="0" err="1">
                <a:latin typeface="Arial"/>
                <a:ea typeface="SimSun"/>
                <a:cs typeface="Arial"/>
              </a:rPr>
              <a:t>acquis</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Dans</a:t>
            </a:r>
            <a:r>
              <a:rPr lang="en-US" sz="1000" dirty="0">
                <a:latin typeface="Arial"/>
                <a:ea typeface="SimSun"/>
                <a:cs typeface="Arial"/>
              </a:rPr>
              <a:t> </a:t>
            </a:r>
            <a:r>
              <a:rPr lang="en-US" sz="1000" dirty="0" err="1">
                <a:latin typeface="Arial"/>
                <a:ea typeface="SimSun"/>
                <a:cs typeface="Arial"/>
              </a:rPr>
              <a:t>quelles</a:t>
            </a:r>
            <a:r>
              <a:rPr lang="en-US" sz="1000" dirty="0">
                <a:latin typeface="Arial"/>
                <a:ea typeface="SimSun"/>
                <a:cs typeface="Arial"/>
              </a:rPr>
              <a:t> situations </a:t>
            </a:r>
            <a:r>
              <a:rPr lang="en-US" sz="1000" dirty="0" err="1">
                <a:latin typeface="Arial"/>
                <a:ea typeface="SimSun"/>
                <a:cs typeface="Arial"/>
              </a:rPr>
              <a:t>utiliseriez-vous</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allocation de </a:t>
            </a:r>
            <a:r>
              <a:rPr lang="en-US" sz="1000" dirty="0" err="1">
                <a:latin typeface="Arial"/>
                <a:ea typeface="SimSun"/>
                <a:cs typeface="Arial"/>
              </a:rPr>
              <a:t>mémoire</a:t>
            </a:r>
            <a:r>
              <a:rPr lang="en-US" sz="1000" dirty="0">
                <a:latin typeface="Arial"/>
                <a:ea typeface="SimSun"/>
                <a:cs typeface="Arial"/>
              </a:rPr>
              <a:t> fixe au lieu de </a:t>
            </a:r>
            <a:r>
              <a:rPr lang="en-US" sz="1000" dirty="0" err="1">
                <a:latin typeface="Arial"/>
                <a:ea typeface="SimSun"/>
                <a:cs typeface="Arial"/>
              </a:rPr>
              <a:t>mémoire</a:t>
            </a:r>
            <a:r>
              <a:rPr lang="en-US" sz="1000" dirty="0">
                <a:latin typeface="Arial"/>
                <a:ea typeface="SimSun"/>
                <a:cs typeface="Arial"/>
              </a:rPr>
              <a:t> </a:t>
            </a:r>
            <a:r>
              <a:rPr lang="en-US" sz="1000" dirty="0" err="1">
                <a:latin typeface="Arial"/>
                <a:ea typeface="SimSun"/>
                <a:cs typeface="Arial"/>
              </a:rPr>
              <a:t>dynamique</a:t>
            </a:r>
            <a:r>
              <a:rPr lang="en-US" sz="1000" dirty="0">
                <a:latin typeface="Arial"/>
                <a:ea typeface="SimSun"/>
                <a:cs typeface="Arial"/>
              </a:rPr>
              <a:t>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devez</a:t>
            </a:r>
            <a:r>
              <a:rPr lang="en-US" sz="1000" dirty="0">
                <a:latin typeface="Arial"/>
                <a:ea typeface="SimSun"/>
                <a:cs typeface="Arial"/>
              </a:rPr>
              <a:t> </a:t>
            </a:r>
            <a:r>
              <a:rPr lang="en-US" sz="1000" dirty="0" err="1">
                <a:latin typeface="Arial"/>
                <a:ea typeface="SimSun"/>
                <a:cs typeface="Arial"/>
              </a:rPr>
              <a:t>utiliser</a:t>
            </a:r>
            <a:r>
              <a:rPr lang="en-US" sz="1000" dirty="0">
                <a:latin typeface="Arial"/>
                <a:ea typeface="SimSun"/>
                <a:cs typeface="Arial"/>
              </a:rPr>
              <a:t> </a:t>
            </a:r>
            <a:r>
              <a:rPr lang="en-US" sz="1000" dirty="0" err="1">
                <a:latin typeface="Arial"/>
                <a:ea typeface="SimSun"/>
                <a:cs typeface="Arial"/>
              </a:rPr>
              <a:t>l'allocation</a:t>
            </a:r>
            <a:r>
              <a:rPr lang="en-US" sz="1000" dirty="0">
                <a:latin typeface="Arial"/>
                <a:ea typeface="SimSun"/>
                <a:cs typeface="Arial"/>
              </a:rPr>
              <a:t> de </a:t>
            </a:r>
            <a:r>
              <a:rPr lang="en-US" sz="1000" dirty="0" err="1">
                <a:latin typeface="Arial"/>
                <a:ea typeface="SimSun"/>
                <a:cs typeface="Arial"/>
              </a:rPr>
              <a:t>mémoire</a:t>
            </a:r>
            <a:r>
              <a:rPr lang="en-US" sz="1000" dirty="0">
                <a:latin typeface="Arial"/>
                <a:ea typeface="SimSun"/>
                <a:cs typeface="Arial"/>
              </a:rPr>
              <a:t> fixe </a:t>
            </a:r>
            <a:r>
              <a:rPr lang="en-US" sz="1000" dirty="0" err="1">
                <a:latin typeface="Arial"/>
                <a:ea typeface="SimSun"/>
                <a:cs typeface="Arial"/>
              </a:rPr>
              <a:t>dans</a:t>
            </a:r>
            <a:r>
              <a:rPr lang="en-US" sz="1000" dirty="0">
                <a:latin typeface="Arial"/>
                <a:ea typeface="SimSun"/>
                <a:cs typeface="Arial"/>
              </a:rPr>
              <a:t> les situations </a:t>
            </a:r>
            <a:r>
              <a:rPr lang="en-US" sz="1000" dirty="0" err="1">
                <a:latin typeface="Arial"/>
                <a:ea typeface="SimSun"/>
                <a:cs typeface="Arial"/>
              </a:rPr>
              <a:t>suivantes</a:t>
            </a:r>
            <a:r>
              <a:rPr lang="en-US" sz="1000" dirty="0">
                <a:latin typeface="Arial"/>
                <a:ea typeface="SimSun"/>
                <a:cs typeface="Arial"/>
              </a:rPr>
              <a:t> :</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Lorsque</a:t>
            </a:r>
            <a:r>
              <a:rPr lang="en-US" sz="1000" dirty="0" smtClean="0">
                <a:effectLst/>
                <a:latin typeface="Arial"/>
                <a:ea typeface="Times New Roman"/>
                <a:cs typeface="Times New Roman"/>
              </a:rPr>
              <a:t> le </a:t>
            </a:r>
            <a:r>
              <a:rPr lang="en-US" sz="1000" dirty="0" err="1" smtClean="0">
                <a:effectLst/>
                <a:latin typeface="Arial"/>
                <a:ea typeface="Times New Roman"/>
                <a:cs typeface="Times New Roman"/>
              </a:rPr>
              <a:t>système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d'exploitation</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invité</a:t>
            </a:r>
            <a:r>
              <a:rPr lang="en-US" sz="1000" dirty="0" smtClean="0">
                <a:effectLst/>
                <a:latin typeface="Arial"/>
                <a:ea typeface="Times New Roman"/>
                <a:cs typeface="Times New Roman"/>
              </a:rPr>
              <a:t> ne </a:t>
            </a:r>
            <a:r>
              <a:rPr lang="en-US" sz="1000" dirty="0" err="1" smtClean="0">
                <a:effectLst/>
                <a:latin typeface="Arial"/>
                <a:ea typeface="Times New Roman"/>
                <a:cs typeface="Times New Roman"/>
              </a:rPr>
              <a:t>prend</a:t>
            </a:r>
            <a:r>
              <a:rPr lang="en-US" sz="1000" dirty="0" smtClean="0">
                <a:effectLst/>
                <a:latin typeface="Arial"/>
                <a:ea typeface="Times New Roman"/>
                <a:cs typeface="Times New Roman"/>
              </a:rPr>
              <a:t> pas en charge la </a:t>
            </a:r>
            <a:r>
              <a:rPr lang="en-US" sz="1000" dirty="0" err="1" smtClean="0">
                <a:effectLst/>
                <a:latin typeface="Arial"/>
                <a:ea typeface="Times New Roman"/>
                <a:cs typeface="Times New Roman"/>
              </a:rPr>
              <a:t>mémoire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dynamique</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Lorsque</a:t>
            </a:r>
            <a:r>
              <a:rPr lang="en-US" sz="1000" dirty="0" smtClean="0">
                <a:effectLst/>
                <a:latin typeface="Arial"/>
                <a:ea typeface="Times New Roman"/>
                <a:cs typeface="Times New Roman"/>
              </a:rPr>
              <a:t> le </a:t>
            </a:r>
            <a:r>
              <a:rPr lang="en-US" sz="1000" dirty="0" err="1" smtClean="0">
                <a:effectLst/>
                <a:latin typeface="Arial"/>
                <a:ea typeface="Times New Roman"/>
                <a:cs typeface="Times New Roman"/>
              </a:rPr>
              <a:t>système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d'exploitation</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gestion</a:t>
            </a:r>
            <a:r>
              <a:rPr lang="en-US" sz="1000" dirty="0" smtClean="0">
                <a:effectLst/>
                <a:latin typeface="Arial"/>
                <a:ea typeface="Times New Roman"/>
                <a:cs typeface="Times New Roman"/>
              </a:rPr>
              <a:t> dispose de </a:t>
            </a:r>
            <a:r>
              <a:rPr lang="en-US" sz="1000" dirty="0" err="1" smtClean="0">
                <a:effectLst/>
                <a:latin typeface="Arial"/>
                <a:ea typeface="Times New Roman"/>
                <a:cs typeface="Times New Roman"/>
              </a:rPr>
              <a:t>ressources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mémoire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limitées</a:t>
            </a:r>
            <a:r>
              <a:rPr lang="en-US" sz="1000" dirty="0" smtClean="0">
                <a:effectLst/>
                <a:latin typeface="Arial"/>
                <a:ea typeface="Times New Roman"/>
                <a:cs typeface="Times New Roman"/>
              </a:rPr>
              <a:t>, et </a:t>
            </a:r>
            <a:r>
              <a:rPr lang="en-US" sz="1000" dirty="0" err="1" smtClean="0">
                <a:effectLst/>
                <a:latin typeface="Arial"/>
                <a:ea typeface="Times New Roman"/>
                <a:cs typeface="Times New Roman"/>
              </a:rPr>
              <a:t>si</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vous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devez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vous</a:t>
            </a:r>
            <a:r>
              <a:rPr lang="en-US" sz="1000" dirty="0" smtClean="0">
                <a:effectLst/>
                <a:latin typeface="Arial"/>
                <a:ea typeface="Times New Roman"/>
                <a:cs typeface="Times New Roman"/>
              </a:rPr>
              <a:t> assurer </a:t>
            </a:r>
            <a:r>
              <a:rPr lang="en-US" sz="1000" dirty="0" err="1" smtClean="0">
                <a:effectLst/>
                <a:latin typeface="Arial"/>
                <a:ea typeface="Times New Roman"/>
                <a:cs typeface="Times New Roman"/>
              </a:rPr>
              <a:t>que</a:t>
            </a:r>
            <a:r>
              <a:rPr lang="en-US" sz="1000" dirty="0" smtClean="0">
                <a:effectLst/>
                <a:latin typeface="Arial"/>
                <a:ea typeface="Times New Roman"/>
                <a:cs typeface="Times New Roman"/>
              </a:rPr>
              <a:t> la </a:t>
            </a:r>
            <a:r>
              <a:rPr lang="en-US" sz="1000" dirty="0" err="1" smtClean="0">
                <a:effectLst/>
                <a:latin typeface="Arial"/>
                <a:ea typeface="Times New Roman"/>
                <a:cs typeface="Times New Roman"/>
              </a:rPr>
              <a:t>mémoire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est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allouée</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manière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équitable</a:t>
            </a:r>
            <a:r>
              <a:rPr lang="en-US" sz="1000" dirty="0" smtClean="0">
                <a:effectLst/>
                <a:latin typeface="Arial"/>
                <a:ea typeface="Times New Roman"/>
                <a:cs typeface="Times New Roman"/>
              </a:rPr>
              <a:t> aux </a:t>
            </a:r>
            <a:r>
              <a:rPr lang="en-US" sz="1000" dirty="0" err="1" smtClean="0">
                <a:effectLst/>
                <a:latin typeface="Arial"/>
                <a:ea typeface="Times New Roman"/>
                <a:cs typeface="Times New Roman"/>
              </a:rPr>
              <a:t>systèmes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d'exploitation</a:t>
            </a:r>
            <a:r>
              <a:rPr lang="en-US" sz="1000" dirty="0" smtClean="0">
                <a:effectLst/>
                <a:latin typeface="Arial"/>
                <a:ea typeface="Times New Roman"/>
                <a:cs typeface="Times New Roman"/>
              </a:rPr>
              <a:t>.</a:t>
            </a: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Dans</a:t>
            </a:r>
            <a:r>
              <a:rPr lang="en-US" sz="1000" dirty="0">
                <a:latin typeface="Arial"/>
                <a:ea typeface="SimSun"/>
                <a:cs typeface="Arial"/>
              </a:rPr>
              <a:t> </a:t>
            </a:r>
            <a:r>
              <a:rPr lang="en-US" sz="1000" dirty="0" err="1">
                <a:latin typeface="Arial"/>
                <a:ea typeface="SimSun"/>
                <a:cs typeface="Arial"/>
              </a:rPr>
              <a:t>quelles</a:t>
            </a:r>
            <a:r>
              <a:rPr lang="en-US" sz="1000" dirty="0">
                <a:latin typeface="Arial"/>
                <a:ea typeface="SimSun"/>
                <a:cs typeface="Arial"/>
              </a:rPr>
              <a:t> situations </a:t>
            </a:r>
            <a:r>
              <a:rPr lang="en-US" sz="1000" dirty="0" err="1">
                <a:latin typeface="Arial"/>
                <a:ea typeface="SimSun"/>
                <a:cs typeface="Arial"/>
              </a:rPr>
              <a:t>devez-vous</a:t>
            </a:r>
            <a:r>
              <a:rPr lang="en-US" sz="1000" dirty="0">
                <a:latin typeface="Arial"/>
                <a:ea typeface="SimSun"/>
                <a:cs typeface="Arial"/>
              </a:rPr>
              <a:t> </a:t>
            </a:r>
            <a:r>
              <a:rPr lang="en-US" sz="1000" dirty="0" err="1">
                <a:latin typeface="Arial"/>
                <a:ea typeface="SimSun"/>
                <a:cs typeface="Arial"/>
              </a:rPr>
              <a:t>utiliser</a:t>
            </a:r>
            <a:r>
              <a:rPr lang="en-US" sz="1000" dirty="0">
                <a:latin typeface="Arial"/>
                <a:ea typeface="SimSun"/>
                <a:cs typeface="Arial"/>
              </a:rPr>
              <a:t> des </a:t>
            </a:r>
            <a:r>
              <a:rPr lang="en-US" sz="1000" dirty="0" err="1">
                <a:latin typeface="Arial"/>
                <a:ea typeface="SimSun"/>
                <a:cs typeface="Arial"/>
              </a:rPr>
              <a:t>disques</a:t>
            </a:r>
            <a:r>
              <a:rPr lang="en-US" sz="1000" dirty="0">
                <a:latin typeface="Arial"/>
                <a:ea typeface="SimSun"/>
                <a:cs typeface="Arial"/>
              </a:rPr>
              <a:t> VHD au nouveau format .</a:t>
            </a:r>
            <a:r>
              <a:rPr lang="en-US" sz="1000" dirty="0" err="1">
                <a:latin typeface="Arial"/>
                <a:ea typeface="SimSun"/>
                <a:cs typeface="Arial"/>
              </a:rPr>
              <a:t>vhdx</a:t>
            </a:r>
            <a:r>
              <a:rPr lang="en-US" sz="1000" dirty="0">
                <a:latin typeface="Arial"/>
                <a:ea typeface="SimSun"/>
                <a:cs typeface="Arial"/>
              </a:rPr>
              <a:t> au lieu </a:t>
            </a:r>
            <a:r>
              <a:rPr lang="en-US" sz="1000" dirty="0" smtClean="0">
                <a:latin typeface="Arial"/>
                <a:ea typeface="SimSun"/>
                <a:cs typeface="Arial"/>
              </a:rPr>
              <a:t>de </a:t>
            </a:r>
            <a:r>
              <a:rPr lang="en-US" sz="1000" dirty="0" err="1" smtClean="0">
                <a:latin typeface="Arial"/>
                <a:ea typeface="SimSun"/>
                <a:cs typeface="Arial"/>
              </a:rPr>
              <a:t>disques</a:t>
            </a:r>
            <a:r>
              <a:rPr lang="en-US" sz="1000" dirty="0">
                <a:latin typeface="Arial"/>
                <a:ea typeface="SimSun"/>
                <a:cs typeface="Arial"/>
              </a:rPr>
              <a:t> VHD à </a:t>
            </a:r>
            <a:r>
              <a:rPr lang="en-US" sz="1000" dirty="0" err="1">
                <a:latin typeface="Arial"/>
                <a:ea typeface="SimSun"/>
                <a:cs typeface="Arial"/>
              </a:rPr>
              <a:t>l'ancien</a:t>
            </a:r>
            <a:r>
              <a:rPr lang="en-US" sz="1000" dirty="0">
                <a:latin typeface="Arial"/>
                <a:ea typeface="SimSun"/>
                <a:cs typeface="Arial"/>
              </a:rPr>
              <a:t> format .</a:t>
            </a:r>
            <a:r>
              <a:rPr lang="en-US" sz="1000" dirty="0" err="1">
                <a:latin typeface="Arial"/>
                <a:ea typeface="SimSun"/>
                <a:cs typeface="Arial"/>
              </a:rPr>
              <a:t>vhd</a:t>
            </a:r>
            <a:r>
              <a:rPr lang="en-US" sz="1000" dirty="0">
                <a:latin typeface="Arial"/>
                <a:ea typeface="SimSun"/>
                <a:cs typeface="Arial"/>
              </a:rPr>
              <a:t>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devez</a:t>
            </a:r>
            <a:r>
              <a:rPr lang="en-US" sz="1000" dirty="0">
                <a:latin typeface="Arial"/>
                <a:ea typeface="SimSun"/>
                <a:cs typeface="Arial"/>
              </a:rPr>
              <a:t> </a:t>
            </a:r>
            <a:r>
              <a:rPr lang="en-US" sz="1000" dirty="0" err="1">
                <a:latin typeface="Arial"/>
                <a:ea typeface="SimSun"/>
                <a:cs typeface="Arial"/>
              </a:rPr>
              <a:t>utiliser</a:t>
            </a:r>
            <a:r>
              <a:rPr lang="en-US" sz="1000" dirty="0">
                <a:latin typeface="Arial"/>
                <a:ea typeface="SimSun"/>
                <a:cs typeface="Arial"/>
              </a:rPr>
              <a:t> des </a:t>
            </a:r>
            <a:r>
              <a:rPr lang="en-US" sz="1000" dirty="0" err="1">
                <a:latin typeface="Arial"/>
                <a:ea typeface="SimSun"/>
                <a:cs typeface="Arial"/>
              </a:rPr>
              <a:t>disques</a:t>
            </a:r>
            <a:r>
              <a:rPr lang="en-US" sz="1000" dirty="0">
                <a:latin typeface="Arial"/>
                <a:ea typeface="SimSun"/>
                <a:cs typeface="Arial"/>
              </a:rPr>
              <a:t> VHD au nouveau format .</a:t>
            </a:r>
            <a:r>
              <a:rPr lang="en-US" sz="1000" dirty="0" err="1">
                <a:latin typeface="Arial"/>
                <a:ea typeface="SimSun"/>
                <a:cs typeface="Arial"/>
              </a:rPr>
              <a:t>vhdx</a:t>
            </a:r>
            <a:r>
              <a:rPr lang="en-US" sz="1000" dirty="0">
                <a:latin typeface="Arial"/>
                <a:ea typeface="SimSun"/>
                <a:cs typeface="Arial"/>
              </a:rPr>
              <a:t> au lieu de </a:t>
            </a:r>
            <a:r>
              <a:rPr lang="en-US" sz="1000" dirty="0" err="1">
                <a:latin typeface="Arial"/>
                <a:ea typeface="SimSun"/>
                <a:cs typeface="Arial"/>
              </a:rPr>
              <a:t>disques</a:t>
            </a:r>
            <a:r>
              <a:rPr lang="en-US" sz="1000" dirty="0">
                <a:latin typeface="Arial"/>
                <a:ea typeface="SimSun"/>
                <a:cs typeface="Arial"/>
              </a:rPr>
              <a:t> VHD à </a:t>
            </a:r>
            <a:r>
              <a:rPr lang="en-US" sz="1000" dirty="0" err="1">
                <a:latin typeface="Arial"/>
                <a:ea typeface="SimSun"/>
                <a:cs typeface="Arial"/>
              </a:rPr>
              <a:t>l'ancien</a:t>
            </a:r>
            <a:r>
              <a:rPr lang="en-US" sz="1000" dirty="0">
                <a:latin typeface="Arial"/>
                <a:ea typeface="SimSun"/>
                <a:cs typeface="Arial"/>
              </a:rPr>
              <a:t> format .</a:t>
            </a:r>
            <a:r>
              <a:rPr lang="en-US" sz="1000" dirty="0" err="1">
                <a:latin typeface="Arial"/>
                <a:ea typeface="SimSun"/>
                <a:cs typeface="Arial"/>
              </a:rPr>
              <a:t>vhd</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les situations </a:t>
            </a:r>
            <a:r>
              <a:rPr lang="en-US" sz="1000" dirty="0" err="1">
                <a:latin typeface="Arial"/>
                <a:ea typeface="SimSun"/>
                <a:cs typeface="Arial"/>
              </a:rPr>
              <a:t>suivantes</a:t>
            </a:r>
            <a:r>
              <a:rPr lang="en-US" sz="1000" dirty="0">
                <a:latin typeface="Arial"/>
                <a:ea typeface="SimSun"/>
                <a:cs typeface="Arial"/>
              </a:rPr>
              <a:t> :</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Vous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devez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prendre</a:t>
            </a:r>
            <a:r>
              <a:rPr lang="en-US" sz="1000" dirty="0" smtClean="0">
                <a:effectLst/>
                <a:latin typeface="Arial"/>
                <a:ea typeface="Times New Roman"/>
                <a:cs typeface="Times New Roman"/>
              </a:rPr>
              <a:t> en charge des </a:t>
            </a:r>
            <a:r>
              <a:rPr lang="en-US" sz="1000" dirty="0" err="1" smtClean="0">
                <a:effectLst/>
                <a:latin typeface="Arial"/>
                <a:ea typeface="Times New Roman"/>
                <a:cs typeface="Times New Roman"/>
              </a:rPr>
              <a:t>disques</a:t>
            </a:r>
            <a:r>
              <a:rPr lang="en-US" sz="1000" dirty="0" smtClean="0">
                <a:effectLst/>
                <a:latin typeface="Arial"/>
                <a:ea typeface="Times New Roman"/>
                <a:cs typeface="Times New Roman"/>
              </a:rPr>
              <a:t> VHD </a:t>
            </a:r>
            <a:r>
              <a:rPr lang="en-US" sz="1000" dirty="0" err="1" smtClean="0">
                <a:effectLst/>
                <a:latin typeface="Arial"/>
                <a:ea typeface="Times New Roman"/>
                <a:cs typeface="Times New Roman"/>
              </a:rPr>
              <a:t>d'une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taille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supérieure</a:t>
            </a:r>
            <a:r>
              <a:rPr lang="en-US" sz="1000" dirty="0" smtClean="0">
                <a:effectLst/>
                <a:latin typeface="Arial"/>
                <a:ea typeface="Times New Roman"/>
                <a:cs typeface="Times New Roman"/>
              </a:rPr>
              <a:t> à 2 To. Les </a:t>
            </a:r>
            <a:r>
              <a:rPr lang="en-US" sz="1000" dirty="0" err="1" smtClean="0">
                <a:effectLst/>
                <a:latin typeface="Arial"/>
                <a:ea typeface="Times New Roman"/>
                <a:cs typeface="Times New Roman"/>
              </a:rPr>
              <a:t>disques</a:t>
            </a:r>
            <a:r>
              <a:rPr lang="en-US" sz="1000" dirty="0" smtClean="0">
                <a:effectLst/>
                <a:latin typeface="Arial"/>
                <a:ea typeface="Times New Roman"/>
                <a:cs typeface="Times New Roman"/>
              </a:rPr>
              <a:t> VHD au nouveau format .</a:t>
            </a:r>
            <a:r>
              <a:rPr lang="en-US" sz="1000" dirty="0" err="1" smtClean="0">
                <a:effectLst/>
                <a:latin typeface="Arial"/>
                <a:ea typeface="Times New Roman"/>
                <a:cs typeface="Times New Roman"/>
              </a:rPr>
              <a:t>vhdx</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peuvent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avoir</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une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taille</a:t>
            </a:r>
            <a:r>
              <a:rPr lang="en-US" sz="1000" dirty="0" smtClean="0">
                <a:effectLst/>
                <a:latin typeface="Arial"/>
                <a:ea typeface="Times New Roman"/>
                <a:cs typeface="Times New Roman"/>
              </a:rPr>
              <a:t> maximum de 64 To, </a:t>
            </a:r>
            <a:r>
              <a:rPr lang="en-US" sz="1000" dirty="0" err="1" smtClean="0">
                <a:effectLst/>
                <a:latin typeface="Arial"/>
                <a:ea typeface="Times New Roman"/>
                <a:cs typeface="Times New Roman"/>
              </a:rPr>
              <a:t>alors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que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l'ancien</a:t>
            </a:r>
            <a:r>
              <a:rPr lang="en-US" sz="1000" dirty="0" smtClean="0">
                <a:effectLst/>
                <a:latin typeface="Arial"/>
                <a:ea typeface="Times New Roman"/>
                <a:cs typeface="Times New Roman"/>
              </a:rPr>
              <a:t> format .</a:t>
            </a:r>
            <a:r>
              <a:rPr lang="en-US" sz="1000" dirty="0" err="1" smtClean="0">
                <a:effectLst/>
                <a:latin typeface="Arial"/>
                <a:ea typeface="Times New Roman"/>
                <a:cs typeface="Times New Roman"/>
              </a:rPr>
              <a:t>vhd</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est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limité</a:t>
            </a:r>
            <a:r>
              <a:rPr lang="en-US" sz="1000" dirty="0" smtClean="0">
                <a:effectLst/>
                <a:latin typeface="Arial"/>
                <a:ea typeface="Times New Roman"/>
                <a:cs typeface="Times New Roman"/>
              </a:rPr>
              <a:t> à 2 To.</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Vous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devez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vous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protéger</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contre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l'endommagement</a:t>
            </a:r>
            <a:r>
              <a:rPr lang="en-US" sz="1000" dirty="0" smtClean="0">
                <a:effectLst/>
                <a:latin typeface="Arial"/>
                <a:ea typeface="Times New Roman"/>
                <a:cs typeface="Times New Roman"/>
              </a:rPr>
              <a:t> des </a:t>
            </a:r>
            <a:r>
              <a:rPr lang="en-US" sz="1000" dirty="0" err="1" smtClean="0">
                <a:effectLst/>
                <a:latin typeface="Arial"/>
                <a:ea typeface="Times New Roman"/>
                <a:cs typeface="Times New Roman"/>
              </a:rPr>
              <a:t>données</a:t>
            </a:r>
            <a:r>
              <a:rPr lang="en-US" sz="1000" dirty="0" smtClean="0">
                <a:effectLst/>
                <a:latin typeface="Arial"/>
                <a:ea typeface="Times New Roman"/>
                <a:cs typeface="Times New Roman"/>
              </a:rPr>
              <a:t> en </a:t>
            </a:r>
            <a:r>
              <a:rPr lang="en-US" sz="1000" dirty="0" err="1" smtClean="0">
                <a:effectLst/>
                <a:latin typeface="Arial"/>
                <a:ea typeface="Times New Roman"/>
                <a:cs typeface="Times New Roman"/>
              </a:rPr>
              <a:t>cas</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pannes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d'alimentation</a:t>
            </a:r>
            <a:r>
              <a:rPr lang="en-US" sz="1000" dirty="0" smtClean="0">
                <a:effectLst/>
                <a:latin typeface="Arial"/>
                <a:ea typeface="Times New Roman"/>
                <a:cs typeface="Times New Roman"/>
              </a:rPr>
              <a:t>. Le </a:t>
            </a:r>
            <a:r>
              <a:rPr lang="en-US" sz="1000" dirty="0" err="1" smtClean="0">
                <a:effectLst/>
                <a:latin typeface="Arial"/>
                <a:ea typeface="Times New Roman"/>
                <a:cs typeface="Times New Roman"/>
              </a:rPr>
              <a:t>disque</a:t>
            </a:r>
            <a:r>
              <a:rPr lang="en-US" sz="1000" dirty="0" smtClean="0">
                <a:effectLst/>
                <a:latin typeface="Arial"/>
                <a:ea typeface="Times New Roman"/>
                <a:cs typeface="Times New Roman"/>
              </a:rPr>
              <a:t> VHD au nouveau format .</a:t>
            </a:r>
            <a:r>
              <a:rPr lang="en-US" sz="1000" dirty="0" err="1" smtClean="0">
                <a:effectLst/>
                <a:latin typeface="Arial"/>
                <a:ea typeface="Times New Roman"/>
                <a:cs typeface="Times New Roman"/>
              </a:rPr>
              <a:t>vhdx</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est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moins</a:t>
            </a:r>
            <a:r>
              <a:rPr lang="en-US" sz="1000" dirty="0" smtClean="0">
                <a:effectLst/>
                <a:latin typeface="Arial"/>
                <a:ea typeface="Times New Roman"/>
                <a:cs typeface="Times New Roman"/>
              </a:rPr>
              <a:t> susceptible </a:t>
            </a:r>
            <a:r>
              <a:rPr lang="en-US" sz="1000" dirty="0" err="1" smtClean="0">
                <a:effectLst/>
                <a:latin typeface="Arial"/>
                <a:ea typeface="Times New Roman"/>
                <a:cs typeface="Times New Roman"/>
              </a:rPr>
              <a:t>d'endommagement</a:t>
            </a:r>
            <a:r>
              <a:rPr lang="en-US" sz="1000" dirty="0" smtClean="0">
                <a:effectLst/>
                <a:latin typeface="Arial"/>
                <a:ea typeface="Times New Roman"/>
                <a:cs typeface="Times New Roman"/>
              </a:rPr>
              <a:t> en </a:t>
            </a:r>
            <a:r>
              <a:rPr lang="en-US" sz="1000" dirty="0" err="1" smtClean="0">
                <a:effectLst/>
                <a:latin typeface="Arial"/>
                <a:ea typeface="Times New Roman"/>
                <a:cs typeface="Times New Roman"/>
              </a:rPr>
              <a:t>cas</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pannes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d'alimentation</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imprévues</a:t>
            </a:r>
            <a:r>
              <a:rPr lang="en-US" sz="1000" dirty="0" smtClean="0">
                <a:effectLst/>
                <a:latin typeface="Arial"/>
                <a:ea typeface="Times New Roman"/>
                <a:cs typeface="Times New Roman"/>
              </a:rPr>
              <a:t> en raison de la </a:t>
            </a:r>
            <a:r>
              <a:rPr lang="en-US" sz="1000" dirty="0" err="1" smtClean="0">
                <a:effectLst/>
                <a:latin typeface="Arial"/>
                <a:ea typeface="Times New Roman"/>
                <a:cs typeface="Times New Roman"/>
              </a:rPr>
              <a:t>façon</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dont</a:t>
            </a:r>
            <a:r>
              <a:rPr lang="en-US" sz="1000" dirty="0" smtClean="0">
                <a:effectLst/>
                <a:latin typeface="Arial"/>
                <a:ea typeface="Times New Roman"/>
                <a:cs typeface="Times New Roman"/>
              </a:rPr>
              <a:t> le format de </a:t>
            </a:r>
            <a:r>
              <a:rPr lang="en-US" sz="1000" dirty="0" err="1" smtClean="0">
                <a:effectLst/>
                <a:latin typeface="Arial"/>
                <a:ea typeface="Times New Roman"/>
                <a:cs typeface="Times New Roman"/>
              </a:rPr>
              <a:t>fichier</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traite</a:t>
            </a:r>
            <a:r>
              <a:rPr lang="en-US" sz="1000" dirty="0" smtClean="0">
                <a:effectLst/>
                <a:latin typeface="Arial"/>
                <a:ea typeface="Times New Roman"/>
                <a:cs typeface="Times New Roman"/>
              </a:rPr>
              <a:t> les </a:t>
            </a:r>
            <a:r>
              <a:rPr lang="en-US" sz="1000" dirty="0" err="1" smtClean="0">
                <a:effectLst/>
                <a:latin typeface="Arial"/>
                <a:ea typeface="Times New Roman"/>
                <a:cs typeface="Times New Roman"/>
              </a:rPr>
              <a:t>mises</a:t>
            </a:r>
            <a:r>
              <a:rPr lang="en-US" sz="1000" dirty="0" smtClean="0">
                <a:effectLst/>
                <a:latin typeface="Arial"/>
                <a:ea typeface="Times New Roman"/>
                <a:cs typeface="Times New Roman"/>
              </a:rPr>
              <a:t> à jour.</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Vous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devez</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déployer</a:t>
            </a:r>
            <a:r>
              <a:rPr lang="en-US" sz="1000" dirty="0" smtClean="0">
                <a:effectLst/>
                <a:latin typeface="Arial"/>
                <a:ea typeface="Times New Roman"/>
                <a:cs typeface="Times New Roman"/>
              </a:rPr>
              <a:t> un </a:t>
            </a:r>
            <a:r>
              <a:rPr lang="en-US" sz="1000" dirty="0" err="1" smtClean="0">
                <a:effectLst/>
                <a:latin typeface="Arial"/>
                <a:ea typeface="Times New Roman"/>
                <a:cs typeface="Times New Roman"/>
              </a:rPr>
              <a:t>disque</a:t>
            </a:r>
            <a:r>
              <a:rPr lang="en-US" sz="1000" dirty="0" smtClean="0">
                <a:effectLst/>
                <a:latin typeface="Arial"/>
                <a:ea typeface="Times New Roman"/>
                <a:cs typeface="Times New Roman"/>
              </a:rPr>
              <a:t> VHD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un </a:t>
            </a:r>
            <a:r>
              <a:rPr lang="en-US" sz="1000" dirty="0" err="1" smtClean="0">
                <a:effectLst/>
                <a:latin typeface="Arial"/>
                <a:ea typeface="Times New Roman"/>
                <a:cs typeface="Times New Roman"/>
              </a:rPr>
              <a:t>disque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secteur</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grande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taille</a:t>
            </a:r>
            <a:r>
              <a:rPr lang="en-US" sz="1000" dirty="0" smtClean="0">
                <a:effectLst/>
                <a:latin typeface="Arial"/>
                <a:ea typeface="Times New Roman"/>
                <a:cs typeface="Times New Roman"/>
              </a:rPr>
              <a:t>.</a:t>
            </a:r>
          </a:p>
          <a:p>
            <a:pPr>
              <a:lnSpc>
                <a:spcPct val="115000"/>
              </a:lnSpc>
            </a:pPr>
            <a:r>
              <a:rPr lang="en-US" sz="1000" b="1" dirty="0">
                <a:latin typeface="Arial"/>
                <a:ea typeface="SimSun"/>
                <a:cs typeface="Arial"/>
              </a:rPr>
              <a:t>Question</a:t>
            </a:r>
            <a:endParaRPr lang="en-US" sz="1000" dirty="0">
              <a:latin typeface="Arial"/>
              <a:ea typeface="SimSun"/>
              <a:cs typeface="Arial"/>
            </a:endParaRPr>
          </a:p>
          <a:p>
            <a:pPr lvl="0">
              <a:lnSpc>
                <a:spcPct val="115000"/>
              </a:lnSpc>
              <a:spcAft>
                <a:spcPts val="1000"/>
              </a:spcAft>
            </a:pP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souhaitez</a:t>
            </a:r>
            <a:r>
              <a:rPr lang="en-US" sz="1000" dirty="0">
                <a:latin typeface="Arial"/>
                <a:ea typeface="SimSun"/>
                <a:cs typeface="Arial"/>
              </a:rPr>
              <a:t> </a:t>
            </a:r>
            <a:r>
              <a:rPr lang="en-US" sz="1000" dirty="0" err="1">
                <a:latin typeface="Arial"/>
                <a:ea typeface="SimSun"/>
                <a:cs typeface="Arial"/>
              </a:rPr>
              <a:t>déployer</a:t>
            </a:r>
            <a:r>
              <a:rPr lang="en-US" sz="1000" dirty="0">
                <a:latin typeface="Arial"/>
                <a:ea typeface="SimSun"/>
                <a:cs typeface="Arial"/>
              </a:rPr>
              <a:t> le </a:t>
            </a:r>
            <a:r>
              <a:rPr lang="en-US" sz="1000" dirty="0" err="1">
                <a:latin typeface="Arial"/>
                <a:ea typeface="SimSun"/>
                <a:cs typeface="Arial"/>
              </a:rPr>
              <a:t>disque</a:t>
            </a:r>
            <a:r>
              <a:rPr lang="en-US" sz="1000" dirty="0">
                <a:latin typeface="Arial"/>
                <a:ea typeface="SimSun"/>
                <a:cs typeface="Arial"/>
              </a:rPr>
              <a:t> VHD d'un </a:t>
            </a:r>
            <a:r>
              <a:rPr lang="en-US" sz="1000" dirty="0" err="1">
                <a:latin typeface="Arial"/>
                <a:ea typeface="SimSun"/>
                <a:cs typeface="Arial"/>
              </a:rPr>
              <a:t>ordinateur</a:t>
            </a:r>
            <a:r>
              <a:rPr lang="en-US" sz="1000" dirty="0">
                <a:latin typeface="Arial"/>
                <a:ea typeface="SimSun"/>
                <a:cs typeface="Arial"/>
              </a:rPr>
              <a:t> </a:t>
            </a:r>
            <a:r>
              <a:rPr lang="en-US" sz="1000" dirty="0" err="1">
                <a:latin typeface="Arial"/>
                <a:ea typeface="SimSun"/>
                <a:cs typeface="Arial"/>
              </a:rPr>
              <a:t>virtuel</a:t>
            </a:r>
            <a:r>
              <a:rPr lang="en-US" sz="1000" dirty="0">
                <a:latin typeface="Arial"/>
                <a:ea typeface="SimSun"/>
                <a:cs typeface="Arial"/>
              </a:rPr>
              <a:t> Hyper-V Windows Server 2012 </a:t>
            </a:r>
            <a:r>
              <a:rPr lang="en-US" sz="1000" dirty="0" err="1">
                <a:latin typeface="Arial"/>
                <a:ea typeface="SimSun"/>
                <a:cs typeface="Arial"/>
              </a:rPr>
              <a:t>sur</a:t>
            </a:r>
            <a:r>
              <a:rPr lang="en-US" sz="1000" dirty="0">
                <a:latin typeface="Arial"/>
                <a:ea typeface="SimSun"/>
                <a:cs typeface="Arial"/>
              </a:rPr>
              <a:t> un </a:t>
            </a:r>
            <a:r>
              <a:rPr lang="en-US" sz="1000" dirty="0" err="1">
                <a:latin typeface="Arial"/>
                <a:ea typeface="SimSun"/>
                <a:cs typeface="Arial"/>
              </a:rPr>
              <a:t>partage</a:t>
            </a:r>
            <a:r>
              <a:rPr lang="en-US" sz="1000" dirty="0">
                <a:latin typeface="Arial"/>
                <a:ea typeface="SimSun"/>
                <a:cs typeface="Arial"/>
              </a:rPr>
              <a:t> de </a:t>
            </a:r>
            <a:r>
              <a:rPr lang="en-US" sz="1000" dirty="0" err="1">
                <a:latin typeface="Arial"/>
                <a:ea typeface="SimSun"/>
                <a:cs typeface="Arial"/>
              </a:rPr>
              <a:t>fichiers</a:t>
            </a:r>
            <a:r>
              <a:rPr lang="en-US" sz="1000" dirty="0">
                <a:latin typeface="Arial"/>
                <a:ea typeface="SimSun"/>
                <a:cs typeface="Arial"/>
              </a:rPr>
              <a:t>. </a:t>
            </a:r>
            <a:r>
              <a:rPr lang="en-US" sz="1000" dirty="0" err="1">
                <a:latin typeface="Arial"/>
                <a:ea typeface="SimSun"/>
                <a:cs typeface="Arial"/>
              </a:rPr>
              <a:t>Quel</a:t>
            </a:r>
            <a:r>
              <a:rPr lang="en-US" sz="1000" dirty="0">
                <a:latin typeface="Arial"/>
                <a:ea typeface="SimSun"/>
                <a:cs typeface="Arial"/>
              </a:rPr>
              <a:t> </a:t>
            </a:r>
            <a:r>
              <a:rPr lang="en-US" sz="1000" dirty="0" err="1">
                <a:latin typeface="Arial"/>
                <a:ea typeface="SimSun"/>
                <a:cs typeface="Arial"/>
              </a:rPr>
              <a:t>système</a:t>
            </a:r>
            <a:r>
              <a:rPr lang="en-US" sz="1000" dirty="0">
                <a:latin typeface="Arial"/>
                <a:ea typeface="SimSun"/>
                <a:cs typeface="Arial"/>
              </a:rPr>
              <a:t> </a:t>
            </a:r>
            <a:r>
              <a:rPr lang="en-US" sz="1000" dirty="0" err="1">
                <a:latin typeface="Arial"/>
                <a:ea typeface="SimSun"/>
                <a:cs typeface="Arial"/>
              </a:rPr>
              <a:t>d'exploitation</a:t>
            </a:r>
            <a:r>
              <a:rPr lang="en-US" sz="1000" dirty="0">
                <a:latin typeface="Arial"/>
                <a:ea typeface="SimSun"/>
                <a:cs typeface="Arial"/>
              </a:rPr>
              <a:t> </a:t>
            </a:r>
            <a:r>
              <a:rPr lang="en-US" sz="1000" dirty="0" err="1">
                <a:latin typeface="Arial"/>
                <a:ea typeface="SimSun"/>
                <a:cs typeface="Arial"/>
              </a:rPr>
              <a:t>doit</a:t>
            </a:r>
            <a:r>
              <a:rPr lang="en-US" sz="1000" dirty="0">
                <a:latin typeface="Arial"/>
                <a:ea typeface="SimSun"/>
                <a:cs typeface="Arial"/>
              </a:rPr>
              <a:t> </a:t>
            </a:r>
            <a:r>
              <a:rPr lang="en-US" sz="1000" dirty="0" err="1">
                <a:latin typeface="Arial"/>
                <a:ea typeface="SimSun"/>
                <a:cs typeface="Arial"/>
              </a:rPr>
              <a:t>être</a:t>
            </a:r>
            <a:r>
              <a:rPr lang="en-US" sz="1000" dirty="0">
                <a:latin typeface="Arial"/>
                <a:ea typeface="SimSun"/>
                <a:cs typeface="Arial"/>
              </a:rPr>
              <a:t> </a:t>
            </a:r>
            <a:r>
              <a:rPr lang="en-US" sz="1000" dirty="0" err="1">
                <a:latin typeface="Arial"/>
                <a:ea typeface="SimSun"/>
                <a:cs typeface="Arial"/>
              </a:rPr>
              <a:t>exécuté</a:t>
            </a:r>
            <a:r>
              <a:rPr lang="en-US" sz="1000" dirty="0">
                <a:latin typeface="Arial"/>
                <a:ea typeface="SimSun"/>
                <a:cs typeface="Arial"/>
              </a:rPr>
              <a:t> par le </a:t>
            </a:r>
            <a:r>
              <a:rPr lang="en-US" sz="1000" dirty="0" err="1">
                <a:latin typeface="Arial"/>
                <a:ea typeface="SimSun"/>
                <a:cs typeface="Arial"/>
              </a:rPr>
              <a:t>serveur</a:t>
            </a:r>
            <a:r>
              <a:rPr lang="en-US" sz="1000" dirty="0">
                <a:latin typeface="Arial"/>
                <a:ea typeface="SimSun"/>
                <a:cs typeface="Arial"/>
              </a:rPr>
              <a:t> de </a:t>
            </a:r>
            <a:r>
              <a:rPr lang="en-US" sz="1000" dirty="0" err="1">
                <a:latin typeface="Arial"/>
                <a:ea typeface="SimSun"/>
                <a:cs typeface="Arial"/>
              </a:rPr>
              <a:t>fichiers</a:t>
            </a:r>
            <a:r>
              <a:rPr lang="en-US" sz="1000" dirty="0">
                <a:latin typeface="Arial"/>
                <a:ea typeface="SimSun"/>
                <a:cs typeface="Arial"/>
              </a:rPr>
              <a:t> pour la </a:t>
            </a:r>
            <a:r>
              <a:rPr lang="en-US" sz="1000" dirty="0" err="1">
                <a:latin typeface="Arial"/>
                <a:ea typeface="SimSun"/>
                <a:cs typeface="Arial"/>
              </a:rPr>
              <a:t>prise</a:t>
            </a:r>
            <a:r>
              <a:rPr lang="en-US" sz="1000" dirty="0">
                <a:latin typeface="Arial"/>
                <a:ea typeface="SimSun"/>
                <a:cs typeface="Arial"/>
              </a:rPr>
              <a:t> </a:t>
            </a:r>
            <a:r>
              <a:rPr lang="en-US" sz="1000" dirty="0" smtClean="0">
                <a:latin typeface="Arial"/>
                <a:ea typeface="SimSun"/>
                <a:cs typeface="Arial"/>
              </a:rPr>
              <a:t>en </a:t>
            </a:r>
            <a:r>
              <a:rPr lang="en-US" sz="1000" dirty="0" smtClean="0">
                <a:solidFill>
                  <a:prstClr val="black"/>
                </a:solidFill>
                <a:latin typeface="Arial"/>
                <a:ea typeface="SimSun"/>
                <a:cs typeface="Arial"/>
              </a:rPr>
              <a:t>charge </a:t>
            </a:r>
            <a:r>
              <a:rPr lang="en-US" sz="1000" dirty="0">
                <a:solidFill>
                  <a:prstClr val="black"/>
                </a:solidFill>
                <a:latin typeface="Arial"/>
                <a:ea typeface="SimSun"/>
                <a:cs typeface="Arial"/>
              </a:rPr>
              <a:t>de </a:t>
            </a:r>
            <a:r>
              <a:rPr lang="en-US" sz="1000" dirty="0" err="1">
                <a:solidFill>
                  <a:prstClr val="black"/>
                </a:solidFill>
                <a:latin typeface="Arial"/>
                <a:ea typeface="SimSun"/>
                <a:cs typeface="Arial"/>
              </a:rPr>
              <a:t>cette</a:t>
            </a:r>
            <a:r>
              <a:rPr lang="en-US" sz="1000" dirty="0">
                <a:solidFill>
                  <a:prstClr val="black"/>
                </a:solidFill>
                <a:latin typeface="Arial"/>
                <a:ea typeface="SimSun"/>
                <a:cs typeface="Arial"/>
              </a:rPr>
              <a:t> configuration </a:t>
            </a:r>
            <a:r>
              <a:rPr lang="en-US" sz="1000" dirty="0" smtClean="0">
                <a:solidFill>
                  <a:prstClr val="black"/>
                </a:solidFill>
                <a:latin typeface="Arial"/>
                <a:ea typeface="SimSun"/>
                <a:cs typeface="Arial"/>
              </a:rPr>
              <a:t>?</a:t>
            </a:r>
            <a:endParaRPr lang="en-US" sz="1000" dirty="0">
              <a:solidFill>
                <a:prstClr val="black"/>
              </a:solidFill>
              <a:latin typeface="Arial"/>
              <a:ea typeface="SimSun"/>
              <a:cs typeface="Arial"/>
            </a:endParaRPr>
          </a:p>
        </p:txBody>
      </p:sp>
      <p:sp>
        <p:nvSpPr>
          <p:cNvPr id="4" name="Slide Number Placeholder 3"/>
          <p:cNvSpPr>
            <a:spLocks noGrp="1"/>
          </p:cNvSpPr>
          <p:nvPr>
            <p:ph type="sldNum" sz="quarter" idx="10"/>
          </p:nvPr>
        </p:nvSpPr>
        <p:spPr/>
        <p:txBody>
          <a:bodyPr/>
          <a:lstStyle/>
          <a:p>
            <a:fld id="{837D24DF-0F43-4DD8-A081-EA8927561D5C}" type="slidenum">
              <a:rPr lang="en-US" smtClean="0"/>
              <a:t>31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TextBox 6"/>
          <p:cNvSpPr txBox="1"/>
          <p:nvPr/>
        </p:nvSpPr>
        <p:spPr>
          <a:xfrm>
            <a:off x="0" y="8890000"/>
            <a:ext cx="3276859" cy="246221"/>
          </a:xfrm>
          <a:prstGeom prst="rect">
            <a:avLst/>
          </a:prstGeom>
          <a:noFill/>
        </p:spPr>
        <p:txBody>
          <a:bodyPr vert="horz" wrap="none" rtlCol="0">
            <a:spAutoFit/>
          </a:bodyPr>
          <a:lstStyle/>
          <a:p>
            <a:r>
              <a:rPr lang="en-US" sz="1000" smtClean="0">
                <a:latin typeface="Arial"/>
              </a:rPr>
              <a:t>(</a:t>
            </a:r>
            <a:r>
              <a:rPr lang="fr-FR" sz="1000">
                <a:latin typeface="Arial"/>
              </a:rPr>
              <a:t>Autres remarques figurent sur la diapositive suivante.</a:t>
            </a:r>
            <a:r>
              <a:rPr lang="en-US" sz="1000" smtClean="0">
                <a:latin typeface="Arial"/>
              </a:rPr>
              <a:t>)</a:t>
            </a:r>
            <a:endParaRPr lang="en-US" sz="1000" dirty="0">
              <a:latin typeface="Arial"/>
            </a:endParaRPr>
          </a:p>
        </p:txBody>
      </p:sp>
    </p:spTree>
    <p:extLst>
      <p:ext uri="{BB962C8B-B14F-4D97-AF65-F5344CB8AC3E}">
        <p14:creationId xmlns:p14="http://schemas.microsoft.com/office/powerpoint/2010/main" val="38852555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pPr>
            <a:r>
              <a:rPr lang="en-US" sz="1000" b="1" dirty="0" err="1" smtClean="0">
                <a:solidFill>
                  <a:prstClr val="black"/>
                </a:solidFill>
                <a:latin typeface="Arial"/>
                <a:ea typeface="SimSun"/>
                <a:cs typeface="Arial"/>
              </a:rPr>
              <a:t>Réponse</a:t>
            </a:r>
            <a:endParaRPr lang="en-US" sz="1000" dirty="0">
              <a:solidFill>
                <a:prstClr val="black"/>
              </a:solidFill>
              <a:latin typeface="Arial"/>
              <a:ea typeface="SimSun"/>
              <a:cs typeface="Arial"/>
            </a:endParaRPr>
          </a:p>
          <a:p>
            <a:pPr lvl="0">
              <a:lnSpc>
                <a:spcPct val="115000"/>
              </a:lnSpc>
              <a:spcAft>
                <a:spcPts val="1000"/>
              </a:spcAft>
            </a:pPr>
            <a:r>
              <a:rPr lang="en-US" sz="1000" dirty="0" err="1">
                <a:solidFill>
                  <a:prstClr val="black"/>
                </a:solidFill>
                <a:latin typeface="Arial"/>
                <a:ea typeface="SimSun"/>
                <a:cs typeface="Arial"/>
              </a:rPr>
              <a:t>Vous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pouvez</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uniquement</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déployer</a:t>
            </a:r>
            <a:r>
              <a:rPr lang="en-US" sz="1000" dirty="0">
                <a:solidFill>
                  <a:prstClr val="black"/>
                </a:solidFill>
                <a:latin typeface="Arial"/>
                <a:ea typeface="SimSun"/>
                <a:cs typeface="Arial"/>
              </a:rPr>
              <a:t> des </a:t>
            </a:r>
            <a:r>
              <a:rPr lang="en-US" sz="1000" dirty="0" err="1">
                <a:solidFill>
                  <a:prstClr val="black"/>
                </a:solidFill>
                <a:latin typeface="Arial"/>
                <a:ea typeface="SimSun"/>
                <a:cs typeface="Arial"/>
              </a:rPr>
              <a:t>disques</a:t>
            </a:r>
            <a:r>
              <a:rPr lang="en-US" sz="1000" dirty="0">
                <a:solidFill>
                  <a:prstClr val="black"/>
                </a:solidFill>
                <a:latin typeface="Arial"/>
                <a:ea typeface="SimSun"/>
                <a:cs typeface="Arial"/>
              </a:rPr>
              <a:t> VHD </a:t>
            </a:r>
            <a:r>
              <a:rPr lang="en-US" sz="1000" dirty="0" err="1">
                <a:solidFill>
                  <a:prstClr val="black"/>
                </a:solidFill>
                <a:latin typeface="Arial"/>
                <a:ea typeface="SimSun"/>
                <a:cs typeface="Arial"/>
              </a:rPr>
              <a:t>sur</a:t>
            </a:r>
            <a:r>
              <a:rPr lang="en-US" sz="1000" dirty="0">
                <a:solidFill>
                  <a:prstClr val="black"/>
                </a:solidFill>
                <a:latin typeface="Arial"/>
                <a:ea typeface="SimSun"/>
                <a:cs typeface="Arial"/>
              </a:rPr>
              <a:t> les </a:t>
            </a:r>
            <a:r>
              <a:rPr lang="en-US" sz="1000" dirty="0" err="1">
                <a:solidFill>
                  <a:prstClr val="black"/>
                </a:solidFill>
                <a:latin typeface="Arial"/>
                <a:ea typeface="SimSun"/>
                <a:cs typeface="Arial"/>
              </a:rPr>
              <a:t>partages</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fichiers</a:t>
            </a:r>
            <a:r>
              <a:rPr lang="en-US" sz="1000" dirty="0">
                <a:solidFill>
                  <a:prstClr val="black"/>
                </a:solidFill>
                <a:latin typeface="Arial"/>
                <a:ea typeface="SimSun"/>
                <a:cs typeface="Arial"/>
              </a:rPr>
              <a:t> qui </a:t>
            </a:r>
            <a:r>
              <a:rPr lang="en-US" sz="1000" dirty="0" err="1">
                <a:solidFill>
                  <a:prstClr val="black"/>
                </a:solidFill>
                <a:latin typeface="Arial"/>
                <a:ea typeface="SimSun"/>
                <a:cs typeface="Arial"/>
              </a:rPr>
              <a:t>prennent</a:t>
            </a:r>
            <a:r>
              <a:rPr lang="en-US" sz="1000" dirty="0">
                <a:solidFill>
                  <a:prstClr val="black"/>
                </a:solidFill>
                <a:latin typeface="Arial"/>
                <a:ea typeface="SimSun"/>
                <a:cs typeface="Arial"/>
              </a:rPr>
              <a:t> en charge SMB 3.0, et </a:t>
            </a:r>
            <a:r>
              <a:rPr lang="en-US" sz="1000" dirty="0" err="1">
                <a:solidFill>
                  <a:prstClr val="black"/>
                </a:solidFill>
                <a:latin typeface="Arial"/>
                <a:ea typeface="SimSun"/>
                <a:cs typeface="Arial"/>
              </a:rPr>
              <a:t>seul</a:t>
            </a:r>
            <a:r>
              <a:rPr lang="en-US" sz="1000" dirty="0">
                <a:solidFill>
                  <a:prstClr val="black"/>
                </a:solidFill>
                <a:latin typeface="Arial"/>
                <a:ea typeface="SimSun"/>
                <a:cs typeface="Arial"/>
              </a:rPr>
              <a:t> le </a:t>
            </a:r>
            <a:r>
              <a:rPr lang="en-US" sz="1000" dirty="0" err="1">
                <a:solidFill>
                  <a:prstClr val="black"/>
                </a:solidFill>
                <a:latin typeface="Arial"/>
                <a:ea typeface="SimSun"/>
                <a:cs typeface="Arial"/>
              </a:rPr>
              <a:t>système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d'exploitation</a:t>
            </a:r>
            <a:r>
              <a:rPr lang="en-US" sz="1000" dirty="0">
                <a:solidFill>
                  <a:prstClr val="black"/>
                </a:solidFill>
                <a:latin typeface="Arial"/>
                <a:ea typeface="SimSun"/>
                <a:cs typeface="Arial"/>
              </a:rPr>
              <a:t> Windows Server 2012 </a:t>
            </a:r>
            <a:r>
              <a:rPr lang="en-US" sz="1000" dirty="0" err="1">
                <a:solidFill>
                  <a:prstClr val="black"/>
                </a:solidFill>
                <a:latin typeface="Arial"/>
                <a:ea typeface="SimSun"/>
                <a:cs typeface="Arial"/>
              </a:rPr>
              <a:t>prend</a:t>
            </a:r>
            <a:r>
              <a:rPr lang="en-US" sz="1000" dirty="0">
                <a:solidFill>
                  <a:prstClr val="black"/>
                </a:solidFill>
                <a:latin typeface="Arial"/>
                <a:ea typeface="SimSun"/>
                <a:cs typeface="Arial"/>
              </a:rPr>
              <a:t> en charge </a:t>
            </a:r>
            <a:r>
              <a:rPr lang="en-US" sz="1000" dirty="0" err="1">
                <a:solidFill>
                  <a:prstClr val="black"/>
                </a:solidFill>
                <a:latin typeface="Arial"/>
                <a:ea typeface="SimSun"/>
                <a:cs typeface="Arial"/>
              </a:rPr>
              <a:t>l'hébergement</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partages</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fichiers</a:t>
            </a:r>
            <a:r>
              <a:rPr lang="en-US" sz="1000" dirty="0">
                <a:solidFill>
                  <a:prstClr val="black"/>
                </a:solidFill>
                <a:latin typeface="Arial"/>
                <a:ea typeface="SimSun"/>
                <a:cs typeface="Arial"/>
              </a:rPr>
              <a:t> SMB 3.0.</a:t>
            </a:r>
          </a:p>
          <a:p>
            <a:pPr lvl="0">
              <a:lnSpc>
                <a:spcPct val="115000"/>
              </a:lnSpc>
            </a:pPr>
            <a:r>
              <a:rPr lang="en-US" sz="1000" b="1" dirty="0" err="1">
                <a:solidFill>
                  <a:prstClr val="black"/>
                </a:solidFill>
                <a:latin typeface="Arial"/>
                <a:ea typeface="SimSun"/>
                <a:cs typeface="Arial"/>
              </a:rPr>
              <a:t>Outils</a:t>
            </a:r>
            <a:endParaRPr lang="en-US" sz="1000" dirty="0">
              <a:solidFill>
                <a:prstClr val="black"/>
              </a:solidFill>
              <a:latin typeface="Arial"/>
              <a:ea typeface="SimSun"/>
              <a:cs typeface="Arial"/>
            </a:endParaRPr>
          </a:p>
          <a:p>
            <a:pPr lvl="0">
              <a:lnSpc>
                <a:spcPct val="115000"/>
              </a:lnSpc>
              <a:spcAft>
                <a:spcPts val="1000"/>
              </a:spcAft>
            </a:pPr>
            <a:r>
              <a:rPr lang="en-US" sz="1000" dirty="0" err="1">
                <a:solidFill>
                  <a:prstClr val="black"/>
                </a:solidFill>
                <a:latin typeface="Arial"/>
                <a:ea typeface="SimSun"/>
                <a:cs typeface="Arial"/>
              </a:rPr>
              <a:t>Vous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pouvez</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utiliser</a:t>
            </a:r>
            <a:r>
              <a:rPr lang="en-US" sz="1000" dirty="0">
                <a:solidFill>
                  <a:prstClr val="black"/>
                </a:solidFill>
                <a:latin typeface="Arial"/>
                <a:ea typeface="SimSun"/>
                <a:cs typeface="Arial"/>
              </a:rPr>
              <a:t> les </a:t>
            </a:r>
            <a:r>
              <a:rPr lang="en-US" sz="1000" dirty="0" err="1">
                <a:solidFill>
                  <a:prstClr val="black"/>
                </a:solidFill>
                <a:latin typeface="Arial"/>
                <a:ea typeface="SimSun"/>
                <a:cs typeface="Arial"/>
              </a:rPr>
              <a:t>outils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suivants</a:t>
            </a:r>
            <a:r>
              <a:rPr lang="en-US" sz="1000" dirty="0">
                <a:solidFill>
                  <a:prstClr val="black"/>
                </a:solidFill>
                <a:latin typeface="Arial"/>
                <a:ea typeface="SimSun"/>
                <a:cs typeface="Arial"/>
              </a:rPr>
              <a:t> avec Hyper-V pour </a:t>
            </a:r>
            <a:r>
              <a:rPr lang="en-US" sz="1000" dirty="0" err="1">
                <a:solidFill>
                  <a:prstClr val="black"/>
                </a:solidFill>
                <a:latin typeface="Arial"/>
                <a:ea typeface="SimSun"/>
                <a:cs typeface="Arial"/>
              </a:rPr>
              <a:t>déployer</a:t>
            </a:r>
            <a:r>
              <a:rPr lang="en-US" sz="1000" dirty="0">
                <a:solidFill>
                  <a:prstClr val="black"/>
                </a:solidFill>
                <a:latin typeface="Arial"/>
                <a:ea typeface="SimSun"/>
                <a:cs typeface="Arial"/>
              </a:rPr>
              <a:t> et </a:t>
            </a:r>
            <a:r>
              <a:rPr lang="en-US" sz="1000" dirty="0" err="1">
                <a:solidFill>
                  <a:prstClr val="black"/>
                </a:solidFill>
                <a:latin typeface="Arial"/>
                <a:ea typeface="SimSun"/>
                <a:cs typeface="Arial"/>
              </a:rPr>
              <a:t>gérer</a:t>
            </a:r>
            <a:r>
              <a:rPr lang="en-US" sz="1000" dirty="0">
                <a:solidFill>
                  <a:prstClr val="black"/>
                </a:solidFill>
                <a:latin typeface="Arial"/>
                <a:ea typeface="SimSun"/>
                <a:cs typeface="Arial"/>
              </a:rPr>
              <a:t> des </a:t>
            </a:r>
            <a:r>
              <a:rPr lang="en-US" sz="1000" dirty="0" err="1">
                <a:solidFill>
                  <a:prstClr val="black"/>
                </a:solidFill>
                <a:latin typeface="Arial"/>
                <a:ea typeface="SimSun"/>
                <a:cs typeface="Arial"/>
              </a:rPr>
              <a:t>ordinateurs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virtuels</a:t>
            </a:r>
            <a:r>
              <a:rPr lang="en-US" sz="1000" dirty="0">
                <a:solidFill>
                  <a:prstClr val="black"/>
                </a:solidFill>
                <a:latin typeface="Arial"/>
                <a:ea typeface="SimSun"/>
                <a:cs typeface="Arial"/>
              </a:rPr>
              <a:t>.</a:t>
            </a:r>
          </a:p>
          <a:p>
            <a:pPr lvl="0">
              <a:lnSpc>
                <a:spcPct val="115000"/>
              </a:lnSpc>
              <a:spcAft>
                <a:spcPts val="1000"/>
              </a:spcAft>
            </a:pPr>
            <a:endParaRPr lang="es-ES" sz="1000" b="1" smtClean="0">
              <a:solidFill>
                <a:prstClr val="black"/>
              </a:solidFill>
              <a:latin typeface="Arial"/>
              <a:ea typeface="SimSun"/>
              <a:cs typeface="Arial"/>
            </a:endParaRPr>
          </a:p>
          <a:p>
            <a:pPr lvl="0">
              <a:lnSpc>
                <a:spcPct val="115000"/>
              </a:lnSpc>
              <a:spcAft>
                <a:spcPts val="1000"/>
              </a:spcAft>
            </a:pPr>
            <a:endParaRPr lang="es-ES" sz="1000" b="1">
              <a:solidFill>
                <a:prstClr val="black"/>
              </a:solidFill>
              <a:latin typeface="Arial"/>
              <a:ea typeface="SimSun"/>
              <a:cs typeface="Arial"/>
            </a:endParaRPr>
          </a:p>
          <a:p>
            <a:pPr lvl="0">
              <a:lnSpc>
                <a:spcPct val="115000"/>
              </a:lnSpc>
              <a:spcAft>
                <a:spcPts val="1000"/>
              </a:spcAft>
            </a:pPr>
            <a:endParaRPr lang="es-ES" sz="1000" b="1" smtClean="0">
              <a:solidFill>
                <a:prstClr val="black"/>
              </a:solidFill>
              <a:latin typeface="Arial"/>
              <a:ea typeface="SimSun"/>
              <a:cs typeface="Arial"/>
            </a:endParaRPr>
          </a:p>
          <a:p>
            <a:pPr lvl="0">
              <a:lnSpc>
                <a:spcPct val="115000"/>
              </a:lnSpc>
              <a:spcAft>
                <a:spcPts val="1000"/>
              </a:spcAft>
            </a:pPr>
            <a:r>
              <a:rPr lang="fr-FR" sz="1000" b="1" smtClean="0">
                <a:solidFill>
                  <a:prstClr val="black"/>
                </a:solidFill>
                <a:latin typeface="Arial"/>
                <a:ea typeface="SimSun"/>
                <a:cs typeface="Arial"/>
              </a:rPr>
              <a:t>Problèmes </a:t>
            </a:r>
            <a:r>
              <a:rPr lang="fr-FR" sz="1000" b="1" dirty="0">
                <a:solidFill>
                  <a:prstClr val="black"/>
                </a:solidFill>
                <a:latin typeface="Arial"/>
                <a:ea typeface="SimSun"/>
                <a:cs typeface="Arial"/>
              </a:rPr>
              <a:t>courants et conseils relatifs à la résolution des problèmes</a:t>
            </a:r>
            <a:endParaRPr lang="en-US" sz="1000" dirty="0">
              <a:solidFill>
                <a:prstClr val="black"/>
              </a:solidFill>
              <a:latin typeface="Arial"/>
              <a:ea typeface="SimSun"/>
              <a:cs typeface="Arial"/>
            </a:endParaRPr>
          </a:p>
          <a:p>
            <a:pPr lvl="0">
              <a:lnSpc>
                <a:spcPct val="115000"/>
              </a:lnSpc>
              <a:spcAft>
                <a:spcPts val="1000"/>
              </a:spcAft>
            </a:pPr>
            <a:r>
              <a:rPr lang="en-US" sz="1000" b="1" err="1">
                <a:solidFill>
                  <a:prstClr val="black"/>
                </a:solidFill>
                <a:latin typeface="Arial"/>
                <a:ea typeface="SimSun"/>
                <a:cs typeface="Arial"/>
              </a:rPr>
              <a:t>Problème</a:t>
            </a:r>
            <a:r>
              <a:rPr lang="en-US" sz="1000" b="1">
                <a:solidFill>
                  <a:prstClr val="black"/>
                </a:solidFill>
                <a:latin typeface="Arial"/>
                <a:ea typeface="SimSun"/>
                <a:cs typeface="Arial"/>
              </a:rPr>
              <a:t> </a:t>
            </a:r>
            <a:r>
              <a:rPr lang="en-US" sz="1000" b="1" smtClean="0">
                <a:solidFill>
                  <a:prstClr val="black"/>
                </a:solidFill>
                <a:latin typeface="Arial"/>
                <a:ea typeface="SimSun"/>
                <a:cs typeface="Arial"/>
              </a:rPr>
              <a:t>courant : </a:t>
            </a:r>
            <a:r>
              <a:rPr lang="en-US" sz="1000" dirty="0">
                <a:solidFill>
                  <a:prstClr val="black"/>
                </a:solidFill>
                <a:latin typeface="Arial"/>
                <a:ea typeface="SimSun"/>
                <a:cs typeface="Arial"/>
              </a:rPr>
              <a:t>Impossible de </a:t>
            </a:r>
            <a:r>
              <a:rPr lang="en-US" sz="1000" dirty="0" err="1">
                <a:solidFill>
                  <a:prstClr val="black"/>
                </a:solidFill>
                <a:latin typeface="Arial"/>
                <a:ea typeface="SimSun"/>
                <a:cs typeface="Arial"/>
              </a:rPr>
              <a:t>déployer</a:t>
            </a:r>
            <a:r>
              <a:rPr lang="en-US" sz="1000" dirty="0">
                <a:solidFill>
                  <a:prstClr val="black"/>
                </a:solidFill>
                <a:latin typeface="Arial"/>
                <a:ea typeface="SimSun"/>
                <a:cs typeface="Arial"/>
              </a:rPr>
              <a:t> Hyper-V </a:t>
            </a:r>
            <a:r>
              <a:rPr lang="en-US" sz="1000" dirty="0" err="1">
                <a:solidFill>
                  <a:prstClr val="black"/>
                </a:solidFill>
                <a:latin typeface="Arial"/>
                <a:ea typeface="SimSun"/>
                <a:cs typeface="Arial"/>
              </a:rPr>
              <a:t>sur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une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plateforme</a:t>
            </a:r>
            <a:r>
              <a:rPr lang="en-US" sz="1000" dirty="0">
                <a:solidFill>
                  <a:prstClr val="black"/>
                </a:solidFill>
                <a:latin typeface="Arial"/>
                <a:ea typeface="SimSun"/>
                <a:cs typeface="Arial"/>
              </a:rPr>
              <a:t> x64.</a:t>
            </a:r>
          </a:p>
          <a:p>
            <a:pPr lvl="0">
              <a:lnSpc>
                <a:spcPct val="115000"/>
              </a:lnSpc>
              <a:spcAft>
                <a:spcPts val="1000"/>
              </a:spcAft>
            </a:pPr>
            <a:r>
              <a:rPr lang="en-US" sz="1000" b="1" dirty="0" err="1">
                <a:solidFill>
                  <a:prstClr val="black"/>
                </a:solidFill>
                <a:latin typeface="Arial"/>
                <a:ea typeface="SimSun"/>
                <a:cs typeface="Arial"/>
              </a:rPr>
              <a:t>Conseil</a:t>
            </a:r>
            <a:r>
              <a:rPr lang="en-US" sz="1000" b="1" dirty="0">
                <a:solidFill>
                  <a:prstClr val="black"/>
                </a:solidFill>
                <a:latin typeface="Arial"/>
                <a:ea typeface="SimSun"/>
                <a:cs typeface="Arial"/>
              </a:rPr>
              <a:t> </a:t>
            </a:r>
            <a:r>
              <a:rPr lang="en-US" sz="1000" b="1" dirty="0" err="1">
                <a:solidFill>
                  <a:prstClr val="black"/>
                </a:solidFill>
                <a:latin typeface="Arial"/>
                <a:ea typeface="SimSun"/>
                <a:cs typeface="Arial"/>
              </a:rPr>
              <a:t>relatif</a:t>
            </a:r>
            <a:r>
              <a:rPr lang="en-US" sz="1000" b="1" dirty="0">
                <a:solidFill>
                  <a:prstClr val="black"/>
                </a:solidFill>
                <a:latin typeface="Arial"/>
                <a:ea typeface="SimSun"/>
                <a:cs typeface="Arial"/>
              </a:rPr>
              <a:t> à la </a:t>
            </a:r>
            <a:r>
              <a:rPr lang="en-US" sz="1000" b="1" dirty="0" err="1">
                <a:solidFill>
                  <a:prstClr val="black"/>
                </a:solidFill>
                <a:latin typeface="Arial"/>
                <a:ea typeface="SimSun"/>
                <a:cs typeface="Arial"/>
              </a:rPr>
              <a:t>résolution</a:t>
            </a:r>
            <a:r>
              <a:rPr lang="en-US" sz="1000" b="1" dirty="0">
                <a:solidFill>
                  <a:prstClr val="black"/>
                </a:solidFill>
                <a:latin typeface="Arial"/>
                <a:ea typeface="SimSun"/>
                <a:cs typeface="Arial"/>
              </a:rPr>
              <a:t> </a:t>
            </a:r>
            <a:r>
              <a:rPr lang="en-US" sz="1000" b="1">
                <a:solidFill>
                  <a:prstClr val="black"/>
                </a:solidFill>
                <a:latin typeface="Arial"/>
                <a:ea typeface="SimSun"/>
                <a:cs typeface="Arial"/>
              </a:rPr>
              <a:t>des </a:t>
            </a:r>
            <a:r>
              <a:rPr lang="en-US" sz="1000" b="1" smtClean="0">
                <a:solidFill>
                  <a:prstClr val="black"/>
                </a:solidFill>
                <a:latin typeface="Arial"/>
                <a:ea typeface="SimSun"/>
                <a:cs typeface="Arial"/>
              </a:rPr>
              <a:t>problèmes : </a:t>
            </a:r>
            <a:r>
              <a:rPr lang="en-US" sz="1000" dirty="0" err="1">
                <a:solidFill>
                  <a:prstClr val="black"/>
                </a:solidFill>
                <a:latin typeface="Arial"/>
                <a:ea typeface="SimSun"/>
                <a:cs typeface="Arial"/>
              </a:rPr>
              <a:t>Vérifiez</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que</a:t>
            </a:r>
            <a:r>
              <a:rPr lang="en-US" sz="1000" dirty="0">
                <a:solidFill>
                  <a:prstClr val="black"/>
                </a:solidFill>
                <a:latin typeface="Arial"/>
                <a:ea typeface="SimSun"/>
                <a:cs typeface="Arial"/>
              </a:rPr>
              <a:t> le </a:t>
            </a:r>
            <a:r>
              <a:rPr lang="en-US" sz="1000" dirty="0" err="1">
                <a:solidFill>
                  <a:prstClr val="black"/>
                </a:solidFill>
                <a:latin typeface="Arial"/>
                <a:ea typeface="SimSun"/>
                <a:cs typeface="Arial"/>
              </a:rPr>
              <a:t>processeur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prend</a:t>
            </a:r>
            <a:r>
              <a:rPr lang="en-US" sz="1000" dirty="0">
                <a:solidFill>
                  <a:prstClr val="black"/>
                </a:solidFill>
                <a:latin typeface="Arial"/>
                <a:ea typeface="SimSun"/>
                <a:cs typeface="Arial"/>
              </a:rPr>
              <a:t> en charge </a:t>
            </a:r>
            <a:r>
              <a:rPr lang="en-US" sz="1000" dirty="0" smtClean="0">
                <a:solidFill>
                  <a:prstClr val="black"/>
                </a:solidFill>
                <a:latin typeface="Arial"/>
                <a:ea typeface="SimSun"/>
                <a:cs typeface="Arial"/>
              </a:rPr>
              <a:t>la </a:t>
            </a:r>
            <a:r>
              <a:rPr lang="en-US" sz="1000" dirty="0" err="1" smtClean="0">
                <a:solidFill>
                  <a:prstClr val="black"/>
                </a:solidFill>
                <a:latin typeface="Arial"/>
                <a:ea typeface="SimSun"/>
                <a:cs typeface="Arial"/>
              </a:rPr>
              <a:t>virtualisation</a:t>
            </a:r>
            <a:r>
              <a:rPr lang="en-US" sz="1000" dirty="0" smtClean="0">
                <a:solidFill>
                  <a:prstClr val="black"/>
                </a:solidFill>
                <a:latin typeface="Arial"/>
                <a:ea typeface="SimSun"/>
                <a:cs typeface="Arial"/>
              </a:rPr>
              <a:t> </a:t>
            </a:r>
            <a:r>
              <a:rPr lang="en-US" sz="1000" dirty="0" err="1">
                <a:solidFill>
                  <a:prstClr val="black"/>
                </a:solidFill>
                <a:latin typeface="Arial"/>
                <a:ea typeface="SimSun"/>
                <a:cs typeface="Arial"/>
              </a:rPr>
              <a:t>assistée</a:t>
            </a:r>
            <a:r>
              <a:rPr lang="en-US" sz="1000" dirty="0">
                <a:solidFill>
                  <a:prstClr val="black"/>
                </a:solidFill>
                <a:latin typeface="Arial"/>
                <a:ea typeface="SimSun"/>
                <a:cs typeface="Arial"/>
              </a:rPr>
              <a:t> par le </a:t>
            </a:r>
            <a:r>
              <a:rPr lang="en-US" sz="1000" dirty="0" err="1">
                <a:solidFill>
                  <a:prstClr val="black"/>
                </a:solidFill>
                <a:latin typeface="Arial"/>
                <a:ea typeface="SimSun"/>
                <a:cs typeface="Arial"/>
              </a:rPr>
              <a:t>matériel</a:t>
            </a:r>
            <a:r>
              <a:rPr lang="en-US" sz="1000" dirty="0">
                <a:solidFill>
                  <a:prstClr val="black"/>
                </a:solidFill>
                <a:latin typeface="Arial"/>
                <a:ea typeface="SimSun"/>
                <a:cs typeface="Arial"/>
              </a:rPr>
              <a:t>.</a:t>
            </a:r>
          </a:p>
          <a:p>
            <a:pPr lvl="0">
              <a:lnSpc>
                <a:spcPct val="115000"/>
              </a:lnSpc>
              <a:spcAft>
                <a:spcPts val="1000"/>
              </a:spcAft>
            </a:pPr>
            <a:r>
              <a:rPr lang="en-US" sz="1000" b="1" err="1">
                <a:solidFill>
                  <a:prstClr val="black"/>
                </a:solidFill>
                <a:latin typeface="Arial"/>
                <a:ea typeface="SimSun"/>
                <a:cs typeface="Arial"/>
              </a:rPr>
              <a:t>Problème</a:t>
            </a:r>
            <a:r>
              <a:rPr lang="en-US" sz="1000" b="1">
                <a:solidFill>
                  <a:prstClr val="black"/>
                </a:solidFill>
                <a:latin typeface="Arial"/>
                <a:ea typeface="SimSun"/>
                <a:cs typeface="Arial"/>
              </a:rPr>
              <a:t> </a:t>
            </a:r>
            <a:r>
              <a:rPr lang="en-US" sz="1000" b="1" smtClean="0">
                <a:solidFill>
                  <a:prstClr val="black"/>
                </a:solidFill>
                <a:latin typeface="Arial"/>
                <a:ea typeface="SimSun"/>
                <a:cs typeface="Arial"/>
              </a:rPr>
              <a:t>courant : </a:t>
            </a:r>
            <a:r>
              <a:rPr lang="en-US" sz="1000" dirty="0" err="1">
                <a:solidFill>
                  <a:prstClr val="black"/>
                </a:solidFill>
                <a:latin typeface="Arial"/>
                <a:ea typeface="SimSun"/>
                <a:cs typeface="Arial"/>
              </a:rPr>
              <a:t>L'ordinateur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virtuel</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n'utilise</a:t>
            </a:r>
            <a:r>
              <a:rPr lang="en-US" sz="1000" dirty="0">
                <a:solidFill>
                  <a:prstClr val="black"/>
                </a:solidFill>
                <a:latin typeface="Arial"/>
                <a:ea typeface="SimSun"/>
                <a:cs typeface="Arial"/>
              </a:rPr>
              <a:t> pas la </a:t>
            </a:r>
            <a:r>
              <a:rPr lang="en-US" sz="1000" dirty="0" err="1">
                <a:solidFill>
                  <a:prstClr val="black"/>
                </a:solidFill>
                <a:latin typeface="Arial"/>
                <a:ea typeface="SimSun"/>
                <a:cs typeface="Arial"/>
              </a:rPr>
              <a:t>mémoire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dynamique</a:t>
            </a:r>
            <a:r>
              <a:rPr lang="en-US" sz="1000" dirty="0">
                <a:solidFill>
                  <a:prstClr val="black"/>
                </a:solidFill>
                <a:latin typeface="Arial"/>
                <a:ea typeface="SimSun"/>
                <a:cs typeface="Arial"/>
              </a:rPr>
              <a:t>.</a:t>
            </a:r>
          </a:p>
          <a:p>
            <a:pPr lvl="0">
              <a:lnSpc>
                <a:spcPct val="115000"/>
              </a:lnSpc>
              <a:spcAft>
                <a:spcPts val="1000"/>
              </a:spcAft>
            </a:pPr>
            <a:r>
              <a:rPr lang="en-US" sz="1000" b="1" dirty="0" err="1">
                <a:solidFill>
                  <a:prstClr val="black"/>
                </a:solidFill>
                <a:latin typeface="Arial"/>
                <a:ea typeface="SimSun"/>
                <a:cs typeface="Arial"/>
              </a:rPr>
              <a:t>Conseil</a:t>
            </a:r>
            <a:r>
              <a:rPr lang="en-US" sz="1000" b="1" dirty="0">
                <a:solidFill>
                  <a:prstClr val="black"/>
                </a:solidFill>
                <a:latin typeface="Arial"/>
                <a:ea typeface="SimSun"/>
                <a:cs typeface="Arial"/>
              </a:rPr>
              <a:t> </a:t>
            </a:r>
            <a:r>
              <a:rPr lang="en-US" sz="1000" b="1" dirty="0" err="1">
                <a:solidFill>
                  <a:prstClr val="black"/>
                </a:solidFill>
                <a:latin typeface="Arial"/>
                <a:ea typeface="SimSun"/>
                <a:cs typeface="Arial"/>
              </a:rPr>
              <a:t>relatif</a:t>
            </a:r>
            <a:r>
              <a:rPr lang="en-US" sz="1000" b="1" dirty="0">
                <a:solidFill>
                  <a:prstClr val="black"/>
                </a:solidFill>
                <a:latin typeface="Arial"/>
                <a:ea typeface="SimSun"/>
                <a:cs typeface="Arial"/>
              </a:rPr>
              <a:t> à la </a:t>
            </a:r>
            <a:r>
              <a:rPr lang="en-US" sz="1000" b="1" dirty="0" err="1">
                <a:solidFill>
                  <a:prstClr val="black"/>
                </a:solidFill>
                <a:latin typeface="Arial"/>
                <a:ea typeface="SimSun"/>
                <a:cs typeface="Arial"/>
              </a:rPr>
              <a:t>résolution</a:t>
            </a:r>
            <a:r>
              <a:rPr lang="en-US" sz="1000" b="1" dirty="0">
                <a:solidFill>
                  <a:prstClr val="black"/>
                </a:solidFill>
                <a:latin typeface="Arial"/>
                <a:ea typeface="SimSun"/>
                <a:cs typeface="Arial"/>
              </a:rPr>
              <a:t> </a:t>
            </a:r>
            <a:r>
              <a:rPr lang="en-US" sz="1000" b="1">
                <a:solidFill>
                  <a:prstClr val="black"/>
                </a:solidFill>
                <a:latin typeface="Arial"/>
                <a:ea typeface="SimSun"/>
                <a:cs typeface="Arial"/>
              </a:rPr>
              <a:t>des </a:t>
            </a:r>
            <a:r>
              <a:rPr lang="en-US" sz="1000" b="1" smtClean="0">
                <a:solidFill>
                  <a:prstClr val="black"/>
                </a:solidFill>
                <a:latin typeface="Arial"/>
                <a:ea typeface="SimSun"/>
                <a:cs typeface="Arial"/>
              </a:rPr>
              <a:t>problèmes : </a:t>
            </a:r>
            <a:r>
              <a:rPr lang="en-US" sz="1000" dirty="0">
                <a:solidFill>
                  <a:prstClr val="black"/>
                </a:solidFill>
                <a:latin typeface="Arial"/>
                <a:ea typeface="SimSun"/>
                <a:cs typeface="Arial"/>
              </a:rPr>
              <a:t>Le </a:t>
            </a:r>
            <a:r>
              <a:rPr lang="en-US" sz="1000" dirty="0" err="1">
                <a:solidFill>
                  <a:prstClr val="black"/>
                </a:solidFill>
                <a:latin typeface="Arial"/>
                <a:ea typeface="SimSun"/>
                <a:cs typeface="Arial"/>
              </a:rPr>
              <a:t>système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d'exploitation</a:t>
            </a:r>
            <a:r>
              <a:rPr lang="en-US" sz="1000" dirty="0">
                <a:solidFill>
                  <a:prstClr val="black"/>
                </a:solidFill>
                <a:latin typeface="Arial"/>
                <a:ea typeface="SimSun"/>
                <a:cs typeface="Arial"/>
              </a:rPr>
              <a:t> ne </a:t>
            </a:r>
            <a:r>
              <a:rPr lang="en-US" sz="1000" dirty="0" err="1">
                <a:solidFill>
                  <a:prstClr val="black"/>
                </a:solidFill>
                <a:latin typeface="Arial"/>
                <a:ea typeface="SimSun"/>
                <a:cs typeface="Arial"/>
              </a:rPr>
              <a:t>prend</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peut-être</a:t>
            </a:r>
            <a:r>
              <a:rPr lang="en-US" sz="1000" dirty="0">
                <a:solidFill>
                  <a:prstClr val="black"/>
                </a:solidFill>
                <a:latin typeface="Arial"/>
                <a:ea typeface="SimSun"/>
                <a:cs typeface="Arial"/>
              </a:rPr>
              <a:t> pas </a:t>
            </a:r>
            <a:r>
              <a:rPr lang="en-US" sz="1000" dirty="0" smtClean="0">
                <a:solidFill>
                  <a:prstClr val="black"/>
                </a:solidFill>
                <a:latin typeface="Arial"/>
                <a:ea typeface="SimSun"/>
                <a:cs typeface="Arial"/>
              </a:rPr>
              <a:t>en charge </a:t>
            </a:r>
            <a:r>
              <a:rPr lang="en-US" sz="1000" dirty="0">
                <a:solidFill>
                  <a:prstClr val="black"/>
                </a:solidFill>
                <a:latin typeface="Arial"/>
                <a:ea typeface="SimSun"/>
                <a:cs typeface="Arial"/>
              </a:rPr>
              <a:t>la </a:t>
            </a:r>
            <a:r>
              <a:rPr lang="en-US" sz="1000" dirty="0" err="1">
                <a:solidFill>
                  <a:prstClr val="black"/>
                </a:solidFill>
                <a:latin typeface="Arial"/>
                <a:ea typeface="SimSun"/>
                <a:cs typeface="Arial"/>
              </a:rPr>
              <a:t>mémoire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dynamique</a:t>
            </a:r>
            <a:r>
              <a:rPr lang="en-US" sz="1000" dirty="0">
                <a:solidFill>
                  <a:prstClr val="black"/>
                </a:solidFill>
                <a:latin typeface="Arial"/>
                <a:ea typeface="SimSun"/>
                <a:cs typeface="Arial"/>
              </a:rPr>
              <a:t>. Sur </a:t>
            </a:r>
            <a:r>
              <a:rPr lang="en-US" sz="1000" dirty="0" err="1">
                <a:solidFill>
                  <a:prstClr val="black"/>
                </a:solidFill>
                <a:latin typeface="Arial"/>
                <a:ea typeface="SimSun"/>
                <a:cs typeface="Arial"/>
              </a:rPr>
              <a:t>certains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systèmes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d'exploitation</a:t>
            </a:r>
            <a:r>
              <a:rPr lang="en-US" sz="1000" dirty="0">
                <a:solidFill>
                  <a:prstClr val="black"/>
                </a:solidFill>
                <a:latin typeface="Arial"/>
                <a:ea typeface="SimSun"/>
                <a:cs typeface="Arial"/>
              </a:rPr>
              <a:t> non-Microsoft, </a:t>
            </a:r>
            <a:r>
              <a:rPr lang="en-US" sz="1000" dirty="0" err="1">
                <a:solidFill>
                  <a:prstClr val="black"/>
                </a:solidFill>
                <a:latin typeface="Arial"/>
                <a:ea typeface="SimSun"/>
                <a:cs typeface="Arial"/>
              </a:rPr>
              <a:t>l'application</a:t>
            </a:r>
            <a:r>
              <a:rPr lang="en-US" sz="1000" dirty="0">
                <a:solidFill>
                  <a:prstClr val="black"/>
                </a:solidFill>
                <a:latin typeface="Arial"/>
                <a:ea typeface="SimSun"/>
                <a:cs typeface="Arial"/>
              </a:rPr>
              <a:t> </a:t>
            </a:r>
            <a:r>
              <a:rPr lang="en-US" sz="1000" dirty="0" smtClean="0">
                <a:solidFill>
                  <a:prstClr val="black"/>
                </a:solidFill>
                <a:latin typeface="Arial"/>
                <a:ea typeface="SimSun"/>
                <a:cs typeface="Arial"/>
              </a:rPr>
              <a:t>d'un Service </a:t>
            </a:r>
            <a:r>
              <a:rPr lang="en-US" sz="1000" dirty="0">
                <a:solidFill>
                  <a:prstClr val="black"/>
                </a:solidFill>
                <a:latin typeface="Arial"/>
                <a:ea typeface="SimSun"/>
                <a:cs typeface="Arial"/>
              </a:rPr>
              <a:t>Pack </a:t>
            </a:r>
            <a:r>
              <a:rPr lang="en-US" sz="1000" dirty="0" err="1">
                <a:solidFill>
                  <a:prstClr val="black"/>
                </a:solidFill>
                <a:latin typeface="Arial"/>
                <a:ea typeface="SimSun"/>
                <a:cs typeface="Arial"/>
              </a:rPr>
              <a:t>ou</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l'installation</a:t>
            </a:r>
            <a:r>
              <a:rPr lang="en-US" sz="1000" dirty="0">
                <a:solidFill>
                  <a:prstClr val="black"/>
                </a:solidFill>
                <a:latin typeface="Arial"/>
                <a:ea typeface="SimSun"/>
                <a:cs typeface="Arial"/>
              </a:rPr>
              <a:t> des services </a:t>
            </a:r>
            <a:r>
              <a:rPr lang="en-US" sz="1000" dirty="0" err="1">
                <a:solidFill>
                  <a:prstClr val="black"/>
                </a:solidFill>
                <a:latin typeface="Arial"/>
                <a:ea typeface="SimSun"/>
                <a:cs typeface="Arial"/>
              </a:rPr>
              <a:t>d'intégration</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d'ordinateur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virtuel</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résout</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ce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problème</a:t>
            </a:r>
            <a:r>
              <a:rPr lang="en-US" sz="1000" dirty="0">
                <a:solidFill>
                  <a:prstClr val="black"/>
                </a:solidFill>
                <a:latin typeface="Arial"/>
                <a:ea typeface="SimSun"/>
                <a:cs typeface="Arial"/>
              </a:rPr>
              <a:t>.</a:t>
            </a:r>
          </a:p>
          <a:p>
            <a:pPr lvl="0">
              <a:lnSpc>
                <a:spcPct val="115000"/>
              </a:lnSpc>
              <a:spcAft>
                <a:spcPts val="1000"/>
              </a:spcAft>
            </a:pPr>
            <a:r>
              <a:rPr lang="en-US" sz="1000" b="1" dirty="0" err="1">
                <a:solidFill>
                  <a:prstClr val="black"/>
                </a:solidFill>
                <a:latin typeface="Arial"/>
                <a:ea typeface="SimSun"/>
                <a:cs typeface="Arial"/>
              </a:rPr>
              <a:t>Méthode</a:t>
            </a:r>
            <a:r>
              <a:rPr lang="en-US" sz="1000" b="1" dirty="0">
                <a:solidFill>
                  <a:prstClr val="black"/>
                </a:solidFill>
                <a:latin typeface="Arial"/>
                <a:ea typeface="SimSun"/>
                <a:cs typeface="Arial"/>
              </a:rPr>
              <a:t> </a:t>
            </a:r>
            <a:r>
              <a:rPr lang="en-US" sz="1000" b="1" dirty="0" err="1">
                <a:solidFill>
                  <a:prstClr val="black"/>
                </a:solidFill>
                <a:latin typeface="Arial"/>
                <a:ea typeface="SimSun"/>
                <a:cs typeface="Arial"/>
              </a:rPr>
              <a:t>conseillée</a:t>
            </a:r>
            <a:r>
              <a:rPr lang="en-US" sz="1000" b="1" dirty="0">
                <a:solidFill>
                  <a:prstClr val="black"/>
                </a:solidFill>
                <a:latin typeface="Arial"/>
                <a:ea typeface="SimSun"/>
                <a:cs typeface="Arial"/>
              </a:rPr>
              <a:t> : </a:t>
            </a:r>
            <a:r>
              <a:rPr lang="en-US" sz="1000" dirty="0" err="1">
                <a:solidFill>
                  <a:prstClr val="black"/>
                </a:solidFill>
                <a:latin typeface="Arial"/>
                <a:ea typeface="SimSun"/>
                <a:cs typeface="Arial"/>
              </a:rPr>
              <a:t>Lors</a:t>
            </a:r>
            <a:r>
              <a:rPr lang="en-US" sz="1000" dirty="0">
                <a:solidFill>
                  <a:prstClr val="black"/>
                </a:solidFill>
                <a:latin typeface="Arial"/>
                <a:ea typeface="SimSun"/>
                <a:cs typeface="Arial"/>
              </a:rPr>
              <a:t> de la </a:t>
            </a:r>
            <a:r>
              <a:rPr lang="en-US" sz="1000" dirty="0" err="1">
                <a:solidFill>
                  <a:prstClr val="black"/>
                </a:solidFill>
                <a:latin typeface="Arial"/>
                <a:ea typeface="SimSun"/>
                <a:cs typeface="Arial"/>
              </a:rPr>
              <a:t>mise</a:t>
            </a:r>
            <a:r>
              <a:rPr lang="en-US" sz="1000" dirty="0">
                <a:solidFill>
                  <a:prstClr val="black"/>
                </a:solidFill>
                <a:latin typeface="Arial"/>
                <a:ea typeface="SimSun"/>
                <a:cs typeface="Arial"/>
              </a:rPr>
              <a:t> en </a:t>
            </a:r>
            <a:r>
              <a:rPr lang="en-US" sz="1000" dirty="0" err="1">
                <a:solidFill>
                  <a:prstClr val="black"/>
                </a:solidFill>
                <a:latin typeface="Arial"/>
                <a:ea typeface="SimSun"/>
                <a:cs typeface="Arial"/>
              </a:rPr>
              <a:t>œuvre</a:t>
            </a:r>
            <a:r>
              <a:rPr lang="en-US" sz="1000" dirty="0">
                <a:solidFill>
                  <a:prstClr val="black"/>
                </a:solidFill>
                <a:latin typeface="Arial"/>
                <a:ea typeface="SimSun"/>
                <a:cs typeface="Arial"/>
              </a:rPr>
              <a:t> de la </a:t>
            </a:r>
            <a:r>
              <a:rPr lang="en-US" sz="1000" dirty="0" err="1">
                <a:solidFill>
                  <a:prstClr val="black"/>
                </a:solidFill>
                <a:latin typeface="Arial"/>
                <a:ea typeface="SimSun"/>
                <a:cs typeface="Arial"/>
              </a:rPr>
              <a:t>virtualisation</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serveur</a:t>
            </a:r>
            <a:r>
              <a:rPr lang="en-US" sz="1000" dirty="0">
                <a:solidFill>
                  <a:prstClr val="black"/>
                </a:solidFill>
                <a:latin typeface="Arial"/>
                <a:ea typeface="SimSun"/>
                <a:cs typeface="Arial"/>
              </a:rPr>
              <a:t> avec Hyper-V, </a:t>
            </a:r>
            <a:r>
              <a:rPr lang="en-US" sz="1000" dirty="0" err="1" smtClean="0">
                <a:solidFill>
                  <a:prstClr val="black"/>
                </a:solidFill>
                <a:latin typeface="Arial"/>
                <a:ea typeface="SimSun"/>
                <a:cs typeface="Arial"/>
              </a:rPr>
              <a:t>utilisez</a:t>
            </a:r>
            <a:r>
              <a:rPr lang="en-US" sz="1000" dirty="0" smtClean="0">
                <a:solidFill>
                  <a:prstClr val="black"/>
                </a:solidFill>
                <a:latin typeface="Arial"/>
                <a:ea typeface="SimSun"/>
                <a:cs typeface="Arial"/>
              </a:rPr>
              <a:t> les </a:t>
            </a:r>
            <a:r>
              <a:rPr lang="en-US" sz="1000" dirty="0" err="1" smtClean="0">
                <a:solidFill>
                  <a:prstClr val="black"/>
                </a:solidFill>
                <a:latin typeface="Arial"/>
                <a:ea typeface="SimSun"/>
                <a:cs typeface="Arial"/>
              </a:rPr>
              <a:t>meilleures</a:t>
            </a:r>
            <a:r>
              <a:rPr lang="en-US" sz="1000" dirty="0" smtClean="0">
                <a:solidFill>
                  <a:prstClr val="black"/>
                </a:solidFill>
                <a:latin typeface="Arial"/>
                <a:ea typeface="SimSun"/>
                <a:cs typeface="Arial"/>
              </a:rPr>
              <a:t> </a:t>
            </a:r>
            <a:r>
              <a:rPr lang="en-US" sz="1000" dirty="0" err="1">
                <a:solidFill>
                  <a:prstClr val="black"/>
                </a:solidFill>
                <a:latin typeface="Arial"/>
                <a:ea typeface="SimSun"/>
                <a:cs typeface="Arial"/>
              </a:rPr>
              <a:t>pratiques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suivantes</a:t>
            </a:r>
            <a:r>
              <a:rPr lang="en-US" sz="1000" dirty="0">
                <a:solidFill>
                  <a:prstClr val="black"/>
                </a:solidFill>
                <a:latin typeface="Arial"/>
                <a:ea typeface="SimSun"/>
                <a:cs typeface="Arial"/>
              </a:rPr>
              <a:t> :</a:t>
            </a:r>
          </a:p>
          <a:p>
            <a:pPr marL="342900" lvl="0" indent="-342900">
              <a:lnSpc>
                <a:spcPct val="115000"/>
              </a:lnSpc>
              <a:spcAft>
                <a:spcPts val="995"/>
              </a:spcAft>
              <a:buFont typeface="Symbol"/>
              <a:buChar char=""/>
            </a:pPr>
            <a:r>
              <a:rPr lang="en-US" sz="1000" dirty="0" err="1">
                <a:solidFill>
                  <a:prstClr val="black"/>
                </a:solidFill>
                <a:latin typeface="Arial"/>
                <a:ea typeface="Times New Roman"/>
                <a:cs typeface="Times New Roman"/>
              </a:rPr>
              <a:t>Assurez-vous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que</a:t>
            </a:r>
            <a:r>
              <a:rPr lang="en-US" sz="1000" dirty="0">
                <a:solidFill>
                  <a:prstClr val="black"/>
                </a:solidFill>
                <a:latin typeface="Arial"/>
                <a:ea typeface="Times New Roman"/>
                <a:cs typeface="Times New Roman"/>
              </a:rPr>
              <a:t> le </a:t>
            </a:r>
            <a:r>
              <a:rPr lang="en-US" sz="1000" dirty="0" err="1">
                <a:solidFill>
                  <a:prstClr val="black"/>
                </a:solidFill>
                <a:latin typeface="Arial"/>
                <a:ea typeface="Times New Roman"/>
                <a:cs typeface="Times New Roman"/>
              </a:rPr>
              <a:t>processeur</a:t>
            </a:r>
            <a:r>
              <a:rPr lang="en-US" sz="1000" dirty="0">
                <a:solidFill>
                  <a:prstClr val="black"/>
                </a:solidFill>
                <a:latin typeface="Arial"/>
                <a:ea typeface="Times New Roman"/>
                <a:cs typeface="Times New Roman"/>
              </a:rPr>
              <a:t> de </a:t>
            </a:r>
            <a:r>
              <a:rPr lang="en-US" sz="1000" dirty="0" err="1">
                <a:solidFill>
                  <a:prstClr val="black"/>
                </a:solidFill>
                <a:latin typeface="Arial"/>
                <a:ea typeface="Times New Roman"/>
                <a:cs typeface="Times New Roman"/>
              </a:rPr>
              <a:t>l'ordinateur</a:t>
            </a:r>
            <a:r>
              <a:rPr lang="en-US" sz="1000" dirty="0">
                <a:solidFill>
                  <a:prstClr val="black"/>
                </a:solidFill>
                <a:latin typeface="Arial"/>
                <a:ea typeface="Times New Roman"/>
                <a:cs typeface="Times New Roman"/>
              </a:rPr>
              <a:t> qui </a:t>
            </a:r>
            <a:r>
              <a:rPr lang="en-US" sz="1000" dirty="0" err="1">
                <a:solidFill>
                  <a:prstClr val="black"/>
                </a:solidFill>
                <a:latin typeface="Arial"/>
                <a:ea typeface="Times New Roman"/>
                <a:cs typeface="Times New Roman"/>
              </a:rPr>
              <a:t>va</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exécuter</a:t>
            </a:r>
            <a:r>
              <a:rPr lang="en-US" sz="1000" dirty="0">
                <a:solidFill>
                  <a:prstClr val="black"/>
                </a:solidFill>
                <a:latin typeface="Arial"/>
                <a:ea typeface="Times New Roman"/>
                <a:cs typeface="Times New Roman"/>
              </a:rPr>
              <a:t> Hyper-V </a:t>
            </a:r>
            <a:r>
              <a:rPr lang="en-US" sz="1000" dirty="0" err="1">
                <a:solidFill>
                  <a:prstClr val="black"/>
                </a:solidFill>
                <a:latin typeface="Arial"/>
                <a:ea typeface="Times New Roman"/>
                <a:cs typeface="Times New Roman"/>
              </a:rPr>
              <a:t>prend</a:t>
            </a:r>
            <a:r>
              <a:rPr lang="en-US" sz="1000" dirty="0">
                <a:solidFill>
                  <a:prstClr val="black"/>
                </a:solidFill>
                <a:latin typeface="Arial"/>
                <a:ea typeface="Times New Roman"/>
                <a:cs typeface="Times New Roman"/>
              </a:rPr>
              <a:t> en charge </a:t>
            </a:r>
            <a:r>
              <a:rPr lang="en-US" sz="1000" dirty="0" smtClean="0">
                <a:solidFill>
                  <a:prstClr val="black"/>
                </a:solidFill>
                <a:latin typeface="Arial"/>
                <a:ea typeface="Times New Roman"/>
                <a:cs typeface="Times New Roman"/>
              </a:rPr>
              <a:t>la </a:t>
            </a:r>
            <a:r>
              <a:rPr lang="en-US" sz="1000" dirty="0" err="1" smtClean="0">
                <a:solidFill>
                  <a:prstClr val="black"/>
                </a:solidFill>
                <a:latin typeface="Arial"/>
                <a:ea typeface="Times New Roman"/>
                <a:cs typeface="Times New Roman"/>
              </a:rPr>
              <a:t>virtualisation</a:t>
            </a:r>
            <a:r>
              <a:rPr lang="en-US" sz="1000" dirty="0" smtClean="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assistée</a:t>
            </a:r>
            <a:r>
              <a:rPr lang="en-US" sz="1000" dirty="0">
                <a:solidFill>
                  <a:prstClr val="black"/>
                </a:solidFill>
                <a:latin typeface="Arial"/>
                <a:ea typeface="Times New Roman"/>
                <a:cs typeface="Times New Roman"/>
              </a:rPr>
              <a:t> par le </a:t>
            </a:r>
            <a:r>
              <a:rPr lang="en-US" sz="1000" err="1">
                <a:solidFill>
                  <a:prstClr val="black"/>
                </a:solidFill>
                <a:latin typeface="Arial"/>
                <a:ea typeface="Times New Roman"/>
                <a:cs typeface="Times New Roman"/>
              </a:rPr>
              <a:t>matériel</a:t>
            </a:r>
            <a:r>
              <a:rPr lang="en-US" sz="1000" smtClean="0">
                <a:solidFill>
                  <a:prstClr val="black"/>
                </a:solidFill>
                <a:latin typeface="Arial"/>
                <a:ea typeface="Times New Roman"/>
                <a:cs typeface="Times New Roman"/>
              </a:rPr>
              <a:t>.</a:t>
            </a:r>
          </a:p>
          <a:p>
            <a:pPr marL="342900" lvl="0" indent="-342900">
              <a:lnSpc>
                <a:spcPct val="115000"/>
              </a:lnSpc>
              <a:spcAft>
                <a:spcPts val="995"/>
              </a:spcAft>
              <a:buFont typeface="Symbol"/>
              <a:buChar char=""/>
            </a:pPr>
            <a:r>
              <a:rPr lang="en-US" sz="1000">
                <a:solidFill>
                  <a:prstClr val="black"/>
                </a:solidFill>
                <a:latin typeface="Arial"/>
                <a:ea typeface="Times New Roman"/>
                <a:cs typeface="Times New Roman"/>
              </a:rPr>
              <a:t>Assurez-vous qu'un serveur de virtualisation est configuré avec la mémoire vive (RAM) adéquate. Disposer de plusieurs ordinateurs virtuels pour paginer le lecteur de disque dur en raison d'une mémoire inadaptée réduit les performances de tous les ordinateurs virtuels sur le serveur.</a:t>
            </a:r>
          </a:p>
          <a:p>
            <a:pPr marL="342900" lvl="0" indent="-342900">
              <a:lnSpc>
                <a:spcPct val="115000"/>
              </a:lnSpc>
              <a:spcAft>
                <a:spcPts val="995"/>
              </a:spcAft>
              <a:buFont typeface="Symbol"/>
              <a:buChar char=""/>
            </a:pPr>
            <a:r>
              <a:rPr lang="en-US" sz="1000">
                <a:solidFill>
                  <a:prstClr val="black"/>
                </a:solidFill>
                <a:latin typeface="Arial"/>
                <a:ea typeface="Times New Roman"/>
                <a:cs typeface="Times New Roman"/>
              </a:rPr>
              <a:t>Surveillez avec attention les performances des ordinateurs virtuels. Un ordinateur virtuel qui utilise une quantité démesurée de ressources serveur peut réduire les performances de tous les autres ordinateurs virtuels qui sont hébergés sur le même serveur de </a:t>
            </a:r>
            <a:r>
              <a:rPr lang="en-US" sz="1000">
                <a:solidFill>
                  <a:srgbClr val="000000"/>
                </a:solidFill>
                <a:latin typeface="Arial"/>
                <a:ea typeface="Times New Roman"/>
                <a:cs typeface="Arial"/>
              </a:rPr>
              <a:t>virtualisation</a:t>
            </a:r>
            <a:r>
              <a:rPr lang="en-US" sz="1000" smtClean="0">
                <a:solidFill>
                  <a:prstClr val="black"/>
                </a:solidFill>
                <a:latin typeface="Arial"/>
                <a:ea typeface="Times New Roman"/>
                <a:cs typeface="Times New Roman"/>
              </a:rPr>
              <a:t>.</a:t>
            </a:r>
            <a:endParaRPr lang="en-US" sz="1000"/>
          </a:p>
        </p:txBody>
      </p:sp>
      <p:sp>
        <p:nvSpPr>
          <p:cNvPr id="4" name="Slide Number Placeholder 3"/>
          <p:cNvSpPr>
            <a:spLocks noGrp="1"/>
          </p:cNvSpPr>
          <p:nvPr>
            <p:ph type="sldNum" sz="quarter" idx="10"/>
          </p:nvPr>
        </p:nvSpPr>
        <p:spPr/>
        <p:txBody>
          <a:bodyPr/>
          <a:lstStyle/>
          <a:p>
            <a:fld id="{837D24DF-0F43-4DD8-A081-EA8927561D5C}" type="slidenum">
              <a:rPr lang="en-US" smtClean="0"/>
              <a:t>32</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graphicFrame>
        <p:nvGraphicFramePr>
          <p:cNvPr id="8" name="Table 7"/>
          <p:cNvGraphicFramePr>
            <a:graphicFrameLocks noGrp="1"/>
          </p:cNvGraphicFramePr>
          <p:nvPr>
            <p:extLst>
              <p:ext uri="{D42A27DB-BD31-4B8C-83A1-F6EECF244321}">
                <p14:modId xmlns:p14="http://schemas.microsoft.com/office/powerpoint/2010/main" val="4155845798"/>
              </p:ext>
            </p:extLst>
          </p:nvPr>
        </p:nvGraphicFramePr>
        <p:xfrm>
          <a:off x="381000" y="3429000"/>
          <a:ext cx="5486400" cy="589280"/>
        </p:xfrm>
        <a:graphic>
          <a:graphicData uri="http://schemas.openxmlformats.org/drawingml/2006/table">
            <a:tbl>
              <a:tblPr firstRow="1" bandRow="1">
                <a:tableStyleId>{5C22544A-7EE6-4342-B048-85BDC9FD1C3A}</a:tableStyleId>
              </a:tblPr>
              <a:tblGrid>
                <a:gridCol w="1828800"/>
                <a:gridCol w="1828800"/>
                <a:gridCol w="1828800"/>
              </a:tblGrid>
              <a:tr h="218440">
                <a:tc>
                  <a:txBody>
                    <a:bodyPr/>
                    <a:lstStyle/>
                    <a:p>
                      <a:pPr lvl="0">
                        <a:lnSpc>
                          <a:spcPct val="115000"/>
                        </a:lnSpc>
                      </a:pPr>
                      <a:r>
                        <a:rPr lang="en-US" sz="950" smtClean="0">
                          <a:solidFill>
                            <a:schemeClr val="bg1"/>
                          </a:solidFill>
                          <a:latin typeface="Segoe" pitchFamily="34" charset="0"/>
                          <a:ea typeface="SimSun"/>
                          <a:cs typeface="Arial"/>
                        </a:rPr>
                        <a:t>Nom de l'outil</a:t>
                      </a:r>
                      <a:endParaRPr lang="en-US" sz="950" dirty="0">
                        <a:solidFill>
                          <a:schemeClr val="bg1"/>
                        </a:solidFill>
                        <a:latin typeface="Segoe" pitchFamily="34" charset="0"/>
                        <a:ea typeface="SimSun"/>
                        <a:cs typeface="Arial"/>
                      </a:endParaRPr>
                    </a:p>
                  </a:txBody>
                  <a:tcPr marL="68580" marR="68580" marT="0" marB="0" anchor="ctr"/>
                </a:tc>
                <a:tc>
                  <a:txBody>
                    <a:bodyPr/>
                    <a:lstStyle/>
                    <a:p>
                      <a:pPr lvl="0">
                        <a:lnSpc>
                          <a:spcPct val="115000"/>
                        </a:lnSpc>
                      </a:pPr>
                      <a:r>
                        <a:rPr lang="en-US" sz="950" smtClean="0">
                          <a:solidFill>
                            <a:schemeClr val="bg1"/>
                          </a:solidFill>
                          <a:latin typeface="Segoe" pitchFamily="34" charset="0"/>
                          <a:ea typeface="SimSun"/>
                          <a:cs typeface="Arial"/>
                        </a:rPr>
                        <a:t>Utilisé pour</a:t>
                      </a:r>
                      <a:endParaRPr lang="en-US" sz="950" dirty="0">
                        <a:solidFill>
                          <a:schemeClr val="bg1"/>
                        </a:solidFill>
                        <a:latin typeface="Segoe" pitchFamily="34" charset="0"/>
                        <a:ea typeface="SimSun"/>
                        <a:cs typeface="Arial"/>
                      </a:endParaRPr>
                    </a:p>
                  </a:txBody>
                  <a:tcPr marL="68580" marR="68580" marT="0" marB="0" anchor="ctr"/>
                </a:tc>
                <a:tc>
                  <a:txBody>
                    <a:bodyPr/>
                    <a:lstStyle/>
                    <a:p>
                      <a:pPr lvl="0">
                        <a:lnSpc>
                          <a:spcPct val="115000"/>
                        </a:lnSpc>
                      </a:pPr>
                      <a:r>
                        <a:rPr lang="en-US" sz="950" smtClean="0">
                          <a:solidFill>
                            <a:schemeClr val="bg1"/>
                          </a:solidFill>
                          <a:latin typeface="Segoe" pitchFamily="34" charset="0"/>
                          <a:ea typeface="SimSun"/>
                          <a:cs typeface="Arial"/>
                        </a:rPr>
                        <a:t>Emplacement</a:t>
                      </a:r>
                      <a:endParaRPr lang="en-US" sz="950" dirty="0">
                        <a:solidFill>
                          <a:schemeClr val="bg1"/>
                        </a:solidFill>
                        <a:latin typeface="Segoe" pitchFamily="34" charset="0"/>
                        <a:ea typeface="SimSun"/>
                        <a:cs typeface="Arial"/>
                      </a:endParaRPr>
                    </a:p>
                  </a:txBody>
                  <a:tcPr marL="68580" marR="68580" marT="0" marB="0" anchor="ctr"/>
                </a:tc>
              </a:tr>
              <a:tr h="370840">
                <a:tc>
                  <a:txBody>
                    <a:bodyPr/>
                    <a:lstStyle/>
                    <a:p>
                      <a:pPr lvl="0">
                        <a:lnSpc>
                          <a:spcPct val="115000"/>
                        </a:lnSpc>
                      </a:pPr>
                      <a:r>
                        <a:rPr lang="en-US" sz="950" smtClean="0">
                          <a:solidFill>
                            <a:prstClr val="black"/>
                          </a:solidFill>
                          <a:latin typeface="Segoe" pitchFamily="34" charset="0"/>
                          <a:ea typeface="SimSun"/>
                          <a:cs typeface="Arial"/>
                        </a:rPr>
                        <a:t>Outil Sysinternals disk2vhd</a:t>
                      </a:r>
                      <a:endParaRPr lang="en-US" sz="950" dirty="0">
                        <a:solidFill>
                          <a:prstClr val="black"/>
                        </a:solidFill>
                        <a:latin typeface="Segoe" pitchFamily="34" charset="0"/>
                        <a:ea typeface="SimSun"/>
                        <a:cs typeface="Arial"/>
                      </a:endParaRPr>
                    </a:p>
                  </a:txBody>
                  <a:tcPr marL="68580" marR="68580" marT="0" marB="0" anchor="ctr"/>
                </a:tc>
                <a:tc>
                  <a:txBody>
                    <a:bodyPr/>
                    <a:lstStyle/>
                    <a:p>
                      <a:pPr lvl="0">
                        <a:lnSpc>
                          <a:spcPct val="115000"/>
                        </a:lnSpc>
                      </a:pPr>
                      <a:r>
                        <a:rPr lang="en-US" sz="950" smtClean="0">
                          <a:solidFill>
                            <a:prstClr val="black"/>
                          </a:solidFill>
                          <a:latin typeface="Segoe" pitchFamily="34" charset="0"/>
                          <a:ea typeface="SimSun"/>
                          <a:cs typeface="Arial"/>
                        </a:rPr>
                        <a:t>Convertir des disques durs physiques au format VHD. </a:t>
                      </a:r>
                      <a:endParaRPr lang="en-US" sz="950" dirty="0">
                        <a:solidFill>
                          <a:prstClr val="black"/>
                        </a:solidFill>
                        <a:latin typeface="Segoe" pitchFamily="34" charset="0"/>
                        <a:ea typeface="SimSun"/>
                        <a:cs typeface="Arial"/>
                      </a:endParaRPr>
                    </a:p>
                  </a:txBody>
                  <a:tcPr marL="68580" marR="68580" marT="0" marB="0" anchor="ctr"/>
                </a:tc>
                <a:tc>
                  <a:txBody>
                    <a:bodyPr/>
                    <a:lstStyle/>
                    <a:p>
                      <a:pPr lvl="0">
                        <a:lnSpc>
                          <a:spcPct val="115000"/>
                        </a:lnSpc>
                      </a:pPr>
                      <a:r>
                        <a:rPr lang="en-US" sz="950" smtClean="0">
                          <a:solidFill>
                            <a:prstClr val="black"/>
                          </a:solidFill>
                          <a:latin typeface="Segoe" pitchFamily="34" charset="0"/>
                          <a:ea typeface="SimSun"/>
                          <a:cs typeface="Arial"/>
                        </a:rPr>
                        <a:t>Site Web Microsoft TechNet.</a:t>
                      </a:r>
                      <a:endParaRPr lang="en-US" sz="950" dirty="0">
                        <a:solidFill>
                          <a:prstClr val="black"/>
                        </a:solidFill>
                        <a:latin typeface="Segoe" pitchFamily="34" charset="0"/>
                        <a:ea typeface="SimSun"/>
                        <a:cs typeface="Arial"/>
                      </a:endParaRPr>
                    </a:p>
                  </a:txBody>
                  <a:tcPr marL="68580" marR="68580" marT="0" marB="0"/>
                </a:tc>
              </a:tr>
            </a:tbl>
          </a:graphicData>
        </a:graphic>
      </p:graphicFrame>
    </p:spTree>
    <p:extLst>
      <p:ext uri="{BB962C8B-B14F-4D97-AF65-F5344CB8AC3E}">
        <p14:creationId xmlns:p14="http://schemas.microsoft.com/office/powerpoint/2010/main" val="907389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7"/>
          <p:cNvSpPr>
            <a:spLocks noGrp="1" noChangeArrowheads="1"/>
          </p:cNvSpPr>
          <p:nvPr>
            <p:ph type="sldNum" sz="quarter" idx="5"/>
          </p:nvPr>
        </p:nvSpPr>
        <p:spPr/>
        <p:txBody>
          <a:bodyPr/>
          <a:lstStyle/>
          <a:p>
            <a:pPr>
              <a:defRPr/>
            </a:pPr>
            <a:fld id="{FE8447A3-87D6-4C56-8518-E71A4C2008B7}" type="slidenum">
              <a:rPr lang="en-US" smtClean="0"/>
              <a:pPr>
                <a:defRPr/>
              </a:pPr>
              <a:t>33</a:t>
            </a:fld>
            <a:endParaRPr lang="en-US" smtClean="0"/>
          </a:p>
        </p:txBody>
      </p:sp>
      <p:sp>
        <p:nvSpPr>
          <p:cNvPr id="33798" name="Rectangle 3"/>
          <p:cNvSpPr>
            <a:spLocks noGrp="1" noChangeArrowheads="1"/>
          </p:cNvSpPr>
          <p:nvPr>
            <p:ph type="body" idx="1"/>
          </p:nvPr>
        </p:nvSpPr>
        <p:spPr>
          <a:xfrm>
            <a:off x="307492" y="2000251"/>
            <a:ext cx="6149837" cy="5558852"/>
          </a:xfrm>
          <a:noFill/>
          <a:ln/>
        </p:spPr>
        <p:txBody>
          <a:bodyPr/>
          <a:lstStyle/>
          <a:p>
            <a:r>
              <a:rPr lang="en-US" altLang="ko-KR" sz="1000">
                <a:latin typeface="Arial" pitchFamily="34" charset="0"/>
                <a:ea typeface="굴림" pitchFamily="34" charset="-127"/>
                <a:cs typeface="Arial" pitchFamily="34" charset="0"/>
              </a:rPr>
              <a:t>Rappelez aux stagiaires qu'ils doivent compléter le formulaire d'évaluation.</a:t>
            </a:r>
            <a:endParaRPr lang="en-US" altLang="ko-KR" sz="1000" dirty="0">
              <a:latin typeface="Arial" pitchFamily="34" charset="0"/>
              <a:ea typeface="굴림" pitchFamily="34" charset="-127"/>
              <a:cs typeface="Arial" pitchFamily="34" charset="0"/>
            </a:endParaRPr>
          </a:p>
        </p:txBody>
      </p:sp>
      <p:sp>
        <p:nvSpPr>
          <p:cNvPr id="7" name="Slide Image Placeholder 1"/>
          <p:cNvSpPr>
            <a:spLocks noGrp="1" noRot="1" noChangeAspect="1"/>
          </p:cNvSpPr>
          <p:nvPr>
            <p:ph type="sldImg" idx="2"/>
          </p:nvPr>
        </p:nvSpPr>
        <p:spPr>
          <a:xfrm>
            <a:off x="4325938" y="73025"/>
            <a:ext cx="2466975" cy="1851025"/>
          </a:xfrm>
        </p:spPr>
      </p:sp>
      <p:sp>
        <p:nvSpPr>
          <p:cNvPr id="8" name="Rectangle 7"/>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9" name="Rectangle 8"/>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SimSun"/>
                <a:cs typeface="Arial"/>
              </a:rPr>
              <a:t>Les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connaissent</a:t>
            </a:r>
            <a:r>
              <a:rPr lang="en-US" sz="1000" dirty="0">
                <a:latin typeface="Arial"/>
                <a:ea typeface="SimSun"/>
                <a:cs typeface="Arial"/>
              </a:rPr>
              <a:t> </a:t>
            </a:r>
            <a:r>
              <a:rPr lang="en-US" sz="1000" dirty="0" err="1">
                <a:latin typeface="Arial"/>
                <a:ea typeface="SimSun"/>
                <a:cs typeface="Arial"/>
              </a:rPr>
              <a:t>probablement</a:t>
            </a:r>
            <a:r>
              <a:rPr lang="en-US" sz="1000" dirty="0">
                <a:latin typeface="Arial"/>
                <a:ea typeface="SimSun"/>
                <a:cs typeface="Arial"/>
              </a:rPr>
              <a:t> la </a:t>
            </a:r>
            <a:r>
              <a:rPr lang="en-US" sz="1000" dirty="0" err="1">
                <a:latin typeface="Arial"/>
                <a:ea typeface="SimSun"/>
                <a:cs typeface="Arial"/>
              </a:rPr>
              <a:t>virtualisation</a:t>
            </a:r>
            <a:r>
              <a:rPr lang="en-US" sz="1000" dirty="0">
                <a:latin typeface="Arial"/>
                <a:ea typeface="SimSun"/>
                <a:cs typeface="Arial"/>
              </a:rPr>
              <a:t> de </a:t>
            </a:r>
            <a:r>
              <a:rPr lang="en-US" sz="1000" dirty="0" err="1">
                <a:latin typeface="Arial"/>
                <a:ea typeface="SimSun"/>
                <a:cs typeface="Arial"/>
              </a:rPr>
              <a:t>serveur</a:t>
            </a:r>
            <a:r>
              <a:rPr lang="en-US" sz="1000" dirty="0">
                <a:latin typeface="Arial"/>
                <a:ea typeface="SimSun"/>
                <a:cs typeface="Arial"/>
              </a:rPr>
              <a:t>. </a:t>
            </a:r>
            <a:r>
              <a:rPr lang="en-US" sz="1000" dirty="0" err="1">
                <a:latin typeface="Arial"/>
                <a:ea typeface="SimSun"/>
                <a:cs typeface="Arial"/>
              </a:rPr>
              <a:t>Nombre</a:t>
            </a:r>
            <a:r>
              <a:rPr lang="en-US" sz="1000" dirty="0">
                <a:latin typeface="Arial"/>
                <a:ea typeface="SimSun"/>
                <a:cs typeface="Arial"/>
              </a:rPr>
              <a:t> </a:t>
            </a:r>
            <a:r>
              <a:rPr lang="en-US" sz="1000" dirty="0" err="1">
                <a:latin typeface="Arial"/>
                <a:ea typeface="SimSun"/>
                <a:cs typeface="Arial"/>
              </a:rPr>
              <a:t>d'entre</a:t>
            </a:r>
            <a:r>
              <a:rPr lang="en-US" sz="1000" dirty="0">
                <a:latin typeface="Arial"/>
                <a:ea typeface="SimSun"/>
                <a:cs typeface="Arial"/>
              </a:rPr>
              <a:t> </a:t>
            </a:r>
            <a:r>
              <a:rPr lang="en-US" sz="1000" dirty="0" err="1">
                <a:latin typeface="Arial"/>
                <a:ea typeface="SimSun"/>
                <a:cs typeface="Arial"/>
              </a:rPr>
              <a:t>eux</a:t>
            </a:r>
            <a:r>
              <a:rPr lang="en-US" sz="1000" dirty="0">
                <a:latin typeface="Arial"/>
                <a:ea typeface="SimSun"/>
                <a:cs typeface="Arial"/>
              </a:rPr>
              <a:t> </a:t>
            </a:r>
            <a:r>
              <a:rPr lang="en-US" sz="1000" dirty="0" err="1">
                <a:latin typeface="Arial"/>
                <a:ea typeface="SimSun"/>
                <a:cs typeface="Arial"/>
              </a:rPr>
              <a:t>utilisent</a:t>
            </a:r>
            <a:r>
              <a:rPr lang="en-US" sz="1000" dirty="0">
                <a:latin typeface="Arial"/>
                <a:ea typeface="SimSun"/>
                <a:cs typeface="Arial"/>
              </a:rPr>
              <a:t> </a:t>
            </a:r>
            <a:r>
              <a:rPr lang="en-US" sz="1000" dirty="0" smtClean="0">
                <a:latin typeface="Arial"/>
                <a:ea typeface="SimSun"/>
                <a:cs typeface="Arial"/>
              </a:rPr>
              <a:t/>
            </a:r>
            <a:br>
              <a:rPr lang="en-US" sz="1000" dirty="0" smtClean="0">
                <a:latin typeface="Arial"/>
                <a:ea typeface="SimSun"/>
                <a:cs typeface="Arial"/>
              </a:rPr>
            </a:br>
            <a:r>
              <a:rPr lang="en-US" sz="1000" dirty="0" err="1" smtClean="0">
                <a:latin typeface="Arial"/>
                <a:ea typeface="SimSun"/>
                <a:cs typeface="Arial"/>
              </a:rPr>
              <a:t>peut-être</a:t>
            </a:r>
            <a:r>
              <a:rPr lang="en-US" sz="1000" dirty="0" smtClean="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solution de </a:t>
            </a:r>
            <a:r>
              <a:rPr lang="en-US" sz="1000" dirty="0" err="1">
                <a:latin typeface="Arial"/>
                <a:ea typeface="SimSun"/>
                <a:cs typeface="Arial"/>
              </a:rPr>
              <a:t>virtualisation</a:t>
            </a:r>
            <a:r>
              <a:rPr lang="en-US" sz="1000" dirty="0">
                <a:latin typeface="Arial"/>
                <a:ea typeface="SimSun"/>
                <a:cs typeface="Arial"/>
              </a:rPr>
              <a:t> non Microsoft </a:t>
            </a:r>
            <a:r>
              <a:rPr lang="en-US" sz="1000" dirty="0" err="1">
                <a:latin typeface="Arial"/>
                <a:ea typeface="SimSun"/>
                <a:cs typeface="Arial"/>
              </a:rPr>
              <a:t>dans</a:t>
            </a:r>
            <a:r>
              <a:rPr lang="en-US" sz="1000" dirty="0">
                <a:latin typeface="Arial"/>
                <a:ea typeface="SimSun"/>
                <a:cs typeface="Arial"/>
              </a:rPr>
              <a:t> </a:t>
            </a:r>
            <a:r>
              <a:rPr lang="en-US" sz="1000" dirty="0" err="1">
                <a:latin typeface="Arial"/>
                <a:ea typeface="SimSun"/>
                <a:cs typeface="Arial"/>
              </a:rPr>
              <a:t>leur</a:t>
            </a:r>
            <a:r>
              <a:rPr lang="en-US" sz="1000" dirty="0">
                <a:latin typeface="Arial"/>
                <a:ea typeface="SimSun"/>
                <a:cs typeface="Arial"/>
              </a:rPr>
              <a:t> </a:t>
            </a:r>
            <a:r>
              <a:rPr lang="en-US" sz="1000" dirty="0" err="1">
                <a:latin typeface="Arial"/>
                <a:ea typeface="SimSun"/>
                <a:cs typeface="Arial"/>
              </a:rPr>
              <a:t>environnement</a:t>
            </a:r>
            <a:r>
              <a:rPr lang="en-US" sz="1000" dirty="0">
                <a:latin typeface="Arial"/>
                <a:ea typeface="SimSun"/>
                <a:cs typeface="Arial"/>
              </a:rPr>
              <a:t>. </a:t>
            </a:r>
            <a:r>
              <a:rPr lang="en-US" sz="1000" dirty="0" err="1">
                <a:latin typeface="Arial"/>
                <a:ea typeface="SimSun"/>
                <a:cs typeface="Arial"/>
              </a:rPr>
              <a:t>Demandez</a:t>
            </a:r>
            <a:r>
              <a:rPr lang="en-US" sz="1000" dirty="0">
                <a:latin typeface="Arial"/>
                <a:ea typeface="SimSun"/>
                <a:cs typeface="Arial"/>
              </a:rPr>
              <a:t> aux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s'ils</a:t>
            </a:r>
            <a:r>
              <a:rPr lang="en-US" sz="1000" dirty="0">
                <a:latin typeface="Arial"/>
                <a:ea typeface="SimSun"/>
                <a:cs typeface="Arial"/>
              </a:rPr>
              <a:t> </a:t>
            </a:r>
            <a:r>
              <a:rPr lang="en-US" sz="1000" dirty="0" err="1">
                <a:latin typeface="Arial"/>
                <a:ea typeface="SimSun"/>
                <a:cs typeface="Arial"/>
              </a:rPr>
              <a:t>ont</a:t>
            </a:r>
            <a:r>
              <a:rPr lang="en-US" sz="1000" dirty="0">
                <a:latin typeface="Arial"/>
                <a:ea typeface="SimSun"/>
                <a:cs typeface="Arial"/>
              </a:rPr>
              <a:t> </a:t>
            </a:r>
            <a:r>
              <a:rPr lang="en-US" sz="1000" dirty="0" err="1">
                <a:latin typeface="Arial"/>
                <a:ea typeface="SimSun"/>
                <a:cs typeface="Arial"/>
              </a:rPr>
              <a:t>déployé</a:t>
            </a:r>
            <a:r>
              <a:rPr lang="en-US" sz="1000" dirty="0">
                <a:latin typeface="Arial"/>
                <a:ea typeface="SimSun"/>
                <a:cs typeface="Arial"/>
              </a:rPr>
              <a:t> la </a:t>
            </a:r>
            <a:r>
              <a:rPr lang="en-US" sz="1000" dirty="0" err="1">
                <a:latin typeface="Arial"/>
                <a:ea typeface="SimSun"/>
                <a:cs typeface="Arial"/>
              </a:rPr>
              <a:t>virtualisation</a:t>
            </a:r>
            <a:r>
              <a:rPr lang="en-US" sz="1000" dirty="0">
                <a:latin typeface="Arial"/>
                <a:ea typeface="SimSun"/>
                <a:cs typeface="Arial"/>
              </a:rPr>
              <a:t> de </a:t>
            </a:r>
            <a:r>
              <a:rPr lang="en-US" sz="1000" dirty="0" err="1">
                <a:latin typeface="Arial"/>
                <a:ea typeface="SimSun"/>
                <a:cs typeface="Arial"/>
              </a:rPr>
              <a:t>serveur</a:t>
            </a:r>
            <a:r>
              <a:rPr lang="en-US" sz="1000" dirty="0">
                <a:latin typeface="Arial"/>
                <a:ea typeface="SimSun"/>
                <a:cs typeface="Arial"/>
              </a:rPr>
              <a:t> et </a:t>
            </a:r>
            <a:r>
              <a:rPr lang="en-US" sz="1000" dirty="0" err="1">
                <a:latin typeface="Arial"/>
                <a:ea typeface="SimSun"/>
                <a:cs typeface="Arial"/>
              </a:rPr>
              <a:t>parlez-leur</a:t>
            </a:r>
            <a:r>
              <a:rPr lang="en-US" sz="1000" dirty="0">
                <a:latin typeface="Arial"/>
                <a:ea typeface="SimSun"/>
                <a:cs typeface="Arial"/>
              </a:rPr>
              <a:t> de </a:t>
            </a:r>
            <a:r>
              <a:rPr lang="en-US" sz="1000" dirty="0" err="1">
                <a:latin typeface="Arial"/>
                <a:ea typeface="SimSun"/>
                <a:cs typeface="Arial"/>
              </a:rPr>
              <a:t>produits</a:t>
            </a:r>
            <a:r>
              <a:rPr lang="en-US" sz="1000" dirty="0">
                <a:latin typeface="Arial"/>
                <a:ea typeface="SimSun"/>
                <a:cs typeface="Arial"/>
              </a:rPr>
              <a:t> non Microsoft </a:t>
            </a:r>
            <a:r>
              <a:rPr lang="en-US" sz="1000" dirty="0" err="1">
                <a:latin typeface="Arial"/>
                <a:ea typeface="SimSun"/>
                <a:cs typeface="Arial"/>
              </a:rPr>
              <a:t>tels</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 VMware, Citrix </a:t>
            </a:r>
            <a:r>
              <a:rPr lang="en-US" sz="1000" dirty="0" err="1">
                <a:latin typeface="Arial"/>
                <a:ea typeface="SimSun"/>
                <a:cs typeface="Arial"/>
              </a:rPr>
              <a:t>XenServer</a:t>
            </a:r>
            <a:r>
              <a:rPr lang="en-US" sz="1000" dirty="0">
                <a:latin typeface="Arial"/>
                <a:ea typeface="SimSun"/>
                <a:cs typeface="Arial"/>
              </a:rPr>
              <a:t> et </a:t>
            </a:r>
            <a:r>
              <a:rPr lang="en-US" sz="1000" dirty="0" err="1">
                <a:latin typeface="Arial"/>
                <a:ea typeface="SimSun"/>
                <a:cs typeface="Arial"/>
              </a:rPr>
              <a:t>VirtualBox</a:t>
            </a:r>
            <a:r>
              <a:rPr lang="en-US" sz="1000" dirty="0">
                <a:latin typeface="Arial"/>
                <a:ea typeface="SimSun"/>
                <a:cs typeface="Arial"/>
              </a:rPr>
              <a:t>.</a:t>
            </a:r>
          </a:p>
        </p:txBody>
      </p:sp>
      <p:sp>
        <p:nvSpPr>
          <p:cNvPr id="4" name="Slide Number Placeholder 3"/>
          <p:cNvSpPr>
            <a:spLocks noGrp="1"/>
          </p:cNvSpPr>
          <p:nvPr>
            <p:ph type="sldNum" sz="quarter" idx="10"/>
          </p:nvPr>
        </p:nvSpPr>
        <p:spPr/>
        <p:txBody>
          <a:bodyPr/>
          <a:lstStyle/>
          <a:p>
            <a:fld id="{837D24DF-0F43-4DD8-A081-EA8927561D5C}"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3906285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Parlez des fournisseurs en cloud tels qu'Amazon EC2.</a:t>
            </a:r>
          </a:p>
          <a:p>
            <a:pPr>
              <a:lnSpc>
                <a:spcPct val="115000"/>
              </a:lnSpc>
              <a:spcAft>
                <a:spcPts val="1000"/>
              </a:spcAft>
            </a:pPr>
            <a:r>
              <a:rPr lang="en-US" sz="1000">
                <a:latin typeface="Arial"/>
                <a:ea typeface="SimSun"/>
                <a:cs typeface="Arial"/>
              </a:rPr>
              <a:t>Demandez aux stagiaires s'ils utilisent un cloud public ou un cloud privé dans leur organisation. Le cas échéant, demandez-leur ce qui les a menés à cette décision.</a:t>
            </a:r>
          </a:p>
        </p:txBody>
      </p:sp>
      <p:sp>
        <p:nvSpPr>
          <p:cNvPr id="4" name="Slide Number Placeholder 3"/>
          <p:cNvSpPr>
            <a:spLocks noGrp="1"/>
          </p:cNvSpPr>
          <p:nvPr>
            <p:ph type="sldNum" sz="quarter" idx="10"/>
          </p:nvPr>
        </p:nvSpPr>
        <p:spPr/>
        <p:txBody>
          <a:bodyPr/>
          <a:lstStyle/>
          <a:p>
            <a:fld id="{837D24DF-0F43-4DD8-A081-EA8927561D5C}"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1353671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Arial"/>
              </a:rPr>
              <a:t>Décrivez</a:t>
            </a:r>
            <a:r>
              <a:rPr lang="en-US" sz="1000" dirty="0">
                <a:latin typeface="Arial"/>
                <a:ea typeface="SimSun"/>
                <a:cs typeface="Arial"/>
              </a:rPr>
              <a:t> </a:t>
            </a:r>
            <a:r>
              <a:rPr lang="en-US" sz="1000" dirty="0" err="1">
                <a:latin typeface="Arial"/>
                <a:ea typeface="SimSun"/>
                <a:cs typeface="Arial"/>
              </a:rPr>
              <a:t>l'utilisation</a:t>
            </a:r>
            <a:r>
              <a:rPr lang="en-US" sz="1000" dirty="0">
                <a:latin typeface="Arial"/>
                <a:ea typeface="SimSun"/>
                <a:cs typeface="Arial"/>
              </a:rPr>
              <a:t> de la </a:t>
            </a:r>
            <a:r>
              <a:rPr lang="en-US" sz="1000" dirty="0" err="1">
                <a:latin typeface="Arial"/>
                <a:ea typeface="SimSun"/>
                <a:cs typeface="Arial"/>
              </a:rPr>
              <a:t>virtualisation</a:t>
            </a:r>
            <a:r>
              <a:rPr lang="en-US" sz="1000" dirty="0">
                <a:latin typeface="Arial"/>
                <a:ea typeface="SimSun"/>
                <a:cs typeface="Arial"/>
              </a:rPr>
              <a:t> de bureau et </a:t>
            </a:r>
            <a:r>
              <a:rPr lang="en-US" sz="1000" dirty="0" err="1">
                <a:latin typeface="Arial"/>
                <a:ea typeface="SimSun"/>
                <a:cs typeface="Arial"/>
              </a:rPr>
              <a:t>expliquez</a:t>
            </a:r>
            <a:r>
              <a:rPr lang="en-US" sz="1000" dirty="0">
                <a:latin typeface="Arial"/>
                <a:ea typeface="SimSun"/>
                <a:cs typeface="Arial"/>
              </a:rPr>
              <a:t> les </a:t>
            </a:r>
            <a:r>
              <a:rPr lang="en-US" sz="1000" dirty="0" err="1">
                <a:latin typeface="Arial"/>
                <a:ea typeface="SimSun"/>
                <a:cs typeface="Arial"/>
              </a:rPr>
              <a:t>différences</a:t>
            </a:r>
            <a:r>
              <a:rPr lang="en-US" sz="1000" dirty="0">
                <a:latin typeface="Arial"/>
                <a:ea typeface="SimSun"/>
                <a:cs typeface="Arial"/>
              </a:rPr>
              <a:t> entre Virtual PC </a:t>
            </a:r>
            <a:r>
              <a:rPr lang="en-US" sz="1000" dirty="0" err="1" smtClean="0">
                <a:latin typeface="Arial"/>
                <a:ea typeface="SimSun"/>
                <a:cs typeface="Arial"/>
              </a:rPr>
              <a:t>sur</a:t>
            </a:r>
            <a:r>
              <a:rPr lang="en-US" sz="1000" dirty="0" smtClean="0">
                <a:latin typeface="Arial"/>
                <a:ea typeface="SimSun"/>
                <a:cs typeface="Arial"/>
              </a:rPr>
              <a:t> Windows</a:t>
            </a:r>
            <a:r>
              <a:rPr lang="en-US" sz="1000" dirty="0">
                <a:latin typeface="Arial"/>
                <a:ea typeface="SimSun"/>
                <a:cs typeface="Arial"/>
              </a:rPr>
              <a:t> 7</a:t>
            </a:r>
            <a:r>
              <a:rPr lang="en-US" sz="1000" baseline="30000" dirty="0">
                <a:latin typeface="Arial"/>
                <a:ea typeface="SimSun"/>
                <a:cs typeface="Arial"/>
              </a:rPr>
              <a:t>®</a:t>
            </a:r>
            <a:r>
              <a:rPr lang="en-US" sz="1000" dirty="0">
                <a:latin typeface="Arial"/>
                <a:ea typeface="SimSun"/>
                <a:cs typeface="Arial"/>
              </a:rPr>
              <a:t> et Hyper-V client </a:t>
            </a:r>
            <a:r>
              <a:rPr lang="en-US" sz="1000" dirty="0" err="1">
                <a:latin typeface="Arial"/>
                <a:ea typeface="SimSun"/>
                <a:cs typeface="Arial"/>
              </a:rPr>
              <a:t>sur</a:t>
            </a:r>
            <a:r>
              <a:rPr lang="en-US" sz="1000" dirty="0">
                <a:latin typeface="Arial"/>
                <a:ea typeface="SimSun"/>
                <a:cs typeface="Arial"/>
              </a:rPr>
              <a:t> Windows 8.</a:t>
            </a: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Times New Roman"/>
              </a:rPr>
              <a:t>Virtual PC </a:t>
            </a:r>
            <a:r>
              <a:rPr lang="en-US" sz="1000" dirty="0" err="1" smtClean="0">
                <a:effectLst/>
                <a:latin typeface="Arial"/>
                <a:ea typeface="Times New Roman"/>
                <a:cs typeface="Times New Roman"/>
              </a:rPr>
              <a:t>peut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exécuter</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uniquement</a:t>
            </a:r>
            <a:r>
              <a:rPr lang="en-US" sz="1000" dirty="0" smtClean="0">
                <a:effectLst/>
                <a:latin typeface="Arial"/>
                <a:ea typeface="Times New Roman"/>
                <a:cs typeface="Times New Roman"/>
              </a:rPr>
              <a:t> des </a:t>
            </a:r>
            <a:r>
              <a:rPr lang="en-US" sz="1000" dirty="0" err="1" smtClean="0">
                <a:effectLst/>
                <a:latin typeface="Arial"/>
                <a:ea typeface="Times New Roman"/>
                <a:cs typeface="Times New Roman"/>
              </a:rPr>
              <a:t>ordinateurs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virtuels</a:t>
            </a:r>
            <a:r>
              <a:rPr lang="en-US" sz="1000" dirty="0" smtClean="0">
                <a:effectLst/>
                <a:latin typeface="Arial"/>
                <a:ea typeface="Times New Roman"/>
                <a:cs typeface="Times New Roman"/>
              </a:rPr>
              <a:t> x86.</a:t>
            </a: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Times New Roman"/>
              </a:rPr>
              <a:t>Hyper-V client </a:t>
            </a:r>
            <a:r>
              <a:rPr lang="en-US" sz="1000" dirty="0" err="1" smtClean="0">
                <a:effectLst/>
                <a:latin typeface="Arial"/>
                <a:ea typeface="Times New Roman"/>
                <a:cs typeface="Times New Roman"/>
              </a:rPr>
              <a:t>prend</a:t>
            </a:r>
            <a:r>
              <a:rPr lang="en-US" sz="1000" dirty="0" smtClean="0">
                <a:effectLst/>
                <a:latin typeface="Arial"/>
                <a:ea typeface="Times New Roman"/>
                <a:cs typeface="Times New Roman"/>
              </a:rPr>
              <a:t> en charge </a:t>
            </a:r>
            <a:r>
              <a:rPr lang="en-US" sz="1000" dirty="0" err="1" smtClean="0">
                <a:effectLst/>
                <a:latin typeface="Arial"/>
                <a:ea typeface="Times New Roman"/>
                <a:cs typeface="Times New Roman"/>
              </a:rPr>
              <a:t>presque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toutes</a:t>
            </a:r>
            <a:r>
              <a:rPr lang="en-US" sz="1000" dirty="0" smtClean="0">
                <a:effectLst/>
                <a:latin typeface="Arial"/>
                <a:ea typeface="Times New Roman"/>
                <a:cs typeface="Times New Roman"/>
              </a:rPr>
              <a:t> les </a:t>
            </a:r>
            <a:r>
              <a:rPr lang="en-US" sz="1000" dirty="0" err="1" smtClean="0">
                <a:effectLst/>
                <a:latin typeface="Arial"/>
                <a:ea typeface="Times New Roman"/>
                <a:cs typeface="Times New Roman"/>
              </a:rPr>
              <a:t>nouvelles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fonctionnalités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disponibles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dans</a:t>
            </a:r>
            <a:r>
              <a:rPr lang="en-US" sz="1000" dirty="0" smtClean="0">
                <a:effectLst/>
                <a:latin typeface="Arial"/>
                <a:ea typeface="Times New Roman"/>
                <a:cs typeface="Times New Roman"/>
              </a:rPr>
              <a:t> </a:t>
            </a:r>
            <a:br>
              <a:rPr lang="en-US" sz="1000" dirty="0" smtClean="0">
                <a:effectLst/>
                <a:latin typeface="Arial"/>
                <a:ea typeface="Times New Roman"/>
                <a:cs typeface="Times New Roman"/>
              </a:rPr>
            </a:br>
            <a:r>
              <a:rPr lang="en-US" sz="1000" dirty="0" smtClean="0">
                <a:effectLst/>
                <a:latin typeface="Arial"/>
                <a:ea typeface="Times New Roman"/>
                <a:cs typeface="Times New Roman"/>
              </a:rPr>
              <a:t>Hyper-V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Windows Server 2012.</a:t>
            </a:r>
          </a:p>
          <a:p>
            <a:pPr>
              <a:lnSpc>
                <a:spcPct val="115000"/>
              </a:lnSpc>
              <a:spcAft>
                <a:spcPts val="995"/>
              </a:spcAft>
            </a:pPr>
            <a:r>
              <a:rPr lang="en-US" sz="1000" dirty="0" err="1">
                <a:latin typeface="Arial"/>
                <a:ea typeface="SimSun"/>
                <a:cs typeface="Arial"/>
              </a:rPr>
              <a:t>Expliquez</a:t>
            </a:r>
            <a:r>
              <a:rPr lang="en-US" sz="1000" dirty="0">
                <a:latin typeface="Arial"/>
                <a:ea typeface="SimSun"/>
                <a:cs typeface="Arial"/>
              </a:rPr>
              <a:t> </a:t>
            </a:r>
            <a:r>
              <a:rPr lang="en-US" sz="1000" dirty="0" err="1">
                <a:latin typeface="Arial"/>
                <a:ea typeface="SimSun"/>
                <a:cs typeface="Arial"/>
              </a:rPr>
              <a:t>pourquoi</a:t>
            </a:r>
            <a:r>
              <a:rPr lang="en-US" sz="1000" dirty="0">
                <a:latin typeface="Arial"/>
                <a:ea typeface="SimSun"/>
                <a:cs typeface="Arial"/>
              </a:rPr>
              <a:t> les </a:t>
            </a:r>
            <a:r>
              <a:rPr lang="en-US" sz="1000" dirty="0" err="1">
                <a:latin typeface="Arial"/>
                <a:ea typeface="SimSun"/>
                <a:cs typeface="Arial"/>
              </a:rPr>
              <a:t>administrateurs</a:t>
            </a:r>
            <a:r>
              <a:rPr lang="en-US" sz="1000" dirty="0">
                <a:latin typeface="Arial"/>
                <a:ea typeface="SimSun"/>
                <a:cs typeface="Arial"/>
              </a:rPr>
              <a:t> </a:t>
            </a:r>
            <a:r>
              <a:rPr lang="en-US" sz="1000" dirty="0" err="1">
                <a:latin typeface="Arial"/>
                <a:ea typeface="SimSun"/>
                <a:cs typeface="Arial"/>
              </a:rPr>
              <a:t>souhaitent</a:t>
            </a:r>
            <a:r>
              <a:rPr lang="en-US" sz="1000" dirty="0">
                <a:latin typeface="Arial"/>
                <a:ea typeface="SimSun"/>
                <a:cs typeface="Arial"/>
              </a:rPr>
              <a:t> </a:t>
            </a:r>
            <a:r>
              <a:rPr lang="en-US" sz="1000" dirty="0" err="1">
                <a:latin typeface="Arial"/>
                <a:ea typeface="SimSun"/>
                <a:cs typeface="Arial"/>
              </a:rPr>
              <a:t>parfois</a:t>
            </a:r>
            <a:r>
              <a:rPr lang="en-US" sz="1000" dirty="0">
                <a:latin typeface="Arial"/>
                <a:ea typeface="SimSun"/>
                <a:cs typeface="Arial"/>
              </a:rPr>
              <a:t> </a:t>
            </a:r>
            <a:r>
              <a:rPr lang="en-US" sz="1000" dirty="0" err="1">
                <a:latin typeface="Arial"/>
                <a:ea typeface="SimSun"/>
                <a:cs typeface="Arial"/>
              </a:rPr>
              <a:t>exécuter</a:t>
            </a:r>
            <a:r>
              <a:rPr lang="en-US" sz="1000" dirty="0">
                <a:latin typeface="Arial"/>
                <a:ea typeface="SimSun"/>
                <a:cs typeface="Arial"/>
              </a:rPr>
              <a:t> des ateliers </a:t>
            </a:r>
            <a:r>
              <a:rPr lang="en-US" sz="1000" dirty="0" err="1">
                <a:latin typeface="Arial"/>
                <a:ea typeface="SimSun"/>
                <a:cs typeface="Arial"/>
              </a:rPr>
              <a:t>pratiques</a:t>
            </a:r>
            <a:r>
              <a:rPr lang="en-US" sz="1000" dirty="0">
                <a:latin typeface="Arial"/>
                <a:ea typeface="SimSun"/>
                <a:cs typeface="Arial"/>
              </a:rPr>
              <a:t> de </a:t>
            </a:r>
            <a:r>
              <a:rPr lang="en-US" sz="1000" dirty="0" err="1">
                <a:latin typeface="Arial"/>
                <a:ea typeface="SimSun"/>
                <a:cs typeface="Arial"/>
              </a:rPr>
              <a:t>démonstration</a:t>
            </a:r>
            <a:r>
              <a:rPr lang="en-US" sz="1000" dirty="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des clients Windows 8, </a:t>
            </a:r>
            <a:r>
              <a:rPr lang="en-US" sz="1000" dirty="0" err="1">
                <a:latin typeface="Arial"/>
                <a:ea typeface="SimSun"/>
                <a:cs typeface="Arial"/>
              </a:rPr>
              <a:t>plutôt</a:t>
            </a:r>
            <a:r>
              <a:rPr lang="en-US" sz="1000" dirty="0">
                <a:latin typeface="Arial"/>
                <a:ea typeface="SimSun"/>
                <a:cs typeface="Arial"/>
              </a:rPr>
              <a:t> </a:t>
            </a:r>
            <a:r>
              <a:rPr lang="en-US" sz="1000" dirty="0" err="1">
                <a:latin typeface="Arial"/>
                <a:ea typeface="SimSun"/>
                <a:cs typeface="Arial"/>
              </a:rPr>
              <a:t>que</a:t>
            </a:r>
            <a:r>
              <a:rPr lang="en-US" sz="1000" dirty="0">
                <a:latin typeface="Arial"/>
                <a:ea typeface="SimSun"/>
                <a:cs typeface="Arial"/>
              </a:rPr>
              <a:t> les </a:t>
            </a:r>
            <a:r>
              <a:rPr lang="en-US" sz="1000" dirty="0" err="1">
                <a:latin typeface="Arial"/>
                <a:ea typeface="SimSun"/>
                <a:cs typeface="Arial"/>
              </a:rPr>
              <a:t>déployer</a:t>
            </a:r>
            <a:r>
              <a:rPr lang="en-US" sz="1000" dirty="0">
                <a:latin typeface="Arial"/>
                <a:ea typeface="SimSun"/>
                <a:cs typeface="Arial"/>
              </a:rPr>
              <a:t> </a:t>
            </a:r>
            <a:r>
              <a:rPr lang="en-US" sz="1000" dirty="0" err="1">
                <a:latin typeface="Arial"/>
                <a:ea typeface="SimSun"/>
                <a:cs typeface="Arial"/>
              </a:rPr>
              <a:t>sur</a:t>
            </a:r>
            <a:r>
              <a:rPr lang="en-US" sz="1000" dirty="0">
                <a:latin typeface="Arial"/>
                <a:ea typeface="SimSun"/>
                <a:cs typeface="Arial"/>
              </a:rPr>
              <a:t> des </a:t>
            </a:r>
            <a:r>
              <a:rPr lang="en-US" sz="1000" dirty="0" err="1">
                <a:latin typeface="Arial"/>
                <a:ea typeface="SimSun"/>
                <a:cs typeface="Arial"/>
              </a:rPr>
              <a:t>serveurs</a:t>
            </a:r>
            <a:r>
              <a:rPr lang="en-US" sz="1000" dirty="0">
                <a:latin typeface="Arial"/>
                <a:ea typeface="SimSun"/>
                <a:cs typeface="Arial"/>
              </a:rPr>
              <a:t> de production.</a:t>
            </a: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Times New Roman"/>
              </a:rPr>
              <a:t>Cette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méthode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permet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une</a:t>
            </a:r>
            <a:r>
              <a:rPr lang="en-US" sz="1000" dirty="0" smtClean="0">
                <a:effectLst/>
                <a:latin typeface="Arial"/>
                <a:ea typeface="Times New Roman"/>
                <a:cs typeface="Times New Roman"/>
              </a:rPr>
              <a:t> phase de </a:t>
            </a:r>
            <a:r>
              <a:rPr lang="en-US" sz="1000" dirty="0" err="1" smtClean="0">
                <a:effectLst/>
                <a:latin typeface="Arial"/>
                <a:ea typeface="Times New Roman"/>
                <a:cs typeface="Times New Roman"/>
              </a:rPr>
              <a:t>mise</a:t>
            </a:r>
            <a:r>
              <a:rPr lang="en-US" sz="1000" dirty="0" smtClean="0">
                <a:effectLst/>
                <a:latin typeface="Arial"/>
                <a:ea typeface="Times New Roman"/>
                <a:cs typeface="Times New Roman"/>
              </a:rPr>
              <a:t> à </a:t>
            </a:r>
            <a:r>
              <a:rPr lang="en-US" sz="1000" dirty="0" err="1" smtClean="0">
                <a:effectLst/>
                <a:latin typeface="Arial"/>
                <a:ea typeface="Times New Roman"/>
                <a:cs typeface="Times New Roman"/>
              </a:rPr>
              <a:t>l'épreuve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moins</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formelle</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avant</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dédier</a:t>
            </a:r>
            <a:r>
              <a:rPr lang="en-US" sz="1000" dirty="0" smtClean="0">
                <a:effectLst/>
                <a:latin typeface="Arial"/>
                <a:ea typeface="Times New Roman"/>
                <a:cs typeface="Times New Roman"/>
              </a:rPr>
              <a:t> les </a:t>
            </a:r>
            <a:r>
              <a:rPr lang="en-US" sz="1000" dirty="0" err="1" smtClean="0">
                <a:effectLst/>
                <a:latin typeface="Arial"/>
                <a:ea typeface="Times New Roman"/>
                <a:cs typeface="Times New Roman"/>
              </a:rPr>
              <a:t>ressources</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l'organisation</a:t>
            </a:r>
            <a:r>
              <a:rPr lang="en-US" sz="1000" dirty="0" smtClean="0">
                <a:effectLst/>
                <a:latin typeface="Arial"/>
                <a:ea typeface="Times New Roman"/>
                <a:cs typeface="Times New Roman"/>
              </a:rPr>
              <a:t> à un test.</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837D24DF-0F43-4DD8-A081-EA8927561D5C}"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3764861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Arial"/>
              </a:rPr>
              <a:t>Présentez</a:t>
            </a:r>
            <a:r>
              <a:rPr lang="en-US" sz="1000" dirty="0">
                <a:latin typeface="Arial"/>
                <a:ea typeface="SimSun"/>
                <a:cs typeface="Arial"/>
              </a:rPr>
              <a:t> </a:t>
            </a:r>
            <a:r>
              <a:rPr lang="en-US" sz="1000" dirty="0" err="1">
                <a:latin typeface="Arial"/>
                <a:ea typeface="SimSun"/>
                <a:cs typeface="Arial"/>
              </a:rPr>
              <a:t>l'architecture</a:t>
            </a:r>
            <a:r>
              <a:rPr lang="en-US" sz="1000" dirty="0">
                <a:latin typeface="Arial"/>
                <a:ea typeface="SimSun"/>
                <a:cs typeface="Arial"/>
              </a:rPr>
              <a:t> de la </a:t>
            </a:r>
            <a:r>
              <a:rPr lang="en-US" sz="1000" dirty="0" err="1">
                <a:latin typeface="Arial"/>
                <a:ea typeface="SimSun"/>
                <a:cs typeface="Arial"/>
              </a:rPr>
              <a:t>virtualisation</a:t>
            </a:r>
            <a:r>
              <a:rPr lang="en-US" sz="1000" dirty="0">
                <a:latin typeface="Arial"/>
                <a:ea typeface="SimSun"/>
                <a:cs typeface="Arial"/>
              </a:rPr>
              <a:t> de </a:t>
            </a:r>
            <a:r>
              <a:rPr lang="en-US" sz="1000" dirty="0" err="1">
                <a:latin typeface="Arial"/>
                <a:ea typeface="SimSun"/>
                <a:cs typeface="Arial"/>
              </a:rPr>
              <a:t>présentation</a:t>
            </a:r>
            <a:r>
              <a:rPr lang="en-US" sz="1000" dirty="0">
                <a:latin typeface="Arial"/>
                <a:ea typeface="SimSun"/>
                <a:cs typeface="Arial"/>
              </a:rPr>
              <a:t> :</a:t>
            </a: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Times New Roman"/>
              </a:rPr>
              <a:t>Les applications </a:t>
            </a:r>
            <a:r>
              <a:rPr lang="en-US" sz="1000" dirty="0" err="1" smtClean="0">
                <a:effectLst/>
                <a:latin typeface="Arial"/>
                <a:ea typeface="Times New Roman"/>
                <a:cs typeface="Times New Roman"/>
              </a:rPr>
              <a:t>s'exécutent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le </a:t>
            </a:r>
            <a:r>
              <a:rPr lang="en-US" sz="1000" dirty="0" err="1" smtClean="0">
                <a:effectLst/>
                <a:latin typeface="Arial"/>
                <a:ea typeface="Times New Roman"/>
                <a:cs typeface="Times New Roman"/>
              </a:rPr>
              <a:t>serveur</a:t>
            </a:r>
            <a:r>
              <a:rPr lang="en-US" sz="1000" dirty="0" smtClean="0">
                <a:effectLst/>
                <a:latin typeface="Arial"/>
                <a:ea typeface="Times New Roman"/>
                <a:cs typeface="Times New Roman"/>
              </a:rPr>
              <a:t>.</a:t>
            </a: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Times New Roman"/>
              </a:rPr>
              <a:t>Les applications </a:t>
            </a:r>
            <a:r>
              <a:rPr lang="en-US" sz="1000" dirty="0" err="1" smtClean="0">
                <a:effectLst/>
                <a:latin typeface="Arial"/>
                <a:ea typeface="Times New Roman"/>
                <a:cs typeface="Times New Roman"/>
              </a:rPr>
              <a:t>s'affichent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sur</a:t>
            </a:r>
            <a:r>
              <a:rPr lang="en-US" sz="1000" dirty="0" smtClean="0">
                <a:effectLst/>
                <a:latin typeface="Arial"/>
                <a:ea typeface="Times New Roman"/>
                <a:cs typeface="Times New Roman"/>
              </a:rPr>
              <a:t> le client.</a:t>
            </a:r>
          </a:p>
          <a:p>
            <a:pPr>
              <a:lnSpc>
                <a:spcPct val="115000"/>
              </a:lnSpc>
              <a:spcAft>
                <a:spcPts val="1000"/>
              </a:spcAft>
            </a:pPr>
            <a:r>
              <a:rPr lang="en-US" sz="1000" dirty="0" err="1">
                <a:latin typeface="Arial"/>
                <a:ea typeface="SimSun"/>
                <a:cs typeface="Arial"/>
              </a:rPr>
              <a:t>Demandez</a:t>
            </a:r>
            <a:r>
              <a:rPr lang="en-US" sz="1000" dirty="0">
                <a:latin typeface="Arial"/>
                <a:ea typeface="SimSun"/>
                <a:cs typeface="Arial"/>
              </a:rPr>
              <a:t> aux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s'ils</a:t>
            </a:r>
            <a:r>
              <a:rPr lang="en-US" sz="1000" dirty="0">
                <a:latin typeface="Arial"/>
                <a:ea typeface="SimSun"/>
                <a:cs typeface="Arial"/>
              </a:rPr>
              <a:t> </a:t>
            </a:r>
            <a:r>
              <a:rPr lang="en-US" sz="1000" dirty="0" err="1">
                <a:latin typeface="Arial"/>
                <a:ea typeface="SimSun"/>
                <a:cs typeface="Arial"/>
              </a:rPr>
              <a:t>ont</a:t>
            </a:r>
            <a:r>
              <a:rPr lang="en-US" sz="1000" dirty="0">
                <a:latin typeface="Arial"/>
                <a:ea typeface="SimSun"/>
                <a:cs typeface="Arial"/>
              </a:rPr>
              <a:t> </a:t>
            </a:r>
            <a:r>
              <a:rPr lang="en-US" sz="1000" dirty="0" err="1">
                <a:latin typeface="Arial"/>
                <a:ea typeface="SimSun"/>
                <a:cs typeface="Arial"/>
              </a:rPr>
              <a:t>déployé</a:t>
            </a:r>
            <a:r>
              <a:rPr lang="en-US" sz="1000" dirty="0">
                <a:latin typeface="Arial"/>
                <a:ea typeface="SimSun"/>
                <a:cs typeface="Arial"/>
              </a:rPr>
              <a:t> des services Bureau à distance </a:t>
            </a:r>
            <a:r>
              <a:rPr lang="en-US" sz="1000" dirty="0" err="1">
                <a:latin typeface="Arial"/>
                <a:ea typeface="SimSun"/>
                <a:cs typeface="Arial"/>
              </a:rPr>
              <a:t>ou</a:t>
            </a:r>
            <a:r>
              <a:rPr lang="en-US" sz="1000" dirty="0">
                <a:latin typeface="Arial"/>
                <a:ea typeface="SimSun"/>
                <a:cs typeface="Arial"/>
              </a:rPr>
              <a:t> des services Terminal Server au </a:t>
            </a:r>
            <a:r>
              <a:rPr lang="en-US" sz="1000" dirty="0" err="1">
                <a:latin typeface="Arial"/>
                <a:ea typeface="SimSun"/>
                <a:cs typeface="Arial"/>
              </a:rPr>
              <a:t>sein</a:t>
            </a:r>
            <a:r>
              <a:rPr lang="en-US" sz="1000" dirty="0">
                <a:latin typeface="Arial"/>
                <a:ea typeface="SimSun"/>
                <a:cs typeface="Arial"/>
              </a:rPr>
              <a:t> de </a:t>
            </a:r>
            <a:r>
              <a:rPr lang="en-US" sz="1000" dirty="0" err="1">
                <a:latin typeface="Arial"/>
                <a:ea typeface="SimSun"/>
                <a:cs typeface="Arial"/>
              </a:rPr>
              <a:t>leur</a:t>
            </a:r>
            <a:r>
              <a:rPr lang="en-US" sz="1000" dirty="0">
                <a:latin typeface="Arial"/>
                <a:ea typeface="SimSun"/>
                <a:cs typeface="Arial"/>
              </a:rPr>
              <a:t> </a:t>
            </a:r>
            <a:r>
              <a:rPr lang="en-US" sz="1000" dirty="0" err="1">
                <a:latin typeface="Arial"/>
                <a:ea typeface="SimSun"/>
                <a:cs typeface="Arial"/>
              </a:rPr>
              <a:t>organisation</a:t>
            </a:r>
            <a:r>
              <a:rPr lang="en-US" sz="1000" dirty="0">
                <a:latin typeface="Arial"/>
                <a:ea typeface="SimSun"/>
                <a:cs typeface="Arial"/>
              </a:rPr>
              <a:t>.</a:t>
            </a:r>
          </a:p>
          <a:p>
            <a:pPr>
              <a:lnSpc>
                <a:spcPct val="115000"/>
              </a:lnSpc>
              <a:spcAft>
                <a:spcPts val="1000"/>
              </a:spcAft>
            </a:pPr>
            <a:r>
              <a:rPr lang="en-US" sz="1000" dirty="0" err="1">
                <a:latin typeface="Arial"/>
                <a:ea typeface="SimSun"/>
                <a:cs typeface="Arial"/>
              </a:rPr>
              <a:t>Certains</a:t>
            </a:r>
            <a:r>
              <a:rPr lang="en-US" sz="1000" dirty="0">
                <a:latin typeface="Arial"/>
                <a:ea typeface="SimSun"/>
                <a:cs typeface="Arial"/>
              </a:rPr>
              <a:t>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utilisent</a:t>
            </a:r>
            <a:r>
              <a:rPr lang="en-US" sz="1000" dirty="0">
                <a:latin typeface="Arial"/>
                <a:ea typeface="SimSun"/>
                <a:cs typeface="Arial"/>
              </a:rPr>
              <a:t> </a:t>
            </a:r>
            <a:r>
              <a:rPr lang="en-US" sz="1000" dirty="0" err="1">
                <a:latin typeface="Arial"/>
                <a:ea typeface="SimSun"/>
                <a:cs typeface="Arial"/>
              </a:rPr>
              <a:t>peut-être</a:t>
            </a:r>
            <a:r>
              <a:rPr lang="en-US" sz="1000" dirty="0">
                <a:latin typeface="Arial"/>
                <a:ea typeface="SimSun"/>
                <a:cs typeface="Arial"/>
              </a:rPr>
              <a:t> Citrix </a:t>
            </a:r>
            <a:r>
              <a:rPr lang="en-US" sz="1000" dirty="0" err="1">
                <a:latin typeface="Arial"/>
                <a:ea typeface="SimSun"/>
                <a:cs typeface="Arial"/>
              </a:rPr>
              <a:t>XenServer</a:t>
            </a:r>
            <a:r>
              <a:rPr lang="en-US" sz="1000" dirty="0">
                <a:latin typeface="Arial"/>
                <a:ea typeface="SimSun"/>
                <a:cs typeface="Arial"/>
              </a:rPr>
              <a:t> au </a:t>
            </a:r>
            <a:r>
              <a:rPr lang="en-US" sz="1000" dirty="0" err="1">
                <a:latin typeface="Arial"/>
                <a:ea typeface="SimSun"/>
                <a:cs typeface="Arial"/>
              </a:rPr>
              <a:t>sein</a:t>
            </a:r>
            <a:r>
              <a:rPr lang="en-US" sz="1000" dirty="0">
                <a:latin typeface="Arial"/>
                <a:ea typeface="SimSun"/>
                <a:cs typeface="Arial"/>
              </a:rPr>
              <a:t> de </a:t>
            </a:r>
            <a:r>
              <a:rPr lang="en-US" sz="1000" dirty="0" err="1">
                <a:latin typeface="Arial"/>
                <a:ea typeface="SimSun"/>
                <a:cs typeface="Arial"/>
              </a:rPr>
              <a:t>leur</a:t>
            </a:r>
            <a:r>
              <a:rPr lang="en-US" sz="1000" dirty="0">
                <a:latin typeface="Arial"/>
                <a:ea typeface="SimSun"/>
                <a:cs typeface="Arial"/>
              </a:rPr>
              <a:t> </a:t>
            </a:r>
            <a:r>
              <a:rPr lang="en-US" sz="1000" dirty="0" err="1">
                <a:latin typeface="Arial"/>
                <a:ea typeface="SimSun"/>
                <a:cs typeface="Arial"/>
              </a:rPr>
              <a:t>organisation</a:t>
            </a:r>
            <a:r>
              <a:rPr lang="en-US" sz="1000" dirty="0">
                <a:latin typeface="Arial"/>
                <a:ea typeface="SimSun"/>
                <a:cs typeface="Arial"/>
              </a:rPr>
              <a:t>, et </a:t>
            </a:r>
            <a:r>
              <a:rPr lang="en-US" sz="1000" dirty="0" err="1">
                <a:latin typeface="Arial"/>
                <a:ea typeface="SimSun"/>
                <a:cs typeface="Arial"/>
              </a:rPr>
              <a:t>ils</a:t>
            </a:r>
            <a:r>
              <a:rPr lang="en-US" sz="1000" dirty="0">
                <a:latin typeface="Arial"/>
                <a:ea typeface="SimSun"/>
                <a:cs typeface="Arial"/>
              </a:rPr>
              <a:t> </a:t>
            </a:r>
            <a:r>
              <a:rPr lang="en-US" sz="1000" dirty="0" err="1">
                <a:latin typeface="Arial"/>
                <a:ea typeface="SimSun"/>
                <a:cs typeface="Arial"/>
              </a:rPr>
              <a:t>n'utiliseront</a:t>
            </a:r>
            <a:r>
              <a:rPr lang="en-US" sz="1000" dirty="0">
                <a:latin typeface="Arial"/>
                <a:ea typeface="SimSun"/>
                <a:cs typeface="Arial"/>
              </a:rPr>
              <a:t> </a:t>
            </a:r>
            <a:r>
              <a:rPr lang="en-US" sz="1000" dirty="0" smtClean="0">
                <a:latin typeface="Arial"/>
                <a:ea typeface="SimSun"/>
                <a:cs typeface="Arial"/>
              </a:rPr>
              <a:t>pas les </a:t>
            </a:r>
            <a:r>
              <a:rPr lang="en-US" sz="1000" dirty="0">
                <a:latin typeface="Arial"/>
                <a:ea typeface="SimSun"/>
                <a:cs typeface="Arial"/>
              </a:rPr>
              <a:t>services Bureau à distance.</a:t>
            </a:r>
          </a:p>
          <a:p>
            <a:pPr>
              <a:lnSpc>
                <a:spcPct val="115000"/>
              </a:lnSpc>
              <a:spcAft>
                <a:spcPts val="1000"/>
              </a:spcAft>
            </a:pPr>
            <a:r>
              <a:rPr lang="en-US" sz="1000" dirty="0" err="1">
                <a:latin typeface="Arial"/>
                <a:ea typeface="SimSun"/>
                <a:cs typeface="Arial"/>
              </a:rPr>
              <a:t>Expliquez</a:t>
            </a:r>
            <a:r>
              <a:rPr lang="en-US" sz="1000" dirty="0">
                <a:latin typeface="Arial"/>
                <a:ea typeface="SimSun"/>
                <a:cs typeface="Arial"/>
              </a:rPr>
              <a:t> comment </a:t>
            </a:r>
            <a:r>
              <a:rPr lang="en-US" sz="1000" dirty="0" err="1">
                <a:latin typeface="Arial"/>
                <a:ea typeface="SimSun"/>
                <a:cs typeface="Arial"/>
              </a:rPr>
              <a:t>utiliser</a:t>
            </a:r>
            <a:r>
              <a:rPr lang="en-US" sz="1000" dirty="0">
                <a:latin typeface="Arial"/>
                <a:ea typeface="SimSun"/>
                <a:cs typeface="Arial"/>
              </a:rPr>
              <a:t> </a:t>
            </a:r>
            <a:r>
              <a:rPr lang="en-US" sz="1000" dirty="0" err="1">
                <a:latin typeface="Arial"/>
                <a:ea typeface="SimSun"/>
                <a:cs typeface="Arial"/>
              </a:rPr>
              <a:t>RemoteApp</a:t>
            </a:r>
            <a:r>
              <a:rPr lang="en-US" sz="1000" dirty="0">
                <a:latin typeface="Arial"/>
                <a:ea typeface="SimSun"/>
                <a:cs typeface="Arial"/>
              </a:rPr>
              <a:t> </a:t>
            </a:r>
            <a:r>
              <a:rPr lang="en-US" sz="1000" dirty="0" err="1">
                <a:latin typeface="Arial"/>
                <a:ea typeface="SimSun"/>
                <a:cs typeface="Arial"/>
              </a:rPr>
              <a:t>comme</a:t>
            </a:r>
            <a:r>
              <a:rPr lang="en-US" sz="1000" dirty="0">
                <a:latin typeface="Arial"/>
                <a:ea typeface="SimSun"/>
                <a:cs typeface="Arial"/>
              </a:rPr>
              <a:t> type de </a:t>
            </a:r>
            <a:r>
              <a:rPr lang="en-US" sz="1000" dirty="0" err="1">
                <a:latin typeface="Arial"/>
                <a:ea typeface="SimSun"/>
                <a:cs typeface="Arial"/>
              </a:rPr>
              <a:t>portail</a:t>
            </a:r>
            <a:r>
              <a:rPr lang="en-US" sz="1000" dirty="0">
                <a:latin typeface="Arial"/>
                <a:ea typeface="SimSun"/>
                <a:cs typeface="Arial"/>
              </a:rPr>
              <a:t> </a:t>
            </a:r>
            <a:r>
              <a:rPr lang="en-US" sz="1000" dirty="0" err="1">
                <a:latin typeface="Arial"/>
                <a:ea typeface="SimSun"/>
                <a:cs typeface="Arial"/>
              </a:rPr>
              <a:t>libre</a:t>
            </a:r>
            <a:r>
              <a:rPr lang="en-US" sz="1000" dirty="0">
                <a:latin typeface="Arial"/>
                <a:ea typeface="SimSun"/>
                <a:cs typeface="Arial"/>
              </a:rPr>
              <a:t>-service pour les applications.</a:t>
            </a:r>
          </a:p>
        </p:txBody>
      </p:sp>
      <p:sp>
        <p:nvSpPr>
          <p:cNvPr id="4" name="Slide Number Placeholder 3"/>
          <p:cNvSpPr>
            <a:spLocks noGrp="1"/>
          </p:cNvSpPr>
          <p:nvPr>
            <p:ph type="sldNum" sz="quarter" idx="10"/>
          </p:nvPr>
        </p:nvSpPr>
        <p:spPr/>
        <p:txBody>
          <a:bodyPr/>
          <a:lstStyle/>
          <a:p>
            <a:fld id="{837D24DF-0F43-4DD8-A081-EA8927561D5C}"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998823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Arial"/>
              </a:rPr>
              <a:t>Présentez</a:t>
            </a:r>
            <a:r>
              <a:rPr lang="en-US" sz="1000" dirty="0">
                <a:latin typeface="Arial"/>
                <a:ea typeface="SimSun"/>
                <a:cs typeface="Arial"/>
              </a:rPr>
              <a:t> les </a:t>
            </a:r>
            <a:r>
              <a:rPr lang="en-US" sz="1000" dirty="0" err="1">
                <a:latin typeface="Arial"/>
                <a:ea typeface="SimSun"/>
                <a:cs typeface="Arial"/>
              </a:rPr>
              <a:t>avantages</a:t>
            </a:r>
            <a:r>
              <a:rPr lang="en-US" sz="1000" dirty="0">
                <a:latin typeface="Arial"/>
                <a:ea typeface="SimSun"/>
                <a:cs typeface="Arial"/>
              </a:rPr>
              <a:t> de la </a:t>
            </a:r>
            <a:r>
              <a:rPr lang="en-US" sz="1000" dirty="0" err="1">
                <a:latin typeface="Arial"/>
                <a:ea typeface="SimSun"/>
                <a:cs typeface="Arial"/>
              </a:rPr>
              <a:t>virtualisation</a:t>
            </a:r>
            <a:r>
              <a:rPr lang="en-US" sz="1000" dirty="0">
                <a:latin typeface="Arial"/>
                <a:ea typeface="SimSun"/>
                <a:cs typeface="Arial"/>
              </a:rPr>
              <a:t> </a:t>
            </a:r>
            <a:r>
              <a:rPr lang="en-US" sz="1000" dirty="0" err="1">
                <a:latin typeface="Arial"/>
                <a:ea typeface="SimSun"/>
                <a:cs typeface="Arial"/>
              </a:rPr>
              <a:t>d'application</a:t>
            </a:r>
            <a:r>
              <a:rPr lang="en-US" sz="1000" dirty="0">
                <a:latin typeface="Arial"/>
                <a:ea typeface="SimSun"/>
                <a:cs typeface="Arial"/>
              </a:rPr>
              <a:t>, non </a:t>
            </a:r>
            <a:r>
              <a:rPr lang="en-US" sz="1000" dirty="0" err="1">
                <a:latin typeface="Arial"/>
                <a:ea typeface="SimSun"/>
                <a:cs typeface="Arial"/>
              </a:rPr>
              <a:t>seulement</a:t>
            </a:r>
            <a:r>
              <a:rPr lang="en-US" sz="1000" dirty="0">
                <a:latin typeface="Arial"/>
                <a:ea typeface="SimSun"/>
                <a:cs typeface="Arial"/>
              </a:rPr>
              <a:t> en </a:t>
            </a:r>
            <a:r>
              <a:rPr lang="en-US" sz="1000" dirty="0" err="1">
                <a:latin typeface="Arial"/>
                <a:ea typeface="SimSun"/>
                <a:cs typeface="Arial"/>
              </a:rPr>
              <a:t>termes</a:t>
            </a:r>
            <a:r>
              <a:rPr lang="en-US" sz="1000" dirty="0">
                <a:latin typeface="Arial"/>
                <a:ea typeface="SimSun"/>
                <a:cs typeface="Arial"/>
              </a:rPr>
              <a:t> de </a:t>
            </a:r>
            <a:r>
              <a:rPr lang="en-US" sz="1000" dirty="0" err="1">
                <a:latin typeface="Arial"/>
                <a:ea typeface="SimSun"/>
                <a:cs typeface="Arial"/>
              </a:rPr>
              <a:t>compatibilité</a:t>
            </a:r>
            <a:r>
              <a:rPr lang="en-US" sz="1000" dirty="0">
                <a:latin typeface="Arial"/>
                <a:ea typeface="SimSun"/>
                <a:cs typeface="Arial"/>
              </a:rPr>
              <a:t>, </a:t>
            </a:r>
            <a:r>
              <a:rPr lang="en-US" sz="1000" dirty="0" err="1" smtClean="0">
                <a:latin typeface="Arial"/>
                <a:ea typeface="SimSun"/>
                <a:cs typeface="Arial"/>
              </a:rPr>
              <a:t>mais</a:t>
            </a:r>
            <a:r>
              <a:rPr lang="en-US" sz="1000" dirty="0" smtClean="0">
                <a:latin typeface="Arial"/>
                <a:ea typeface="SimSun"/>
                <a:cs typeface="Arial"/>
              </a:rPr>
              <a:t> </a:t>
            </a:r>
            <a:r>
              <a:rPr lang="en-US" sz="1000" dirty="0" err="1" smtClean="0">
                <a:latin typeface="Arial"/>
                <a:ea typeface="SimSun"/>
                <a:cs typeface="Arial"/>
              </a:rPr>
              <a:t>aussi</a:t>
            </a:r>
            <a:r>
              <a:rPr lang="en-US" sz="1000" dirty="0" smtClean="0">
                <a:latin typeface="Arial"/>
                <a:ea typeface="SimSun"/>
                <a:cs typeface="Arial"/>
              </a:rPr>
              <a:t> </a:t>
            </a:r>
            <a:r>
              <a:rPr lang="en-US" sz="1000" dirty="0">
                <a:latin typeface="Arial"/>
                <a:ea typeface="SimSun"/>
                <a:cs typeface="Arial"/>
              </a:rPr>
              <a:t>en </a:t>
            </a:r>
            <a:r>
              <a:rPr lang="en-US" sz="1000" dirty="0" err="1">
                <a:latin typeface="Arial"/>
                <a:ea typeface="SimSun"/>
                <a:cs typeface="Arial"/>
              </a:rPr>
              <a:t>termes</a:t>
            </a:r>
            <a:r>
              <a:rPr lang="en-US" sz="1000" dirty="0">
                <a:latin typeface="Arial"/>
                <a:ea typeface="SimSun"/>
                <a:cs typeface="Arial"/>
              </a:rPr>
              <a:t> de </a:t>
            </a:r>
            <a:r>
              <a:rPr lang="en-US" sz="1000" dirty="0" err="1">
                <a:latin typeface="Arial"/>
                <a:ea typeface="SimSun"/>
                <a:cs typeface="Arial"/>
              </a:rPr>
              <a:t>déploiement</a:t>
            </a:r>
            <a:r>
              <a:rPr lang="en-US" sz="1000" dirty="0">
                <a:latin typeface="Arial"/>
                <a:ea typeface="SimSun"/>
                <a:cs typeface="Arial"/>
              </a:rPr>
              <a:t> des applications </a:t>
            </a:r>
            <a:r>
              <a:rPr lang="en-US" sz="1000" dirty="0" err="1">
                <a:latin typeface="Arial"/>
                <a:ea typeface="SimSun"/>
                <a:cs typeface="Arial"/>
              </a:rPr>
              <a:t>sur</a:t>
            </a:r>
            <a:r>
              <a:rPr lang="en-US" sz="1000" dirty="0">
                <a:latin typeface="Arial"/>
                <a:ea typeface="SimSun"/>
                <a:cs typeface="Arial"/>
              </a:rPr>
              <a:t> un </a:t>
            </a:r>
            <a:r>
              <a:rPr lang="en-US" sz="1000" dirty="0" err="1">
                <a:latin typeface="Arial"/>
                <a:ea typeface="SimSun"/>
                <a:cs typeface="Arial"/>
              </a:rPr>
              <a:t>ordinateur</a:t>
            </a:r>
            <a:r>
              <a:rPr lang="en-US" sz="1000" dirty="0">
                <a:latin typeface="Arial"/>
                <a:ea typeface="SimSun"/>
                <a:cs typeface="Arial"/>
              </a:rPr>
              <a:t> client sans la </a:t>
            </a:r>
            <a:r>
              <a:rPr lang="en-US" sz="1000" dirty="0" err="1">
                <a:latin typeface="Arial"/>
                <a:ea typeface="SimSun"/>
                <a:cs typeface="Arial"/>
              </a:rPr>
              <a:t>nécessité</a:t>
            </a:r>
            <a:r>
              <a:rPr lang="en-US" sz="1000" dirty="0">
                <a:latin typeface="Arial"/>
                <a:ea typeface="SimSun"/>
                <a:cs typeface="Arial"/>
              </a:rPr>
              <a:t> </a:t>
            </a:r>
            <a:r>
              <a:rPr lang="en-US" sz="1000" dirty="0" err="1" smtClean="0">
                <a:latin typeface="Arial"/>
                <a:ea typeface="SimSun"/>
                <a:cs typeface="Arial"/>
              </a:rPr>
              <a:t>d'une</a:t>
            </a:r>
            <a:r>
              <a:rPr lang="en-US" sz="1000" dirty="0" smtClean="0">
                <a:latin typeface="Arial"/>
                <a:ea typeface="SimSun"/>
                <a:cs typeface="Arial"/>
              </a:rPr>
              <a:t> installation </a:t>
            </a:r>
            <a:r>
              <a:rPr lang="en-US" sz="1000" dirty="0">
                <a:latin typeface="Arial"/>
                <a:ea typeface="SimSun"/>
                <a:cs typeface="Arial"/>
              </a:rPr>
              <a:t>locale </a:t>
            </a:r>
            <a:r>
              <a:rPr lang="en-US" sz="1000" dirty="0" err="1">
                <a:latin typeface="Arial"/>
                <a:ea typeface="SimSun"/>
                <a:cs typeface="Arial"/>
              </a:rPr>
              <a:t>complète</a:t>
            </a:r>
            <a:r>
              <a:rPr lang="en-US" sz="1000" dirty="0">
                <a:latin typeface="Arial"/>
                <a:ea typeface="SimSun"/>
                <a:cs typeface="Arial"/>
              </a:rPr>
              <a:t>.</a:t>
            </a:r>
          </a:p>
          <a:p>
            <a:pPr>
              <a:lnSpc>
                <a:spcPct val="115000"/>
              </a:lnSpc>
              <a:spcAft>
                <a:spcPts val="1000"/>
              </a:spcAft>
            </a:pPr>
            <a:r>
              <a:rPr lang="en-US" sz="1000" dirty="0" err="1">
                <a:latin typeface="Arial"/>
                <a:ea typeface="SimSun"/>
                <a:cs typeface="Arial"/>
              </a:rPr>
              <a:t>Demandez</a:t>
            </a:r>
            <a:r>
              <a:rPr lang="en-US" sz="1000" dirty="0">
                <a:latin typeface="Arial"/>
                <a:ea typeface="SimSun"/>
                <a:cs typeface="Arial"/>
              </a:rPr>
              <a:t> aux </a:t>
            </a:r>
            <a:r>
              <a:rPr lang="en-US" sz="1000" dirty="0" err="1">
                <a:latin typeface="Arial"/>
                <a:ea typeface="SimSun"/>
                <a:cs typeface="Arial"/>
              </a:rPr>
              <a:t>stagiaires</a:t>
            </a:r>
            <a:r>
              <a:rPr lang="en-US" sz="1000" dirty="0">
                <a:latin typeface="Arial"/>
                <a:ea typeface="SimSun"/>
                <a:cs typeface="Arial"/>
              </a:rPr>
              <a:t> </a:t>
            </a:r>
            <a:r>
              <a:rPr lang="en-US" sz="1000" dirty="0" err="1">
                <a:latin typeface="Arial"/>
                <a:ea typeface="SimSun"/>
                <a:cs typeface="Arial"/>
              </a:rPr>
              <a:t>s'ils</a:t>
            </a:r>
            <a:r>
              <a:rPr lang="en-US" sz="1000" dirty="0">
                <a:latin typeface="Arial"/>
                <a:ea typeface="SimSun"/>
                <a:cs typeface="Arial"/>
              </a:rPr>
              <a:t> </a:t>
            </a:r>
            <a:r>
              <a:rPr lang="en-US" sz="1000" dirty="0" err="1">
                <a:latin typeface="Arial"/>
                <a:ea typeface="SimSun"/>
                <a:cs typeface="Arial"/>
              </a:rPr>
              <a:t>utilisent</a:t>
            </a:r>
            <a:r>
              <a:rPr lang="en-US" sz="1000" dirty="0">
                <a:latin typeface="Arial"/>
                <a:ea typeface="SimSun"/>
                <a:cs typeface="Arial"/>
              </a:rPr>
              <a:t> la </a:t>
            </a:r>
            <a:r>
              <a:rPr lang="en-US" sz="1000" dirty="0" err="1">
                <a:latin typeface="Arial"/>
                <a:ea typeface="SimSun"/>
                <a:cs typeface="Arial"/>
              </a:rPr>
              <a:t>virtualisation</a:t>
            </a:r>
            <a:r>
              <a:rPr lang="en-US" sz="1000" dirty="0">
                <a:latin typeface="Arial"/>
                <a:ea typeface="SimSun"/>
                <a:cs typeface="Arial"/>
              </a:rPr>
              <a:t> des applications </a:t>
            </a:r>
            <a:r>
              <a:rPr lang="en-US" sz="1000" dirty="0" err="1">
                <a:latin typeface="Arial"/>
                <a:ea typeface="SimSun"/>
                <a:cs typeface="Arial"/>
              </a:rPr>
              <a:t>dans</a:t>
            </a:r>
            <a:r>
              <a:rPr lang="en-US" sz="1000" dirty="0">
                <a:latin typeface="Arial"/>
                <a:ea typeface="SimSun"/>
                <a:cs typeface="Arial"/>
              </a:rPr>
              <a:t> </a:t>
            </a:r>
            <a:r>
              <a:rPr lang="en-US" sz="1000" dirty="0" err="1">
                <a:latin typeface="Arial"/>
                <a:ea typeface="SimSun"/>
                <a:cs typeface="Arial"/>
              </a:rPr>
              <a:t>leurs</a:t>
            </a:r>
            <a:r>
              <a:rPr lang="en-US" sz="1000" dirty="0">
                <a:latin typeface="Arial"/>
                <a:ea typeface="SimSun"/>
                <a:cs typeface="Arial"/>
              </a:rPr>
              <a:t> </a:t>
            </a:r>
            <a:r>
              <a:rPr lang="en-US" sz="1000" dirty="0" err="1">
                <a:latin typeface="Arial"/>
                <a:ea typeface="SimSun"/>
                <a:cs typeface="Arial"/>
              </a:rPr>
              <a:t>propres</a:t>
            </a:r>
            <a:r>
              <a:rPr lang="en-US" sz="1000" dirty="0">
                <a:latin typeface="Arial"/>
                <a:ea typeface="SimSun"/>
                <a:cs typeface="Arial"/>
              </a:rPr>
              <a:t> </a:t>
            </a:r>
            <a:r>
              <a:rPr lang="en-US" sz="1000" dirty="0" err="1">
                <a:latin typeface="Arial"/>
                <a:ea typeface="SimSun"/>
                <a:cs typeface="Arial"/>
              </a:rPr>
              <a:t>environnements</a:t>
            </a:r>
            <a:r>
              <a:rPr lang="en-US" sz="1000" dirty="0">
                <a:latin typeface="Arial"/>
                <a:ea typeface="SimSun"/>
                <a:cs typeface="Arial"/>
              </a:rPr>
              <a:t>. Si </a:t>
            </a:r>
            <a:r>
              <a:rPr lang="en-US" sz="1000" dirty="0" err="1">
                <a:latin typeface="Arial"/>
                <a:ea typeface="SimSun"/>
                <a:cs typeface="Arial"/>
              </a:rPr>
              <a:t>tel</a:t>
            </a:r>
            <a:r>
              <a:rPr lang="en-US" sz="1000" dirty="0">
                <a:latin typeface="Arial"/>
                <a:ea typeface="SimSun"/>
                <a:cs typeface="Arial"/>
              </a:rPr>
              <a:t> </a:t>
            </a:r>
            <a:r>
              <a:rPr lang="en-US" sz="1000" dirty="0" err="1">
                <a:latin typeface="Arial"/>
                <a:ea typeface="SimSun"/>
                <a:cs typeface="Arial"/>
              </a:rPr>
              <a:t>est</a:t>
            </a:r>
            <a:r>
              <a:rPr lang="en-US" sz="1000" dirty="0">
                <a:latin typeface="Arial"/>
                <a:ea typeface="SimSun"/>
                <a:cs typeface="Arial"/>
              </a:rPr>
              <a:t> le </a:t>
            </a:r>
            <a:r>
              <a:rPr lang="en-US" sz="1000" dirty="0" err="1">
                <a:latin typeface="Arial"/>
                <a:ea typeface="SimSun"/>
                <a:cs typeface="Arial"/>
              </a:rPr>
              <a:t>cas</a:t>
            </a:r>
            <a:r>
              <a:rPr lang="en-US" sz="1000" dirty="0">
                <a:latin typeface="Arial"/>
                <a:ea typeface="SimSun"/>
                <a:cs typeface="Arial"/>
              </a:rPr>
              <a:t>, </a:t>
            </a:r>
            <a:r>
              <a:rPr lang="en-US" sz="1000" dirty="0" err="1">
                <a:latin typeface="Arial"/>
                <a:ea typeface="SimSun"/>
                <a:cs typeface="Arial"/>
              </a:rPr>
              <a:t>demandez-leur</a:t>
            </a:r>
            <a:r>
              <a:rPr lang="en-US" sz="1000" dirty="0">
                <a:latin typeface="Arial"/>
                <a:ea typeface="SimSun"/>
                <a:cs typeface="Arial"/>
              </a:rPr>
              <a:t> </a:t>
            </a:r>
            <a:r>
              <a:rPr lang="en-US" sz="1000" dirty="0" err="1">
                <a:latin typeface="Arial"/>
                <a:ea typeface="SimSun"/>
                <a:cs typeface="Arial"/>
              </a:rPr>
              <a:t>quelle</a:t>
            </a:r>
            <a:r>
              <a:rPr lang="en-US" sz="1000" dirty="0">
                <a:latin typeface="Arial"/>
                <a:ea typeface="SimSun"/>
                <a:cs typeface="Arial"/>
              </a:rPr>
              <a:t> application </a:t>
            </a:r>
            <a:r>
              <a:rPr lang="en-US" sz="1000" dirty="0" err="1">
                <a:latin typeface="Arial"/>
                <a:ea typeface="SimSun"/>
                <a:cs typeface="Arial"/>
              </a:rPr>
              <a:t>ils</a:t>
            </a:r>
            <a:r>
              <a:rPr lang="en-US" sz="1000" dirty="0">
                <a:latin typeface="Arial"/>
                <a:ea typeface="SimSun"/>
                <a:cs typeface="Arial"/>
              </a:rPr>
              <a:t> </a:t>
            </a:r>
            <a:r>
              <a:rPr lang="en-US" sz="1000" dirty="0" err="1">
                <a:latin typeface="Arial"/>
                <a:ea typeface="SimSun"/>
                <a:cs typeface="Arial"/>
              </a:rPr>
              <a:t>virtualisent</a:t>
            </a:r>
            <a:r>
              <a:rPr lang="en-US" sz="1000" dirty="0">
                <a:latin typeface="Arial"/>
                <a:ea typeface="SimSun"/>
                <a:cs typeface="Arial"/>
              </a:rPr>
              <a:t> le plus </a:t>
            </a:r>
            <a:r>
              <a:rPr lang="en-US" sz="1000" dirty="0" err="1">
                <a:latin typeface="Arial"/>
                <a:ea typeface="SimSun"/>
                <a:cs typeface="Arial"/>
              </a:rPr>
              <a:t>souvent</a:t>
            </a:r>
            <a:r>
              <a:rPr lang="en-US" sz="1000" dirty="0">
                <a:latin typeface="Arial"/>
                <a:ea typeface="SimSun"/>
                <a:cs typeface="Arial"/>
              </a:rPr>
              <a:t>.</a:t>
            </a:r>
          </a:p>
          <a:p>
            <a:pPr>
              <a:lnSpc>
                <a:spcPct val="115000"/>
              </a:lnSpc>
              <a:spcAft>
                <a:spcPts val="1000"/>
              </a:spcAft>
            </a:pPr>
            <a:r>
              <a:rPr lang="en-US" sz="1000" dirty="0" err="1">
                <a:latin typeface="Arial"/>
                <a:ea typeface="SimSun"/>
                <a:cs typeface="Arial"/>
              </a:rPr>
              <a:t>Présentez</a:t>
            </a:r>
            <a:r>
              <a:rPr lang="en-US" sz="1000" dirty="0">
                <a:latin typeface="Arial"/>
                <a:ea typeface="SimSun"/>
                <a:cs typeface="Arial"/>
              </a:rPr>
              <a:t> les </a:t>
            </a:r>
            <a:r>
              <a:rPr lang="en-US" sz="1000" dirty="0" err="1">
                <a:latin typeface="Arial"/>
                <a:ea typeface="SimSun"/>
                <a:cs typeface="Arial"/>
              </a:rPr>
              <a:t>avantages</a:t>
            </a:r>
            <a:r>
              <a:rPr lang="en-US" sz="1000" dirty="0">
                <a:latin typeface="Arial"/>
                <a:ea typeface="SimSun"/>
                <a:cs typeface="Arial"/>
              </a:rPr>
              <a:t> de </a:t>
            </a:r>
            <a:r>
              <a:rPr lang="en-US" sz="1000" dirty="0" err="1">
                <a:latin typeface="Arial"/>
                <a:ea typeface="SimSun"/>
                <a:cs typeface="Arial"/>
              </a:rPr>
              <a:t>déployer</a:t>
            </a:r>
            <a:r>
              <a:rPr lang="en-US" sz="1000" dirty="0">
                <a:latin typeface="Arial"/>
                <a:ea typeface="SimSun"/>
                <a:cs typeface="Arial"/>
              </a:rPr>
              <a:t> User Experience Virtualization (UE-V) avec Microsoft Application Virtualization (App-V).</a:t>
            </a:r>
          </a:p>
        </p:txBody>
      </p:sp>
      <p:sp>
        <p:nvSpPr>
          <p:cNvPr id="4" name="Slide Number Placeholder 3"/>
          <p:cNvSpPr>
            <a:spLocks noGrp="1"/>
          </p:cNvSpPr>
          <p:nvPr>
            <p:ph type="sldNum" sz="quarter" idx="10"/>
          </p:nvPr>
        </p:nvSpPr>
        <p:spPr/>
        <p:txBody>
          <a:bodyPr/>
          <a:lstStyle/>
          <a:p>
            <a:fld id="{837D24DF-0F43-4DD8-A081-EA8927561D5C}"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491535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Donnez un bref aperçu du contenu du cours.</a:t>
            </a:r>
          </a:p>
        </p:txBody>
      </p:sp>
      <p:sp>
        <p:nvSpPr>
          <p:cNvPr id="4" name="Slide Number Placeholder 3"/>
          <p:cNvSpPr>
            <a:spLocks noGrp="1"/>
          </p:cNvSpPr>
          <p:nvPr>
            <p:ph type="sldNum" sz="quarter" idx="10"/>
          </p:nvPr>
        </p:nvSpPr>
        <p:spPr/>
        <p:txBody>
          <a:bodyPr/>
          <a:lstStyle/>
          <a:p>
            <a:fld id="{837D24DF-0F43-4DD8-A081-EA8927561D5C}"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dirty="0" smtClean="0">
                <a:solidFill>
                  <a:srgbClr val="336699"/>
                </a:solidFill>
                <a:latin typeface="Arial"/>
              </a:rPr>
              <a:t>13 : Implémentation de la virtualisation de serveur avec Hyper-V</a:t>
            </a:r>
            <a:endParaRPr lang="en-US" sz="1200" b="1" dirty="0">
              <a:solidFill>
                <a:srgbClr val="336699"/>
              </a:solidFill>
              <a:latin typeface="Arial"/>
            </a:endParaRPr>
          </a:p>
        </p:txBody>
      </p:sp>
    </p:spTree>
    <p:extLst>
      <p:ext uri="{BB962C8B-B14F-4D97-AF65-F5344CB8AC3E}">
        <p14:creationId xmlns:p14="http://schemas.microsoft.com/office/powerpoint/2010/main" val="788295648"/>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508128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dirty="0" smtClean="0"/>
              <a:t>Module 13</a:t>
            </a:r>
            <a:endParaRPr lang="en-US" sz="2600" dirty="0"/>
          </a:p>
        </p:txBody>
      </p:sp>
      <p:sp>
        <p:nvSpPr>
          <p:cNvPr id="3" name="Subtitle 2"/>
          <p:cNvSpPr>
            <a:spLocks noGrp="1"/>
          </p:cNvSpPr>
          <p:nvPr>
            <p:ph type="subTitle" sz="quarter" idx="1"/>
          </p:nvPr>
        </p:nvSpPr>
        <p:spPr/>
        <p:txBody>
          <a:bodyPr/>
          <a:lstStyle/>
          <a:p>
            <a:r>
              <a:rPr lang="fr-FR" smtClean="0"/>
              <a:t>Implémentation de la virtualisation de serveur avec Hyper-V
</a:t>
            </a:r>
            <a:endParaRPr lang="en-US"/>
          </a:p>
        </p:txBody>
      </p:sp>
    </p:spTree>
    <p:extLst>
      <p:ext uri="{BB962C8B-B14F-4D97-AF65-F5344CB8AC3E}">
        <p14:creationId xmlns:p14="http://schemas.microsoft.com/office/powerpoint/2010/main" val="14189055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a60adbff-2291-42f6-800e-e87a71dcc44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Qu'est-ce que Hyper-V ?</a:t>
            </a:r>
            <a:endParaRPr lang="en-US"/>
          </a:p>
        </p:txBody>
      </p:sp>
      <p:sp>
        <p:nvSpPr>
          <p:cNvPr id="4" name="Rounded Rectangle 3"/>
          <p:cNvSpPr>
            <a:spLocks noChangeArrowheads="1"/>
          </p:cNvSpPr>
          <p:nvPr/>
        </p:nvSpPr>
        <p:spPr bwMode="auto">
          <a:xfrm>
            <a:off x="712850" y="1049737"/>
            <a:ext cx="7516749" cy="5194045"/>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175">
              <a:spcBef>
                <a:spcPts val="600"/>
              </a:spcBef>
            </a:pPr>
            <a:r>
              <a:rPr lang="en-CA" sz="2800" b="0" dirty="0" smtClean="0">
                <a:latin typeface="Segoe UI" pitchFamily="34" charset="0"/>
                <a:ea typeface="Segoe UI" pitchFamily="34" charset="0"/>
                <a:cs typeface="Segoe UI" pitchFamily="34" charset="0"/>
              </a:rPr>
              <a:t>Hyper-V</a:t>
            </a:r>
            <a:endParaRPr lang="en-US" sz="2800" b="0" dirty="0">
              <a:latin typeface="Segoe UI" pitchFamily="34" charset="0"/>
              <a:ea typeface="Segoe UI" pitchFamily="34" charset="0"/>
              <a:cs typeface="Segoe UI" pitchFamily="34" charset="0"/>
            </a:endParaRPr>
          </a:p>
          <a:p>
            <a:pPr marL="285750" indent="-285750">
              <a:lnSpc>
                <a:spcPct val="110000"/>
              </a:lnSpc>
              <a:spcBef>
                <a:spcPts val="600"/>
              </a:spcBef>
              <a:buFont typeface="Arial" pitchFamily="34" charset="0"/>
              <a:buChar char="•"/>
            </a:pPr>
            <a:r>
              <a:rPr lang="en-CA" sz="2400" b="0" dirty="0" smtClean="0">
                <a:latin typeface="Segoe UI" pitchFamily="34" charset="0"/>
                <a:ea typeface="Segoe UI" pitchFamily="34" charset="0"/>
                <a:cs typeface="Segoe UI" pitchFamily="34" charset="0"/>
              </a:rPr>
              <a:t>Joue le rôle de virtualisation matérielle dans Windows Server 2012</a:t>
            </a:r>
          </a:p>
          <a:p>
            <a:pPr marL="285750" indent="-285750">
              <a:lnSpc>
                <a:spcPct val="110000"/>
              </a:lnSpc>
              <a:spcBef>
                <a:spcPts val="600"/>
              </a:spcBef>
              <a:buFont typeface="Arial" pitchFamily="34" charset="0"/>
              <a:buChar char="•"/>
            </a:pPr>
            <a:r>
              <a:rPr lang="fr-FR" sz="2400" b="0">
                <a:latin typeface="Segoe UI" pitchFamily="34" charset="0"/>
                <a:ea typeface="Segoe UI" pitchFamily="34" charset="0"/>
                <a:cs typeface="Segoe UI" pitchFamily="34" charset="0"/>
              </a:rPr>
              <a:t>Fournit une couche Hyperviseur avec accès direct au matériel de l'hôte</a:t>
            </a:r>
            <a:r>
              <a:rPr lang="en-US" sz="2400" b="0" smtClean="0">
                <a:latin typeface="Segoe UI" pitchFamily="34" charset="0"/>
                <a:ea typeface="Segoe UI" pitchFamily="34" charset="0"/>
                <a:cs typeface="Segoe UI" pitchFamily="34" charset="0"/>
              </a:rPr>
              <a:t> </a:t>
            </a:r>
            <a:endParaRPr lang="en-US" sz="2400" b="0" dirty="0">
              <a:latin typeface="Segoe UI" pitchFamily="34" charset="0"/>
              <a:ea typeface="Segoe UI" pitchFamily="34" charset="0"/>
              <a:cs typeface="Segoe UI" pitchFamily="34" charset="0"/>
            </a:endParaRPr>
          </a:p>
          <a:p>
            <a:pPr marL="3175">
              <a:spcBef>
                <a:spcPts val="600"/>
              </a:spcBef>
            </a:pPr>
            <a:r>
              <a:rPr lang="en-CA" sz="2800" b="0" dirty="0" smtClean="0">
                <a:solidFill>
                  <a:schemeClr val="accent4"/>
                </a:solidFill>
                <a:latin typeface="Segoe UI" pitchFamily="34" charset="0"/>
                <a:ea typeface="Segoe UI" pitchFamily="34" charset="0"/>
                <a:cs typeface="Segoe UI" pitchFamily="34" charset="0"/>
              </a:rPr>
              <a:t>Systèmes d'exploitation Windows Server compatibles</a:t>
            </a:r>
            <a:endParaRPr lang="en-US" sz="2800" b="0" dirty="0">
              <a:solidFill>
                <a:schemeClr val="accent4"/>
              </a:solidFill>
              <a:latin typeface="Segoe UI" pitchFamily="34" charset="0"/>
              <a:ea typeface="Segoe UI" pitchFamily="34" charset="0"/>
              <a:cs typeface="Segoe UI" pitchFamily="34" charset="0"/>
            </a:endParaRPr>
          </a:p>
          <a:p>
            <a:pPr marL="285750" indent="-285750">
              <a:lnSpc>
                <a:spcPct val="110000"/>
              </a:lnSpc>
              <a:spcBef>
                <a:spcPts val="600"/>
              </a:spcBef>
              <a:buFont typeface="Arial" pitchFamily="34" charset="0"/>
              <a:buChar char="•"/>
            </a:pPr>
            <a:r>
              <a:rPr lang="en-CA" sz="2400" b="0" dirty="0">
                <a:solidFill>
                  <a:schemeClr val="accent4"/>
                </a:solidFill>
                <a:latin typeface="Segoe UI" pitchFamily="34" charset="0"/>
                <a:ea typeface="Segoe UI" pitchFamily="34" charset="0"/>
                <a:cs typeface="Segoe UI" pitchFamily="34" charset="0"/>
              </a:rPr>
              <a:t>Windows Server 2012</a:t>
            </a:r>
          </a:p>
          <a:p>
            <a:pPr marL="285750" indent="-285750">
              <a:lnSpc>
                <a:spcPct val="110000"/>
              </a:lnSpc>
              <a:spcBef>
                <a:spcPts val="600"/>
              </a:spcBef>
              <a:buFont typeface="Arial" pitchFamily="34" charset="0"/>
              <a:buChar char="•"/>
            </a:pPr>
            <a:r>
              <a:rPr lang="en-CA" sz="2400" b="0" dirty="0" smtClean="0">
                <a:solidFill>
                  <a:schemeClr val="accent4"/>
                </a:solidFill>
                <a:latin typeface="Segoe UI" pitchFamily="34" charset="0"/>
                <a:ea typeface="Segoe UI" pitchFamily="34" charset="0"/>
                <a:cs typeface="Segoe UI" pitchFamily="34" charset="0"/>
              </a:rPr>
              <a:t>Microsoft Hyper-V Server 2012 </a:t>
            </a:r>
            <a:endParaRPr lang="en-US" sz="3600" b="0"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8046884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f7243d8a-db93-439b-aa10-b669a3b469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Configuration matérielle requise pour Hyper-V</a:t>
            </a:r>
            <a:endParaRPr lang="en-US"/>
          </a:p>
        </p:txBody>
      </p:sp>
      <p:sp>
        <p:nvSpPr>
          <p:cNvPr id="4" name="Content Placeholder 2"/>
          <p:cNvSpPr txBox="1">
            <a:spLocks/>
          </p:cNvSpPr>
          <p:nvPr/>
        </p:nvSpPr>
        <p:spPr bwMode="auto">
          <a:xfrm>
            <a:off x="729206" y="995422"/>
            <a:ext cx="8109994" cy="529264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lnSpc>
                <a:spcPct val="100000"/>
              </a:lnSpc>
              <a:spcBef>
                <a:spcPts val="1200"/>
              </a:spcBef>
              <a:buFontTx/>
              <a:buNone/>
            </a:pPr>
            <a:r>
              <a:rPr lang="en-US" sz="2600" b="0" dirty="0" smtClean="0">
                <a:latin typeface="Segoe UI" pitchFamily="34" charset="0"/>
                <a:ea typeface="Segoe UI" pitchFamily="34" charset="0"/>
                <a:cs typeface="Segoe UI" pitchFamily="34" charset="0"/>
              </a:rPr>
              <a:t>Facteurs à prendre en compte lors de la </a:t>
            </a:r>
            <a:r>
              <a:rPr lang="en-US" sz="2600" b="0" smtClean="0">
                <a:latin typeface="Segoe UI" pitchFamily="34" charset="0"/>
                <a:ea typeface="Segoe UI" pitchFamily="34" charset="0"/>
                <a:cs typeface="Segoe UI" pitchFamily="34" charset="0"/>
              </a:rPr>
              <a:t>planification du matériel </a:t>
            </a:r>
            <a:r>
              <a:rPr lang="en-US" sz="2600" b="0" dirty="0" smtClean="0">
                <a:latin typeface="Segoe UI" pitchFamily="34" charset="0"/>
                <a:ea typeface="Segoe UI" pitchFamily="34" charset="0"/>
                <a:cs typeface="Segoe UI" pitchFamily="34" charset="0"/>
              </a:rPr>
              <a:t>pour des serveurs </a:t>
            </a:r>
            <a:r>
              <a:rPr lang="en-US" sz="2600" b="0" dirty="0" err="1" smtClean="0">
                <a:latin typeface="Segoe UI" pitchFamily="34" charset="0"/>
                <a:ea typeface="Segoe UI" pitchFamily="34" charset="0"/>
                <a:cs typeface="Segoe UI" pitchFamily="34" charset="0"/>
              </a:rPr>
              <a:t>exécutant</a:t>
            </a:r>
            <a:r>
              <a:rPr lang="en-US" sz="2600" b="0" dirty="0" smtClean="0">
                <a:latin typeface="Segoe UI" pitchFamily="34" charset="0"/>
                <a:ea typeface="Segoe UI" pitchFamily="34" charset="0"/>
                <a:cs typeface="Segoe UI" pitchFamily="34" charset="0"/>
              </a:rPr>
              <a:t> Hyper-V</a:t>
            </a:r>
            <a:endParaRPr lang="en-CA" sz="2600" b="0" dirty="0" smtClean="0">
              <a:latin typeface="Segoe UI" pitchFamily="34" charset="0"/>
              <a:ea typeface="Segoe UI" pitchFamily="34" charset="0"/>
              <a:cs typeface="Segoe UI" pitchFamily="34" charset="0"/>
            </a:endParaRPr>
          </a:p>
          <a:p>
            <a:pPr marL="457200" indent="-457200">
              <a:lnSpc>
                <a:spcPct val="100000"/>
              </a:lnSpc>
              <a:spcBef>
                <a:spcPts val="1200"/>
              </a:spcBef>
              <a:buFont typeface="Arial" pitchFamily="34" charset="0"/>
              <a:buChar char="•"/>
            </a:pPr>
            <a:r>
              <a:rPr lang="en-US" sz="2400" b="0" dirty="0" smtClean="0">
                <a:latin typeface="Segoe UI" pitchFamily="34" charset="0"/>
                <a:ea typeface="Segoe UI" pitchFamily="34" charset="0"/>
                <a:cs typeface="Segoe UI" pitchFamily="34" charset="0"/>
              </a:rPr>
              <a:t>Caractéristiques </a:t>
            </a:r>
            <a:r>
              <a:rPr lang="en-US" sz="2400" b="0" smtClean="0">
                <a:latin typeface="Segoe UI" pitchFamily="34" charset="0"/>
                <a:ea typeface="Segoe UI" pitchFamily="34" charset="0"/>
                <a:cs typeface="Segoe UI" pitchFamily="34" charset="0"/>
              </a:rPr>
              <a:t>du </a:t>
            </a:r>
            <a:r>
              <a:rPr lang="en-US" sz="2400" b="0">
                <a:latin typeface="Segoe UI" pitchFamily="34" charset="0"/>
                <a:ea typeface="Segoe UI" pitchFamily="34" charset="0"/>
                <a:cs typeface="Segoe UI" pitchFamily="34" charset="0"/>
              </a:rPr>
              <a:t>processeur</a:t>
            </a:r>
          </a:p>
          <a:p>
            <a:pPr marL="914400" lvl="1" indent="-457200">
              <a:lnSpc>
                <a:spcPct val="100000"/>
              </a:lnSpc>
              <a:spcBef>
                <a:spcPts val="600"/>
              </a:spcBef>
              <a:buFont typeface="Arial" pitchFamily="34" charset="0"/>
              <a:buChar char="•"/>
            </a:pPr>
            <a:r>
              <a:rPr lang="en-US" sz="2400" b="0" smtClean="0">
                <a:latin typeface="Segoe UI" pitchFamily="34" charset="0"/>
                <a:ea typeface="Segoe UI" pitchFamily="34" charset="0"/>
                <a:cs typeface="Segoe UI" pitchFamily="34" charset="0"/>
              </a:rPr>
              <a:t>Doit </a:t>
            </a:r>
            <a:r>
              <a:rPr lang="en-US" sz="2400" b="0" dirty="0" smtClean="0">
                <a:latin typeface="Segoe UI" pitchFamily="34" charset="0"/>
                <a:ea typeface="Segoe UI" pitchFamily="34" charset="0"/>
                <a:cs typeface="Segoe UI" pitchFamily="34" charset="0"/>
              </a:rPr>
              <a:t>avoir une plateforme x64 qui prend en </a:t>
            </a:r>
            <a:r>
              <a:rPr lang="en-US" sz="2400" b="0" smtClean="0">
                <a:latin typeface="Segoe UI" pitchFamily="34" charset="0"/>
                <a:ea typeface="Segoe UI" pitchFamily="34" charset="0"/>
                <a:cs typeface="Segoe UI" pitchFamily="34" charset="0"/>
              </a:rPr>
              <a:t>charge la virtualisation </a:t>
            </a:r>
            <a:r>
              <a:rPr lang="en-US" sz="2400" b="0" dirty="0" smtClean="0">
                <a:latin typeface="Segoe UI" pitchFamily="34" charset="0"/>
                <a:ea typeface="Segoe UI" pitchFamily="34" charset="0"/>
                <a:cs typeface="Segoe UI" pitchFamily="34" charset="0"/>
              </a:rPr>
              <a:t>d'assistance matérielle et la prévention de l'exécution des données (DEP</a:t>
            </a:r>
            <a:r>
              <a:rPr lang="en-US" sz="2400" b="0" smtClean="0">
                <a:latin typeface="Segoe UI" pitchFamily="34" charset="0"/>
                <a:ea typeface="Segoe UI" pitchFamily="34" charset="0"/>
                <a:cs typeface="Segoe UI" pitchFamily="34" charset="0"/>
              </a:rPr>
              <a:t>) </a:t>
            </a:r>
            <a:r>
              <a:rPr lang="en-US" sz="2400" b="0">
                <a:latin typeface="Segoe UI" pitchFamily="34" charset="0"/>
                <a:ea typeface="Segoe UI" pitchFamily="34" charset="0"/>
                <a:cs typeface="Segoe UI" pitchFamily="34" charset="0"/>
              </a:rPr>
              <a:t>matérielle</a:t>
            </a:r>
          </a:p>
          <a:p>
            <a:pPr marL="457200" indent="-457200">
              <a:lnSpc>
                <a:spcPct val="100000"/>
              </a:lnSpc>
              <a:spcBef>
                <a:spcPts val="1200"/>
              </a:spcBef>
              <a:buFont typeface="Arial" pitchFamily="34" charset="0"/>
              <a:buChar char="•"/>
            </a:pPr>
            <a:r>
              <a:rPr lang="en-US" sz="2400" b="0" smtClean="0">
                <a:latin typeface="Segoe UI" pitchFamily="34" charset="0"/>
                <a:ea typeface="Segoe UI" pitchFamily="34" charset="0"/>
                <a:cs typeface="Segoe UI" pitchFamily="34" charset="0"/>
              </a:rPr>
              <a:t>Capacité de </a:t>
            </a:r>
            <a:r>
              <a:rPr lang="en-US" sz="2400" b="0">
                <a:latin typeface="Segoe UI" pitchFamily="34" charset="0"/>
                <a:ea typeface="Segoe UI" pitchFamily="34" charset="0"/>
                <a:cs typeface="Segoe UI" pitchFamily="34" charset="0"/>
              </a:rPr>
              <a:t>traitement</a:t>
            </a:r>
          </a:p>
          <a:p>
            <a:pPr marL="457200" indent="-457200">
              <a:lnSpc>
                <a:spcPct val="100000"/>
              </a:lnSpc>
              <a:spcBef>
                <a:spcPts val="1200"/>
              </a:spcBef>
              <a:buFont typeface="Arial" pitchFamily="34" charset="0"/>
              <a:buChar char="•"/>
            </a:pPr>
            <a:r>
              <a:rPr lang="en-US" sz="2400" b="0">
                <a:latin typeface="Segoe UI" pitchFamily="34" charset="0"/>
                <a:ea typeface="Segoe UI" pitchFamily="34" charset="0"/>
                <a:cs typeface="Segoe UI" pitchFamily="34" charset="0"/>
              </a:rPr>
              <a:t>Mémoire</a:t>
            </a:r>
          </a:p>
          <a:p>
            <a:pPr marL="457200" indent="-457200">
              <a:lnSpc>
                <a:spcPct val="100000"/>
              </a:lnSpc>
              <a:spcBef>
                <a:spcPts val="1200"/>
              </a:spcBef>
              <a:buFont typeface="Arial" pitchFamily="34" charset="0"/>
              <a:buChar char="•"/>
            </a:pPr>
            <a:r>
              <a:rPr lang="en-US" sz="2400" b="0">
                <a:latin typeface="Segoe UI" pitchFamily="34" charset="0"/>
                <a:ea typeface="Segoe UI" pitchFamily="34" charset="0"/>
                <a:cs typeface="Segoe UI" pitchFamily="34" charset="0"/>
              </a:rPr>
              <a:t>Performances du sous-système de stockage</a:t>
            </a:r>
          </a:p>
          <a:p>
            <a:pPr marL="457200" indent="-457200">
              <a:lnSpc>
                <a:spcPct val="100000"/>
              </a:lnSpc>
              <a:spcBef>
                <a:spcPts val="1200"/>
              </a:spcBef>
              <a:buFont typeface="Arial" pitchFamily="34" charset="0"/>
              <a:buChar char="•"/>
            </a:pPr>
            <a:r>
              <a:rPr lang="en-US" sz="2400" b="0" smtClean="0">
                <a:latin typeface="Segoe UI" pitchFamily="34" charset="0"/>
                <a:ea typeface="Segoe UI" pitchFamily="34" charset="0"/>
                <a:cs typeface="Segoe UI" pitchFamily="34" charset="0"/>
              </a:rPr>
              <a:t>Débit </a:t>
            </a:r>
            <a:r>
              <a:rPr lang="en-US" sz="2400" b="0" dirty="0" smtClean="0">
                <a:latin typeface="Segoe UI" pitchFamily="34" charset="0"/>
                <a:ea typeface="Segoe UI" pitchFamily="34" charset="0"/>
                <a:cs typeface="Segoe UI" pitchFamily="34" charset="0"/>
              </a:rPr>
              <a:t>du réseau (généralement, plusieurs cartes </a:t>
            </a:r>
            <a:r>
              <a:rPr lang="en-US" sz="2400" b="0" smtClean="0">
                <a:latin typeface="Segoe UI" pitchFamily="34" charset="0"/>
                <a:ea typeface="Segoe UI" pitchFamily="34" charset="0"/>
                <a:cs typeface="Segoe UI" pitchFamily="34" charset="0"/>
              </a:rPr>
              <a:t>réseau</a:t>
            </a:r>
            <a:r>
              <a:rPr lang="en-US" sz="2400" b="0">
                <a:latin typeface="Segoe UI" pitchFamily="34" charset="0"/>
                <a:ea typeface="Segoe UI" pitchFamily="34" charset="0"/>
                <a:cs typeface="Segoe UI" pitchFamily="34" charset="0"/>
              </a:rPr>
              <a:t>)</a:t>
            </a:r>
          </a:p>
          <a:p>
            <a:pPr lvl="1"/>
            <a:endParaRPr lang="en-US" sz="2400" dirty="0" smtClean="0">
              <a:latin typeface="Segoe UI" pitchFamily="34" charset="0"/>
              <a:ea typeface="Segoe UI" pitchFamily="34" charset="0"/>
              <a:cs typeface="Segoe UI" pitchFamily="34" charset="0"/>
            </a:endParaRPr>
          </a:p>
          <a:p>
            <a:pPr lvl="1"/>
            <a:endParaRPr lang="en-US" sz="2400" dirty="0" smtClean="0">
              <a:latin typeface="Segoe UI" pitchFamily="34" charset="0"/>
              <a:ea typeface="Segoe UI" pitchFamily="34" charset="0"/>
              <a:cs typeface="Segoe UI" pitchFamily="34" charset="0"/>
            </a:endParaRPr>
          </a:p>
          <a:p>
            <a:pPr lvl="1"/>
            <a:endParaRPr lang="en-US" sz="2400" dirty="0" smtClean="0">
              <a:latin typeface="Segoe UI" pitchFamily="34" charset="0"/>
              <a:ea typeface="Segoe UI" pitchFamily="34" charset="0"/>
              <a:cs typeface="Segoe UI" pitchFamily="34" charset="0"/>
            </a:endParaRPr>
          </a:p>
          <a:p>
            <a:endParaRPr lang="en-US" sz="24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802786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c61277b8-2570-4db4-bf90-66fc9f9f72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Matériel des ordinateurs virtuels</a:t>
            </a:r>
            <a:endParaRPr lang="en-US"/>
          </a:p>
        </p:txBody>
      </p:sp>
      <p:sp>
        <p:nvSpPr>
          <p:cNvPr id="4" name="AutoShape 23"/>
          <p:cNvSpPr>
            <a:spLocks noGrp="1" noChangeArrowheads="1"/>
          </p:cNvSpPr>
          <p:nvPr/>
        </p:nvSpPr>
        <p:spPr bwMode="auto">
          <a:xfrm>
            <a:off x="328702" y="901407"/>
            <a:ext cx="4109286" cy="5180611"/>
          </a:xfrm>
          <a:prstGeom prst="roundRect">
            <a:avLst>
              <a:gd name="adj" fmla="val 4167"/>
            </a:avLst>
          </a:prstGeom>
          <a:solidFill>
            <a:schemeClr val="lt1"/>
          </a:solidFill>
          <a:ln w="15875" algn="ctr">
            <a:solidFill>
              <a:schemeClr val="accent4">
                <a:lumMod val="65000"/>
                <a:lumOff val="35000"/>
              </a:schemeClr>
            </a:solidFill>
            <a:round/>
            <a:headEnd/>
            <a:tailEnd/>
          </a:ln>
          <a:effectLst/>
          <a:extLst/>
        </p:spPr>
        <p:txBody>
          <a:bodyPr vert="horz" wrap="square" lIns="72000" tIns="0" rIns="7200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3175" indent="0" eaLnBrk="0" hangingPunct="0">
              <a:buNone/>
            </a:pPr>
            <a:r>
              <a:rPr lang="en-US" sz="2400" dirty="0"/>
              <a:t>Les ordinateurs virtuels comportent par </a:t>
            </a:r>
            <a:r>
              <a:rPr lang="en-US" sz="2400" dirty="0" err="1"/>
              <a:t>défaut</a:t>
            </a:r>
            <a:r>
              <a:rPr lang="en-US" sz="2400" dirty="0"/>
              <a:t> </a:t>
            </a:r>
            <a:r>
              <a:rPr lang="en-US" sz="2400" dirty="0" smtClean="0"/>
              <a:t>le </a:t>
            </a:r>
            <a:r>
              <a:rPr lang="en-US" sz="2400" dirty="0" err="1" smtClean="0"/>
              <a:t>matériel</a:t>
            </a:r>
            <a:r>
              <a:rPr lang="en-US" sz="2400" dirty="0" smtClean="0"/>
              <a:t> </a:t>
            </a:r>
            <a:r>
              <a:rPr lang="en-US" sz="2400" dirty="0" err="1"/>
              <a:t>simulé</a:t>
            </a:r>
            <a:r>
              <a:rPr lang="en-US" sz="2400" dirty="0"/>
              <a:t> </a:t>
            </a:r>
            <a:r>
              <a:rPr lang="en-US" sz="2400" dirty="0" err="1" smtClean="0"/>
              <a:t>suivant</a:t>
            </a:r>
            <a:endParaRPr lang="en-US" sz="2400" dirty="0"/>
          </a:p>
          <a:p>
            <a:pPr marL="285750" lvl="0" indent="-285750">
              <a:spcBef>
                <a:spcPts val="300"/>
              </a:spcBef>
              <a:spcAft>
                <a:spcPts val="0"/>
              </a:spcAft>
            </a:pPr>
            <a:r>
              <a:rPr lang="en-US" sz="2400" dirty="0"/>
              <a:t>BIOS</a:t>
            </a:r>
            <a:endParaRPr lang="en-CA" sz="2400" dirty="0"/>
          </a:p>
          <a:p>
            <a:pPr marL="285750" lvl="0" indent="-285750">
              <a:spcBef>
                <a:spcPts val="300"/>
              </a:spcBef>
              <a:spcAft>
                <a:spcPts val="0"/>
              </a:spcAft>
            </a:pPr>
            <a:r>
              <a:rPr lang="en-US" sz="2400" dirty="0"/>
              <a:t>Mémoire</a:t>
            </a:r>
            <a:endParaRPr lang="en-CA" sz="2400" dirty="0"/>
          </a:p>
          <a:p>
            <a:pPr marL="285750" lvl="0" indent="-285750">
              <a:spcBef>
                <a:spcPts val="300"/>
              </a:spcBef>
              <a:spcAft>
                <a:spcPts val="0"/>
              </a:spcAft>
            </a:pPr>
            <a:r>
              <a:rPr lang="en-US" sz="2400" dirty="0"/>
              <a:t>Processeur</a:t>
            </a:r>
            <a:endParaRPr lang="en-CA" sz="2400" dirty="0"/>
          </a:p>
          <a:p>
            <a:pPr marL="285750" lvl="0" indent="-285750">
              <a:spcBef>
                <a:spcPts val="300"/>
              </a:spcBef>
              <a:spcAft>
                <a:spcPts val="0"/>
              </a:spcAft>
            </a:pPr>
            <a:r>
              <a:rPr lang="en-US" sz="2400" dirty="0"/>
              <a:t>Contrôleur IDE 0 et 1</a:t>
            </a:r>
            <a:endParaRPr lang="en-CA" sz="2400" dirty="0"/>
          </a:p>
          <a:p>
            <a:pPr marL="285750" lvl="0" indent="-285750">
              <a:spcBef>
                <a:spcPts val="300"/>
              </a:spcBef>
              <a:spcAft>
                <a:spcPts val="0"/>
              </a:spcAft>
            </a:pPr>
            <a:r>
              <a:rPr lang="en-US" sz="2400" dirty="0" smtClean="0"/>
              <a:t>Contrôleur SCSI</a:t>
            </a:r>
            <a:endParaRPr lang="en-CA" sz="2400" dirty="0"/>
          </a:p>
          <a:p>
            <a:pPr marL="285750" lvl="0" indent="-285750">
              <a:spcBef>
                <a:spcPts val="300"/>
              </a:spcBef>
              <a:spcAft>
                <a:spcPts val="0"/>
              </a:spcAft>
            </a:pPr>
            <a:r>
              <a:rPr lang="en-US" sz="2400" dirty="0"/>
              <a:t>Carte réseau synthétique</a:t>
            </a:r>
            <a:endParaRPr lang="en-CA" sz="2400" dirty="0"/>
          </a:p>
          <a:p>
            <a:pPr marL="285750" lvl="0" indent="-285750">
              <a:spcBef>
                <a:spcPts val="300"/>
              </a:spcBef>
              <a:spcAft>
                <a:spcPts val="0"/>
              </a:spcAft>
            </a:pPr>
            <a:r>
              <a:rPr lang="en-US" sz="2400" dirty="0"/>
              <a:t>COM 1 et 2</a:t>
            </a:r>
            <a:endParaRPr lang="en-CA" sz="2400" dirty="0" smtClean="0"/>
          </a:p>
          <a:p>
            <a:pPr marL="285750" lvl="0" indent="-285750">
              <a:spcBef>
                <a:spcPts val="300"/>
              </a:spcBef>
              <a:spcAft>
                <a:spcPts val="0"/>
              </a:spcAft>
            </a:pPr>
            <a:r>
              <a:rPr lang="en-US" sz="2400" dirty="0" smtClean="0"/>
              <a:t>Lecteur de disquette</a:t>
            </a:r>
            <a:endParaRPr lang="en-US" altLang="zh-TW" sz="2000" b="1" dirty="0"/>
          </a:p>
        </p:txBody>
      </p:sp>
      <p:sp>
        <p:nvSpPr>
          <p:cNvPr id="5" name="AutoShape 23"/>
          <p:cNvSpPr txBox="1">
            <a:spLocks noChangeArrowheads="1"/>
          </p:cNvSpPr>
          <p:nvPr/>
        </p:nvSpPr>
        <p:spPr bwMode="auto">
          <a:xfrm>
            <a:off x="4758478" y="901407"/>
            <a:ext cx="4097534" cy="5172222"/>
          </a:xfrm>
          <a:prstGeom prst="roundRect">
            <a:avLst>
              <a:gd name="adj" fmla="val 4167"/>
            </a:avLst>
          </a:prstGeom>
          <a:ln w="15875">
            <a:solidFill>
              <a:schemeClr val="accent4">
                <a:lumMod val="65000"/>
                <a:lumOff val="35000"/>
              </a:schemeClr>
            </a:solidFill>
            <a:headEnd/>
            <a:tailEnd/>
          </a:ln>
          <a:extLst/>
        </p:spPr>
        <p:style>
          <a:lnRef idx="2">
            <a:schemeClr val="dk1"/>
          </a:lnRef>
          <a:fillRef idx="1">
            <a:schemeClr val="lt1"/>
          </a:fillRef>
          <a:effectRef idx="0">
            <a:schemeClr val="dk1"/>
          </a:effectRef>
          <a:fontRef idx="minor">
            <a:schemeClr val="dk1"/>
          </a:fontRef>
        </p:style>
        <p:txBody>
          <a:bodyPr vert="horz" wrap="square" lIns="72000" tIns="0" rIns="7200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marL="3175" indent="0" eaLnBrk="0" hangingPunct="0">
              <a:buFontTx/>
              <a:buNone/>
            </a:pPr>
            <a:r>
              <a:rPr lang="en-US" sz="2400" b="0" dirty="0" smtClean="0">
                <a:latin typeface="Segoe UI" pitchFamily="34" charset="0"/>
                <a:ea typeface="Segoe UI" pitchFamily="34" charset="0"/>
                <a:cs typeface="Segoe UI" pitchFamily="34" charset="0"/>
              </a:rPr>
              <a:t>Vous pouvez </a:t>
            </a:r>
            <a:r>
              <a:rPr lang="en-US" sz="2400" b="0" smtClean="0">
                <a:latin typeface="Segoe UI" pitchFamily="34" charset="0"/>
                <a:ea typeface="Segoe UI" pitchFamily="34" charset="0"/>
                <a:cs typeface="Segoe UI" pitchFamily="34" charset="0"/>
              </a:rPr>
              <a:t>ajouter le matériel suivant à un ordinateur </a:t>
            </a:r>
            <a:r>
              <a:rPr lang="en-US" sz="2400" b="0" dirty="0" err="1" smtClean="0">
                <a:latin typeface="Segoe UI" pitchFamily="34" charset="0"/>
                <a:ea typeface="Segoe UI" pitchFamily="34" charset="0"/>
                <a:cs typeface="Segoe UI" pitchFamily="34" charset="0"/>
              </a:rPr>
              <a:t>virtuel</a:t>
            </a:r>
            <a:endParaRPr lang="en-US" sz="2400" b="0" dirty="0" smtClean="0">
              <a:latin typeface="Segoe UI" pitchFamily="34" charset="0"/>
              <a:ea typeface="Segoe UI" pitchFamily="34" charset="0"/>
              <a:cs typeface="Segoe UI" pitchFamily="34" charset="0"/>
            </a:endParaRPr>
          </a:p>
          <a:p>
            <a:pPr marL="285750" indent="-285750" eaLnBrk="0" hangingPunct="0">
              <a:lnSpc>
                <a:spcPct val="100000"/>
              </a:lnSpc>
              <a:spcBef>
                <a:spcPts val="600"/>
              </a:spcBef>
              <a:spcAft>
                <a:spcPts val="0"/>
              </a:spcAft>
              <a:buClr>
                <a:srgbClr val="006699"/>
              </a:buClr>
              <a:buFont typeface="Arial" pitchFamily="34" charset="0"/>
              <a:buChar char="•"/>
            </a:pPr>
            <a:r>
              <a:rPr lang="en-US" sz="2400" b="0" dirty="0">
                <a:latin typeface="Segoe UI" pitchFamily="34" charset="0"/>
                <a:ea typeface="Segoe UI" pitchFamily="34" charset="0"/>
                <a:cs typeface="Segoe UI" pitchFamily="34" charset="0"/>
              </a:rPr>
              <a:t>Contrôleur SCSI (</a:t>
            </a:r>
            <a:r>
              <a:rPr lang="en-US" sz="2400" b="0" dirty="0" err="1" smtClean="0">
                <a:latin typeface="Segoe UI" pitchFamily="34" charset="0"/>
                <a:ea typeface="Segoe UI" pitchFamily="34" charset="0"/>
                <a:cs typeface="Segoe UI" pitchFamily="34" charset="0"/>
              </a:rPr>
              <a:t>jusqu'à</a:t>
            </a:r>
            <a:r>
              <a:rPr lang="en-US" sz="2400" b="0" dirty="0" smtClean="0">
                <a:latin typeface="Segoe UI" pitchFamily="34" charset="0"/>
                <a:ea typeface="Segoe UI" pitchFamily="34" charset="0"/>
                <a:cs typeface="Segoe UI" pitchFamily="34" charset="0"/>
              </a:rPr>
              <a:t> 4)</a:t>
            </a:r>
          </a:p>
          <a:p>
            <a:pPr marL="285750" indent="-285750" eaLnBrk="0" hangingPunct="0">
              <a:lnSpc>
                <a:spcPct val="100000"/>
              </a:lnSpc>
              <a:spcBef>
                <a:spcPts val="600"/>
              </a:spcBef>
              <a:spcAft>
                <a:spcPts val="0"/>
              </a:spcAft>
              <a:buClr>
                <a:srgbClr val="006699"/>
              </a:buClr>
              <a:buFont typeface="Arial" pitchFamily="34" charset="0"/>
              <a:buChar char="•"/>
            </a:pPr>
            <a:r>
              <a:rPr lang="en-US" sz="2400" b="0" dirty="0" smtClean="0">
                <a:latin typeface="Segoe UI" pitchFamily="34" charset="0"/>
                <a:ea typeface="Segoe UI" pitchFamily="34" charset="0"/>
                <a:cs typeface="Segoe UI" pitchFamily="34" charset="0"/>
              </a:rPr>
              <a:t>Carte </a:t>
            </a:r>
            <a:r>
              <a:rPr lang="en-US" sz="2400" b="0" dirty="0" err="1" smtClean="0">
                <a:latin typeface="Segoe UI" pitchFamily="34" charset="0"/>
                <a:ea typeface="Segoe UI" pitchFamily="34" charset="0"/>
                <a:cs typeface="Segoe UI" pitchFamily="34" charset="0"/>
              </a:rPr>
              <a:t>réseau</a:t>
            </a:r>
            <a:endParaRPr lang="en-US" sz="2400" b="0" dirty="0" smtClean="0">
              <a:latin typeface="Segoe UI" pitchFamily="34" charset="0"/>
              <a:ea typeface="Segoe UI" pitchFamily="34" charset="0"/>
              <a:cs typeface="Segoe UI" pitchFamily="34" charset="0"/>
            </a:endParaRPr>
          </a:p>
          <a:p>
            <a:pPr marL="285750" indent="-285750" eaLnBrk="0" hangingPunct="0">
              <a:lnSpc>
                <a:spcPct val="100000"/>
              </a:lnSpc>
              <a:spcBef>
                <a:spcPts val="600"/>
              </a:spcBef>
              <a:spcAft>
                <a:spcPts val="0"/>
              </a:spcAft>
              <a:buClr>
                <a:srgbClr val="006699"/>
              </a:buClr>
              <a:buFont typeface="Arial" pitchFamily="34" charset="0"/>
              <a:buChar char="•"/>
            </a:pPr>
            <a:r>
              <a:rPr lang="en-US" sz="2400" b="0" dirty="0" smtClean="0">
                <a:latin typeface="Segoe UI" pitchFamily="34" charset="0"/>
                <a:ea typeface="Segoe UI" pitchFamily="34" charset="0"/>
                <a:cs typeface="Segoe UI" pitchFamily="34" charset="0"/>
              </a:rPr>
              <a:t>Carte </a:t>
            </a:r>
            <a:r>
              <a:rPr lang="en-US" sz="2400" b="0" dirty="0" err="1">
                <a:latin typeface="Segoe UI" pitchFamily="34" charset="0"/>
                <a:ea typeface="Segoe UI" pitchFamily="34" charset="0"/>
                <a:cs typeface="Segoe UI" pitchFamily="34" charset="0"/>
              </a:rPr>
              <a:t>réseau</a:t>
            </a:r>
            <a:r>
              <a:rPr lang="en-US" sz="2400" b="0" dirty="0">
                <a:latin typeface="Segoe UI" pitchFamily="34" charset="0"/>
                <a:ea typeface="Segoe UI" pitchFamily="34" charset="0"/>
                <a:cs typeface="Segoe UI" pitchFamily="34" charset="0"/>
              </a:rPr>
              <a:t> </a:t>
            </a:r>
            <a:r>
              <a:rPr lang="en-US" sz="2400" b="0" dirty="0" err="1" smtClean="0">
                <a:latin typeface="Segoe UI" pitchFamily="34" charset="0"/>
                <a:ea typeface="Segoe UI" pitchFamily="34" charset="0"/>
                <a:cs typeface="Segoe UI" pitchFamily="34" charset="0"/>
              </a:rPr>
              <a:t>héritée</a:t>
            </a:r>
            <a:endParaRPr lang="en-US" sz="2400" b="0" dirty="0" smtClean="0">
              <a:latin typeface="Segoe UI" pitchFamily="34" charset="0"/>
              <a:ea typeface="Segoe UI" pitchFamily="34" charset="0"/>
              <a:cs typeface="Segoe UI" pitchFamily="34" charset="0"/>
            </a:endParaRPr>
          </a:p>
          <a:p>
            <a:pPr marL="285750" indent="-285750" eaLnBrk="0" hangingPunct="0">
              <a:lnSpc>
                <a:spcPct val="100000"/>
              </a:lnSpc>
              <a:spcBef>
                <a:spcPts val="600"/>
              </a:spcBef>
              <a:spcAft>
                <a:spcPts val="0"/>
              </a:spcAft>
              <a:buClr>
                <a:srgbClr val="006699"/>
              </a:buClr>
              <a:buFont typeface="Arial" pitchFamily="34" charset="0"/>
              <a:buChar char="•"/>
            </a:pPr>
            <a:r>
              <a:rPr lang="en-US" sz="2400" b="0" dirty="0" smtClean="0">
                <a:latin typeface="Segoe UI" pitchFamily="34" charset="0"/>
                <a:ea typeface="Segoe UI" pitchFamily="34" charset="0"/>
                <a:cs typeface="Segoe UI" pitchFamily="34" charset="0"/>
              </a:rPr>
              <a:t>Carte </a:t>
            </a:r>
            <a:r>
              <a:rPr lang="en-US" sz="2400" b="0" dirty="0" err="1">
                <a:latin typeface="Segoe UI" pitchFamily="34" charset="0"/>
                <a:ea typeface="Segoe UI" pitchFamily="34" charset="0"/>
                <a:cs typeface="Segoe UI" pitchFamily="34" charset="0"/>
              </a:rPr>
              <a:t>Fibre</a:t>
            </a:r>
            <a:r>
              <a:rPr lang="en-US" sz="2400" b="0" dirty="0">
                <a:latin typeface="Segoe UI" pitchFamily="34" charset="0"/>
                <a:ea typeface="Segoe UI" pitchFamily="34" charset="0"/>
                <a:cs typeface="Segoe UI" pitchFamily="34" charset="0"/>
              </a:rPr>
              <a:t> </a:t>
            </a:r>
            <a:r>
              <a:rPr lang="en-US" sz="2400" b="0" dirty="0" smtClean="0">
                <a:latin typeface="Segoe UI" pitchFamily="34" charset="0"/>
                <a:ea typeface="Segoe UI" pitchFamily="34" charset="0"/>
                <a:cs typeface="Segoe UI" pitchFamily="34" charset="0"/>
              </a:rPr>
              <a:t>Channel</a:t>
            </a:r>
          </a:p>
          <a:p>
            <a:pPr marL="285750" indent="-285750" eaLnBrk="0" hangingPunct="0">
              <a:lnSpc>
                <a:spcPct val="100000"/>
              </a:lnSpc>
              <a:spcBef>
                <a:spcPts val="600"/>
              </a:spcBef>
              <a:spcAft>
                <a:spcPts val="0"/>
              </a:spcAft>
              <a:buClr>
                <a:srgbClr val="006699"/>
              </a:buClr>
              <a:buFont typeface="Arial" pitchFamily="34" charset="0"/>
              <a:buChar char="•"/>
            </a:pPr>
            <a:r>
              <a:rPr lang="en-US" sz="2400" b="0" dirty="0" smtClean="0">
                <a:latin typeface="Segoe UI" pitchFamily="34" charset="0"/>
                <a:ea typeface="Segoe UI" pitchFamily="34" charset="0"/>
                <a:cs typeface="Segoe UI" pitchFamily="34" charset="0"/>
              </a:rPr>
              <a:t>Carte </a:t>
            </a:r>
            <a:r>
              <a:rPr lang="en-US" sz="2400" b="0" dirty="0" err="1">
                <a:latin typeface="Segoe UI" pitchFamily="34" charset="0"/>
                <a:ea typeface="Segoe UI" pitchFamily="34" charset="0"/>
                <a:cs typeface="Segoe UI" pitchFamily="34" charset="0"/>
              </a:rPr>
              <a:t>vidéo</a:t>
            </a:r>
            <a:r>
              <a:rPr lang="en-US" sz="2400" b="0" dirty="0">
                <a:latin typeface="Segoe UI" pitchFamily="34" charset="0"/>
                <a:ea typeface="Segoe UI" pitchFamily="34" charset="0"/>
                <a:cs typeface="Segoe UI" pitchFamily="34" charset="0"/>
              </a:rPr>
              <a:t> </a:t>
            </a:r>
            <a:r>
              <a:rPr lang="en-US" sz="2400" b="0" dirty="0" err="1">
                <a:latin typeface="Segoe UI" pitchFamily="34" charset="0"/>
                <a:ea typeface="Segoe UI" pitchFamily="34" charset="0"/>
                <a:cs typeface="Segoe UI" pitchFamily="34" charset="0"/>
              </a:rPr>
              <a:t>RemoteFX</a:t>
            </a:r>
            <a:r>
              <a:rPr lang="en-US" sz="2400" b="0" dirty="0">
                <a:latin typeface="Segoe UI" pitchFamily="34" charset="0"/>
                <a:ea typeface="Segoe UI" pitchFamily="34" charset="0"/>
                <a:cs typeface="Segoe UI" pitchFamily="34" charset="0"/>
              </a:rPr>
              <a:t> 3D</a:t>
            </a:r>
          </a:p>
          <a:p>
            <a:pPr marL="179388" indent="0" eaLnBrk="0" hangingPunct="0">
              <a:buFontTx/>
              <a:buNone/>
            </a:pPr>
            <a:endParaRPr lang="en-US" altLang="zh-TW" sz="2400" dirty="0">
              <a:latin typeface="Segoe UI" pitchFamily="34" charset="0"/>
              <a:ea typeface="Segoe UI" pitchFamily="34" charset="0"/>
              <a:cs typeface="Segoe UI" pitchFamily="34" charset="0"/>
            </a:endParaRPr>
          </a:p>
          <a:p>
            <a:pPr marL="179388" indent="0" eaLnBrk="0" hangingPunct="0">
              <a:buFontTx/>
              <a:buNone/>
            </a:pPr>
            <a:endParaRPr lang="en-US" altLang="zh-TW" sz="24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713224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9b87e774-47ad-4dc8-9088-7105191a9e5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Configuration de la mémoire dynamique</a:t>
            </a:r>
            <a:endParaRPr lang="en-US"/>
          </a:p>
        </p:txBody>
      </p:sp>
      <p:pic>
        <p:nvPicPr>
          <p:cNvPr id="4" name="Content Placeholder 1"/>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554196" y="1493825"/>
            <a:ext cx="4715128" cy="5059375"/>
          </a:xfrm>
          <a:prstGeom prst="rect">
            <a:avLst/>
          </a:prstGeom>
          <a:noFill/>
          <a:ln w="9525">
            <a:noFill/>
            <a:miter lim="800000"/>
            <a:headEnd/>
            <a:tailEnd/>
          </a:ln>
        </p:spPr>
      </p:pic>
      <p:sp>
        <p:nvSpPr>
          <p:cNvPr id="5" name="Rounded Rectangle 4" descr="&quot;&quot;"/>
          <p:cNvSpPr>
            <a:spLocks noChangeArrowheads="1"/>
          </p:cNvSpPr>
          <p:nvPr/>
        </p:nvSpPr>
        <p:spPr bwMode="auto">
          <a:xfrm>
            <a:off x="0" y="762000"/>
            <a:ext cx="9144000" cy="685799"/>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90000"/>
              </a:lnSpc>
              <a:defRPr/>
            </a:pPr>
            <a:r>
              <a:rPr lang="en-US" sz="2400" dirty="0">
                <a:latin typeface="Segoe UI" pitchFamily="34" charset="0"/>
                <a:ea typeface="Segoe UI" pitchFamily="34" charset="0"/>
                <a:cs typeface="Segoe UI" pitchFamily="34" charset="0"/>
              </a:rPr>
              <a:t>Paramètres de mémoire </a:t>
            </a:r>
            <a:r>
              <a:rPr lang="en-US" sz="2400" err="1">
                <a:latin typeface="Segoe UI" pitchFamily="34" charset="0"/>
                <a:ea typeface="Segoe UI" pitchFamily="34" charset="0"/>
                <a:cs typeface="Segoe UI" pitchFamily="34" charset="0"/>
              </a:rPr>
              <a:t>dynamique</a:t>
            </a:r>
            <a:r>
              <a:rPr lang="en-US" sz="2400">
                <a:latin typeface="Segoe UI" pitchFamily="34" charset="0"/>
                <a:ea typeface="Segoe UI" pitchFamily="34" charset="0"/>
                <a:cs typeface="Segoe UI" pitchFamily="34" charset="0"/>
              </a:rPr>
              <a:t> </a:t>
            </a:r>
            <a:r>
              <a:rPr lang="en-US" sz="2400" smtClean="0">
                <a:latin typeface="Segoe UI" pitchFamily="34" charset="0"/>
                <a:ea typeface="Segoe UI" pitchFamily="34" charset="0"/>
                <a:cs typeface="Segoe UI" pitchFamily="34" charset="0"/>
              </a:rPr>
              <a:t/>
            </a:r>
            <a:br>
              <a:rPr lang="en-US" sz="2400" smtClean="0">
                <a:latin typeface="Segoe UI" pitchFamily="34" charset="0"/>
                <a:ea typeface="Segoe UI" pitchFamily="34" charset="0"/>
                <a:cs typeface="Segoe UI" pitchFamily="34" charset="0"/>
              </a:rPr>
            </a:br>
            <a:r>
              <a:rPr lang="en-US" sz="2400" smtClean="0">
                <a:latin typeface="Segoe UI" pitchFamily="34" charset="0"/>
                <a:ea typeface="Segoe UI" pitchFamily="34" charset="0"/>
                <a:cs typeface="Segoe UI" pitchFamily="34" charset="0"/>
              </a:rPr>
              <a:t>pour</a:t>
            </a:r>
            <a:r>
              <a:rPr lang="en-US" sz="2400" dirty="0" smtClean="0">
                <a:latin typeface="Segoe UI" pitchFamily="34" charset="0"/>
                <a:ea typeface="Segoe UI" pitchFamily="34" charset="0"/>
                <a:cs typeface="Segoe UI" pitchFamily="34" charset="0"/>
              </a:rPr>
              <a:t> un </a:t>
            </a:r>
            <a:r>
              <a:rPr lang="en-US" sz="2400" dirty="0" err="1" smtClean="0">
                <a:latin typeface="Segoe UI" pitchFamily="34" charset="0"/>
                <a:ea typeface="Segoe UI" pitchFamily="34" charset="0"/>
                <a:cs typeface="Segoe UI" pitchFamily="34" charset="0"/>
              </a:rPr>
              <a:t>ordinateur</a:t>
            </a:r>
            <a:r>
              <a:rPr lang="en-US" sz="2400" dirty="0" smtClean="0">
                <a:latin typeface="Segoe UI" pitchFamily="34" charset="0"/>
                <a:ea typeface="Segoe UI" pitchFamily="34" charset="0"/>
                <a:cs typeface="Segoe UI" pitchFamily="34" charset="0"/>
              </a:rPr>
              <a:t> </a:t>
            </a:r>
            <a:r>
              <a:rPr lang="en-US" sz="2400" dirty="0" err="1" smtClean="0">
                <a:latin typeface="Segoe UI" pitchFamily="34" charset="0"/>
                <a:ea typeface="Segoe UI" pitchFamily="34" charset="0"/>
                <a:cs typeface="Segoe UI" pitchFamily="34" charset="0"/>
              </a:rPr>
              <a:t>virtuel</a:t>
            </a:r>
            <a:endParaRPr lang="en-US" sz="2400" b="1" dirty="0">
              <a:latin typeface="Segoe UI" pitchFamily="34" charset="0"/>
              <a:ea typeface="Segoe UI" pitchFamily="34" charset="0"/>
              <a:cs typeface="Segoe UI" pitchFamily="34" charset="0"/>
            </a:endParaRPr>
          </a:p>
        </p:txBody>
      </p:sp>
      <p:sp>
        <p:nvSpPr>
          <p:cNvPr id="6" name="alt-text here, AutoShape 3" descr="This slide shows a screenshot of the Dynamic Memory Settings window. Parameters that can be set on this window include Startup RAM, Dynamic Memory, and Memory weight can be configured. Under the Dynamic memory setting you can set Minimum RAM, Maximum RAM, and Memory buffer percent."/>
          <p:cNvSpPr>
            <a:spLocks noChangeArrowheads="1"/>
          </p:cNvSpPr>
          <p:nvPr/>
        </p:nvSpPr>
        <p:spPr bwMode="auto">
          <a:xfrm>
            <a:off x="5826037" y="1734313"/>
            <a:ext cx="3048000" cy="4147986"/>
          </a:xfrm>
          <a:prstGeom prst="roundRect">
            <a:avLst>
              <a:gd name="adj" fmla="val 4167"/>
            </a:avLst>
          </a:prstGeom>
          <a:noFill/>
          <a:ln>
            <a:headEnd/>
            <a:tailEnd/>
          </a:ln>
        </p:spPr>
        <p:style>
          <a:lnRef idx="2">
            <a:schemeClr val="accent1"/>
          </a:lnRef>
          <a:fillRef idx="1">
            <a:schemeClr val="lt1"/>
          </a:fillRef>
          <a:effectRef idx="0">
            <a:schemeClr val="accent1"/>
          </a:effectRef>
          <a:fontRef idx="minor">
            <a:schemeClr val="dk1"/>
          </a:fontRef>
        </p:style>
        <p:txBody>
          <a:bodyPr lIns="36000" tIns="36000" rIns="36000" bIns="36000"/>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spcAft>
                <a:spcPts val="0"/>
              </a:spcAft>
            </a:pPr>
            <a:r>
              <a:rPr lang="en-US" sz="2000" dirty="0" smtClean="0">
                <a:latin typeface="Segoe UI" pitchFamily="34" charset="0"/>
                <a:ea typeface="Segoe UI" pitchFamily="34" charset="0"/>
                <a:cs typeface="Segoe UI" pitchFamily="34" charset="0"/>
              </a:rPr>
              <a:t>Mémoire vive de </a:t>
            </a:r>
            <a:r>
              <a:rPr lang="en-US" sz="2000" dirty="0" err="1" smtClean="0">
                <a:latin typeface="Segoe UI" pitchFamily="34" charset="0"/>
                <a:ea typeface="Segoe UI" pitchFamily="34" charset="0"/>
                <a:cs typeface="Segoe UI" pitchFamily="34" charset="0"/>
              </a:rPr>
              <a:t>démarrage</a:t>
            </a:r>
            <a:endParaRPr lang="en-US" sz="2000" dirty="0">
              <a:latin typeface="Segoe UI" pitchFamily="34" charset="0"/>
              <a:ea typeface="Segoe UI" pitchFamily="34" charset="0"/>
              <a:cs typeface="Segoe UI" pitchFamily="34" charset="0"/>
            </a:endParaRPr>
          </a:p>
          <a:p>
            <a:pPr>
              <a:spcAft>
                <a:spcPts val="0"/>
              </a:spcAft>
            </a:pPr>
            <a:endParaRPr lang="en-US" sz="300" dirty="0" smtClean="0">
              <a:latin typeface="Segoe UI" pitchFamily="34" charset="0"/>
              <a:ea typeface="Segoe UI" pitchFamily="34" charset="0"/>
              <a:cs typeface="Segoe UI" pitchFamily="34" charset="0"/>
            </a:endParaRPr>
          </a:p>
          <a:p>
            <a:pPr>
              <a:spcAft>
                <a:spcPts val="0"/>
              </a:spcAft>
            </a:pPr>
            <a:endParaRPr lang="es-ES" sz="300" dirty="0" smtClean="0">
              <a:latin typeface="Segoe UI" pitchFamily="34" charset="0"/>
              <a:ea typeface="Segoe UI" pitchFamily="34" charset="0"/>
              <a:cs typeface="Segoe UI" pitchFamily="34" charset="0"/>
            </a:endParaRPr>
          </a:p>
          <a:p>
            <a:pPr>
              <a:spcAft>
                <a:spcPts val="0"/>
              </a:spcAft>
            </a:pPr>
            <a:endParaRPr lang="es-ES" sz="300" dirty="0">
              <a:latin typeface="Segoe UI" pitchFamily="34" charset="0"/>
              <a:ea typeface="Segoe UI" pitchFamily="34" charset="0"/>
              <a:cs typeface="Segoe UI" pitchFamily="34" charset="0"/>
            </a:endParaRPr>
          </a:p>
          <a:p>
            <a:pPr>
              <a:spcAft>
                <a:spcPts val="0"/>
              </a:spcAft>
            </a:pPr>
            <a:endParaRPr lang="en-US" sz="300" dirty="0">
              <a:latin typeface="Segoe UI" pitchFamily="34" charset="0"/>
              <a:ea typeface="Segoe UI" pitchFamily="34" charset="0"/>
              <a:cs typeface="Segoe UI" pitchFamily="34" charset="0"/>
            </a:endParaRPr>
          </a:p>
          <a:p>
            <a:pPr>
              <a:spcAft>
                <a:spcPts val="0"/>
              </a:spcAft>
            </a:pPr>
            <a:r>
              <a:rPr lang="en-US" sz="2000" dirty="0" err="1" smtClean="0">
                <a:latin typeface="Segoe UI" pitchFamily="34" charset="0"/>
                <a:ea typeface="Segoe UI" pitchFamily="34" charset="0"/>
                <a:cs typeface="Segoe UI" pitchFamily="34" charset="0"/>
              </a:rPr>
              <a:t>Mémoire</a:t>
            </a:r>
            <a:r>
              <a:rPr lang="en-US" sz="2000" dirty="0" smtClean="0">
                <a:latin typeface="Segoe UI" pitchFamily="34" charset="0"/>
                <a:ea typeface="Segoe UI" pitchFamily="34" charset="0"/>
                <a:cs typeface="Segoe UI" pitchFamily="34" charset="0"/>
              </a:rPr>
              <a:t> dynamique</a:t>
            </a:r>
          </a:p>
          <a:p>
            <a:pPr>
              <a:spcAft>
                <a:spcPts val="0"/>
              </a:spcAft>
            </a:pPr>
            <a:r>
              <a:rPr lang="en-CA" sz="200" dirty="0" smtClean="0">
                <a:latin typeface="Segoe UI" pitchFamily="34" charset="0"/>
                <a:ea typeface="Segoe UI" pitchFamily="34" charset="0"/>
                <a:cs typeface="Segoe UI" pitchFamily="34" charset="0"/>
              </a:rPr>
              <a:t> </a:t>
            </a:r>
          </a:p>
          <a:p>
            <a:pPr>
              <a:spcAft>
                <a:spcPts val="0"/>
              </a:spcAft>
            </a:pPr>
            <a:r>
              <a:rPr lang="en-CA" sz="200" dirty="0">
                <a:latin typeface="Segoe UI" pitchFamily="34" charset="0"/>
                <a:ea typeface="Segoe UI" pitchFamily="34" charset="0"/>
                <a:cs typeface="Segoe UI" pitchFamily="34" charset="0"/>
              </a:rPr>
              <a:t>     </a:t>
            </a:r>
          </a:p>
          <a:p>
            <a:pPr>
              <a:spcAft>
                <a:spcPts val="0"/>
              </a:spcAft>
            </a:pPr>
            <a:endParaRPr lang="en-CA" sz="200" dirty="0">
              <a:latin typeface="Segoe UI" pitchFamily="34" charset="0"/>
              <a:ea typeface="Segoe UI" pitchFamily="34" charset="0"/>
              <a:cs typeface="Segoe UI" pitchFamily="34" charset="0"/>
            </a:endParaRPr>
          </a:p>
          <a:p>
            <a:pPr>
              <a:spcAft>
                <a:spcPts val="0"/>
              </a:spcAft>
            </a:pPr>
            <a:endParaRPr lang="en-CA" sz="200" dirty="0" smtClean="0">
              <a:latin typeface="Segoe UI" pitchFamily="34" charset="0"/>
              <a:ea typeface="Segoe UI" pitchFamily="34" charset="0"/>
              <a:cs typeface="Segoe UI" pitchFamily="34" charset="0"/>
            </a:endParaRPr>
          </a:p>
          <a:p>
            <a:pPr>
              <a:spcAft>
                <a:spcPts val="0"/>
              </a:spcAft>
            </a:pPr>
            <a:endParaRPr lang="en-CA" sz="200" dirty="0" smtClean="0">
              <a:latin typeface="Segoe UI" pitchFamily="34" charset="0"/>
              <a:ea typeface="Segoe UI" pitchFamily="34" charset="0"/>
              <a:cs typeface="Segoe UI" pitchFamily="34" charset="0"/>
            </a:endParaRPr>
          </a:p>
          <a:p>
            <a:pPr>
              <a:spcAft>
                <a:spcPts val="0"/>
              </a:spcAft>
            </a:pPr>
            <a:endParaRPr lang="en-CA" sz="200" dirty="0">
              <a:latin typeface="Segoe UI" pitchFamily="34" charset="0"/>
              <a:ea typeface="Segoe UI" pitchFamily="34" charset="0"/>
              <a:cs typeface="Segoe UI" pitchFamily="34" charset="0"/>
            </a:endParaRPr>
          </a:p>
          <a:p>
            <a:pPr>
              <a:spcAft>
                <a:spcPts val="0"/>
              </a:spcAft>
            </a:pPr>
            <a:endParaRPr lang="en-CA" sz="200" dirty="0" smtClean="0">
              <a:latin typeface="Segoe UI" pitchFamily="34" charset="0"/>
              <a:ea typeface="Segoe UI" pitchFamily="34" charset="0"/>
              <a:cs typeface="Segoe UI" pitchFamily="34" charset="0"/>
            </a:endParaRPr>
          </a:p>
          <a:p>
            <a:pPr>
              <a:spcAft>
                <a:spcPts val="0"/>
              </a:spcAft>
            </a:pPr>
            <a:endParaRPr lang="en-CA" sz="200" dirty="0" smtClean="0">
              <a:latin typeface="Segoe UI" pitchFamily="34" charset="0"/>
              <a:ea typeface="Segoe UI" pitchFamily="34" charset="0"/>
              <a:cs typeface="Segoe UI" pitchFamily="34" charset="0"/>
            </a:endParaRPr>
          </a:p>
          <a:p>
            <a:pPr>
              <a:spcAft>
                <a:spcPts val="0"/>
              </a:spcAft>
            </a:pPr>
            <a:endParaRPr lang="en-CA" sz="200" dirty="0" smtClean="0">
              <a:latin typeface="Segoe UI" pitchFamily="34" charset="0"/>
              <a:ea typeface="Segoe UI" pitchFamily="34" charset="0"/>
              <a:cs typeface="Segoe UI" pitchFamily="34" charset="0"/>
            </a:endParaRPr>
          </a:p>
          <a:p>
            <a:pPr>
              <a:spcAft>
                <a:spcPts val="0"/>
              </a:spcAft>
            </a:pPr>
            <a:endParaRPr lang="en-CA" sz="200" dirty="0" smtClean="0">
              <a:latin typeface="Segoe UI" pitchFamily="34" charset="0"/>
              <a:ea typeface="Segoe UI" pitchFamily="34" charset="0"/>
              <a:cs typeface="Segoe UI" pitchFamily="34" charset="0"/>
            </a:endParaRPr>
          </a:p>
          <a:p>
            <a:pPr>
              <a:spcAft>
                <a:spcPts val="0"/>
              </a:spcAft>
            </a:pPr>
            <a:endParaRPr lang="en-CA" sz="200" dirty="0">
              <a:latin typeface="Segoe UI" pitchFamily="34" charset="0"/>
              <a:ea typeface="Segoe UI" pitchFamily="34" charset="0"/>
              <a:cs typeface="Segoe UI" pitchFamily="34" charset="0"/>
            </a:endParaRPr>
          </a:p>
          <a:p>
            <a:pPr>
              <a:spcAft>
                <a:spcPts val="0"/>
              </a:spcAft>
            </a:pPr>
            <a:endParaRPr lang="en-CA" sz="200" dirty="0" smtClean="0">
              <a:latin typeface="Segoe UI" pitchFamily="34" charset="0"/>
              <a:ea typeface="Segoe UI" pitchFamily="34" charset="0"/>
              <a:cs typeface="Segoe UI" pitchFamily="34" charset="0"/>
            </a:endParaRPr>
          </a:p>
          <a:p>
            <a:pPr>
              <a:spcAft>
                <a:spcPts val="0"/>
              </a:spcAft>
            </a:pPr>
            <a:endParaRPr lang="en-CA" sz="200" dirty="0">
              <a:latin typeface="Segoe UI" pitchFamily="34" charset="0"/>
              <a:ea typeface="Segoe UI" pitchFamily="34" charset="0"/>
              <a:cs typeface="Segoe UI" pitchFamily="34" charset="0"/>
            </a:endParaRPr>
          </a:p>
          <a:p>
            <a:pPr>
              <a:spcAft>
                <a:spcPts val="0"/>
              </a:spcAft>
            </a:pPr>
            <a:endParaRPr lang="en-CA" sz="200" dirty="0" smtClean="0">
              <a:latin typeface="Segoe UI" pitchFamily="34" charset="0"/>
              <a:ea typeface="Segoe UI" pitchFamily="34" charset="0"/>
              <a:cs typeface="Segoe UI" pitchFamily="34" charset="0"/>
            </a:endParaRPr>
          </a:p>
          <a:p>
            <a:pPr>
              <a:spcAft>
                <a:spcPts val="0"/>
              </a:spcAft>
            </a:pPr>
            <a:endParaRPr lang="en-CA" sz="200" dirty="0" smtClean="0">
              <a:latin typeface="Segoe UI" pitchFamily="34" charset="0"/>
              <a:ea typeface="Segoe UI" pitchFamily="34" charset="0"/>
              <a:cs typeface="Segoe UI" pitchFamily="34" charset="0"/>
            </a:endParaRPr>
          </a:p>
          <a:p>
            <a:pPr>
              <a:spcAft>
                <a:spcPts val="0"/>
              </a:spcAft>
            </a:pPr>
            <a:r>
              <a:rPr lang="en-US" sz="2000" dirty="0" err="1" smtClean="0">
                <a:latin typeface="Segoe UI" pitchFamily="34" charset="0"/>
                <a:ea typeface="Segoe UI" pitchFamily="34" charset="0"/>
                <a:cs typeface="Segoe UI" pitchFamily="34" charset="0"/>
              </a:rPr>
              <a:t>Mémoire</a:t>
            </a:r>
            <a:r>
              <a:rPr lang="en-US" sz="2000" dirty="0" smtClean="0">
                <a:latin typeface="Segoe UI" pitchFamily="34" charset="0"/>
                <a:ea typeface="Segoe UI" pitchFamily="34" charset="0"/>
                <a:cs typeface="Segoe UI" pitchFamily="34" charset="0"/>
              </a:rPr>
              <a:t> vive minimale</a:t>
            </a:r>
            <a:endParaRPr lang="en-CA" sz="2000" dirty="0" smtClean="0">
              <a:latin typeface="Segoe UI" pitchFamily="34" charset="0"/>
              <a:ea typeface="Segoe UI" pitchFamily="34" charset="0"/>
              <a:cs typeface="Segoe UI" pitchFamily="34" charset="0"/>
            </a:endParaRPr>
          </a:p>
          <a:p>
            <a:pPr>
              <a:spcAft>
                <a:spcPts val="0"/>
              </a:spcAft>
            </a:pPr>
            <a:endParaRPr lang="en-CA" sz="800" dirty="0">
              <a:latin typeface="Segoe UI" pitchFamily="34" charset="0"/>
              <a:ea typeface="Segoe UI" pitchFamily="34" charset="0"/>
              <a:cs typeface="Segoe UI" pitchFamily="34" charset="0"/>
            </a:endParaRPr>
          </a:p>
          <a:p>
            <a:pPr>
              <a:spcAft>
                <a:spcPts val="0"/>
              </a:spcAft>
            </a:pPr>
            <a:r>
              <a:rPr lang="en-US" sz="2000" dirty="0" err="1" smtClean="0">
                <a:latin typeface="Segoe UI" pitchFamily="34" charset="0"/>
                <a:ea typeface="Segoe UI" pitchFamily="34" charset="0"/>
                <a:cs typeface="Segoe UI" pitchFamily="34" charset="0"/>
              </a:rPr>
              <a:t>Mémoire</a:t>
            </a:r>
            <a:r>
              <a:rPr lang="en-US" sz="2000" dirty="0" smtClean="0">
                <a:latin typeface="Segoe UI" pitchFamily="34" charset="0"/>
                <a:ea typeface="Segoe UI" pitchFamily="34" charset="0"/>
                <a:cs typeface="Segoe UI" pitchFamily="34" charset="0"/>
              </a:rPr>
              <a:t> vive maximale</a:t>
            </a:r>
          </a:p>
          <a:p>
            <a:pPr>
              <a:spcAft>
                <a:spcPts val="0"/>
              </a:spcAft>
            </a:pPr>
            <a:r>
              <a:rPr lang="en-CA" sz="300" dirty="0" smtClean="0">
                <a:latin typeface="Segoe UI" pitchFamily="34" charset="0"/>
                <a:ea typeface="Segoe UI" pitchFamily="34" charset="0"/>
                <a:cs typeface="Segoe UI" pitchFamily="34" charset="0"/>
              </a:rPr>
              <a:t>   </a:t>
            </a:r>
          </a:p>
          <a:p>
            <a:pPr>
              <a:spcAft>
                <a:spcPts val="0"/>
              </a:spcAft>
            </a:pPr>
            <a:r>
              <a:rPr lang="en-CA" sz="300" dirty="0" smtClean="0">
                <a:latin typeface="Segoe UI" pitchFamily="34" charset="0"/>
                <a:ea typeface="Segoe UI" pitchFamily="34" charset="0"/>
                <a:cs typeface="Segoe UI" pitchFamily="34" charset="0"/>
              </a:rPr>
              <a:t>  </a:t>
            </a:r>
          </a:p>
          <a:p>
            <a:pPr>
              <a:spcAft>
                <a:spcPts val="0"/>
              </a:spcAft>
            </a:pPr>
            <a:endParaRPr lang="en-CA" sz="300" dirty="0">
              <a:latin typeface="Segoe UI" pitchFamily="34" charset="0"/>
              <a:ea typeface="Segoe UI" pitchFamily="34" charset="0"/>
              <a:cs typeface="Segoe UI" pitchFamily="34" charset="0"/>
            </a:endParaRPr>
          </a:p>
          <a:p>
            <a:pPr>
              <a:spcAft>
                <a:spcPts val="0"/>
              </a:spcAft>
            </a:pPr>
            <a:endParaRPr lang="en-CA" sz="300" dirty="0" smtClean="0">
              <a:latin typeface="Segoe UI" pitchFamily="34" charset="0"/>
              <a:ea typeface="Segoe UI" pitchFamily="34" charset="0"/>
              <a:cs typeface="Segoe UI" pitchFamily="34" charset="0"/>
            </a:endParaRPr>
          </a:p>
          <a:p>
            <a:pPr>
              <a:spcAft>
                <a:spcPts val="0"/>
              </a:spcAft>
            </a:pPr>
            <a:r>
              <a:rPr lang="en-US" sz="2000" dirty="0" smtClean="0">
                <a:latin typeface="Segoe UI" pitchFamily="34" charset="0"/>
                <a:ea typeface="Segoe UI" pitchFamily="34" charset="0"/>
                <a:cs typeface="Segoe UI" pitchFamily="34" charset="0"/>
              </a:rPr>
              <a:t>Tampon mémoire</a:t>
            </a:r>
          </a:p>
          <a:p>
            <a:pPr>
              <a:spcAft>
                <a:spcPts val="0"/>
              </a:spcAft>
            </a:pPr>
            <a:r>
              <a:rPr lang="en-US" sz="400" dirty="0" smtClean="0">
                <a:latin typeface="Segoe UI" pitchFamily="34" charset="0"/>
                <a:ea typeface="Segoe UI" pitchFamily="34" charset="0"/>
                <a:cs typeface="Segoe UI" pitchFamily="34" charset="0"/>
              </a:rPr>
              <a:t>  </a:t>
            </a:r>
            <a:endParaRPr lang="en-US" sz="300" dirty="0" smtClean="0">
              <a:latin typeface="Segoe UI" pitchFamily="34" charset="0"/>
              <a:ea typeface="Segoe UI" pitchFamily="34" charset="0"/>
              <a:cs typeface="Segoe UI" pitchFamily="34" charset="0"/>
            </a:endParaRPr>
          </a:p>
          <a:p>
            <a:pPr>
              <a:spcAft>
                <a:spcPts val="0"/>
              </a:spcAft>
            </a:pPr>
            <a:endParaRPr lang="en-US" sz="300" dirty="0" smtClean="0">
              <a:latin typeface="Segoe UI" pitchFamily="34" charset="0"/>
              <a:ea typeface="Segoe UI" pitchFamily="34" charset="0"/>
              <a:cs typeface="Segoe UI" pitchFamily="34" charset="0"/>
            </a:endParaRPr>
          </a:p>
          <a:p>
            <a:pPr>
              <a:spcAft>
                <a:spcPts val="0"/>
              </a:spcAft>
            </a:pPr>
            <a:endParaRPr lang="en-US" sz="300" dirty="0">
              <a:latin typeface="Segoe UI" pitchFamily="34" charset="0"/>
              <a:ea typeface="Segoe UI" pitchFamily="34" charset="0"/>
              <a:cs typeface="Segoe UI" pitchFamily="34" charset="0"/>
            </a:endParaRPr>
          </a:p>
          <a:p>
            <a:pPr>
              <a:spcAft>
                <a:spcPts val="0"/>
              </a:spcAft>
            </a:pPr>
            <a:endParaRPr lang="en-US" sz="300" dirty="0" smtClean="0">
              <a:latin typeface="Segoe UI" pitchFamily="34" charset="0"/>
              <a:ea typeface="Segoe UI" pitchFamily="34" charset="0"/>
              <a:cs typeface="Segoe UI" pitchFamily="34" charset="0"/>
            </a:endParaRPr>
          </a:p>
          <a:p>
            <a:pPr>
              <a:spcAft>
                <a:spcPts val="0"/>
              </a:spcAft>
            </a:pPr>
            <a:endParaRPr lang="es-ES" sz="300" dirty="0" smtClean="0">
              <a:latin typeface="Segoe UI" pitchFamily="34" charset="0"/>
              <a:ea typeface="Segoe UI" pitchFamily="34" charset="0"/>
              <a:cs typeface="Segoe UI" pitchFamily="34" charset="0"/>
            </a:endParaRPr>
          </a:p>
          <a:p>
            <a:pPr>
              <a:spcAft>
                <a:spcPts val="0"/>
              </a:spcAft>
            </a:pPr>
            <a:endParaRPr lang="es-ES" sz="300" dirty="0">
              <a:latin typeface="Segoe UI" pitchFamily="34" charset="0"/>
              <a:ea typeface="Segoe UI" pitchFamily="34" charset="0"/>
              <a:cs typeface="Segoe UI" pitchFamily="34" charset="0"/>
            </a:endParaRPr>
          </a:p>
          <a:p>
            <a:pPr>
              <a:spcAft>
                <a:spcPts val="0"/>
              </a:spcAft>
            </a:pPr>
            <a:endParaRPr lang="en-US" sz="300" dirty="0">
              <a:latin typeface="Segoe UI" pitchFamily="34" charset="0"/>
              <a:ea typeface="Segoe UI" pitchFamily="34" charset="0"/>
              <a:cs typeface="Segoe UI" pitchFamily="34" charset="0"/>
            </a:endParaRPr>
          </a:p>
          <a:p>
            <a:pPr>
              <a:spcAft>
                <a:spcPts val="0"/>
              </a:spcAft>
            </a:pPr>
            <a:endParaRPr lang="en-US" sz="300" dirty="0">
              <a:latin typeface="Segoe UI" pitchFamily="34" charset="0"/>
              <a:ea typeface="Segoe UI" pitchFamily="34" charset="0"/>
              <a:cs typeface="Segoe UI" pitchFamily="34" charset="0"/>
            </a:endParaRPr>
          </a:p>
          <a:p>
            <a:pPr>
              <a:spcAft>
                <a:spcPts val="0"/>
              </a:spcAft>
            </a:pPr>
            <a:r>
              <a:rPr lang="en-US" sz="300" dirty="0" smtClean="0">
                <a:latin typeface="Segoe UI" pitchFamily="34" charset="0"/>
                <a:ea typeface="Segoe UI" pitchFamily="34" charset="0"/>
                <a:cs typeface="Segoe UI" pitchFamily="34" charset="0"/>
              </a:rPr>
              <a:t>  </a:t>
            </a:r>
          </a:p>
          <a:p>
            <a:pPr>
              <a:spcAft>
                <a:spcPts val="0"/>
              </a:spcAft>
            </a:pPr>
            <a:r>
              <a:rPr lang="en-US" sz="2000" dirty="0">
                <a:latin typeface="Segoe UI" pitchFamily="34" charset="0"/>
                <a:ea typeface="Segoe UI" pitchFamily="34" charset="0"/>
                <a:cs typeface="Segoe UI" pitchFamily="34" charset="0"/>
              </a:rPr>
              <a:t>Poids de la mémoire</a:t>
            </a:r>
            <a:endParaRPr lang="en-CA" sz="2000" dirty="0">
              <a:latin typeface="Segoe UI" pitchFamily="34" charset="0"/>
              <a:ea typeface="Segoe UI" pitchFamily="34" charset="0"/>
              <a:cs typeface="Segoe UI" pitchFamily="34" charset="0"/>
            </a:endParaRPr>
          </a:p>
        </p:txBody>
      </p:sp>
      <p:cxnSp>
        <p:nvCxnSpPr>
          <p:cNvPr id="7" name="Straight Arrow Connector 6"/>
          <p:cNvCxnSpPr/>
          <p:nvPr/>
        </p:nvCxnSpPr>
        <p:spPr bwMode="auto">
          <a:xfrm flipH="1">
            <a:off x="3235027" y="3583379"/>
            <a:ext cx="2591866" cy="0"/>
          </a:xfrm>
          <a:prstGeom prst="straightConnector1">
            <a:avLst/>
          </a:prstGeom>
          <a:gradFill rotWithShape="1">
            <a:gsLst>
              <a:gs pos="0">
                <a:srgbClr val="E4CD9A"/>
              </a:gs>
              <a:gs pos="100000">
                <a:srgbClr val="EEEFD7"/>
              </a:gs>
            </a:gsLst>
            <a:lin ang="2700000" scaled="1"/>
          </a:gradFill>
          <a:ln w="47625" cap="flat" cmpd="sng" algn="ctr">
            <a:solidFill>
              <a:srgbClr val="A2E2A3"/>
            </a:solidFill>
            <a:prstDash val="solid"/>
            <a:round/>
            <a:headEnd type="none" w="med" len="med"/>
            <a:tailEnd type="arrow"/>
          </a:ln>
          <a:effectLst/>
        </p:spPr>
      </p:cxnSp>
      <p:cxnSp>
        <p:nvCxnSpPr>
          <p:cNvPr id="8" name="Straight Arrow Connector 7"/>
          <p:cNvCxnSpPr/>
          <p:nvPr/>
        </p:nvCxnSpPr>
        <p:spPr bwMode="auto">
          <a:xfrm flipH="1">
            <a:off x="3235027" y="3931920"/>
            <a:ext cx="2591866" cy="0"/>
          </a:xfrm>
          <a:prstGeom prst="straightConnector1">
            <a:avLst/>
          </a:prstGeom>
          <a:gradFill rotWithShape="1">
            <a:gsLst>
              <a:gs pos="0">
                <a:srgbClr val="E4CD9A"/>
              </a:gs>
              <a:gs pos="100000">
                <a:srgbClr val="EEEFD7"/>
              </a:gs>
            </a:gsLst>
            <a:lin ang="2700000" scaled="1"/>
          </a:gradFill>
          <a:ln w="47625" cap="flat" cmpd="sng" algn="ctr">
            <a:solidFill>
              <a:srgbClr val="A2E2A3"/>
            </a:solidFill>
            <a:prstDash val="solid"/>
            <a:round/>
            <a:headEnd type="none" w="med" len="med"/>
            <a:tailEnd type="arrow"/>
          </a:ln>
          <a:effectLst/>
        </p:spPr>
      </p:cxnSp>
      <p:cxnSp>
        <p:nvCxnSpPr>
          <p:cNvPr id="9" name="Straight Arrow Connector 8"/>
          <p:cNvCxnSpPr/>
          <p:nvPr/>
        </p:nvCxnSpPr>
        <p:spPr bwMode="auto">
          <a:xfrm flipH="1">
            <a:off x="3235027" y="2779570"/>
            <a:ext cx="2591866" cy="0"/>
          </a:xfrm>
          <a:prstGeom prst="straightConnector1">
            <a:avLst/>
          </a:prstGeom>
          <a:gradFill rotWithShape="1">
            <a:gsLst>
              <a:gs pos="0">
                <a:srgbClr val="E4CD9A"/>
              </a:gs>
              <a:gs pos="100000">
                <a:srgbClr val="EEEFD7"/>
              </a:gs>
            </a:gsLst>
            <a:lin ang="2700000" scaled="1"/>
          </a:gradFill>
          <a:ln w="47625" cap="flat" cmpd="sng" algn="ctr">
            <a:solidFill>
              <a:srgbClr val="A2E2A3"/>
            </a:solidFill>
            <a:prstDash val="solid"/>
            <a:round/>
            <a:headEnd type="none" w="med" len="med"/>
            <a:tailEnd type="arrow"/>
          </a:ln>
          <a:effectLst/>
        </p:spPr>
      </p:cxnSp>
      <p:cxnSp>
        <p:nvCxnSpPr>
          <p:cNvPr id="10" name="Straight Arrow Connector 9"/>
          <p:cNvCxnSpPr/>
          <p:nvPr/>
        </p:nvCxnSpPr>
        <p:spPr bwMode="auto">
          <a:xfrm rot="-60000" flipH="1">
            <a:off x="3235027" y="4515281"/>
            <a:ext cx="2591866" cy="283221"/>
          </a:xfrm>
          <a:prstGeom prst="straightConnector1">
            <a:avLst/>
          </a:prstGeom>
          <a:gradFill rotWithShape="1">
            <a:gsLst>
              <a:gs pos="0">
                <a:srgbClr val="E4CD9A"/>
              </a:gs>
              <a:gs pos="100000">
                <a:srgbClr val="EEEFD7"/>
              </a:gs>
            </a:gsLst>
            <a:lin ang="2700000" scaled="1"/>
          </a:gradFill>
          <a:ln w="47625" cap="flat" cmpd="sng" algn="ctr">
            <a:solidFill>
              <a:srgbClr val="A2E2A3"/>
            </a:solidFill>
            <a:prstDash val="solid"/>
            <a:round/>
            <a:headEnd type="none" w="med" len="med"/>
            <a:tailEnd type="arrow"/>
          </a:ln>
          <a:effectLst/>
        </p:spPr>
      </p:cxnSp>
      <p:cxnSp>
        <p:nvCxnSpPr>
          <p:cNvPr id="11" name="Straight Arrow Connector 10"/>
          <p:cNvCxnSpPr/>
          <p:nvPr/>
        </p:nvCxnSpPr>
        <p:spPr bwMode="auto">
          <a:xfrm flipH="1">
            <a:off x="3235027" y="2161876"/>
            <a:ext cx="2591866" cy="289935"/>
          </a:xfrm>
          <a:prstGeom prst="straightConnector1">
            <a:avLst/>
          </a:prstGeom>
          <a:gradFill rotWithShape="1">
            <a:gsLst>
              <a:gs pos="0">
                <a:srgbClr val="E4CD9A"/>
              </a:gs>
              <a:gs pos="100000">
                <a:srgbClr val="EEEFD7"/>
              </a:gs>
            </a:gsLst>
            <a:lin ang="2700000" scaled="1"/>
          </a:gradFill>
          <a:ln w="47625" cap="flat" cmpd="sng" algn="ctr">
            <a:solidFill>
              <a:srgbClr val="A2E2A3"/>
            </a:solidFill>
            <a:prstDash val="solid"/>
            <a:round/>
            <a:headEnd type="none" w="med" len="med"/>
            <a:tailEnd type="arrow"/>
          </a:ln>
          <a:effectLst/>
        </p:spPr>
      </p:cxnSp>
      <p:cxnSp>
        <p:nvCxnSpPr>
          <p:cNvPr id="12" name="Straight Arrow Connector 11"/>
          <p:cNvCxnSpPr/>
          <p:nvPr/>
        </p:nvCxnSpPr>
        <p:spPr bwMode="auto">
          <a:xfrm flipH="1">
            <a:off x="3248709" y="5181600"/>
            <a:ext cx="2591866" cy="0"/>
          </a:xfrm>
          <a:prstGeom prst="straightConnector1">
            <a:avLst/>
          </a:prstGeom>
          <a:gradFill rotWithShape="1">
            <a:gsLst>
              <a:gs pos="0">
                <a:srgbClr val="E4CD9A"/>
              </a:gs>
              <a:gs pos="100000">
                <a:srgbClr val="EEEFD7"/>
              </a:gs>
            </a:gsLst>
            <a:lin ang="2700000" scaled="1"/>
          </a:gradFill>
          <a:ln w="47625" cap="flat" cmpd="sng" algn="ctr">
            <a:solidFill>
              <a:srgbClr val="A2E2A3"/>
            </a:solidFill>
            <a:prstDash val="solid"/>
            <a:round/>
            <a:headEnd type="none" w="med" len="med"/>
            <a:tailEnd type="arrow"/>
          </a:ln>
          <a:effectLst/>
        </p:spPr>
      </p:cxnSp>
    </p:spTree>
    <p:extLst>
      <p:ext uri="{BB962C8B-B14F-4D97-AF65-F5344CB8AC3E}">
        <p14:creationId xmlns:p14="http://schemas.microsoft.com/office/powerpoint/2010/main" val="6966679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58c48ddc-fe61-40b7-a7e2-0537e4d08b3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Configuration des services d'intégration d'un ordinateur virtuel</a:t>
            </a:r>
            <a:endParaRPr lang="en-US" sz="2600" dirty="0"/>
          </a:p>
        </p:txBody>
      </p:sp>
      <p:sp>
        <p:nvSpPr>
          <p:cNvPr id="4" name="Rounded Rectangle 3"/>
          <p:cNvSpPr>
            <a:spLocks noChangeArrowheads="1"/>
          </p:cNvSpPr>
          <p:nvPr/>
        </p:nvSpPr>
        <p:spPr bwMode="auto">
          <a:xfrm>
            <a:off x="649823" y="981075"/>
            <a:ext cx="7478712" cy="904875"/>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800" b="0" dirty="0">
                <a:latin typeface="Segoe UI" pitchFamily="34" charset="0"/>
                <a:ea typeface="Segoe UI" pitchFamily="34" charset="0"/>
                <a:cs typeface="Segoe UI" pitchFamily="34" charset="0"/>
              </a:rPr>
              <a:t>Services </a:t>
            </a:r>
            <a:r>
              <a:rPr lang="en-US" sz="2800" b="0" dirty="0" err="1">
                <a:latin typeface="Segoe UI" pitchFamily="34" charset="0"/>
                <a:ea typeface="Segoe UI" pitchFamily="34" charset="0"/>
                <a:cs typeface="Segoe UI" pitchFamily="34" charset="0"/>
              </a:rPr>
              <a:t>d'intégration</a:t>
            </a:r>
            <a:r>
              <a:rPr lang="en-US" sz="2800" b="0" dirty="0">
                <a:latin typeface="Segoe UI" pitchFamily="34" charset="0"/>
                <a:ea typeface="Segoe UI" pitchFamily="34" charset="0"/>
                <a:cs typeface="Segoe UI" pitchFamily="34" charset="0"/>
              </a:rPr>
              <a:t> </a:t>
            </a:r>
            <a:r>
              <a:rPr lang="en-US" sz="2800" b="0" dirty="0" err="1" smtClean="0">
                <a:latin typeface="Segoe UI" pitchFamily="34" charset="0"/>
                <a:ea typeface="Segoe UI" pitchFamily="34" charset="0"/>
                <a:cs typeface="Segoe UI" pitchFamily="34" charset="0"/>
              </a:rPr>
              <a:t>possibles</a:t>
            </a:r>
            <a:endParaRPr lang="en-CA" sz="2800" b="0" dirty="0">
              <a:latin typeface="Segoe UI" pitchFamily="34" charset="0"/>
              <a:ea typeface="Segoe UI" pitchFamily="34" charset="0"/>
              <a:cs typeface="Segoe UI" pitchFamily="34" charset="0"/>
            </a:endParaRPr>
          </a:p>
        </p:txBody>
      </p:sp>
      <p:sp>
        <p:nvSpPr>
          <p:cNvPr id="5" name="AutoShape 3"/>
          <p:cNvSpPr>
            <a:spLocks noChangeArrowheads="1"/>
          </p:cNvSpPr>
          <p:nvPr/>
        </p:nvSpPr>
        <p:spPr bwMode="auto">
          <a:xfrm>
            <a:off x="649823" y="1661865"/>
            <a:ext cx="7478712" cy="3257550"/>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342900" lvl="0" indent="-342900">
              <a:spcAft>
                <a:spcPts val="1800"/>
              </a:spcAft>
              <a:buFont typeface="Arial" pitchFamily="34" charset="0"/>
              <a:buChar char="•"/>
            </a:pPr>
            <a:r>
              <a:rPr lang="en-US" sz="2600" b="0" dirty="0" smtClean="0">
                <a:latin typeface="Segoe UI" pitchFamily="34" charset="0"/>
                <a:ea typeface="Segoe UI" pitchFamily="34" charset="0"/>
                <a:cs typeface="Segoe UI" pitchFamily="34" charset="0"/>
              </a:rPr>
              <a:t>Arrêt du système d'exploitation</a:t>
            </a:r>
            <a:endParaRPr lang="en-CA" sz="2600" b="0" dirty="0">
              <a:latin typeface="Segoe UI" pitchFamily="34" charset="0"/>
              <a:ea typeface="Segoe UI" pitchFamily="34" charset="0"/>
              <a:cs typeface="Segoe UI" pitchFamily="34" charset="0"/>
            </a:endParaRPr>
          </a:p>
          <a:p>
            <a:pPr marL="342900" lvl="0" indent="-342900">
              <a:spcAft>
                <a:spcPts val="1800"/>
              </a:spcAft>
              <a:buFont typeface="Arial" pitchFamily="34" charset="0"/>
              <a:buChar char="•"/>
            </a:pPr>
            <a:r>
              <a:rPr lang="en-US" sz="2600" b="0" dirty="0">
                <a:latin typeface="Segoe UI" pitchFamily="34" charset="0"/>
                <a:ea typeface="Segoe UI" pitchFamily="34" charset="0"/>
                <a:cs typeface="Segoe UI" pitchFamily="34" charset="0"/>
              </a:rPr>
              <a:t>Synchronisation date/heure</a:t>
            </a:r>
            <a:endParaRPr lang="en-CA" sz="2600" b="0" dirty="0">
              <a:latin typeface="Segoe UI" pitchFamily="34" charset="0"/>
              <a:ea typeface="Segoe UI" pitchFamily="34" charset="0"/>
              <a:cs typeface="Segoe UI" pitchFamily="34" charset="0"/>
            </a:endParaRPr>
          </a:p>
          <a:p>
            <a:pPr marL="342900" lvl="0" indent="-342900">
              <a:spcAft>
                <a:spcPts val="1800"/>
              </a:spcAft>
              <a:buFont typeface="Arial" pitchFamily="34" charset="0"/>
              <a:buChar char="•"/>
            </a:pPr>
            <a:r>
              <a:rPr lang="en-US" sz="2600" b="0" dirty="0">
                <a:latin typeface="Segoe UI" pitchFamily="34" charset="0"/>
                <a:ea typeface="Segoe UI" pitchFamily="34" charset="0"/>
                <a:cs typeface="Segoe UI" pitchFamily="34" charset="0"/>
              </a:rPr>
              <a:t>Échange de données</a:t>
            </a:r>
            <a:endParaRPr lang="en-CA" sz="2600" b="0" dirty="0">
              <a:latin typeface="Segoe UI" pitchFamily="34" charset="0"/>
              <a:ea typeface="Segoe UI" pitchFamily="34" charset="0"/>
              <a:cs typeface="Segoe UI" pitchFamily="34" charset="0"/>
            </a:endParaRPr>
          </a:p>
          <a:p>
            <a:pPr marL="342900" lvl="0" indent="-342900">
              <a:spcAft>
                <a:spcPts val="1800"/>
              </a:spcAft>
              <a:buFont typeface="Arial" pitchFamily="34" charset="0"/>
              <a:buChar char="•"/>
            </a:pPr>
            <a:r>
              <a:rPr lang="en-US" sz="2600" b="0" dirty="0">
                <a:latin typeface="Segoe UI" pitchFamily="34" charset="0"/>
                <a:ea typeface="Segoe UI" pitchFamily="34" charset="0"/>
                <a:cs typeface="Segoe UI" pitchFamily="34" charset="0"/>
              </a:rPr>
              <a:t>Pulsation</a:t>
            </a:r>
            <a:endParaRPr lang="en-CA" sz="2600" b="0" dirty="0">
              <a:latin typeface="Segoe UI" pitchFamily="34" charset="0"/>
              <a:ea typeface="Segoe UI" pitchFamily="34" charset="0"/>
              <a:cs typeface="Segoe UI" pitchFamily="34" charset="0"/>
            </a:endParaRPr>
          </a:p>
          <a:p>
            <a:pPr marL="342900" lvl="0" indent="-342900">
              <a:spcAft>
                <a:spcPts val="1800"/>
              </a:spcAft>
              <a:buFont typeface="Arial" pitchFamily="34" charset="0"/>
              <a:buChar char="•"/>
            </a:pPr>
            <a:r>
              <a:rPr lang="en-US" sz="2600" b="0" dirty="0">
                <a:latin typeface="Segoe UI" pitchFamily="34" charset="0"/>
                <a:ea typeface="Segoe UI" pitchFamily="34" charset="0"/>
                <a:cs typeface="Segoe UI" pitchFamily="34" charset="0"/>
              </a:rPr>
              <a:t>Sauvegarde (instantané de volume)</a:t>
            </a:r>
            <a:endParaRPr lang="en-CA" sz="2600" b="0" dirty="0">
              <a:latin typeface="Segoe UI" pitchFamily="34" charset="0"/>
              <a:ea typeface="Segoe UI" pitchFamily="34" charset="0"/>
              <a:cs typeface="Segoe UI" pitchFamily="34" charset="0"/>
            </a:endParaRPr>
          </a:p>
          <a:p>
            <a:pPr eaLnBrk="0" hangingPunct="0"/>
            <a:endParaRPr lang="en-US" sz="2400" b="1"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482667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27f17b76-a965-449a-b749-27943f259eb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Configuration des actions de démarrage et d'arrêt d'un ordinateur virtuel</a:t>
            </a:r>
            <a:endParaRPr lang="en-US" sz="2600" dirty="0"/>
          </a:p>
        </p:txBody>
      </p:sp>
      <p:sp>
        <p:nvSpPr>
          <p:cNvPr id="4" name="Rounded Rectangle 3"/>
          <p:cNvSpPr>
            <a:spLocks noChangeArrowheads="1"/>
          </p:cNvSpPr>
          <p:nvPr/>
        </p:nvSpPr>
        <p:spPr bwMode="auto">
          <a:xfrm>
            <a:off x="811974" y="867662"/>
            <a:ext cx="7798625" cy="5228338"/>
          </a:xfrm>
          <a:prstGeom prst="roundRect">
            <a:avLst>
              <a:gd name="adj" fmla="val 4167"/>
            </a:avLst>
          </a:prstGeom>
          <a:ln>
            <a:headEnd/>
            <a:tailEnd/>
          </a:ln>
        </p:spPr>
        <p:style>
          <a:lnRef idx="2">
            <a:schemeClr val="accent1"/>
          </a:lnRef>
          <a:fillRef idx="1">
            <a:schemeClr val="lt1"/>
          </a:fillRef>
          <a:effectRef idx="0">
            <a:schemeClr val="accent1"/>
          </a:effectRef>
          <a:fontRef idx="minor">
            <a:schemeClr val="dk1"/>
          </a:fontRef>
        </p:style>
        <p:txBody>
          <a:bodyPr/>
          <a:lstStyle>
            <a:defPPr>
              <a:defRPr lang="en-US"/>
            </a:defPPr>
            <a:lvl1pPr algn="l" rtl="0" fontAlgn="base">
              <a:spcBef>
                <a:spcPct val="0"/>
              </a:spcBef>
              <a:spcAft>
                <a:spcPct val="0"/>
              </a:spcAft>
              <a:defRPr b="1" kern="1200">
                <a:solidFill>
                  <a:schemeClr val="dk1"/>
                </a:solidFill>
                <a:latin typeface="+mn-lt"/>
                <a:ea typeface="+mn-ea"/>
                <a:cs typeface="+mn-cs"/>
              </a:defRPr>
            </a:lvl1pPr>
            <a:lvl2pPr marL="457200" algn="l" rtl="0" fontAlgn="base">
              <a:spcBef>
                <a:spcPct val="0"/>
              </a:spcBef>
              <a:spcAft>
                <a:spcPct val="0"/>
              </a:spcAft>
              <a:defRPr b="1" kern="1200">
                <a:solidFill>
                  <a:schemeClr val="dk1"/>
                </a:solidFill>
                <a:latin typeface="+mn-lt"/>
                <a:ea typeface="+mn-ea"/>
                <a:cs typeface="+mn-cs"/>
              </a:defRPr>
            </a:lvl2pPr>
            <a:lvl3pPr marL="914400" algn="l" rtl="0" fontAlgn="base">
              <a:spcBef>
                <a:spcPct val="0"/>
              </a:spcBef>
              <a:spcAft>
                <a:spcPct val="0"/>
              </a:spcAft>
              <a:defRPr b="1" kern="1200">
                <a:solidFill>
                  <a:schemeClr val="dk1"/>
                </a:solidFill>
                <a:latin typeface="+mn-lt"/>
                <a:ea typeface="+mn-ea"/>
                <a:cs typeface="+mn-cs"/>
              </a:defRPr>
            </a:lvl3pPr>
            <a:lvl4pPr marL="1371600" algn="l" rtl="0" fontAlgn="base">
              <a:spcBef>
                <a:spcPct val="0"/>
              </a:spcBef>
              <a:spcAft>
                <a:spcPct val="0"/>
              </a:spcAft>
              <a:defRPr b="1" kern="1200">
                <a:solidFill>
                  <a:schemeClr val="dk1"/>
                </a:solidFill>
                <a:latin typeface="+mn-lt"/>
                <a:ea typeface="+mn-ea"/>
                <a:cs typeface="+mn-cs"/>
              </a:defRPr>
            </a:lvl4pPr>
            <a:lvl5pPr marL="1828800" algn="l" rtl="0" fontAlgn="base">
              <a:spcBef>
                <a:spcPct val="0"/>
              </a:spcBef>
              <a:spcAft>
                <a:spcPct val="0"/>
              </a:spcAft>
              <a:defRPr b="1" kern="1200">
                <a:solidFill>
                  <a:schemeClr val="dk1"/>
                </a:solidFill>
                <a:latin typeface="+mn-lt"/>
                <a:ea typeface="+mn-ea"/>
                <a:cs typeface="+mn-cs"/>
              </a:defRPr>
            </a:lvl5pPr>
            <a:lvl6pPr marL="2286000" algn="l" defTabSz="914400" rtl="0" eaLnBrk="1" latinLnBrk="0" hangingPunct="1">
              <a:defRPr b="1" kern="1200">
                <a:solidFill>
                  <a:schemeClr val="dk1"/>
                </a:solidFill>
                <a:latin typeface="+mn-lt"/>
                <a:ea typeface="+mn-ea"/>
                <a:cs typeface="+mn-cs"/>
              </a:defRPr>
            </a:lvl6pPr>
            <a:lvl7pPr marL="2743200" algn="l" defTabSz="914400" rtl="0" eaLnBrk="1" latinLnBrk="0" hangingPunct="1">
              <a:defRPr b="1" kern="1200">
                <a:solidFill>
                  <a:schemeClr val="dk1"/>
                </a:solidFill>
                <a:latin typeface="+mn-lt"/>
                <a:ea typeface="+mn-ea"/>
                <a:cs typeface="+mn-cs"/>
              </a:defRPr>
            </a:lvl7pPr>
            <a:lvl8pPr marL="3200400" algn="l" defTabSz="914400" rtl="0" eaLnBrk="1" latinLnBrk="0" hangingPunct="1">
              <a:defRPr b="1" kern="1200">
                <a:solidFill>
                  <a:schemeClr val="dk1"/>
                </a:solidFill>
                <a:latin typeface="+mn-lt"/>
                <a:ea typeface="+mn-ea"/>
                <a:cs typeface="+mn-cs"/>
              </a:defRPr>
            </a:lvl8pPr>
            <a:lvl9pPr marL="3657600" algn="l" defTabSz="914400" rtl="0" eaLnBrk="1" latinLnBrk="0" hangingPunct="1">
              <a:defRPr b="1" kern="1200">
                <a:solidFill>
                  <a:schemeClr val="dk1"/>
                </a:solidFill>
                <a:latin typeface="+mn-lt"/>
                <a:ea typeface="+mn-ea"/>
                <a:cs typeface="+mn-cs"/>
              </a:defRPr>
            </a:lvl9pPr>
          </a:lstStyle>
          <a:p>
            <a:pPr>
              <a:spcBef>
                <a:spcPts val="600"/>
              </a:spcBef>
            </a:pPr>
            <a:r>
              <a:rPr lang="en-US" sz="2800" b="0" dirty="0">
                <a:latin typeface="Segoe UI" pitchFamily="34" charset="0"/>
                <a:ea typeface="Segoe UI" pitchFamily="34" charset="0"/>
                <a:cs typeface="Segoe UI" pitchFamily="34" charset="0"/>
              </a:rPr>
              <a:t>Actions de démarrage </a:t>
            </a:r>
            <a:r>
              <a:rPr lang="en-US" sz="2800" b="0" dirty="0" err="1">
                <a:latin typeface="Segoe UI" pitchFamily="34" charset="0"/>
                <a:ea typeface="Segoe UI" pitchFamily="34" charset="0"/>
                <a:cs typeface="Segoe UI" pitchFamily="34" charset="0"/>
              </a:rPr>
              <a:t>automatique</a:t>
            </a:r>
            <a:r>
              <a:rPr lang="en-US" sz="2800" b="0" dirty="0">
                <a:latin typeface="Segoe UI" pitchFamily="34" charset="0"/>
                <a:ea typeface="Segoe UI" pitchFamily="34" charset="0"/>
                <a:cs typeface="Segoe UI" pitchFamily="34" charset="0"/>
              </a:rPr>
              <a:t> </a:t>
            </a:r>
            <a:r>
              <a:rPr lang="en-US" sz="2800" b="0" dirty="0" err="1" smtClean="0">
                <a:latin typeface="Segoe UI" pitchFamily="34" charset="0"/>
                <a:ea typeface="Segoe UI" pitchFamily="34" charset="0"/>
                <a:cs typeface="Segoe UI" pitchFamily="34" charset="0"/>
              </a:rPr>
              <a:t>possibles</a:t>
            </a:r>
            <a:endParaRPr lang="en-US" sz="2800" b="0" dirty="0">
              <a:latin typeface="Segoe UI" pitchFamily="34" charset="0"/>
              <a:ea typeface="Segoe UI" pitchFamily="34" charset="0"/>
              <a:cs typeface="Segoe UI" pitchFamily="34" charset="0"/>
            </a:endParaRPr>
          </a:p>
          <a:p>
            <a:pPr marL="268288" indent="-268288">
              <a:spcBef>
                <a:spcPts val="600"/>
              </a:spcBef>
              <a:buClr>
                <a:schemeClr val="accent2">
                  <a:lumMod val="75000"/>
                </a:schemeClr>
              </a:buClr>
              <a:buFont typeface="Arial" pitchFamily="34" charset="0"/>
              <a:buChar char="•"/>
            </a:pPr>
            <a:r>
              <a:rPr lang="en-US" sz="2600" b="0" dirty="0">
                <a:latin typeface="Segoe UI" pitchFamily="34" charset="0"/>
                <a:ea typeface="Segoe UI" pitchFamily="34" charset="0"/>
                <a:cs typeface="Segoe UI" pitchFamily="34" charset="0"/>
              </a:rPr>
              <a:t>Aucune</a:t>
            </a:r>
            <a:endParaRPr lang="en-CA" sz="2600" b="0" dirty="0">
              <a:latin typeface="Segoe UI" pitchFamily="34" charset="0"/>
              <a:ea typeface="Segoe UI" pitchFamily="34" charset="0"/>
              <a:cs typeface="Segoe UI" pitchFamily="34" charset="0"/>
            </a:endParaRPr>
          </a:p>
          <a:p>
            <a:pPr marL="268288" indent="-268288">
              <a:spcBef>
                <a:spcPts val="600"/>
              </a:spcBef>
              <a:buClr>
                <a:schemeClr val="accent2">
                  <a:lumMod val="75000"/>
                </a:schemeClr>
              </a:buClr>
              <a:buFont typeface="Arial" pitchFamily="34" charset="0"/>
              <a:buChar char="•"/>
            </a:pPr>
            <a:r>
              <a:rPr lang="en-US" sz="2600" b="0" dirty="0">
                <a:latin typeface="Segoe UI" pitchFamily="34" charset="0"/>
                <a:ea typeface="Segoe UI" pitchFamily="34" charset="0"/>
                <a:cs typeface="Segoe UI" pitchFamily="34" charset="0"/>
              </a:rPr>
              <a:t>Démarrer automatiquement si </a:t>
            </a:r>
            <a:r>
              <a:rPr lang="en-US" sz="2600" b="0" dirty="0" err="1">
                <a:latin typeface="Segoe UI" pitchFamily="34" charset="0"/>
                <a:ea typeface="Segoe UI" pitchFamily="34" charset="0"/>
                <a:cs typeface="Segoe UI" pitchFamily="34" charset="0"/>
              </a:rPr>
              <a:t>démarrage</a:t>
            </a:r>
            <a:r>
              <a:rPr lang="en-US" sz="2600" b="0" dirty="0">
                <a:latin typeface="Segoe UI" pitchFamily="34" charset="0"/>
                <a:ea typeface="Segoe UI" pitchFamily="34" charset="0"/>
                <a:cs typeface="Segoe UI" pitchFamily="34" charset="0"/>
              </a:rPr>
              <a:t> </a:t>
            </a:r>
            <a:r>
              <a:rPr lang="en-US" sz="2600" b="0" dirty="0" smtClean="0">
                <a:latin typeface="Segoe UI" pitchFamily="34" charset="0"/>
                <a:ea typeface="Segoe UI" pitchFamily="34" charset="0"/>
                <a:cs typeface="Segoe UI" pitchFamily="34" charset="0"/>
              </a:rPr>
              <a:t>en </a:t>
            </a:r>
            <a:r>
              <a:rPr lang="en-US" sz="2600" b="0" dirty="0" err="1" smtClean="0">
                <a:latin typeface="Segoe UI" pitchFamily="34" charset="0"/>
                <a:ea typeface="Segoe UI" pitchFamily="34" charset="0"/>
                <a:cs typeface="Segoe UI" pitchFamily="34" charset="0"/>
              </a:rPr>
              <a:t>cours</a:t>
            </a:r>
            <a:r>
              <a:rPr lang="en-US" sz="2600" b="0" dirty="0" smtClean="0">
                <a:latin typeface="Segoe UI" pitchFamily="34" charset="0"/>
                <a:ea typeface="Segoe UI" pitchFamily="34" charset="0"/>
                <a:cs typeface="Segoe UI" pitchFamily="34" charset="0"/>
              </a:rPr>
              <a:t> </a:t>
            </a:r>
            <a:r>
              <a:rPr lang="en-US" sz="2600" b="0" dirty="0">
                <a:latin typeface="Segoe UI" pitchFamily="34" charset="0"/>
                <a:ea typeface="Segoe UI" pitchFamily="34" charset="0"/>
                <a:cs typeface="Segoe UI" pitchFamily="34" charset="0"/>
              </a:rPr>
              <a:t>lorsque le service s'est arrêté</a:t>
            </a:r>
          </a:p>
          <a:p>
            <a:pPr marL="268288" indent="-268288">
              <a:spcBef>
                <a:spcPts val="600"/>
              </a:spcBef>
              <a:buClr>
                <a:schemeClr val="accent2">
                  <a:lumMod val="75000"/>
                </a:schemeClr>
              </a:buClr>
              <a:buFont typeface="Arial" pitchFamily="34" charset="0"/>
              <a:buChar char="•"/>
            </a:pPr>
            <a:r>
              <a:rPr lang="en-US" sz="2600" b="0" dirty="0">
                <a:latin typeface="Segoe UI" pitchFamily="34" charset="0"/>
                <a:ea typeface="Segoe UI" pitchFamily="34" charset="0"/>
                <a:cs typeface="Segoe UI" pitchFamily="34" charset="0"/>
              </a:rPr>
              <a:t>Toujours démarrer cet ordinateur virtuel automatiquement</a:t>
            </a:r>
            <a:endParaRPr lang="en-CA" sz="2600" b="0" dirty="0">
              <a:latin typeface="Segoe UI" pitchFamily="34" charset="0"/>
              <a:ea typeface="Segoe UI" pitchFamily="34" charset="0"/>
              <a:cs typeface="Segoe UI" pitchFamily="34" charset="0"/>
            </a:endParaRPr>
          </a:p>
          <a:p>
            <a:pPr>
              <a:spcBef>
                <a:spcPts val="1800"/>
              </a:spcBef>
            </a:pPr>
            <a:r>
              <a:rPr lang="en-US" sz="2800" b="0" dirty="0">
                <a:latin typeface="Segoe UI" pitchFamily="34" charset="0"/>
                <a:ea typeface="Segoe UI" pitchFamily="34" charset="0"/>
                <a:cs typeface="Segoe UI" pitchFamily="34" charset="0"/>
              </a:rPr>
              <a:t>Actions d'arrêt </a:t>
            </a:r>
            <a:r>
              <a:rPr lang="en-US" sz="2800" b="0" dirty="0" err="1">
                <a:latin typeface="Segoe UI" pitchFamily="34" charset="0"/>
                <a:ea typeface="Segoe UI" pitchFamily="34" charset="0"/>
                <a:cs typeface="Segoe UI" pitchFamily="34" charset="0"/>
              </a:rPr>
              <a:t>automatique</a:t>
            </a:r>
            <a:r>
              <a:rPr lang="en-US" sz="2800" b="0" dirty="0">
                <a:latin typeface="Segoe UI" pitchFamily="34" charset="0"/>
                <a:ea typeface="Segoe UI" pitchFamily="34" charset="0"/>
                <a:cs typeface="Segoe UI" pitchFamily="34" charset="0"/>
              </a:rPr>
              <a:t> </a:t>
            </a:r>
            <a:r>
              <a:rPr lang="en-US" sz="2800" b="0" dirty="0" err="1" smtClean="0">
                <a:latin typeface="Segoe UI" pitchFamily="34" charset="0"/>
                <a:ea typeface="Segoe UI" pitchFamily="34" charset="0"/>
                <a:cs typeface="Segoe UI" pitchFamily="34" charset="0"/>
              </a:rPr>
              <a:t>possibles</a:t>
            </a:r>
            <a:endParaRPr lang="en-CA" sz="2800" b="0" dirty="0">
              <a:latin typeface="Segoe UI" pitchFamily="34" charset="0"/>
              <a:ea typeface="Segoe UI" pitchFamily="34" charset="0"/>
              <a:cs typeface="Segoe UI" pitchFamily="34" charset="0"/>
            </a:endParaRPr>
          </a:p>
          <a:p>
            <a:pPr marL="268288" indent="-268288">
              <a:spcBef>
                <a:spcPts val="600"/>
              </a:spcBef>
              <a:buClr>
                <a:schemeClr val="accent2">
                  <a:lumMod val="75000"/>
                </a:schemeClr>
              </a:buClr>
              <a:buFont typeface="Arial" pitchFamily="34" charset="0"/>
              <a:buChar char="•"/>
            </a:pPr>
            <a:r>
              <a:rPr lang="en-US" sz="2600" b="0" dirty="0">
                <a:latin typeface="Segoe UI" pitchFamily="34" charset="0"/>
                <a:ea typeface="Segoe UI" pitchFamily="34" charset="0"/>
                <a:cs typeface="Segoe UI" pitchFamily="34" charset="0"/>
              </a:rPr>
              <a:t>Enregistrer l'état de l'ordinateur virtuel</a:t>
            </a:r>
          </a:p>
          <a:p>
            <a:pPr marL="268288" indent="-268288">
              <a:spcBef>
                <a:spcPts val="600"/>
              </a:spcBef>
              <a:buClr>
                <a:schemeClr val="accent2">
                  <a:lumMod val="75000"/>
                </a:schemeClr>
              </a:buClr>
              <a:buFont typeface="Arial" pitchFamily="34" charset="0"/>
              <a:buChar char="•"/>
            </a:pPr>
            <a:r>
              <a:rPr lang="en-US" sz="2600" b="0" dirty="0">
                <a:latin typeface="Segoe UI" pitchFamily="34" charset="0"/>
                <a:ea typeface="Segoe UI" pitchFamily="34" charset="0"/>
                <a:cs typeface="Segoe UI" pitchFamily="34" charset="0"/>
              </a:rPr>
              <a:t>Désactiver l'ordinateur virtuel</a:t>
            </a:r>
          </a:p>
          <a:p>
            <a:pPr marL="268288" indent="-268288">
              <a:spcBef>
                <a:spcPts val="600"/>
              </a:spcBef>
              <a:buClr>
                <a:schemeClr val="accent2">
                  <a:lumMod val="75000"/>
                </a:schemeClr>
              </a:buClr>
              <a:buFont typeface="Arial" pitchFamily="34" charset="0"/>
              <a:buChar char="•"/>
            </a:pPr>
            <a:r>
              <a:rPr lang="en-US" sz="2600" b="0" dirty="0">
                <a:latin typeface="Segoe UI" pitchFamily="34" charset="0"/>
                <a:ea typeface="Segoe UI" pitchFamily="34" charset="0"/>
                <a:cs typeface="Segoe UI" pitchFamily="34" charset="0"/>
              </a:rPr>
              <a:t>Arrêter le système d'exploitation invité</a:t>
            </a:r>
            <a:endParaRPr lang="en-CA" sz="26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428876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a8b2195b-7cb4-4f38-81a0-11cca420dc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Contrôle des ressources Hyper-V</a:t>
            </a:r>
            <a:endParaRPr lang="en-US"/>
          </a:p>
        </p:txBody>
      </p:sp>
      <p:sp>
        <p:nvSpPr>
          <p:cNvPr id="4" name="Content Placeholder 2"/>
          <p:cNvSpPr>
            <a:spLocks noGrp="1"/>
          </p:cNvSpPr>
          <p:nvPr/>
        </p:nvSpPr>
        <p:spPr bwMode="auto">
          <a:xfrm>
            <a:off x="519751"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Paramètres que vous pouvez mesurer avec le </a:t>
            </a:r>
            <a:r>
              <a:rPr lang="en-US" dirty="0" err="1" smtClean="0"/>
              <a:t>contrôle</a:t>
            </a:r>
            <a:r>
              <a:rPr lang="en-US" dirty="0" smtClean="0"/>
              <a:t> des </a:t>
            </a:r>
            <a:r>
              <a:rPr lang="en-US" dirty="0" err="1" smtClean="0"/>
              <a:t>ressources</a:t>
            </a:r>
            <a:endParaRPr lang="en-CA" dirty="0" smtClean="0"/>
          </a:p>
          <a:p>
            <a:pPr lvl="0"/>
            <a:r>
              <a:rPr lang="en-US" sz="2400" dirty="0" smtClean="0"/>
              <a:t>Utilisation UC moyenne</a:t>
            </a:r>
            <a:endParaRPr lang="en-CA" sz="2400" dirty="0" smtClean="0"/>
          </a:p>
          <a:p>
            <a:pPr lvl="0"/>
            <a:r>
              <a:rPr lang="en-US" sz="2400" dirty="0" smtClean="0"/>
              <a:t>Utilisation moyenne de la mémoire physique, </a:t>
            </a:r>
            <a:r>
              <a:rPr lang="en-US" sz="2400" dirty="0" err="1" smtClean="0"/>
              <a:t>notamment</a:t>
            </a:r>
            <a:endParaRPr lang="en-CA" sz="2400" dirty="0"/>
          </a:p>
          <a:p>
            <a:pPr lvl="1"/>
            <a:r>
              <a:rPr lang="en-US" dirty="0"/>
              <a:t>Utilisation mémoire minimum</a:t>
            </a:r>
            <a:endParaRPr lang="en-CA" dirty="0"/>
          </a:p>
          <a:p>
            <a:pPr lvl="1"/>
            <a:r>
              <a:rPr lang="en-US" dirty="0"/>
              <a:t>Utilisation mémoire maximum</a:t>
            </a:r>
            <a:endParaRPr lang="en-CA" dirty="0"/>
          </a:p>
          <a:p>
            <a:pPr lvl="0"/>
            <a:r>
              <a:rPr lang="en-US" sz="2400" dirty="0"/>
              <a:t>Allocation d'espace disque maximum</a:t>
            </a:r>
            <a:endParaRPr lang="en-CA" sz="2400" dirty="0"/>
          </a:p>
          <a:p>
            <a:pPr lvl="0"/>
            <a:r>
              <a:rPr lang="en-US" sz="2400" dirty="0"/>
              <a:t>Trafic réseau entrant pour une carte réseau</a:t>
            </a:r>
            <a:endParaRPr lang="en-CA" sz="2400" dirty="0"/>
          </a:p>
          <a:p>
            <a:pPr lvl="0"/>
            <a:r>
              <a:rPr lang="en-US" sz="2400" dirty="0"/>
              <a:t>Trafic réseau sortant pour une carte réseau</a:t>
            </a:r>
            <a:endParaRPr lang="en-CA" sz="2400" dirty="0"/>
          </a:p>
          <a:p>
            <a:endParaRPr lang="en-US" sz="2600" dirty="0"/>
          </a:p>
        </p:txBody>
      </p:sp>
    </p:spTree>
    <p:extLst>
      <p:ext uri="{BB962C8B-B14F-4D97-AF65-F5344CB8AC3E}">
        <p14:creationId xmlns:p14="http://schemas.microsoft.com/office/powerpoint/2010/main" val="1710410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Leçon 3: Gestion du stockage d'ordinateur virtuel</a:t>
            </a:r>
            <a:endParaRPr lang="en-US" sz="2600" dirty="0"/>
          </a:p>
        </p:txBody>
      </p:sp>
      <p:sp>
        <p:nvSpPr>
          <p:cNvPr id="3" name="Text Placeholder 2"/>
          <p:cNvSpPr>
            <a:spLocks noGrp="1"/>
          </p:cNvSpPr>
          <p:nvPr>
            <p:ph type="body" idx="1"/>
          </p:nvPr>
        </p:nvSpPr>
        <p:spPr/>
        <p:txBody>
          <a:bodyPr/>
          <a:lstStyle/>
          <a:p>
            <a:r>
              <a:rPr lang="fr-FR" dirty="0" smtClean="0"/>
              <a:t>Qu'est-ce qu'un disque dur virtuel (VHD) ?
Création de types de disque virtuel
Gestion des disques durs virtuels (VHD)
Réduction des besoins de stockage avec les disques VHD de différenciation
Utilisation d'instantanés</a:t>
            </a:r>
            <a:endParaRPr lang="en-US" dirty="0"/>
          </a:p>
        </p:txBody>
      </p:sp>
    </p:spTree>
    <p:extLst>
      <p:ext uri="{BB962C8B-B14F-4D97-AF65-F5344CB8AC3E}">
        <p14:creationId xmlns:p14="http://schemas.microsoft.com/office/powerpoint/2010/main" val="37684433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name="6362f5a4-b5f6-460c-8799-d021d0f6b2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qu'un disque dur virtuel (VHD) ?</a:t>
            </a:r>
            <a:endParaRPr lang="en-US"/>
          </a:p>
        </p:txBody>
      </p:sp>
      <p:sp>
        <p:nvSpPr>
          <p:cNvPr id="4" name="Content Placeholder 1"/>
          <p:cNvSpPr>
            <a:spLocks noGrp="1"/>
          </p:cNvSpPr>
          <p:nvPr/>
        </p:nvSpPr>
        <p:spPr bwMode="auto">
          <a:xfrm>
            <a:off x="681813" y="917332"/>
            <a:ext cx="8004987" cy="555966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Un disque dur virtuel est un fichier qui représente un lecteur de disque dur classique </a:t>
            </a:r>
            <a:endParaRPr lang="en-CA" dirty="0"/>
          </a:p>
          <a:p>
            <a:pPr marL="0" indent="0">
              <a:spcBef>
                <a:spcPts val="1800"/>
              </a:spcBef>
              <a:buNone/>
            </a:pPr>
            <a:r>
              <a:rPr lang="en-US" dirty="0" smtClean="0"/>
              <a:t>Le format VHDX présente les avantages suivants par rapport au format VHD</a:t>
            </a:r>
            <a:endParaRPr lang="en-CA" dirty="0"/>
          </a:p>
          <a:p>
            <a:pPr lvl="0"/>
            <a:r>
              <a:rPr lang="en-US" sz="2400" dirty="0"/>
              <a:t>Les disques peuvent être de plus grande taille (64 </a:t>
            </a:r>
            <a:r>
              <a:rPr lang="en-US" sz="2400" dirty="0" smtClean="0"/>
              <a:t>To au lieu </a:t>
            </a:r>
            <a:r>
              <a:rPr lang="en-US" sz="2400" dirty="0"/>
              <a:t>de 2 To)</a:t>
            </a:r>
            <a:endParaRPr lang="en-CA" sz="2400" dirty="0"/>
          </a:p>
          <a:p>
            <a:pPr lvl="0"/>
            <a:r>
              <a:rPr lang="en-US" sz="2400" dirty="0"/>
              <a:t>Le disque est moins susceptible d'être endommagé </a:t>
            </a:r>
            <a:endParaRPr lang="en-CA" sz="2400" dirty="0"/>
          </a:p>
          <a:p>
            <a:pPr lvl="0"/>
            <a:r>
              <a:rPr lang="en-US" sz="2400" dirty="0" smtClean="0"/>
              <a:t>Le format prend en charge un meilleur alignement lorsqu'il est déployé sur un disque secteur de </a:t>
            </a:r>
            <a:r>
              <a:rPr lang="en-US" sz="2400" dirty="0" err="1" smtClean="0"/>
              <a:t>grande</a:t>
            </a:r>
            <a:r>
              <a:rPr lang="en-US" sz="2400" dirty="0" smtClean="0"/>
              <a:t> </a:t>
            </a:r>
            <a:r>
              <a:rPr lang="en-US" sz="2400" dirty="0" err="1" smtClean="0"/>
              <a:t>taille</a:t>
            </a:r>
            <a:endParaRPr lang="en-CA" sz="2400" dirty="0"/>
          </a:p>
          <a:p>
            <a:pPr lvl="0"/>
            <a:r>
              <a:rPr lang="en-US" sz="2400" dirty="0" smtClean="0"/>
              <a:t>Le format prend en charge une taille de bloc supérieure pour les disques dynamiques et les </a:t>
            </a:r>
            <a:r>
              <a:rPr lang="en-US" sz="2400" dirty="0" err="1" smtClean="0"/>
              <a:t>disques</a:t>
            </a:r>
            <a:r>
              <a:rPr lang="en-US" sz="2400" dirty="0" smtClean="0"/>
              <a:t> de </a:t>
            </a:r>
            <a:r>
              <a:rPr lang="en-US" sz="2400" dirty="0" err="1" smtClean="0"/>
              <a:t>différenciation</a:t>
            </a:r>
            <a:endParaRPr lang="en-CA" sz="2400" dirty="0"/>
          </a:p>
          <a:p>
            <a:endParaRPr lang="en-CA" dirty="0"/>
          </a:p>
        </p:txBody>
      </p:sp>
    </p:spTree>
    <p:extLst>
      <p:ext uri="{BB962C8B-B14F-4D97-AF65-F5344CB8AC3E}">
        <p14:creationId xmlns:p14="http://schemas.microsoft.com/office/powerpoint/2010/main" val="7369527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98c45024-7d91-4a08-927d-f8e107e1c64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Création de types de disque virtuel</a:t>
            </a:r>
            <a:endParaRPr lang="en-US"/>
          </a:p>
        </p:txBody>
      </p:sp>
      <p:sp>
        <p:nvSpPr>
          <p:cNvPr id="4" name="Text Box 11" descr="&quot;&quot;"/>
          <p:cNvSpPr txBox="1">
            <a:spLocks noChangeArrowheads="1"/>
          </p:cNvSpPr>
          <p:nvPr/>
        </p:nvSpPr>
        <p:spPr bwMode="auto">
          <a:xfrm>
            <a:off x="1238284" y="1429418"/>
            <a:ext cx="5137802" cy="89255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457200" indent="-457200">
              <a:buFont typeface="Arial" pitchFamily="34" charset="0"/>
              <a:buChar char="•"/>
            </a:pPr>
            <a:r>
              <a:rPr lang="en-US" sz="2600" b="0" dirty="0">
                <a:latin typeface="Segoe UI" pitchFamily="34" charset="0"/>
                <a:ea typeface="Segoe UI" pitchFamily="34" charset="0"/>
                <a:cs typeface="Segoe UI" pitchFamily="34" charset="0"/>
              </a:rPr>
              <a:t>Disques durs virtuels de taille dynamique</a:t>
            </a:r>
          </a:p>
        </p:txBody>
      </p:sp>
      <p:sp>
        <p:nvSpPr>
          <p:cNvPr id="5" name="Text Box 14" descr="&quot;&quot;"/>
          <p:cNvSpPr txBox="1">
            <a:spLocks noChangeArrowheads="1"/>
          </p:cNvSpPr>
          <p:nvPr/>
        </p:nvSpPr>
        <p:spPr bwMode="auto">
          <a:xfrm>
            <a:off x="1236968" y="3049710"/>
            <a:ext cx="4849375" cy="89255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457200" indent="-457200">
              <a:buFont typeface="Arial" pitchFamily="34" charset="0"/>
              <a:buChar char="•"/>
            </a:pPr>
            <a:r>
              <a:rPr lang="en-US" sz="2600" b="0" dirty="0">
                <a:latin typeface="Segoe UI" pitchFamily="34" charset="0"/>
                <a:ea typeface="Segoe UI" pitchFamily="34" charset="0"/>
                <a:cs typeface="Segoe UI" pitchFamily="34" charset="0"/>
              </a:rPr>
              <a:t>Disques durs </a:t>
            </a:r>
            <a:r>
              <a:rPr lang="en-US" sz="2600" b="0" dirty="0" err="1">
                <a:latin typeface="Segoe UI" pitchFamily="34" charset="0"/>
                <a:ea typeface="Segoe UI" pitchFamily="34" charset="0"/>
                <a:cs typeface="Segoe UI" pitchFamily="34" charset="0"/>
              </a:rPr>
              <a:t>virtuels</a:t>
            </a:r>
            <a:r>
              <a:rPr lang="en-US" sz="2600" b="0" dirty="0">
                <a:latin typeface="Segoe UI" pitchFamily="34" charset="0"/>
                <a:ea typeface="Segoe UI" pitchFamily="34" charset="0"/>
                <a:cs typeface="Segoe UI" pitchFamily="34" charset="0"/>
              </a:rPr>
              <a:t> </a:t>
            </a:r>
            <a:r>
              <a:rPr lang="en-US" sz="2600" b="0" dirty="0" smtClean="0">
                <a:latin typeface="Segoe UI" pitchFamily="34" charset="0"/>
                <a:ea typeface="Segoe UI" pitchFamily="34" charset="0"/>
                <a:cs typeface="Segoe UI" pitchFamily="34" charset="0"/>
              </a:rPr>
              <a:t>de </a:t>
            </a:r>
            <a:r>
              <a:rPr lang="en-US" sz="2600" b="0" dirty="0" err="1" smtClean="0">
                <a:latin typeface="Segoe UI" pitchFamily="34" charset="0"/>
                <a:ea typeface="Segoe UI" pitchFamily="34" charset="0"/>
                <a:cs typeface="Segoe UI" pitchFamily="34" charset="0"/>
              </a:rPr>
              <a:t>taille</a:t>
            </a:r>
            <a:r>
              <a:rPr lang="en-US" sz="2600" b="0" dirty="0" smtClean="0">
                <a:latin typeface="Segoe UI" pitchFamily="34" charset="0"/>
                <a:ea typeface="Segoe UI" pitchFamily="34" charset="0"/>
                <a:cs typeface="Segoe UI" pitchFamily="34" charset="0"/>
              </a:rPr>
              <a:t> </a:t>
            </a:r>
            <a:r>
              <a:rPr lang="en-US" sz="2600" b="0" dirty="0">
                <a:latin typeface="Segoe UI" pitchFamily="34" charset="0"/>
                <a:ea typeface="Segoe UI" pitchFamily="34" charset="0"/>
                <a:cs typeface="Segoe UI" pitchFamily="34" charset="0"/>
              </a:rPr>
              <a:t>fixe</a:t>
            </a:r>
          </a:p>
        </p:txBody>
      </p:sp>
      <p:sp>
        <p:nvSpPr>
          <p:cNvPr id="6" name="Text Box 20" descr="&quot;&quot;"/>
          <p:cNvSpPr txBox="1">
            <a:spLocks noChangeArrowheads="1"/>
          </p:cNvSpPr>
          <p:nvPr/>
        </p:nvSpPr>
        <p:spPr bwMode="auto">
          <a:xfrm>
            <a:off x="1237451" y="4560245"/>
            <a:ext cx="3693861" cy="892552"/>
          </a:xfrm>
          <a:prstGeom prst="rect">
            <a:avLst/>
          </a:prstGeom>
          <a:noFill/>
          <a:ln w="1270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457200" indent="-457200">
              <a:buFont typeface="Arial" pitchFamily="34" charset="0"/>
              <a:buChar char="•"/>
            </a:pPr>
            <a:r>
              <a:rPr lang="en-US" sz="2600" b="0" dirty="0" smtClean="0">
                <a:latin typeface="Segoe UI" pitchFamily="34" charset="0"/>
                <a:ea typeface="Segoe UI" pitchFamily="34" charset="0"/>
                <a:cs typeface="Segoe UI" pitchFamily="34" charset="0"/>
              </a:rPr>
              <a:t>Stockage en attachement direct</a:t>
            </a:r>
            <a:endParaRPr lang="en-US" sz="2600" b="0" dirty="0">
              <a:latin typeface="Segoe UI" pitchFamily="34" charset="0"/>
              <a:ea typeface="Segoe UI" pitchFamily="34" charset="0"/>
              <a:cs typeface="Segoe UI" pitchFamily="34" charset="0"/>
            </a:endParaRPr>
          </a:p>
        </p:txBody>
      </p:sp>
      <p:pic>
        <p:nvPicPr>
          <p:cNvPr id="7" name="alt-text here, Picture 4" descr="&quot;&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9798" y="1276413"/>
            <a:ext cx="1460500" cy="1198563"/>
          </a:xfrm>
          <a:prstGeom prst="rect">
            <a:avLst/>
          </a:prstGeom>
          <a:noFill/>
          <a:ln>
            <a:noFill/>
          </a:ln>
          <a:effectLst/>
          <a:extLst/>
        </p:spPr>
      </p:pic>
      <p:pic>
        <p:nvPicPr>
          <p:cNvPr id="8" name="Picture 7" descr="&quot;&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4703" y="2926074"/>
            <a:ext cx="968375" cy="1139825"/>
          </a:xfrm>
          <a:prstGeom prst="rect">
            <a:avLst/>
          </a:prstGeom>
          <a:noFill/>
          <a:ln>
            <a:noFill/>
          </a:ln>
          <a:effectLst/>
          <a:extLst/>
        </p:spPr>
      </p:pic>
      <p:pic>
        <p:nvPicPr>
          <p:cNvPr id="9" name="Picture 8" descr="&quot;&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60896" y="4677909"/>
            <a:ext cx="915987" cy="657225"/>
          </a:xfrm>
          <a:prstGeom prst="rect">
            <a:avLst/>
          </a:prstGeom>
          <a:noFill/>
          <a:ln>
            <a:noFill/>
          </a:ln>
          <a:effectLst/>
          <a:extLst/>
        </p:spPr>
      </p:pic>
      <p:grpSp>
        <p:nvGrpSpPr>
          <p:cNvPr id="27" name="play icon Group 10" descr="&quot;&quot;"/>
          <p:cNvGrpSpPr>
            <a:grpSpLocks/>
          </p:cNvGrpSpPr>
          <p:nvPr/>
        </p:nvGrpSpPr>
        <p:grpSpPr bwMode="auto">
          <a:xfrm>
            <a:off x="8083728" y="6281055"/>
            <a:ext cx="914400" cy="425450"/>
            <a:chOff x="384" y="3024"/>
            <a:chExt cx="720" cy="336"/>
          </a:xfrm>
        </p:grpSpPr>
        <p:sp>
          <p:nvSpPr>
            <p:cNvPr id="28" name="Oval 11" descr="&quot;&quot;"/>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dirty="0"/>
            </a:p>
          </p:txBody>
        </p:sp>
        <p:grpSp>
          <p:nvGrpSpPr>
            <p:cNvPr id="29" name="Group 12"/>
            <p:cNvGrpSpPr>
              <a:grpSpLocks/>
            </p:cNvGrpSpPr>
            <p:nvPr/>
          </p:nvGrpSpPr>
          <p:grpSpPr bwMode="auto">
            <a:xfrm>
              <a:off x="480" y="3096"/>
              <a:ext cx="240" cy="192"/>
              <a:chOff x="480" y="3096"/>
              <a:chExt cx="240" cy="192"/>
            </a:xfrm>
          </p:grpSpPr>
          <p:sp>
            <p:nvSpPr>
              <p:cNvPr id="30" name="Oval 13" descr="&quot;&quot;"/>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x-none"/>
              </a:p>
            </p:txBody>
          </p:sp>
          <p:sp>
            <p:nvSpPr>
              <p:cNvPr id="31" name="Freeform 14" descr="&quot;&quot;"/>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dirty="0"/>
              </a:p>
            </p:txBody>
          </p:sp>
        </p:grpSp>
      </p:grpSp>
      <p:grpSp>
        <p:nvGrpSpPr>
          <p:cNvPr id="32" name="play icon Group 15" descr="&quot;&quot;"/>
          <p:cNvGrpSpPr>
            <a:grpSpLocks/>
          </p:cNvGrpSpPr>
          <p:nvPr/>
        </p:nvGrpSpPr>
        <p:grpSpPr bwMode="auto">
          <a:xfrm>
            <a:off x="8571091" y="6371542"/>
            <a:ext cx="304800" cy="244475"/>
            <a:chOff x="768" y="3096"/>
            <a:chExt cx="240" cy="192"/>
          </a:xfrm>
        </p:grpSpPr>
        <p:sp>
          <p:nvSpPr>
            <p:cNvPr id="33" name="Oval 16" descr="&quot;&quot;"/>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x-none"/>
            </a:p>
          </p:txBody>
        </p:sp>
        <p:sp>
          <p:nvSpPr>
            <p:cNvPr id="34" name="Rectangle 17" descr="&quot;&quot;"/>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dirty="0"/>
            </a:p>
          </p:txBody>
        </p:sp>
      </p:grpSp>
    </p:spTree>
    <p:extLst>
      <p:ext uri="{BB962C8B-B14F-4D97-AF65-F5344CB8AC3E}">
        <p14:creationId xmlns:p14="http://schemas.microsoft.com/office/powerpoint/2010/main" val="270117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Vue d'ensemble du module</a:t>
            </a:r>
            <a:endParaRPr lang="en-US"/>
          </a:p>
        </p:txBody>
      </p:sp>
      <p:sp>
        <p:nvSpPr>
          <p:cNvPr id="3" name="Text Placeholder 2"/>
          <p:cNvSpPr>
            <a:spLocks noGrp="1"/>
          </p:cNvSpPr>
          <p:nvPr>
            <p:ph type="body" idx="1"/>
          </p:nvPr>
        </p:nvSpPr>
        <p:spPr/>
        <p:txBody>
          <a:bodyPr/>
          <a:lstStyle/>
          <a:p>
            <a:r>
              <a:rPr lang="fr-FR" smtClean="0"/>
              <a:t>Vue d'ensemble des technologies de virtualisation
Implémentation d'Hyper-V
Gestion du stockage d'ordinateur virtuel
Gestion des réseaux virtuels</a:t>
            </a:r>
            <a:endParaRPr lang="en-US"/>
          </a:p>
        </p:txBody>
      </p:sp>
    </p:spTree>
    <p:extLst>
      <p:ext uri="{BB962C8B-B14F-4D97-AF65-F5344CB8AC3E}">
        <p14:creationId xmlns:p14="http://schemas.microsoft.com/office/powerpoint/2010/main" val="9304770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88f9bc03-9a1b-4e94-90a2-cd39670f82f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Gestion des disques durs virtuels (VHD)</a:t>
            </a:r>
            <a:endParaRPr lang="en-US"/>
          </a:p>
        </p:txBody>
      </p:sp>
      <p:sp>
        <p:nvSpPr>
          <p:cNvPr id="4" name="Rounded Rectangle 3"/>
          <p:cNvSpPr>
            <a:spLocks noChangeArrowheads="1"/>
          </p:cNvSpPr>
          <p:nvPr/>
        </p:nvSpPr>
        <p:spPr bwMode="auto">
          <a:xfrm>
            <a:off x="733925" y="953966"/>
            <a:ext cx="7712243" cy="4456234"/>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800" b="0" dirty="0" smtClean="0">
                <a:latin typeface="Segoe UI" pitchFamily="34" charset="0"/>
                <a:ea typeface="Segoe UI" pitchFamily="34" charset="0"/>
                <a:cs typeface="Segoe UI" pitchFamily="34" charset="0"/>
              </a:rPr>
              <a:t>Opérations de maintenance </a:t>
            </a:r>
            <a:r>
              <a:rPr lang="en-US" sz="2800" b="0" smtClean="0">
                <a:latin typeface="Segoe UI" pitchFamily="34" charset="0"/>
                <a:ea typeface="Segoe UI" pitchFamily="34" charset="0"/>
                <a:cs typeface="Segoe UI" pitchFamily="34" charset="0"/>
              </a:rPr>
              <a:t>possibles sur les disques </a:t>
            </a:r>
            <a:r>
              <a:rPr lang="en-US" sz="2800" b="0" dirty="0" err="1" smtClean="0">
                <a:latin typeface="Segoe UI" pitchFamily="34" charset="0"/>
                <a:ea typeface="Segoe UI" pitchFamily="34" charset="0"/>
                <a:cs typeface="Segoe UI" pitchFamily="34" charset="0"/>
              </a:rPr>
              <a:t>durs</a:t>
            </a:r>
            <a:r>
              <a:rPr lang="en-US" sz="2800" b="0" dirty="0" smtClean="0">
                <a:latin typeface="Segoe UI" pitchFamily="34" charset="0"/>
                <a:ea typeface="Segoe UI" pitchFamily="34" charset="0"/>
                <a:cs typeface="Segoe UI" pitchFamily="34" charset="0"/>
              </a:rPr>
              <a:t> </a:t>
            </a:r>
            <a:r>
              <a:rPr lang="en-US" sz="2800" b="0" dirty="0" err="1" smtClean="0">
                <a:latin typeface="Segoe UI" pitchFamily="34" charset="0"/>
                <a:ea typeface="Segoe UI" pitchFamily="34" charset="0"/>
                <a:cs typeface="Segoe UI" pitchFamily="34" charset="0"/>
              </a:rPr>
              <a:t>virtuels</a:t>
            </a:r>
            <a:endParaRPr lang="en-US" sz="2800" b="0" dirty="0" smtClean="0">
              <a:latin typeface="Segoe UI" pitchFamily="34" charset="0"/>
              <a:ea typeface="Segoe UI" pitchFamily="34" charset="0"/>
              <a:cs typeface="Segoe UI" pitchFamily="34" charset="0"/>
            </a:endParaRPr>
          </a:p>
          <a:p>
            <a:pPr marL="742950" lvl="1" indent="-285750">
              <a:spcBef>
                <a:spcPts val="1200"/>
              </a:spcBef>
              <a:spcAft>
                <a:spcPts val="900"/>
              </a:spcAft>
              <a:buFont typeface="Arial" pitchFamily="34" charset="0"/>
              <a:buChar char="•"/>
            </a:pPr>
            <a:r>
              <a:rPr lang="en-US" sz="2400" b="0" dirty="0" smtClean="0">
                <a:latin typeface="Segoe UI" pitchFamily="34" charset="0"/>
                <a:ea typeface="Segoe UI" pitchFamily="34" charset="0"/>
                <a:cs typeface="Segoe UI" pitchFamily="34" charset="0"/>
              </a:rPr>
              <a:t>Conversion du format fixe au format dynamique</a:t>
            </a:r>
            <a:endParaRPr lang="en-CA" sz="2400" b="0" dirty="0" smtClean="0">
              <a:latin typeface="Segoe UI" pitchFamily="34" charset="0"/>
              <a:ea typeface="Segoe UI" pitchFamily="34" charset="0"/>
              <a:cs typeface="Segoe UI" pitchFamily="34" charset="0"/>
            </a:endParaRPr>
          </a:p>
          <a:p>
            <a:pPr marL="742950" lvl="1" indent="-285750">
              <a:spcAft>
                <a:spcPts val="900"/>
              </a:spcAft>
              <a:buFont typeface="Arial" pitchFamily="34" charset="0"/>
              <a:buChar char="•"/>
            </a:pPr>
            <a:r>
              <a:rPr lang="en-US" sz="2400" b="0" dirty="0" smtClean="0">
                <a:latin typeface="Segoe UI" pitchFamily="34" charset="0"/>
                <a:ea typeface="Segoe UI" pitchFamily="34" charset="0"/>
                <a:cs typeface="Segoe UI" pitchFamily="34" charset="0"/>
              </a:rPr>
              <a:t>Conversion du format dynamique au format fixe </a:t>
            </a:r>
            <a:endParaRPr lang="en-CA" sz="2400" b="0" dirty="0" smtClean="0">
              <a:latin typeface="Segoe UI" pitchFamily="34" charset="0"/>
              <a:ea typeface="Segoe UI" pitchFamily="34" charset="0"/>
              <a:cs typeface="Segoe UI" pitchFamily="34" charset="0"/>
            </a:endParaRPr>
          </a:p>
          <a:p>
            <a:pPr marL="742950" lvl="1" indent="-285750">
              <a:spcAft>
                <a:spcPts val="900"/>
              </a:spcAft>
              <a:buFont typeface="Arial" pitchFamily="34" charset="0"/>
              <a:buChar char="•"/>
            </a:pPr>
            <a:r>
              <a:rPr lang="en-US" sz="2400" b="0" dirty="0" smtClean="0">
                <a:latin typeface="Segoe UI" pitchFamily="34" charset="0"/>
                <a:ea typeface="Segoe UI" pitchFamily="34" charset="0"/>
                <a:cs typeface="Segoe UI" pitchFamily="34" charset="0"/>
              </a:rPr>
              <a:t>Conversion du format VHD au format VHDX</a:t>
            </a:r>
            <a:endParaRPr lang="en-CA" sz="2400" b="0" dirty="0" smtClean="0">
              <a:latin typeface="Segoe UI" pitchFamily="34" charset="0"/>
              <a:ea typeface="Segoe UI" pitchFamily="34" charset="0"/>
              <a:cs typeface="Segoe UI" pitchFamily="34" charset="0"/>
            </a:endParaRPr>
          </a:p>
          <a:p>
            <a:pPr marL="742950" lvl="1" indent="-285750">
              <a:spcAft>
                <a:spcPts val="900"/>
              </a:spcAft>
              <a:buFont typeface="Arial" pitchFamily="34" charset="0"/>
              <a:buChar char="•"/>
            </a:pPr>
            <a:r>
              <a:rPr lang="en-US" sz="2400" b="0" dirty="0" smtClean="0">
                <a:latin typeface="Segoe UI" pitchFamily="34" charset="0"/>
                <a:ea typeface="Segoe UI" pitchFamily="34" charset="0"/>
                <a:cs typeface="Segoe UI" pitchFamily="34" charset="0"/>
              </a:rPr>
              <a:t>Conversion du format VHDX au format VHD</a:t>
            </a:r>
            <a:endParaRPr lang="en-CA" sz="2400" b="0" dirty="0" smtClean="0">
              <a:latin typeface="Segoe UI" pitchFamily="34" charset="0"/>
              <a:ea typeface="Segoe UI" pitchFamily="34" charset="0"/>
              <a:cs typeface="Segoe UI" pitchFamily="34" charset="0"/>
            </a:endParaRPr>
          </a:p>
          <a:p>
            <a:pPr marL="742950" lvl="1" indent="-285750">
              <a:spcAft>
                <a:spcPts val="900"/>
              </a:spcAft>
              <a:buFont typeface="Arial" pitchFamily="34" charset="0"/>
              <a:buChar char="•"/>
            </a:pPr>
            <a:r>
              <a:rPr lang="en-US" sz="2400" b="0" dirty="0" smtClean="0">
                <a:latin typeface="Segoe UI" pitchFamily="34" charset="0"/>
                <a:ea typeface="Segoe UI" pitchFamily="34" charset="0"/>
                <a:cs typeface="Segoe UI" pitchFamily="34" charset="0"/>
              </a:rPr>
              <a:t>Réduction d'un disque dur virtuel dynamique</a:t>
            </a:r>
            <a:endParaRPr lang="en-CA" sz="2400" b="0" dirty="0" smtClean="0">
              <a:latin typeface="Segoe UI" pitchFamily="34" charset="0"/>
              <a:ea typeface="Segoe UI" pitchFamily="34" charset="0"/>
              <a:cs typeface="Segoe UI" pitchFamily="34" charset="0"/>
            </a:endParaRPr>
          </a:p>
          <a:p>
            <a:pPr marL="742950" lvl="1" indent="-285750">
              <a:spcAft>
                <a:spcPts val="900"/>
              </a:spcAft>
              <a:buFont typeface="Arial" pitchFamily="34" charset="0"/>
              <a:buChar char="•"/>
            </a:pPr>
            <a:r>
              <a:rPr lang="en-US" sz="2400" b="0" dirty="0" smtClean="0">
                <a:latin typeface="Segoe UI" pitchFamily="34" charset="0"/>
                <a:ea typeface="Segoe UI" pitchFamily="34" charset="0"/>
                <a:cs typeface="Segoe UI" pitchFamily="34" charset="0"/>
              </a:rPr>
              <a:t>Développement d'un disque dur virtuel fixe </a:t>
            </a:r>
            <a:r>
              <a:rPr lang="en-US" sz="2400" b="0" dirty="0" err="1" smtClean="0">
                <a:latin typeface="Segoe UI" pitchFamily="34" charset="0"/>
                <a:ea typeface="Segoe UI" pitchFamily="34" charset="0"/>
                <a:cs typeface="Segoe UI" pitchFamily="34" charset="0"/>
              </a:rPr>
              <a:t>ou</a:t>
            </a:r>
            <a:r>
              <a:rPr lang="en-US" sz="2400" b="0" dirty="0" smtClean="0">
                <a:latin typeface="Segoe UI" pitchFamily="34" charset="0"/>
                <a:ea typeface="Segoe UI" pitchFamily="34" charset="0"/>
                <a:cs typeface="Segoe UI" pitchFamily="34" charset="0"/>
              </a:rPr>
              <a:t> </a:t>
            </a:r>
            <a:r>
              <a:rPr lang="en-US" sz="2400" b="0" dirty="0" err="1" smtClean="0">
                <a:latin typeface="Segoe UI" pitchFamily="34" charset="0"/>
                <a:ea typeface="Segoe UI" pitchFamily="34" charset="0"/>
                <a:cs typeface="Segoe UI" pitchFamily="34" charset="0"/>
              </a:rPr>
              <a:t>dynamique</a:t>
            </a:r>
            <a:endParaRPr lang="en-CA" sz="2400" b="0" dirty="0" smtClean="0">
              <a:latin typeface="Segoe UI" pitchFamily="34" charset="0"/>
              <a:ea typeface="Segoe UI" pitchFamily="34" charset="0"/>
              <a:cs typeface="Segoe UI" pitchFamily="34" charset="0"/>
            </a:endParaRPr>
          </a:p>
          <a:p>
            <a:pPr marL="541338"/>
            <a:endParaRPr lang="en-US" sz="2400" dirty="0" smtClean="0">
              <a:latin typeface="Segoe UI" pitchFamily="34" charset="0"/>
              <a:ea typeface="Segoe UI" pitchFamily="34" charset="0"/>
              <a:cs typeface="Segoe UI" pitchFamily="34" charset="0"/>
            </a:endParaRPr>
          </a:p>
          <a:p>
            <a:pPr marL="541338"/>
            <a:endParaRPr lang="en-US" sz="2400" dirty="0" smtClean="0">
              <a:latin typeface="Segoe UI" pitchFamily="34" charset="0"/>
              <a:ea typeface="Segoe UI" pitchFamily="34" charset="0"/>
              <a:cs typeface="Segoe UI" pitchFamily="34" charset="0"/>
            </a:endParaRPr>
          </a:p>
          <a:p>
            <a:pPr marL="541338"/>
            <a:endParaRPr lang="en-US" sz="2400" dirty="0" smtClean="0">
              <a:latin typeface="Segoe UI" pitchFamily="34" charset="0"/>
              <a:ea typeface="Segoe UI" pitchFamily="34" charset="0"/>
              <a:cs typeface="Segoe UI" pitchFamily="34" charset="0"/>
            </a:endParaRPr>
          </a:p>
          <a:p>
            <a:pPr marL="541338"/>
            <a:endParaRPr lang="en-US" sz="2400" b="0"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4828900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964f82ac-ed10-4446-8d13-8ad31198b8c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Réduction des besoins de stockage avec les disques VHD de différenciation</a:t>
            </a:r>
            <a:endParaRPr lang="en-US" sz="2600"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lnSpc>
                <a:spcPct val="110000"/>
              </a:lnSpc>
            </a:pPr>
            <a:r>
              <a:rPr lang="en-US" sz="2600" dirty="0"/>
              <a:t>Les disques de différenciation réduisent l'espace utilisé par le stockage au détriment des performances</a:t>
            </a:r>
          </a:p>
          <a:p>
            <a:pPr lvl="0">
              <a:lnSpc>
                <a:spcPct val="110000"/>
              </a:lnSpc>
            </a:pPr>
            <a:r>
              <a:rPr lang="en-US" sz="2600" dirty="0" smtClean="0"/>
              <a:t>Vous pouvez limiter le nombre de </a:t>
            </a:r>
            <a:r>
              <a:rPr lang="en-US" sz="2600" dirty="0" err="1" smtClean="0"/>
              <a:t>disques</a:t>
            </a:r>
            <a:r>
              <a:rPr lang="en-US" sz="2600" dirty="0" smtClean="0"/>
              <a:t> de </a:t>
            </a:r>
            <a:r>
              <a:rPr lang="en-US" sz="2600" dirty="0" err="1" smtClean="0"/>
              <a:t>différenciation</a:t>
            </a:r>
            <a:r>
              <a:rPr lang="en-US" sz="2600" dirty="0" smtClean="0"/>
              <a:t> à un seul disque parent</a:t>
            </a:r>
          </a:p>
          <a:p>
            <a:pPr lvl="0">
              <a:lnSpc>
                <a:spcPct val="110000"/>
              </a:lnSpc>
            </a:pPr>
            <a:r>
              <a:rPr lang="en-US" sz="2600" dirty="0"/>
              <a:t>Vous ne pouvez pas modifier le disque parent</a:t>
            </a:r>
          </a:p>
          <a:p>
            <a:pPr lvl="0">
              <a:lnSpc>
                <a:spcPct val="110000"/>
              </a:lnSpc>
            </a:pPr>
            <a:r>
              <a:rPr lang="en-US" sz="2600" dirty="0"/>
              <a:t>Vous pouvez utiliser l'outil Inspecter le disque pour reconnecter un disque de différenciation à un parent manquant</a:t>
            </a:r>
          </a:p>
          <a:p>
            <a:endParaRPr lang="en-US" dirty="0"/>
          </a:p>
        </p:txBody>
      </p:sp>
    </p:spTree>
    <p:extLst>
      <p:ext uri="{BB962C8B-B14F-4D97-AF65-F5344CB8AC3E}">
        <p14:creationId xmlns:p14="http://schemas.microsoft.com/office/powerpoint/2010/main" val="2545557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401" name="3rd server" descr="&quo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2320" y="4756174"/>
            <a:ext cx="1258887"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7400" name="2nd server" descr="&quo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4684166"/>
            <a:ext cx="1258888"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7396" name="1st server" descr="&quot;&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800" y="4684166"/>
            <a:ext cx="1258888" cy="148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7397" name="clock" descr="&quot;&quo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5112" y="3488928"/>
            <a:ext cx="1019175"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7399" name="right hand arrow" descr="&quot;&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59300" y="4513560"/>
            <a:ext cx="4151907"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7398" name="left hand arrow" descr="&quot;&quo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4500860"/>
            <a:ext cx="4189164"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7395" name="frame 1 alt-text, top line of text" descr="This is the 1st of 3 frames on a build slide.&#10;Text appears. It reads point-in-time copy of a virtual machine.&#10;A graphic appears piece by piece. It represents a snapshot of a virtual machine being taken then being used to create another virtual machine.&#10;"/>
          <p:cNvSpPr>
            <a:spLocks noGrp="1" noChangeArrowheads="1"/>
          </p:cNvSpPr>
          <p:nvPr>
            <p:ph type="body" idx="4294967295"/>
          </p:nvPr>
        </p:nvSpPr>
        <p:spPr>
          <a:xfrm>
            <a:off x="558796" y="836712"/>
            <a:ext cx="8037747" cy="360040"/>
          </a:xfrm>
        </p:spPr>
        <p:txBody>
          <a:bodyPr/>
          <a:lstStyle/>
          <a:p>
            <a:pPr eaLnBrk="1" hangingPunct="1">
              <a:spcBef>
                <a:spcPts val="1200"/>
              </a:spcBef>
            </a:pPr>
            <a:r>
              <a:rPr lang="en-US" sz="2400" dirty="0" smtClean="0">
                <a:latin typeface="Segoe UI" pitchFamily="34" charset="0"/>
                <a:ea typeface="Segoe UI" pitchFamily="34" charset="0"/>
                <a:cs typeface="Segoe UI" pitchFamily="34" charset="0"/>
              </a:rPr>
              <a:t>Copie de limite dans le temps d'un </a:t>
            </a:r>
            <a:r>
              <a:rPr lang="en-US" sz="2400" smtClean="0">
                <a:latin typeface="Segoe UI" pitchFamily="34" charset="0"/>
                <a:ea typeface="Segoe UI" pitchFamily="34" charset="0"/>
                <a:cs typeface="Segoe UI" pitchFamily="34" charset="0"/>
              </a:rPr>
              <a:t>ordinateur virtuel</a:t>
            </a:r>
            <a:endParaRPr lang="en-US" sz="2400" dirty="0" smtClean="0">
              <a:latin typeface="Segoe UI" pitchFamily="34" charset="0"/>
              <a:ea typeface="Segoe UI" pitchFamily="34" charset="0"/>
              <a:cs typeface="Segoe UI" pitchFamily="34" charset="0"/>
            </a:endParaRPr>
          </a:p>
        </p:txBody>
      </p:sp>
      <p:grpSp>
        <p:nvGrpSpPr>
          <p:cNvPr id="18" name="play icon Group 10" descr="&quot;&quot;"/>
          <p:cNvGrpSpPr>
            <a:grpSpLocks/>
          </p:cNvGrpSpPr>
          <p:nvPr/>
        </p:nvGrpSpPr>
        <p:grpSpPr bwMode="auto">
          <a:xfrm>
            <a:off x="7886700" y="6309167"/>
            <a:ext cx="914400" cy="425450"/>
            <a:chOff x="384" y="3024"/>
            <a:chExt cx="720" cy="336"/>
          </a:xfrm>
        </p:grpSpPr>
        <p:sp>
          <p:nvSpPr>
            <p:cNvPr id="19" name="Oval 11" descr="&quot;&quot;"/>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w="9525" algn="ctr">
              <a:noFill/>
              <a:round/>
              <a:headEnd/>
              <a:tailEnd/>
            </a:ln>
            <a:effectLst>
              <a:outerShdw dist="17961" dir="2700000" algn="ctr" rotWithShape="0">
                <a:srgbClr val="969696"/>
              </a:outerShdw>
            </a:effectLst>
          </p:spPr>
          <p:txBody>
            <a:bodyPr wrap="none" anchor="ctr"/>
            <a:lstStyle/>
            <a:p>
              <a:pPr>
                <a:defRPr/>
              </a:pPr>
              <a:endParaRPr lang="en-US"/>
            </a:p>
          </p:txBody>
        </p:sp>
        <p:grpSp>
          <p:nvGrpSpPr>
            <p:cNvPr id="20" name="Group 12"/>
            <p:cNvGrpSpPr>
              <a:grpSpLocks/>
            </p:cNvGrpSpPr>
            <p:nvPr/>
          </p:nvGrpSpPr>
          <p:grpSpPr bwMode="auto">
            <a:xfrm>
              <a:off x="480" y="3096"/>
              <a:ext cx="240" cy="192"/>
              <a:chOff x="480" y="3096"/>
              <a:chExt cx="240" cy="192"/>
            </a:xfrm>
          </p:grpSpPr>
          <p:sp>
            <p:nvSpPr>
              <p:cNvPr id="21" name="Oval 13" descr="&quot;&quot;"/>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x-none"/>
              </a:p>
            </p:txBody>
          </p:sp>
          <p:sp>
            <p:nvSpPr>
              <p:cNvPr id="22" name="Freeform 14" descr="&quot;&quot;"/>
              <p:cNvSpPr>
                <a:spLocks/>
              </p:cNvSpPr>
              <p:nvPr/>
            </p:nvSpPr>
            <p:spPr bwMode="auto">
              <a:xfrm>
                <a:off x="539" y="3123"/>
                <a:ext cx="139" cy="133"/>
              </a:xfrm>
              <a:custGeom>
                <a:avLst/>
                <a:gdLst/>
                <a:ahLst/>
                <a:cxnLst>
                  <a:cxn ang="0">
                    <a:pos x="0" y="0"/>
                  </a:cxn>
                  <a:cxn ang="0">
                    <a:pos x="0" y="576"/>
                  </a:cxn>
                  <a:cxn ang="0">
                    <a:pos x="432" y="288"/>
                  </a:cxn>
                  <a:cxn ang="0">
                    <a:pos x="0" y="0"/>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a:defRPr/>
                </a:pPr>
                <a:endParaRPr lang="en-US"/>
              </a:p>
            </p:txBody>
          </p:sp>
        </p:grpSp>
      </p:grpSp>
      <p:grpSp>
        <p:nvGrpSpPr>
          <p:cNvPr id="23" name="play icon Group 15" descr="&quot;&quot;"/>
          <p:cNvGrpSpPr>
            <a:grpSpLocks/>
          </p:cNvGrpSpPr>
          <p:nvPr/>
        </p:nvGrpSpPr>
        <p:grpSpPr bwMode="auto">
          <a:xfrm>
            <a:off x="8374063" y="6399654"/>
            <a:ext cx="304800" cy="244475"/>
            <a:chOff x="768" y="3096"/>
            <a:chExt cx="240" cy="192"/>
          </a:xfrm>
        </p:grpSpPr>
        <p:sp>
          <p:nvSpPr>
            <p:cNvPr id="24" name="Oval 16" descr="&quot;&quot;"/>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p>
              <a:endParaRPr lang="x-none"/>
            </a:p>
          </p:txBody>
        </p:sp>
        <p:sp>
          <p:nvSpPr>
            <p:cNvPr id="25" name="Rectangle 17" descr="&quot;&quot;"/>
            <p:cNvSpPr>
              <a:spLocks noChangeArrowheads="1"/>
            </p:cNvSpPr>
            <p:nvPr/>
          </p:nvSpPr>
          <p:spPr bwMode="auto">
            <a:xfrm>
              <a:off x="841" y="3145"/>
              <a:ext cx="95"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a:defRPr/>
              </a:pPr>
              <a:endParaRPr lang="en-US"/>
            </a:p>
          </p:txBody>
        </p:sp>
      </p:grpSp>
      <p:sp>
        <p:nvSpPr>
          <p:cNvPr id="26626" name="title Rectangle 2"/>
          <p:cNvSpPr>
            <a:spLocks noGrp="1" noChangeArrowheads="1"/>
          </p:cNvSpPr>
          <p:nvPr>
            <p:ph type="title" idx="4294967295"/>
          </p:nvPr>
        </p:nvSpPr>
        <p:spPr/>
        <p:txBody>
          <a:bodyPr/>
          <a:lstStyle/>
          <a:p>
            <a:pPr eaLnBrk="1" hangingPunct="1"/>
            <a:r>
              <a:rPr lang="hr-HR" dirty="0" smtClean="0"/>
              <a:t>Instantanés </a:t>
            </a:r>
            <a:r>
              <a:rPr lang="en-US" dirty="0" smtClean="0"/>
              <a:t>d'ordinateurs virtuels </a:t>
            </a:r>
          </a:p>
        </p:txBody>
      </p:sp>
      <p:sp>
        <p:nvSpPr>
          <p:cNvPr id="2" name="frame 2 alt-text, 2nd line of text" descr="This is the 2nd of 3 frames.&#10;More text appears. It reads does not affect running state of a virtual machine.&#10;"/>
          <p:cNvSpPr txBox="1"/>
          <p:nvPr/>
        </p:nvSpPr>
        <p:spPr>
          <a:xfrm>
            <a:off x="471706" y="1196752"/>
            <a:ext cx="8055392" cy="461665"/>
          </a:xfrm>
          <a:prstGeom prst="rect">
            <a:avLst/>
          </a:prstGeom>
          <a:noFill/>
        </p:spPr>
        <p:txBody>
          <a:bodyPr wrap="square" rtlCol="0">
            <a:spAutoFit/>
          </a:bodyPr>
          <a:lstStyle/>
          <a:p>
            <a:pPr marL="174625" indent="-174625" fontAlgn="base">
              <a:spcBef>
                <a:spcPts val="1200"/>
              </a:spcBef>
              <a:spcAft>
                <a:spcPct val="0"/>
              </a:spcAft>
              <a:buClr>
                <a:srgbClr val="0070C0"/>
              </a:buClr>
              <a:buSzPct val="90000"/>
              <a:buFont typeface="Arial" pitchFamily="34" charset="0"/>
              <a:buChar char="•"/>
            </a:pPr>
            <a:r>
              <a:rPr lang="en-US" sz="2400" dirty="0" smtClean="0">
                <a:latin typeface="Segoe UI" pitchFamily="34" charset="0"/>
                <a:ea typeface="Segoe UI" pitchFamily="34" charset="0"/>
                <a:cs typeface="Segoe UI" pitchFamily="34" charset="0"/>
              </a:rPr>
              <a:t>N'affecte pas l'état d'exécution d'un ordinateur virtuel</a:t>
            </a:r>
            <a:endParaRPr lang="en-CA" sz="2400" dirty="0">
              <a:latin typeface="Segoe UI" pitchFamily="34" charset="0"/>
              <a:ea typeface="Segoe UI" pitchFamily="34" charset="0"/>
              <a:cs typeface="Segoe UI" pitchFamily="34" charset="0"/>
            </a:endParaRPr>
          </a:p>
        </p:txBody>
      </p:sp>
      <p:sp>
        <p:nvSpPr>
          <p:cNvPr id="3" name="frame 3 alt-text, 3rd line of text" descr="This is the 3rd of 3 frames.&#10;A list of Snapshot files appear. They are virtual machine configuration .xml file, saved-state files, and differencing disk (.avhd) files.&#10;"/>
          <p:cNvSpPr txBox="1"/>
          <p:nvPr/>
        </p:nvSpPr>
        <p:spPr>
          <a:xfrm>
            <a:off x="471706" y="1628800"/>
            <a:ext cx="8329394" cy="2077492"/>
          </a:xfrm>
          <a:prstGeom prst="rect">
            <a:avLst/>
          </a:prstGeom>
          <a:noFill/>
        </p:spPr>
        <p:txBody>
          <a:bodyPr wrap="square" rtlCol="0">
            <a:spAutoFit/>
          </a:bodyPr>
          <a:lstStyle/>
          <a:p>
            <a:pPr marL="174625" lvl="0" indent="-174625" fontAlgn="base">
              <a:spcBef>
                <a:spcPts val="1200"/>
              </a:spcBef>
              <a:spcAft>
                <a:spcPct val="0"/>
              </a:spcAft>
              <a:buClr>
                <a:srgbClr val="0070C0"/>
              </a:buClr>
              <a:buSzPct val="90000"/>
              <a:buFont typeface="Arial" pitchFamily="34" charset="0"/>
              <a:buChar char="•"/>
            </a:pPr>
            <a:r>
              <a:rPr lang="en-US" sz="2400" dirty="0" smtClean="0">
                <a:latin typeface="Segoe UI" pitchFamily="34" charset="0"/>
                <a:ea typeface="Segoe UI" pitchFamily="34" charset="0"/>
                <a:cs typeface="Segoe UI" pitchFamily="34" charset="0"/>
              </a:rPr>
              <a:t>Fichiers d'instantanés</a:t>
            </a:r>
            <a:r>
              <a:rPr lang="en-US" sz="2400" smtClean="0">
                <a:latin typeface="Segoe UI" pitchFamily="34" charset="0"/>
                <a:ea typeface="Segoe UI" pitchFamily="34" charset="0"/>
                <a:cs typeface="Segoe UI" pitchFamily="34" charset="0"/>
              </a:rPr>
              <a:t> </a:t>
            </a:r>
            <a:endParaRPr lang="en-CA" sz="2400" dirty="0">
              <a:latin typeface="Segoe UI" pitchFamily="34" charset="0"/>
              <a:ea typeface="Segoe UI" pitchFamily="34" charset="0"/>
              <a:cs typeface="Segoe UI" pitchFamily="34" charset="0"/>
            </a:endParaRPr>
          </a:p>
          <a:p>
            <a:pPr marL="631825" lvl="2" indent="-174625" fontAlgn="base">
              <a:spcBef>
                <a:spcPts val="600"/>
              </a:spcBef>
              <a:spcAft>
                <a:spcPct val="0"/>
              </a:spcAft>
              <a:buClr>
                <a:srgbClr val="0070C0"/>
              </a:buClr>
              <a:buSzPct val="90000"/>
              <a:buFont typeface="Arial" pitchFamily="34" charset="0"/>
              <a:buChar char="•"/>
            </a:pPr>
            <a:r>
              <a:rPr lang="en-US" sz="2400" dirty="0">
                <a:latin typeface="Segoe UI" pitchFamily="34" charset="0"/>
                <a:ea typeface="Segoe UI" pitchFamily="34" charset="0"/>
                <a:cs typeface="Segoe UI" pitchFamily="34" charset="0"/>
              </a:rPr>
              <a:t>Fichier de configuration .xml de l'ordinateur virtuel</a:t>
            </a:r>
            <a:endParaRPr lang="en-CA" sz="2400" dirty="0">
              <a:latin typeface="Segoe UI" pitchFamily="34" charset="0"/>
              <a:ea typeface="Segoe UI" pitchFamily="34" charset="0"/>
              <a:cs typeface="Segoe UI" pitchFamily="34" charset="0"/>
            </a:endParaRPr>
          </a:p>
          <a:p>
            <a:pPr marL="631825" lvl="2" indent="-174625" fontAlgn="base">
              <a:spcBef>
                <a:spcPts val="600"/>
              </a:spcBef>
              <a:spcAft>
                <a:spcPct val="0"/>
              </a:spcAft>
              <a:buClr>
                <a:srgbClr val="0070C0"/>
              </a:buClr>
              <a:buSzPct val="90000"/>
              <a:buFont typeface="Arial" pitchFamily="34" charset="0"/>
              <a:buChar char="•"/>
            </a:pPr>
            <a:r>
              <a:rPr lang="en-US" sz="2400" dirty="0">
                <a:latin typeface="Segoe UI" pitchFamily="34" charset="0"/>
                <a:ea typeface="Segoe UI" pitchFamily="34" charset="0"/>
                <a:cs typeface="Segoe UI" pitchFamily="34" charset="0"/>
              </a:rPr>
              <a:t>Fichiers d'état de mise en mémoire</a:t>
            </a:r>
            <a:endParaRPr lang="en-CA" sz="2400" dirty="0">
              <a:latin typeface="Segoe UI" pitchFamily="34" charset="0"/>
              <a:ea typeface="Segoe UI" pitchFamily="34" charset="0"/>
              <a:cs typeface="Segoe UI" pitchFamily="34" charset="0"/>
            </a:endParaRPr>
          </a:p>
          <a:p>
            <a:pPr marL="631825" lvl="2" indent="-174625" fontAlgn="base">
              <a:spcBef>
                <a:spcPts val="600"/>
              </a:spcBef>
              <a:spcAft>
                <a:spcPct val="0"/>
              </a:spcAft>
              <a:buClr>
                <a:srgbClr val="0070C0"/>
              </a:buClr>
              <a:buSzPct val="90000"/>
              <a:buFont typeface="Arial" pitchFamily="34" charset="0"/>
              <a:buChar char="•"/>
            </a:pPr>
            <a:r>
              <a:rPr lang="en-US" sz="2400" dirty="0">
                <a:latin typeface="Segoe UI" pitchFamily="34" charset="0"/>
                <a:ea typeface="Segoe UI" pitchFamily="34" charset="0"/>
                <a:cs typeface="Segoe UI" pitchFamily="34" charset="0"/>
              </a:rPr>
              <a:t>Disque de différenciation (.avhd)</a:t>
            </a:r>
            <a:endParaRPr lang="en-CA" sz="2400" dirty="0">
              <a:latin typeface="Segoe UI" pitchFamily="34" charset="0"/>
              <a:ea typeface="Segoe UI" pitchFamily="34" charset="0"/>
              <a:cs typeface="Segoe UI" pitchFamily="34" charset="0"/>
            </a:endParaRPr>
          </a:p>
          <a:p>
            <a:endParaRPr lang="en-CA" dirty="0"/>
          </a:p>
        </p:txBody>
      </p:sp>
    </p:spTree>
    <p:extLst>
      <p:ext uri="{BB962C8B-B14F-4D97-AF65-F5344CB8AC3E}">
        <p14:creationId xmlns:p14="http://schemas.microsoft.com/office/powerpoint/2010/main" val="261684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7395">
                                            <p:txEl>
                                              <p:pRg st="0" end="0"/>
                                            </p:txEl>
                                          </p:spTgt>
                                        </p:tgtEl>
                                        <p:attrNameLst>
                                          <p:attrName>style.visibility</p:attrName>
                                        </p:attrNameLst>
                                      </p:cBhvr>
                                      <p:to>
                                        <p:strVal val="visible"/>
                                      </p:to>
                                    </p:set>
                                    <p:animEffect transition="in" filter="wipe(left)">
                                      <p:cBhvr>
                                        <p:cTn id="7" dur="600"/>
                                        <p:tgtEl>
                                          <p:spTgt spid="187395">
                                            <p:txEl>
                                              <p:pRg st="0" end="0"/>
                                            </p:txEl>
                                          </p:spTgt>
                                        </p:tgtEl>
                                      </p:cBhvr>
                                    </p:animEffect>
                                  </p:childTnLst>
                                </p:cTn>
                              </p:par>
                            </p:childTnLst>
                          </p:cTn>
                        </p:par>
                        <p:par>
                          <p:cTn id="8" fill="hold" nodeType="afterGroup">
                            <p:stCondLst>
                              <p:cond delay="600"/>
                            </p:stCondLst>
                            <p:childTnLst>
                              <p:par>
                                <p:cTn id="9" presetID="10" presetClass="entr" presetSubtype="0" fill="hold" nodeType="afterEffect">
                                  <p:stCondLst>
                                    <p:cond delay="0"/>
                                  </p:stCondLst>
                                  <p:childTnLst>
                                    <p:set>
                                      <p:cBhvr>
                                        <p:cTn id="10" dur="1" fill="hold">
                                          <p:stCondLst>
                                            <p:cond delay="0"/>
                                          </p:stCondLst>
                                        </p:cTn>
                                        <p:tgtEl>
                                          <p:spTgt spid="187397"/>
                                        </p:tgtEl>
                                        <p:attrNameLst>
                                          <p:attrName>style.visibility</p:attrName>
                                        </p:attrNameLst>
                                      </p:cBhvr>
                                      <p:to>
                                        <p:strVal val="visible"/>
                                      </p:to>
                                    </p:set>
                                    <p:animEffect transition="in" filter="fade">
                                      <p:cBhvr>
                                        <p:cTn id="11" dur="600"/>
                                        <p:tgtEl>
                                          <p:spTgt spid="187397"/>
                                        </p:tgtEl>
                                      </p:cBhvr>
                                    </p:animEffect>
                                  </p:childTnLst>
                                </p:cTn>
                              </p:par>
                            </p:childTnLst>
                          </p:cTn>
                        </p:par>
                        <p:par>
                          <p:cTn id="12" fill="hold" nodeType="afterGroup">
                            <p:stCondLst>
                              <p:cond delay="1200"/>
                            </p:stCondLst>
                            <p:childTnLst>
                              <p:par>
                                <p:cTn id="13" presetID="10" presetClass="entr" presetSubtype="0" fill="hold" nodeType="afterEffect">
                                  <p:stCondLst>
                                    <p:cond delay="0"/>
                                  </p:stCondLst>
                                  <p:childTnLst>
                                    <p:set>
                                      <p:cBhvr>
                                        <p:cTn id="14" dur="1" fill="hold">
                                          <p:stCondLst>
                                            <p:cond delay="0"/>
                                          </p:stCondLst>
                                        </p:cTn>
                                        <p:tgtEl>
                                          <p:spTgt spid="187396"/>
                                        </p:tgtEl>
                                        <p:attrNameLst>
                                          <p:attrName>style.visibility</p:attrName>
                                        </p:attrNameLst>
                                      </p:cBhvr>
                                      <p:to>
                                        <p:strVal val="visible"/>
                                      </p:to>
                                    </p:set>
                                    <p:animEffect transition="in" filter="fade">
                                      <p:cBhvr>
                                        <p:cTn id="15" dur="600"/>
                                        <p:tgtEl>
                                          <p:spTgt spid="187396"/>
                                        </p:tgtEl>
                                      </p:cBhvr>
                                    </p:animEffect>
                                  </p:childTnLst>
                                </p:cTn>
                              </p:par>
                            </p:childTnLst>
                          </p:cTn>
                        </p:par>
                        <p:par>
                          <p:cTn id="16" fill="hold" nodeType="afterGroup">
                            <p:stCondLst>
                              <p:cond delay="1800"/>
                            </p:stCondLst>
                            <p:childTnLst>
                              <p:par>
                                <p:cTn id="17" presetID="22" presetClass="entr" presetSubtype="8" fill="hold" nodeType="afterEffect">
                                  <p:stCondLst>
                                    <p:cond delay="0"/>
                                  </p:stCondLst>
                                  <p:childTnLst>
                                    <p:set>
                                      <p:cBhvr>
                                        <p:cTn id="18" dur="1" fill="hold">
                                          <p:stCondLst>
                                            <p:cond delay="0"/>
                                          </p:stCondLst>
                                        </p:cTn>
                                        <p:tgtEl>
                                          <p:spTgt spid="187398"/>
                                        </p:tgtEl>
                                        <p:attrNameLst>
                                          <p:attrName>style.visibility</p:attrName>
                                        </p:attrNameLst>
                                      </p:cBhvr>
                                      <p:to>
                                        <p:strVal val="visible"/>
                                      </p:to>
                                    </p:set>
                                    <p:animEffect transition="in" filter="wipe(left)">
                                      <p:cBhvr>
                                        <p:cTn id="19" dur="600"/>
                                        <p:tgtEl>
                                          <p:spTgt spid="187398"/>
                                        </p:tgtEl>
                                      </p:cBhvr>
                                    </p:animEffect>
                                  </p:childTnLst>
                                </p:cTn>
                              </p:par>
                            </p:childTnLst>
                          </p:cTn>
                        </p:par>
                        <p:par>
                          <p:cTn id="20" fill="hold" nodeType="afterGroup">
                            <p:stCondLst>
                              <p:cond delay="2400"/>
                            </p:stCondLst>
                            <p:childTnLst>
                              <p:par>
                                <p:cTn id="21" presetID="10" presetClass="entr" presetSubtype="0" fill="hold" nodeType="afterEffect">
                                  <p:stCondLst>
                                    <p:cond delay="0"/>
                                  </p:stCondLst>
                                  <p:childTnLst>
                                    <p:set>
                                      <p:cBhvr>
                                        <p:cTn id="22" dur="1" fill="hold">
                                          <p:stCondLst>
                                            <p:cond delay="0"/>
                                          </p:stCondLst>
                                        </p:cTn>
                                        <p:tgtEl>
                                          <p:spTgt spid="187400"/>
                                        </p:tgtEl>
                                        <p:attrNameLst>
                                          <p:attrName>style.visibility</p:attrName>
                                        </p:attrNameLst>
                                      </p:cBhvr>
                                      <p:to>
                                        <p:strVal val="visible"/>
                                      </p:to>
                                    </p:set>
                                    <p:animEffect transition="in" filter="fade">
                                      <p:cBhvr>
                                        <p:cTn id="23" dur="600"/>
                                        <p:tgtEl>
                                          <p:spTgt spid="187400"/>
                                        </p:tgtEl>
                                      </p:cBhvr>
                                    </p:animEffect>
                                  </p:childTnLst>
                                </p:cTn>
                              </p:par>
                            </p:childTnLst>
                          </p:cTn>
                        </p:par>
                        <p:par>
                          <p:cTn id="24" fill="hold" nodeType="afterGroup">
                            <p:stCondLst>
                              <p:cond delay="3000"/>
                            </p:stCondLst>
                            <p:childTnLst>
                              <p:par>
                                <p:cTn id="25" presetID="22" presetClass="entr" presetSubtype="8" fill="hold" nodeType="afterEffect">
                                  <p:stCondLst>
                                    <p:cond delay="0"/>
                                  </p:stCondLst>
                                  <p:childTnLst>
                                    <p:set>
                                      <p:cBhvr>
                                        <p:cTn id="26" dur="1" fill="hold">
                                          <p:stCondLst>
                                            <p:cond delay="0"/>
                                          </p:stCondLst>
                                        </p:cTn>
                                        <p:tgtEl>
                                          <p:spTgt spid="187399"/>
                                        </p:tgtEl>
                                        <p:attrNameLst>
                                          <p:attrName>style.visibility</p:attrName>
                                        </p:attrNameLst>
                                      </p:cBhvr>
                                      <p:to>
                                        <p:strVal val="visible"/>
                                      </p:to>
                                    </p:set>
                                    <p:animEffect transition="in" filter="wipe(left)">
                                      <p:cBhvr>
                                        <p:cTn id="27" dur="600"/>
                                        <p:tgtEl>
                                          <p:spTgt spid="187399"/>
                                        </p:tgtEl>
                                      </p:cBhvr>
                                    </p:animEffect>
                                  </p:childTnLst>
                                </p:cTn>
                              </p:par>
                            </p:childTnLst>
                          </p:cTn>
                        </p:par>
                        <p:par>
                          <p:cTn id="28" fill="hold" nodeType="afterGroup">
                            <p:stCondLst>
                              <p:cond delay="3600"/>
                            </p:stCondLst>
                            <p:childTnLst>
                              <p:par>
                                <p:cTn id="29" presetID="10" presetClass="entr" presetSubtype="0" fill="hold" nodeType="afterEffect">
                                  <p:stCondLst>
                                    <p:cond delay="0"/>
                                  </p:stCondLst>
                                  <p:childTnLst>
                                    <p:set>
                                      <p:cBhvr>
                                        <p:cTn id="30" dur="1" fill="hold">
                                          <p:stCondLst>
                                            <p:cond delay="0"/>
                                          </p:stCondLst>
                                        </p:cTn>
                                        <p:tgtEl>
                                          <p:spTgt spid="187401"/>
                                        </p:tgtEl>
                                        <p:attrNameLst>
                                          <p:attrName>style.visibility</p:attrName>
                                        </p:attrNameLst>
                                      </p:cBhvr>
                                      <p:to>
                                        <p:strVal val="visible"/>
                                      </p:to>
                                    </p:set>
                                    <p:animEffect transition="in" filter="fade">
                                      <p:cBhvr>
                                        <p:cTn id="31" dur="600"/>
                                        <p:tgtEl>
                                          <p:spTgt spid="187401"/>
                                        </p:tgtEl>
                                      </p:cBhvr>
                                    </p:animEffect>
                                  </p:childTnLst>
                                </p:cTn>
                              </p:par>
                            </p:childTnLst>
                          </p:cTn>
                        </p:par>
                        <p:par>
                          <p:cTn id="32" fill="hold">
                            <p:stCondLst>
                              <p:cond delay="4200"/>
                            </p:stCondLst>
                            <p:childTnLst>
                              <p:par>
                                <p:cTn id="33" presetID="1" presetClass="entr" presetSubtype="0" fill="hold" nodeType="after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wipe(left)">
                                      <p:cBhvr>
                                        <p:cTn id="39" dur="500"/>
                                        <p:tgtEl>
                                          <p:spTgt spid="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p:bldP spid="2" grpId="0"/>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name="f9188750-8180-4c0a-af30-09d9e5d806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Leçon 4 : Gestion des réseaux virtuels</a:t>
            </a:r>
            <a:endParaRPr lang="en-US" dirty="0"/>
          </a:p>
        </p:txBody>
      </p:sp>
      <p:sp>
        <p:nvSpPr>
          <p:cNvPr id="3" name="Text Placeholder 2"/>
          <p:cNvSpPr>
            <a:spLocks noGrp="1"/>
          </p:cNvSpPr>
          <p:nvPr>
            <p:ph type="body" idx="1"/>
          </p:nvPr>
        </p:nvSpPr>
        <p:spPr/>
        <p:txBody>
          <a:bodyPr/>
          <a:lstStyle/>
          <a:p>
            <a:r>
              <a:rPr lang="fr-FR" smtClean="0"/>
              <a:t>Qu'est-ce qu'un commutateur virtuel ?
Virtualisation de réseau Hyper-V
Gestion des adresses MAC d'un ordinateur virtuel
Configuration des cartes réseau virtuel</a:t>
            </a:r>
            <a:endParaRPr lang="en-US"/>
          </a:p>
        </p:txBody>
      </p:sp>
    </p:spTree>
    <p:extLst>
      <p:ext uri="{BB962C8B-B14F-4D97-AF65-F5344CB8AC3E}">
        <p14:creationId xmlns:p14="http://schemas.microsoft.com/office/powerpoint/2010/main" val="26088657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name="df0ae149-a26a-4bd6-9210-3e3d3a387c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Qu'est-ce qu'un commutateur virtuel ?</a:t>
            </a:r>
            <a:endParaRPr lang="en-US"/>
          </a:p>
        </p:txBody>
      </p:sp>
      <p:sp>
        <p:nvSpPr>
          <p:cNvPr id="4" name="Content Placeholder 2"/>
          <p:cNvSpPr>
            <a:spLocks noGrp="1"/>
          </p:cNvSpPr>
          <p:nvPr/>
        </p:nvSpPr>
        <p:spPr bwMode="auto">
          <a:xfrm>
            <a:off x="502275" y="875212"/>
            <a:ext cx="8170085" cy="557710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spcBef>
                <a:spcPts val="0"/>
              </a:spcBef>
              <a:buNone/>
            </a:pPr>
            <a:r>
              <a:rPr lang="en-US" dirty="0"/>
              <a:t>Hyper-V sur Windows Server 2012 prend en charge trois types différents de </a:t>
            </a:r>
            <a:r>
              <a:rPr lang="en-US" dirty="0" err="1"/>
              <a:t>commutateurs</a:t>
            </a:r>
            <a:r>
              <a:rPr lang="en-US" dirty="0"/>
              <a:t> </a:t>
            </a:r>
            <a:r>
              <a:rPr lang="en-US" dirty="0" err="1" smtClean="0"/>
              <a:t>virtuels</a:t>
            </a:r>
            <a:endParaRPr lang="en-CA" dirty="0"/>
          </a:p>
          <a:p>
            <a:pPr marL="273050" indent="-263525">
              <a:spcBef>
                <a:spcPts val="0"/>
              </a:spcBef>
            </a:pPr>
            <a:r>
              <a:rPr lang="en-US" sz="2000" dirty="0"/>
              <a:t>Externe</a:t>
            </a:r>
            <a:endParaRPr lang="en-CA" sz="2000" dirty="0"/>
          </a:p>
          <a:p>
            <a:pPr marL="269875" indent="0">
              <a:spcBef>
                <a:spcPts val="0"/>
              </a:spcBef>
              <a:buNone/>
            </a:pPr>
            <a:r>
              <a:rPr lang="en-US" sz="2000" dirty="0"/>
              <a:t>Utilisé pour mapper un réseau à une carte réseau </a:t>
            </a:r>
            <a:r>
              <a:rPr lang="en-US" sz="2000" dirty="0" err="1"/>
              <a:t>spécifique</a:t>
            </a:r>
            <a:r>
              <a:rPr lang="en-US" sz="2000" dirty="0"/>
              <a:t> </a:t>
            </a:r>
            <a:r>
              <a:rPr lang="en-US" sz="2000" dirty="0" err="1" smtClean="0"/>
              <a:t>ou</a:t>
            </a:r>
            <a:r>
              <a:rPr lang="en-US" sz="2000" dirty="0" smtClean="0"/>
              <a:t> à </a:t>
            </a:r>
            <a:r>
              <a:rPr lang="en-US" sz="2000" dirty="0" err="1" smtClean="0"/>
              <a:t>une</a:t>
            </a:r>
            <a:r>
              <a:rPr lang="en-US" sz="2000" dirty="0" smtClean="0"/>
              <a:t> association </a:t>
            </a:r>
            <a:r>
              <a:rPr lang="en-US" sz="2000" dirty="0"/>
              <a:t>de cartes réseau</a:t>
            </a:r>
            <a:endParaRPr lang="en-CA" sz="2000" dirty="0"/>
          </a:p>
          <a:p>
            <a:pPr marL="273050" indent="-263525">
              <a:spcBef>
                <a:spcPts val="0"/>
              </a:spcBef>
            </a:pPr>
            <a:r>
              <a:rPr lang="en-US" sz="2000" dirty="0"/>
              <a:t>Interne</a:t>
            </a:r>
            <a:endParaRPr lang="en-CA" sz="2000" dirty="0"/>
          </a:p>
          <a:p>
            <a:pPr marL="269875" indent="0">
              <a:spcBef>
                <a:spcPts val="0"/>
              </a:spcBef>
              <a:buNone/>
            </a:pPr>
            <a:r>
              <a:rPr lang="en-US" sz="2000" dirty="0"/>
              <a:t>Utilisé pour la communication entre les ordinateurs </a:t>
            </a:r>
            <a:r>
              <a:rPr lang="en-US" sz="2000" dirty="0" err="1"/>
              <a:t>virtuels</a:t>
            </a:r>
            <a:r>
              <a:rPr lang="en-US" sz="2000" dirty="0"/>
              <a:t> </a:t>
            </a:r>
            <a:r>
              <a:rPr lang="en-US" sz="2000" dirty="0" err="1" smtClean="0"/>
              <a:t>sur</a:t>
            </a:r>
            <a:r>
              <a:rPr lang="en-US" sz="2000" dirty="0" smtClean="0"/>
              <a:t> </a:t>
            </a:r>
            <a:r>
              <a:rPr lang="en-US" sz="2000" dirty="0" err="1" smtClean="0"/>
              <a:t>l'hôte</a:t>
            </a:r>
            <a:r>
              <a:rPr lang="en-US" sz="2000" dirty="0" smtClean="0"/>
              <a:t> et </a:t>
            </a:r>
            <a:r>
              <a:rPr lang="en-US" sz="2000" dirty="0"/>
              <a:t>entre les ordinateurs virtuels et l'hôte lui-même</a:t>
            </a:r>
            <a:endParaRPr lang="en-CA" sz="2000" dirty="0"/>
          </a:p>
          <a:p>
            <a:pPr marL="274320" indent="-265176">
              <a:spcBef>
                <a:spcPts val="0"/>
              </a:spcBef>
            </a:pPr>
            <a:r>
              <a:rPr lang="en-US" sz="2000" dirty="0"/>
              <a:t>Privé</a:t>
            </a:r>
            <a:endParaRPr lang="en-CA" sz="2000" dirty="0"/>
          </a:p>
          <a:p>
            <a:pPr marL="269875" indent="0">
              <a:spcBef>
                <a:spcPts val="0"/>
              </a:spcBef>
              <a:buNone/>
            </a:pPr>
            <a:r>
              <a:rPr lang="en-US" sz="2000" dirty="0"/>
              <a:t>Utilisé pour la communication entre les ordinateurs virtuels, </a:t>
            </a:r>
            <a:r>
              <a:rPr lang="en-US" sz="2000" dirty="0" err="1" smtClean="0"/>
              <a:t>mais</a:t>
            </a:r>
            <a:r>
              <a:rPr lang="en-US" sz="2000" dirty="0" smtClean="0"/>
              <a:t> pas entre </a:t>
            </a:r>
            <a:r>
              <a:rPr lang="en-US" sz="2000" dirty="0"/>
              <a:t>les ordinateurs virtuels et l'hôte lui-même</a:t>
            </a:r>
          </a:p>
          <a:p>
            <a:pPr marL="274320" indent="-265176">
              <a:spcBef>
                <a:spcPts val="0"/>
              </a:spcBef>
            </a:pPr>
            <a:r>
              <a:rPr lang="en-US" sz="2000" dirty="0" smtClean="0"/>
              <a:t>ID de réseau VLAN</a:t>
            </a:r>
            <a:endParaRPr lang="en-CA" sz="2000" dirty="0"/>
          </a:p>
          <a:p>
            <a:pPr marL="274320" indent="0">
              <a:spcBef>
                <a:spcPts val="0"/>
              </a:spcBef>
              <a:buNone/>
            </a:pPr>
            <a:r>
              <a:rPr lang="en-US" sz="2000" dirty="0" err="1" smtClean="0"/>
              <a:t>Utilisé</a:t>
            </a:r>
            <a:r>
              <a:rPr lang="en-US" sz="2000" dirty="0" smtClean="0"/>
              <a:t> pour étendre les réseaux VLAN au sein du </a:t>
            </a:r>
            <a:r>
              <a:rPr lang="en-US" sz="2000" dirty="0" err="1" smtClean="0"/>
              <a:t>commutateur</a:t>
            </a:r>
            <a:r>
              <a:rPr lang="en-US" sz="2000" dirty="0" smtClean="0"/>
              <a:t> </a:t>
            </a:r>
            <a:r>
              <a:rPr lang="en-US" sz="2000" dirty="0" err="1" smtClean="0"/>
              <a:t>réseau</a:t>
            </a:r>
            <a:r>
              <a:rPr lang="en-US" sz="2000" dirty="0" smtClean="0"/>
              <a:t> de l'hôte aux réseaux VLANS sur le réseau externe</a:t>
            </a:r>
            <a:endParaRPr lang="en-CA" sz="2000" dirty="0"/>
          </a:p>
          <a:p>
            <a:pPr>
              <a:spcBef>
                <a:spcPts val="0"/>
              </a:spcBef>
            </a:pPr>
            <a:endParaRPr lang="en-US" dirty="0" smtClean="0"/>
          </a:p>
          <a:p>
            <a:pPr marL="0" indent="0">
              <a:spcBef>
                <a:spcPts val="0"/>
              </a:spcBef>
              <a:buNone/>
            </a:pPr>
            <a:r>
              <a:rPr lang="en-US" sz="1200" dirty="0" smtClean="0"/>
              <a:t> </a:t>
            </a:r>
            <a:endParaRPr lang="en-CA" sz="1200" dirty="0" smtClean="0"/>
          </a:p>
          <a:p>
            <a:endParaRPr lang="en-CA" dirty="0"/>
          </a:p>
        </p:txBody>
      </p:sp>
    </p:spTree>
    <p:extLst>
      <p:ext uri="{BB962C8B-B14F-4D97-AF65-F5344CB8AC3E}">
        <p14:creationId xmlns:p14="http://schemas.microsoft.com/office/powerpoint/2010/main" val="35134391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6c6646d6-4e5f-4f01-9f82-e5b2bd62f7d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Virtualisation de réseau Hyper-V</a:t>
            </a:r>
            <a:endParaRPr lang="en-US"/>
          </a:p>
        </p:txBody>
      </p:sp>
      <p:sp>
        <p:nvSpPr>
          <p:cNvPr id="4" name="&quot;Server virtualization&quot;"/>
          <p:cNvSpPr>
            <a:spLocks noChangeArrowheads="1"/>
          </p:cNvSpPr>
          <p:nvPr/>
        </p:nvSpPr>
        <p:spPr bwMode="auto">
          <a:xfrm>
            <a:off x="226775" y="4266010"/>
            <a:ext cx="4181867" cy="2120899"/>
          </a:xfrm>
          <a:prstGeom prst="roundRect">
            <a:avLst>
              <a:gd name="adj" fmla="val 3755"/>
            </a:avLst>
          </a:prstGeom>
          <a:solidFill>
            <a:schemeClr val="bg1"/>
          </a:solidFill>
          <a:ln w="9525" algn="ctr">
            <a:noFill/>
            <a:round/>
            <a:headEnd/>
            <a:tailEnd/>
          </a:ln>
        </p:spPr>
        <p:txBody>
          <a:bodyPr wrap="square" lIns="0" tIns="36000" rIns="0" bIns="36000" anchor="ctr" anchorCtr="1">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a:latin typeface="Segoe UI" pitchFamily="34" charset="0"/>
                <a:ea typeface="Segoe UI" pitchFamily="34" charset="0"/>
                <a:cs typeface="Segoe UI" pitchFamily="34" charset="0"/>
              </a:rPr>
              <a:t>Virtualisation du serveur</a:t>
            </a:r>
            <a:endParaRPr lang="en-CA" sz="2000" b="0" dirty="0">
              <a:latin typeface="Segoe UI" pitchFamily="34" charset="0"/>
              <a:ea typeface="Segoe UI" pitchFamily="34" charset="0"/>
              <a:cs typeface="Segoe UI" pitchFamily="34" charset="0"/>
            </a:endParaRPr>
          </a:p>
          <a:p>
            <a:pPr marL="266700" lvl="0" indent="-266700">
              <a:buFont typeface="Arial" pitchFamily="34" charset="0"/>
              <a:buChar char="•"/>
            </a:pPr>
            <a:r>
              <a:rPr lang="en-US" sz="2000" b="0" dirty="0" smtClean="0">
                <a:latin typeface="Segoe UI" pitchFamily="34" charset="0"/>
                <a:ea typeface="Segoe UI" pitchFamily="34" charset="0"/>
                <a:cs typeface="Segoe UI" pitchFamily="34" charset="0"/>
              </a:rPr>
              <a:t>Exécute plusieurs serveurs virtuels sur un serveur physique</a:t>
            </a:r>
            <a:endParaRPr lang="en-CA" sz="2000" b="0" dirty="0">
              <a:latin typeface="Segoe UI" pitchFamily="34" charset="0"/>
              <a:ea typeface="Segoe UI" pitchFamily="34" charset="0"/>
              <a:cs typeface="Segoe UI" pitchFamily="34" charset="0"/>
            </a:endParaRPr>
          </a:p>
          <a:p>
            <a:pPr marL="266700" lvl="0" indent="-266700">
              <a:buFont typeface="Arial" pitchFamily="34" charset="0"/>
              <a:buChar char="•"/>
            </a:pPr>
            <a:r>
              <a:rPr lang="en-US" sz="2000" b="0" dirty="0">
                <a:latin typeface="Segoe UI" pitchFamily="34" charset="0"/>
                <a:ea typeface="Segoe UI" pitchFamily="34" charset="0"/>
                <a:cs typeface="Segoe UI" pitchFamily="34" charset="0"/>
              </a:rPr>
              <a:t>Chaque serveur virtuel fonctionne comme s'il s'agissait d'un serveur physique</a:t>
            </a:r>
            <a:endParaRPr lang="en-CA" sz="2000" b="0" dirty="0">
              <a:latin typeface="Segoe UI" pitchFamily="34" charset="0"/>
              <a:ea typeface="Segoe UI" pitchFamily="34" charset="0"/>
              <a:cs typeface="Segoe UI" pitchFamily="34" charset="0"/>
            </a:endParaRPr>
          </a:p>
        </p:txBody>
      </p:sp>
      <p:sp>
        <p:nvSpPr>
          <p:cNvPr id="5" name="&quot;Network virtualization&quot;"/>
          <p:cNvSpPr>
            <a:spLocks noChangeArrowheads="1"/>
          </p:cNvSpPr>
          <p:nvPr/>
        </p:nvSpPr>
        <p:spPr bwMode="auto">
          <a:xfrm>
            <a:off x="4408642" y="4267104"/>
            <a:ext cx="4614330" cy="2120898"/>
          </a:xfrm>
          <a:prstGeom prst="roundRect">
            <a:avLst>
              <a:gd name="adj" fmla="val 3755"/>
            </a:avLst>
          </a:prstGeom>
          <a:solidFill>
            <a:schemeClr val="bg1"/>
          </a:solidFill>
          <a:ln w="9525" algn="ctr">
            <a:noFill/>
            <a:round/>
            <a:headEnd/>
            <a:tailEnd/>
          </a:ln>
        </p:spPr>
        <p:txBody>
          <a:bodyPr wrap="square" lIns="0" tIns="108000" rIns="0" bIns="108000" anchor="ctr" anchorCtr="1">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000" b="0" dirty="0" smtClean="0">
                <a:latin typeface="Segoe UI" pitchFamily="34" charset="0"/>
                <a:ea typeface="Segoe UI" pitchFamily="34" charset="0"/>
                <a:cs typeface="Segoe UI" pitchFamily="34" charset="0"/>
              </a:rPr>
              <a:t>Virtualisation du réseau</a:t>
            </a:r>
            <a:endParaRPr lang="en-CA" sz="2000" b="0" dirty="0">
              <a:latin typeface="Segoe UI" pitchFamily="34" charset="0"/>
              <a:ea typeface="Segoe UI" pitchFamily="34" charset="0"/>
              <a:cs typeface="Segoe UI" pitchFamily="34" charset="0"/>
            </a:endParaRPr>
          </a:p>
          <a:p>
            <a:pPr marL="285750" lvl="0" indent="-285750">
              <a:buFont typeface="Arial" pitchFamily="34" charset="0"/>
              <a:buChar char="•"/>
            </a:pPr>
            <a:r>
              <a:rPr lang="en-US" sz="2000" b="0" dirty="0" smtClean="0">
                <a:latin typeface="Segoe UI" pitchFamily="34" charset="0"/>
                <a:ea typeface="Segoe UI" pitchFamily="34" charset="0"/>
                <a:cs typeface="Segoe UI" pitchFamily="34" charset="0"/>
              </a:rPr>
              <a:t>Exécute plusieurs réseaux </a:t>
            </a:r>
            <a:r>
              <a:rPr lang="en-US" sz="2000" b="0" dirty="0" err="1" smtClean="0">
                <a:latin typeface="Segoe UI" pitchFamily="34" charset="0"/>
                <a:ea typeface="Segoe UI" pitchFamily="34" charset="0"/>
                <a:cs typeface="Segoe UI" pitchFamily="34" charset="0"/>
              </a:rPr>
              <a:t>virtuels</a:t>
            </a:r>
            <a:r>
              <a:rPr lang="en-US" sz="2000" b="0" dirty="0" smtClean="0">
                <a:latin typeface="Segoe UI" pitchFamily="34" charset="0"/>
                <a:ea typeface="Segoe UI" pitchFamily="34" charset="0"/>
                <a:cs typeface="Segoe UI" pitchFamily="34" charset="0"/>
              </a:rPr>
              <a:t> </a:t>
            </a:r>
            <a:r>
              <a:rPr lang="en-US" sz="2000" b="0" dirty="0" err="1" smtClean="0">
                <a:latin typeface="Segoe UI" pitchFamily="34" charset="0"/>
                <a:ea typeface="Segoe UI" pitchFamily="34" charset="0"/>
                <a:cs typeface="Segoe UI" pitchFamily="34" charset="0"/>
              </a:rPr>
              <a:t>sur</a:t>
            </a:r>
            <a:r>
              <a:rPr lang="en-US" sz="2000" b="0" dirty="0" smtClean="0">
                <a:latin typeface="Segoe UI" pitchFamily="34" charset="0"/>
                <a:ea typeface="Segoe UI" pitchFamily="34" charset="0"/>
                <a:cs typeface="Segoe UI" pitchFamily="34" charset="0"/>
              </a:rPr>
              <a:t> un réseau physique</a:t>
            </a:r>
            <a:endParaRPr lang="en-CA" sz="2000" b="0" dirty="0">
              <a:latin typeface="Segoe UI" pitchFamily="34" charset="0"/>
              <a:ea typeface="Segoe UI" pitchFamily="34" charset="0"/>
              <a:cs typeface="Segoe UI" pitchFamily="34" charset="0"/>
            </a:endParaRPr>
          </a:p>
          <a:p>
            <a:pPr marL="285750" indent="-285750">
              <a:buFont typeface="Arial" pitchFamily="34" charset="0"/>
              <a:buChar char="•"/>
            </a:pPr>
            <a:r>
              <a:rPr lang="en-US" sz="2000" b="0" dirty="0">
                <a:latin typeface="Segoe UI" pitchFamily="34" charset="0"/>
                <a:ea typeface="Segoe UI" pitchFamily="34" charset="0"/>
                <a:cs typeface="Segoe UI" pitchFamily="34" charset="0"/>
              </a:rPr>
              <a:t>Chaque réseau virtuel fonctionne comme s'il s'agissait d'un réseau physique</a:t>
            </a:r>
            <a:endParaRPr lang="en-CA" sz="2000" dirty="0">
              <a:solidFill>
                <a:srgbClr val="FF0000"/>
              </a:solidFill>
              <a:latin typeface="Segoe UI" pitchFamily="34" charset="0"/>
              <a:ea typeface="Segoe UI" pitchFamily="34" charset="0"/>
              <a:cs typeface="Segoe UI" pitchFamily="34" charset="0"/>
            </a:endParaRPr>
          </a:p>
        </p:txBody>
      </p:sp>
      <p:sp>
        <p:nvSpPr>
          <p:cNvPr id="6" name="AutoShape 15" descr="&quot;&quot;"/>
          <p:cNvSpPr>
            <a:spLocks noChangeArrowheads="1"/>
          </p:cNvSpPr>
          <p:nvPr/>
        </p:nvSpPr>
        <p:spPr bwMode="auto">
          <a:xfrm>
            <a:off x="6726657" y="2204276"/>
            <a:ext cx="1835218" cy="294324"/>
          </a:xfrm>
          <a:prstGeom prst="roundRect">
            <a:avLst>
              <a:gd name="adj" fmla="val 3755"/>
            </a:avLst>
          </a:prstGeom>
          <a:solidFill>
            <a:schemeClr val="bg1"/>
          </a:solidFill>
          <a:ln w="9525" algn="ctr">
            <a:noFill/>
            <a:round/>
            <a:headEnd/>
            <a:tailEnd/>
          </a:ln>
        </p:spPr>
        <p:txBody>
          <a:bodyPr wrap="square" lIns="0" tIns="36000" rIns="0" bIns="36000" anchor="ctr" anchorCtr="1">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115000"/>
              </a:lnSpc>
              <a:spcAft>
                <a:spcPts val="0"/>
              </a:spcAft>
            </a:pPr>
            <a:r>
              <a:rPr lang="en-US" sz="2200" dirty="0" smtClean="0">
                <a:solidFill>
                  <a:srgbClr val="FF0000"/>
                </a:solidFill>
                <a:latin typeface="Segoe UI" pitchFamily="34" charset="0"/>
                <a:ea typeface="Segoe UI" pitchFamily="34" charset="0"/>
                <a:cs typeface="Segoe UI" pitchFamily="34" charset="0"/>
              </a:rPr>
              <a:t>Réseau rouge</a:t>
            </a:r>
            <a:endParaRPr lang="en-CA" sz="2200" dirty="0">
              <a:solidFill>
                <a:srgbClr val="FF0000"/>
              </a:solidFill>
              <a:effectLst/>
              <a:latin typeface="Segoe UI" pitchFamily="34" charset="0"/>
              <a:ea typeface="Segoe UI" pitchFamily="34" charset="0"/>
              <a:cs typeface="Segoe UI" pitchFamily="34" charset="0"/>
            </a:endParaRPr>
          </a:p>
        </p:txBody>
      </p:sp>
      <p:sp>
        <p:nvSpPr>
          <p:cNvPr id="7" name="AutoShape 15" descr="&quot;&quot;"/>
          <p:cNvSpPr>
            <a:spLocks noChangeArrowheads="1"/>
          </p:cNvSpPr>
          <p:nvPr/>
        </p:nvSpPr>
        <p:spPr bwMode="auto">
          <a:xfrm>
            <a:off x="4648200" y="2155546"/>
            <a:ext cx="2012923" cy="391784"/>
          </a:xfrm>
          <a:prstGeom prst="roundRect">
            <a:avLst>
              <a:gd name="adj" fmla="val 3755"/>
            </a:avLst>
          </a:prstGeom>
          <a:solidFill>
            <a:schemeClr val="bg1"/>
          </a:solidFill>
          <a:ln w="9525" algn="ctr">
            <a:noFill/>
            <a:round/>
            <a:headEnd/>
            <a:tailEnd/>
          </a:ln>
        </p:spPr>
        <p:txBody>
          <a:bodyPr wrap="square" lIns="0" tIns="36000" rIns="0" bIns="36000" anchor="ctr" anchorCtr="1">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115000"/>
              </a:lnSpc>
              <a:spcAft>
                <a:spcPts val="0"/>
              </a:spcAft>
            </a:pPr>
            <a:r>
              <a:rPr lang="en-US" sz="2200">
                <a:solidFill>
                  <a:srgbClr val="0000CC"/>
                </a:solidFill>
                <a:latin typeface="Segoe UI" pitchFamily="34" charset="0"/>
                <a:ea typeface="Segoe UI" pitchFamily="34" charset="0"/>
                <a:cs typeface="Segoe UI" pitchFamily="34" charset="0"/>
              </a:rPr>
              <a:t>Réseau </a:t>
            </a:r>
            <a:r>
              <a:rPr lang="en-US" sz="2200" smtClean="0">
                <a:solidFill>
                  <a:srgbClr val="0000CC"/>
                </a:solidFill>
                <a:latin typeface="Segoe UI" pitchFamily="34" charset="0"/>
                <a:ea typeface="Segoe UI" pitchFamily="34" charset="0"/>
                <a:cs typeface="Segoe UI" pitchFamily="34" charset="0"/>
              </a:rPr>
              <a:t>bleu</a:t>
            </a:r>
            <a:endParaRPr lang="en-CA" sz="2200" dirty="0">
              <a:solidFill>
                <a:srgbClr val="0000CC"/>
              </a:solidFill>
              <a:effectLst/>
              <a:latin typeface="Segoe UI" pitchFamily="34" charset="0"/>
              <a:ea typeface="Segoe UI" pitchFamily="34" charset="0"/>
              <a:cs typeface="Segoe UI" pitchFamily="34" charset="0"/>
            </a:endParaRPr>
          </a:p>
        </p:txBody>
      </p:sp>
      <p:grpSp>
        <p:nvGrpSpPr>
          <p:cNvPr id="8" name="Group 7" descr="&quot;&quot;"/>
          <p:cNvGrpSpPr/>
          <p:nvPr/>
        </p:nvGrpSpPr>
        <p:grpSpPr>
          <a:xfrm>
            <a:off x="3276600" y="2357905"/>
            <a:ext cx="5225761" cy="1818291"/>
            <a:chOff x="3520269" y="2657206"/>
            <a:chExt cx="5225761" cy="1818291"/>
          </a:xfrm>
        </p:grpSpPr>
        <p:pic>
          <p:nvPicPr>
            <p:cNvPr id="9" name="Picture 8" descr="&quot;&quot;"/>
            <p:cNvPicPr>
              <a:picLocks noChangeAspect="1" noChangeArrowheads="1"/>
            </p:cNvPicPr>
            <p:nvPr/>
          </p:nvPicPr>
          <p:blipFill rotWithShape="1">
            <a:blip r:embed="rId3">
              <a:extLst>
                <a:ext uri="{28A0092B-C50C-407E-A947-70E740481C1C}">
                  <a14:useLocalDpi xmlns:a14="http://schemas.microsoft.com/office/drawing/2010/main" val="0"/>
                </a:ext>
              </a:extLst>
            </a:blip>
            <a:srcRect r="18741"/>
            <a:stretch/>
          </p:blipFill>
          <p:spPr bwMode="auto">
            <a:xfrm>
              <a:off x="6407021" y="3465115"/>
              <a:ext cx="2191523" cy="805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AutoShape 15" descr="&quot;&quot;"/>
            <p:cNvSpPr>
              <a:spLocks noChangeArrowheads="1"/>
            </p:cNvSpPr>
            <p:nvPr/>
          </p:nvSpPr>
          <p:spPr bwMode="auto">
            <a:xfrm>
              <a:off x="3520269" y="3845439"/>
              <a:ext cx="1804463" cy="630058"/>
            </a:xfrm>
            <a:prstGeom prst="roundRect">
              <a:avLst>
                <a:gd name="adj" fmla="val 3755"/>
              </a:avLst>
            </a:prstGeom>
            <a:solidFill>
              <a:schemeClr val="bg1"/>
            </a:solidFill>
            <a:ln w="9525" algn="ctr">
              <a:noFill/>
              <a:round/>
              <a:headEnd/>
              <a:tailEnd/>
            </a:ln>
          </p:spPr>
          <p:txBody>
            <a:bodyPr wrap="square" lIns="0" tIns="36000" rIns="0" bIns="36000" anchor="ctr" anchorCtr="1">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spcAft>
                  <a:spcPts val="0"/>
                </a:spcAft>
              </a:pPr>
              <a:r>
                <a:rPr lang="en-US" sz="2200" dirty="0">
                  <a:latin typeface="Segoe UI" pitchFamily="34" charset="0"/>
                  <a:ea typeface="Segoe UI" pitchFamily="34" charset="0"/>
                  <a:cs typeface="Segoe UI" pitchFamily="34" charset="0"/>
                </a:rPr>
                <a:t>Réseau physique</a:t>
              </a:r>
              <a:endParaRPr lang="en-CA" sz="2200" dirty="0">
                <a:effectLst/>
                <a:latin typeface="Segoe UI" pitchFamily="34" charset="0"/>
                <a:ea typeface="Segoe UI" pitchFamily="34" charset="0"/>
                <a:cs typeface="Segoe UI" pitchFamily="34" charset="0"/>
              </a:endParaRPr>
            </a:p>
          </p:txBody>
        </p:sp>
        <p:sp>
          <p:nvSpPr>
            <p:cNvPr id="11" name="Rectangle 10" descr="&quot;&quot;"/>
            <p:cNvSpPr/>
            <p:nvPr/>
          </p:nvSpPr>
          <p:spPr bwMode="auto">
            <a:xfrm>
              <a:off x="5194619" y="3083308"/>
              <a:ext cx="3551411" cy="54000"/>
            </a:xfrm>
            <a:prstGeom prst="rect">
              <a:avLst/>
            </a:prstGeom>
            <a:solidFill>
              <a:schemeClr val="tx1">
                <a:lumMod val="65000"/>
                <a:lumOff val="35000"/>
              </a:schemeClr>
            </a:solidFill>
            <a:ln w="9525" cap="sq"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smtClean="0">
                <a:ln>
                  <a:noFill/>
                </a:ln>
                <a:solidFill>
                  <a:schemeClr val="tx1"/>
                </a:solidFill>
                <a:effectLst/>
                <a:latin typeface="Verdana" pitchFamily="34" charset="0"/>
              </a:endParaRPr>
            </a:p>
          </p:txBody>
        </p:sp>
        <p:sp>
          <p:nvSpPr>
            <p:cNvPr id="12" name="AutoShape 15" descr="&quot;&quot;"/>
            <p:cNvSpPr>
              <a:spLocks noChangeArrowheads="1"/>
            </p:cNvSpPr>
            <p:nvPr/>
          </p:nvSpPr>
          <p:spPr bwMode="auto">
            <a:xfrm>
              <a:off x="5424112" y="3956901"/>
              <a:ext cx="935870" cy="274697"/>
            </a:xfrm>
            <a:prstGeom prst="roundRect">
              <a:avLst>
                <a:gd name="adj" fmla="val 3755"/>
              </a:avLst>
            </a:prstGeom>
            <a:solidFill>
              <a:schemeClr val="bg1"/>
            </a:solidFill>
            <a:ln w="9525" algn="ctr">
              <a:noFill/>
              <a:round/>
              <a:headEnd/>
              <a:tailEnd/>
            </a:ln>
          </p:spPr>
          <p:txBody>
            <a:bodyPr wrap="square" lIns="0" tIns="0" rIns="0" bIns="0" anchor="ctr" anchorCtr="1">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115000"/>
                </a:lnSpc>
                <a:spcAft>
                  <a:spcPts val="0"/>
                </a:spcAft>
              </a:pPr>
              <a:r>
                <a:rPr lang="en-US" b="0" dirty="0" smtClean="0">
                  <a:latin typeface="Segoe UI" pitchFamily="34" charset="0"/>
                  <a:ea typeface="Segoe UI" pitchFamily="34" charset="0"/>
                  <a:cs typeface="Segoe UI" pitchFamily="34" charset="0"/>
                </a:rPr>
                <a:t>Serveurs</a:t>
              </a:r>
              <a:r>
                <a:rPr lang="en-US" kern="1200" dirty="0" smtClean="0">
                  <a:solidFill>
                    <a:srgbClr val="000000"/>
                  </a:solidFill>
                  <a:effectLst/>
                  <a:latin typeface="Segoe UI" pitchFamily="34" charset="0"/>
                  <a:ea typeface="Segoe UI" pitchFamily="34" charset="0"/>
                  <a:cs typeface="Segoe UI" pitchFamily="34" charset="0"/>
                </a:rPr>
                <a:t> </a:t>
              </a:r>
              <a:endParaRPr lang="en-CA" dirty="0">
                <a:effectLst/>
                <a:latin typeface="Segoe UI" pitchFamily="34" charset="0"/>
                <a:ea typeface="Segoe UI" pitchFamily="34" charset="0"/>
                <a:cs typeface="Segoe UI" pitchFamily="34" charset="0"/>
              </a:endParaRPr>
            </a:p>
          </p:txBody>
        </p:sp>
        <p:pic>
          <p:nvPicPr>
            <p:cNvPr id="13" name="Picture 12" descr="&quot;&quot;"/>
            <p:cNvPicPr/>
            <p:nvPr/>
          </p:nvPicPr>
          <p:blipFill>
            <a:blip r:embed="rId4" cstate="print">
              <a:extLst>
                <a:ext uri="{28A0092B-C50C-407E-A947-70E740481C1C}">
                  <a14:useLocalDpi xmlns:a14="http://schemas.microsoft.com/office/drawing/2010/main" val="0"/>
                </a:ext>
              </a:extLst>
            </a:blip>
            <a:srcRect/>
            <a:stretch>
              <a:fillRect/>
            </a:stretch>
          </p:blipFill>
          <p:spPr bwMode="auto">
            <a:xfrm rot="2974758">
              <a:off x="6036262" y="3041155"/>
              <a:ext cx="1072973" cy="305075"/>
            </a:xfrm>
            <a:prstGeom prst="rect">
              <a:avLst/>
            </a:prstGeom>
            <a:noFill/>
            <a:ln>
              <a:noFill/>
            </a:ln>
          </p:spPr>
        </p:pic>
        <p:pic>
          <p:nvPicPr>
            <p:cNvPr id="14" name="Picture 13" descr="&quot;&quot;"/>
            <p:cNvPicPr/>
            <p:nvPr/>
          </p:nvPicPr>
          <p:blipFill>
            <a:blip r:embed="rId5" cstate="print">
              <a:extLst>
                <a:ext uri="{28A0092B-C50C-407E-A947-70E740481C1C}">
                  <a14:useLocalDpi xmlns:a14="http://schemas.microsoft.com/office/drawing/2010/main" val="0"/>
                </a:ext>
              </a:extLst>
            </a:blip>
            <a:srcRect/>
            <a:stretch>
              <a:fillRect/>
            </a:stretch>
          </p:blipFill>
          <p:spPr bwMode="auto">
            <a:xfrm rot="6026385">
              <a:off x="7434391" y="3111884"/>
              <a:ext cx="864000" cy="264563"/>
            </a:xfrm>
            <a:prstGeom prst="rect">
              <a:avLst/>
            </a:prstGeom>
            <a:noFill/>
            <a:ln>
              <a:noFill/>
            </a:ln>
          </p:spPr>
        </p:pic>
        <p:sp>
          <p:nvSpPr>
            <p:cNvPr id="15" name="AutoShape 15" descr="&quot;&quot;"/>
            <p:cNvSpPr>
              <a:spLocks noChangeArrowheads="1"/>
            </p:cNvSpPr>
            <p:nvPr/>
          </p:nvSpPr>
          <p:spPr bwMode="auto">
            <a:xfrm>
              <a:off x="4663269" y="3244165"/>
              <a:ext cx="1676401" cy="680829"/>
            </a:xfrm>
            <a:prstGeom prst="roundRect">
              <a:avLst>
                <a:gd name="adj" fmla="val 3755"/>
              </a:avLst>
            </a:prstGeom>
            <a:noFill/>
            <a:ln w="9525" algn="ctr">
              <a:noFill/>
              <a:round/>
              <a:headEnd/>
              <a:tailEnd/>
            </a:ln>
          </p:spPr>
          <p:txBody>
            <a:bodyPr wrap="square" lIns="0" tIns="0" rIns="0" bIns="0" anchor="b" anchorCtr="0">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r">
                <a:lnSpc>
                  <a:spcPct val="80000"/>
                </a:lnSpc>
                <a:spcAft>
                  <a:spcPts val="0"/>
                </a:spcAft>
              </a:pPr>
              <a:r>
                <a:rPr lang="en-US" b="0" dirty="0" smtClean="0">
                  <a:latin typeface="Segoe UI" pitchFamily="34" charset="0"/>
                  <a:ea typeface="Segoe UI" pitchFamily="34" charset="0"/>
                  <a:cs typeface="Segoe UI" pitchFamily="34" charset="0"/>
                </a:rPr>
                <a:t>Haut </a:t>
              </a:r>
              <a:r>
                <a:rPr lang="en-US" b="0" smtClean="0">
                  <a:latin typeface="Segoe UI" pitchFamily="34" charset="0"/>
                  <a:ea typeface="Segoe UI" pitchFamily="34" charset="0"/>
                  <a:cs typeface="Segoe UI" pitchFamily="34" charset="0"/>
                </a:rPr>
                <a:t>des </a:t>
              </a:r>
              <a:br>
                <a:rPr lang="en-US" b="0" smtClean="0">
                  <a:latin typeface="Segoe UI" pitchFamily="34" charset="0"/>
                  <a:ea typeface="Segoe UI" pitchFamily="34" charset="0"/>
                  <a:cs typeface="Segoe UI" pitchFamily="34" charset="0"/>
                </a:rPr>
              </a:br>
              <a:r>
                <a:rPr lang="en-US" b="0" smtClean="0">
                  <a:latin typeface="Segoe UI" pitchFamily="34" charset="0"/>
                  <a:ea typeface="Segoe UI" pitchFamily="34" charset="0"/>
                  <a:cs typeface="Segoe UI" pitchFamily="34" charset="0"/>
                </a:rPr>
                <a:t>commutateurs </a:t>
              </a:r>
              <a:br>
                <a:rPr lang="en-US" b="0" smtClean="0">
                  <a:latin typeface="Segoe UI" pitchFamily="34" charset="0"/>
                  <a:ea typeface="Segoe UI" pitchFamily="34" charset="0"/>
                  <a:cs typeface="Segoe UI" pitchFamily="34" charset="0"/>
                </a:rPr>
              </a:br>
              <a:r>
                <a:rPr lang="en-US" b="0" smtClean="0">
                  <a:latin typeface="Segoe UI" pitchFamily="34" charset="0"/>
                  <a:ea typeface="Segoe UI" pitchFamily="34" charset="0"/>
                  <a:cs typeface="Segoe UI" pitchFamily="34" charset="0"/>
                </a:rPr>
                <a:t>d'armoire</a:t>
              </a:r>
              <a:r>
                <a:rPr lang="en-US" kern="1200" smtClean="0">
                  <a:solidFill>
                    <a:srgbClr val="000000"/>
                  </a:solidFill>
                  <a:effectLst/>
                  <a:latin typeface="Segoe UI" pitchFamily="34" charset="0"/>
                  <a:ea typeface="Segoe UI" pitchFamily="34" charset="0"/>
                  <a:cs typeface="Segoe UI" pitchFamily="34" charset="0"/>
                </a:rPr>
                <a:t> </a:t>
              </a:r>
              <a:endParaRPr lang="en-CA" dirty="0">
                <a:effectLst/>
                <a:latin typeface="Segoe UI" pitchFamily="34" charset="0"/>
                <a:ea typeface="Segoe UI" pitchFamily="34" charset="0"/>
                <a:cs typeface="Segoe UI" pitchFamily="34" charset="0"/>
              </a:endParaRPr>
            </a:p>
          </p:txBody>
        </p:sp>
      </p:grpSp>
      <p:grpSp>
        <p:nvGrpSpPr>
          <p:cNvPr id="16" name="Group 15" descr="&quot;&quot;"/>
          <p:cNvGrpSpPr/>
          <p:nvPr/>
        </p:nvGrpSpPr>
        <p:grpSpPr>
          <a:xfrm>
            <a:off x="4869076" y="817578"/>
            <a:ext cx="1521401" cy="1420452"/>
            <a:chOff x="5252433" y="876301"/>
            <a:chExt cx="1521401" cy="1420452"/>
          </a:xfrm>
        </p:grpSpPr>
        <p:pic>
          <p:nvPicPr>
            <p:cNvPr id="17" name="Picture 16" descr="&quot;&quo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2433" y="1143947"/>
              <a:ext cx="1500292" cy="107745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quot;&quot;"/>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89550" y="1565045"/>
              <a:ext cx="548327" cy="731708"/>
            </a:xfrm>
            <a:prstGeom prst="rect">
              <a:avLst/>
            </a:prstGeom>
            <a:noFill/>
            <a:ln>
              <a:noFill/>
            </a:ln>
          </p:spPr>
        </p:pic>
        <p:pic>
          <p:nvPicPr>
            <p:cNvPr id="19" name="Picture 18" descr="&quot;&quot;"/>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842150" y="876301"/>
              <a:ext cx="548327" cy="731708"/>
            </a:xfrm>
            <a:prstGeom prst="rect">
              <a:avLst/>
            </a:prstGeom>
            <a:noFill/>
            <a:ln>
              <a:noFill/>
            </a:ln>
          </p:spPr>
        </p:pic>
        <p:pic>
          <p:nvPicPr>
            <p:cNvPr id="20" name="Picture 19" descr="&quot;&quot;"/>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25507" y="1527888"/>
              <a:ext cx="548327" cy="731708"/>
            </a:xfrm>
            <a:prstGeom prst="rect">
              <a:avLst/>
            </a:prstGeom>
            <a:noFill/>
            <a:ln>
              <a:noFill/>
            </a:ln>
          </p:spPr>
        </p:pic>
      </p:grpSp>
      <p:grpSp>
        <p:nvGrpSpPr>
          <p:cNvPr id="21" name="Red network" descr="&quot;&quot;"/>
          <p:cNvGrpSpPr/>
          <p:nvPr/>
        </p:nvGrpSpPr>
        <p:grpSpPr>
          <a:xfrm>
            <a:off x="6938513" y="809493"/>
            <a:ext cx="1563847" cy="1389056"/>
            <a:chOff x="7089914" y="897872"/>
            <a:chExt cx="1563847" cy="1389056"/>
          </a:xfrm>
        </p:grpSpPr>
        <p:pic>
          <p:nvPicPr>
            <p:cNvPr id="22" name="Picture 21" descr="&quot;&quot;"/>
            <p:cNvPicPr/>
            <p:nvPr/>
          </p:nvPicPr>
          <p:blipFill>
            <a:blip r:embed="rId8">
              <a:extLst>
                <a:ext uri="{28A0092B-C50C-407E-A947-70E740481C1C}">
                  <a14:useLocalDpi xmlns:a14="http://schemas.microsoft.com/office/drawing/2010/main" val="0"/>
                </a:ext>
              </a:extLst>
            </a:blip>
            <a:srcRect/>
            <a:stretch>
              <a:fillRect/>
            </a:stretch>
          </p:blipFill>
          <p:spPr bwMode="auto">
            <a:xfrm>
              <a:off x="7089914" y="1173604"/>
              <a:ext cx="1563847" cy="985396"/>
            </a:xfrm>
            <a:prstGeom prst="rect">
              <a:avLst/>
            </a:prstGeom>
            <a:noFill/>
            <a:ln>
              <a:noFill/>
            </a:ln>
          </p:spPr>
        </p:pic>
        <p:pic>
          <p:nvPicPr>
            <p:cNvPr id="23" name="Picture 22" descr="&quot;&quot;"/>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089915" y="1532334"/>
              <a:ext cx="549823" cy="734755"/>
            </a:xfrm>
            <a:prstGeom prst="rect">
              <a:avLst/>
            </a:prstGeom>
            <a:noFill/>
            <a:ln>
              <a:noFill/>
            </a:ln>
          </p:spPr>
        </p:pic>
        <p:pic>
          <p:nvPicPr>
            <p:cNvPr id="24" name="Picture 23" descr="&quot;&quot;"/>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548513" y="897872"/>
              <a:ext cx="549823" cy="734755"/>
            </a:xfrm>
            <a:prstGeom prst="rect">
              <a:avLst/>
            </a:prstGeom>
            <a:noFill/>
            <a:ln>
              <a:noFill/>
            </a:ln>
          </p:spPr>
        </p:pic>
        <p:pic>
          <p:nvPicPr>
            <p:cNvPr id="25" name="Picture 24" descr="&quot;&quot;"/>
            <p:cNvPicPr/>
            <p:nvPr/>
          </p:nvPicPr>
          <p:blipFill>
            <a:blip r:embed="rId7"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99590" y="1552173"/>
              <a:ext cx="549823" cy="734755"/>
            </a:xfrm>
            <a:prstGeom prst="rect">
              <a:avLst/>
            </a:prstGeom>
            <a:noFill/>
            <a:ln>
              <a:noFill/>
            </a:ln>
          </p:spPr>
        </p:pic>
      </p:grpSp>
      <p:grpSp>
        <p:nvGrpSpPr>
          <p:cNvPr id="26" name="alt-text here, Blue network" descr="This slide shows a network diagram. On the left is two virtual machines, the blue virtual machine and the red virtual machine, which run on a single physical server indicating that these virtual machines can be run concurrently even if they had the same IP address information. On the right is two separate networks, the blue network and the red network, indicating that separate virtualized networks can be configured for Hyper-V environments."/>
          <p:cNvGrpSpPr/>
          <p:nvPr/>
        </p:nvGrpSpPr>
        <p:grpSpPr>
          <a:xfrm>
            <a:off x="176709" y="838200"/>
            <a:ext cx="3557091" cy="3229106"/>
            <a:chOff x="176709" y="1397982"/>
            <a:chExt cx="3557091" cy="3229106"/>
          </a:xfrm>
        </p:grpSpPr>
        <p:grpSp>
          <p:nvGrpSpPr>
            <p:cNvPr id="27" name="Group 26"/>
            <p:cNvGrpSpPr/>
            <p:nvPr/>
          </p:nvGrpSpPr>
          <p:grpSpPr>
            <a:xfrm>
              <a:off x="228600" y="1397982"/>
              <a:ext cx="1558916" cy="1562222"/>
              <a:chOff x="228600" y="1397982"/>
              <a:chExt cx="1558916" cy="1562222"/>
            </a:xfrm>
          </p:grpSpPr>
          <p:pic>
            <p:nvPicPr>
              <p:cNvPr id="36" name="Picture 35" descr="&quot;&quot;"/>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43932" y="1397982"/>
                <a:ext cx="775318" cy="894637"/>
              </a:xfrm>
              <a:prstGeom prst="rect">
                <a:avLst/>
              </a:prstGeom>
              <a:noFill/>
              <a:ln>
                <a:noFill/>
              </a:ln>
            </p:spPr>
          </p:pic>
          <p:sp>
            <p:nvSpPr>
              <p:cNvPr id="37" name="AutoShape 15" descr="&quot;&quot;"/>
              <p:cNvSpPr>
                <a:spLocks noChangeArrowheads="1"/>
              </p:cNvSpPr>
              <p:nvPr/>
            </p:nvSpPr>
            <p:spPr bwMode="auto">
              <a:xfrm>
                <a:off x="228600" y="2408109"/>
                <a:ext cx="1558916" cy="552095"/>
              </a:xfrm>
              <a:prstGeom prst="roundRect">
                <a:avLst>
                  <a:gd name="adj" fmla="val 3755"/>
                </a:avLst>
              </a:prstGeom>
              <a:noFill/>
              <a:ln w="9525" algn="ctr">
                <a:noFill/>
                <a:round/>
                <a:headEnd/>
                <a:tailEnd/>
              </a:ln>
            </p:spPr>
            <p:txBody>
              <a:bodyPr wrap="square" lIns="0" tIns="36000" rIns="0" bIns="36000" anchor="ctr" anchorCtr="1">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spcAft>
                    <a:spcPts val="0"/>
                  </a:spcAft>
                </a:pPr>
                <a:r>
                  <a:rPr lang="en-US" sz="2200" dirty="0">
                    <a:solidFill>
                      <a:srgbClr val="0000CC"/>
                    </a:solidFill>
                    <a:latin typeface="Segoe UI" pitchFamily="34" charset="0"/>
                    <a:ea typeface="Segoe UI" pitchFamily="34" charset="0"/>
                    <a:cs typeface="Segoe UI" pitchFamily="34" charset="0"/>
                  </a:rPr>
                  <a:t>Ordinateur virtuel bleu</a:t>
                </a:r>
                <a:endParaRPr lang="en-CA" sz="2200" dirty="0">
                  <a:solidFill>
                    <a:srgbClr val="0000CC"/>
                  </a:solidFill>
                  <a:effectLst/>
                  <a:latin typeface="Segoe UI" pitchFamily="34" charset="0"/>
                  <a:ea typeface="Segoe UI" pitchFamily="34" charset="0"/>
                  <a:cs typeface="Segoe UI" pitchFamily="34" charset="0"/>
                </a:endParaRPr>
              </a:p>
            </p:txBody>
          </p:sp>
        </p:grpSp>
        <p:sp>
          <p:nvSpPr>
            <p:cNvPr id="28" name="Rectangle 27" descr="&quot;&quot;"/>
            <p:cNvSpPr/>
            <p:nvPr/>
          </p:nvSpPr>
          <p:spPr bwMode="auto">
            <a:xfrm>
              <a:off x="475306" y="3338596"/>
              <a:ext cx="2969402" cy="54000"/>
            </a:xfrm>
            <a:prstGeom prst="rect">
              <a:avLst/>
            </a:prstGeom>
            <a:solidFill>
              <a:schemeClr val="tx1">
                <a:lumMod val="65000"/>
                <a:lumOff val="35000"/>
              </a:schemeClr>
            </a:solidFill>
            <a:ln w="9525" cap="sq"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CA" sz="1800" b="1" i="0" u="none" strike="noStrike" cap="none" normalizeH="0" baseline="0" smtClean="0">
                <a:ln>
                  <a:noFill/>
                </a:ln>
                <a:solidFill>
                  <a:schemeClr val="tx1"/>
                </a:solidFill>
                <a:effectLst/>
                <a:latin typeface="Segoe UI" pitchFamily="34" charset="0"/>
                <a:ea typeface="Segoe UI" pitchFamily="34" charset="0"/>
                <a:cs typeface="Segoe UI" pitchFamily="34" charset="0"/>
              </a:endParaRPr>
            </a:p>
          </p:txBody>
        </p:sp>
        <p:grpSp>
          <p:nvGrpSpPr>
            <p:cNvPr id="29" name="Group 28"/>
            <p:cNvGrpSpPr/>
            <p:nvPr/>
          </p:nvGrpSpPr>
          <p:grpSpPr>
            <a:xfrm>
              <a:off x="1981835" y="1397982"/>
              <a:ext cx="1751965" cy="1524811"/>
              <a:chOff x="1702435" y="1381038"/>
              <a:chExt cx="1751965" cy="1524811"/>
            </a:xfrm>
          </p:grpSpPr>
          <p:pic>
            <p:nvPicPr>
              <p:cNvPr id="34" name="Picture 33" descr="&quot;&quot;"/>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77224" y="1381038"/>
                <a:ext cx="805676" cy="885111"/>
              </a:xfrm>
              <a:prstGeom prst="rect">
                <a:avLst/>
              </a:prstGeom>
              <a:noFill/>
              <a:ln>
                <a:noFill/>
              </a:ln>
            </p:spPr>
          </p:pic>
          <p:sp>
            <p:nvSpPr>
              <p:cNvPr id="35" name="AutoShape 15" descr="&quot;&quot;"/>
              <p:cNvSpPr>
                <a:spLocks noChangeArrowheads="1"/>
              </p:cNvSpPr>
              <p:nvPr/>
            </p:nvSpPr>
            <p:spPr bwMode="auto">
              <a:xfrm>
                <a:off x="1702435" y="2428575"/>
                <a:ext cx="1751965" cy="477274"/>
              </a:xfrm>
              <a:prstGeom prst="roundRect">
                <a:avLst>
                  <a:gd name="adj" fmla="val 3755"/>
                </a:avLst>
              </a:prstGeom>
              <a:noFill/>
              <a:ln w="9525" algn="ctr">
                <a:noFill/>
                <a:round/>
                <a:headEnd/>
                <a:tailEnd/>
              </a:ln>
            </p:spPr>
            <p:txBody>
              <a:bodyPr wrap="square" lIns="0" tIns="36000" rIns="0" bIns="36000" anchor="ctr" anchorCtr="1">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0000"/>
                  </a:lnSpc>
                  <a:spcAft>
                    <a:spcPts val="0"/>
                  </a:spcAft>
                </a:pPr>
                <a:r>
                  <a:rPr lang="en-US" sz="2200" dirty="0" smtClean="0">
                    <a:solidFill>
                      <a:srgbClr val="FF0000"/>
                    </a:solidFill>
                    <a:latin typeface="Segoe UI" pitchFamily="34" charset="0"/>
                    <a:ea typeface="Segoe UI" pitchFamily="34" charset="0"/>
                    <a:cs typeface="Segoe UI" pitchFamily="34" charset="0"/>
                  </a:rPr>
                  <a:t>Ordinateur virtuel rouge</a:t>
                </a:r>
                <a:endParaRPr lang="en-CA" sz="2200" dirty="0">
                  <a:solidFill>
                    <a:srgbClr val="FF0000"/>
                  </a:solidFill>
                  <a:effectLst/>
                  <a:latin typeface="Segoe UI" pitchFamily="34" charset="0"/>
                  <a:ea typeface="Segoe UI" pitchFamily="34" charset="0"/>
                  <a:cs typeface="Segoe UI" pitchFamily="34" charset="0"/>
                </a:endParaRPr>
              </a:p>
            </p:txBody>
          </p:sp>
        </p:grpSp>
        <p:sp>
          <p:nvSpPr>
            <p:cNvPr id="30" name="AutoShape 15" descr="&quot;&quot;"/>
            <p:cNvSpPr>
              <a:spLocks noChangeArrowheads="1"/>
            </p:cNvSpPr>
            <p:nvPr/>
          </p:nvSpPr>
          <p:spPr bwMode="auto">
            <a:xfrm>
              <a:off x="176709" y="3836382"/>
              <a:ext cx="1271091" cy="613125"/>
            </a:xfrm>
            <a:prstGeom prst="roundRect">
              <a:avLst>
                <a:gd name="adj" fmla="val 3755"/>
              </a:avLst>
            </a:prstGeom>
            <a:solidFill>
              <a:schemeClr val="bg1"/>
            </a:solidFill>
            <a:ln w="9525" algn="ctr">
              <a:noFill/>
              <a:round/>
              <a:headEnd/>
              <a:tailEnd/>
            </a:ln>
          </p:spPr>
          <p:txBody>
            <a:bodyPr wrap="square" lIns="0" tIns="36000" rIns="0" bIns="36000" anchor="ctr" anchorCtr="1">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85000"/>
                </a:lnSpc>
                <a:spcAft>
                  <a:spcPts val="0"/>
                </a:spcAft>
              </a:pPr>
              <a:r>
                <a:rPr lang="en-US" sz="2200" dirty="0">
                  <a:latin typeface="Segoe UI" pitchFamily="34" charset="0"/>
                  <a:ea typeface="Segoe UI" pitchFamily="34" charset="0"/>
                  <a:cs typeface="Segoe UI" pitchFamily="34" charset="0"/>
                </a:rPr>
                <a:t>Serveur physique</a:t>
              </a:r>
              <a:r>
                <a:rPr lang="en-US" sz="2200" kern="1200" dirty="0" smtClean="0">
                  <a:solidFill>
                    <a:srgbClr val="000000"/>
                  </a:solidFill>
                  <a:effectLst/>
                  <a:latin typeface="Segoe UI" pitchFamily="34" charset="0"/>
                  <a:ea typeface="Segoe UI" pitchFamily="34" charset="0"/>
                  <a:cs typeface="Segoe UI" pitchFamily="34" charset="0"/>
                </a:rPr>
                <a:t>  </a:t>
              </a:r>
              <a:endParaRPr lang="en-CA" sz="2200" dirty="0">
                <a:effectLst/>
                <a:latin typeface="Segoe UI" pitchFamily="34" charset="0"/>
                <a:ea typeface="Segoe UI" pitchFamily="34" charset="0"/>
                <a:cs typeface="Segoe UI" pitchFamily="34" charset="0"/>
              </a:endParaRPr>
            </a:p>
          </p:txBody>
        </p:sp>
        <p:pic>
          <p:nvPicPr>
            <p:cNvPr id="31" name="Picture 30" descr="&quot;&quot;"/>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499691" y="3591402"/>
              <a:ext cx="873125" cy="1035686"/>
            </a:xfrm>
            <a:prstGeom prst="rect">
              <a:avLst/>
            </a:prstGeom>
            <a:noFill/>
            <a:ln>
              <a:noFill/>
            </a:ln>
          </p:spPr>
        </p:pic>
        <p:pic>
          <p:nvPicPr>
            <p:cNvPr id="32" name="Picture 31" descr="&quot;&quot;"/>
            <p:cNvPicPr/>
            <p:nvPr/>
          </p:nvPicPr>
          <p:blipFill>
            <a:blip r:embed="rId4" cstate="print">
              <a:extLst>
                <a:ext uri="{28A0092B-C50C-407E-A947-70E740481C1C}">
                  <a14:useLocalDpi xmlns:a14="http://schemas.microsoft.com/office/drawing/2010/main" val="0"/>
                </a:ext>
              </a:extLst>
            </a:blip>
            <a:srcRect/>
            <a:stretch>
              <a:fillRect/>
            </a:stretch>
          </p:blipFill>
          <p:spPr bwMode="auto">
            <a:xfrm rot="3240000">
              <a:off x="1026577" y="3211140"/>
              <a:ext cx="694275" cy="292804"/>
            </a:xfrm>
            <a:prstGeom prst="rect">
              <a:avLst/>
            </a:prstGeom>
            <a:noFill/>
            <a:ln>
              <a:noFill/>
            </a:ln>
          </p:spPr>
        </p:pic>
        <p:pic>
          <p:nvPicPr>
            <p:cNvPr id="33" name="Picture 32" descr="&quot;&quot;"/>
            <p:cNvPicPr/>
            <p:nvPr/>
          </p:nvPicPr>
          <p:blipFill>
            <a:blip r:embed="rId5" cstate="print">
              <a:extLst>
                <a:ext uri="{28A0092B-C50C-407E-A947-70E740481C1C}">
                  <a14:useLocalDpi xmlns:a14="http://schemas.microsoft.com/office/drawing/2010/main" val="0"/>
                </a:ext>
              </a:extLst>
            </a:blip>
            <a:srcRect/>
            <a:stretch>
              <a:fillRect/>
            </a:stretch>
          </p:blipFill>
          <p:spPr bwMode="auto">
            <a:xfrm rot="7661101">
              <a:off x="2079758" y="3179410"/>
              <a:ext cx="710068" cy="272003"/>
            </a:xfrm>
            <a:prstGeom prst="rect">
              <a:avLst/>
            </a:prstGeom>
            <a:noFill/>
            <a:ln>
              <a:noFill/>
            </a:ln>
          </p:spPr>
        </p:pic>
      </p:grpSp>
      <p:sp>
        <p:nvSpPr>
          <p:cNvPr id="38" name="AutoShape 15" descr="&quot;&quot;"/>
          <p:cNvSpPr>
            <a:spLocks noChangeArrowheads="1"/>
          </p:cNvSpPr>
          <p:nvPr/>
        </p:nvSpPr>
        <p:spPr bwMode="auto">
          <a:xfrm>
            <a:off x="3076574" y="2629046"/>
            <a:ext cx="2199031" cy="345423"/>
          </a:xfrm>
          <a:prstGeom prst="roundRect">
            <a:avLst>
              <a:gd name="adj" fmla="val 3755"/>
            </a:avLst>
          </a:prstGeom>
          <a:solidFill>
            <a:schemeClr val="bg1"/>
          </a:solidFill>
          <a:ln w="9525" algn="ctr">
            <a:noFill/>
            <a:round/>
            <a:headEnd/>
            <a:tailEnd/>
          </a:ln>
        </p:spPr>
        <p:txBody>
          <a:bodyPr wrap="square" lIns="36000" tIns="0" rIns="36000" bIns="0" anchor="ctr" anchorCtr="1">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lnSpc>
                <a:spcPct val="115000"/>
              </a:lnSpc>
              <a:spcAft>
                <a:spcPts val="0"/>
              </a:spcAft>
            </a:pPr>
            <a:r>
              <a:rPr lang="en-US" sz="2400" i="1" dirty="0" smtClean="0">
                <a:latin typeface="Segoe UI" pitchFamily="34" charset="0"/>
                <a:ea typeface="Segoe UI" pitchFamily="34" charset="0"/>
                <a:cs typeface="Segoe UI" pitchFamily="34" charset="0"/>
              </a:rPr>
              <a:t>Virtualisation</a:t>
            </a:r>
            <a:endParaRPr lang="en-CA" sz="2400" dirty="0">
              <a:effectLst/>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5372727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58cd198f-455d-4547-93e7-945e049ee35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Gestion des adresses MAC d'un ordinateur virtuel</a:t>
            </a:r>
            <a:endParaRPr lang="en-US" sz="2600" dirty="0"/>
          </a:p>
        </p:txBody>
      </p:sp>
      <p:pic>
        <p:nvPicPr>
          <p:cNvPr id="4" name="Content Placeholder 1"/>
          <p:cNvPicPr>
            <a:picLocks noGrp="1" noChangeAspect="1"/>
          </p:cNvPicPr>
          <p:nvPr/>
        </p:nvPicPr>
        <p:blipFill>
          <a:blip r:embed="rId3">
            <a:extLst>
              <a:ext uri="{28A0092B-C50C-407E-A947-70E740481C1C}">
                <a14:useLocalDpi xmlns:a14="http://schemas.microsoft.com/office/drawing/2010/main" val="0"/>
              </a:ext>
            </a:extLst>
          </a:blip>
          <a:stretch>
            <a:fillRect/>
          </a:stretch>
        </p:blipFill>
        <p:spPr bwMode="auto">
          <a:xfrm>
            <a:off x="261968" y="2360722"/>
            <a:ext cx="8659314" cy="2518138"/>
          </a:xfrm>
          <a:prstGeom prst="rect">
            <a:avLst/>
          </a:prstGeom>
          <a:noFill/>
          <a:ln w="9525">
            <a:noFill/>
            <a:miter lim="800000"/>
            <a:headEnd/>
            <a:tailEnd/>
          </a:ln>
        </p:spPr>
      </p:pic>
      <p:sp>
        <p:nvSpPr>
          <p:cNvPr id="5" name="alt-text here, TextBox 2" descr="This slide shows the Virtual Switch Manager window and where you can configure the MAC address range for virtual machines."/>
          <p:cNvSpPr txBox="1"/>
          <p:nvPr/>
        </p:nvSpPr>
        <p:spPr>
          <a:xfrm>
            <a:off x="261968" y="905933"/>
            <a:ext cx="8616482" cy="492443"/>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CA" sz="2600" b="0" dirty="0" smtClean="0">
                <a:latin typeface="Segoe UI" pitchFamily="34" charset="0"/>
                <a:ea typeface="Segoe UI" pitchFamily="34" charset="0"/>
                <a:cs typeface="Segoe UI" pitchFamily="34" charset="0"/>
              </a:rPr>
              <a:t>Fenêtre du </a:t>
            </a:r>
            <a:r>
              <a:rPr lang="en-CA" sz="2600" b="0" dirty="0" err="1" smtClean="0">
                <a:latin typeface="Segoe UI" pitchFamily="34" charset="0"/>
                <a:ea typeface="Segoe UI" pitchFamily="34" charset="0"/>
                <a:cs typeface="Segoe UI" pitchFamily="34" charset="0"/>
              </a:rPr>
              <a:t>gestionnaire</a:t>
            </a:r>
            <a:r>
              <a:rPr lang="en-CA" sz="2600" b="0" dirty="0" smtClean="0">
                <a:latin typeface="Segoe UI" pitchFamily="34" charset="0"/>
                <a:ea typeface="Segoe UI" pitchFamily="34" charset="0"/>
                <a:cs typeface="Segoe UI" pitchFamily="34" charset="0"/>
              </a:rPr>
              <a:t> de </a:t>
            </a:r>
            <a:r>
              <a:rPr lang="en-CA" sz="2600" b="0" dirty="0" err="1" smtClean="0">
                <a:latin typeface="Segoe UI" pitchFamily="34" charset="0"/>
                <a:ea typeface="Segoe UI" pitchFamily="34" charset="0"/>
                <a:cs typeface="Segoe UI" pitchFamily="34" charset="0"/>
              </a:rPr>
              <a:t>commutateurs</a:t>
            </a:r>
            <a:r>
              <a:rPr lang="en-CA" sz="2600" b="0" dirty="0" smtClean="0">
                <a:latin typeface="Segoe UI" pitchFamily="34" charset="0"/>
                <a:ea typeface="Segoe UI" pitchFamily="34" charset="0"/>
                <a:cs typeface="Segoe UI" pitchFamily="34" charset="0"/>
              </a:rPr>
              <a:t> virtuels</a:t>
            </a:r>
            <a:endParaRPr lang="en-CA" sz="26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202827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ef8f95cb-14c7-47f4-b077-44a9fdc45e2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Configuration des cartes réseau virtuel</a:t>
            </a:r>
            <a:endParaRPr lang="en-US"/>
          </a:p>
        </p:txBody>
      </p:sp>
      <p:sp>
        <p:nvSpPr>
          <p:cNvPr id="4" name="Content Placeholder 2"/>
          <p:cNvSpPr>
            <a:spLocks noGrp="1"/>
          </p:cNvSpPr>
          <p:nvPr/>
        </p:nvSpPr>
        <p:spPr bwMode="auto">
          <a:xfrm>
            <a:off x="685800" y="884017"/>
            <a:ext cx="8077200" cy="521198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spcBef>
                <a:spcPts val="0"/>
              </a:spcBef>
              <a:buNone/>
            </a:pPr>
            <a:r>
              <a:rPr lang="en-US" sz="2400" dirty="0"/>
              <a:t>Propriétés d'une carte </a:t>
            </a:r>
            <a:r>
              <a:rPr lang="en-US" sz="2400" dirty="0" err="1" smtClean="0"/>
              <a:t>réseau</a:t>
            </a:r>
            <a:endParaRPr lang="en-CA" sz="2400" dirty="0"/>
          </a:p>
          <a:p>
            <a:pPr lvl="0">
              <a:spcBef>
                <a:spcPts val="0"/>
              </a:spcBef>
            </a:pPr>
            <a:r>
              <a:rPr lang="en-US" sz="2400" dirty="0"/>
              <a:t>Commutateur virtuel</a:t>
            </a:r>
            <a:endParaRPr lang="en-CA" sz="2400" dirty="0"/>
          </a:p>
          <a:p>
            <a:pPr lvl="0">
              <a:spcBef>
                <a:spcPts val="0"/>
              </a:spcBef>
            </a:pPr>
            <a:r>
              <a:rPr lang="en-US" sz="2400" dirty="0" smtClean="0"/>
              <a:t>ID VLAN</a:t>
            </a:r>
            <a:endParaRPr lang="en-CA" sz="2400" dirty="0" smtClean="0"/>
          </a:p>
          <a:p>
            <a:pPr lvl="0">
              <a:spcBef>
                <a:spcPts val="0"/>
              </a:spcBef>
            </a:pPr>
            <a:r>
              <a:rPr lang="en-US" sz="2400" dirty="0" smtClean="0"/>
              <a:t>Gestion de la bande passante</a:t>
            </a:r>
          </a:p>
          <a:p>
            <a:pPr marL="0" indent="0">
              <a:spcBef>
                <a:spcPts val="1800"/>
              </a:spcBef>
              <a:buNone/>
            </a:pPr>
            <a:r>
              <a:rPr lang="en-US" sz="2400" dirty="0" smtClean="0"/>
              <a:t>Fonctionnalités avancées d'une carte </a:t>
            </a:r>
            <a:r>
              <a:rPr lang="en-US" sz="2400" dirty="0" err="1" smtClean="0"/>
              <a:t>réseau</a:t>
            </a:r>
            <a:endParaRPr lang="en-US" sz="2400" dirty="0" smtClean="0"/>
          </a:p>
          <a:p>
            <a:pPr>
              <a:spcBef>
                <a:spcPts val="0"/>
              </a:spcBef>
            </a:pPr>
            <a:r>
              <a:rPr lang="en-US" sz="2400" dirty="0"/>
              <a:t>Allocation des adresses MAC</a:t>
            </a:r>
            <a:endParaRPr lang="en-CA" sz="2400" dirty="0"/>
          </a:p>
          <a:p>
            <a:pPr>
              <a:spcBef>
                <a:spcPts val="0"/>
              </a:spcBef>
            </a:pPr>
            <a:r>
              <a:rPr lang="en-US" sz="2400" dirty="0"/>
              <a:t>Protection DHCP</a:t>
            </a:r>
            <a:endParaRPr lang="en-CA" sz="2400" dirty="0"/>
          </a:p>
          <a:p>
            <a:pPr>
              <a:spcBef>
                <a:spcPts val="0"/>
              </a:spcBef>
            </a:pPr>
            <a:r>
              <a:rPr lang="en-US" sz="2400" dirty="0"/>
              <a:t>Protection du routeur</a:t>
            </a:r>
            <a:endParaRPr lang="en-CA" sz="2400" dirty="0"/>
          </a:p>
          <a:p>
            <a:pPr marL="0" indent="0">
              <a:lnSpc>
                <a:spcPct val="90000"/>
              </a:lnSpc>
              <a:spcBef>
                <a:spcPts val="1800"/>
              </a:spcBef>
              <a:buNone/>
            </a:pPr>
            <a:r>
              <a:rPr lang="en-US" sz="2400" dirty="0" smtClean="0"/>
              <a:t>Fonctionnalités d'accélération matérielle des cartes réseau synthétiques </a:t>
            </a:r>
            <a:endParaRPr lang="en-CA" sz="2400" dirty="0"/>
          </a:p>
          <a:p>
            <a:pPr lvl="0">
              <a:spcBef>
                <a:spcPts val="0"/>
              </a:spcBef>
            </a:pPr>
            <a:r>
              <a:rPr lang="en-US" sz="2400" dirty="0"/>
              <a:t>File d'attente d'ordinateurs virtuels</a:t>
            </a:r>
            <a:endParaRPr lang="en-CA" sz="2400" dirty="0"/>
          </a:p>
          <a:p>
            <a:pPr lvl="0">
              <a:spcBef>
                <a:spcPts val="0"/>
              </a:spcBef>
            </a:pPr>
            <a:r>
              <a:rPr lang="en-US" sz="2400" dirty="0"/>
              <a:t>Déchargement des tâches IPsec</a:t>
            </a:r>
            <a:endParaRPr lang="en-CA" sz="2400" dirty="0"/>
          </a:p>
          <a:p>
            <a:pPr lvl="0">
              <a:spcBef>
                <a:spcPts val="0"/>
              </a:spcBef>
            </a:pPr>
            <a:r>
              <a:rPr lang="en-US" sz="2400" dirty="0"/>
              <a:t>SR-IOV</a:t>
            </a:r>
            <a:endParaRPr lang="en-CA" sz="2400" dirty="0"/>
          </a:p>
          <a:p>
            <a:endParaRPr lang="en-CA" sz="2400" dirty="0"/>
          </a:p>
        </p:txBody>
      </p:sp>
      <p:sp>
        <p:nvSpPr>
          <p:cNvPr id="5" name="TextBox 1"/>
          <p:cNvSpPr txBox="1"/>
          <p:nvPr/>
        </p:nvSpPr>
        <p:spPr>
          <a:xfrm>
            <a:off x="4953000" y="2873835"/>
            <a:ext cx="3733799" cy="120032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4625" lvl="0" indent="-174625">
              <a:spcBef>
                <a:spcPts val="0"/>
              </a:spcBef>
              <a:buClr>
                <a:srgbClr val="0070C0"/>
              </a:buClr>
              <a:buSzPct val="90000"/>
              <a:buFont typeface="Arial" pitchFamily="34" charset="0"/>
              <a:buChar char="•"/>
            </a:pPr>
            <a:r>
              <a:rPr lang="en-US" sz="2400" b="0" dirty="0" smtClean="0">
                <a:latin typeface="Segoe UI" pitchFamily="34" charset="0"/>
                <a:ea typeface="Segoe UI" pitchFamily="34" charset="0"/>
                <a:cs typeface="Segoe UI" pitchFamily="34" charset="0"/>
              </a:rPr>
              <a:t>Mise en miroir des ports</a:t>
            </a:r>
            <a:endParaRPr lang="en-CA" sz="2400" b="0" dirty="0">
              <a:latin typeface="Segoe UI" pitchFamily="34" charset="0"/>
              <a:ea typeface="Segoe UI" pitchFamily="34" charset="0"/>
              <a:cs typeface="Segoe UI" pitchFamily="34" charset="0"/>
            </a:endParaRPr>
          </a:p>
          <a:p>
            <a:pPr marL="174625" lvl="0" indent="-174625">
              <a:spcBef>
                <a:spcPts val="0"/>
              </a:spcBef>
              <a:buClr>
                <a:srgbClr val="0070C0"/>
              </a:buClr>
              <a:buSzPct val="90000"/>
              <a:buFont typeface="Arial" pitchFamily="34" charset="0"/>
              <a:buChar char="•"/>
            </a:pPr>
            <a:r>
              <a:rPr lang="en-US" sz="2400" b="0" dirty="0">
                <a:latin typeface="Segoe UI" pitchFamily="34" charset="0"/>
                <a:ea typeface="Segoe UI" pitchFamily="34" charset="0"/>
                <a:cs typeface="Segoe UI" pitchFamily="34" charset="0"/>
              </a:rPr>
              <a:t>Association de cartes réseau</a:t>
            </a:r>
            <a:endParaRPr lang="en-CA" sz="2400" dirty="0"/>
          </a:p>
        </p:txBody>
      </p:sp>
    </p:spTree>
    <p:extLst>
      <p:ext uri="{BB962C8B-B14F-4D97-AF65-F5344CB8AC3E}">
        <p14:creationId xmlns:p14="http://schemas.microsoft.com/office/powerpoint/2010/main" val="26424715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Atelier pratique : Implémentation de la </a:t>
            </a:r>
            <a:r>
              <a:rPr lang="fr-FR" sz="2400" smtClean="0"/>
              <a:t>virtualisation de serveur </a:t>
            </a:r>
            <a:r>
              <a:rPr lang="fr-FR" sz="2400" dirty="0" smtClean="0"/>
              <a:t>avec Hyper-V</a:t>
            </a:r>
            <a:endParaRPr lang="en-US" sz="2400" dirty="0"/>
          </a:p>
        </p:txBody>
      </p:sp>
      <p:sp>
        <p:nvSpPr>
          <p:cNvPr id="3" name="Text Placeholder 2"/>
          <p:cNvSpPr>
            <a:spLocks noGrp="1"/>
          </p:cNvSpPr>
          <p:nvPr>
            <p:ph type="body" idx="1"/>
          </p:nvPr>
        </p:nvSpPr>
        <p:spPr>
          <a:xfrm>
            <a:off x="458788" y="990600"/>
            <a:ext cx="8380412" cy="3276600"/>
          </a:xfrm>
        </p:spPr>
        <p:txBody>
          <a:bodyPr/>
          <a:lstStyle/>
          <a:p>
            <a:r>
              <a:rPr lang="fr-FR" dirty="0" smtClean="0"/>
              <a:t>Exercice 1 : Installation du rôle Hyper V sur un serveur
Exercice 2 : Configuration d'un réseau virtuel
Exercice 3 : Création et </a:t>
            </a:r>
            <a:r>
              <a:rPr lang="fr-FR" smtClean="0"/>
              <a:t>configuration d'un ordinateur </a:t>
            </a:r>
            <a:r>
              <a:rPr lang="fr-FR" dirty="0" smtClean="0"/>
              <a:t>virtuel
Exercice 4 : Utilisation d'instantanés d'ordinateur virtuel</a:t>
            </a:r>
            <a:endParaRPr lang="en-US" dirty="0"/>
          </a:p>
        </p:txBody>
      </p:sp>
      <p:sp>
        <p:nvSpPr>
          <p:cNvPr id="4" name="TextBox 3"/>
          <p:cNvSpPr txBox="1"/>
          <p:nvPr/>
        </p:nvSpPr>
        <p:spPr>
          <a:xfrm>
            <a:off x="458788" y="4267200"/>
            <a:ext cx="5461175" cy="492443"/>
          </a:xfrm>
          <a:prstGeom prst="rect">
            <a:avLst/>
          </a:prstGeom>
          <a:noFill/>
        </p:spPr>
        <p:txBody>
          <a:bodyPr vert="horz" wrap="none" rtlCol="0">
            <a:spAutoFit/>
          </a:bodyPr>
          <a:lstStyle/>
          <a:p>
            <a:r>
              <a:rPr lang="en-US" sz="2600" smtClean="0">
                <a:latin typeface="Segoe UI"/>
              </a:rPr>
              <a:t>Informations d'ouverture de session</a:t>
            </a:r>
            <a:endParaRPr lang="en-US" sz="2600">
              <a:latin typeface="Segoe UI"/>
            </a:endParaRPr>
          </a:p>
        </p:txBody>
      </p:sp>
      <p:sp>
        <p:nvSpPr>
          <p:cNvPr id="5" name="TextBox 4"/>
          <p:cNvSpPr txBox="1"/>
          <p:nvPr/>
        </p:nvSpPr>
        <p:spPr>
          <a:xfrm>
            <a:off x="458788" y="4759236"/>
            <a:ext cx="7770812" cy="1292662"/>
          </a:xfrm>
          <a:prstGeom prst="rect">
            <a:avLst/>
          </a:prstGeom>
          <a:noFill/>
        </p:spPr>
        <p:txBody>
          <a:bodyPr vert="horz" wrap="square" rtlCol="0">
            <a:spAutoFit/>
          </a:bodyPr>
          <a:lstStyle/>
          <a:p>
            <a:pPr>
              <a:tabLst>
                <a:tab pos="3584575" algn="l"/>
              </a:tabLst>
            </a:pPr>
            <a:r>
              <a:rPr lang="en-US" sz="2600" b="0" i="0" u="none" strike="noStrike" baseline="0" dirty="0" err="1" smtClean="0">
                <a:latin typeface="Segoe UI"/>
                <a:ea typeface="SimSun"/>
                <a:cs typeface="Cordia New"/>
              </a:rPr>
              <a:t>Ordinateur</a:t>
            </a:r>
            <a:r>
              <a:rPr lang="en-US" sz="2600" b="0" i="0" u="none" strike="noStrike" baseline="0" dirty="0" smtClean="0">
                <a:latin typeface="Segoe UI"/>
                <a:ea typeface="SimSun"/>
                <a:cs typeface="Cordia New"/>
              </a:rPr>
              <a:t> </a:t>
            </a:r>
            <a:r>
              <a:rPr lang="en-US" sz="2600" b="0" i="0" u="none" strike="noStrike" baseline="0" dirty="0" err="1" smtClean="0">
                <a:latin typeface="Segoe UI"/>
                <a:ea typeface="SimSun"/>
                <a:cs typeface="Cordia New"/>
              </a:rPr>
              <a:t>virtuel</a:t>
            </a:r>
            <a:r>
              <a:rPr lang="en-US" sz="2600" b="0" i="0" u="none" strike="noStrike" baseline="0" dirty="0" smtClean="0">
                <a:latin typeface="Segoe UI"/>
                <a:ea typeface="SimSun"/>
                <a:cs typeface="Cordia New"/>
              </a:rPr>
              <a:t>	22410B-LON-HOST1	</a:t>
            </a:r>
          </a:p>
          <a:p>
            <a:pPr>
              <a:tabLst>
                <a:tab pos="3584575" algn="l"/>
              </a:tabLst>
            </a:pPr>
            <a:r>
              <a:rPr lang="en-US" sz="2600" b="0" i="0" u="none" strike="noStrike" baseline="0" dirty="0" smtClean="0">
                <a:latin typeface="Segoe UI"/>
                <a:ea typeface="SimSun"/>
                <a:cs typeface="Cordia New"/>
              </a:rPr>
              <a:t>Nom </a:t>
            </a:r>
            <a:r>
              <a:rPr lang="en-US" sz="2600" b="0" i="0" u="none" strike="noStrike" baseline="0" dirty="0" err="1" smtClean="0">
                <a:latin typeface="Segoe UI"/>
                <a:ea typeface="SimSun"/>
                <a:cs typeface="Cordia New"/>
              </a:rPr>
              <a:t>d'utilisateur</a:t>
            </a:r>
            <a:r>
              <a:rPr lang="en-US" sz="2600" b="0" i="0" u="none" strike="noStrike" baseline="0" dirty="0" smtClean="0">
                <a:latin typeface="Segoe UI"/>
                <a:ea typeface="SimSun"/>
                <a:cs typeface="Cordia New"/>
              </a:rPr>
              <a:t>	</a:t>
            </a:r>
            <a:r>
              <a:rPr lang="en-US" sz="2600" b="1" i="0" u="none" strike="noStrike" baseline="0" dirty="0" smtClean="0">
                <a:latin typeface="Segoe UI"/>
                <a:ea typeface="SimSun"/>
                <a:cs typeface="Cordia New"/>
              </a:rPr>
              <a:t>ADATUM\</a:t>
            </a:r>
            <a:r>
              <a:rPr lang="en-US" sz="2600" b="1" i="0" u="none" strike="noStrike" baseline="0" dirty="0" err="1" smtClean="0">
                <a:latin typeface="Segoe UI"/>
                <a:ea typeface="SimSun"/>
                <a:cs typeface="Cordia New"/>
              </a:rPr>
              <a:t>Administrateur</a:t>
            </a:r>
            <a:endParaRPr lang="en-US" sz="2600" b="1" i="0" u="none" strike="noStrike" baseline="0" dirty="0" smtClean="0">
              <a:latin typeface="Segoe UI"/>
              <a:ea typeface="SimSun"/>
              <a:cs typeface="Cordia New"/>
            </a:endParaRPr>
          </a:p>
          <a:p>
            <a:pPr>
              <a:tabLst>
                <a:tab pos="3584575" algn="l"/>
              </a:tabLst>
            </a:pPr>
            <a:r>
              <a:rPr lang="en-US" sz="2600" b="0" i="0" u="none" strike="noStrike" baseline="0" dirty="0" smtClean="0">
                <a:latin typeface="Segoe UI"/>
                <a:ea typeface="SimSun"/>
                <a:cs typeface="Cordia New"/>
              </a:rPr>
              <a:t>Mot de </a:t>
            </a:r>
            <a:r>
              <a:rPr lang="en-US" sz="2600" b="0" i="0" u="none" strike="noStrike" baseline="0" dirty="0" err="1" smtClean="0">
                <a:latin typeface="Segoe UI"/>
                <a:ea typeface="SimSun"/>
                <a:cs typeface="Cordia New"/>
              </a:rPr>
              <a:t>passe</a:t>
            </a:r>
            <a:r>
              <a:rPr lang="en-US" sz="2600" b="0" i="0" u="none" strike="noStrike" baseline="0" dirty="0" smtClean="0">
                <a:latin typeface="Segoe UI"/>
                <a:ea typeface="SimSun"/>
                <a:cs typeface="Cordia New"/>
              </a:rPr>
              <a:t>	</a:t>
            </a:r>
            <a:r>
              <a:rPr lang="en-US" sz="2600" b="1" i="0" u="none" strike="noStrike" baseline="0" dirty="0" smtClean="0">
                <a:latin typeface="Segoe UI"/>
                <a:ea typeface="SimSun"/>
                <a:cs typeface="Cordia New"/>
              </a:rPr>
              <a:t>Pa$$w0rd	</a:t>
            </a:r>
            <a:endParaRPr lang="en-US" sz="2600" b="0" i="0" u="none" strike="noStrike" baseline="0" dirty="0" smtClean="0">
              <a:latin typeface="Segoe UI"/>
              <a:ea typeface="SimSun"/>
              <a:cs typeface="Cordia New"/>
            </a:endParaRPr>
          </a:p>
        </p:txBody>
      </p:sp>
      <p:sp>
        <p:nvSpPr>
          <p:cNvPr id="6" name="TextBox 5"/>
          <p:cNvSpPr txBox="1"/>
          <p:nvPr/>
        </p:nvSpPr>
        <p:spPr>
          <a:xfrm>
            <a:off x="458788" y="6163356"/>
            <a:ext cx="4361771" cy="430887"/>
          </a:xfrm>
          <a:prstGeom prst="rect">
            <a:avLst/>
          </a:prstGeom>
          <a:noFill/>
        </p:spPr>
        <p:txBody>
          <a:bodyPr vert="horz" wrap="none" rtlCol="0">
            <a:spAutoFit/>
          </a:bodyPr>
          <a:lstStyle/>
          <a:p>
            <a:r>
              <a:rPr lang="en-US" sz="2200" dirty="0" err="1" smtClean="0">
                <a:latin typeface="Segoe UI"/>
              </a:rPr>
              <a:t>Durée</a:t>
            </a:r>
            <a:r>
              <a:rPr lang="en-US" sz="2200" dirty="0" smtClean="0">
                <a:latin typeface="Segoe UI"/>
              </a:rPr>
              <a:t> </a:t>
            </a:r>
            <a:r>
              <a:rPr lang="en-US" sz="2200" dirty="0" err="1" smtClean="0">
                <a:latin typeface="Segoe UI"/>
              </a:rPr>
              <a:t>approximative</a:t>
            </a:r>
            <a:r>
              <a:rPr lang="en-US" sz="2200" dirty="0" smtClean="0">
                <a:latin typeface="Segoe UI"/>
              </a:rPr>
              <a:t> : 75 minutes</a:t>
            </a:r>
            <a:endParaRPr lang="en-US" sz="2200" dirty="0">
              <a:latin typeface="Segoe UI"/>
            </a:endParaRPr>
          </a:p>
        </p:txBody>
      </p:sp>
    </p:spTree>
    <p:extLst>
      <p:ext uri="{BB962C8B-B14F-4D97-AF65-F5344CB8AC3E}">
        <p14:creationId xmlns:p14="http://schemas.microsoft.com/office/powerpoint/2010/main" val="28046570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Scénario d'atelier pratique</a:t>
            </a:r>
            <a:endParaRPr lang="en-US"/>
          </a:p>
        </p:txBody>
      </p:sp>
      <p:sp>
        <p:nvSpPr>
          <p:cNvPr id="4" name="TextBox 3"/>
          <p:cNvSpPr txBox="1"/>
          <p:nvPr/>
        </p:nvSpPr>
        <p:spPr>
          <a:xfrm>
            <a:off x="458788" y="914400"/>
            <a:ext cx="8119156" cy="5705601"/>
          </a:xfrm>
          <a:prstGeom prst="rect">
            <a:avLst/>
          </a:prstGeom>
          <a:noFill/>
        </p:spPr>
        <p:txBody>
          <a:bodyPr vert="horz" wrap="square" rtlCol="0">
            <a:spAutoFit/>
          </a:bodyPr>
          <a:lstStyle/>
          <a:p>
            <a:pPr>
              <a:lnSpc>
                <a:spcPct val="115000"/>
              </a:lnSpc>
              <a:spcAft>
                <a:spcPts val="1000"/>
              </a:spcAft>
            </a:pPr>
            <a:r>
              <a:rPr lang="en-US" sz="2400" dirty="0" smtClean="0">
                <a:effectLst/>
                <a:latin typeface="Segoe UI"/>
                <a:ea typeface="SimSun"/>
                <a:cs typeface="Cordia New"/>
              </a:rPr>
              <a:t>La </a:t>
            </a:r>
            <a:r>
              <a:rPr lang="en-US" sz="2400" dirty="0" err="1" smtClean="0">
                <a:effectLst/>
                <a:latin typeface="Segoe UI"/>
                <a:ea typeface="SimSun"/>
                <a:cs typeface="Cordia New"/>
              </a:rPr>
              <a:t>société</a:t>
            </a:r>
            <a:r>
              <a:rPr lang="en-US" sz="2400" dirty="0" smtClean="0">
                <a:effectLst/>
                <a:latin typeface="Segoe UI"/>
                <a:ea typeface="SimSun"/>
                <a:cs typeface="Cordia New"/>
              </a:rPr>
              <a:t> A. Datum Corporation a un bureau et un </a:t>
            </a:r>
            <a:r>
              <a:rPr lang="en-US" sz="2400" dirty="0" err="1" smtClean="0">
                <a:effectLst/>
                <a:latin typeface="Segoe UI"/>
                <a:ea typeface="SimSun"/>
                <a:cs typeface="Cordia New"/>
              </a:rPr>
              <a:t>centre</a:t>
            </a:r>
            <a:r>
              <a:rPr lang="en-US" sz="2400" dirty="0" smtClean="0">
                <a:effectLst/>
                <a:latin typeface="Segoe UI"/>
                <a:ea typeface="SimSun"/>
                <a:cs typeface="Cordia New"/>
              </a:rPr>
              <a:t> de </a:t>
            </a:r>
            <a:r>
              <a:rPr lang="en-US" sz="2400" dirty="0" err="1" smtClean="0">
                <a:effectLst/>
                <a:latin typeface="Segoe UI"/>
                <a:ea typeface="SimSun"/>
                <a:cs typeface="Cordia New"/>
              </a:rPr>
              <a:t>données</a:t>
            </a:r>
            <a:r>
              <a:rPr lang="en-US" sz="2400" dirty="0" smtClean="0">
                <a:effectLst/>
                <a:latin typeface="Segoe UI"/>
                <a:ea typeface="SimSun"/>
                <a:cs typeface="Cordia New"/>
              </a:rPr>
              <a:t> </a:t>
            </a:r>
            <a:r>
              <a:rPr lang="en-US" sz="2400" dirty="0" err="1" smtClean="0">
                <a:effectLst/>
                <a:latin typeface="Segoe UI"/>
                <a:ea typeface="SimSun"/>
                <a:cs typeface="Cordia New"/>
              </a:rPr>
              <a:t>informatiques</a:t>
            </a:r>
            <a:r>
              <a:rPr lang="en-US" sz="2400" dirty="0" smtClean="0">
                <a:effectLst/>
                <a:latin typeface="Segoe UI"/>
                <a:ea typeface="SimSun"/>
                <a:cs typeface="Cordia New"/>
              </a:rPr>
              <a:t> à </a:t>
            </a:r>
            <a:r>
              <a:rPr lang="en-US" sz="2400" dirty="0" err="1" smtClean="0">
                <a:effectLst/>
                <a:latin typeface="Segoe UI"/>
                <a:ea typeface="SimSun"/>
                <a:cs typeface="Cordia New"/>
              </a:rPr>
              <a:t>Londres</a:t>
            </a:r>
            <a:r>
              <a:rPr lang="en-US" sz="2400" dirty="0" smtClean="0">
                <a:effectLst/>
                <a:latin typeface="Segoe UI"/>
                <a:ea typeface="SimSun"/>
                <a:cs typeface="Cordia New"/>
              </a:rPr>
              <a:t> qui </a:t>
            </a:r>
            <a:r>
              <a:rPr lang="en-US" sz="2400" dirty="0" err="1" smtClean="0">
                <a:effectLst/>
                <a:latin typeface="Segoe UI"/>
                <a:ea typeface="SimSun"/>
                <a:cs typeface="Cordia New"/>
              </a:rPr>
              <a:t>prennent</a:t>
            </a:r>
            <a:r>
              <a:rPr lang="en-US" sz="2400" dirty="0" smtClean="0">
                <a:effectLst/>
                <a:latin typeface="Segoe UI"/>
                <a:ea typeface="SimSun"/>
                <a:cs typeface="Cordia New"/>
              </a:rPr>
              <a:t> en charge le site de </a:t>
            </a:r>
            <a:r>
              <a:rPr lang="en-US" sz="2400" dirty="0" err="1" smtClean="0">
                <a:effectLst/>
                <a:latin typeface="Segoe UI"/>
                <a:ea typeface="SimSun"/>
                <a:cs typeface="Cordia New"/>
              </a:rPr>
              <a:t>Londres</a:t>
            </a:r>
            <a:r>
              <a:rPr lang="en-US" sz="2400" dirty="0" smtClean="0">
                <a:effectLst/>
                <a:latin typeface="Segoe UI"/>
                <a:ea typeface="SimSun"/>
                <a:cs typeface="Cordia New"/>
              </a:rPr>
              <a:t> </a:t>
            </a:r>
            <a:r>
              <a:rPr lang="en-US" sz="2400" dirty="0" err="1" smtClean="0">
                <a:effectLst/>
                <a:latin typeface="Segoe UI"/>
                <a:ea typeface="SimSun"/>
                <a:cs typeface="Cordia New"/>
              </a:rPr>
              <a:t>ainsi</a:t>
            </a:r>
            <a:r>
              <a:rPr lang="en-US" sz="2400" dirty="0" smtClean="0">
                <a:effectLst/>
                <a:latin typeface="Segoe UI"/>
                <a:ea typeface="SimSun"/>
                <a:cs typeface="Cordia New"/>
              </a:rPr>
              <a:t> </a:t>
            </a:r>
            <a:r>
              <a:rPr lang="en-US" sz="2400" dirty="0" err="1" smtClean="0">
                <a:effectLst/>
                <a:latin typeface="Segoe UI"/>
                <a:ea typeface="SimSun"/>
                <a:cs typeface="Cordia New"/>
              </a:rPr>
              <a:t>que</a:t>
            </a:r>
            <a:r>
              <a:rPr lang="en-US" sz="2400" dirty="0" smtClean="0">
                <a:effectLst/>
                <a:latin typeface="Segoe UI"/>
                <a:ea typeface="SimSun"/>
                <a:cs typeface="Cordia New"/>
              </a:rPr>
              <a:t> </a:t>
            </a:r>
            <a:r>
              <a:rPr lang="en-US" sz="2400" dirty="0" err="1" smtClean="0">
                <a:effectLst/>
                <a:latin typeface="Segoe UI"/>
                <a:ea typeface="SimSun"/>
                <a:cs typeface="Cordia New"/>
              </a:rPr>
              <a:t>d'autres</a:t>
            </a:r>
            <a:r>
              <a:rPr lang="en-US" sz="2400" dirty="0" smtClean="0">
                <a:effectLst/>
                <a:latin typeface="Segoe UI"/>
                <a:ea typeface="SimSun"/>
                <a:cs typeface="Cordia New"/>
              </a:rPr>
              <a:t> sites. A. Datum a </a:t>
            </a:r>
            <a:r>
              <a:rPr lang="en-US" sz="2400" dirty="0" err="1" smtClean="0">
                <a:effectLst/>
                <a:latin typeface="Segoe UI"/>
                <a:ea typeface="SimSun"/>
                <a:cs typeface="Cordia New"/>
              </a:rPr>
              <a:t>récemment</a:t>
            </a:r>
            <a:r>
              <a:rPr lang="en-US" sz="2400" dirty="0" smtClean="0">
                <a:effectLst/>
                <a:latin typeface="Segoe UI"/>
                <a:ea typeface="SimSun"/>
                <a:cs typeface="Cordia New"/>
              </a:rPr>
              <a:t> </a:t>
            </a:r>
            <a:r>
              <a:rPr lang="en-US" sz="2400" dirty="0" err="1" smtClean="0">
                <a:effectLst/>
                <a:latin typeface="Segoe UI"/>
                <a:ea typeface="SimSun"/>
                <a:cs typeface="Cordia New"/>
              </a:rPr>
              <a:t>déployé</a:t>
            </a:r>
            <a:r>
              <a:rPr lang="en-US" sz="2400" dirty="0" smtClean="0">
                <a:effectLst/>
                <a:latin typeface="Segoe UI"/>
                <a:ea typeface="SimSun"/>
                <a:cs typeface="Cordia New"/>
              </a:rPr>
              <a:t> </a:t>
            </a:r>
            <a:r>
              <a:rPr lang="en-US" sz="2400" dirty="0" err="1" smtClean="0">
                <a:effectLst/>
                <a:latin typeface="Segoe UI"/>
                <a:ea typeface="SimSun"/>
                <a:cs typeface="Cordia New"/>
              </a:rPr>
              <a:t>une</a:t>
            </a:r>
            <a:r>
              <a:rPr lang="en-US" sz="2400" dirty="0" smtClean="0">
                <a:effectLst/>
                <a:latin typeface="Segoe UI"/>
                <a:ea typeface="SimSun"/>
                <a:cs typeface="Cordia New"/>
              </a:rPr>
              <a:t> infrastructure Windows Server 2012 avec des clients Windows 8. </a:t>
            </a:r>
            <a:r>
              <a:rPr lang="en-US" sz="2400" dirty="0" err="1" smtClean="0">
                <a:effectLst/>
                <a:latin typeface="Segoe UI"/>
                <a:ea typeface="SimSun"/>
                <a:cs typeface="Cordia New"/>
              </a:rPr>
              <a:t>Votre</a:t>
            </a:r>
            <a:r>
              <a:rPr lang="en-US" sz="2400" dirty="0" smtClean="0">
                <a:effectLst/>
                <a:latin typeface="Segoe UI"/>
                <a:ea typeface="SimSun"/>
                <a:cs typeface="Cordia New"/>
              </a:rPr>
              <a:t> première mission </a:t>
            </a:r>
            <a:r>
              <a:rPr lang="en-US" sz="2400" dirty="0" err="1" smtClean="0">
                <a:effectLst/>
                <a:latin typeface="Segoe UI"/>
                <a:ea typeface="SimSun"/>
                <a:cs typeface="Cordia New"/>
              </a:rPr>
              <a:t>consiste</a:t>
            </a:r>
            <a:r>
              <a:rPr lang="en-US" sz="2400" dirty="0" smtClean="0">
                <a:effectLst/>
                <a:latin typeface="Segoe UI"/>
                <a:ea typeface="SimSun"/>
                <a:cs typeface="Cordia New"/>
              </a:rPr>
              <a:t> à </a:t>
            </a:r>
            <a:r>
              <a:rPr lang="en-US" sz="2400" dirty="0" err="1" smtClean="0">
                <a:effectLst/>
                <a:latin typeface="Segoe UI"/>
                <a:ea typeface="SimSun"/>
                <a:cs typeface="Cordia New"/>
              </a:rPr>
              <a:t>configurer</a:t>
            </a:r>
            <a:r>
              <a:rPr lang="en-US" sz="2400" dirty="0" smtClean="0">
                <a:effectLst/>
                <a:latin typeface="Segoe UI"/>
                <a:ea typeface="SimSun"/>
                <a:cs typeface="Cordia New"/>
              </a:rPr>
              <a:t> le service </a:t>
            </a:r>
            <a:r>
              <a:rPr lang="en-US" sz="2400" dirty="0" err="1" smtClean="0">
                <a:effectLst/>
                <a:latin typeface="Segoe UI"/>
                <a:ea typeface="SimSun"/>
                <a:cs typeface="Cordia New"/>
              </a:rPr>
              <a:t>d'infrastructure</a:t>
            </a:r>
            <a:r>
              <a:rPr lang="en-US" sz="2400" dirty="0" smtClean="0">
                <a:effectLst/>
                <a:latin typeface="Segoe UI"/>
                <a:ea typeface="SimSun"/>
                <a:cs typeface="Cordia New"/>
              </a:rPr>
              <a:t> pour </a:t>
            </a:r>
            <a:r>
              <a:rPr lang="en-US" sz="2400" dirty="0" err="1" smtClean="0">
                <a:effectLst/>
                <a:latin typeface="Segoe UI"/>
                <a:ea typeface="SimSun"/>
                <a:cs typeface="Cordia New"/>
              </a:rPr>
              <a:t>une</a:t>
            </a:r>
            <a:r>
              <a:rPr lang="en-US" sz="2400" dirty="0" smtClean="0">
                <a:effectLst/>
                <a:latin typeface="Segoe UI"/>
                <a:ea typeface="SimSun"/>
                <a:cs typeface="Cordia New"/>
              </a:rPr>
              <a:t> nouvelle </a:t>
            </a:r>
            <a:r>
              <a:rPr lang="en-US" sz="2400" dirty="0" err="1" smtClean="0">
                <a:effectLst/>
                <a:latin typeface="Segoe UI"/>
                <a:ea typeface="SimSun"/>
                <a:cs typeface="Cordia New"/>
              </a:rPr>
              <a:t>succursale</a:t>
            </a:r>
            <a:endParaRPr lang="en-US" sz="2400" dirty="0" smtClean="0">
              <a:effectLst/>
              <a:latin typeface="Segoe UI"/>
              <a:ea typeface="SimSun"/>
              <a:cs typeface="Cordia New"/>
            </a:endParaRPr>
          </a:p>
          <a:p>
            <a:pPr>
              <a:lnSpc>
                <a:spcPct val="115000"/>
              </a:lnSpc>
              <a:spcAft>
                <a:spcPts val="1000"/>
              </a:spcAft>
            </a:pPr>
            <a:r>
              <a:rPr lang="en-US" sz="2400" dirty="0" smtClean="0">
                <a:effectLst/>
                <a:latin typeface="Segoe UI"/>
                <a:ea typeface="SimSun"/>
                <a:cs typeface="Cordia New"/>
              </a:rPr>
              <a:t>Pour </a:t>
            </a:r>
            <a:r>
              <a:rPr lang="en-US" sz="2400" dirty="0" err="1" smtClean="0">
                <a:effectLst/>
                <a:latin typeface="Segoe UI"/>
                <a:ea typeface="SimSun"/>
                <a:cs typeface="Cordia New"/>
              </a:rPr>
              <a:t>utiliser</a:t>
            </a:r>
            <a:r>
              <a:rPr lang="en-US" sz="2400" dirty="0" smtClean="0">
                <a:effectLst/>
                <a:latin typeface="Segoe UI"/>
                <a:ea typeface="SimSun"/>
                <a:cs typeface="Cordia New"/>
              </a:rPr>
              <a:t> de </a:t>
            </a:r>
            <a:r>
              <a:rPr lang="en-US" sz="2400" dirty="0" err="1" smtClean="0">
                <a:effectLst/>
                <a:latin typeface="Segoe UI"/>
                <a:ea typeface="SimSun"/>
                <a:cs typeface="Cordia New"/>
              </a:rPr>
              <a:t>manière</a:t>
            </a:r>
            <a:r>
              <a:rPr lang="en-US" sz="2400" dirty="0" smtClean="0">
                <a:effectLst/>
                <a:latin typeface="Segoe UI"/>
                <a:ea typeface="SimSun"/>
                <a:cs typeface="Cordia New"/>
              </a:rPr>
              <a:t> plus </a:t>
            </a:r>
            <a:r>
              <a:rPr lang="en-US" sz="2400" dirty="0" err="1" smtClean="0">
                <a:effectLst/>
                <a:latin typeface="Segoe UI"/>
                <a:ea typeface="SimSun"/>
                <a:cs typeface="Cordia New"/>
              </a:rPr>
              <a:t>efficace</a:t>
            </a:r>
            <a:r>
              <a:rPr lang="en-US" sz="2400" dirty="0" smtClean="0">
                <a:effectLst/>
                <a:latin typeface="Segoe UI"/>
                <a:ea typeface="SimSun"/>
                <a:cs typeface="Cordia New"/>
              </a:rPr>
              <a:t> le </a:t>
            </a:r>
            <a:r>
              <a:rPr lang="en-US" sz="2400" dirty="0" err="1" smtClean="0">
                <a:effectLst/>
                <a:latin typeface="Segoe UI"/>
                <a:ea typeface="SimSun"/>
                <a:cs typeface="Cordia New"/>
              </a:rPr>
              <a:t>matériel</a:t>
            </a:r>
            <a:r>
              <a:rPr lang="en-US" sz="2400" dirty="0" smtClean="0">
                <a:effectLst/>
                <a:latin typeface="Segoe UI"/>
                <a:ea typeface="SimSun"/>
                <a:cs typeface="Cordia New"/>
              </a:rPr>
              <a:t> </a:t>
            </a:r>
            <a:r>
              <a:rPr lang="en-US" sz="2400" dirty="0" err="1" smtClean="0">
                <a:effectLst/>
                <a:latin typeface="Segoe UI"/>
                <a:ea typeface="SimSun"/>
                <a:cs typeface="Cordia New"/>
              </a:rPr>
              <a:t>serveur</a:t>
            </a:r>
            <a:r>
              <a:rPr lang="en-US" sz="2400" dirty="0" smtClean="0">
                <a:effectLst/>
                <a:latin typeface="Segoe UI"/>
                <a:ea typeface="SimSun"/>
                <a:cs typeface="Cordia New"/>
              </a:rPr>
              <a:t> qui </a:t>
            </a:r>
            <a:r>
              <a:rPr lang="en-US" sz="2400" dirty="0" err="1" smtClean="0">
                <a:effectLst/>
                <a:latin typeface="Segoe UI"/>
                <a:ea typeface="SimSun"/>
                <a:cs typeface="Cordia New"/>
              </a:rPr>
              <a:t>est</a:t>
            </a:r>
            <a:r>
              <a:rPr lang="en-US" sz="2400" dirty="0" smtClean="0">
                <a:effectLst/>
                <a:latin typeface="Segoe UI"/>
                <a:ea typeface="SimSun"/>
                <a:cs typeface="Cordia New"/>
              </a:rPr>
              <a:t> </a:t>
            </a:r>
            <a:r>
              <a:rPr lang="en-US" sz="2400" dirty="0" err="1" smtClean="0">
                <a:effectLst/>
                <a:latin typeface="Segoe UI"/>
                <a:ea typeface="SimSun"/>
                <a:cs typeface="Cordia New"/>
              </a:rPr>
              <a:t>actuellement</a:t>
            </a:r>
            <a:r>
              <a:rPr lang="en-US" sz="2400" dirty="0" smtClean="0">
                <a:effectLst/>
                <a:latin typeface="Segoe UI"/>
                <a:ea typeface="SimSun"/>
                <a:cs typeface="Cordia New"/>
              </a:rPr>
              <a:t> </a:t>
            </a:r>
            <a:r>
              <a:rPr lang="en-US" sz="2400" dirty="0" err="1" smtClean="0">
                <a:effectLst/>
                <a:latin typeface="Segoe UI"/>
                <a:ea typeface="SimSun"/>
                <a:cs typeface="Cordia New"/>
              </a:rPr>
              <a:t>disponible</a:t>
            </a:r>
            <a:r>
              <a:rPr lang="en-US" sz="2400" dirty="0" smtClean="0">
                <a:effectLst/>
                <a:latin typeface="Segoe UI"/>
                <a:ea typeface="SimSun"/>
                <a:cs typeface="Cordia New"/>
              </a:rPr>
              <a:t> au </a:t>
            </a:r>
            <a:r>
              <a:rPr lang="en-US" sz="2400" dirty="0" err="1" smtClean="0">
                <a:effectLst/>
                <a:latin typeface="Segoe UI"/>
                <a:ea typeface="SimSun"/>
                <a:cs typeface="Cordia New"/>
              </a:rPr>
              <a:t>niveau</a:t>
            </a:r>
            <a:r>
              <a:rPr lang="en-US" sz="2400" dirty="0" smtClean="0">
                <a:effectLst/>
                <a:latin typeface="Segoe UI"/>
                <a:ea typeface="SimSun"/>
                <a:cs typeface="Cordia New"/>
              </a:rPr>
              <a:t> des </a:t>
            </a:r>
            <a:r>
              <a:rPr lang="en-US" sz="2400" dirty="0" err="1" smtClean="0">
                <a:effectLst/>
                <a:latin typeface="Segoe UI"/>
                <a:ea typeface="SimSun"/>
                <a:cs typeface="Cordia New"/>
              </a:rPr>
              <a:t>filiales</a:t>
            </a:r>
            <a:r>
              <a:rPr lang="en-US" sz="2400" dirty="0" smtClean="0">
                <a:effectLst/>
                <a:latin typeface="Segoe UI"/>
                <a:ea typeface="SimSun"/>
                <a:cs typeface="Cordia New"/>
              </a:rPr>
              <a:t>, </a:t>
            </a:r>
            <a:r>
              <a:rPr lang="en-US" sz="2400" dirty="0" err="1" smtClean="0">
                <a:effectLst/>
                <a:latin typeface="Segoe UI"/>
                <a:ea typeface="SimSun"/>
                <a:cs typeface="Cordia New"/>
              </a:rPr>
              <a:t>votre</a:t>
            </a:r>
            <a:r>
              <a:rPr lang="en-US" sz="2400" dirty="0" smtClean="0">
                <a:effectLst/>
                <a:latin typeface="Segoe UI"/>
                <a:ea typeface="SimSun"/>
                <a:cs typeface="Cordia New"/>
              </a:rPr>
              <a:t> </a:t>
            </a:r>
            <a:r>
              <a:rPr lang="en-US" sz="2400" dirty="0" err="1" smtClean="0">
                <a:effectLst/>
                <a:latin typeface="Segoe UI"/>
                <a:ea typeface="SimSun"/>
                <a:cs typeface="Cordia New"/>
              </a:rPr>
              <a:t>responsable</a:t>
            </a:r>
            <a:r>
              <a:rPr lang="en-US" sz="2400" dirty="0" smtClean="0">
                <a:effectLst/>
                <a:latin typeface="Segoe UI"/>
                <a:ea typeface="SimSun"/>
                <a:cs typeface="Cordia New"/>
              </a:rPr>
              <a:t> a </a:t>
            </a:r>
            <a:r>
              <a:rPr lang="en-US" sz="2400" dirty="0" err="1" smtClean="0">
                <a:effectLst/>
                <a:latin typeface="Segoe UI"/>
                <a:ea typeface="SimSun"/>
                <a:cs typeface="Cordia New"/>
              </a:rPr>
              <a:t>décidé</a:t>
            </a:r>
            <a:r>
              <a:rPr lang="en-US" sz="2400" dirty="0" smtClean="0">
                <a:effectLst/>
                <a:latin typeface="Segoe UI"/>
                <a:ea typeface="SimSun"/>
                <a:cs typeface="Cordia New"/>
              </a:rPr>
              <a:t> </a:t>
            </a:r>
            <a:r>
              <a:rPr lang="en-US" sz="2400" dirty="0" err="1" smtClean="0">
                <a:effectLst/>
                <a:latin typeface="Segoe UI"/>
                <a:ea typeface="SimSun"/>
                <a:cs typeface="Cordia New"/>
              </a:rPr>
              <a:t>que</a:t>
            </a:r>
            <a:r>
              <a:rPr lang="en-US" sz="2400" dirty="0" smtClean="0">
                <a:effectLst/>
                <a:latin typeface="Segoe UI"/>
                <a:ea typeface="SimSun"/>
                <a:cs typeface="Cordia New"/>
              </a:rPr>
              <a:t> </a:t>
            </a:r>
            <a:r>
              <a:rPr lang="en-US" sz="2400" dirty="0" err="1" smtClean="0">
                <a:effectLst/>
                <a:latin typeface="Segoe UI"/>
                <a:ea typeface="SimSun"/>
                <a:cs typeface="Cordia New"/>
              </a:rPr>
              <a:t>tous</a:t>
            </a:r>
            <a:r>
              <a:rPr lang="en-US" sz="2400" dirty="0" smtClean="0">
                <a:effectLst/>
                <a:latin typeface="Segoe UI"/>
                <a:ea typeface="SimSun"/>
                <a:cs typeface="Cordia New"/>
              </a:rPr>
              <a:t> les </a:t>
            </a:r>
            <a:r>
              <a:rPr lang="en-US" sz="2400" dirty="0" err="1" smtClean="0">
                <a:effectLst/>
                <a:latin typeface="Segoe UI"/>
                <a:ea typeface="SimSun"/>
                <a:cs typeface="Cordia New"/>
              </a:rPr>
              <a:t>serveurs</a:t>
            </a:r>
            <a:r>
              <a:rPr lang="en-US" sz="2400" dirty="0" smtClean="0">
                <a:effectLst/>
                <a:latin typeface="Segoe UI"/>
                <a:ea typeface="SimSun"/>
                <a:cs typeface="Cordia New"/>
              </a:rPr>
              <a:t> de </a:t>
            </a:r>
            <a:r>
              <a:rPr lang="en-US" sz="2400" dirty="0" err="1" smtClean="0">
                <a:effectLst/>
                <a:latin typeface="Segoe UI"/>
                <a:ea typeface="SimSun"/>
                <a:cs typeface="Cordia New"/>
              </a:rPr>
              <a:t>filiale</a:t>
            </a:r>
            <a:r>
              <a:rPr lang="en-US" sz="2400" dirty="0" smtClean="0">
                <a:effectLst/>
                <a:latin typeface="Segoe UI"/>
                <a:ea typeface="SimSun"/>
                <a:cs typeface="Cordia New"/>
              </a:rPr>
              <a:t> </a:t>
            </a:r>
            <a:r>
              <a:rPr lang="en-US" sz="2400" dirty="0" err="1" smtClean="0">
                <a:effectLst/>
                <a:latin typeface="Segoe UI"/>
                <a:ea typeface="SimSun"/>
                <a:cs typeface="Cordia New"/>
              </a:rPr>
              <a:t>fonctionneraient</a:t>
            </a:r>
            <a:r>
              <a:rPr lang="en-US" sz="2400" dirty="0" smtClean="0">
                <a:effectLst/>
                <a:latin typeface="Segoe UI"/>
                <a:ea typeface="SimSun"/>
                <a:cs typeface="Cordia New"/>
              </a:rPr>
              <a:t> en </a:t>
            </a:r>
            <a:r>
              <a:rPr lang="en-US" sz="2400" dirty="0" err="1" smtClean="0">
                <a:effectLst/>
                <a:latin typeface="Segoe UI"/>
                <a:ea typeface="SimSun"/>
                <a:cs typeface="Cordia New"/>
              </a:rPr>
              <a:t>tant</a:t>
            </a:r>
            <a:r>
              <a:rPr lang="en-US" sz="2400" dirty="0" smtClean="0">
                <a:effectLst/>
                <a:latin typeface="Segoe UI"/>
                <a:ea typeface="SimSun"/>
                <a:cs typeface="Cordia New"/>
              </a:rPr>
              <a:t> </a:t>
            </a:r>
            <a:r>
              <a:rPr lang="en-US" sz="2400" dirty="0" err="1" smtClean="0">
                <a:effectLst/>
                <a:latin typeface="Segoe UI"/>
                <a:ea typeface="SimSun"/>
                <a:cs typeface="Cordia New"/>
              </a:rPr>
              <a:t>qu'ordinateurs</a:t>
            </a:r>
            <a:r>
              <a:rPr lang="en-US" sz="2400" dirty="0" smtClean="0">
                <a:effectLst/>
                <a:latin typeface="Segoe UI"/>
                <a:ea typeface="SimSun"/>
                <a:cs typeface="Cordia New"/>
              </a:rPr>
              <a:t> </a:t>
            </a:r>
            <a:r>
              <a:rPr lang="en-US" sz="2400" dirty="0" err="1" smtClean="0">
                <a:effectLst/>
                <a:latin typeface="Segoe UI"/>
                <a:ea typeface="SimSun"/>
                <a:cs typeface="Cordia New"/>
              </a:rPr>
              <a:t>virtuels</a:t>
            </a:r>
            <a:r>
              <a:rPr lang="en-US" sz="2400" dirty="0" smtClean="0">
                <a:effectLst/>
                <a:latin typeface="Segoe UI"/>
                <a:ea typeface="SimSun"/>
                <a:cs typeface="Cordia New"/>
              </a:rPr>
              <a:t>. </a:t>
            </a:r>
            <a:r>
              <a:rPr lang="en-US" sz="2400" dirty="0" err="1" smtClean="0">
                <a:effectLst/>
                <a:latin typeface="Segoe UI"/>
                <a:ea typeface="SimSun"/>
                <a:cs typeface="Cordia New"/>
              </a:rPr>
              <a:t>Vous</a:t>
            </a:r>
            <a:r>
              <a:rPr lang="en-US" sz="2400" dirty="0" smtClean="0">
                <a:effectLst/>
                <a:latin typeface="Segoe UI"/>
                <a:ea typeface="SimSun"/>
                <a:cs typeface="Cordia New"/>
              </a:rPr>
              <a:t> </a:t>
            </a:r>
            <a:r>
              <a:rPr lang="en-US" sz="2400" dirty="0" err="1" smtClean="0">
                <a:effectLst/>
                <a:latin typeface="Segoe UI"/>
                <a:ea typeface="SimSun"/>
                <a:cs typeface="Cordia New"/>
              </a:rPr>
              <a:t>devez</a:t>
            </a:r>
            <a:r>
              <a:rPr lang="en-US" sz="2400" dirty="0" smtClean="0">
                <a:effectLst/>
                <a:latin typeface="Segoe UI"/>
                <a:ea typeface="SimSun"/>
                <a:cs typeface="Cordia New"/>
              </a:rPr>
              <a:t> </a:t>
            </a:r>
            <a:r>
              <a:rPr lang="en-US" sz="2400" dirty="0" err="1" smtClean="0">
                <a:effectLst/>
                <a:latin typeface="Segoe UI"/>
                <a:ea typeface="SimSun"/>
                <a:cs typeface="Cordia New"/>
              </a:rPr>
              <a:t>maintenant</a:t>
            </a:r>
            <a:r>
              <a:rPr lang="en-US" sz="2400" dirty="0" smtClean="0">
                <a:effectLst/>
                <a:latin typeface="Segoe UI"/>
                <a:ea typeface="SimSun"/>
                <a:cs typeface="Cordia New"/>
              </a:rPr>
              <a:t> </a:t>
            </a:r>
            <a:r>
              <a:rPr lang="en-US" sz="2400" dirty="0" err="1" smtClean="0">
                <a:effectLst/>
                <a:latin typeface="Segoe UI"/>
                <a:ea typeface="SimSun"/>
                <a:cs typeface="Cordia New"/>
              </a:rPr>
              <a:t>configurer</a:t>
            </a:r>
            <a:r>
              <a:rPr lang="en-US" sz="2400" dirty="0" smtClean="0">
                <a:effectLst/>
                <a:latin typeface="Segoe UI"/>
                <a:ea typeface="SimSun"/>
                <a:cs typeface="Cordia New"/>
              </a:rPr>
              <a:t> un </a:t>
            </a:r>
            <a:r>
              <a:rPr lang="en-US" sz="2400" dirty="0" err="1" smtClean="0">
                <a:effectLst/>
                <a:latin typeface="Segoe UI"/>
                <a:ea typeface="SimSun"/>
                <a:cs typeface="Cordia New"/>
              </a:rPr>
              <a:t>réseau</a:t>
            </a:r>
            <a:r>
              <a:rPr lang="en-US" sz="2400" dirty="0" smtClean="0">
                <a:effectLst/>
                <a:latin typeface="Segoe UI"/>
                <a:ea typeface="SimSun"/>
                <a:cs typeface="Cordia New"/>
              </a:rPr>
              <a:t> </a:t>
            </a:r>
            <a:r>
              <a:rPr lang="en-US" sz="2400" dirty="0" err="1" smtClean="0">
                <a:effectLst/>
                <a:latin typeface="Segoe UI"/>
                <a:ea typeface="SimSun"/>
                <a:cs typeface="Cordia New"/>
              </a:rPr>
              <a:t>virtuel</a:t>
            </a:r>
            <a:r>
              <a:rPr lang="en-US" sz="2400" dirty="0" smtClean="0">
                <a:effectLst/>
                <a:latin typeface="Segoe UI"/>
                <a:ea typeface="SimSun"/>
                <a:cs typeface="Cordia New"/>
              </a:rPr>
              <a:t> et un </a:t>
            </a:r>
            <a:r>
              <a:rPr lang="en-US" sz="2400" dirty="0" err="1" smtClean="0">
                <a:effectLst/>
                <a:latin typeface="Segoe UI"/>
                <a:ea typeface="SimSun"/>
                <a:cs typeface="Cordia New"/>
              </a:rPr>
              <a:t>nouvel</a:t>
            </a:r>
            <a:r>
              <a:rPr lang="en-US" sz="2400" dirty="0" smtClean="0">
                <a:effectLst/>
                <a:latin typeface="Segoe UI"/>
                <a:ea typeface="SimSun"/>
                <a:cs typeface="Cordia New"/>
              </a:rPr>
              <a:t> </a:t>
            </a:r>
            <a:r>
              <a:rPr lang="en-US" sz="2400" dirty="0" err="1" smtClean="0">
                <a:effectLst/>
                <a:latin typeface="Segoe UI"/>
                <a:ea typeface="SimSun"/>
                <a:cs typeface="Cordia New"/>
              </a:rPr>
              <a:t>ordinateur</a:t>
            </a:r>
            <a:r>
              <a:rPr lang="en-US" sz="2400" dirty="0" smtClean="0">
                <a:effectLst/>
                <a:latin typeface="Segoe UI"/>
                <a:ea typeface="SimSun"/>
                <a:cs typeface="Cordia New"/>
              </a:rPr>
              <a:t> </a:t>
            </a:r>
            <a:r>
              <a:rPr lang="en-US" sz="2400" dirty="0" err="1" smtClean="0">
                <a:effectLst/>
                <a:latin typeface="Segoe UI"/>
                <a:ea typeface="SimSun"/>
                <a:cs typeface="Cordia New"/>
              </a:rPr>
              <a:t>virtuel</a:t>
            </a:r>
            <a:r>
              <a:rPr lang="en-US" sz="2400" dirty="0" smtClean="0">
                <a:effectLst/>
                <a:latin typeface="Segoe UI"/>
                <a:ea typeface="SimSun"/>
                <a:cs typeface="Cordia New"/>
              </a:rPr>
              <a:t> pour </a:t>
            </a:r>
            <a:r>
              <a:rPr lang="en-US" sz="2400" dirty="0" err="1" smtClean="0">
                <a:effectLst/>
                <a:latin typeface="Segoe UI"/>
                <a:ea typeface="SimSun"/>
                <a:cs typeface="Cordia New"/>
              </a:rPr>
              <a:t>ces</a:t>
            </a:r>
            <a:r>
              <a:rPr lang="en-US" sz="2400" dirty="0" smtClean="0">
                <a:effectLst/>
                <a:latin typeface="Segoe UI"/>
                <a:ea typeface="SimSun"/>
                <a:cs typeface="Cordia New"/>
              </a:rPr>
              <a:t> </a:t>
            </a:r>
            <a:r>
              <a:rPr lang="en-US" sz="2400" dirty="0" err="1" smtClean="0">
                <a:effectLst/>
                <a:latin typeface="Segoe UI"/>
                <a:ea typeface="SimSun"/>
                <a:cs typeface="Cordia New"/>
              </a:rPr>
              <a:t>filiales</a:t>
            </a:r>
            <a:endParaRPr lang="en-US" sz="2400" dirty="0">
              <a:effectLst/>
              <a:latin typeface="Segoe UI"/>
              <a:ea typeface="SimSun"/>
              <a:cs typeface="Cordia New"/>
            </a:endParaRPr>
          </a:p>
        </p:txBody>
      </p:sp>
    </p:spTree>
    <p:extLst>
      <p:ext uri="{BB962C8B-B14F-4D97-AF65-F5344CB8AC3E}">
        <p14:creationId xmlns:p14="http://schemas.microsoft.com/office/powerpoint/2010/main" val="28720409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Leçon 1 : Vue d'ensemble des technologies de virtualisation</a:t>
            </a:r>
            <a:endParaRPr lang="en-US" sz="2600" dirty="0"/>
          </a:p>
        </p:txBody>
      </p:sp>
      <p:sp>
        <p:nvSpPr>
          <p:cNvPr id="3" name="Text Placeholder 2"/>
          <p:cNvSpPr>
            <a:spLocks noGrp="1"/>
          </p:cNvSpPr>
          <p:nvPr>
            <p:ph type="body" idx="1"/>
          </p:nvPr>
        </p:nvSpPr>
        <p:spPr>
          <a:xfrm>
            <a:off x="458788" y="1021215"/>
            <a:ext cx="8304212" cy="5147356"/>
          </a:xfrm>
        </p:spPr>
        <p:txBody>
          <a:bodyPr/>
          <a:lstStyle/>
          <a:p>
            <a:r>
              <a:rPr lang="fr-FR" dirty="0" smtClean="0"/>
              <a:t>Virtualisation de serveur avec Hyper-V
Qu'est-ce que Windows Azure ?
Virtualisation de bureau
Virtualisation de présentation
Qu'est-ce que Microsoft Application </a:t>
            </a:r>
            <a:r>
              <a:rPr lang="fr-FR" dirty="0" err="1" smtClean="0"/>
              <a:t>Virtualization</a:t>
            </a:r>
            <a:r>
              <a:rPr lang="fr-FR" dirty="0" smtClean="0"/>
              <a:t> ?</a:t>
            </a:r>
            <a:endParaRPr lang="en-US" dirty="0"/>
          </a:p>
        </p:txBody>
      </p:sp>
    </p:spTree>
    <p:extLst>
      <p:ext uri="{BB962C8B-B14F-4D97-AF65-F5344CB8AC3E}">
        <p14:creationId xmlns:p14="http://schemas.microsoft.com/office/powerpoint/2010/main" val="2917088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name="83289299-9117-40cd-bb33-714d52c0f4e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de l'atelier pratique</a:t>
            </a:r>
            <a:endParaRPr lang="en-US"/>
          </a:p>
        </p:txBody>
      </p:sp>
      <p:sp>
        <p:nvSpPr>
          <p:cNvPr id="3" name="Text Placeholder 2"/>
          <p:cNvSpPr>
            <a:spLocks noGrp="1"/>
          </p:cNvSpPr>
          <p:nvPr>
            <p:ph type="body" idx="1"/>
          </p:nvPr>
        </p:nvSpPr>
        <p:spPr/>
        <p:txBody>
          <a:bodyPr/>
          <a:lstStyle/>
          <a:p>
            <a:r>
              <a:rPr lang="en-US" sz="2600" dirty="0" err="1"/>
              <a:t>Quel</a:t>
            </a:r>
            <a:r>
              <a:rPr lang="en-US" sz="2600" dirty="0"/>
              <a:t> type de </a:t>
            </a:r>
            <a:r>
              <a:rPr lang="en-US" sz="2600" dirty="0" err="1"/>
              <a:t>commutateur</a:t>
            </a:r>
            <a:r>
              <a:rPr lang="en-US" sz="2600" dirty="0"/>
              <a:t> </a:t>
            </a:r>
            <a:r>
              <a:rPr lang="en-US" sz="2600" dirty="0" err="1"/>
              <a:t>réseau</a:t>
            </a:r>
            <a:r>
              <a:rPr lang="en-US" sz="2600" dirty="0"/>
              <a:t> </a:t>
            </a:r>
            <a:r>
              <a:rPr lang="en-US" sz="2600" dirty="0" err="1"/>
              <a:t>virtuel</a:t>
            </a:r>
            <a:r>
              <a:rPr lang="en-US" sz="2600" dirty="0"/>
              <a:t> </a:t>
            </a:r>
            <a:r>
              <a:rPr lang="en-US" sz="2600" dirty="0" smtClean="0"/>
              <a:t/>
            </a:r>
            <a:br>
              <a:rPr lang="en-US" sz="2600" dirty="0" smtClean="0"/>
            </a:br>
            <a:r>
              <a:rPr lang="en-US" sz="2600" dirty="0" err="1" smtClean="0"/>
              <a:t>créeriez-vous</a:t>
            </a:r>
            <a:r>
              <a:rPr lang="en-US" sz="2600" dirty="0" smtClean="0"/>
              <a:t> </a:t>
            </a:r>
            <a:r>
              <a:rPr lang="en-US" sz="2600" dirty="0"/>
              <a:t>pour </a:t>
            </a:r>
            <a:r>
              <a:rPr lang="en-US" sz="2600" dirty="0" err="1"/>
              <a:t>autoriser</a:t>
            </a:r>
            <a:r>
              <a:rPr lang="en-US" sz="2600" dirty="0"/>
              <a:t> </a:t>
            </a:r>
            <a:r>
              <a:rPr lang="en-US" sz="2600" dirty="0" err="1"/>
              <a:t>l'ordinateur</a:t>
            </a:r>
            <a:r>
              <a:rPr lang="en-US" sz="2600" dirty="0"/>
              <a:t> </a:t>
            </a:r>
            <a:r>
              <a:rPr lang="en-US" sz="2600" dirty="0" err="1"/>
              <a:t>virtuel</a:t>
            </a:r>
            <a:r>
              <a:rPr lang="en-US" sz="2600" dirty="0"/>
              <a:t> à </a:t>
            </a:r>
            <a:r>
              <a:rPr lang="en-US" sz="2600" dirty="0" err="1"/>
              <a:t>communiquer</a:t>
            </a:r>
            <a:r>
              <a:rPr lang="en-US" sz="2600" dirty="0"/>
              <a:t> avec le </a:t>
            </a:r>
            <a:r>
              <a:rPr lang="en-US" sz="2600" dirty="0" err="1"/>
              <a:t>réseau</a:t>
            </a:r>
            <a:r>
              <a:rPr lang="en-US" sz="2600" dirty="0"/>
              <a:t> local qui </a:t>
            </a:r>
            <a:r>
              <a:rPr lang="en-US" sz="2600" dirty="0" err="1"/>
              <a:t>est</a:t>
            </a:r>
            <a:r>
              <a:rPr lang="en-US" sz="2600" dirty="0"/>
              <a:t> </a:t>
            </a:r>
            <a:r>
              <a:rPr lang="en-US" sz="2600" dirty="0" err="1"/>
              <a:t>connecté</a:t>
            </a:r>
            <a:r>
              <a:rPr lang="en-US" sz="2600" dirty="0"/>
              <a:t> </a:t>
            </a:r>
            <a:r>
              <a:rPr lang="en-US" sz="2600" dirty="0" smtClean="0"/>
              <a:t>au </a:t>
            </a:r>
            <a:r>
              <a:rPr lang="en-US" sz="2600" dirty="0" err="1" smtClean="0"/>
              <a:t>serveur</a:t>
            </a:r>
            <a:r>
              <a:rPr lang="en-US" sz="2600" dirty="0" smtClean="0"/>
              <a:t> </a:t>
            </a:r>
            <a:r>
              <a:rPr lang="en-US" sz="2600" dirty="0"/>
              <a:t>de </a:t>
            </a:r>
            <a:r>
              <a:rPr lang="en-US" sz="2600" dirty="0" err="1"/>
              <a:t>virtualisation</a:t>
            </a:r>
            <a:r>
              <a:rPr lang="en-US" sz="2600" dirty="0"/>
              <a:t> Hyper-V ?</a:t>
            </a:r>
          </a:p>
          <a:p>
            <a:r>
              <a:rPr lang="en-US" sz="2600" dirty="0"/>
              <a:t>Comment </a:t>
            </a:r>
            <a:r>
              <a:rPr lang="en-US" sz="2600" dirty="0" err="1"/>
              <a:t>pouvez-vous</a:t>
            </a:r>
            <a:r>
              <a:rPr lang="en-US" sz="2600" dirty="0"/>
              <a:t> </a:t>
            </a:r>
            <a:r>
              <a:rPr lang="en-US" sz="2600" dirty="0" err="1"/>
              <a:t>garantir</a:t>
            </a:r>
            <a:r>
              <a:rPr lang="en-US" sz="2600" dirty="0"/>
              <a:t> </a:t>
            </a:r>
            <a:r>
              <a:rPr lang="en-US" sz="2600" dirty="0" err="1"/>
              <a:t>qu'aucun</a:t>
            </a:r>
            <a:r>
              <a:rPr lang="en-US" sz="2600" dirty="0"/>
              <a:t> </a:t>
            </a:r>
            <a:r>
              <a:rPr lang="en-US" sz="2600" dirty="0" err="1"/>
              <a:t>ordinateur</a:t>
            </a:r>
            <a:r>
              <a:rPr lang="en-US" sz="2600" dirty="0"/>
              <a:t> </a:t>
            </a:r>
            <a:r>
              <a:rPr lang="en-US" sz="2600" dirty="0" err="1"/>
              <a:t>virtuel</a:t>
            </a:r>
            <a:r>
              <a:rPr lang="en-US" sz="2600" dirty="0"/>
              <a:t> unique </a:t>
            </a:r>
            <a:r>
              <a:rPr lang="en-US" sz="2600" dirty="0" err="1"/>
              <a:t>n'utilise</a:t>
            </a:r>
            <a:r>
              <a:rPr lang="en-US" sz="2600" dirty="0"/>
              <a:t> </a:t>
            </a:r>
            <a:r>
              <a:rPr lang="en-US" sz="2600" dirty="0" err="1"/>
              <a:t>toute</a:t>
            </a:r>
            <a:r>
              <a:rPr lang="en-US" sz="2600" dirty="0"/>
              <a:t> la </a:t>
            </a:r>
            <a:r>
              <a:rPr lang="en-US" sz="2600" dirty="0" err="1"/>
              <a:t>bande</a:t>
            </a:r>
            <a:r>
              <a:rPr lang="en-US" sz="2600" dirty="0"/>
              <a:t> </a:t>
            </a:r>
            <a:r>
              <a:rPr lang="en-US" sz="2600" dirty="0" err="1"/>
              <a:t>passante</a:t>
            </a:r>
            <a:r>
              <a:rPr lang="en-US" sz="2600" dirty="0"/>
              <a:t> </a:t>
            </a:r>
            <a:r>
              <a:rPr lang="en-US" sz="2600" dirty="0" err="1"/>
              <a:t>disponible</a:t>
            </a:r>
            <a:r>
              <a:rPr lang="en-US" sz="2600" dirty="0"/>
              <a:t> </a:t>
            </a:r>
            <a:r>
              <a:rPr lang="en-US" sz="2600" dirty="0" err="1"/>
              <a:t>fournie</a:t>
            </a:r>
            <a:r>
              <a:rPr lang="en-US" sz="2600" dirty="0"/>
              <a:t> par le </a:t>
            </a:r>
            <a:r>
              <a:rPr lang="en-US" sz="2600" dirty="0" err="1"/>
              <a:t>serveur</a:t>
            </a:r>
            <a:r>
              <a:rPr lang="en-US" sz="2600" dirty="0"/>
              <a:t> de </a:t>
            </a:r>
            <a:r>
              <a:rPr lang="en-US" sz="2600" dirty="0" err="1"/>
              <a:t>virtualisation</a:t>
            </a:r>
            <a:r>
              <a:rPr lang="en-US" sz="2600" dirty="0"/>
              <a:t> Hyper-V ?</a:t>
            </a:r>
          </a:p>
          <a:p>
            <a:r>
              <a:rPr lang="en-US" sz="2600" dirty="0" err="1"/>
              <a:t>Quelle</a:t>
            </a:r>
            <a:r>
              <a:rPr lang="en-US" sz="2600" dirty="0"/>
              <a:t> </a:t>
            </a:r>
            <a:r>
              <a:rPr lang="en-US" sz="2600" dirty="0" err="1"/>
              <a:t>tâche</a:t>
            </a:r>
            <a:r>
              <a:rPr lang="en-US" sz="2600" dirty="0"/>
              <a:t> de configuration de </a:t>
            </a:r>
            <a:r>
              <a:rPr lang="en-US" sz="2600" dirty="0" err="1"/>
              <a:t>mémoire</a:t>
            </a:r>
            <a:r>
              <a:rPr lang="en-US" sz="2600" dirty="0"/>
              <a:t> </a:t>
            </a:r>
            <a:r>
              <a:rPr lang="en-US" sz="2600" dirty="0" err="1"/>
              <a:t>dynamique</a:t>
            </a:r>
            <a:r>
              <a:rPr lang="en-US" sz="2600" dirty="0"/>
              <a:t>, qui </a:t>
            </a:r>
            <a:r>
              <a:rPr lang="en-US" sz="2600" dirty="0" err="1"/>
              <a:t>n'était</a:t>
            </a:r>
            <a:r>
              <a:rPr lang="en-US" sz="2600" dirty="0"/>
              <a:t> pas possible </a:t>
            </a:r>
            <a:r>
              <a:rPr lang="en-US" sz="2600" dirty="0" err="1"/>
              <a:t>dans</a:t>
            </a:r>
            <a:r>
              <a:rPr lang="en-US" sz="2600" dirty="0"/>
              <a:t> les versions </a:t>
            </a:r>
            <a:r>
              <a:rPr lang="en-US" sz="2600" dirty="0" err="1"/>
              <a:t>précédentes</a:t>
            </a:r>
            <a:r>
              <a:rPr lang="en-US" sz="2600" dirty="0"/>
              <a:t> de Hyper-V, </a:t>
            </a:r>
            <a:r>
              <a:rPr lang="en-US" sz="2600" dirty="0" err="1"/>
              <a:t>pouvez-vous</a:t>
            </a:r>
            <a:r>
              <a:rPr lang="en-US" sz="2600" dirty="0"/>
              <a:t> </a:t>
            </a:r>
            <a:r>
              <a:rPr lang="en-US" sz="2600" dirty="0" err="1"/>
              <a:t>maintenant</a:t>
            </a:r>
            <a:r>
              <a:rPr lang="en-US" sz="2600" dirty="0"/>
              <a:t> </a:t>
            </a:r>
            <a:r>
              <a:rPr lang="en-US" sz="2600" dirty="0" err="1"/>
              <a:t>effectuer</a:t>
            </a:r>
            <a:r>
              <a:rPr lang="en-US" sz="2600" dirty="0"/>
              <a:t> </a:t>
            </a:r>
            <a:r>
              <a:rPr lang="en-US" sz="2600" dirty="0" err="1"/>
              <a:t>sur</a:t>
            </a:r>
            <a:r>
              <a:rPr lang="en-US" sz="2600" dirty="0"/>
              <a:t> un </a:t>
            </a:r>
            <a:r>
              <a:rPr lang="en-US" sz="2600" dirty="0" err="1"/>
              <a:t>ordinateur</a:t>
            </a:r>
            <a:r>
              <a:rPr lang="en-US" sz="2600" dirty="0"/>
              <a:t> </a:t>
            </a:r>
            <a:r>
              <a:rPr lang="en-US" sz="2600" dirty="0" err="1"/>
              <a:t>virtuel</a:t>
            </a:r>
            <a:r>
              <a:rPr lang="en-US" sz="2600" dirty="0"/>
              <a:t> </a:t>
            </a:r>
            <a:r>
              <a:rPr lang="en-US" sz="2600" dirty="0" err="1"/>
              <a:t>hébergé</a:t>
            </a:r>
            <a:r>
              <a:rPr lang="en-US" sz="2600" dirty="0"/>
              <a:t> </a:t>
            </a:r>
            <a:r>
              <a:rPr lang="en-US" sz="2600" dirty="0" err="1"/>
              <a:t>sur</a:t>
            </a:r>
            <a:r>
              <a:rPr lang="en-US" sz="2600" dirty="0"/>
              <a:t> le </a:t>
            </a:r>
            <a:r>
              <a:rPr lang="en-US" sz="2600" dirty="0" err="1" smtClean="0"/>
              <a:t>rôle</a:t>
            </a:r>
            <a:r>
              <a:rPr lang="en-US" sz="2600" dirty="0" smtClean="0"/>
              <a:t> Hyper-V </a:t>
            </a:r>
            <a:r>
              <a:rPr lang="en-US" sz="2600" dirty="0" err="1"/>
              <a:t>sur</a:t>
            </a:r>
            <a:r>
              <a:rPr lang="en-US" sz="2600" dirty="0"/>
              <a:t> un </a:t>
            </a:r>
            <a:r>
              <a:rPr lang="en-US" sz="2600" dirty="0" err="1"/>
              <a:t>serveur</a:t>
            </a:r>
            <a:r>
              <a:rPr lang="en-US" sz="2600" dirty="0"/>
              <a:t> Windows Server 2012 </a:t>
            </a:r>
            <a:r>
              <a:rPr lang="en-US" sz="2600" dirty="0" smtClean="0"/>
              <a:t>?</a:t>
            </a:r>
            <a:endParaRPr lang="en-US" sz="2600" dirty="0"/>
          </a:p>
        </p:txBody>
      </p:sp>
    </p:spTree>
    <p:extLst>
      <p:ext uri="{BB962C8B-B14F-4D97-AF65-F5344CB8AC3E}">
        <p14:creationId xmlns:p14="http://schemas.microsoft.com/office/powerpoint/2010/main" val="18958644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et éléments à retenir</a:t>
            </a:r>
            <a:endParaRPr lang="en-US"/>
          </a:p>
        </p:txBody>
      </p:sp>
      <p:sp>
        <p:nvSpPr>
          <p:cNvPr id="3" name="Text Placeholder 2"/>
          <p:cNvSpPr>
            <a:spLocks noGrp="1"/>
          </p:cNvSpPr>
          <p:nvPr>
            <p:ph type="body" idx="1"/>
          </p:nvPr>
        </p:nvSpPr>
        <p:spPr/>
        <p:txBody>
          <a:bodyPr/>
          <a:lstStyle/>
          <a:p>
            <a:r>
              <a:rPr lang="fr-FR" dirty="0" smtClean="0"/>
              <a:t>Questions de contrôle des acquis
Outils
Problèmes courants et conseils relatifs à la résolution des problèmes
Méthode conseillée</a:t>
            </a:r>
            <a:endParaRPr lang="en-US" dirty="0"/>
          </a:p>
        </p:txBody>
      </p:sp>
    </p:spTree>
    <p:extLst>
      <p:ext uri="{BB962C8B-B14F-4D97-AF65-F5344CB8AC3E}">
        <p14:creationId xmlns:p14="http://schemas.microsoft.com/office/powerpoint/2010/main" val="37603647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067134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Course_Review">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Évaluation du cours</a:t>
            </a:r>
            <a:endParaRPr lang="en-US" sz="1400" b="1" dirty="0" smtClean="0">
              <a:solidFill>
                <a:srgbClr val="FF0000"/>
              </a:solidFill>
            </a:endParaRPr>
          </a:p>
        </p:txBody>
      </p:sp>
      <p:grpSp>
        <p:nvGrpSpPr>
          <p:cNvPr id="2" name="Group 3"/>
          <p:cNvGrpSpPr>
            <a:grpSpLocks/>
          </p:cNvGrpSpPr>
          <p:nvPr/>
        </p:nvGrpSpPr>
        <p:grpSpPr bwMode="auto">
          <a:xfrm>
            <a:off x="2560638" y="2154238"/>
            <a:ext cx="3641725" cy="3094037"/>
            <a:chOff x="1613" y="1357"/>
            <a:chExt cx="2294" cy="1949"/>
          </a:xfrm>
          <a:solidFill>
            <a:schemeClr val="accent2">
              <a:lumMod val="20000"/>
              <a:lumOff val="80000"/>
            </a:schemeClr>
          </a:solidFill>
        </p:grpSpPr>
        <p:sp>
          <p:nvSpPr>
            <p:cNvPr id="800772" name="AutoShape 4"/>
            <p:cNvSpPr>
              <a:spLocks noChangeArrowheads="1"/>
            </p:cNvSpPr>
            <p:nvPr/>
          </p:nvSpPr>
          <p:spPr bwMode="auto">
            <a:xfrm>
              <a:off x="1613" y="1357"/>
              <a:ext cx="2294" cy="1949"/>
            </a:xfrm>
            <a:prstGeom prst="roundRect">
              <a:avLst>
                <a:gd name="adj" fmla="val 4167"/>
              </a:avLst>
            </a:prstGeom>
            <a:grpFill/>
            <a:ln w="9525" algn="ctr">
              <a:solidFill>
                <a:srgbClr val="4D4D4D"/>
              </a:solidFill>
              <a:round/>
              <a:headEnd/>
              <a:tailEnd/>
            </a:ln>
            <a:effectLst>
              <a:outerShdw dist="35921" dir="2700000" algn="ctr" rotWithShape="0">
                <a:srgbClr val="AFAFAF"/>
              </a:outerShdw>
            </a:effectLst>
          </p:spPr>
          <p:txBody>
            <a:bodyPr lIns="274320" anchor="ctr"/>
            <a:lstStyle/>
            <a:p>
              <a:pPr eaLnBrk="0" hangingPunct="0">
                <a:lnSpc>
                  <a:spcPct val="90000"/>
                </a:lnSpc>
                <a:buSzPct val="70000"/>
                <a:defRPr/>
              </a:pPr>
              <a:endParaRPr lang="en-US" sz="2200">
                <a:latin typeface="Arial Narrow" pitchFamily="34" charset="0"/>
                <a:cs typeface="+mn-cs"/>
              </a:endParaRPr>
            </a:p>
          </p:txBody>
        </p:sp>
        <p:pic>
          <p:nvPicPr>
            <p:cNvPr id="800773" name="Picture 5" descr="UserWithDesktopComputerAndBook01"/>
            <p:cNvPicPr>
              <a:picLocks noChangeAspect="1" noChangeArrowheads="1"/>
            </p:cNvPicPr>
            <p:nvPr/>
          </p:nvPicPr>
          <p:blipFill>
            <a:blip r:embed="rId3" cstate="print"/>
            <a:srcRect/>
            <a:stretch>
              <a:fillRect/>
            </a:stretch>
          </p:blipFill>
          <p:spPr bwMode="auto">
            <a:xfrm>
              <a:off x="2001" y="1787"/>
              <a:ext cx="1173" cy="1372"/>
            </a:xfrm>
            <a:prstGeom prst="rect">
              <a:avLst/>
            </a:prstGeom>
            <a:grpFill/>
          </p:spPr>
        </p:pic>
        <p:pic>
          <p:nvPicPr>
            <p:cNvPr id="800774" name="Picture 6" descr="Document_BoxesWriting01"/>
            <p:cNvPicPr>
              <a:picLocks noChangeAspect="1" noChangeArrowheads="1"/>
            </p:cNvPicPr>
            <p:nvPr/>
          </p:nvPicPr>
          <p:blipFill>
            <a:blip r:embed="rId4" cstate="print"/>
            <a:srcRect/>
            <a:stretch>
              <a:fillRect/>
            </a:stretch>
          </p:blipFill>
          <p:spPr bwMode="auto">
            <a:xfrm>
              <a:off x="2885" y="1631"/>
              <a:ext cx="446" cy="727"/>
            </a:xfrm>
            <a:prstGeom prst="rect">
              <a:avLst/>
            </a:prstGeom>
            <a:grpFill/>
          </p:spPr>
        </p:pic>
        <p:pic>
          <p:nvPicPr>
            <p:cNvPr id="800775" name="Picture 7" descr="Validated01"/>
            <p:cNvPicPr>
              <a:picLocks noChangeAspect="1" noChangeArrowheads="1"/>
            </p:cNvPicPr>
            <p:nvPr/>
          </p:nvPicPr>
          <p:blipFill>
            <a:blip r:embed="rId5" cstate="print"/>
            <a:srcRect/>
            <a:stretch>
              <a:fillRect/>
            </a:stretch>
          </p:blipFill>
          <p:spPr bwMode="auto">
            <a:xfrm>
              <a:off x="3155" y="1506"/>
              <a:ext cx="410" cy="423"/>
            </a:xfrm>
            <a:prstGeom prst="rect">
              <a:avLst/>
            </a:prstGeom>
            <a:grpFill/>
          </p:spPr>
        </p:pic>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43b9b31c-9c37-4739-aeb6-485c0ad5ec1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Virtualisation de serveur avec Hyper-V</a:t>
            </a:r>
            <a:endParaRPr lang="en-US"/>
          </a:p>
        </p:txBody>
      </p:sp>
      <p:sp>
        <p:nvSpPr>
          <p:cNvPr id="4" name="Rectangle 3"/>
          <p:cNvSpPr/>
          <p:nvPr/>
        </p:nvSpPr>
        <p:spPr>
          <a:xfrm>
            <a:off x="586854" y="1077374"/>
            <a:ext cx="7448782" cy="5924699"/>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Bef>
                <a:spcPts val="600"/>
              </a:spcBef>
            </a:pPr>
            <a:r>
              <a:rPr lang="en-US" sz="2600" b="0" dirty="0">
                <a:latin typeface="Segoe UI" pitchFamily="34" charset="0"/>
                <a:ea typeface="Segoe UI" pitchFamily="34" charset="0"/>
                <a:cs typeface="Segoe UI" pitchFamily="34" charset="0"/>
              </a:rPr>
              <a:t>Avantages de la virtualisation de </a:t>
            </a:r>
            <a:r>
              <a:rPr lang="en-US" sz="2600" b="0" dirty="0" err="1">
                <a:latin typeface="Segoe UI" pitchFamily="34" charset="0"/>
                <a:ea typeface="Segoe UI" pitchFamily="34" charset="0"/>
                <a:cs typeface="Segoe UI" pitchFamily="34" charset="0"/>
              </a:rPr>
              <a:t>serveur</a:t>
            </a:r>
            <a:r>
              <a:rPr lang="en-US" sz="2600" b="0" dirty="0">
                <a:latin typeface="Segoe UI" pitchFamily="34" charset="0"/>
                <a:ea typeface="Segoe UI" pitchFamily="34" charset="0"/>
                <a:cs typeface="Segoe UI" pitchFamily="34" charset="0"/>
              </a:rPr>
              <a:t> </a:t>
            </a:r>
            <a:r>
              <a:rPr lang="en-US" sz="2600" b="0" dirty="0" smtClean="0">
                <a:latin typeface="Segoe UI" pitchFamily="34" charset="0"/>
                <a:ea typeface="Segoe UI" pitchFamily="34" charset="0"/>
                <a:cs typeface="Segoe UI" pitchFamily="34" charset="0"/>
              </a:rPr>
              <a:t>avec Hyper-V</a:t>
            </a:r>
            <a:endParaRPr lang="en-CA" sz="2600" b="0" dirty="0">
              <a:latin typeface="Segoe UI" pitchFamily="34" charset="0"/>
              <a:ea typeface="Segoe UI" pitchFamily="34" charset="0"/>
              <a:cs typeface="Segoe UI" pitchFamily="34" charset="0"/>
            </a:endParaRPr>
          </a:p>
          <a:p>
            <a:pPr marL="285750" lvl="0" indent="-285750">
              <a:spcBef>
                <a:spcPts val="600"/>
              </a:spcBef>
              <a:buFont typeface="Arial" pitchFamily="34" charset="0"/>
              <a:buChar char="•"/>
            </a:pPr>
            <a:r>
              <a:rPr lang="en-CA" sz="2600" b="0" dirty="0" smtClean="0">
                <a:latin typeface="Segoe UI" pitchFamily="34" charset="0"/>
                <a:ea typeface="Segoe UI" pitchFamily="34" charset="0"/>
                <a:cs typeface="Segoe UI" pitchFamily="34" charset="0"/>
              </a:rPr>
              <a:t>Invisible pour les utilisateurs</a:t>
            </a:r>
          </a:p>
          <a:p>
            <a:pPr marL="285750" lvl="0" indent="-285750">
              <a:spcBef>
                <a:spcPts val="600"/>
              </a:spcBef>
              <a:buFont typeface="Arial" pitchFamily="34" charset="0"/>
              <a:buChar char="•"/>
            </a:pPr>
            <a:r>
              <a:rPr lang="en-CA" sz="2600" b="0" dirty="0">
                <a:latin typeface="Segoe UI" pitchFamily="34" charset="0"/>
                <a:ea typeface="Segoe UI" pitchFamily="34" charset="0"/>
                <a:cs typeface="Segoe UI" pitchFamily="34" charset="0"/>
              </a:rPr>
              <a:t>Les ordinateurs invités peuvent utiliser </a:t>
            </a:r>
            <a:r>
              <a:rPr lang="en-US" sz="2600" b="0" dirty="0">
                <a:latin typeface="Segoe UI" pitchFamily="34" charset="0"/>
                <a:ea typeface="Segoe UI" pitchFamily="34" charset="0"/>
                <a:cs typeface="Segoe UI" pitchFamily="34" charset="0"/>
              </a:rPr>
              <a:t>différents systèmes d'exploitation</a:t>
            </a:r>
            <a:endParaRPr lang="en-CA" sz="2600" b="0" dirty="0">
              <a:latin typeface="Segoe UI" pitchFamily="34" charset="0"/>
              <a:ea typeface="Segoe UI" pitchFamily="34" charset="0"/>
              <a:cs typeface="Segoe UI" pitchFamily="34" charset="0"/>
            </a:endParaRPr>
          </a:p>
          <a:p>
            <a:pPr marL="285750" lvl="0" indent="-285750">
              <a:spcBef>
                <a:spcPts val="600"/>
              </a:spcBef>
              <a:buFont typeface="Arial" pitchFamily="34" charset="0"/>
              <a:buChar char="•"/>
            </a:pPr>
            <a:r>
              <a:rPr lang="en-US" sz="2600" b="0" dirty="0">
                <a:latin typeface="Segoe UI" pitchFamily="34" charset="0"/>
                <a:ea typeface="Segoe UI" pitchFamily="34" charset="0"/>
                <a:cs typeface="Segoe UI" pitchFamily="34" charset="0"/>
              </a:rPr>
              <a:t>Utilisation plus efficace du matériel</a:t>
            </a:r>
            <a:endParaRPr lang="en-CA" sz="2600" b="0" dirty="0">
              <a:latin typeface="Segoe UI" pitchFamily="34" charset="0"/>
              <a:ea typeface="Segoe UI" pitchFamily="34" charset="0"/>
              <a:cs typeface="Segoe UI" pitchFamily="34" charset="0"/>
            </a:endParaRPr>
          </a:p>
          <a:p>
            <a:pPr marL="285750" lvl="0" indent="-285750">
              <a:spcBef>
                <a:spcPts val="600"/>
              </a:spcBef>
              <a:buFont typeface="Arial" pitchFamily="34" charset="0"/>
              <a:buChar char="•"/>
            </a:pPr>
            <a:r>
              <a:rPr lang="en-US" sz="2600" b="0" dirty="0">
                <a:latin typeface="Segoe UI" pitchFamily="34" charset="0"/>
                <a:ea typeface="Segoe UI" pitchFamily="34" charset="0"/>
                <a:cs typeface="Segoe UI" pitchFamily="34" charset="0"/>
              </a:rPr>
              <a:t>Isolation des services et des applications</a:t>
            </a:r>
            <a:endParaRPr lang="en-CA" sz="2600" b="0" dirty="0">
              <a:latin typeface="Segoe UI" pitchFamily="34" charset="0"/>
              <a:ea typeface="Segoe UI" pitchFamily="34" charset="0"/>
              <a:cs typeface="Segoe UI" pitchFamily="34" charset="0"/>
            </a:endParaRPr>
          </a:p>
          <a:p>
            <a:pPr marL="285750" lvl="0" indent="-285750">
              <a:spcBef>
                <a:spcPts val="600"/>
              </a:spcBef>
              <a:buFont typeface="Arial" pitchFamily="34" charset="0"/>
              <a:buChar char="•"/>
            </a:pPr>
            <a:r>
              <a:rPr lang="en-US" sz="2600" b="0" dirty="0">
                <a:latin typeface="Segoe UI" pitchFamily="34" charset="0"/>
                <a:ea typeface="Segoe UI" pitchFamily="34" charset="0"/>
                <a:cs typeface="Segoe UI" pitchFamily="34" charset="0"/>
              </a:rPr>
              <a:t>Consolidation de la charge de travail</a:t>
            </a:r>
            <a:endParaRPr lang="en-CA" sz="2600" b="0" dirty="0">
              <a:latin typeface="Segoe UI" pitchFamily="34" charset="0"/>
              <a:ea typeface="Segoe UI" pitchFamily="34" charset="0"/>
              <a:cs typeface="Segoe UI" pitchFamily="34" charset="0"/>
            </a:endParaRPr>
          </a:p>
          <a:p>
            <a:pPr marL="285750" lvl="0" indent="-285750">
              <a:spcBef>
                <a:spcPts val="600"/>
              </a:spcBef>
              <a:buFont typeface="Arial" pitchFamily="34" charset="0"/>
              <a:buChar char="•"/>
            </a:pPr>
            <a:r>
              <a:rPr lang="en-US" sz="2600" b="0" dirty="0">
                <a:latin typeface="Segoe UI" pitchFamily="34" charset="0"/>
                <a:ea typeface="Segoe UI" pitchFamily="34" charset="0"/>
                <a:cs typeface="Segoe UI" pitchFamily="34" charset="0"/>
              </a:rPr>
              <a:t>Déploiement serveur simplifié</a:t>
            </a:r>
            <a:endParaRPr lang="en-CA" sz="2600" b="0" dirty="0">
              <a:latin typeface="Segoe UI" pitchFamily="34" charset="0"/>
              <a:ea typeface="Segoe UI" pitchFamily="34" charset="0"/>
              <a:cs typeface="Segoe UI" pitchFamily="34" charset="0"/>
            </a:endParaRPr>
          </a:p>
          <a:p>
            <a:pPr marL="742950" lvl="1" indent="-285750">
              <a:spcBef>
                <a:spcPts val="600"/>
              </a:spcBef>
              <a:buFont typeface="Arial" pitchFamily="34" charset="0"/>
              <a:buChar char="•"/>
            </a:pPr>
            <a:r>
              <a:rPr lang="en-US" sz="2600" b="0" dirty="0" smtClean="0">
                <a:latin typeface="Segoe UI" pitchFamily="34" charset="0"/>
                <a:ea typeface="Segoe UI" pitchFamily="34" charset="0"/>
                <a:cs typeface="Segoe UI" pitchFamily="34" charset="0"/>
              </a:rPr>
              <a:t>Modèles d'ordinateurs virtuels</a:t>
            </a:r>
            <a:endParaRPr lang="en-CA" sz="2600" b="0" dirty="0">
              <a:latin typeface="Segoe UI" pitchFamily="34" charset="0"/>
              <a:ea typeface="Segoe UI" pitchFamily="34" charset="0"/>
              <a:cs typeface="Segoe UI" pitchFamily="34" charset="0"/>
            </a:endParaRPr>
          </a:p>
          <a:p>
            <a:pPr marL="742950" lvl="1" indent="-285750">
              <a:spcBef>
                <a:spcPts val="600"/>
              </a:spcBef>
              <a:buFont typeface="Arial" pitchFamily="34" charset="0"/>
              <a:buChar char="•"/>
            </a:pPr>
            <a:r>
              <a:rPr lang="en-US" sz="2600" b="0" dirty="0" err="1" smtClean="0">
                <a:latin typeface="Segoe UI" pitchFamily="34" charset="0"/>
                <a:ea typeface="Segoe UI" pitchFamily="34" charset="0"/>
                <a:cs typeface="Segoe UI" pitchFamily="34" charset="0"/>
              </a:rPr>
              <a:t>Portails</a:t>
            </a:r>
            <a:r>
              <a:rPr lang="en-US" sz="2600" b="0" dirty="0" smtClean="0">
                <a:latin typeface="Segoe UI" pitchFamily="34" charset="0"/>
                <a:ea typeface="Segoe UI" pitchFamily="34" charset="0"/>
                <a:cs typeface="Segoe UI" pitchFamily="34" charset="0"/>
              </a:rPr>
              <a:t> </a:t>
            </a:r>
            <a:r>
              <a:rPr lang="en-US" sz="2600" b="0" dirty="0" err="1" smtClean="0">
                <a:latin typeface="Segoe UI" pitchFamily="34" charset="0"/>
                <a:ea typeface="Segoe UI" pitchFamily="34" charset="0"/>
                <a:cs typeface="Segoe UI" pitchFamily="34" charset="0"/>
              </a:rPr>
              <a:t>libre</a:t>
            </a:r>
            <a:r>
              <a:rPr lang="en-US" sz="2600" b="0" dirty="0" smtClean="0">
                <a:latin typeface="Segoe UI" pitchFamily="34" charset="0"/>
                <a:ea typeface="Segoe UI" pitchFamily="34" charset="0"/>
                <a:cs typeface="Segoe UI" pitchFamily="34" charset="0"/>
              </a:rPr>
              <a:t>-service </a:t>
            </a:r>
            <a:r>
              <a:rPr lang="en-US" sz="2600" b="0" dirty="0" err="1" smtClean="0">
                <a:latin typeface="Segoe UI" pitchFamily="34" charset="0"/>
                <a:ea typeface="Segoe UI" pitchFamily="34" charset="0"/>
                <a:cs typeface="Segoe UI" pitchFamily="34" charset="0"/>
              </a:rPr>
              <a:t>d'ordinateur</a:t>
            </a:r>
            <a:r>
              <a:rPr lang="en-US" sz="2600" b="0" dirty="0" smtClean="0">
                <a:latin typeface="Segoe UI" pitchFamily="34" charset="0"/>
                <a:ea typeface="Segoe UI" pitchFamily="34" charset="0"/>
                <a:cs typeface="Segoe UI" pitchFamily="34" charset="0"/>
              </a:rPr>
              <a:t> </a:t>
            </a:r>
            <a:r>
              <a:rPr lang="en-US" sz="2600" b="0" dirty="0" err="1" smtClean="0">
                <a:latin typeface="Segoe UI" pitchFamily="34" charset="0"/>
                <a:ea typeface="Segoe UI" pitchFamily="34" charset="0"/>
                <a:cs typeface="Segoe UI" pitchFamily="34" charset="0"/>
              </a:rPr>
              <a:t>virtuel</a:t>
            </a:r>
            <a:endParaRPr lang="en-US" sz="2600" b="0" dirty="0" smtClean="0">
              <a:latin typeface="Segoe UI" pitchFamily="34" charset="0"/>
              <a:ea typeface="Segoe UI" pitchFamily="34" charset="0"/>
              <a:cs typeface="Segoe UI" pitchFamily="34" charset="0"/>
            </a:endParaRPr>
          </a:p>
          <a:p>
            <a:pPr marL="742950" lvl="1" indent="-285750">
              <a:spcBef>
                <a:spcPts val="600"/>
              </a:spcBef>
              <a:buFont typeface="Arial" pitchFamily="34" charset="0"/>
              <a:buChar char="•"/>
            </a:pPr>
            <a:endParaRPr lang="en-CA" sz="2400" b="0" dirty="0">
              <a:latin typeface="Segoe UI" pitchFamily="34" charset="0"/>
              <a:ea typeface="Segoe UI" pitchFamily="34" charset="0"/>
              <a:cs typeface="Segoe UI" pitchFamily="34" charset="0"/>
            </a:endParaRPr>
          </a:p>
          <a:p>
            <a:r>
              <a:rPr lang="en-US" sz="2400" dirty="0">
                <a:latin typeface="Segoe UI" pitchFamily="34" charset="0"/>
                <a:ea typeface="Segoe UI" pitchFamily="34" charset="0"/>
                <a:cs typeface="Segoe UI" pitchFamily="34" charset="0"/>
              </a:rPr>
              <a:t> </a:t>
            </a:r>
            <a:endParaRPr lang="en-CA" sz="24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401405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316387d9-09b8-4036-9228-9909282c8da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Qu'est-ce que Windows Azure ?</a:t>
            </a:r>
            <a:endParaRPr lang="en-US"/>
          </a:p>
        </p:txBody>
      </p:sp>
      <p:sp>
        <p:nvSpPr>
          <p:cNvPr id="4" name="Content Placeholder 2"/>
          <p:cNvSpPr>
            <a:spLocks noGrp="1"/>
          </p:cNvSpPr>
          <p:nvPr/>
        </p:nvSpPr>
        <p:spPr bwMode="auto">
          <a:xfrm>
            <a:off x="628899" y="1015448"/>
            <a:ext cx="7951222" cy="546155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a:t>Windows Azure est une plateforme de </a:t>
            </a:r>
            <a:r>
              <a:rPr lang="en-US" sz="2600"/>
              <a:t>cloud </a:t>
            </a:r>
            <a:r>
              <a:rPr lang="en-US" sz="2600" smtClean="0"/>
              <a:t>pour l'hébergement </a:t>
            </a:r>
            <a:r>
              <a:rPr lang="en-US" sz="2600" dirty="0"/>
              <a:t>d'ordinateurs et d'applications virtuelles</a:t>
            </a:r>
            <a:endParaRPr lang="en-CA" sz="2600" dirty="0"/>
          </a:p>
          <a:p>
            <a:r>
              <a:rPr lang="en-US" sz="2600" dirty="0"/>
              <a:t>Vous payez uniquement pour les </a:t>
            </a:r>
            <a:r>
              <a:rPr lang="en-US" sz="2600" dirty="0" err="1"/>
              <a:t>ressources</a:t>
            </a:r>
            <a:r>
              <a:rPr lang="en-US" sz="2600" dirty="0"/>
              <a:t> </a:t>
            </a:r>
            <a:r>
              <a:rPr lang="en-US" sz="2600" dirty="0" err="1" smtClean="0"/>
              <a:t>que</a:t>
            </a:r>
            <a:r>
              <a:rPr lang="en-US" sz="2600" dirty="0" smtClean="0"/>
              <a:t> </a:t>
            </a:r>
            <a:r>
              <a:rPr lang="en-US" sz="2600" dirty="0" err="1" smtClean="0"/>
              <a:t>vous</a:t>
            </a:r>
            <a:r>
              <a:rPr lang="en-US" sz="2600" dirty="0" smtClean="0"/>
              <a:t> </a:t>
            </a:r>
            <a:r>
              <a:rPr lang="en-US" sz="2600" dirty="0" err="1" smtClean="0"/>
              <a:t>utilisez</a:t>
            </a:r>
            <a:endParaRPr lang="en-CA" sz="2600" dirty="0"/>
          </a:p>
          <a:p>
            <a:r>
              <a:rPr lang="en-US" sz="2600" dirty="0"/>
              <a:t>Vous pouvez augmenter et diminuer la capacité automatiquement et rapidement</a:t>
            </a:r>
            <a:endParaRPr lang="en-CA" sz="2600" dirty="0"/>
          </a:p>
          <a:p>
            <a:r>
              <a:rPr lang="en-US" sz="2600" dirty="0"/>
              <a:t>Vous pouvez utiliser Windows Azure </a:t>
            </a:r>
            <a:r>
              <a:rPr lang="en-US" sz="2600" dirty="0" smtClean="0"/>
              <a:t>pour</a:t>
            </a:r>
            <a:endParaRPr lang="en-CA" sz="2600" dirty="0"/>
          </a:p>
          <a:p>
            <a:pPr lvl="1"/>
            <a:r>
              <a:rPr lang="en-US" sz="2600" dirty="0" smtClean="0"/>
              <a:t>Héberger des sites Web </a:t>
            </a:r>
            <a:endParaRPr lang="en-CA" sz="2600" dirty="0"/>
          </a:p>
          <a:p>
            <a:pPr lvl="1"/>
            <a:r>
              <a:rPr lang="en-US" sz="2600" dirty="0" smtClean="0"/>
              <a:t>Héberger des applications de production</a:t>
            </a:r>
            <a:endParaRPr lang="en-CA" sz="2600" dirty="0"/>
          </a:p>
          <a:p>
            <a:pPr lvl="1"/>
            <a:r>
              <a:rPr lang="en-US" sz="2600" dirty="0" smtClean="0"/>
              <a:t>Héberger des ordinateurs virtuels </a:t>
            </a:r>
            <a:endParaRPr lang="en-CA" sz="2600" dirty="0"/>
          </a:p>
          <a:p>
            <a:pPr lvl="1"/>
            <a:r>
              <a:rPr lang="en-US" sz="2600" dirty="0" smtClean="0"/>
              <a:t>Tester les solutions de </a:t>
            </a:r>
            <a:r>
              <a:rPr lang="en-US" sz="2600" dirty="0" err="1" smtClean="0"/>
              <a:t>mise</a:t>
            </a:r>
            <a:r>
              <a:rPr lang="en-US" sz="2600" dirty="0" smtClean="0"/>
              <a:t> à </a:t>
            </a:r>
            <a:r>
              <a:rPr lang="en-US" sz="2600" dirty="0" err="1" smtClean="0"/>
              <a:t>l'épreuve</a:t>
            </a:r>
            <a:r>
              <a:rPr lang="en-US" sz="2600" dirty="0" smtClean="0"/>
              <a:t> </a:t>
            </a:r>
            <a:endParaRPr lang="en-CA" sz="2600" dirty="0"/>
          </a:p>
          <a:p>
            <a:endParaRPr lang="en-US" dirty="0"/>
          </a:p>
        </p:txBody>
      </p:sp>
    </p:spTree>
    <p:extLst>
      <p:ext uri="{BB962C8B-B14F-4D97-AF65-F5344CB8AC3E}">
        <p14:creationId xmlns:p14="http://schemas.microsoft.com/office/powerpoint/2010/main" val="35002338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21704dfd-f931-4e95-9756-c0baa12778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Virtualisation de bureau</a:t>
            </a:r>
            <a:endParaRPr lang="en-US"/>
          </a:p>
        </p:txBody>
      </p:sp>
      <p:sp>
        <p:nvSpPr>
          <p:cNvPr id="4" name="Content Placeholder 2"/>
          <p:cNvSpPr>
            <a:spLocks noGrp="1"/>
          </p:cNvSpPr>
          <p:nvPr/>
        </p:nvSpPr>
        <p:spPr bwMode="auto">
          <a:xfrm>
            <a:off x="762000" y="1021215"/>
            <a:ext cx="780317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dirty="0" smtClean="0"/>
              <a:t>La virtualisation de bureau inclut les technologies </a:t>
            </a:r>
            <a:r>
              <a:rPr lang="en-US" dirty="0" err="1" smtClean="0"/>
              <a:t>suivantes</a:t>
            </a:r>
            <a:endParaRPr lang="en-US" dirty="0" smtClean="0"/>
          </a:p>
          <a:p>
            <a:pPr lvl="0"/>
            <a:r>
              <a:rPr lang="en-US" dirty="0" smtClean="0"/>
              <a:t>Hyper-V client (local) </a:t>
            </a:r>
          </a:p>
          <a:p>
            <a:pPr lvl="0"/>
            <a:r>
              <a:rPr lang="en-US" dirty="0" smtClean="0"/>
              <a:t>VDI</a:t>
            </a:r>
            <a:endParaRPr lang="en-US" dirty="0"/>
          </a:p>
          <a:p>
            <a:endParaRPr lang="en-US" dirty="0"/>
          </a:p>
        </p:txBody>
      </p:sp>
    </p:spTree>
    <p:extLst>
      <p:ext uri="{BB962C8B-B14F-4D97-AF65-F5344CB8AC3E}">
        <p14:creationId xmlns:p14="http://schemas.microsoft.com/office/powerpoint/2010/main" val="7931293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ba37e358-379b-4f52-8e6c-b2ecd428c0b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Virtualisation de présentation</a:t>
            </a:r>
            <a:endParaRPr lang="en-US"/>
          </a:p>
        </p:txBody>
      </p:sp>
      <p:graphicFrame>
        <p:nvGraphicFramePr>
          <p:cNvPr id="4" name="Group 143"/>
          <p:cNvGraphicFramePr>
            <a:graphicFrameLocks/>
          </p:cNvGraphicFramePr>
          <p:nvPr>
            <p:extLst>
              <p:ext uri="{D42A27DB-BD31-4B8C-83A1-F6EECF244321}">
                <p14:modId xmlns:p14="http://schemas.microsoft.com/office/powerpoint/2010/main" val="1447245304"/>
              </p:ext>
            </p:extLst>
          </p:nvPr>
        </p:nvGraphicFramePr>
        <p:xfrm>
          <a:off x="404580" y="1621638"/>
          <a:ext cx="8400977" cy="2699544"/>
        </p:xfrm>
        <a:graphic>
          <a:graphicData uri="http://schemas.openxmlformats.org/drawingml/2006/table">
            <a:tbl>
              <a:tblPr>
                <a:tableStyleId>{21E4AEA4-8DFA-4A89-87EB-49C32662AFE0}</a:tableStyleId>
              </a:tblPr>
              <a:tblGrid>
                <a:gridCol w="4243620"/>
                <a:gridCol w="4157357"/>
              </a:tblGrid>
              <a:tr h="254726">
                <a:tc>
                  <a:txBody>
                    <a:bodyPr/>
                    <a:lstStyle/>
                    <a:p>
                      <a:pPr algn="l"/>
                      <a:r>
                        <a:rPr lang="en-CA" sz="2200" dirty="0" smtClean="0">
                          <a:latin typeface="Segoe UI" pitchFamily="34" charset="0"/>
                          <a:ea typeface="Segoe UI" pitchFamily="34" charset="0"/>
                          <a:cs typeface="Segoe UI" pitchFamily="34" charset="0"/>
                        </a:rPr>
                        <a:t>Virtualisation de bureau</a:t>
                      </a:r>
                      <a:endParaRPr lang="en-CA" sz="2200" b="0" dirty="0">
                        <a:latin typeface="Segoe UI" pitchFamily="34" charset="0"/>
                        <a:ea typeface="Segoe UI" pitchFamily="34" charset="0"/>
                        <a:cs typeface="Segoe UI" pitchFamily="34" charset="0"/>
                      </a:endParaRPr>
                    </a:p>
                  </a:txBody>
                  <a:tcPr marL="90000" marR="90000" marT="18000" marB="18000" anchor="ctr" horzOverflow="overflow"/>
                </a:tc>
                <a:tc>
                  <a:txBody>
                    <a:bodyPr/>
                    <a:lstStyle/>
                    <a:p>
                      <a:pPr algn="l"/>
                      <a:r>
                        <a:rPr lang="en-CA" sz="2200" dirty="0" smtClean="0">
                          <a:latin typeface="Segoe UI" pitchFamily="34" charset="0"/>
                          <a:ea typeface="Segoe UI" pitchFamily="34" charset="0"/>
                          <a:cs typeface="Segoe UI" pitchFamily="34" charset="0"/>
                        </a:rPr>
                        <a:t>Virtualisation de présentation</a:t>
                      </a:r>
                      <a:endParaRPr lang="en-CA" sz="2200" b="0" dirty="0">
                        <a:latin typeface="Segoe UI" pitchFamily="34" charset="0"/>
                        <a:ea typeface="Segoe UI" pitchFamily="34" charset="0"/>
                        <a:cs typeface="Segoe UI" pitchFamily="34" charset="0"/>
                      </a:endParaRPr>
                    </a:p>
                  </a:txBody>
                  <a:tcPr marL="90000" marR="90000" marT="18000" marB="18000" anchor="ctr" horzOverflow="overflow"/>
                </a:tc>
              </a:tr>
              <a:tr h="295275">
                <a:tc>
                  <a:txBody>
                    <a:bodyPr/>
                    <a:lstStyle/>
                    <a:p>
                      <a:pPr marL="342900" marR="0" lvl="0" indent="-342900" algn="l" defTabSz="914400" rtl="0" eaLnBrk="0" fontAlgn="base" latinLnBrk="0" hangingPunct="0">
                        <a:lnSpc>
                          <a:spcPct val="90000"/>
                        </a:lnSpc>
                        <a:spcBef>
                          <a:spcPct val="70000"/>
                        </a:spcBef>
                        <a:spcAft>
                          <a:spcPct val="0"/>
                        </a:spcAft>
                        <a:buClr>
                          <a:schemeClr val="hlink"/>
                        </a:buClr>
                        <a:buSzPct val="90000"/>
                        <a:buFont typeface="Arial" pitchFamily="34" charset="0"/>
                        <a:buChar char="•"/>
                        <a:tabLst/>
                        <a:defRPr/>
                      </a:pPr>
                      <a:r>
                        <a:rPr lang="en-CA" sz="2200" dirty="0" smtClean="0">
                          <a:latin typeface="Segoe UI" pitchFamily="34" charset="0"/>
                          <a:ea typeface="Segoe UI" pitchFamily="34" charset="0"/>
                          <a:cs typeface="Segoe UI" pitchFamily="34" charset="0"/>
                        </a:rPr>
                        <a:t>Des ordinateurs virtuels exécutant un système d'exploitation client sont attribués aux utilisateurs</a:t>
                      </a:r>
                      <a:endParaRPr kumimoji="0" lang="en-US" sz="2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54000" marR="54000" marT="54000" marB="54000" anchor="ctr" horzOverflow="overflow"/>
                </a:tc>
                <a:tc>
                  <a:txBody>
                    <a:bodyPr/>
                    <a:lstStyle/>
                    <a:p>
                      <a:pPr marL="342900" marR="0" lvl="0" indent="-342900" algn="l" defTabSz="914400" rtl="0" eaLnBrk="0" fontAlgn="base" latinLnBrk="0" hangingPunct="0">
                        <a:lnSpc>
                          <a:spcPct val="90000"/>
                        </a:lnSpc>
                        <a:spcBef>
                          <a:spcPct val="70000"/>
                        </a:spcBef>
                        <a:spcAft>
                          <a:spcPct val="0"/>
                        </a:spcAft>
                        <a:buClr>
                          <a:schemeClr val="hlink"/>
                        </a:buClr>
                        <a:buSzPct val="90000"/>
                        <a:buFont typeface="Arial" pitchFamily="34" charset="0"/>
                        <a:buChar char="•"/>
                        <a:tabLst/>
                        <a:defRPr/>
                      </a:pPr>
                      <a:r>
                        <a:rPr lang="en-CA" sz="2200" dirty="0" smtClean="0">
                          <a:latin typeface="Segoe UI" pitchFamily="34" charset="0"/>
                          <a:ea typeface="Segoe UI" pitchFamily="34" charset="0"/>
                          <a:cs typeface="Segoe UI" pitchFamily="34" charset="0"/>
                        </a:rPr>
                        <a:t>Les utilisateurs se connectent et exécutent des sessions distinctes sur le serveur</a:t>
                      </a:r>
                      <a:endParaRPr kumimoji="0" lang="en-US" sz="2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54000" marR="54000" marT="54000" marB="54000" anchor="ctr" horzOverflow="overflow"/>
                </a:tc>
              </a:tr>
              <a:tr h="385763">
                <a:tc>
                  <a:txBody>
                    <a:bodyPr/>
                    <a:lstStyle/>
                    <a:p>
                      <a:pPr marL="342900" marR="0" lvl="0" indent="-342900" algn="l" defTabSz="914400" rtl="0" eaLnBrk="0" fontAlgn="base" latinLnBrk="0" hangingPunct="0">
                        <a:lnSpc>
                          <a:spcPct val="90000"/>
                        </a:lnSpc>
                        <a:spcBef>
                          <a:spcPct val="70000"/>
                        </a:spcBef>
                        <a:spcAft>
                          <a:spcPct val="0"/>
                        </a:spcAft>
                        <a:buClr>
                          <a:schemeClr val="hlink"/>
                        </a:buClr>
                        <a:buSzPct val="90000"/>
                        <a:buFont typeface="Arial" pitchFamily="34" charset="0"/>
                        <a:buChar char="•"/>
                        <a:tabLst/>
                        <a:defRPr/>
                      </a:pPr>
                      <a:r>
                        <a:rPr lang="en-CA" sz="2200" dirty="0" smtClean="0">
                          <a:latin typeface="Segoe UI" pitchFamily="34" charset="0"/>
                          <a:ea typeface="Segoe UI" pitchFamily="34" charset="0"/>
                          <a:cs typeface="Segoe UI" pitchFamily="34" charset="0"/>
                        </a:rPr>
                        <a:t>Le Bureau et les applications s'exécutent sur les ordinateurs virtuels</a:t>
                      </a:r>
                      <a:r>
                        <a:rPr kumimoji="0" lang="en-US" sz="2200" u="none" strike="noStrike" cap="none" normalizeH="0" baseline="0" dirty="0" smtClean="0">
                          <a:ln>
                            <a:noFill/>
                          </a:ln>
                          <a:effectLst/>
                          <a:latin typeface="Segoe UI" pitchFamily="34" charset="0"/>
                          <a:ea typeface="Segoe UI" pitchFamily="34" charset="0"/>
                          <a:cs typeface="Segoe UI" pitchFamily="34" charset="0"/>
                        </a:rPr>
                        <a:t> </a:t>
                      </a:r>
                      <a:endParaRPr kumimoji="0" lang="en-US" sz="2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54000" marR="54000" marT="54000" marB="54000" anchor="ctr" horzOverflow="overflow"/>
                </a:tc>
                <a:tc>
                  <a:txBody>
                    <a:bodyPr/>
                    <a:lstStyle/>
                    <a:p>
                      <a:pPr marL="342900" marR="0" lvl="0" indent="-342900" algn="l" defTabSz="914400" rtl="0" eaLnBrk="0" fontAlgn="base" latinLnBrk="0" hangingPunct="0">
                        <a:lnSpc>
                          <a:spcPct val="90000"/>
                        </a:lnSpc>
                        <a:spcBef>
                          <a:spcPct val="70000"/>
                        </a:spcBef>
                        <a:spcAft>
                          <a:spcPct val="0"/>
                        </a:spcAft>
                        <a:buClr>
                          <a:schemeClr val="hlink"/>
                        </a:buClr>
                        <a:buSzPct val="90000"/>
                        <a:buFont typeface="Arial" pitchFamily="34" charset="0"/>
                        <a:buChar char="•"/>
                        <a:tabLst/>
                      </a:pPr>
                      <a:r>
                        <a:rPr lang="en-CA" sz="2200" dirty="0" smtClean="0">
                          <a:latin typeface="Segoe UI" pitchFamily="34" charset="0"/>
                          <a:ea typeface="Segoe UI" pitchFamily="34" charset="0"/>
                          <a:cs typeface="Segoe UI" pitchFamily="34" charset="0"/>
                        </a:rPr>
                        <a:t>Le Bureau et les applications s'exécutent sur le serveur hôte</a:t>
                      </a:r>
                      <a:endParaRPr kumimoji="0" lang="en-US" sz="22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54000" marR="54000" marT="54000" marB="54000" anchor="ctr" horzOverflow="overflow"/>
                </a:tc>
              </a:tr>
            </a:tbl>
          </a:graphicData>
        </a:graphic>
      </p:graphicFrame>
      <p:sp>
        <p:nvSpPr>
          <p:cNvPr id="5" name="Rounded Rectangle 4"/>
          <p:cNvSpPr>
            <a:spLocks noChangeArrowheads="1"/>
          </p:cNvSpPr>
          <p:nvPr/>
        </p:nvSpPr>
        <p:spPr bwMode="auto">
          <a:xfrm>
            <a:off x="621103" y="731520"/>
            <a:ext cx="7815532" cy="777240"/>
          </a:xfrm>
          <a:prstGeom prst="roundRect">
            <a:avLst>
              <a:gd name="adj" fmla="val 4167"/>
            </a:avLst>
          </a:prstGeom>
          <a:noFill/>
          <a:ln w="9525" algn="ctr">
            <a:noFill/>
            <a:round/>
            <a:headEnd/>
            <a:tailEnd/>
          </a:ln>
          <a:effectLst/>
        </p:spPr>
        <p:txBody>
          <a:bodyPr wrap="square" anchor="ctr">
            <a:no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0"/>
              </a:spcAft>
            </a:pPr>
            <a:r>
              <a:rPr lang="en-CA" sz="2400" b="0" dirty="0">
                <a:effectLst/>
                <a:latin typeface="Segoe UI" pitchFamily="34" charset="0"/>
                <a:ea typeface="Segoe UI" pitchFamily="34" charset="0"/>
                <a:cs typeface="Segoe UI" pitchFamily="34" charset="0"/>
              </a:rPr>
              <a:t>Différences entre la virtualisation de </a:t>
            </a:r>
            <a:r>
              <a:rPr lang="en-CA" sz="2400" b="0">
                <a:effectLst/>
                <a:latin typeface="Segoe UI" pitchFamily="34" charset="0"/>
                <a:ea typeface="Segoe UI" pitchFamily="34" charset="0"/>
                <a:cs typeface="Segoe UI" pitchFamily="34" charset="0"/>
              </a:rPr>
              <a:t>bureau </a:t>
            </a:r>
            <a:r>
              <a:rPr lang="en-CA" sz="2400" b="0" smtClean="0">
                <a:effectLst/>
                <a:latin typeface="Segoe UI" pitchFamily="34" charset="0"/>
                <a:ea typeface="Segoe UI" pitchFamily="34" charset="0"/>
                <a:cs typeface="Segoe UI" pitchFamily="34" charset="0"/>
              </a:rPr>
              <a:t>et la virtualisation </a:t>
            </a:r>
            <a:r>
              <a:rPr lang="en-CA" sz="2400" b="0" dirty="0">
                <a:effectLst/>
                <a:latin typeface="Segoe UI" pitchFamily="34" charset="0"/>
                <a:ea typeface="Segoe UI" pitchFamily="34" charset="0"/>
                <a:cs typeface="Segoe UI" pitchFamily="34" charset="0"/>
              </a:rPr>
              <a:t>de présentation</a:t>
            </a:r>
          </a:p>
        </p:txBody>
      </p:sp>
      <p:sp>
        <p:nvSpPr>
          <p:cNvPr id="6" name="Rounded Rectangle 5"/>
          <p:cNvSpPr>
            <a:spLocks noChangeArrowheads="1"/>
          </p:cNvSpPr>
          <p:nvPr/>
        </p:nvSpPr>
        <p:spPr bwMode="auto">
          <a:xfrm>
            <a:off x="441324" y="4352627"/>
            <a:ext cx="8321675" cy="2352973"/>
          </a:xfrm>
          <a:prstGeom prst="roundRect">
            <a:avLst>
              <a:gd name="adj" fmla="val 4167"/>
            </a:avLst>
          </a:prstGeom>
          <a:noFill/>
          <a:ln w="9525" algn="ctr">
            <a:noFill/>
            <a:round/>
            <a:headEnd/>
            <a:tailEnd/>
          </a:ln>
          <a:effectLst/>
        </p:spPr>
        <p:txBody>
          <a:bodyPr wrap="square"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spcAft>
                <a:spcPts val="0"/>
              </a:spcAft>
            </a:pPr>
            <a:r>
              <a:rPr lang="en-US" sz="2400" b="0" dirty="0">
                <a:latin typeface="Segoe UI" pitchFamily="34" charset="0"/>
                <a:ea typeface="Segoe UI" pitchFamily="34" charset="0"/>
                <a:cs typeface="Segoe UI" pitchFamily="34" charset="0"/>
              </a:rPr>
              <a:t>Les technologies de virtualisation de </a:t>
            </a:r>
            <a:r>
              <a:rPr lang="en-US" sz="2400" b="0" dirty="0" err="1">
                <a:latin typeface="Segoe UI" pitchFamily="34" charset="0"/>
                <a:ea typeface="Segoe UI" pitchFamily="34" charset="0"/>
                <a:cs typeface="Segoe UI" pitchFamily="34" charset="0"/>
              </a:rPr>
              <a:t>présentation</a:t>
            </a:r>
            <a:r>
              <a:rPr lang="en-US" sz="2400" b="0" dirty="0">
                <a:latin typeface="Segoe UI" pitchFamily="34" charset="0"/>
                <a:ea typeface="Segoe UI" pitchFamily="34" charset="0"/>
                <a:cs typeface="Segoe UI" pitchFamily="34" charset="0"/>
              </a:rPr>
              <a:t> </a:t>
            </a:r>
            <a:r>
              <a:rPr lang="en-US" sz="2400" b="0" dirty="0" err="1" smtClean="0">
                <a:latin typeface="Segoe UI" pitchFamily="34" charset="0"/>
                <a:ea typeface="Segoe UI" pitchFamily="34" charset="0"/>
                <a:cs typeface="Segoe UI" pitchFamily="34" charset="0"/>
              </a:rPr>
              <a:t>incluent</a:t>
            </a:r>
            <a:endParaRPr lang="en-CA" sz="2400" b="0" dirty="0">
              <a:latin typeface="Segoe UI" pitchFamily="34" charset="0"/>
              <a:ea typeface="Segoe UI" pitchFamily="34" charset="0"/>
              <a:cs typeface="Segoe UI" pitchFamily="34" charset="0"/>
            </a:endParaRPr>
          </a:p>
          <a:p>
            <a:pPr marL="342900" lvl="0" indent="-342900">
              <a:spcAft>
                <a:spcPts val="0"/>
              </a:spcAft>
              <a:buFont typeface="Arial" pitchFamily="34" charset="0"/>
              <a:buChar char="•"/>
            </a:pPr>
            <a:r>
              <a:rPr lang="en-US" sz="2400" b="0" dirty="0">
                <a:latin typeface="Segoe UI" pitchFamily="34" charset="0"/>
                <a:ea typeface="Segoe UI" pitchFamily="34" charset="0"/>
                <a:cs typeface="Segoe UI" pitchFamily="34" charset="0"/>
              </a:rPr>
              <a:t>Services Bureau à distance</a:t>
            </a:r>
            <a:endParaRPr lang="en-CA" sz="2400" b="0" dirty="0">
              <a:latin typeface="Segoe UI" pitchFamily="34" charset="0"/>
              <a:ea typeface="Segoe UI" pitchFamily="34" charset="0"/>
              <a:cs typeface="Segoe UI" pitchFamily="34" charset="0"/>
            </a:endParaRPr>
          </a:p>
          <a:p>
            <a:pPr marL="342900" lvl="0" indent="-342900">
              <a:spcAft>
                <a:spcPts val="0"/>
              </a:spcAft>
              <a:buFont typeface="Arial" pitchFamily="34" charset="0"/>
              <a:buChar char="•"/>
            </a:pPr>
            <a:r>
              <a:rPr lang="en-US" sz="2400" b="0" dirty="0">
                <a:latin typeface="Segoe UI" pitchFamily="34" charset="0"/>
                <a:ea typeface="Segoe UI" pitchFamily="34" charset="0"/>
                <a:cs typeface="Segoe UI" pitchFamily="34" charset="0"/>
              </a:rPr>
              <a:t>Bureau complet avec RDC</a:t>
            </a:r>
            <a:endParaRPr lang="en-CA" sz="2400" b="0" dirty="0">
              <a:latin typeface="Segoe UI" pitchFamily="34" charset="0"/>
              <a:ea typeface="Segoe UI" pitchFamily="34" charset="0"/>
              <a:cs typeface="Segoe UI" pitchFamily="34" charset="0"/>
            </a:endParaRPr>
          </a:p>
          <a:p>
            <a:pPr marL="342900" lvl="0" indent="-342900">
              <a:spcAft>
                <a:spcPts val="0"/>
              </a:spcAft>
              <a:buFont typeface="Arial" pitchFamily="34" charset="0"/>
              <a:buChar char="•"/>
            </a:pPr>
            <a:r>
              <a:rPr lang="en-US" sz="2400" b="0" dirty="0" smtClean="0">
                <a:latin typeface="Segoe UI" pitchFamily="34" charset="0"/>
                <a:ea typeface="Segoe UI" pitchFamily="34" charset="0"/>
                <a:cs typeface="Segoe UI" pitchFamily="34" charset="0"/>
              </a:rPr>
              <a:t>Applications utilisant RemoteApp</a:t>
            </a:r>
            <a:endParaRPr lang="en-CA" sz="2400" b="0" dirty="0">
              <a:latin typeface="Segoe UI" pitchFamily="34" charset="0"/>
              <a:ea typeface="Segoe UI" pitchFamily="34" charset="0"/>
              <a:cs typeface="Segoe UI" pitchFamily="34" charset="0"/>
            </a:endParaRPr>
          </a:p>
          <a:p>
            <a:pPr marL="342900" lvl="0" indent="-342900">
              <a:spcAft>
                <a:spcPts val="0"/>
              </a:spcAft>
              <a:buFont typeface="Arial" pitchFamily="34" charset="0"/>
              <a:buChar char="•"/>
            </a:pPr>
            <a:r>
              <a:rPr lang="en-US" sz="2400" b="0" dirty="0">
                <a:latin typeface="Segoe UI" pitchFamily="34" charset="0"/>
                <a:ea typeface="Segoe UI" pitchFamily="34" charset="0"/>
                <a:cs typeface="Segoe UI" pitchFamily="34" charset="0"/>
              </a:rPr>
              <a:t>Accès à distance via la passerelle des services Bureau </a:t>
            </a:r>
            <a:r>
              <a:rPr lang="en-US" sz="2400" b="0" dirty="0" smtClean="0">
                <a:latin typeface="Segoe UI" pitchFamily="34" charset="0"/>
                <a:ea typeface="Segoe UI" pitchFamily="34" charset="0"/>
                <a:cs typeface="Segoe UI" pitchFamily="34" charset="0"/>
              </a:rPr>
              <a:t>à distance</a:t>
            </a:r>
            <a:endParaRPr lang="en-CA" sz="2400"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2363692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5b45bb76-27f1-4323-9f8b-9df1ff49893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Qu'est-ce que Microsoft Application </a:t>
            </a:r>
            <a:r>
              <a:rPr lang="fr-FR" sz="2600" dirty="0" err="1" smtClean="0"/>
              <a:t>Virtualization</a:t>
            </a:r>
            <a:r>
              <a:rPr lang="fr-FR" sz="2600" dirty="0" smtClean="0"/>
              <a:t> ?</a:t>
            </a:r>
            <a:endParaRPr lang="en-US" sz="2600" dirty="0"/>
          </a:p>
        </p:txBody>
      </p:sp>
      <p:sp>
        <p:nvSpPr>
          <p:cNvPr id="4" name="Rounded Rectangle 3"/>
          <p:cNvSpPr>
            <a:spLocks noChangeArrowheads="1"/>
          </p:cNvSpPr>
          <p:nvPr/>
        </p:nvSpPr>
        <p:spPr bwMode="auto">
          <a:xfrm>
            <a:off x="864651" y="906196"/>
            <a:ext cx="7448990" cy="3795136"/>
          </a:xfrm>
          <a:prstGeom prst="roundRect">
            <a:avLst>
              <a:gd name="adj" fmla="val 4167"/>
            </a:avLst>
          </a:prstGeom>
          <a:noFill/>
          <a:ln w="25400" algn="ctr">
            <a:solidFill>
              <a:schemeClr val="tx1">
                <a:lumMod val="50000"/>
                <a:lumOff val="50000"/>
              </a:schemeClr>
            </a:solidFill>
            <a:round/>
            <a:headEnd/>
            <a:tailEnd/>
          </a:ln>
          <a:effectLst/>
        </p:spPr>
        <p:txBody>
          <a:bodyPr wrap="square" lIns="10800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spcBef>
                <a:spcPts val="600"/>
              </a:spcBef>
            </a:pPr>
            <a:r>
              <a:rPr lang="en-US" sz="2600" dirty="0" smtClean="0">
                <a:latin typeface="Segoe UI" pitchFamily="34" charset="0"/>
                <a:ea typeface="Segoe UI" pitchFamily="34" charset="0"/>
                <a:cs typeface="Segoe UI" pitchFamily="34" charset="0"/>
              </a:rPr>
              <a:t>Avantages de App-V</a:t>
            </a:r>
          </a:p>
          <a:p>
            <a:pPr>
              <a:spcBef>
                <a:spcPts val="600"/>
              </a:spcBef>
            </a:pPr>
            <a:r>
              <a:rPr lang="en-US" sz="2400" dirty="0" smtClean="0">
                <a:latin typeface="Segoe UI" pitchFamily="34" charset="0"/>
                <a:ea typeface="Segoe UI" pitchFamily="34" charset="0"/>
                <a:cs typeface="Segoe UI" pitchFamily="34" charset="0"/>
              </a:rPr>
              <a:t>Isolation d'application </a:t>
            </a:r>
          </a:p>
          <a:p>
            <a:pPr marL="266700" indent="-266700">
              <a:spcBef>
                <a:spcPts val="0"/>
              </a:spcBef>
              <a:buClr>
                <a:schemeClr val="accent2">
                  <a:lumMod val="75000"/>
                </a:schemeClr>
              </a:buClr>
              <a:buFont typeface="Arial" pitchFamily="34" charset="0"/>
              <a:buChar char="•"/>
            </a:pPr>
            <a:r>
              <a:rPr lang="en-CA" sz="2400" b="0" dirty="0">
                <a:latin typeface="Segoe UI" pitchFamily="34" charset="0"/>
                <a:ea typeface="Segoe UI" pitchFamily="34" charset="0"/>
                <a:cs typeface="Segoe UI" pitchFamily="34" charset="0"/>
              </a:rPr>
              <a:t>Les applications incompatibles peuvent s'exécuter sur le même serveur</a:t>
            </a:r>
            <a:endParaRPr lang="en-US" sz="2400" b="0" dirty="0">
              <a:latin typeface="Segoe UI" pitchFamily="34" charset="0"/>
              <a:ea typeface="Segoe UI" pitchFamily="34" charset="0"/>
              <a:cs typeface="Segoe UI" pitchFamily="34" charset="0"/>
            </a:endParaRPr>
          </a:p>
          <a:p>
            <a:pPr>
              <a:spcBef>
                <a:spcPts val="1200"/>
              </a:spcBef>
            </a:pPr>
            <a:r>
              <a:rPr lang="en-US" sz="2400" dirty="0" smtClean="0">
                <a:latin typeface="Segoe UI" pitchFamily="34" charset="0"/>
                <a:ea typeface="Segoe UI" pitchFamily="34" charset="0"/>
                <a:cs typeface="Segoe UI" pitchFamily="34" charset="0"/>
              </a:rPr>
              <a:t>Diffusion en continu d'applications </a:t>
            </a:r>
          </a:p>
          <a:p>
            <a:pPr marL="266700" indent="-266700">
              <a:spcBef>
                <a:spcPts val="0"/>
              </a:spcBef>
              <a:buClr>
                <a:schemeClr val="accent2">
                  <a:lumMod val="75000"/>
                </a:schemeClr>
              </a:buClr>
              <a:buFont typeface="Arial" pitchFamily="34" charset="0"/>
              <a:buChar char="•"/>
            </a:pPr>
            <a:r>
              <a:rPr lang="en-CA" sz="2400" b="0" dirty="0" smtClean="0">
                <a:latin typeface="Segoe UI" pitchFamily="34" charset="0"/>
                <a:ea typeface="Segoe UI" pitchFamily="34" charset="0"/>
                <a:cs typeface="Segoe UI" pitchFamily="34" charset="0"/>
              </a:rPr>
              <a:t>Déploiement d'applications plus rapide</a:t>
            </a:r>
            <a:endParaRPr lang="en-US" sz="2400" b="0" dirty="0">
              <a:latin typeface="Segoe UI" pitchFamily="34" charset="0"/>
              <a:ea typeface="Segoe UI" pitchFamily="34" charset="0"/>
              <a:cs typeface="Segoe UI" pitchFamily="34" charset="0"/>
            </a:endParaRPr>
          </a:p>
          <a:p>
            <a:pPr>
              <a:spcBef>
                <a:spcPts val="1200"/>
              </a:spcBef>
            </a:pPr>
            <a:r>
              <a:rPr lang="en-CA" sz="2400" dirty="0" smtClean="0">
                <a:latin typeface="Segoe UI" pitchFamily="34" charset="0"/>
                <a:ea typeface="Segoe UI" pitchFamily="34" charset="0"/>
                <a:cs typeface="Segoe UI" pitchFamily="34" charset="0"/>
              </a:rPr>
              <a:t>Portabilité des applications</a:t>
            </a:r>
          </a:p>
          <a:p>
            <a:pPr marL="266700" indent="-266700">
              <a:spcBef>
                <a:spcPts val="0"/>
              </a:spcBef>
              <a:buClr>
                <a:schemeClr val="accent2">
                  <a:lumMod val="75000"/>
                </a:schemeClr>
              </a:buClr>
              <a:buFont typeface="Arial" pitchFamily="34" charset="0"/>
              <a:buChar char="•"/>
            </a:pPr>
            <a:r>
              <a:rPr lang="en-CA" sz="2400" b="0" dirty="0">
                <a:latin typeface="Segoe UI" pitchFamily="34" charset="0"/>
                <a:ea typeface="Segoe UI" pitchFamily="34" charset="0"/>
                <a:cs typeface="Segoe UI" pitchFamily="34" charset="0"/>
              </a:rPr>
              <a:t>Les applications peuvent </a:t>
            </a:r>
            <a:r>
              <a:rPr lang="en-CA" sz="2400" b="0" dirty="0" err="1">
                <a:latin typeface="Segoe UI" pitchFamily="34" charset="0"/>
                <a:ea typeface="Segoe UI" pitchFamily="34" charset="0"/>
                <a:cs typeface="Segoe UI" pitchFamily="34" charset="0"/>
              </a:rPr>
              <a:t>accompagner</a:t>
            </a:r>
            <a:r>
              <a:rPr lang="en-CA" sz="2400" b="0" dirty="0">
                <a:latin typeface="Segoe UI" pitchFamily="34" charset="0"/>
                <a:ea typeface="Segoe UI" pitchFamily="34" charset="0"/>
                <a:cs typeface="Segoe UI" pitchFamily="34" charset="0"/>
              </a:rPr>
              <a:t> </a:t>
            </a:r>
            <a:r>
              <a:rPr lang="en-CA" sz="2400" b="0" dirty="0" smtClean="0">
                <a:latin typeface="Segoe UI" pitchFamily="34" charset="0"/>
                <a:ea typeface="Segoe UI" pitchFamily="34" charset="0"/>
                <a:cs typeface="Segoe UI" pitchFamily="34" charset="0"/>
              </a:rPr>
              <a:t>les </a:t>
            </a:r>
            <a:r>
              <a:rPr lang="en-CA" sz="2400" b="0" dirty="0" err="1" smtClean="0">
                <a:latin typeface="Segoe UI" pitchFamily="34" charset="0"/>
                <a:ea typeface="Segoe UI" pitchFamily="34" charset="0"/>
                <a:cs typeface="Segoe UI" pitchFamily="34" charset="0"/>
              </a:rPr>
              <a:t>utilisateurs</a:t>
            </a:r>
            <a:r>
              <a:rPr lang="en-CA" sz="2400" b="0" dirty="0" smtClean="0">
                <a:latin typeface="Segoe UI" pitchFamily="34" charset="0"/>
                <a:ea typeface="Segoe UI" pitchFamily="34" charset="0"/>
                <a:cs typeface="Segoe UI" pitchFamily="34" charset="0"/>
              </a:rPr>
              <a:t> </a:t>
            </a:r>
            <a:r>
              <a:rPr lang="en-CA" sz="2400" b="0" dirty="0">
                <a:latin typeface="Segoe UI" pitchFamily="34" charset="0"/>
                <a:ea typeface="Segoe UI" pitchFamily="34" charset="0"/>
                <a:cs typeface="Segoe UI" pitchFamily="34" charset="0"/>
              </a:rPr>
              <a:t>sur plusieurs ordinateurs </a:t>
            </a:r>
          </a:p>
          <a:p>
            <a:endParaRPr lang="en-US" sz="2400" dirty="0">
              <a:latin typeface="Segoe UI" pitchFamily="34" charset="0"/>
              <a:ea typeface="Segoe UI" pitchFamily="34" charset="0"/>
              <a:cs typeface="Segoe UI" pitchFamily="34" charset="0"/>
            </a:endParaRPr>
          </a:p>
        </p:txBody>
      </p:sp>
      <p:sp>
        <p:nvSpPr>
          <p:cNvPr id="5" name="Rounded Rectangle 4"/>
          <p:cNvSpPr>
            <a:spLocks noChangeArrowheads="1"/>
          </p:cNvSpPr>
          <p:nvPr/>
        </p:nvSpPr>
        <p:spPr bwMode="auto">
          <a:xfrm>
            <a:off x="864651" y="5005319"/>
            <a:ext cx="7448990" cy="1558771"/>
          </a:xfrm>
          <a:prstGeom prst="roundRect">
            <a:avLst>
              <a:gd name="adj" fmla="val 4167"/>
            </a:avLst>
          </a:prstGeom>
          <a:noFill/>
          <a:ln w="25400" algn="ctr">
            <a:solidFill>
              <a:schemeClr val="tx1">
                <a:lumMod val="50000"/>
                <a:lumOff val="50000"/>
              </a:schemeClr>
            </a:solidFill>
            <a:round/>
            <a:headEnd/>
            <a:tailEnd/>
          </a:ln>
          <a:effectLst/>
        </p:spPr>
        <p:txBody>
          <a:bodyPr wrap="square" lIns="108000" tIns="0" rIns="0" bIns="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spcBef>
                <a:spcPts val="2400"/>
              </a:spcBef>
              <a:buClr>
                <a:schemeClr val="accent2">
                  <a:lumMod val="75000"/>
                </a:schemeClr>
              </a:buClr>
            </a:pPr>
            <a:r>
              <a:rPr lang="en-CA" sz="2600" dirty="0" smtClean="0">
                <a:latin typeface="Segoe UI" pitchFamily="34" charset="0"/>
                <a:ea typeface="Segoe UI" pitchFamily="34" charset="0"/>
                <a:cs typeface="Segoe UI" pitchFamily="34" charset="0"/>
              </a:rPr>
              <a:t>UE-V</a:t>
            </a:r>
            <a:endParaRPr lang="en-CA" sz="2600" dirty="0">
              <a:latin typeface="Segoe UI" pitchFamily="34" charset="0"/>
              <a:ea typeface="Segoe UI" pitchFamily="34" charset="0"/>
              <a:cs typeface="Segoe UI" pitchFamily="34" charset="0"/>
            </a:endParaRPr>
          </a:p>
          <a:p>
            <a:pPr marL="266700" indent="-266700">
              <a:spcBef>
                <a:spcPts val="0"/>
              </a:spcBef>
              <a:buClr>
                <a:schemeClr val="accent2">
                  <a:lumMod val="75000"/>
                </a:schemeClr>
              </a:buClr>
              <a:buFont typeface="Arial" pitchFamily="34" charset="0"/>
              <a:buChar char="•"/>
            </a:pPr>
            <a:r>
              <a:rPr lang="en-US" sz="2400" b="0" dirty="0" smtClean="0">
                <a:latin typeface="Segoe UI" pitchFamily="34" charset="0"/>
                <a:ea typeface="Segoe UI" pitchFamily="34" charset="0"/>
                <a:cs typeface="Segoe UI" pitchFamily="34" charset="0"/>
              </a:rPr>
              <a:t>Les paramètres d'application et de système d'exploitation suivent les utilisateurs sur plusieurs ordinateurs</a:t>
            </a:r>
            <a:endParaRPr lang="en-US" sz="240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5658800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Leçon</a:t>
            </a:r>
            <a:r>
              <a:rPr lang="en-US" dirty="0" smtClean="0"/>
              <a:t> 2 : </a:t>
            </a:r>
            <a:r>
              <a:rPr lang="en-US" dirty="0" err="1" smtClean="0"/>
              <a:t>Implémentation</a:t>
            </a:r>
            <a:r>
              <a:rPr lang="en-US" dirty="0" smtClean="0"/>
              <a:t> </a:t>
            </a:r>
            <a:r>
              <a:rPr lang="en-US" dirty="0" err="1" smtClean="0"/>
              <a:t>d'Hyper</a:t>
            </a:r>
            <a:r>
              <a:rPr lang="en-US" dirty="0" smtClean="0"/>
              <a:t>-V</a:t>
            </a:r>
            <a:endParaRPr lang="en-US" dirty="0"/>
          </a:p>
        </p:txBody>
      </p:sp>
      <p:sp>
        <p:nvSpPr>
          <p:cNvPr id="3" name="Text Placeholder 2"/>
          <p:cNvSpPr>
            <a:spLocks noGrp="1"/>
          </p:cNvSpPr>
          <p:nvPr>
            <p:ph type="body" idx="1"/>
          </p:nvPr>
        </p:nvSpPr>
        <p:spPr/>
        <p:txBody>
          <a:bodyPr/>
          <a:lstStyle/>
          <a:p>
            <a:r>
              <a:rPr lang="fr-FR" dirty="0" smtClean="0"/>
              <a:t>Qu'est-ce que Hyper-V ?
Configuration matérielle requise pour Hyper-V
Matériel des ordinateurs virtuels
Configuration de la mémoire dynamique
Configuration des services d'intégration d'un ordinateur virtuel
Configuration des actions de démarrage et d'arrêt d'un ordinateur virtuel
Contrôle des ressources Hyper-V</a:t>
            </a:r>
            <a:endParaRPr lang="en-US" dirty="0"/>
          </a:p>
        </p:txBody>
      </p:sp>
    </p:spTree>
    <p:extLst>
      <p:ext uri="{BB962C8B-B14F-4D97-AF65-F5344CB8AC3E}">
        <p14:creationId xmlns:p14="http://schemas.microsoft.com/office/powerpoint/2010/main" val="3212494034"/>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115</TotalTime>
  <Words>1651</Words>
  <Application>Microsoft Office PowerPoint</Application>
  <PresentationFormat>On-screen Show (4:3)</PresentationFormat>
  <Paragraphs>500</Paragraphs>
  <Slides>33</Slides>
  <Notes>33</Notes>
  <HiddenSlides>1</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33</vt:i4>
      </vt:variant>
    </vt:vector>
  </HeadingPairs>
  <TitlesOfParts>
    <vt:vector size="48" baseType="lpstr">
      <vt:lpstr>Arial</vt:lpstr>
      <vt:lpstr>Segoe Light</vt:lpstr>
      <vt:lpstr>Verdana</vt:lpstr>
      <vt:lpstr>Symbol</vt:lpstr>
      <vt:lpstr>Calibri</vt:lpstr>
      <vt:lpstr>Wingdings</vt:lpstr>
      <vt:lpstr>Cordia New</vt:lpstr>
      <vt:lpstr>SimSun</vt:lpstr>
      <vt:lpstr>Arial Narrow</vt:lpstr>
      <vt:lpstr>Segoe</vt:lpstr>
      <vt:lpstr>굴림</vt:lpstr>
      <vt:lpstr>Segoe UI Light</vt:lpstr>
      <vt:lpstr>Segoe UI</vt:lpstr>
      <vt:lpstr>Times New Roman</vt:lpstr>
      <vt:lpstr>Presentation1</vt:lpstr>
      <vt:lpstr>Module 13</vt:lpstr>
      <vt:lpstr>Vue d'ensemble du module</vt:lpstr>
      <vt:lpstr>Leçon 1 : Vue d'ensemble des technologies de virtualisation</vt:lpstr>
      <vt:lpstr>Virtualisation de serveur avec Hyper-V</vt:lpstr>
      <vt:lpstr>Qu'est-ce que Windows Azure ?</vt:lpstr>
      <vt:lpstr>Virtualisation de bureau</vt:lpstr>
      <vt:lpstr>Virtualisation de présentation</vt:lpstr>
      <vt:lpstr>Qu'est-ce que Microsoft Application Virtualization ?</vt:lpstr>
      <vt:lpstr>Leçon 2 : Implémentation d'Hyper-V</vt:lpstr>
      <vt:lpstr>Qu'est-ce que Hyper-V ?</vt:lpstr>
      <vt:lpstr>Configuration matérielle requise pour Hyper-V</vt:lpstr>
      <vt:lpstr>Matériel des ordinateurs virtuels</vt:lpstr>
      <vt:lpstr>Configuration de la mémoire dynamique</vt:lpstr>
      <vt:lpstr>Configuration des services d'intégration d'un ordinateur virtuel</vt:lpstr>
      <vt:lpstr>Configuration des actions de démarrage et d'arrêt d'un ordinateur virtuel</vt:lpstr>
      <vt:lpstr>Contrôle des ressources Hyper-V</vt:lpstr>
      <vt:lpstr>Leçon 3: Gestion du stockage d'ordinateur virtuel</vt:lpstr>
      <vt:lpstr>Qu'est-ce qu'un disque dur virtuel (VHD) ?</vt:lpstr>
      <vt:lpstr>Création de types de disque virtuel</vt:lpstr>
      <vt:lpstr>Gestion des disques durs virtuels (VHD)</vt:lpstr>
      <vt:lpstr>Réduction des besoins de stockage avec les disques VHD de différenciation</vt:lpstr>
      <vt:lpstr>Instantanés d'ordinateurs virtuels </vt:lpstr>
      <vt:lpstr>Leçon 4 : Gestion des réseaux virtuels</vt:lpstr>
      <vt:lpstr>Qu'est-ce qu'un commutateur virtuel ?</vt:lpstr>
      <vt:lpstr>Virtualisation de réseau Hyper-V</vt:lpstr>
      <vt:lpstr>Gestion des adresses MAC d'un ordinateur virtuel</vt:lpstr>
      <vt:lpstr>Configuration des cartes réseau virtuel</vt:lpstr>
      <vt:lpstr>Atelier pratique : Implémentation de la virtualisation de serveur avec Hyper-V</vt:lpstr>
      <vt:lpstr>Scénario d'atelier pratique</vt:lpstr>
      <vt:lpstr>Contrôle des acquis de l'atelier pratique</vt:lpstr>
      <vt:lpstr>Contrôle des acquis et éléments à retenir</vt:lpstr>
      <vt:lpstr>PowerPoint Presentation</vt:lpstr>
      <vt:lpstr>Évaluation du cours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Module13</dc:title>
  <dc:creator>Ruiz, Esther</dc:creator>
  <cp:lastModifiedBy>Ruiz, Pilar</cp:lastModifiedBy>
  <cp:revision>28</cp:revision>
  <dcterms:created xsi:type="dcterms:W3CDTF">2013-02-25T17:03:00Z</dcterms:created>
  <dcterms:modified xsi:type="dcterms:W3CDTF">2013-03-19T08:43:58Z</dcterms:modified>
</cp:coreProperties>
</file>