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77" r:id="rId9"/>
    <p:sldId id="263" r:id="rId10"/>
    <p:sldId id="264" r:id="rId11"/>
    <p:sldId id="265" r:id="rId12"/>
    <p:sldId id="266" r:id="rId13"/>
    <p:sldId id="267" r:id="rId14"/>
    <p:sldId id="268" r:id="rId15"/>
    <p:sldId id="269" r:id="rId16"/>
    <p:sldId id="278" r:id="rId17"/>
    <p:sldId id="279" r:id="rId18"/>
    <p:sldId id="270" r:id="rId19"/>
    <p:sldId id="271" r:id="rId20"/>
    <p:sldId id="272" r:id="rId21"/>
    <p:sldId id="280" r:id="rId22"/>
    <p:sldId id="273" r:id="rId23"/>
    <p:sldId id="283" r:id="rId24"/>
    <p:sldId id="274" r:id="rId25"/>
    <p:sldId id="281" r:id="rId26"/>
  </p:sldIdLst>
  <p:sldSz cx="9144000" cy="6858000" type="screen4x3"/>
  <p:notesSz cx="6858000" cy="9144000"/>
  <p:embeddedFontLst>
    <p:embeddedFont>
      <p:font typeface="Segoe Light" pitchFamily="34" charset="0"/>
      <p:regular r:id="rId28"/>
      <p:italic r:id="rId29"/>
    </p:embeddedFont>
    <p:embeddedFont>
      <p:font typeface="Segoe UI" pitchFamily="34" charset="0"/>
      <p:regular r:id="rId30"/>
      <p:bold r:id="rId31"/>
      <p:italic r:id="rId32"/>
      <p:boldItalic r:id="rId33"/>
    </p:embeddedFont>
    <p:embeddedFont>
      <p:font typeface="Segoe" pitchFamily="34" charset="0"/>
      <p:regular r:id="rId34"/>
      <p:bold r:id="rId35"/>
      <p:italic r:id="rId36"/>
      <p:boldItalic r:id="rId37"/>
    </p:embeddedFont>
    <p:embeddedFont>
      <p:font typeface="Verdana" pitchFamily="34" charset="0"/>
      <p:regular r:id="rId38"/>
      <p:bold r:id="rId39"/>
      <p:italic r:id="rId40"/>
      <p:boldItalic r:id="rId41"/>
    </p:embeddedFont>
    <p:embeddedFont>
      <p:font typeface="SimSun" pitchFamily="2" charset="-122"/>
      <p:regular r:id="rId42"/>
    </p:embeddedFont>
    <p:embeddedFont>
      <p:font typeface="Cordia New" pitchFamily="34" charset="-34"/>
      <p:regular r:id="rId43"/>
      <p:bold r:id="rId44"/>
      <p:italic r:id="rId45"/>
      <p:boldItalic r:id="rId46"/>
    </p:embeddedFont>
    <p:embeddedFont>
      <p:font typeface="Calibri" pitchFamily="34" charset="0"/>
      <p:regular r:id="rId47"/>
      <p:bold r:id="rId48"/>
      <p:italic r:id="rId49"/>
      <p:boldItalic r:id="rId50"/>
    </p:embeddedFont>
    <p:embeddedFont>
      <p:font typeface="Arial Unicode MS" pitchFamily="34" charset="-128"/>
      <p:regular r:id="rId51"/>
    </p:embeddedFont>
    <p:embeddedFont>
      <p:font typeface="Segoe UI Light" pitchFamily="34" charset="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snapVertSplitter="1" vertBarState="minimized" horzBarState="maximized">
    <p:restoredLeft sz="9561" autoAdjust="0"/>
    <p:restoredTop sz="94681" autoAdjust="0"/>
  </p:normalViewPr>
  <p:slideViewPr>
    <p:cSldViewPr showGuides="1">
      <p:cViewPr>
        <p:scale>
          <a:sx n="109" d="100"/>
          <a:sy n="109" d="100"/>
        </p:scale>
        <p:origin x="-2460" y="-162"/>
      </p:cViewPr>
      <p:guideLst>
        <p:guide orient="horz" pos="2160"/>
        <p:guide pos="2880"/>
      </p:guideLst>
    </p:cSldViewPr>
  </p:slideViewPr>
  <p:notesTextViewPr>
    <p:cViewPr>
      <p:scale>
        <a:sx n="1" d="1"/>
        <a:sy n="1" d="1"/>
      </p:scale>
      <p:origin x="0" y="0"/>
    </p:cViewPr>
  </p:notesTextViewPr>
  <p:notesViewPr>
    <p:cSldViewPr showGuides="1">
      <p:cViewPr varScale="1">
        <p:scale>
          <a:sx n="102" d="100"/>
          <a:sy n="102" d="100"/>
        </p:scale>
        <p:origin x="-342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5ABDB-6C44-48C5-B87E-BF968187899E}" type="datetimeFigureOut">
              <a:rPr lang="en-US" smtClean="0"/>
              <a:pPr/>
              <a:t>3/16/2013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2BCD24-A319-421D-8A3A-04500B051081}" type="slidenum">
              <a:rPr lang="en-US" smtClean="0"/>
              <a:pPr/>
              <a:t>‹#›</a:t>
            </a:fld>
            <a:endParaRPr lang="en-US"/>
          </a:p>
        </p:txBody>
      </p:sp>
    </p:spTree>
    <p:extLst>
      <p:ext uri="{BB962C8B-B14F-4D97-AF65-F5344CB8AC3E}">
        <p14:creationId xmlns:p14="http://schemas.microsoft.com/office/powerpoint/2010/main" xmlns="" val="510092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Présentez comment </a:t>
            </a:r>
            <a:r>
              <a:rPr lang="en-US" sz="1000">
                <a:latin typeface="Arial"/>
                <a:ea typeface="Arial Unicode MS"/>
                <a:cs typeface="Arial"/>
              </a:rPr>
              <a:t>créer et gérer des images de serveur à l'aide des </a:t>
            </a:r>
            <a:r>
              <a:rPr lang="en-US" sz="1000">
                <a:latin typeface="Arial"/>
                <a:ea typeface="SimSun"/>
                <a:cs typeface="Arial"/>
              </a:rPr>
              <a:t>services de déploiement Windows</a:t>
            </a:r>
            <a:r>
              <a:rPr lang="en-US" sz="1000" baseline="30000">
                <a:latin typeface="Arial"/>
                <a:ea typeface="Arial Unicode MS"/>
                <a:cs typeface="Arial"/>
              </a:rPr>
              <a:t>®</a:t>
            </a:r>
            <a:r>
              <a:rPr lang="en-US" sz="1000">
                <a:latin typeface="Arial"/>
                <a:ea typeface="Arial Unicode MS"/>
                <a:cs typeface="Arial"/>
              </a:rPr>
              <a:t>.</a:t>
            </a:r>
            <a:endParaRPr lang="en-US" sz="1000">
              <a:latin typeface="Arial"/>
              <a:ea typeface="SimSun"/>
              <a:cs typeface="Arial"/>
            </a:endParaRPr>
          </a:p>
          <a:p>
            <a:pPr>
              <a:lnSpc>
                <a:spcPct val="115000"/>
              </a:lnSpc>
              <a:spcAft>
                <a:spcPts val="1000"/>
              </a:spcAft>
            </a:pPr>
            <a:r>
              <a:rPr lang="en-US" sz="1000">
                <a:latin typeface="Arial"/>
                <a:ea typeface="SimSun"/>
                <a:cs typeface="Segoe UI"/>
              </a:rPr>
              <a:t>Présentation : </a:t>
            </a:r>
            <a:r>
              <a:rPr lang="en-US" sz="1000" b="1">
                <a:latin typeface="Arial"/>
                <a:ea typeface="SimSun"/>
                <a:cs typeface="Arial"/>
              </a:rPr>
              <a:t>60 minutes</a:t>
            </a:r>
            <a:endParaRPr lang="en-US" sz="1000">
              <a:latin typeface="Arial"/>
              <a:ea typeface="SimSun"/>
              <a:cs typeface="Arial"/>
            </a:endParaRPr>
          </a:p>
          <a:p>
            <a:pPr>
              <a:lnSpc>
                <a:spcPct val="115000"/>
              </a:lnSpc>
              <a:spcAft>
                <a:spcPts val="1000"/>
              </a:spcAft>
            </a:pPr>
            <a:r>
              <a:rPr lang="en-US" sz="1000">
                <a:latin typeface="Arial"/>
                <a:ea typeface="SimSun"/>
                <a:cs typeface="Segoe UI"/>
              </a:rPr>
              <a:t>Atelier pratique : </a:t>
            </a:r>
            <a:r>
              <a:rPr lang="en-US" sz="1000" b="1">
                <a:latin typeface="Arial"/>
                <a:ea typeface="SimSun"/>
                <a:cs typeface="Arial"/>
              </a:rPr>
              <a:t>60 minutes</a:t>
            </a:r>
            <a:endParaRPr lang="en-US" sz="1000">
              <a:latin typeface="Arial"/>
              <a:ea typeface="SimSun"/>
              <a:cs typeface="Arial"/>
            </a:endParaRPr>
          </a:p>
          <a:p>
            <a:pPr>
              <a:lnSpc>
                <a:spcPct val="115000"/>
              </a:lnSpc>
              <a:spcAft>
                <a:spcPts val="1000"/>
              </a:spcAft>
            </a:pPr>
            <a:r>
              <a:rPr lang="en-US" sz="1000">
                <a:latin typeface="Arial"/>
                <a:ea typeface="SimSun"/>
                <a:cs typeface="Arial"/>
              </a:rPr>
              <a:t>À la fin de ce module, les stagiaires seront à même d'effectuer les tâches suivantes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Décrire les principales fonctionnalités et caractéristiques des services de déploiement Windows.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Configurer les services de déploiement Windows dans Windows Server</a:t>
            </a:r>
            <a:r>
              <a:rPr lang="en-US" sz="1000" baseline="30000" smtClean="0">
                <a:effectLst/>
                <a:latin typeface="Arial"/>
                <a:ea typeface="Times New Roman"/>
                <a:cs typeface="Times New Roman"/>
              </a:rPr>
              <a:t>®</a:t>
            </a:r>
            <a:r>
              <a:rPr lang="en-US" sz="1000" smtClean="0">
                <a:effectLst/>
                <a:latin typeface="Arial"/>
                <a:ea typeface="Times New Roman"/>
                <a:cs typeface="Times New Roman"/>
              </a:rPr>
              <a:t> 2012.</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Exécuter des déploiements avec les services de déploiement Windows.</a:t>
            </a:r>
          </a:p>
          <a:p>
            <a:pPr>
              <a:lnSpc>
                <a:spcPct val="115000"/>
              </a:lnSpc>
              <a:spcAft>
                <a:spcPts val="1000"/>
              </a:spcAft>
            </a:pPr>
            <a:r>
              <a:rPr lang="en-US" sz="1000" b="1">
                <a:latin typeface="Arial"/>
                <a:ea typeface="SimSun"/>
                <a:cs typeface="Arial"/>
              </a:rPr>
              <a:t>Documents de cours</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animer ce module, vous devez disposer du fichier Microsoft</a:t>
            </a:r>
            <a:r>
              <a:rPr lang="en-US" sz="1000" baseline="30000">
                <a:latin typeface="Arial"/>
                <a:ea typeface="SimSun"/>
                <a:cs typeface="Segoe UI"/>
              </a:rPr>
              <a:t>®</a:t>
            </a:r>
            <a:r>
              <a:rPr lang="en-US" sz="1000">
                <a:latin typeface="Arial"/>
                <a:ea typeface="SimSun"/>
                <a:cs typeface="Segoe UI"/>
              </a:rPr>
              <a:t> Office PowerPoint</a:t>
            </a:r>
            <a:r>
              <a:rPr lang="en-US" sz="1000" baseline="30000">
                <a:latin typeface="Arial"/>
                <a:ea typeface="SimSun"/>
                <a:cs typeface="Segoe UI"/>
              </a:rPr>
              <a:t>®</a:t>
            </a:r>
            <a:r>
              <a:rPr lang="en-US" sz="1000">
                <a:latin typeface="Arial"/>
                <a:ea typeface="SimSun"/>
                <a:cs typeface="Segoe UI"/>
              </a:rPr>
              <a:t> 22411B_01.pptx.</a:t>
            </a:r>
            <a:endParaRPr lang="en-US" sz="1000">
              <a:latin typeface="Arial"/>
              <a:ea typeface="SimSun"/>
              <a:cs typeface="Arial"/>
            </a:endParaRPr>
          </a:p>
          <a:p>
            <a:pPr>
              <a:lnSpc>
                <a:spcPct val="115000"/>
              </a:lnSpc>
              <a:spcAft>
                <a:spcPts val="1000"/>
              </a:spcAft>
            </a:pPr>
            <a:r>
              <a:rPr lang="en-US" sz="1000" b="1">
                <a:latin typeface="Arial"/>
                <a:ea typeface="SimSun"/>
                <a:cs typeface="Arial"/>
              </a:rPr>
              <a:t>Important :</a:t>
            </a:r>
            <a:r>
              <a:rPr lang="en-US" sz="1000">
                <a:latin typeface="Arial"/>
                <a:ea typeface="Times New Roman"/>
                <a:cs typeface="Calibri"/>
              </a:rPr>
              <a:t> </a:t>
            </a:r>
            <a:r>
              <a:rPr lang="en-US" sz="1000">
                <a:latin typeface="Arial"/>
                <a:ea typeface="SimSun"/>
                <a:cs typeface="Segoe UI"/>
              </a:rPr>
              <a:t>il est recommandé d'utiliser Microsoft Office PowerPoint 2007 ou une version plus récente pour afficher les diapositives de ce cours. Si vous utilisez la Visionneuse PowerPoint ou une version antérieure d'Office PowerPoint, il se peut que les diapositives ne s'affichent pas correctement.</a:t>
            </a:r>
            <a:endParaRPr lang="en-US" sz="1000">
              <a:latin typeface="Arial"/>
              <a:ea typeface="SimSun"/>
              <a:cs typeface="Arial"/>
            </a:endParaRPr>
          </a:p>
          <a:p>
            <a:pPr>
              <a:lnSpc>
                <a:spcPct val="115000"/>
              </a:lnSpc>
              <a:spcAft>
                <a:spcPts val="1000"/>
              </a:spcAft>
            </a:pPr>
            <a:r>
              <a:rPr lang="en-US" sz="1000" b="1">
                <a:latin typeface="Arial"/>
                <a:ea typeface="SimSun"/>
                <a:cs typeface="Arial"/>
              </a:rPr>
              <a:t>Préparation</a:t>
            </a:r>
            <a:endParaRPr lang="en-US" sz="1000">
              <a:latin typeface="Arial"/>
              <a:ea typeface="SimSun"/>
              <a:cs typeface="Arial"/>
            </a:endParaRPr>
          </a:p>
          <a:p>
            <a:pPr fontAlgn="base">
              <a:lnSpc>
                <a:spcPct val="90000"/>
              </a:lnSpc>
            </a:pPr>
            <a:r>
              <a:rPr lang="en-US" sz="1000" smtClean="0">
                <a:effectLst/>
                <a:latin typeface="Arial"/>
                <a:ea typeface="Times New Roman"/>
                <a:cs typeface="Segoe UI"/>
              </a:rPr>
              <a:t>Pour préparer ce module, vous devez effectuer les tâches suivantes :</a:t>
            </a:r>
            <a:endParaRPr lang="en-US" sz="1000" smtClean="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smtClean="0">
                <a:effectLst/>
                <a:latin typeface="Arial"/>
                <a:ea typeface="Times New Roman"/>
                <a:cs typeface="Segoe UI"/>
              </a:rPr>
              <a:t>lire tous les documents de cours relatifs à ce module ;</a:t>
            </a:r>
            <a:endParaRPr lang="en-US" sz="1000" smtClean="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smtClean="0">
                <a:effectLst/>
                <a:latin typeface="Arial"/>
                <a:ea typeface="Times New Roman"/>
                <a:cs typeface="Segoe UI"/>
              </a:rPr>
              <a:t>vous exercer à exécuter les démonstrations ;</a:t>
            </a:r>
            <a:endParaRPr lang="en-US" sz="1000" smtClean="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smtClean="0">
                <a:effectLst/>
                <a:latin typeface="Arial"/>
                <a:ea typeface="Times New Roman"/>
                <a:cs typeface="Segoe UI"/>
              </a:rPr>
              <a:t>exécuter les ateliers ;</a:t>
            </a:r>
            <a:endParaRPr lang="en-US" sz="1000" smtClean="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smtClean="0">
                <a:effectLst/>
                <a:latin typeface="Arial"/>
                <a:ea typeface="Times New Roman"/>
                <a:cs typeface="Segoe UI"/>
              </a:rPr>
              <a:t>passer en revue la section « Contrôle des acquis et éléments à retenir » et réfléchir à la façon de l'utiliser pour que les stagiaires puissent approfondir leurs connaissances et les mettre en pratique dans le cadre de leur fonction.</a:t>
            </a:r>
            <a:endParaRPr lang="en-US" sz="1000" smtClean="0">
              <a:effectLst/>
              <a:latin typeface="Arial"/>
              <a:ea typeface="Times New Roman"/>
            </a:endParaRPr>
          </a:p>
          <a:p>
            <a:pPr>
              <a:lnSpc>
                <a:spcPct val="115000"/>
              </a:lnSpc>
              <a:spcAft>
                <a:spcPts val="1000"/>
              </a:spcAft>
            </a:pPr>
            <a:r>
              <a:rPr lang="en-US" sz="1000">
                <a:latin typeface="Arial"/>
                <a:ea typeface="SimSun"/>
                <a:cs typeface="Segoe UI"/>
              </a:rPr>
              <a:t>Lors de la préparation de ce cours, il est impératif que vous exécutiez vous-même les ateliers afin de comprendre comment ils fonctionnent et les concepts abordés dans chacun d'entre eux. Vous serez ainsi à même de fournir des conseils avisés aux stagiaires qui peuvent rester bloqués lors d'un atelier. </a:t>
            </a:r>
            <a:r>
              <a:rPr lang="en-US" sz="1000" smtClean="0">
                <a:latin typeface="Arial"/>
                <a:ea typeface="SimSun"/>
                <a:cs typeface="Segoe UI"/>
              </a:rPr>
              <a:t>Vous </a:t>
            </a:r>
            <a:r>
              <a:rPr lang="fr-FR" sz="1000">
                <a:latin typeface="Arial"/>
                <a:ea typeface="SimSun"/>
                <a:cs typeface="Segoe UI"/>
              </a:rPr>
              <a:t>serez également plus en mesure d'organiser votre cours afin de vous assurer que tous les concepts abordés dans les ateliers sont également traités dans votre cours</a:t>
            </a:r>
            <a:r>
              <a:rPr lang="fr-FR" sz="1000" smtClean="0">
                <a:latin typeface="Arial"/>
                <a:ea typeface="SimSun"/>
                <a:cs typeface="Segoe UI"/>
              </a:rPr>
              <a:t>.</a:t>
            </a:r>
            <a:endParaRPr lang="fr-FR" sz="1000">
              <a:latin typeface="Arial"/>
              <a:ea typeface="SimSun"/>
              <a:cs typeface="Segoe UI"/>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Tree>
    <p:extLst>
      <p:ext uri="{BB962C8B-B14F-4D97-AF65-F5344CB8AC3E}">
        <p14:creationId xmlns:p14="http://schemas.microsoft.com/office/powerpoint/2010/main" xmlns="" val="1831533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Passez en revue les conditions requises pour installer les services de déploiement Windows. Soulignez les avantages d'un disque physique distinct haute performance pour les images. Ce disque devrait être un disque haute performance, ou un disque RAID5 (Redundant Array of Independant Disks) ou RAID10 pour les environnements de déploiement plus grands.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330609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Avec les stagiaires, passez en revue le processus d'installation et de configuration des services de déploiement Windows.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47545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Présentez une vue d'ensemble des tâches à effectuer pour préparer les services de déploiement Windows à déployer une image sur un ordinateur client.</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Quel est l'avantage de définir une stratégie de format de nom pour les clients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les clients inconnus, une stratégie de format de nom évite à l'administrateur d'avoir à se souvenir des noms d'ordinateur précédemment attribués durant le processus de déploiement.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246625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300519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chacune des tâches d'administration communes. Vous détaillerez la plupart d'entre elles dans les prochaines rubriques.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181530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Cette démonstration requiert les ordinateurs virtuels </a:t>
            </a:r>
            <a:r>
              <a:rPr lang="en-US" sz="1000" b="1">
                <a:latin typeface="Arial"/>
                <a:ea typeface="SimSun"/>
                <a:cs typeface="Arial"/>
              </a:rPr>
              <a:t>22411B-LON-DC1</a:t>
            </a:r>
            <a:r>
              <a:rPr lang="en-US" sz="1000">
                <a:latin typeface="Arial"/>
                <a:ea typeface="SimSun"/>
                <a:cs typeface="Segoe UI"/>
              </a:rPr>
              <a:t> et </a:t>
            </a:r>
            <a:r>
              <a:rPr lang="en-US" sz="1000" b="1">
                <a:latin typeface="Arial"/>
                <a:ea typeface="SimSun"/>
                <a:cs typeface="Arial"/>
              </a:rPr>
              <a:t>22411B-LON-SVR1</a:t>
            </a:r>
            <a:r>
              <a:rPr lang="en-US" sz="1000">
                <a:latin typeface="Arial"/>
                <a:ea typeface="SimSun"/>
                <a:cs typeface="Segoe UI"/>
              </a:rPr>
              <a:t>. Ouvrez une session sur </a:t>
            </a:r>
            <a:r>
              <a:rPr lang="en-US" sz="1000" b="1">
                <a:latin typeface="Arial"/>
                <a:ea typeface="SimSun"/>
                <a:cs typeface="Arial"/>
              </a:rPr>
              <a:t>LON-SVR1</a:t>
            </a:r>
            <a:r>
              <a:rPr lang="en-US" sz="1000">
                <a:latin typeface="Arial"/>
                <a:ea typeface="SimSun"/>
                <a:cs typeface="Segoe UI"/>
              </a:rPr>
              <a:t> en tant que </a:t>
            </a:r>
            <a:r>
              <a:rPr lang="en-US" sz="1000" b="1">
                <a:latin typeface="Arial"/>
                <a:ea typeface="SimSun"/>
                <a:cs typeface="Arial"/>
              </a:rPr>
              <a:t>ADATUM\Administrateur</a:t>
            </a:r>
            <a:r>
              <a:rPr lang="en-US" sz="1000">
                <a:latin typeface="Arial"/>
                <a:ea typeface="SimSun"/>
                <a:cs typeface="Segoe UI"/>
              </a:rPr>
              <a:t> avec le mot de passe </a:t>
            </a:r>
            <a:r>
              <a:rPr lang="en-US" sz="1000" b="1">
                <a:latin typeface="Arial"/>
                <a:ea typeface="SimSun"/>
                <a:cs typeface="Arial"/>
              </a:rPr>
              <a:t>Pa$$w0rd</a:t>
            </a:r>
            <a:r>
              <a:rPr lang="en-US" sz="1000">
                <a:latin typeface="Arial"/>
                <a:ea typeface="SimSun"/>
                <a:cs typeface="Segoe UI"/>
              </a:rPr>
              <a:t>. Le fichier ISO (International Organization for Standardization) accessible sous </a:t>
            </a:r>
            <a:r>
              <a:rPr lang="en-US" sz="1000" b="1">
                <a:latin typeface="Arial"/>
                <a:ea typeface="SimSun"/>
                <a:cs typeface="Arial"/>
              </a:rPr>
              <a:t>C:\Program Files\Microsoft Learning\22411\Drives\Windows2012_RTM.iso</a:t>
            </a:r>
            <a:r>
              <a:rPr lang="en-US" sz="1000">
                <a:latin typeface="Arial"/>
                <a:ea typeface="SimSun"/>
                <a:cs typeface="Segoe UI"/>
              </a:rPr>
              <a:t> doit également être monté sur le lecteur DVD virtuel sur </a:t>
            </a:r>
            <a:r>
              <a:rPr lang="en-US" sz="1000" b="1">
                <a:latin typeface="Arial"/>
                <a:ea typeface="SimSun"/>
                <a:cs typeface="Arial"/>
              </a:rPr>
              <a:t>22411B-LON-SVR1</a:t>
            </a:r>
            <a:r>
              <a:rPr lang="en-US" sz="1000">
                <a:latin typeface="Arial"/>
                <a:ea typeface="SimSun"/>
                <a:cs typeface="Segoe UI"/>
              </a:rPr>
              <a:t>.</a:t>
            </a:r>
            <a:endParaRPr lang="en-US" sz="1000">
              <a:latin typeface="Arial"/>
              <a:ea typeface="SimSun"/>
              <a:cs typeface="Arial"/>
            </a:endParaRPr>
          </a:p>
          <a:p>
            <a:pPr>
              <a:lnSpc>
                <a:spcPct val="115000"/>
              </a:lnSpc>
              <a:spcAft>
                <a:spcPts val="1000"/>
              </a:spcAft>
            </a:pPr>
            <a:r>
              <a:rPr lang="en-US" sz="1000" b="1">
                <a:latin typeface="Arial"/>
                <a:ea typeface="SimSun"/>
                <a:cs typeface="Arial"/>
              </a:rPr>
              <a:t>Procédure de démonstration</a:t>
            </a:r>
            <a:endParaRPr lang="en-US" sz="1000">
              <a:latin typeface="Arial"/>
              <a:ea typeface="SimSun"/>
              <a:cs typeface="Arial"/>
            </a:endParaRPr>
          </a:p>
          <a:p>
            <a:pPr>
              <a:lnSpc>
                <a:spcPct val="115000"/>
              </a:lnSpc>
              <a:spcAft>
                <a:spcPts val="1000"/>
              </a:spcAft>
            </a:pPr>
            <a:r>
              <a:rPr lang="en-US" sz="1000" b="1">
                <a:latin typeface="Arial"/>
                <a:ea typeface="SimSun"/>
                <a:cs typeface="Arial"/>
              </a:rPr>
              <a:t>Installer et configurer le rôle des services de déploiement Windows</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Basculez vers l'ordinateur </a:t>
            </a:r>
            <a:r>
              <a:rPr lang="en-US" sz="1000" b="1" smtClean="0">
                <a:effectLst/>
                <a:latin typeface="Arial"/>
                <a:ea typeface="Times New Roman"/>
                <a:cs typeface="Times New Roman"/>
              </a:rPr>
              <a:t>LON-SVR1</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a:t>
            </a:r>
            <a:r>
              <a:rPr lang="en-US" sz="1000" b="1" smtClean="0">
                <a:effectLst/>
                <a:latin typeface="Arial"/>
                <a:ea typeface="Times New Roman"/>
                <a:cs typeface="Times New Roman"/>
              </a:rPr>
              <a:t>Gestionnaire de serveur</a:t>
            </a:r>
            <a:r>
              <a:rPr lang="en-US" sz="1000" smtClean="0">
                <a:effectLst/>
                <a:latin typeface="Arial"/>
                <a:ea typeface="Times New Roman"/>
                <a:cs typeface="Segoe UI"/>
              </a:rPr>
              <a:t>, cliquez sur </a:t>
            </a:r>
            <a:r>
              <a:rPr lang="en-US" sz="1000" b="1" smtClean="0">
                <a:effectLst/>
                <a:latin typeface="Arial"/>
                <a:ea typeface="Times New Roman"/>
                <a:cs typeface="Times New Roman"/>
              </a:rPr>
              <a:t>Gérer</a:t>
            </a:r>
            <a:r>
              <a:rPr lang="en-US" sz="1000" smtClean="0">
                <a:effectLst/>
                <a:latin typeface="Arial"/>
                <a:ea typeface="Times New Roman"/>
                <a:cs typeface="Segoe UI"/>
              </a:rPr>
              <a:t>, puis sur </a:t>
            </a:r>
            <a:r>
              <a:rPr lang="en-US" sz="1000" b="1" smtClean="0">
                <a:effectLst/>
                <a:latin typeface="Arial"/>
                <a:ea typeface="Times New Roman"/>
                <a:cs typeface="Times New Roman"/>
              </a:rPr>
              <a:t>Ajouter des rôles et fonctionnalités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l'Assistant Ajout de rôles et de fonctionnalités,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page </a:t>
            </a:r>
            <a:r>
              <a:rPr lang="en-US" sz="1000" b="1" smtClean="0">
                <a:effectLst/>
                <a:latin typeface="Arial"/>
                <a:ea typeface="Times New Roman"/>
                <a:cs typeface="Times New Roman"/>
              </a:rPr>
              <a:t>Sélectionner le type d'installation</a:t>
            </a:r>
            <a:r>
              <a:rPr lang="en-U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page </a:t>
            </a:r>
            <a:r>
              <a:rPr lang="en-US" sz="1000" b="1" smtClean="0">
                <a:effectLst/>
                <a:latin typeface="Arial"/>
                <a:ea typeface="Times New Roman"/>
                <a:cs typeface="Times New Roman"/>
              </a:rPr>
              <a:t>Sélectionner le serveur de destination</a:t>
            </a:r>
            <a:r>
              <a:rPr lang="en-U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Sélectionner des rôles de serveurs</a:t>
            </a:r>
            <a:r>
              <a:rPr lang="en-US" sz="1000" smtClean="0">
                <a:effectLst/>
                <a:latin typeface="Arial"/>
                <a:ea typeface="Times New Roman"/>
                <a:cs typeface="Segoe UI"/>
              </a:rPr>
              <a:t>, activez la case à cocher </a:t>
            </a:r>
            <a:r>
              <a:rPr lang="en-US" sz="1000" b="1" smtClean="0">
                <a:effectLst/>
                <a:latin typeface="Arial"/>
                <a:ea typeface="Times New Roman"/>
                <a:cs typeface="Times New Roman"/>
              </a:rPr>
              <a:t>Services de déploiement Windows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fenêtre Assistant Ajout de rôles et de fonctionnalités, cliquez sur </a:t>
            </a:r>
            <a:r>
              <a:rPr lang="en-US" sz="1000" b="1" smtClean="0">
                <a:effectLst/>
                <a:latin typeface="Arial"/>
                <a:ea typeface="Times New Roman"/>
                <a:cs typeface="Times New Roman"/>
              </a:rPr>
              <a:t>Ajouter des fonctionnalités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Sélectionner des rôles de serveurs</a:t>
            </a:r>
            <a:r>
              <a:rPr lang="en-U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page </a:t>
            </a:r>
            <a:r>
              <a:rPr lang="en-US" sz="1000" b="1" smtClean="0">
                <a:effectLst/>
                <a:latin typeface="Arial"/>
                <a:ea typeface="Times New Roman"/>
                <a:cs typeface="Times New Roman"/>
              </a:rPr>
              <a:t>Sélectionner des fonctionnalités</a:t>
            </a:r>
            <a:r>
              <a:rPr lang="en-U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WDS</a:t>
            </a:r>
            <a:r>
              <a:rPr lang="en-US" sz="1000" smtClean="0">
                <a:effectLst/>
                <a:latin typeface="Arial"/>
                <a:ea typeface="Times New Roman"/>
                <a:cs typeface="Segoe UI"/>
              </a:rPr>
              <a:t>, vérifiez les informations affichées puis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Sélectionner des services de rôle</a:t>
            </a:r>
            <a:r>
              <a:rPr lang="en-U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page </a:t>
            </a:r>
            <a:r>
              <a:rPr lang="en-US" sz="1000" b="1" smtClean="0">
                <a:effectLst/>
                <a:latin typeface="Arial"/>
                <a:ea typeface="Times New Roman"/>
                <a:cs typeface="Times New Roman"/>
              </a:rPr>
              <a:t>Confirmer les sélections d'installation</a:t>
            </a:r>
            <a:r>
              <a:rPr lang="en-US" sz="1000" smtClean="0">
                <a:effectLst/>
                <a:latin typeface="Arial"/>
                <a:ea typeface="Times New Roman"/>
                <a:cs typeface="Segoe UI"/>
              </a:rPr>
              <a:t>, cliquez sur </a:t>
            </a:r>
            <a:r>
              <a:rPr lang="en-US" sz="1000" b="1" smtClean="0">
                <a:effectLst/>
                <a:latin typeface="Arial"/>
                <a:ea typeface="Times New Roman"/>
                <a:cs typeface="Times New Roman"/>
              </a:rPr>
              <a:t>Installer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xmlns="" val="1325335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Progression de l'installation</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Fermer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Times New Roman"/>
              </a:rPr>
              <a:t>Dans </a:t>
            </a:r>
            <a:r>
              <a:rPr lang="en-US" sz="1000" b="1">
                <a:solidFill>
                  <a:prstClr val="black"/>
                </a:solidFill>
                <a:latin typeface="Arial"/>
                <a:ea typeface="Times New Roman"/>
                <a:cs typeface="Times New Roman"/>
              </a:rPr>
              <a:t>Gestionnaire de serveur</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Outils</a:t>
            </a:r>
            <a:r>
              <a:rPr lang="en-US" sz="1000">
                <a:solidFill>
                  <a:prstClr val="black"/>
                </a:solidFill>
                <a:latin typeface="Arial"/>
                <a:ea typeface="Times New Roman"/>
                <a:cs typeface="Times New Roman"/>
              </a:rPr>
              <a:t>, puis sur </a:t>
            </a:r>
            <a:r>
              <a:rPr lang="en-US" sz="1000" b="1">
                <a:solidFill>
                  <a:prstClr val="black"/>
                </a:solidFill>
                <a:latin typeface="Arial"/>
                <a:ea typeface="Times New Roman"/>
                <a:cs typeface="Times New Roman"/>
              </a:rPr>
              <a:t>Services de déploiement Windows</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Times New Roman"/>
              </a:rPr>
              <a:t>Dans la console </a:t>
            </a:r>
            <a:r>
              <a:rPr lang="en-US" sz="1000" b="1">
                <a:solidFill>
                  <a:prstClr val="black"/>
                </a:solidFill>
                <a:latin typeface="Arial"/>
                <a:ea typeface="Times New Roman"/>
                <a:cs typeface="Times New Roman"/>
              </a:rPr>
              <a:t>Services de déploiement Windows</a:t>
            </a:r>
            <a:r>
              <a:rPr lang="en-US" sz="1000">
                <a:solidFill>
                  <a:prstClr val="black"/>
                </a:solidFill>
                <a:latin typeface="Arial"/>
                <a:ea typeface="Times New Roman"/>
                <a:cs typeface="Times New Roman"/>
              </a:rPr>
              <a:t>, développez </a:t>
            </a:r>
            <a:r>
              <a:rPr lang="en-US" sz="1000" b="1">
                <a:solidFill>
                  <a:prstClr val="black"/>
                </a:solidFill>
                <a:latin typeface="Arial"/>
                <a:ea typeface="Times New Roman"/>
                <a:cs typeface="Times New Roman"/>
              </a:rPr>
              <a:t>Serveurs</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Times New Roman"/>
              </a:rPr>
              <a:t>Cliquez avec le bouton droit sur </a:t>
            </a:r>
            <a:r>
              <a:rPr lang="en-US" sz="1000" b="1">
                <a:solidFill>
                  <a:prstClr val="black"/>
                </a:solidFill>
                <a:latin typeface="Arial"/>
                <a:ea typeface="Times New Roman"/>
                <a:cs typeface="Times New Roman"/>
              </a:rPr>
              <a:t>LON-SVR1.Adatum.com</a:t>
            </a:r>
            <a:r>
              <a:rPr lang="en-US" sz="1000">
                <a:solidFill>
                  <a:prstClr val="black"/>
                </a:solidFill>
                <a:latin typeface="Arial"/>
                <a:ea typeface="Times New Roman"/>
                <a:cs typeface="Times New Roman"/>
              </a:rPr>
              <a:t>, puis cliquez sur </a:t>
            </a:r>
            <a:r>
              <a:rPr lang="en-US" sz="1000" b="1">
                <a:solidFill>
                  <a:prstClr val="black"/>
                </a:solidFill>
                <a:latin typeface="Arial"/>
                <a:ea typeface="Times New Roman"/>
                <a:cs typeface="Times New Roman"/>
              </a:rPr>
              <a:t>Configurer le serveur</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Options d'installation</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Emplacement du dossier d'installation à distance</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Times New Roman"/>
              </a:rPr>
              <a:t>Dans la boîte de dialogue </a:t>
            </a:r>
            <a:r>
              <a:rPr lang="en-US" sz="1000" b="1">
                <a:solidFill>
                  <a:prstClr val="black"/>
                </a:solidFill>
                <a:latin typeface="Arial"/>
                <a:ea typeface="Times New Roman"/>
                <a:cs typeface="Times New Roman"/>
              </a:rPr>
              <a:t>Avertissement du volume système</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Oui</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Paramètres initiaux du serveur PXE</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Répondre à tous les ordinateurs clients (connus et inconnus)</a:t>
            </a:r>
            <a:r>
              <a:rPr lang="en-US" sz="1000">
                <a:solidFill>
                  <a:prstClr val="black"/>
                </a:solidFill>
                <a:latin typeface="Arial"/>
                <a:ea typeface="Times New Roman"/>
                <a:cs typeface="Times New Roman"/>
              </a:rPr>
              <a:t>, puis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Opération terminée</a:t>
            </a:r>
            <a:r>
              <a:rPr lang="en-US" sz="1000">
                <a:solidFill>
                  <a:prstClr val="black"/>
                </a:solidFill>
                <a:latin typeface="Arial"/>
                <a:ea typeface="Times New Roman"/>
                <a:cs typeface="Times New Roman"/>
              </a:rPr>
              <a:t>, désactivez la case à cocher </a:t>
            </a:r>
            <a:r>
              <a:rPr lang="en-US" sz="1000" b="1">
                <a:solidFill>
                  <a:prstClr val="black"/>
                </a:solidFill>
                <a:latin typeface="Arial"/>
                <a:ea typeface="Times New Roman"/>
                <a:cs typeface="Times New Roman"/>
              </a:rPr>
              <a:t>Ajouter les images au serveur maintenant</a:t>
            </a:r>
            <a:r>
              <a:rPr lang="en-US" sz="1000">
                <a:solidFill>
                  <a:prstClr val="black"/>
                </a:solidFill>
                <a:latin typeface="Arial"/>
                <a:ea typeface="Times New Roman"/>
                <a:cs typeface="Times New Roman"/>
              </a:rPr>
              <a:t>, puis cliquez sur </a:t>
            </a:r>
            <a:r>
              <a:rPr lang="en-US" sz="1000" b="1">
                <a:solidFill>
                  <a:prstClr val="black"/>
                </a:solidFill>
                <a:latin typeface="Arial"/>
                <a:ea typeface="Times New Roman"/>
                <a:cs typeface="Times New Roman"/>
              </a:rPr>
              <a:t>Terminer</a:t>
            </a:r>
            <a:r>
              <a:rPr lang="en-US" sz="1000">
                <a:solidFill>
                  <a:prstClr val="black"/>
                </a:solidFill>
                <a:latin typeface="Arial"/>
                <a:ea typeface="Times New Roman"/>
                <a:cs typeface="Times New Roman"/>
              </a:rPr>
              <a:t>.</a:t>
            </a:r>
          </a:p>
          <a:p>
            <a:pPr lvl="0">
              <a:lnSpc>
                <a:spcPct val="115000"/>
              </a:lnSpc>
              <a:spcAft>
                <a:spcPts val="1000"/>
              </a:spcAft>
            </a:pPr>
            <a:r>
              <a:rPr lang="en-US" sz="1000" b="1">
                <a:solidFill>
                  <a:prstClr val="black"/>
                </a:solidFill>
                <a:latin typeface="Arial"/>
                <a:ea typeface="SimSun"/>
                <a:cs typeface="Arial"/>
              </a:rPr>
              <a:t>Ajouter une image de démarrage</a:t>
            </a:r>
            <a:endParaRPr lang="en-US" sz="100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Dans l'arborescence de la console </a:t>
            </a:r>
            <a:r>
              <a:rPr lang="en-US" sz="1000" b="1">
                <a:solidFill>
                  <a:prstClr val="black"/>
                </a:solidFill>
                <a:latin typeface="Arial"/>
                <a:ea typeface="Times New Roman"/>
                <a:cs typeface="Times New Roman"/>
              </a:rPr>
              <a:t>Services de déploiement Windows</a:t>
            </a:r>
            <a:r>
              <a:rPr lang="en-US" sz="1000">
                <a:solidFill>
                  <a:prstClr val="black"/>
                </a:solidFill>
                <a:latin typeface="Arial"/>
                <a:ea typeface="Times New Roman"/>
                <a:cs typeface="Times New Roman"/>
              </a:rPr>
              <a:t>, développez </a:t>
            </a:r>
            <a:r>
              <a:rPr lang="en-US" sz="1000" b="1">
                <a:solidFill>
                  <a:prstClr val="black"/>
                </a:solidFill>
                <a:latin typeface="Arial"/>
                <a:ea typeface="Times New Roman"/>
                <a:cs typeface="Times New Roman"/>
              </a:rPr>
              <a:t>LON-SVR1.Adatum.com</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Cliquez avec le bouton droit sur </a:t>
            </a:r>
            <a:r>
              <a:rPr lang="en-US" sz="1000" b="1">
                <a:solidFill>
                  <a:prstClr val="black"/>
                </a:solidFill>
                <a:latin typeface="Arial"/>
                <a:ea typeface="Times New Roman"/>
                <a:cs typeface="Times New Roman"/>
              </a:rPr>
              <a:t>Images de démarrage</a:t>
            </a:r>
            <a:r>
              <a:rPr lang="en-US" sz="1000">
                <a:solidFill>
                  <a:prstClr val="black"/>
                </a:solidFill>
                <a:latin typeface="Arial"/>
                <a:ea typeface="Times New Roman"/>
                <a:cs typeface="Times New Roman"/>
              </a:rPr>
              <a:t>, puis cliquez sur </a:t>
            </a:r>
            <a:r>
              <a:rPr lang="en-US" sz="1000" b="1">
                <a:solidFill>
                  <a:prstClr val="black"/>
                </a:solidFill>
                <a:latin typeface="Arial"/>
                <a:ea typeface="Times New Roman"/>
                <a:cs typeface="Times New Roman"/>
              </a:rPr>
              <a:t>Ajouter une image de démarrage</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Dans l'</a:t>
            </a:r>
            <a:r>
              <a:rPr lang="en-US" sz="1000" b="1">
                <a:solidFill>
                  <a:prstClr val="black"/>
                </a:solidFill>
                <a:latin typeface="Arial"/>
                <a:ea typeface="Times New Roman"/>
                <a:cs typeface="Times New Roman"/>
              </a:rPr>
              <a:t>Assistant Ajout d'images</a:t>
            </a:r>
            <a:r>
              <a:rPr lang="en-US" sz="1000">
                <a:solidFill>
                  <a:prstClr val="black"/>
                </a:solidFill>
                <a:latin typeface="Arial"/>
                <a:ea typeface="Times New Roman"/>
                <a:cs typeface="Times New Roman"/>
              </a:rPr>
              <a:t>, sur la page </a:t>
            </a:r>
            <a:r>
              <a:rPr lang="en-US" sz="1000" b="1">
                <a:solidFill>
                  <a:prstClr val="black"/>
                </a:solidFill>
                <a:latin typeface="Arial"/>
                <a:ea typeface="Times New Roman"/>
                <a:cs typeface="Times New Roman"/>
              </a:rPr>
              <a:t>Fichier image</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Parcourir</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Dans la boîte de dialogue </a:t>
            </a:r>
            <a:r>
              <a:rPr lang="en-US" sz="1000" b="1">
                <a:solidFill>
                  <a:prstClr val="black"/>
                </a:solidFill>
                <a:latin typeface="Arial"/>
                <a:ea typeface="Times New Roman"/>
                <a:cs typeface="Times New Roman"/>
              </a:rPr>
              <a:t>Sélectionner un fichier image Windows</a:t>
            </a:r>
            <a:r>
              <a:rPr lang="en-US" sz="1000">
                <a:solidFill>
                  <a:prstClr val="black"/>
                </a:solidFill>
                <a:latin typeface="Arial"/>
                <a:ea typeface="Times New Roman"/>
                <a:cs typeface="Times New Roman"/>
              </a:rPr>
              <a:t>, dans le volet de navigation, cliquez sur </a:t>
            </a:r>
            <a:r>
              <a:rPr lang="en-US" sz="1000" b="1">
                <a:solidFill>
                  <a:prstClr val="black"/>
                </a:solidFill>
                <a:latin typeface="Arial"/>
                <a:ea typeface="Times New Roman"/>
                <a:cs typeface="Times New Roman"/>
              </a:rPr>
              <a:t>Ordinateur</a:t>
            </a:r>
            <a:r>
              <a:rPr lang="en-US" sz="1000">
                <a:solidFill>
                  <a:prstClr val="black"/>
                </a:solidFill>
                <a:latin typeface="Arial"/>
                <a:ea typeface="Times New Roman"/>
                <a:cs typeface="Times New Roman"/>
              </a:rPr>
              <a:t>, double-cliquez sur </a:t>
            </a:r>
            <a:r>
              <a:rPr lang="en-US" sz="1000" b="1">
                <a:solidFill>
                  <a:prstClr val="black"/>
                </a:solidFill>
                <a:latin typeface="Arial"/>
                <a:ea typeface="Times New Roman"/>
                <a:cs typeface="Times New Roman"/>
              </a:rPr>
              <a:t>Lecteur de DVD (D:)</a:t>
            </a:r>
            <a:r>
              <a:rPr lang="en-US" sz="1000">
                <a:solidFill>
                  <a:prstClr val="black"/>
                </a:solidFill>
                <a:latin typeface="Arial"/>
                <a:ea typeface="Times New Roman"/>
                <a:cs typeface="Times New Roman"/>
              </a:rPr>
              <a:t>, double-cliquez sur </a:t>
            </a:r>
            <a:r>
              <a:rPr lang="en-US" sz="1000" b="1">
                <a:solidFill>
                  <a:prstClr val="black"/>
                </a:solidFill>
                <a:latin typeface="Arial"/>
                <a:ea typeface="Times New Roman"/>
                <a:cs typeface="Times New Roman"/>
              </a:rPr>
              <a:t>sources</a:t>
            </a:r>
            <a:r>
              <a:rPr lang="en-US" sz="1000">
                <a:solidFill>
                  <a:prstClr val="black"/>
                </a:solidFill>
                <a:latin typeface="Arial"/>
                <a:ea typeface="Times New Roman"/>
                <a:cs typeface="Times New Roman"/>
              </a:rPr>
              <a:t>, puis double-cliquez sur </a:t>
            </a:r>
            <a:r>
              <a:rPr lang="en-US" sz="1000" b="1">
                <a:solidFill>
                  <a:prstClr val="black"/>
                </a:solidFill>
                <a:latin typeface="Arial"/>
                <a:ea typeface="Times New Roman"/>
                <a:cs typeface="Times New Roman"/>
              </a:rPr>
              <a:t>boot.wim</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Fichier image</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Métadonnées d'image</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Suivant</a:t>
            </a:r>
            <a:r>
              <a:rPr lang="en-US" sz="1000" smtClean="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Résumé</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Progression de la tâche</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Terminer</a:t>
            </a:r>
            <a:r>
              <a:rPr lang="en-US" sz="1000" smtClean="0">
                <a:solidFill>
                  <a:prstClr val="black"/>
                </a:solidFill>
                <a:latin typeface="Arial"/>
                <a:ea typeface="Times New Roman"/>
                <a:cs typeface="Times New Roman"/>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16</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xmlns="" val="3791069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smtClean="0">
                <a:solidFill>
                  <a:prstClr val="black"/>
                </a:solidFill>
                <a:latin typeface="Arial"/>
                <a:ea typeface="SimSun"/>
                <a:cs typeface="Arial"/>
              </a:rPr>
              <a:t>Ajouter </a:t>
            </a:r>
            <a:r>
              <a:rPr lang="en-US" sz="1000" b="1">
                <a:solidFill>
                  <a:prstClr val="black"/>
                </a:solidFill>
                <a:latin typeface="Arial"/>
                <a:ea typeface="SimSun"/>
                <a:cs typeface="Arial"/>
              </a:rPr>
              <a:t>une image d'installation</a:t>
            </a:r>
            <a:endParaRPr lang="en-US" sz="100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Dans la console Services de déploiement Windows, cliquez avec le bouton droit sur </a:t>
            </a:r>
            <a:r>
              <a:rPr lang="en-US" sz="1000" b="1">
                <a:solidFill>
                  <a:prstClr val="black"/>
                </a:solidFill>
                <a:latin typeface="Arial"/>
                <a:ea typeface="Times New Roman"/>
                <a:cs typeface="Times New Roman"/>
              </a:rPr>
              <a:t>Images d'installation</a:t>
            </a:r>
            <a:r>
              <a:rPr lang="en-US" sz="1000">
                <a:solidFill>
                  <a:prstClr val="black"/>
                </a:solidFill>
                <a:latin typeface="Arial"/>
                <a:ea typeface="Times New Roman"/>
                <a:cs typeface="Times New Roman"/>
              </a:rPr>
              <a:t>, puis cliquez sur </a:t>
            </a:r>
            <a:r>
              <a:rPr lang="en-US" sz="1000" b="1">
                <a:solidFill>
                  <a:prstClr val="black"/>
                </a:solidFill>
                <a:latin typeface="Arial"/>
                <a:ea typeface="Times New Roman"/>
                <a:cs typeface="Times New Roman"/>
              </a:rPr>
              <a:t>Ajouter un groupe d'images</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Dans la boîte de dialogue </a:t>
            </a:r>
            <a:r>
              <a:rPr lang="en-US" sz="1000" b="1">
                <a:solidFill>
                  <a:prstClr val="black"/>
                </a:solidFill>
                <a:latin typeface="Arial"/>
                <a:ea typeface="Times New Roman"/>
                <a:cs typeface="Times New Roman"/>
              </a:rPr>
              <a:t>Ajouter un groupe d'images,</a:t>
            </a:r>
            <a:r>
              <a:rPr lang="en-US" sz="1000">
                <a:solidFill>
                  <a:prstClr val="black"/>
                </a:solidFill>
                <a:latin typeface="Arial"/>
                <a:ea typeface="Times New Roman"/>
                <a:cs typeface="Times New Roman"/>
              </a:rPr>
              <a:t> dans le champ </a:t>
            </a:r>
            <a:r>
              <a:rPr lang="en-US" sz="1000" b="1">
                <a:solidFill>
                  <a:prstClr val="black"/>
                </a:solidFill>
                <a:latin typeface="Arial"/>
                <a:ea typeface="Times New Roman"/>
                <a:cs typeface="Times New Roman"/>
              </a:rPr>
              <a:t>Entrez un nom pour le groupe d'images</a:t>
            </a:r>
            <a:r>
              <a:rPr lang="en-US" sz="1000">
                <a:solidFill>
                  <a:prstClr val="black"/>
                </a:solidFill>
                <a:latin typeface="Arial"/>
                <a:ea typeface="Times New Roman"/>
                <a:cs typeface="Times New Roman"/>
              </a:rPr>
              <a:t>, saisissez </a:t>
            </a:r>
            <a:r>
              <a:rPr lang="en-US" sz="1000" b="1">
                <a:solidFill>
                  <a:prstClr val="black"/>
                </a:solidFill>
                <a:latin typeface="Arial"/>
                <a:ea typeface="Times New Roman"/>
                <a:cs typeface="Times New Roman"/>
              </a:rPr>
              <a:t>Windows Server 2012</a:t>
            </a:r>
            <a:r>
              <a:rPr lang="en-US" sz="1000">
                <a:solidFill>
                  <a:prstClr val="black"/>
                </a:solidFill>
                <a:latin typeface="Arial"/>
                <a:ea typeface="Times New Roman"/>
                <a:cs typeface="Times New Roman"/>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Dans la console Services de déploiement Windows, cliquez avec le bouton droit sur </a:t>
            </a:r>
            <a:r>
              <a:rPr lang="en-US" sz="1000" b="1">
                <a:solidFill>
                  <a:prstClr val="black"/>
                </a:solidFill>
                <a:latin typeface="Arial"/>
                <a:ea typeface="Times New Roman"/>
                <a:cs typeface="Times New Roman"/>
              </a:rPr>
              <a:t>Windows Server 2012</a:t>
            </a:r>
            <a:r>
              <a:rPr lang="en-US" sz="1000">
                <a:solidFill>
                  <a:prstClr val="black"/>
                </a:solidFill>
                <a:latin typeface="Arial"/>
                <a:ea typeface="Times New Roman"/>
                <a:cs typeface="Times New Roman"/>
              </a:rPr>
              <a:t>, puis cliquez sur </a:t>
            </a:r>
            <a:r>
              <a:rPr lang="en-US" sz="1000" b="1">
                <a:solidFill>
                  <a:prstClr val="black"/>
                </a:solidFill>
                <a:latin typeface="Arial"/>
                <a:ea typeface="Times New Roman"/>
                <a:cs typeface="Times New Roman"/>
              </a:rPr>
              <a:t>Ajouter une image d'installation</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Dans l'Assistant Ajout d'images, sur la page </a:t>
            </a:r>
            <a:r>
              <a:rPr lang="en-US" sz="1000" b="1">
                <a:solidFill>
                  <a:prstClr val="black"/>
                </a:solidFill>
                <a:latin typeface="Arial"/>
                <a:ea typeface="Times New Roman"/>
                <a:cs typeface="Times New Roman"/>
              </a:rPr>
              <a:t>Fichier image</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Parcourir</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Dans la zone de texte </a:t>
            </a:r>
            <a:r>
              <a:rPr lang="en-US" sz="1000" b="1">
                <a:solidFill>
                  <a:prstClr val="black"/>
                </a:solidFill>
                <a:latin typeface="Arial"/>
                <a:ea typeface="Times New Roman"/>
                <a:cs typeface="Times New Roman"/>
              </a:rPr>
              <a:t> Nom du fichier</a:t>
            </a:r>
            <a:r>
              <a:rPr lang="en-US" sz="1000">
                <a:solidFill>
                  <a:prstClr val="black"/>
                </a:solidFill>
                <a:latin typeface="Arial"/>
                <a:ea typeface="Times New Roman"/>
                <a:cs typeface="Times New Roman"/>
              </a:rPr>
              <a:t>, saisissez </a:t>
            </a:r>
            <a:r>
              <a:rPr lang="en-US" sz="1000" b="1">
                <a:solidFill>
                  <a:prstClr val="black"/>
                </a:solidFill>
                <a:latin typeface="Arial"/>
                <a:ea typeface="Times New Roman"/>
                <a:cs typeface="Times New Roman"/>
              </a:rPr>
              <a:t>D:\sources\install.wim</a:t>
            </a:r>
            <a:r>
              <a:rPr lang="en-US" sz="1000">
                <a:solidFill>
                  <a:prstClr val="black"/>
                </a:solidFill>
                <a:latin typeface="Arial"/>
                <a:ea typeface="Times New Roman"/>
                <a:cs typeface="Times New Roman"/>
              </a:rPr>
              <a:t>, puis cliquez sur </a:t>
            </a:r>
            <a:r>
              <a:rPr lang="en-US" sz="1000" b="1">
                <a:solidFill>
                  <a:prstClr val="black"/>
                </a:solidFill>
                <a:latin typeface="Arial"/>
                <a:ea typeface="Times New Roman"/>
                <a:cs typeface="Times New Roman"/>
              </a:rPr>
              <a:t>Ouvrir</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Fichier image</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Images disponibles</a:t>
            </a:r>
            <a:r>
              <a:rPr lang="en-US" sz="1000">
                <a:solidFill>
                  <a:prstClr val="black"/>
                </a:solidFill>
                <a:latin typeface="Arial"/>
                <a:ea typeface="Times New Roman"/>
                <a:cs typeface="Times New Roman"/>
              </a:rPr>
              <a:t>, désactivez toutes les cases à cocher excepté </a:t>
            </a:r>
            <a:r>
              <a:rPr lang="en-US" sz="1000" b="1">
                <a:solidFill>
                  <a:prstClr val="black"/>
                </a:solidFill>
                <a:latin typeface="Arial"/>
                <a:ea typeface="Times New Roman"/>
                <a:cs typeface="Times New Roman"/>
              </a:rPr>
              <a:t>Windows Server 2012 SERVERSTANDARDCORE</a:t>
            </a:r>
            <a:r>
              <a:rPr lang="en-US" sz="1000">
                <a:solidFill>
                  <a:prstClr val="black"/>
                </a:solidFill>
                <a:latin typeface="Arial"/>
                <a:ea typeface="Times New Roman"/>
                <a:cs typeface="Times New Roman"/>
              </a:rPr>
              <a:t>,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Résumé</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Sur la page </a:t>
            </a:r>
            <a:r>
              <a:rPr lang="en-US" sz="1000" b="1">
                <a:solidFill>
                  <a:prstClr val="black"/>
                </a:solidFill>
                <a:latin typeface="Arial"/>
                <a:ea typeface="Times New Roman"/>
                <a:cs typeface="Times New Roman"/>
              </a:rPr>
              <a:t>Progression de la tâche</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Terminer</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Réduisez la fenêtre Services de déploiement Windows.</a:t>
            </a:r>
            <a:endParaRPr lang="en-US"/>
          </a:p>
        </p:txBody>
      </p:sp>
      <p:sp>
        <p:nvSpPr>
          <p:cNvPr id="4" name="Slide Number Placeholder 3"/>
          <p:cNvSpPr>
            <a:spLocks noGrp="1"/>
          </p:cNvSpPr>
          <p:nvPr>
            <p:ph type="sldNum" sz="quarter" idx="10"/>
          </p:nvPr>
        </p:nvSpPr>
        <p:spPr/>
        <p:txBody>
          <a:bodyPr/>
          <a:lstStyle/>
          <a:p>
            <a:fld id="{E12BCD24-A319-421D-8A3A-04500B051081}" type="slidenum">
              <a:rPr lang="en-US" smtClean="0"/>
              <a:pPr/>
              <a:t>17</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3132789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E12BCD24-A319-421D-8A3A-04500B051081}" type="slidenum">
              <a:rPr lang="en-US" smtClean="0"/>
              <a:pPr/>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116756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Cette démonstration requiert les ordinateurs virtuels </a:t>
            </a:r>
            <a:r>
              <a:rPr lang="en-US" sz="1000" b="1">
                <a:latin typeface="Arial"/>
                <a:ea typeface="SimSun"/>
                <a:cs typeface="Arial"/>
              </a:rPr>
              <a:t>22411B-LON-DC1</a:t>
            </a:r>
            <a:r>
              <a:rPr lang="en-US" sz="1000">
                <a:latin typeface="Arial"/>
                <a:ea typeface="SimSun"/>
                <a:cs typeface="Segoe UI"/>
              </a:rPr>
              <a:t> et </a:t>
            </a:r>
            <a:r>
              <a:rPr lang="en-US" sz="1000" b="1">
                <a:latin typeface="Arial"/>
                <a:ea typeface="SimSun"/>
                <a:cs typeface="Arial"/>
              </a:rPr>
              <a:t>22411B-LON-SVR1</a:t>
            </a:r>
            <a:r>
              <a:rPr lang="en-US" sz="1000">
                <a:latin typeface="Arial"/>
                <a:ea typeface="SimSun"/>
                <a:cs typeface="Segoe UI"/>
              </a:rPr>
              <a:t>. Ouvrez une session sur </a:t>
            </a:r>
            <a:r>
              <a:rPr lang="en-US" sz="1000" b="1">
                <a:latin typeface="Arial"/>
                <a:ea typeface="SimSun"/>
                <a:cs typeface="Arial"/>
              </a:rPr>
              <a:t>LON-SVR1</a:t>
            </a:r>
            <a:r>
              <a:rPr lang="en-US" sz="1000">
                <a:latin typeface="Arial"/>
                <a:ea typeface="SimSun"/>
                <a:cs typeface="Segoe UI"/>
              </a:rPr>
              <a:t> en tant que </a:t>
            </a:r>
            <a:r>
              <a:rPr lang="en-US" sz="1000" b="1">
                <a:latin typeface="Arial"/>
                <a:ea typeface="SimSun"/>
                <a:cs typeface="Arial"/>
              </a:rPr>
              <a:t>ADATUM\Administrateur</a:t>
            </a:r>
            <a:r>
              <a:rPr lang="en-US" sz="1000">
                <a:latin typeface="Arial"/>
                <a:ea typeface="SimSun"/>
                <a:cs typeface="Segoe UI"/>
              </a:rPr>
              <a:t> avec le mot de passe </a:t>
            </a:r>
            <a:r>
              <a:rPr lang="en-US" sz="1000" b="1">
                <a:latin typeface="Arial"/>
                <a:ea typeface="SimSun"/>
                <a:cs typeface="Arial"/>
              </a:rPr>
              <a:t>Pa$$w0rd</a:t>
            </a:r>
            <a:r>
              <a:rPr lang="en-US" sz="1000">
                <a:latin typeface="Arial"/>
                <a:ea typeface="SimSun"/>
                <a:cs typeface="Segoe UI"/>
              </a:rPr>
              <a:t>.</a:t>
            </a:r>
            <a:endParaRPr lang="en-US" sz="1000">
              <a:latin typeface="Arial"/>
              <a:ea typeface="SimSun"/>
              <a:cs typeface="Arial"/>
            </a:endParaRPr>
          </a:p>
          <a:p>
            <a:pPr>
              <a:lnSpc>
                <a:spcPct val="115000"/>
              </a:lnSpc>
              <a:spcAft>
                <a:spcPts val="1000"/>
              </a:spcAft>
            </a:pPr>
            <a:r>
              <a:rPr lang="en-US" sz="1000" b="1">
                <a:latin typeface="Arial"/>
                <a:ea typeface="SimSun"/>
                <a:cs typeface="Arial"/>
              </a:rPr>
              <a:t>Procédure de démonstration</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Sur LON-SVR1, dans l'arborescence de la console Services de déploiement Windows, cliquez avec le bouton droit sur </a:t>
            </a:r>
            <a:r>
              <a:rPr lang="en-US" sz="1000" b="1" smtClean="0">
                <a:effectLst/>
                <a:latin typeface="Arial"/>
                <a:ea typeface="Times New Roman"/>
                <a:cs typeface="Times New Roman"/>
              </a:rPr>
              <a:t>Transmissions par multidiffusion</a:t>
            </a:r>
            <a:r>
              <a:rPr lang="en-US" sz="1000" smtClean="0">
                <a:effectLst/>
                <a:latin typeface="Arial"/>
                <a:ea typeface="Times New Roman"/>
                <a:cs typeface="Times New Roman"/>
              </a:rPr>
              <a:t>, puis cliquez sur </a:t>
            </a:r>
            <a:r>
              <a:rPr lang="en-US" sz="1000" b="1" smtClean="0">
                <a:effectLst/>
                <a:latin typeface="Arial"/>
                <a:ea typeface="Times New Roman"/>
                <a:cs typeface="Times New Roman"/>
              </a:rPr>
              <a:t>Créer une transmission par multidiffusion</a:t>
            </a:r>
            <a:r>
              <a:rPr lang="en-US" sz="100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l'Assistant Création d'une transmission par multidiffusion, sur la page </a:t>
            </a:r>
            <a:r>
              <a:rPr lang="en-US" sz="1000" b="1" smtClean="0">
                <a:effectLst/>
                <a:latin typeface="Arial"/>
                <a:ea typeface="Times New Roman"/>
                <a:cs typeface="Times New Roman"/>
              </a:rPr>
              <a:t>Nom de la transmission</a:t>
            </a:r>
            <a:r>
              <a:rPr lang="en-US" sz="1000" smtClean="0">
                <a:effectLst/>
                <a:latin typeface="Arial"/>
                <a:ea typeface="Times New Roman"/>
                <a:cs typeface="Times New Roman"/>
              </a:rPr>
              <a:t>, dans le champ </a:t>
            </a:r>
            <a:r>
              <a:rPr lang="en-US" sz="1000" b="1" smtClean="0">
                <a:effectLst/>
                <a:latin typeface="Arial"/>
                <a:ea typeface="Times New Roman"/>
                <a:cs typeface="Times New Roman"/>
              </a:rPr>
              <a:t>Tapez un nom pour la transmission</a:t>
            </a:r>
            <a:r>
              <a:rPr lang="en-US" sz="1000" smtClean="0">
                <a:effectLst/>
                <a:latin typeface="Arial"/>
                <a:ea typeface="Times New Roman"/>
                <a:cs typeface="Times New Roman"/>
              </a:rPr>
              <a:t>, saisissez </a:t>
            </a:r>
            <a:r>
              <a:rPr lang="en-US" sz="1000" b="1" smtClean="0">
                <a:effectLst/>
                <a:latin typeface="Arial"/>
                <a:ea typeface="Times New Roman"/>
                <a:cs typeface="Times New Roman"/>
              </a:rPr>
              <a:t>Windows Server 2012 Branch Servers</a:t>
            </a:r>
            <a:r>
              <a:rPr lang="en-US" sz="1000" smtClean="0">
                <a:effectLst/>
                <a:latin typeface="Arial"/>
                <a:ea typeface="Times New Roman"/>
                <a:cs typeface="Times New Roman"/>
              </a:rPr>
              <a:t>, puis cliquez sur </a:t>
            </a:r>
            <a:r>
              <a:rPr lang="en-US" sz="1000" b="1" smtClean="0">
                <a:effectLst/>
                <a:latin typeface="Arial"/>
                <a:ea typeface="Times New Roman"/>
                <a:cs typeface="Times New Roman"/>
              </a:rPr>
              <a:t>Suivant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Sur la page </a:t>
            </a:r>
            <a:r>
              <a:rPr lang="en-US" sz="1000" b="1" smtClean="0">
                <a:effectLst/>
                <a:latin typeface="Arial"/>
                <a:ea typeface="Times New Roman"/>
                <a:cs typeface="Times New Roman"/>
              </a:rPr>
              <a:t>Sélection de l'image</a:t>
            </a:r>
            <a:r>
              <a:rPr lang="en-US" sz="1000" smtClean="0">
                <a:effectLst/>
                <a:latin typeface="Arial"/>
                <a:ea typeface="Times New Roman"/>
                <a:cs typeface="Times New Roman"/>
              </a:rPr>
              <a:t>, dans la liste </a:t>
            </a:r>
            <a:r>
              <a:rPr lang="en-US" sz="1000" b="1" smtClean="0">
                <a:effectLst/>
                <a:latin typeface="Arial"/>
                <a:ea typeface="Times New Roman"/>
                <a:cs typeface="Times New Roman"/>
              </a:rPr>
              <a:t>Sélectionner le groupe d'images contenant l'image,</a:t>
            </a:r>
            <a:r>
              <a:rPr lang="en-US" sz="1000" smtClean="0">
                <a:effectLst/>
                <a:latin typeface="Arial"/>
                <a:ea typeface="Times New Roman"/>
                <a:cs typeface="Times New Roman"/>
              </a:rPr>
              <a:t> cliquez sur </a:t>
            </a:r>
            <a:r>
              <a:rPr lang="en-US" sz="1000" b="1" smtClean="0">
                <a:effectLst/>
                <a:latin typeface="Arial"/>
                <a:ea typeface="Times New Roman"/>
                <a:cs typeface="Times New Roman"/>
              </a:rPr>
              <a:t>Windows Server 2012</a:t>
            </a:r>
            <a:r>
              <a:rPr lang="en-US" sz="100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liste </a:t>
            </a:r>
            <a:r>
              <a:rPr lang="en-US" sz="1000" b="1" smtClean="0">
                <a:effectLst/>
                <a:latin typeface="Arial"/>
                <a:ea typeface="Times New Roman"/>
                <a:cs typeface="Times New Roman"/>
              </a:rPr>
              <a:t>Nom</a:t>
            </a:r>
            <a:r>
              <a:rPr lang="en-US" sz="1000" smtClean="0">
                <a:effectLst/>
                <a:latin typeface="Arial"/>
                <a:ea typeface="Times New Roman"/>
                <a:cs typeface="Times New Roman"/>
              </a:rPr>
              <a:t>, cliquez sur </a:t>
            </a:r>
            <a:r>
              <a:rPr lang="en-US" sz="1000" b="1" smtClean="0">
                <a:effectLst/>
                <a:latin typeface="Arial"/>
                <a:ea typeface="Times New Roman"/>
                <a:cs typeface="Times New Roman"/>
              </a:rPr>
              <a:t>Windows Server 2012 SERVERSTANDARDCORE</a:t>
            </a:r>
            <a:r>
              <a:rPr lang="en-US" sz="1000" smtClean="0">
                <a:effectLst/>
                <a:latin typeface="Arial"/>
                <a:ea typeface="Times New Roman"/>
                <a:cs typeface="Times New Roman"/>
              </a:rPr>
              <a:t>, puis cliquez sur </a:t>
            </a:r>
            <a:r>
              <a:rPr lang="en-US" sz="1000" b="1" smtClean="0">
                <a:effectLst/>
                <a:latin typeface="Arial"/>
                <a:ea typeface="Times New Roman"/>
                <a:cs typeface="Times New Roman"/>
              </a:rPr>
              <a:t>Suivant</a:t>
            </a:r>
            <a:r>
              <a:rPr lang="en-US" sz="100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Sur la page </a:t>
            </a:r>
            <a:r>
              <a:rPr lang="en-US" sz="1000" b="1" smtClean="0">
                <a:effectLst/>
                <a:latin typeface="Arial"/>
                <a:ea typeface="Times New Roman"/>
                <a:cs typeface="Times New Roman"/>
              </a:rPr>
              <a:t>Type de multidiffusion</a:t>
            </a:r>
            <a:r>
              <a:rPr lang="en-US" sz="1000" smtClean="0">
                <a:effectLst/>
                <a:latin typeface="Arial"/>
                <a:ea typeface="Times New Roman"/>
                <a:cs typeface="Times New Roman"/>
              </a:rPr>
              <a:t>, vérifiez que l'option </a:t>
            </a:r>
            <a:r>
              <a:rPr lang="en-US" sz="1000" b="1" smtClean="0">
                <a:effectLst/>
                <a:latin typeface="Arial"/>
                <a:ea typeface="Times New Roman"/>
                <a:cs typeface="Times New Roman"/>
              </a:rPr>
              <a:t>Diffusion automatique</a:t>
            </a:r>
            <a:r>
              <a:rPr lang="en-US" sz="1000" smtClean="0">
                <a:effectLst/>
                <a:latin typeface="Arial"/>
                <a:ea typeface="Times New Roman"/>
                <a:cs typeface="Times New Roman"/>
              </a:rPr>
              <a:t> est sélectionnée, puis cliquez sur </a:t>
            </a:r>
            <a:r>
              <a:rPr lang="en-US" sz="1000" b="1" smtClean="0">
                <a:effectLst/>
                <a:latin typeface="Arial"/>
                <a:ea typeface="Times New Roman"/>
                <a:cs typeface="Times New Roman"/>
              </a:rPr>
              <a:t>Suivant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Cliquez sur </a:t>
            </a:r>
            <a:r>
              <a:rPr lang="en-US" sz="1000" b="1" smtClean="0">
                <a:effectLst/>
                <a:latin typeface="Arial"/>
                <a:ea typeface="Times New Roman"/>
                <a:cs typeface="Times New Roman"/>
              </a:rPr>
              <a:t>Terminer</a:t>
            </a:r>
            <a:r>
              <a:rPr lang="en-US" sz="1000" smtClean="0">
                <a:effectLst/>
                <a:latin typeface="Arial"/>
                <a:ea typeface="Times New Roman"/>
                <a:cs typeface="Segoe UI"/>
              </a:rPr>
              <a:t>.</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134096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du module.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2933284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a:solidFill>
                  <a:srgbClr val="000000"/>
                </a:solidFill>
                <a:latin typeface="Arial"/>
                <a:ea typeface="SimSun"/>
                <a:cs typeface="Segoe UI"/>
              </a:rPr>
              <a:t>Exercice 1 : Installation et configuration des services de déploiement Windows</a:t>
            </a:r>
            <a:endParaRPr lang="en-US" sz="1000" b="1">
              <a:latin typeface="Arial"/>
              <a:ea typeface="SimSun"/>
              <a:cs typeface="Arial"/>
            </a:endParaRPr>
          </a:p>
          <a:p>
            <a:pPr>
              <a:lnSpc>
                <a:spcPct val="115000"/>
              </a:lnSpc>
              <a:spcAft>
                <a:spcPts val="1000"/>
              </a:spcAft>
            </a:pPr>
            <a:r>
              <a:rPr lang="en-US" sz="1000">
                <a:latin typeface="Arial"/>
                <a:ea typeface="SimSun"/>
                <a:cs typeface="Segoe UI"/>
              </a:rPr>
              <a:t>Pour vous aider dans le processus de configuration des services de déploiement Windows, vous avez reçu un courrier électronique avec les informations de configuration appropriées.</a:t>
            </a:r>
            <a:endParaRPr lang="en-US" sz="1000">
              <a:latin typeface="Arial"/>
              <a:ea typeface="SimSun"/>
              <a:cs typeface="Arial"/>
            </a:endParaRPr>
          </a:p>
          <a:p>
            <a:pPr marR="0">
              <a:lnSpc>
                <a:spcPts val="2000"/>
              </a:lnSpc>
              <a:spcAft>
                <a:spcPts val="1000"/>
              </a:spcAft>
            </a:pPr>
            <a:r>
              <a:rPr lang="en-US" sz="1000" b="1">
                <a:latin typeface="Arial"/>
                <a:ea typeface="SimSun"/>
                <a:cs typeface="Arial"/>
              </a:rPr>
              <a:t>Guide de déploiement dans les succursales</a:t>
            </a:r>
            <a:endParaRPr lang="en-US" sz="1000">
              <a:latin typeface="Arial"/>
              <a:ea typeface="SimSun"/>
              <a:cs typeface="Arial"/>
            </a:endParaRPr>
          </a:p>
          <a:p>
            <a:pPr>
              <a:lnSpc>
                <a:spcPct val="115000"/>
              </a:lnSpc>
            </a:pPr>
            <a:r>
              <a:rPr lang="en-US" sz="1000" b="1">
                <a:latin typeface="Arial"/>
                <a:ea typeface="SimSun"/>
                <a:cs typeface="Arial"/>
              </a:rPr>
              <a:t>Présentation de la configuration requise</a:t>
            </a:r>
            <a:endParaRPr lang="en-US" sz="1000">
              <a:latin typeface="Arial"/>
              <a:ea typeface="SimSun"/>
              <a:cs typeface="Arial"/>
            </a:endParaRPr>
          </a:p>
          <a:p>
            <a:pPr>
              <a:lnSpc>
                <a:spcPct val="115000"/>
              </a:lnSpc>
            </a:pPr>
            <a:r>
              <a:rPr lang="en-US" sz="1000">
                <a:solidFill>
                  <a:srgbClr val="000000"/>
                </a:solidFill>
                <a:latin typeface="Arial"/>
                <a:ea typeface="SimSun"/>
                <a:cs typeface="Segoe UI"/>
              </a:rPr>
              <a:t>Afin de configurer les services de déploiement de Microsoft Windows pour faciliter le déploiement des serveurs dans les succursales.</a:t>
            </a:r>
            <a:endParaRPr lang="en-US" sz="1000">
              <a:latin typeface="Arial"/>
              <a:ea typeface="SimSun"/>
              <a:cs typeface="Arial"/>
            </a:endParaRPr>
          </a:p>
          <a:p>
            <a:pPr marR="0">
              <a:lnSpc>
                <a:spcPts val="2000"/>
              </a:lnSpc>
              <a:spcBef>
                <a:spcPts val="1000"/>
              </a:spcBef>
              <a:spcAft>
                <a:spcPts val="0"/>
              </a:spcAft>
            </a:pPr>
            <a:r>
              <a:rPr lang="en-US" sz="1000" b="1">
                <a:latin typeface="Arial"/>
                <a:ea typeface="SimSun"/>
                <a:cs typeface="Arial"/>
              </a:rPr>
              <a:t>Informations supplémentaires</a:t>
            </a:r>
            <a:endParaRPr lang="en-US" sz="1000">
              <a:latin typeface="Arial"/>
              <a:ea typeface="SimSun"/>
              <a:cs typeface="Arial"/>
            </a:endParaRPr>
          </a:p>
          <a:p>
            <a:pPr>
              <a:lnSpc>
                <a:spcPct val="115000"/>
              </a:lnSpc>
            </a:pPr>
            <a:r>
              <a:rPr lang="en-US" sz="1000">
                <a:solidFill>
                  <a:srgbClr val="000000"/>
                </a:solidFill>
                <a:latin typeface="Arial"/>
                <a:ea typeface="SimSun"/>
                <a:cs typeface="Segoe UI"/>
              </a:rPr>
              <a:t>Méthode de déploiement : déploiements standards automatisés d'image</a:t>
            </a:r>
            <a:endParaRPr lang="en-US" sz="1000">
              <a:latin typeface="Arial"/>
              <a:ea typeface="SimSun"/>
              <a:cs typeface="Arial"/>
            </a:endParaRPr>
          </a:p>
          <a:p>
            <a:pPr>
              <a:lnSpc>
                <a:spcPct val="115000"/>
              </a:lnSpc>
            </a:pPr>
            <a:r>
              <a:rPr lang="en-US" sz="1000">
                <a:solidFill>
                  <a:srgbClr val="000000"/>
                </a:solidFill>
                <a:latin typeface="Arial"/>
                <a:ea typeface="SimSun"/>
                <a:cs typeface="Segoe UI"/>
              </a:rPr>
              <a:t>Informations sur la configuration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LON-SVR1 doit être utilisé pour héberger les services de déploiement Windows.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Configurez la transmission par multidiffusion pour qu'elle utilise la diffusion automatique.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Configurez l'attribution automatique de noms pour identifier les serveurs des succursales.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Placez les serveurs des succursales dans l'unité de l'organisation (OU) Research.</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Le système d'exploitation devrait être Windows Server 2012 Enterprise Edition.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Une installation minimale doit être effectuée.</a:t>
            </a:r>
            <a:endParaRPr lang="en-US" sz="1000" smtClean="0">
              <a:effectLst/>
              <a:latin typeface="Arial"/>
              <a:ea typeface="Times New Roman"/>
              <a:cs typeface="Times New Roman"/>
            </a:endParaRPr>
          </a:p>
          <a:p>
            <a:pPr>
              <a:lnSpc>
                <a:spcPct val="115000"/>
              </a:lnSpc>
              <a:spcAft>
                <a:spcPts val="1000"/>
              </a:spcAft>
            </a:pPr>
            <a:r>
              <a:rPr lang="en-US" sz="1000">
                <a:latin typeface="Arial"/>
                <a:ea typeface="SimSun"/>
                <a:cs typeface="Segoe UI"/>
              </a:rPr>
              <a:t>Les principales tâches de cet exercice sont les suivantes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Lisez la documentation fournie avec le produit.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Installez le rôle des services de déploiement Windows.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Configurez les services de déploiement Windows.</a:t>
            </a:r>
            <a:endParaRPr lang="en-US" sz="1000" smtClean="0">
              <a:effectLst/>
              <a:latin typeface="Arial"/>
              <a:ea typeface="Times New Roman"/>
              <a:cs typeface="Times New Roman"/>
            </a:endParaRPr>
          </a:p>
          <a:p>
            <a:pPr>
              <a:lnSpc>
                <a:spcPct val="115000"/>
              </a:lnSpc>
              <a:spcAft>
                <a:spcPts val="1000"/>
              </a:spcAft>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xmlns="" val="1107364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a:solidFill>
                  <a:srgbClr val="000000"/>
                </a:solidFill>
                <a:latin typeface="Arial"/>
                <a:ea typeface="SimSun"/>
                <a:cs typeface="Segoe UI"/>
              </a:rPr>
              <a:t>Exercice 2 : Création d'images du système d'exploitation avec les services de déploiement Windows</a:t>
            </a:r>
            <a:endParaRPr lang="en-US" sz="1000" b="1">
              <a:latin typeface="Arial"/>
              <a:ea typeface="SimSun"/>
              <a:cs typeface="Arial"/>
            </a:endParaRPr>
          </a:p>
          <a:p>
            <a:pPr>
              <a:lnSpc>
                <a:spcPct val="115000"/>
              </a:lnSpc>
              <a:spcAft>
                <a:spcPts val="1000"/>
              </a:spcAft>
            </a:pPr>
            <a:r>
              <a:rPr lang="en-US" sz="1000">
                <a:latin typeface="Arial"/>
                <a:ea typeface="SimSun"/>
                <a:cs typeface="Segoe UI"/>
              </a:rPr>
              <a:t>Les services de déploiement Windows ont été installés et configurés avec succès. Vous devez maintenant créer plusieurs images du système d'exploitation pour le déploiement.</a:t>
            </a:r>
            <a:endParaRPr lang="en-US" sz="1000">
              <a:latin typeface="Arial"/>
              <a:ea typeface="SimSun"/>
              <a:cs typeface="Arial"/>
            </a:endParaRPr>
          </a:p>
          <a:p>
            <a:pPr lvl="0">
              <a:lnSpc>
                <a:spcPct val="115000"/>
              </a:lnSpc>
              <a:spcAft>
                <a:spcPts val="1000"/>
              </a:spcAft>
            </a:pPr>
            <a:r>
              <a:rPr lang="en-US" sz="1000" smtClean="0">
                <a:solidFill>
                  <a:prstClr val="black"/>
                </a:solidFill>
                <a:latin typeface="Arial"/>
                <a:ea typeface="SimSun"/>
                <a:cs typeface="Segoe UI"/>
              </a:rPr>
              <a:t>Les </a:t>
            </a:r>
            <a:r>
              <a:rPr lang="en-US" sz="1000">
                <a:solidFill>
                  <a:prstClr val="black"/>
                </a:solidFill>
                <a:latin typeface="Arial"/>
                <a:ea typeface="SimSun"/>
                <a:cs typeface="Segoe UI"/>
              </a:rPr>
              <a:t>principales tâches de cet exercice sont les suivantes :</a:t>
            </a:r>
            <a:endParaRPr lang="en-US" sz="1000">
              <a:solidFill>
                <a:prstClr val="black"/>
              </a:solidFill>
              <a:latin typeface="Arial"/>
              <a:ea typeface="SimSun"/>
              <a:cs typeface="Arial"/>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Insérer le support d'installation de Windows Server 2012 dans LON-SVR1.</a:t>
            </a: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Ajouter une image de démarrage.</a:t>
            </a: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Ajouter une image d'installation.</a:t>
            </a:r>
          </a:p>
          <a:p>
            <a:pPr lvl="0">
              <a:lnSpc>
                <a:spcPct val="115000"/>
              </a:lnSpc>
            </a:pPr>
            <a:r>
              <a:rPr lang="en-US" sz="1000" b="1">
                <a:solidFill>
                  <a:srgbClr val="000000"/>
                </a:solidFill>
                <a:latin typeface="Arial"/>
                <a:ea typeface="SimSun"/>
                <a:cs typeface="Segoe UI"/>
              </a:rPr>
              <a:t>Exercice 3 : Configuration d'un format de nom personnalisé des ordinateurs</a:t>
            </a:r>
            <a:endParaRPr lang="en-US" sz="1000" b="1">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Pour automatiser l'attribution de noms aux ordinateurs, vous devez configurer les propriétés de format de nom personnalisé pour les services de déploiement Windows selon le document qui vous a été envoyé. Cela implique également de configurer la délégation sur les unités de l'organisation Active Directory qui contiendront les comptes d'ordinateur. L'approbation d'administrateur étant requise, vous devez également la configurer. </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Les principales tâches de cet exercice sont les suivantes :</a:t>
            </a:r>
            <a:endParaRPr lang="en-US" sz="1000">
              <a:solidFill>
                <a:prstClr val="black"/>
              </a:solidFill>
              <a:latin typeface="Arial"/>
              <a:ea typeface="SimSun"/>
              <a:cs typeface="Arial"/>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Configurer l'attribution automatique de noms.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Configurer l'approbation d'administrateur.</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Configurer les autorisations AD DS.</a:t>
            </a:r>
            <a:endParaRPr lang="en-US" sz="1000">
              <a:solidFill>
                <a:prstClr val="black"/>
              </a:solidFill>
              <a:latin typeface="Arial"/>
              <a:ea typeface="Times New Roman"/>
              <a:cs typeface="Times New Roman"/>
            </a:endParaRPr>
          </a:p>
          <a:p>
            <a:pPr lvl="0">
              <a:lnSpc>
                <a:spcPct val="115000"/>
              </a:lnSpc>
            </a:pPr>
            <a:r>
              <a:rPr lang="en-US" sz="1000" b="1">
                <a:solidFill>
                  <a:srgbClr val="000000"/>
                </a:solidFill>
                <a:latin typeface="Arial"/>
                <a:ea typeface="SimSun"/>
                <a:cs typeface="Segoe UI"/>
              </a:rPr>
              <a:t>Exercice 4 : Déploiement d'images avec les services de déploiement Windows</a:t>
            </a:r>
            <a:endParaRPr lang="en-US" sz="1000" b="1">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Vous avez fourni des instructions pour qu'un superviseur de succursale lance la procédure d'installation sur le serveur de la succursale. L'installation va maintenant se faire.</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Les principales tâches de cet exercice sont les suivantes :</a:t>
            </a:r>
            <a:endParaRPr lang="en-US" sz="1000">
              <a:solidFill>
                <a:prstClr val="black"/>
              </a:solidFill>
              <a:latin typeface="Arial"/>
              <a:ea typeface="SimSun"/>
              <a:cs typeface="Arial"/>
            </a:endParaRPr>
          </a:p>
          <a:p>
            <a:pPr marL="285750" lvl="1" indent="-285750">
              <a:lnSpc>
                <a:spcPct val="115000"/>
              </a:lnSpc>
              <a:spcAft>
                <a:spcPts val="995"/>
              </a:spcAft>
              <a:buFont typeface="Symbol"/>
              <a:buChar char=""/>
            </a:pPr>
            <a:r>
              <a:rPr lang="en-US" sz="1000">
                <a:solidFill>
                  <a:prstClr val="black"/>
                </a:solidFill>
                <a:latin typeface="Arial"/>
                <a:ea typeface="Times New Roman"/>
                <a:cs typeface="Times New Roman"/>
              </a:rPr>
              <a:t>Configurer un serveur des services de déploiement Windows pour la transmission par multidiffusion.</a:t>
            </a:r>
          </a:p>
          <a:p>
            <a:pPr marL="285750" lvl="1" indent="-285750">
              <a:lnSpc>
                <a:spcPct val="115000"/>
              </a:lnSpc>
              <a:spcAft>
                <a:spcPts val="995"/>
              </a:spcAft>
              <a:buFont typeface="Symbol"/>
              <a:buChar char=""/>
            </a:pPr>
            <a:r>
              <a:rPr lang="en-US" sz="1000">
                <a:solidFill>
                  <a:prstClr val="black"/>
                </a:solidFill>
                <a:latin typeface="Arial"/>
                <a:ea typeface="Times New Roman"/>
                <a:cs typeface="Times New Roman"/>
              </a:rPr>
              <a:t>Configurer le client pour le démarrage PXE (Pre-Boot Execution Environment).</a:t>
            </a:r>
            <a:endParaRPr lang="en-US"/>
          </a:p>
        </p:txBody>
      </p:sp>
      <p:sp>
        <p:nvSpPr>
          <p:cNvPr id="4" name="Slide Number Placeholder 3"/>
          <p:cNvSpPr>
            <a:spLocks noGrp="1"/>
          </p:cNvSpPr>
          <p:nvPr>
            <p:ph type="sldNum" sz="quarter" idx="10"/>
          </p:nvPr>
        </p:nvSpPr>
        <p:spPr/>
        <p:txBody>
          <a:bodyPr/>
          <a:lstStyle/>
          <a:p>
            <a:fld id="{E12BCD24-A319-421D-8A3A-04500B051081}" type="slidenum">
              <a:rPr lang="en-US" smtClean="0"/>
              <a:pPr/>
              <a:t>21</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910456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E12BCD24-A319-421D-8A3A-04500B051081}" type="slidenum">
              <a:rPr lang="en-US" smtClean="0"/>
              <a:pPr/>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98420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F7AC39-FEE1-4919-9668-1E426BFA62FF}" type="slidenum">
              <a:rPr lang="en-US" smtClean="0"/>
              <a:pPr/>
              <a:t>23</a:t>
            </a:fld>
            <a:endParaRPr lang="en-US"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1548254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SimSun"/>
                <a:cs typeface="Arial"/>
              </a:rPr>
              <a:t>Questions de contrôle des acquis</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services de déploiement Windows prennent en charge deux types de transmission par multidiffusion. Lequel est conseillé pour réduire le trafic réseau total pendant un déploiement vers un nombre fixe de clients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La configuration d'une diffusion programmée permet d'attendre qu'un seuil de clients soit atteint avant de démarrer et le déployer simultanément, ce qui la rend mieux adaptée à un nombre fixe de clients. C'est particulièrement vrai si le déploiement se produit à différents moments pour différents ordinateurs. La diffusion automatique fonctionne en boucle pendant que des ordinateurs client sont connectés. Si les clients ne se connectent pas simultanément, le serveur des services de déploiement Windows transmet l'image plusieurs fois. Cela peut consommer de grandes quantités de bande passante réseau.</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Qu'apporte Windows ADK aux déploiements des services de déploiement Windows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Windows ADK fournit des outils, tels qu'ImageX.exe, Sysprep.exe ou Windows SIM, qui vous permettent de gérer les images utilisées par les services de déploiement Windows. Par exemple, vous pouvez utiliser Windows SIM pour créer et configurer des fichiers de réponses afin d'automatiser les déploiements des services de déploiement Windows. Vous pouvez également utiliser Sysprep pour généraliser une image de capture pour les services de déploiement Windows. En outre, Windows ADK fournit un certain nombre d'images Windows PE et d'outils de gestion.</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Quelles étapes sont nécessaires pour automatiser le processus de déploiement de bout en bout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étapes suivantes sont requises :</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Configurez votre stratégie de démarrage PXE pour toujours continuer le démarrage PXE.</a:t>
            </a: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Times New Roman"/>
              </a:rPr>
              <a:t>Configurez une image de démarrage par défaut.</a:t>
            </a: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Times New Roman"/>
              </a:rPr>
              <a:t>Créez et associez un fichier de réponses pour votre fichier d'installation sans assistance client des </a:t>
            </a:r>
            <a:r>
              <a:rPr lang="en-US" sz="1000">
                <a:solidFill>
                  <a:prstClr val="black"/>
                </a:solidFill>
                <a:latin typeface="Arial"/>
                <a:ea typeface="Times New Roman"/>
                <a:cs typeface="Segoe UI"/>
              </a:rPr>
              <a:t>services de déploiement Windows</a:t>
            </a:r>
            <a:r>
              <a:rPr lang="en-US" sz="1000" smtClean="0">
                <a:solidFill>
                  <a:prstClr val="black"/>
                </a:solidFill>
                <a:latin typeface="Arial"/>
                <a:ea typeface="Times New Roman"/>
                <a:cs typeface="Times New Roman"/>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xmlns="" val="3080015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smtClean="0">
                <a:solidFill>
                  <a:prstClr val="black"/>
                </a:solidFill>
                <a:latin typeface="Arial"/>
                <a:ea typeface="Times New Roman"/>
                <a:cs typeface="Times New Roman"/>
              </a:rPr>
              <a:t>Créez </a:t>
            </a:r>
            <a:r>
              <a:rPr lang="en-US" sz="1000">
                <a:solidFill>
                  <a:prstClr val="black"/>
                </a:solidFill>
                <a:latin typeface="Arial"/>
                <a:ea typeface="Times New Roman"/>
                <a:cs typeface="Times New Roman"/>
              </a:rPr>
              <a:t>et associez un fichier de réponses à une image d'installation.</a:t>
            </a: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Times New Roman"/>
              </a:rPr>
              <a:t>Configurez les clients pour démarrer à partir du disque dur puis de l'environnement PXE, afin d'éviter la boucle de démarrage.</a:t>
            </a: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Times New Roman"/>
              </a:rPr>
              <a:t>Si nécessaire, configurez une transmission par multidiffusion.</a:t>
            </a:r>
          </a:p>
          <a:p>
            <a:pPr lvl="0">
              <a:lnSpc>
                <a:spcPct val="115000"/>
              </a:lnSpc>
              <a:spcAft>
                <a:spcPts val="1000"/>
              </a:spcAft>
            </a:pPr>
            <a:r>
              <a:rPr lang="en-US" sz="1000" b="1" smtClean="0">
                <a:solidFill>
                  <a:prstClr val="black"/>
                </a:solidFill>
                <a:latin typeface="Arial"/>
                <a:ea typeface="SimSun"/>
                <a:cs typeface="Arial"/>
              </a:rPr>
              <a:t>Outils</a:t>
            </a:r>
            <a:endParaRPr lang="en-US" sz="100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25</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xmlns="" val="1220645407"/>
              </p:ext>
            </p:extLst>
          </p:nvPr>
        </p:nvGraphicFramePr>
        <p:xfrm>
          <a:off x="457200" y="3581400"/>
          <a:ext cx="5791200" cy="2830704"/>
        </p:xfrm>
        <a:graphic>
          <a:graphicData uri="http://schemas.openxmlformats.org/drawingml/2006/table">
            <a:tbl>
              <a:tblPr firstRow="1" bandRow="1">
                <a:tableStyleId>{5C22544A-7EE6-4342-B048-85BDC9FD1C3A}</a:tableStyleId>
              </a:tblPr>
              <a:tblGrid>
                <a:gridCol w="1930400"/>
                <a:gridCol w="1930400"/>
                <a:gridCol w="1930400"/>
              </a:tblGrid>
              <a:tr h="370840">
                <a:tc>
                  <a:txBody>
                    <a:bodyPr/>
                    <a:lstStyle/>
                    <a:p>
                      <a:pPr marL="0" marR="0">
                        <a:lnSpc>
                          <a:spcPct val="115000"/>
                        </a:lnSpc>
                        <a:spcBef>
                          <a:spcPts val="0"/>
                        </a:spcBef>
                        <a:spcAft>
                          <a:spcPts val="0"/>
                        </a:spcAft>
                      </a:pPr>
                      <a:r>
                        <a:rPr lang="en-US" sz="950" smtClean="0">
                          <a:solidFill>
                            <a:srgbClr val="000000"/>
                          </a:solidFill>
                          <a:latin typeface="Segoe"/>
                          <a:ea typeface="Times New Roman"/>
                          <a:cs typeface="Segoe UI"/>
                        </a:rPr>
                        <a:t>Outil</a:t>
                      </a:r>
                      <a:endParaRPr lang="en-US" sz="950" dirty="0">
                        <a:latin typeface="Segoe"/>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950" smtClean="0">
                          <a:solidFill>
                            <a:srgbClr val="000000"/>
                          </a:solidFill>
                          <a:latin typeface="Segoe"/>
                          <a:ea typeface="Times New Roman"/>
                          <a:cs typeface="Segoe UI"/>
                        </a:rPr>
                        <a:t>À quoi sert-il ?</a:t>
                      </a:r>
                      <a:endParaRPr lang="en-US" sz="950" dirty="0">
                        <a:solidFill>
                          <a:srgbClr val="000000"/>
                        </a:solidFill>
                        <a:latin typeface="Segoe"/>
                        <a:ea typeface="Times New Roman"/>
                        <a:cs typeface="Segoe UI"/>
                      </a:endParaRPr>
                    </a:p>
                  </a:txBody>
                  <a:tcPr marL="68580" marR="68580" marT="0" marB="0"/>
                </a:tc>
                <a:tc>
                  <a:txBody>
                    <a:bodyPr/>
                    <a:lstStyle/>
                    <a:p>
                      <a:pPr marL="0" marR="0">
                        <a:lnSpc>
                          <a:spcPct val="115000"/>
                        </a:lnSpc>
                        <a:spcBef>
                          <a:spcPts val="0"/>
                        </a:spcBef>
                        <a:spcAft>
                          <a:spcPts val="0"/>
                        </a:spcAft>
                      </a:pPr>
                      <a:r>
                        <a:rPr lang="en-US" sz="950" smtClean="0">
                          <a:solidFill>
                            <a:srgbClr val="000000"/>
                          </a:solidFill>
                          <a:latin typeface="Segoe"/>
                          <a:ea typeface="Times New Roman"/>
                          <a:cs typeface="Segoe UI"/>
                        </a:rPr>
                        <a:t>Emplacement</a:t>
                      </a:r>
                      <a:endParaRPr lang="en-US" sz="950" dirty="0">
                        <a:latin typeface="Segoe"/>
                        <a:ea typeface="Times New Roman"/>
                        <a:cs typeface="Times New Roman"/>
                      </a:endParaRPr>
                    </a:p>
                  </a:txBody>
                  <a:tcPr marL="68580" marR="68580" marT="0" marB="0"/>
                </a:tc>
              </a:tr>
              <a:tr h="370840">
                <a:tc>
                  <a:txBody>
                    <a:bodyPr/>
                    <a:lstStyle/>
                    <a:p>
                      <a:pPr lvl="0">
                        <a:lnSpc>
                          <a:spcPct val="115000"/>
                        </a:lnSpc>
                      </a:pPr>
                      <a:r>
                        <a:rPr lang="en-US" sz="950" smtClean="0">
                          <a:solidFill>
                            <a:srgbClr val="000000"/>
                          </a:solidFill>
                          <a:latin typeface="Segoe" pitchFamily="34" charset="0"/>
                          <a:ea typeface="SimSun"/>
                          <a:cs typeface="Segoe UI"/>
                        </a:rPr>
                        <a:t>Console Services de déploiement Windows</a:t>
                      </a:r>
                      <a:endParaRPr lang="en-US" sz="950">
                        <a:solidFill>
                          <a:prstClr val="black"/>
                        </a:solidFill>
                        <a:latin typeface="Segoe" pitchFamily="34" charset="0"/>
                        <a:ea typeface="SimSun"/>
                        <a:cs typeface="Arial"/>
                      </a:endParaRPr>
                    </a:p>
                  </a:txBody>
                  <a:tcPr marL="68580" marR="68580" marT="0" marB="0"/>
                </a:tc>
                <a:tc>
                  <a:txBody>
                    <a:bodyPr/>
                    <a:lstStyle/>
                    <a:p>
                      <a:pPr lvl="0">
                        <a:lnSpc>
                          <a:spcPct val="115000"/>
                        </a:lnSpc>
                      </a:pPr>
                      <a:r>
                        <a:rPr lang="en-US" sz="950" smtClean="0">
                          <a:solidFill>
                            <a:srgbClr val="000000"/>
                          </a:solidFill>
                          <a:latin typeface="Segoe" pitchFamily="34" charset="0"/>
                          <a:ea typeface="SimSun"/>
                          <a:cs typeface="Segoe UI"/>
                        </a:rPr>
                        <a:t>Administration des services de déploiement Windows</a:t>
                      </a:r>
                      <a:endParaRPr lang="en-US" sz="950">
                        <a:solidFill>
                          <a:prstClr val="black"/>
                        </a:solidFill>
                        <a:latin typeface="Segoe" pitchFamily="34" charset="0"/>
                        <a:ea typeface="SimSun"/>
                        <a:cs typeface="Arial"/>
                      </a:endParaRPr>
                    </a:p>
                  </a:txBody>
                  <a:tcPr marL="68580" marR="68580" marT="0" marB="0"/>
                </a:tc>
                <a:tc>
                  <a:txBody>
                    <a:bodyPr/>
                    <a:lstStyle/>
                    <a:p>
                      <a:pPr lvl="0">
                        <a:lnSpc>
                          <a:spcPct val="115000"/>
                        </a:lnSpc>
                      </a:pPr>
                      <a:r>
                        <a:rPr lang="en-US" sz="950" smtClean="0">
                          <a:solidFill>
                            <a:srgbClr val="000000"/>
                          </a:solidFill>
                          <a:latin typeface="Segoe" pitchFamily="34" charset="0"/>
                          <a:ea typeface="SimSun"/>
                          <a:cs typeface="Segoe UI"/>
                        </a:rPr>
                        <a:t>Gestionnaire de serveur - Outils</a:t>
                      </a:r>
                      <a:endParaRPr lang="en-US" sz="950">
                        <a:solidFill>
                          <a:prstClr val="black"/>
                        </a:solidFill>
                        <a:latin typeface="Segoe" pitchFamily="34" charset="0"/>
                        <a:ea typeface="SimSun"/>
                        <a:cs typeface="Arial"/>
                      </a:endParaRPr>
                    </a:p>
                  </a:txBody>
                  <a:tcPr marL="68580" marR="68580" marT="0" marB="0"/>
                </a:tc>
              </a:tr>
              <a:tr h="370840">
                <a:tc>
                  <a:txBody>
                    <a:bodyPr/>
                    <a:lstStyle/>
                    <a:p>
                      <a:pPr marL="0" marR="0">
                        <a:lnSpc>
                          <a:spcPct val="115000"/>
                        </a:lnSpc>
                        <a:spcBef>
                          <a:spcPts val="0"/>
                        </a:spcBef>
                        <a:spcAft>
                          <a:spcPts val="0"/>
                        </a:spcAft>
                      </a:pPr>
                      <a:r>
                        <a:rPr lang="en-US" sz="950" dirty="0">
                          <a:solidFill>
                            <a:srgbClr val="000000"/>
                          </a:solidFill>
                          <a:latin typeface="Segoe" pitchFamily="34" charset="0"/>
                          <a:ea typeface="Times New Roman"/>
                          <a:cs typeface="Segoe UI"/>
                        </a:rPr>
                        <a:t>WDSutil.exe</a:t>
                      </a:r>
                      <a:endParaRPr lang="en-US" sz="950" dirty="0">
                        <a:latin typeface="Segoe" pitchFamily="34" charset="0"/>
                        <a:ea typeface="Times New Roman"/>
                        <a:cs typeface="Times New Roman"/>
                      </a:endParaRPr>
                    </a:p>
                  </a:txBody>
                  <a:tcPr marL="68580" marR="68580" marT="0" marB="0"/>
                </a:tc>
                <a:tc>
                  <a:txBody>
                    <a:bodyPr/>
                    <a:lstStyle/>
                    <a:p>
                      <a:pPr lvl="0">
                        <a:lnSpc>
                          <a:spcPct val="115000"/>
                        </a:lnSpc>
                      </a:pPr>
                      <a:r>
                        <a:rPr lang="en-US" sz="950" smtClean="0">
                          <a:solidFill>
                            <a:srgbClr val="000000"/>
                          </a:solidFill>
                          <a:latin typeface="Segoe" pitchFamily="34" charset="0"/>
                          <a:ea typeface="SimSun"/>
                          <a:cs typeface="Segoe UI"/>
                        </a:rPr>
                        <a:t>Gestion des lignes de commande des services de déploiement Windows</a:t>
                      </a:r>
                      <a:endParaRPr lang="en-US" sz="950">
                        <a:solidFill>
                          <a:prstClr val="black"/>
                        </a:solidFill>
                        <a:latin typeface="Segoe" pitchFamily="34" charset="0"/>
                        <a:ea typeface="SimSun"/>
                        <a:cs typeface="Arial"/>
                      </a:endParaRPr>
                    </a:p>
                  </a:txBody>
                  <a:tcPr marL="68580" marR="68580" marT="0" marB="0"/>
                </a:tc>
                <a:tc>
                  <a:txBody>
                    <a:bodyPr/>
                    <a:lstStyle/>
                    <a:p>
                      <a:pPr lvl="0">
                        <a:lnSpc>
                          <a:spcPct val="115000"/>
                        </a:lnSpc>
                      </a:pPr>
                      <a:r>
                        <a:rPr lang="en-US" sz="950" smtClean="0">
                          <a:solidFill>
                            <a:srgbClr val="000000"/>
                          </a:solidFill>
                          <a:latin typeface="Segoe" pitchFamily="34" charset="0"/>
                          <a:ea typeface="SimSun"/>
                          <a:cs typeface="Segoe UI"/>
                        </a:rPr>
                        <a:t>Ligne de commande</a:t>
                      </a:r>
                      <a:endParaRPr lang="en-US" sz="950">
                        <a:solidFill>
                          <a:prstClr val="black"/>
                        </a:solidFill>
                        <a:latin typeface="Segoe" pitchFamily="34" charset="0"/>
                        <a:ea typeface="SimSun"/>
                        <a:cs typeface="Arial"/>
                      </a:endParaRPr>
                    </a:p>
                  </a:txBody>
                  <a:tcPr marL="68580" marR="68580" marT="0" marB="0"/>
                </a:tc>
              </a:tr>
              <a:tr h="370840">
                <a:tc>
                  <a:txBody>
                    <a:bodyPr/>
                    <a:lstStyle/>
                    <a:p>
                      <a:pPr marL="0" marR="0">
                        <a:lnSpc>
                          <a:spcPct val="115000"/>
                        </a:lnSpc>
                        <a:spcBef>
                          <a:spcPts val="0"/>
                        </a:spcBef>
                        <a:spcAft>
                          <a:spcPts val="0"/>
                        </a:spcAft>
                      </a:pPr>
                      <a:r>
                        <a:rPr lang="en-US" sz="950" dirty="0">
                          <a:solidFill>
                            <a:srgbClr val="000000"/>
                          </a:solidFill>
                          <a:latin typeface="Segoe" pitchFamily="34" charset="0"/>
                          <a:ea typeface="Times New Roman"/>
                          <a:cs typeface="Segoe UI"/>
                        </a:rPr>
                        <a:t>Windows ADK</a:t>
                      </a:r>
                      <a:endParaRPr lang="en-US" sz="950" dirty="0">
                        <a:latin typeface="Segoe" pitchFamily="34" charset="0"/>
                        <a:ea typeface="Times New Roman"/>
                        <a:cs typeface="Times New Roman"/>
                      </a:endParaRPr>
                    </a:p>
                  </a:txBody>
                  <a:tcPr marL="68580" marR="68580" marT="0" marB="0"/>
                </a:tc>
                <a:tc>
                  <a:txBody>
                    <a:bodyPr/>
                    <a:lstStyle/>
                    <a:p>
                      <a:pPr lvl="0">
                        <a:lnSpc>
                          <a:spcPct val="115000"/>
                        </a:lnSpc>
                      </a:pPr>
                      <a:r>
                        <a:rPr lang="en-US" sz="950" smtClean="0">
                          <a:solidFill>
                            <a:srgbClr val="000000"/>
                          </a:solidFill>
                          <a:latin typeface="Segoe" pitchFamily="34" charset="0"/>
                          <a:ea typeface="SimSun"/>
                          <a:cs typeface="Segoe UI"/>
                        </a:rPr>
                        <a:t>Gestion des fichiers image et création de fichiers de réponses</a:t>
                      </a:r>
                      <a:endParaRPr lang="en-US" sz="950">
                        <a:solidFill>
                          <a:prstClr val="black"/>
                        </a:solidFill>
                        <a:latin typeface="Segoe" pitchFamily="34" charset="0"/>
                        <a:ea typeface="SimSun"/>
                        <a:cs typeface="Arial"/>
                      </a:endParaRPr>
                    </a:p>
                  </a:txBody>
                  <a:tcPr marL="68580" marR="68580" marT="0" marB="0"/>
                </a:tc>
                <a:tc>
                  <a:txBody>
                    <a:bodyPr/>
                    <a:lstStyle/>
                    <a:p>
                      <a:pPr lvl="0">
                        <a:lnSpc>
                          <a:spcPct val="115000"/>
                        </a:lnSpc>
                      </a:pPr>
                      <a:r>
                        <a:rPr lang="en-US" sz="950" smtClean="0">
                          <a:solidFill>
                            <a:srgbClr val="000000"/>
                          </a:solidFill>
                          <a:latin typeface="Segoe" pitchFamily="34" charset="0"/>
                          <a:ea typeface="SimSun"/>
                          <a:cs typeface="Segoe UI"/>
                        </a:rPr>
                        <a:t>Téléchargement depuis Microsoft.com</a:t>
                      </a:r>
                      <a:endParaRPr lang="en-US" sz="950">
                        <a:solidFill>
                          <a:prstClr val="black"/>
                        </a:solidFill>
                        <a:latin typeface="Segoe" pitchFamily="34" charset="0"/>
                        <a:ea typeface="SimSun"/>
                        <a:cs typeface="Arial"/>
                      </a:endParaRPr>
                    </a:p>
                  </a:txBody>
                  <a:tcPr marL="68580" marR="68580" marT="0" marB="0"/>
                </a:tc>
              </a:tr>
              <a:tr h="370840">
                <a:tc>
                  <a:txBody>
                    <a:bodyPr/>
                    <a:lstStyle/>
                    <a:p>
                      <a:pPr marL="0" marR="0">
                        <a:lnSpc>
                          <a:spcPct val="115000"/>
                        </a:lnSpc>
                        <a:spcBef>
                          <a:spcPts val="0"/>
                        </a:spcBef>
                        <a:spcAft>
                          <a:spcPts val="0"/>
                        </a:spcAft>
                      </a:pPr>
                      <a:r>
                        <a:rPr lang="en-US" sz="950" dirty="0">
                          <a:solidFill>
                            <a:srgbClr val="000000"/>
                          </a:solidFill>
                          <a:latin typeface="Segoe" pitchFamily="34" charset="0"/>
                          <a:ea typeface="Times New Roman"/>
                          <a:cs typeface="Segoe UI"/>
                        </a:rPr>
                        <a:t>Dism.exe</a:t>
                      </a:r>
                      <a:endParaRPr lang="en-US" sz="950" dirty="0">
                        <a:latin typeface="Segoe" pitchFamily="34" charset="0"/>
                        <a:ea typeface="Times New Roman"/>
                        <a:cs typeface="Times New Roman"/>
                      </a:endParaRPr>
                    </a:p>
                  </a:txBody>
                  <a:tcPr marL="68580" marR="68580" marT="0" marB="0"/>
                </a:tc>
                <a:tc>
                  <a:txBody>
                    <a:bodyPr/>
                    <a:lstStyle/>
                    <a:p>
                      <a:pPr lvl="0">
                        <a:lnSpc>
                          <a:spcPct val="115000"/>
                        </a:lnSpc>
                      </a:pPr>
                      <a:r>
                        <a:rPr lang="en-US" sz="950" smtClean="0">
                          <a:solidFill>
                            <a:srgbClr val="000000"/>
                          </a:solidFill>
                          <a:latin typeface="Segoe" pitchFamily="34" charset="0"/>
                          <a:ea typeface="SimSun"/>
                          <a:cs typeface="Segoe UI"/>
                        </a:rPr>
                        <a:t>Entretien des images hors connexion et en ligne</a:t>
                      </a:r>
                      <a:endParaRPr lang="en-US" sz="950" smtClean="0">
                        <a:solidFill>
                          <a:prstClr val="black"/>
                        </a:solidFill>
                        <a:latin typeface="Segoe" pitchFamily="34" charset="0"/>
                        <a:ea typeface="SimSun"/>
                        <a:cs typeface="Arial"/>
                      </a:endParaRPr>
                    </a:p>
                  </a:txBody>
                  <a:tcPr marL="68580" marR="68580" marT="0" marB="0"/>
                </a:tc>
                <a:tc>
                  <a:txBody>
                    <a:bodyPr/>
                    <a:lstStyle/>
                    <a:p>
                      <a:pPr marL="0" marR="0">
                        <a:lnSpc>
                          <a:spcPct val="115000"/>
                        </a:lnSpc>
                        <a:spcBef>
                          <a:spcPts val="0"/>
                        </a:spcBef>
                        <a:spcAft>
                          <a:spcPts val="0"/>
                        </a:spcAft>
                      </a:pPr>
                      <a:r>
                        <a:rPr lang="en-US" sz="950" dirty="0">
                          <a:solidFill>
                            <a:srgbClr val="000000"/>
                          </a:solidFill>
                          <a:latin typeface="Segoe" pitchFamily="34" charset="0"/>
                          <a:ea typeface="Times New Roman"/>
                          <a:cs typeface="Segoe UI"/>
                        </a:rPr>
                        <a:t>Windows ADK</a:t>
                      </a:r>
                      <a:endParaRPr lang="en-US" sz="950" dirty="0">
                        <a:latin typeface="Segoe" pitchFamily="34" charset="0"/>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950" dirty="0">
                          <a:solidFill>
                            <a:srgbClr val="000000"/>
                          </a:solidFill>
                          <a:latin typeface="Segoe" pitchFamily="34" charset="0"/>
                          <a:ea typeface="Times New Roman"/>
                          <a:cs typeface="Segoe UI"/>
                        </a:rPr>
                        <a:t>Netsh.exe</a:t>
                      </a:r>
                      <a:endParaRPr lang="en-US" sz="950" dirty="0">
                        <a:latin typeface="Segoe" pitchFamily="34" charset="0"/>
                        <a:ea typeface="Times New Roman"/>
                        <a:cs typeface="Times New Roman"/>
                      </a:endParaRPr>
                    </a:p>
                  </a:txBody>
                  <a:tcPr marL="68580" marR="68580" marT="0" marB="0"/>
                </a:tc>
                <a:tc>
                  <a:txBody>
                    <a:bodyPr/>
                    <a:lstStyle/>
                    <a:p>
                      <a:pPr lvl="0">
                        <a:lnSpc>
                          <a:spcPct val="115000"/>
                        </a:lnSpc>
                      </a:pPr>
                      <a:r>
                        <a:rPr lang="en-US" sz="950" smtClean="0">
                          <a:solidFill>
                            <a:srgbClr val="000000"/>
                          </a:solidFill>
                          <a:latin typeface="Segoe" pitchFamily="34" charset="0"/>
                          <a:ea typeface="SimSun"/>
                          <a:cs typeface="Segoe UI"/>
                        </a:rPr>
                        <a:t>Outil de ligne de commande pour gérer les paramètres liés au réseau</a:t>
                      </a:r>
                      <a:endParaRPr lang="en-US" sz="950">
                        <a:solidFill>
                          <a:prstClr val="black"/>
                        </a:solidFill>
                        <a:latin typeface="Segoe" pitchFamily="34" charset="0"/>
                        <a:ea typeface="SimSun"/>
                        <a:cs typeface="Arial"/>
                      </a:endParaRPr>
                    </a:p>
                  </a:txBody>
                  <a:tcPr marL="68580" marR="68580" marT="0" marB="0"/>
                </a:tc>
                <a:tc>
                  <a:txBody>
                    <a:bodyPr/>
                    <a:lstStyle/>
                    <a:p>
                      <a:pPr marL="0" marR="0">
                        <a:lnSpc>
                          <a:spcPct val="115000"/>
                        </a:lnSpc>
                        <a:spcBef>
                          <a:spcPts val="0"/>
                        </a:spcBef>
                        <a:spcAft>
                          <a:spcPts val="0"/>
                        </a:spcAft>
                      </a:pPr>
                      <a:r>
                        <a:rPr lang="en-US" sz="950" smtClean="0">
                          <a:solidFill>
                            <a:srgbClr val="000000"/>
                          </a:solidFill>
                          <a:latin typeface="Segoe" pitchFamily="34" charset="0"/>
                          <a:ea typeface="Times New Roman"/>
                          <a:cs typeface="Segoe UI"/>
                        </a:rPr>
                        <a:t>Ligne de commande</a:t>
                      </a:r>
                      <a:endParaRPr lang="en-US" sz="950" dirty="0">
                        <a:solidFill>
                          <a:srgbClr val="000000"/>
                        </a:solidFill>
                        <a:latin typeface="Segoe" pitchFamily="34" charset="0"/>
                        <a:ea typeface="Times New Roman"/>
                        <a:cs typeface="Segoe UI"/>
                      </a:endParaRPr>
                    </a:p>
                  </a:txBody>
                  <a:tcPr marL="68580" marR="68580" marT="0" marB="0"/>
                </a:tc>
              </a:tr>
              <a:tr h="370840">
                <a:tc>
                  <a:txBody>
                    <a:bodyPr/>
                    <a:lstStyle/>
                    <a:p>
                      <a:pPr marL="0" marR="0">
                        <a:lnSpc>
                          <a:spcPct val="115000"/>
                        </a:lnSpc>
                        <a:spcBef>
                          <a:spcPts val="0"/>
                        </a:spcBef>
                        <a:spcAft>
                          <a:spcPts val="0"/>
                        </a:spcAft>
                      </a:pPr>
                      <a:r>
                        <a:rPr lang="en-US" sz="950" smtClean="0">
                          <a:solidFill>
                            <a:srgbClr val="000000"/>
                          </a:solidFill>
                          <a:latin typeface="Segoe" pitchFamily="34" charset="0"/>
                          <a:ea typeface="Times New Roman"/>
                          <a:cs typeface="Segoe UI"/>
                        </a:rPr>
                        <a:t>Outil</a:t>
                      </a:r>
                      <a:endParaRPr lang="en-US" sz="950" dirty="0">
                        <a:latin typeface="Segoe" pitchFamily="34"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950" smtClean="0">
                          <a:solidFill>
                            <a:srgbClr val="000000"/>
                          </a:solidFill>
                          <a:latin typeface="Segoe" pitchFamily="34" charset="0"/>
                          <a:ea typeface="Times New Roman"/>
                          <a:cs typeface="Segoe UI"/>
                        </a:rPr>
                        <a:t>À quoi sert-il ?</a:t>
                      </a:r>
                      <a:endParaRPr lang="en-US" sz="950" dirty="0">
                        <a:solidFill>
                          <a:srgbClr val="000000"/>
                        </a:solidFill>
                        <a:latin typeface="Segoe" pitchFamily="34" charset="0"/>
                        <a:ea typeface="Times New Roman"/>
                        <a:cs typeface="Segoe UI"/>
                      </a:endParaRPr>
                    </a:p>
                  </a:txBody>
                  <a:tcPr marL="68580" marR="68580" marT="0" marB="0"/>
                </a:tc>
                <a:tc>
                  <a:txBody>
                    <a:bodyPr/>
                    <a:lstStyle/>
                    <a:p>
                      <a:pPr marL="0" marR="0">
                        <a:lnSpc>
                          <a:spcPct val="115000"/>
                        </a:lnSpc>
                        <a:spcBef>
                          <a:spcPts val="0"/>
                        </a:spcBef>
                        <a:spcAft>
                          <a:spcPts val="0"/>
                        </a:spcAft>
                      </a:pPr>
                      <a:r>
                        <a:rPr lang="en-US" sz="950" smtClean="0">
                          <a:solidFill>
                            <a:srgbClr val="000000"/>
                          </a:solidFill>
                          <a:latin typeface="Segoe" pitchFamily="34" charset="0"/>
                          <a:ea typeface="Times New Roman"/>
                          <a:cs typeface="Segoe UI"/>
                        </a:rPr>
                        <a:t>Emplacement</a:t>
                      </a:r>
                      <a:endParaRPr lang="en-US" sz="950" dirty="0">
                        <a:latin typeface="Segoe" pitchFamily="34" charset="0"/>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2292051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1363659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Assurez-vous d'indiquer les systèmes d'exploitation Windows</a:t>
            </a:r>
            <a:r>
              <a:rPr lang="en-US" sz="1000" baseline="30000">
                <a:latin typeface="Arial"/>
                <a:ea typeface="SimSun"/>
                <a:cs typeface="Segoe UI"/>
              </a:rPr>
              <a:t>®</a:t>
            </a:r>
            <a:r>
              <a:rPr lang="en-US" sz="1000">
                <a:latin typeface="Arial"/>
                <a:ea typeface="SimSun"/>
                <a:cs typeface="Segoe UI"/>
              </a:rPr>
              <a:t> pris en charge aux stagiaires. En outre, il est important que vous présentiez le concept d'architecture de système d'exploitation avec composants. Les avantages qu'ils offrent sont la possibilité de déployer des modules linguistiques en tant que composants des images disque de base sans avoir à créer plusieurs images.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2748278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Dans cette rubrique, vous devez décrire les fonctions des composants des services de déploiement Windows sans trop entrer dans les détails sur la façon dont chacun des composants fonctionne.</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Quel est l'avantage de la multidiffusion sur la monodiffusion dans les scénarios de déploiements importants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Avec la multidiffusion, le trafic réseau est géré plus efficacement.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3739974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Utilisez cette rubrique pour expliquer pourquoi vous utiliseriez les services de déploiement Windows. Deux scénarios sont donnés, l'un pour un petit réseau et l'autre pour un réseau moyen à important. Faites réfléchir les stagiaires à la façon dont les services de déploiement Windows peuvent optimiser le processus de déploiement. Passez ensuite chaque scénario en revue dans le détail. À la fin de la rubrique, les stagiaires devraient se rendre compte que les services de déploiement Windows peuvent utiliser des fichiers de réponses, et que le format de nom personnalisé et la connexion automatique au domaine peuvent être activés. Ils se seront également familiarisés avec divers types d'image et les étapes générales impliquées dans leur manipulation. Expliquez-leur bien que, dans les leçons suivantes, ils exploreront plus en détail ces étapes générales.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2802518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Utilisez les questions de cette rubrique pour lancer des scénarios où les services de déploiement Windows amélioreraient des déploiements de systèmes d'exploitation Windows.</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 personnel informatique de la société A. Datum Corporation est sur le point de déployer Windows Server 2012 dans diverses filiales. Les informations suivantes ont été fournies au personnel informatique par la direction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La configuration des serveurs des différentes filiales doit être assez cohérente.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Il n'est pas nécessaire de mettre à niveau les paramètres des serveurs existants, car ce sont de nouvelles succursales sans infrastructure informatique en place.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L'automatisation du processus de déploiement est importante, car il y a beaucoup de serveurs à déployer.</a:t>
            </a:r>
            <a:endParaRPr lang="en-US" sz="1000" smtClean="0">
              <a:effectLst/>
              <a:latin typeface="Arial"/>
              <a:ea typeface="Times New Roman"/>
              <a:cs typeface="Times New Roman"/>
            </a:endParaRPr>
          </a:p>
          <a:p>
            <a:pPr>
              <a:lnSpc>
                <a:spcPct val="115000"/>
              </a:lnSpc>
              <a:spcAft>
                <a:spcPts val="1000"/>
              </a:spcAft>
            </a:pPr>
            <a:r>
              <a:rPr lang="en-US" sz="1000">
                <a:latin typeface="Arial"/>
                <a:ea typeface="SimSun"/>
                <a:cs typeface="Segoe UI"/>
              </a:rPr>
              <a:t>Comment utiliseriez-vous les services de déploiement Windows pour optimiser le déploiement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réponses peuvent varier, mais les points importants à prendre en considération sont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D'utiliser des fichiers de réponses pour automatiser le processus de sélection d'image pendant le déploiement.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D'utiliser des fichiers de réponses pour automatiser les réponses pendant l'installation, y compris la connexion au domaine.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De créer une image personnalisée en utilisant les étapes fournies à la rubrique précédente.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De capturer l'image et de la télécharger vers les services de déploiement Windows.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De configurer les services de déploiement Windows pour qu'ils utilisent le format de nom personnalisé.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De configurer le serveur PXE pour qu'il réponde aux requêtes des clients automatiquement, et de commencer le déploiement sans que l'installateur ait besoin d'appuyer sur F12.</a:t>
            </a:r>
            <a:endParaRPr lang="en-US" sz="1000" smtClean="0">
              <a:effectLst/>
              <a:latin typeface="Arial"/>
              <a:ea typeface="Times New Roman"/>
              <a:cs typeface="Times New Roman"/>
            </a:endParaRPr>
          </a:p>
          <a:p>
            <a:pPr>
              <a:lnSpc>
                <a:spcPct val="115000"/>
              </a:lnSpc>
              <a:spcAft>
                <a:spcPts val="1000"/>
              </a:spcAft>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12BCD24-A319-421D-8A3A-04500B051081}" type="slidenum">
              <a:rPr lang="en-US" smtClean="0"/>
              <a:pPr/>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xmlns="" val="2264322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b="1">
                <a:solidFill>
                  <a:prstClr val="black"/>
                </a:solidFill>
                <a:latin typeface="Arial"/>
                <a:ea typeface="SimSun"/>
                <a:cs typeface="Arial"/>
              </a:rPr>
              <a:t>Question</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La société A. Datum Corporation souhaite déployer plusieurs douzaines de nouveaux serveurs à son siège social. Ces serveurs seront installés avec Windows Server 2012. Les informations suivantes ont été fournies au personnel informatique par la direction :</a:t>
            </a:r>
            <a:endParaRPr lang="en-US" sz="1000">
              <a:solidFill>
                <a:prstClr val="black"/>
              </a:solidFill>
              <a:latin typeface="Arial"/>
              <a:ea typeface="SimSun"/>
              <a:cs typeface="Arial"/>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La configuration des divers serveurs peut varier légèrement ; il y a deux configurations de serveur de base : installation serveur complète et installation serveur minimale.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La gestion du trafic réseau est cruciale, car le réseau est presque à pleine capacité.</a:t>
            </a:r>
            <a:endParaRPr lang="en-US" sz="1000">
              <a:solidFill>
                <a:prstClr val="black"/>
              </a:solidFill>
              <a:latin typeface="Arial"/>
              <a:ea typeface="Times New Roman"/>
              <a:cs typeface="Times New Roman"/>
            </a:endParaRPr>
          </a:p>
          <a:p>
            <a:pPr lvl="0">
              <a:lnSpc>
                <a:spcPct val="115000"/>
              </a:lnSpc>
              <a:spcAft>
                <a:spcPts val="1000"/>
              </a:spcAft>
            </a:pPr>
            <a:r>
              <a:rPr lang="en-US" sz="1000">
                <a:solidFill>
                  <a:prstClr val="black"/>
                </a:solidFill>
                <a:latin typeface="Arial"/>
                <a:ea typeface="SimSun"/>
                <a:cs typeface="Segoe UI"/>
              </a:rPr>
              <a:t>Comment recommanderiez-vous au personnel de chez A. Datum de procéder pour le déploiement ? </a:t>
            </a:r>
            <a:endParaRPr lang="en-US" sz="1000">
              <a:solidFill>
                <a:prstClr val="black"/>
              </a:solidFill>
              <a:latin typeface="Arial"/>
              <a:ea typeface="SimSun"/>
              <a:cs typeface="Arial"/>
            </a:endParaRPr>
          </a:p>
          <a:p>
            <a:pPr lvl="0">
              <a:lnSpc>
                <a:spcPct val="115000"/>
              </a:lnSpc>
            </a:pPr>
            <a:r>
              <a:rPr lang="en-US" sz="1000" b="1">
                <a:solidFill>
                  <a:prstClr val="black"/>
                </a:solidFill>
                <a:latin typeface="Arial"/>
                <a:ea typeface="SimSun"/>
                <a:cs typeface="Arial"/>
              </a:rPr>
              <a:t>Réponse</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Les réponses peuvent varier, mais les points à considérer devraient comprendre :</a:t>
            </a:r>
            <a:endParaRPr lang="en-US" sz="1000">
              <a:solidFill>
                <a:prstClr val="black"/>
              </a:solidFill>
              <a:latin typeface="Arial"/>
              <a:ea typeface="SimSun"/>
              <a:cs typeface="Arial"/>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De créer deux images personnalisées et de les capturer sur le serveur des services de déploiement Windows.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De configurer la transmission par multidiffusion sur le ou les serveurs des services de déploiement Windows pour permettre l'utilisation efficace de la bande passante réseau.</a:t>
            </a:r>
            <a:endParaRPr lang="en-US"/>
          </a:p>
        </p:txBody>
      </p:sp>
      <p:sp>
        <p:nvSpPr>
          <p:cNvPr id="4" name="Slide Number Placeholder 3"/>
          <p:cNvSpPr>
            <a:spLocks noGrp="1"/>
          </p:cNvSpPr>
          <p:nvPr>
            <p:ph type="sldNum" sz="quarter" idx="10"/>
          </p:nvPr>
        </p:nvSpPr>
        <p:spPr/>
        <p:txBody>
          <a:bodyPr/>
          <a:lstStyle/>
          <a:p>
            <a:fld id="{E12BCD24-A319-421D-8A3A-04500B051081}" type="slidenum">
              <a:rPr lang="en-US" smtClean="0"/>
              <a:pPr/>
              <a:t>8</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283238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E12BCD24-A319-421D-8A3A-04500B051081}" type="slidenum">
              <a:rPr lang="en-US" smtClean="0"/>
              <a:pPr/>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 Déploiement et maintenance des images de serveur</a:t>
            </a:r>
            <a:endParaRPr lang="en-US" sz="1200" b="1">
              <a:solidFill>
                <a:srgbClr val="336699"/>
              </a:solidFill>
              <a:latin typeface="Arial"/>
            </a:endParaRPr>
          </a:p>
        </p:txBody>
      </p:sp>
    </p:spTree>
    <p:extLst>
      <p:ext uri="{BB962C8B-B14F-4D97-AF65-F5344CB8AC3E}">
        <p14:creationId xmlns:p14="http://schemas.microsoft.com/office/powerpoint/2010/main" xmlns="" val="40445382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04755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3169492"/>
            <a:ext cx="5638799" cy="340093"/>
          </a:xfrm>
        </p:spPr>
        <p:txBody>
          <a:bodyPr/>
          <a:lstStyle/>
          <a:p>
            <a:r>
              <a:rPr lang="en-US" sz="2600" smtClean="0"/>
              <a:t>Module 1</a:t>
            </a:r>
            <a:endParaRPr lang="en-US" sz="2600"/>
          </a:p>
        </p:txBody>
      </p:sp>
      <p:sp>
        <p:nvSpPr>
          <p:cNvPr id="3" name="Subtitle 2"/>
          <p:cNvSpPr>
            <a:spLocks noGrp="1"/>
          </p:cNvSpPr>
          <p:nvPr>
            <p:ph type="subTitle" sz="quarter" idx="1"/>
          </p:nvPr>
        </p:nvSpPr>
        <p:spPr/>
        <p:txBody>
          <a:bodyPr/>
          <a:lstStyle/>
          <a:p>
            <a:r>
              <a:rPr lang="fr-FR" smtClean="0"/>
              <a:t>Déploiement et maintenance des images de serveur
</a:t>
            </a:r>
            <a:endParaRPr lang="en-US"/>
          </a:p>
        </p:txBody>
      </p:sp>
    </p:spTree>
    <p:extLst>
      <p:ext uri="{BB962C8B-B14F-4D97-AF65-F5344CB8AC3E}">
        <p14:creationId xmlns:p14="http://schemas.microsoft.com/office/powerpoint/2010/main" xmlns="" val="256874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Fonctionnement des composants des services de déploiement Windows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Les conditions préalables à l'installation des services de déploiement Windows incluent :</a:t>
            </a:r>
          </a:p>
          <a:p>
            <a:r>
              <a:rPr lang="en-US" dirty="0" smtClean="0"/>
              <a:t>AD DS</a:t>
            </a:r>
          </a:p>
          <a:p>
            <a:r>
              <a:rPr lang="en-US" dirty="0" smtClean="0"/>
              <a:t>DHCP</a:t>
            </a:r>
          </a:p>
          <a:p>
            <a:r>
              <a:rPr lang="en-US" dirty="0" smtClean="0"/>
              <a:t>DNS</a:t>
            </a:r>
          </a:p>
          <a:p>
            <a:r>
              <a:rPr lang="en-US" dirty="0" smtClean="0"/>
              <a:t>Volume NTFS</a:t>
            </a:r>
          </a:p>
          <a:p>
            <a:endParaRPr lang="en-US" dirty="0"/>
          </a:p>
          <a:p>
            <a:pPr marL="0" indent="0">
              <a:buNone/>
            </a:pPr>
            <a:r>
              <a:rPr lang="en-US" dirty="0" smtClean="0"/>
              <a:t>Utilisez le kit de déploiement automatisé Windows pour créer des fichiers de réponse pour le déploiement automatisé</a:t>
            </a:r>
            <a:endParaRPr lang="en-US" dirty="0"/>
          </a:p>
        </p:txBody>
      </p:sp>
    </p:spTree>
    <p:extLst>
      <p:ext uri="{BB962C8B-B14F-4D97-AF65-F5344CB8AC3E}">
        <p14:creationId xmlns:p14="http://schemas.microsoft.com/office/powerpoint/2010/main" xmlns="" val="3597752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Installation et configuration des services de déploiement Windows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Procédez comme suit pour installer et configurer les services de déploiement Windows :</a:t>
            </a:r>
          </a:p>
          <a:p>
            <a:pPr lvl="1"/>
            <a:r>
              <a:rPr lang="en-US" dirty="0" smtClean="0"/>
              <a:t>Installez le rôle serveur des services de déploiement Windows</a:t>
            </a:r>
          </a:p>
          <a:p>
            <a:pPr lvl="2"/>
            <a:r>
              <a:rPr lang="en-US" dirty="0" smtClean="0"/>
              <a:t>Installez le serveur de déploiement ou le rôle serveur de transport</a:t>
            </a:r>
          </a:p>
          <a:p>
            <a:pPr lvl="2"/>
            <a:r>
              <a:rPr lang="en-US" dirty="0" smtClean="0"/>
              <a:t>Procédez comme suit pour procéder à la configuration post-installation des services de déploiement Windows :</a:t>
            </a:r>
          </a:p>
          <a:p>
            <a:pPr lvl="3"/>
            <a:r>
              <a:rPr lang="en-US" sz="2000" dirty="0" smtClean="0"/>
              <a:t>Spécifiez un emplacement pour stocker les images</a:t>
            </a:r>
          </a:p>
          <a:p>
            <a:pPr lvl="3"/>
            <a:r>
              <a:rPr lang="en-US" sz="2000" dirty="0" smtClean="0"/>
              <a:t>Configurez les options de serveur DHCP, si nécessaire</a:t>
            </a:r>
          </a:p>
          <a:p>
            <a:pPr lvl="3"/>
            <a:r>
              <a:rPr lang="en-US" sz="2000" dirty="0" smtClean="0"/>
              <a:t>Configurez le serveur PXE</a:t>
            </a:r>
            <a:endParaRPr lang="en-US" sz="2000" dirty="0"/>
          </a:p>
        </p:txBody>
      </p:sp>
    </p:spTree>
    <p:extLst>
      <p:ext uri="{BB962C8B-B14F-4D97-AF65-F5344CB8AC3E}">
        <p14:creationId xmlns:p14="http://schemas.microsoft.com/office/powerpoint/2010/main" xmlns="" val="3067361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d3a10d50-32db-4dda-86d3-81b37a861c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Gestion des déploiements avec les services de déploiement Windows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Pour entretenir des ordinateurs clients avec des services de déploiement Windows, vous devez :</a:t>
            </a:r>
          </a:p>
          <a:p>
            <a:pPr lvl="1"/>
            <a:r>
              <a:rPr lang="en-US" dirty="0" smtClean="0"/>
              <a:t>configurer les paramètres </a:t>
            </a:r>
            <a:r>
              <a:rPr lang="en-US" smtClean="0"/>
              <a:t>de démarrage</a:t>
            </a:r>
            <a:endParaRPr lang="en-US" dirty="0" smtClean="0"/>
          </a:p>
          <a:p>
            <a:pPr lvl="1"/>
            <a:r>
              <a:rPr lang="en-US" dirty="0" smtClean="0"/>
              <a:t>configurer les </a:t>
            </a:r>
            <a:r>
              <a:rPr lang="en-US" smtClean="0"/>
              <a:t>paramètres d'installation</a:t>
            </a:r>
            <a:endParaRPr lang="en-US" dirty="0" smtClean="0"/>
          </a:p>
          <a:p>
            <a:pPr lvl="1"/>
            <a:r>
              <a:rPr lang="en-US" dirty="0" smtClean="0"/>
              <a:t>configurer les paramètres </a:t>
            </a:r>
            <a:r>
              <a:rPr lang="en-US" smtClean="0"/>
              <a:t>de transmission</a:t>
            </a:r>
            <a:endParaRPr lang="en-US" dirty="0" smtClean="0"/>
          </a:p>
          <a:p>
            <a:pPr lvl="1"/>
            <a:r>
              <a:rPr lang="en-US" dirty="0" smtClean="0"/>
              <a:t>configurer </a:t>
            </a:r>
            <a:r>
              <a:rPr lang="en-US" smtClean="0"/>
              <a:t>les pilotes</a:t>
            </a:r>
            <a:endParaRPr lang="en-US" dirty="0"/>
          </a:p>
        </p:txBody>
      </p:sp>
    </p:spTree>
    <p:extLst>
      <p:ext uri="{BB962C8B-B14F-4D97-AF65-F5344CB8AC3E}">
        <p14:creationId xmlns:p14="http://schemas.microsoft.com/office/powerpoint/2010/main" xmlns="" val="2360189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3: Administration des services de déploiement Windows</a:t>
            </a:r>
            <a:endParaRPr lang="en-US"/>
          </a:p>
        </p:txBody>
      </p:sp>
      <p:sp>
        <p:nvSpPr>
          <p:cNvPr id="3" name="Text Placeholder 2"/>
          <p:cNvSpPr>
            <a:spLocks noGrp="1"/>
          </p:cNvSpPr>
          <p:nvPr>
            <p:ph type="body" idx="1"/>
          </p:nvPr>
        </p:nvSpPr>
        <p:spPr/>
        <p:txBody>
          <a:bodyPr/>
          <a:lstStyle/>
          <a:p>
            <a:r>
              <a:rPr lang="fr-FR" smtClean="0"/>
              <a:t>Tâches d'administration courantes
Démonstration : Procédure d'administration des images
Automatisation des déploiements
Démonstration : Procédure de configuration de la transmission par multidiffusion</a:t>
            </a:r>
            <a:endParaRPr lang="en-US"/>
          </a:p>
        </p:txBody>
      </p:sp>
    </p:spTree>
    <p:extLst>
      <p:ext uri="{BB962C8B-B14F-4D97-AF65-F5344CB8AC3E}">
        <p14:creationId xmlns:p14="http://schemas.microsoft.com/office/powerpoint/2010/main" xmlns="" val="1444403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Tâches d'administration courantes</a:t>
            </a:r>
            <a:endParaRPr lang="en-US"/>
          </a:p>
        </p:txBody>
      </p:sp>
      <p:sp>
        <p:nvSpPr>
          <p:cNvPr id="4" name="Content Placeholder 2"/>
          <p:cNvSpPr>
            <a:spLocks noGrp="1"/>
          </p:cNvSpPr>
          <p:nvPr/>
        </p:nvSpPr>
        <p:spPr bwMode="auto">
          <a:xfrm>
            <a:off x="458788" y="1021215"/>
            <a:ext cx="8119156" cy="883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smtClean="0"/>
              <a:t>Il y a plusieurs tâches et outils administratifs communs pour les services de déploiement Windows</a:t>
            </a:r>
          </a:p>
          <a:p>
            <a:pPr marL="0" indent="0">
              <a:buNone/>
            </a:pPr>
            <a:endParaRPr lang="en-US" sz="2600" dirty="0"/>
          </a:p>
        </p:txBody>
      </p:sp>
      <p:sp>
        <p:nvSpPr>
          <p:cNvPr id="5" name="Content Placeholder 2"/>
          <p:cNvSpPr txBox="1">
            <a:spLocks/>
          </p:cNvSpPr>
          <p:nvPr/>
        </p:nvSpPr>
        <p:spPr bwMode="auto">
          <a:xfrm>
            <a:off x="457201" y="2057400"/>
            <a:ext cx="4038600"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t>Tâches</a:t>
            </a:r>
          </a:p>
          <a:p>
            <a:pPr lvl="1" indent="-285750">
              <a:buClr>
                <a:srgbClr val="0070C0"/>
              </a:buClr>
              <a:buFont typeface="Arial" pitchFamily="34" charset="0"/>
              <a:buChar char="•"/>
            </a:pPr>
            <a:r>
              <a:rPr lang="en-US" b="0" dirty="0"/>
              <a:t>Configurer les services DHCP</a:t>
            </a:r>
          </a:p>
          <a:p>
            <a:pPr lvl="1" indent="-285750">
              <a:buClr>
                <a:srgbClr val="0070C0"/>
              </a:buClr>
              <a:buFont typeface="Arial" pitchFamily="34" charset="0"/>
              <a:buChar char="•"/>
            </a:pPr>
            <a:r>
              <a:rPr lang="en-US" b="0" dirty="0"/>
              <a:t>Créer et entretenir les images</a:t>
            </a:r>
          </a:p>
          <a:p>
            <a:pPr lvl="1" indent="-285750">
              <a:buClr>
                <a:srgbClr val="0070C0"/>
              </a:buClr>
              <a:buFont typeface="Arial" pitchFamily="34" charset="0"/>
              <a:buChar char="•"/>
            </a:pPr>
            <a:r>
              <a:rPr lang="en-US" b="0" dirty="0"/>
              <a:t>Gérer le menu de démarrage</a:t>
            </a:r>
          </a:p>
          <a:p>
            <a:pPr lvl="1" indent="-285750">
              <a:buClr>
                <a:srgbClr val="0070C0"/>
              </a:buClr>
              <a:buFont typeface="Arial" pitchFamily="34" charset="0"/>
              <a:buChar char="•"/>
            </a:pPr>
            <a:r>
              <a:rPr lang="en-US" b="0" dirty="0" err="1"/>
              <a:t>Préconfigurer les ordinateurs clients</a:t>
            </a:r>
          </a:p>
          <a:p>
            <a:pPr lvl="1" indent="-285750">
              <a:buClr>
                <a:srgbClr val="0070C0"/>
              </a:buClr>
              <a:buFont typeface="Arial" pitchFamily="34" charset="0"/>
              <a:buChar char="•"/>
            </a:pPr>
            <a:r>
              <a:rPr lang="en-US" b="0" dirty="0"/>
              <a:t>Automatiser le déploiement</a:t>
            </a:r>
          </a:p>
          <a:p>
            <a:pPr lvl="1" indent="-285750">
              <a:buClr>
                <a:srgbClr val="0070C0"/>
              </a:buClr>
              <a:buFont typeface="Arial" pitchFamily="34" charset="0"/>
              <a:buChar char="•"/>
            </a:pPr>
            <a:r>
              <a:rPr lang="en-US" b="0" dirty="0"/>
              <a:t>Configurer la transmission</a:t>
            </a:r>
          </a:p>
          <a:p>
            <a:pPr lvl="1"/>
            <a:endParaRPr lang="en-US" b="0" dirty="0" smtClean="0"/>
          </a:p>
          <a:p>
            <a:pPr marL="0" indent="0">
              <a:buFont typeface="Arial" pitchFamily="34" charset="0"/>
              <a:buNone/>
            </a:pPr>
            <a:endParaRPr lang="en-US" b="0" dirty="0"/>
          </a:p>
        </p:txBody>
      </p:sp>
      <p:sp>
        <p:nvSpPr>
          <p:cNvPr id="6" name="Content Placeholder 2"/>
          <p:cNvSpPr txBox="1">
            <a:spLocks/>
          </p:cNvSpPr>
          <p:nvPr/>
        </p:nvSpPr>
        <p:spPr bwMode="auto">
          <a:xfrm>
            <a:off x="4648643" y="2052484"/>
            <a:ext cx="4038158"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smtClean="0"/>
              <a:t>Outils</a:t>
            </a:r>
          </a:p>
          <a:p>
            <a:pPr lvl="1" indent="-285750">
              <a:buClr>
                <a:srgbClr val="0070C0"/>
              </a:buClr>
              <a:buFont typeface="Arial" pitchFamily="34" charset="0"/>
              <a:buChar char="•"/>
            </a:pPr>
            <a:r>
              <a:rPr lang="en-US" b="0" dirty="0"/>
              <a:t>Console Services de déploiement Windows</a:t>
            </a:r>
          </a:p>
          <a:p>
            <a:pPr lvl="1" indent="-285750">
              <a:buClr>
                <a:srgbClr val="0070C0"/>
              </a:buClr>
              <a:buFont typeface="Arial" pitchFamily="34" charset="0"/>
              <a:buChar char="•"/>
            </a:pPr>
            <a:r>
              <a:rPr lang="en-US" b="0" dirty="0"/>
              <a:t>WDSUtil.exe</a:t>
            </a:r>
          </a:p>
          <a:p>
            <a:pPr lvl="1" indent="-285750">
              <a:buClr>
                <a:srgbClr val="0070C0"/>
              </a:buClr>
              <a:buFont typeface="Arial" pitchFamily="34" charset="0"/>
              <a:buChar char="•"/>
            </a:pPr>
            <a:r>
              <a:rPr lang="en-US" b="0" dirty="0"/>
              <a:t>Dism.exe</a:t>
            </a:r>
          </a:p>
          <a:p>
            <a:pPr lvl="1" indent="-285750">
              <a:buClr>
                <a:srgbClr val="0070C0"/>
              </a:buClr>
              <a:buFont typeface="Arial" pitchFamily="34" charset="0"/>
              <a:buChar char="•"/>
            </a:pPr>
            <a:r>
              <a:rPr lang="en-US" b="0" dirty="0"/>
              <a:t>Sysprep.exe</a:t>
            </a:r>
          </a:p>
          <a:p>
            <a:pPr lvl="1" indent="-285750">
              <a:buClr>
                <a:srgbClr val="0070C0"/>
              </a:buClr>
              <a:buFont typeface="Arial" pitchFamily="34" charset="0"/>
              <a:buChar char="•"/>
            </a:pPr>
            <a:r>
              <a:rPr lang="en-US" b="0" dirty="0"/>
              <a:t>ImageX.exe</a:t>
            </a:r>
          </a:p>
          <a:p>
            <a:pPr lvl="1" indent="-285750">
              <a:buClr>
                <a:srgbClr val="0070C0"/>
              </a:buClr>
              <a:buFont typeface="Arial" pitchFamily="34" charset="0"/>
              <a:buChar char="•"/>
            </a:pPr>
            <a:r>
              <a:rPr lang="en-US" b="0" dirty="0"/>
              <a:t>Windows SIM</a:t>
            </a:r>
          </a:p>
          <a:p>
            <a:pPr marL="0" indent="0">
              <a:buFont typeface="Arial" pitchFamily="34" charset="0"/>
              <a:buNone/>
            </a:pPr>
            <a:endParaRPr lang="en-US" b="0" dirty="0"/>
          </a:p>
        </p:txBody>
      </p:sp>
    </p:spTree>
    <p:extLst>
      <p:ext uri="{BB962C8B-B14F-4D97-AF65-F5344CB8AC3E}">
        <p14:creationId xmlns:p14="http://schemas.microsoft.com/office/powerpoint/2010/main" xmlns="" val="3808019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75621b32-f5a4-44de-98e9-ad6ac043af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Procédure d'administration des images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Dans cette démonstration, vous allez apprendre à administrer des images</a:t>
            </a:r>
            <a:endParaRPr lang="en-US" dirty="0"/>
          </a:p>
        </p:txBody>
      </p:sp>
    </p:spTree>
    <p:extLst>
      <p:ext uri="{BB962C8B-B14F-4D97-AF65-F5344CB8AC3E}">
        <p14:creationId xmlns:p14="http://schemas.microsoft.com/office/powerpoint/2010/main" xmlns="" val="634433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1753318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9016170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1c1f461d-c6a1-4ee6-b402-5f8c4eb0f2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Automatisation des déploiements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Pour automatiser le processus de configuration de Windows :</a:t>
            </a:r>
          </a:p>
          <a:p>
            <a:pPr marL="514350" indent="-514350">
              <a:buFont typeface="+mj-lt"/>
              <a:buAutoNum type="arabicPeriod"/>
            </a:pPr>
            <a:r>
              <a:rPr lang="en-US" dirty="0" smtClean="0"/>
              <a:t>créez le </a:t>
            </a:r>
            <a:r>
              <a:rPr lang="en-US" smtClean="0"/>
              <a:t>fichier UUnattend.xml</a:t>
            </a:r>
            <a:endParaRPr lang="en-US" dirty="0" smtClean="0"/>
          </a:p>
          <a:p>
            <a:pPr marL="514350" indent="-514350">
              <a:buFont typeface="+mj-lt"/>
              <a:buAutoNum type="arabicPeriod"/>
            </a:pPr>
            <a:r>
              <a:rPr lang="en-US" dirty="0" smtClean="0"/>
              <a:t>copiez le fichier sur le serveur des services de </a:t>
            </a:r>
            <a:r>
              <a:rPr lang="en-US" smtClean="0"/>
              <a:t>déploiement Windows</a:t>
            </a:r>
            <a:endParaRPr lang="en-US" dirty="0"/>
          </a:p>
          <a:p>
            <a:pPr marL="514350" indent="-514350">
              <a:buFont typeface="+mj-lt"/>
              <a:buAutoNum type="arabicPeriod"/>
            </a:pPr>
            <a:r>
              <a:rPr lang="en-US" dirty="0" smtClean="0"/>
              <a:t>affichez les propriétés de l'image </a:t>
            </a:r>
            <a:r>
              <a:rPr lang="en-US" smtClean="0"/>
              <a:t>d'installation appropriée</a:t>
            </a:r>
            <a:endParaRPr lang="en-US" dirty="0"/>
          </a:p>
          <a:p>
            <a:pPr marL="514350" indent="-514350">
              <a:buFont typeface="+mj-lt"/>
              <a:buAutoNum type="arabicPeriod"/>
            </a:pPr>
            <a:r>
              <a:rPr lang="en-US" dirty="0" smtClean="0"/>
              <a:t>activez le mode sans assistance et sélectionnez le fichier </a:t>
            </a:r>
            <a:r>
              <a:rPr lang="en-US" smtClean="0"/>
              <a:t>de réponse</a:t>
            </a:r>
            <a:endParaRPr lang="en-US" dirty="0"/>
          </a:p>
        </p:txBody>
      </p:sp>
    </p:spTree>
    <p:extLst>
      <p:ext uri="{BB962C8B-B14F-4D97-AF65-F5344CB8AC3E}">
        <p14:creationId xmlns:p14="http://schemas.microsoft.com/office/powerpoint/2010/main" xmlns="" val="3029485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2eb0170c-d5a8-4479-9fdc-93de0650a5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Procédure de configuration de la transmission par multidiffusion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Dans cette démonstration, vous allez apprendre à configurer une transmission multidiffusion</a:t>
            </a:r>
            <a:endParaRPr lang="en-US" dirty="0"/>
          </a:p>
        </p:txBody>
      </p:sp>
    </p:spTree>
    <p:extLst>
      <p:ext uri="{BB962C8B-B14F-4D97-AF65-F5344CB8AC3E}">
        <p14:creationId xmlns:p14="http://schemas.microsoft.com/office/powerpoint/2010/main" xmlns="" val="4005838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Vue d'ensemble des services de déploiement Windows
Implémentation d'un déploiement avec les services de déploiement Windows
Administration des services de déploiement Windows</a:t>
            </a:r>
            <a:endParaRPr lang="en-US"/>
          </a:p>
        </p:txBody>
      </p:sp>
    </p:spTree>
    <p:extLst>
      <p:ext uri="{BB962C8B-B14F-4D97-AF65-F5344CB8AC3E}">
        <p14:creationId xmlns:p14="http://schemas.microsoft.com/office/powerpoint/2010/main" xmlns="" val="3651754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smtClean="0"/>
              <a:t>Atelier pratique : Utilisation des services de déploiement Windows pour déployer Windows Server 2012</a:t>
            </a:r>
            <a:endParaRPr lang="en-US" sz="2400"/>
          </a:p>
        </p:txBody>
      </p:sp>
      <p:sp>
        <p:nvSpPr>
          <p:cNvPr id="3" name="Text Placeholder 2"/>
          <p:cNvSpPr>
            <a:spLocks noGrp="1"/>
          </p:cNvSpPr>
          <p:nvPr>
            <p:ph type="body" idx="1"/>
          </p:nvPr>
        </p:nvSpPr>
        <p:spPr/>
        <p:txBody>
          <a:bodyPr/>
          <a:lstStyle/>
          <a:p>
            <a:r>
              <a:rPr lang="fr-FR" sz="2200" smtClean="0"/>
              <a:t>Exercice 1 : Installation et configuration des services de déploiement Windows
Exercice 2 : Création d'images du système d'exploitation avec les services de déploiement Windows
Exercice 3 : Configuration d'un format de nom personnalisé des ordinateurs
Exercice 4 : Déploiement d'images avec les services de déploiement Windows</a:t>
            </a:r>
            <a:endParaRPr lang="en-US" sz="2200"/>
          </a:p>
        </p:txBody>
      </p:sp>
      <p:sp>
        <p:nvSpPr>
          <p:cNvPr id="4" name="TextBox 3"/>
          <p:cNvSpPr txBox="1"/>
          <p:nvPr/>
        </p:nvSpPr>
        <p:spPr>
          <a:xfrm>
            <a:off x="458788" y="4006096"/>
            <a:ext cx="4657622" cy="430887"/>
          </a:xfrm>
          <a:prstGeom prst="rect">
            <a:avLst/>
          </a:prstGeom>
          <a:noFill/>
        </p:spPr>
        <p:txBody>
          <a:bodyPr vert="horz" wrap="none" rtlCol="0">
            <a:spAutoFit/>
          </a:bodyPr>
          <a:lstStyle/>
          <a:p>
            <a:r>
              <a:rPr lang="en-US" sz="2200" smtClean="0">
                <a:latin typeface="Segoe UI"/>
              </a:rPr>
              <a:t>Informations d'ouverture de session</a:t>
            </a:r>
            <a:endParaRPr lang="en-US" sz="2200">
              <a:latin typeface="Segoe UI"/>
            </a:endParaRPr>
          </a:p>
        </p:txBody>
      </p:sp>
      <p:sp>
        <p:nvSpPr>
          <p:cNvPr id="5" name="TextBox 4"/>
          <p:cNvSpPr txBox="1"/>
          <p:nvPr/>
        </p:nvSpPr>
        <p:spPr>
          <a:xfrm>
            <a:off x="458788" y="4387096"/>
            <a:ext cx="6647974" cy="1785104"/>
          </a:xfrm>
          <a:prstGeom prst="rect">
            <a:avLst/>
          </a:prstGeom>
          <a:noFill/>
        </p:spPr>
        <p:txBody>
          <a:bodyPr vert="horz" wrap="none" rtlCol="0">
            <a:spAutoFit/>
          </a:bodyPr>
          <a:lstStyle/>
          <a:p>
            <a:pPr>
              <a:tabLst>
                <a:tab pos="3495675" algn="l"/>
              </a:tabLst>
            </a:pPr>
            <a:r>
              <a:rPr lang="en-US" sz="2200" b="0" i="0" u="none" strike="noStrike" baseline="0" smtClean="0">
                <a:latin typeface="Segoe UI"/>
                <a:ea typeface="SimSun"/>
                <a:cs typeface="Cordia New"/>
              </a:rPr>
              <a:t>Ordinateurs virtuels	22411B-LON-DC1</a:t>
            </a:r>
            <a:endParaRPr lang="fr-CA" sz="2200" b="0" i="0" u="none" strike="noStrike" baseline="0" smtClean="0">
              <a:latin typeface="Segoe UI"/>
              <a:ea typeface="SimSun"/>
              <a:cs typeface="Cordia New"/>
            </a:endParaRPr>
          </a:p>
          <a:p>
            <a:pPr>
              <a:tabLst>
                <a:tab pos="3495675" algn="l"/>
              </a:tabLst>
            </a:pPr>
            <a:r>
              <a:rPr lang="en-US" sz="2200" b="0" i="0" u="none" strike="noStrike" baseline="0" smtClean="0">
                <a:latin typeface="Segoe UI"/>
                <a:ea typeface="SimSun"/>
                <a:cs typeface="Cordia New"/>
              </a:rPr>
              <a:t>	22411B-LON-SVR1</a:t>
            </a:r>
            <a:endParaRPr lang="fr-CA" sz="2200" b="0" i="0" u="none" strike="noStrike" baseline="0" smtClean="0">
              <a:latin typeface="Segoe UI"/>
              <a:ea typeface="SimSun"/>
              <a:cs typeface="Cordia New"/>
            </a:endParaRPr>
          </a:p>
          <a:p>
            <a:pPr>
              <a:tabLst>
                <a:tab pos="3495675" algn="l"/>
              </a:tabLst>
            </a:pPr>
            <a:r>
              <a:rPr lang="en-US" sz="2200" b="0" i="0" u="none" strike="noStrike" baseline="0" smtClean="0">
                <a:latin typeface="Segoe UI"/>
                <a:ea typeface="SimSun"/>
                <a:cs typeface="Cordia New"/>
              </a:rPr>
              <a:t>	22411B-LON-SVR3</a:t>
            </a:r>
            <a:r>
              <a:rPr lang="en-US" sz="2200">
                <a:solidFill>
                  <a:srgbClr val="000000"/>
                </a:solidFill>
                <a:latin typeface="Segoe UI"/>
                <a:ea typeface="SimSun"/>
                <a:cs typeface="Cordia New"/>
              </a:rPr>
              <a:t>	</a:t>
            </a:r>
          </a:p>
          <a:p>
            <a:pPr>
              <a:tabLst>
                <a:tab pos="3495675" algn="l"/>
              </a:tabLst>
            </a:pPr>
            <a:r>
              <a:rPr lang="en-US" sz="2200" b="0" i="0" u="none" strike="noStrike" baseline="0" smtClean="0">
                <a:latin typeface="Segoe UI"/>
                <a:ea typeface="SimSun"/>
                <a:cs typeface="Cordia New"/>
              </a:rPr>
              <a:t>Nom d'utilisateur	</a:t>
            </a:r>
            <a:r>
              <a:rPr lang="en-US" sz="2200" b="1" i="0" u="none" strike="noStrike" baseline="0" smtClean="0">
                <a:latin typeface="Segoe UI"/>
                <a:ea typeface="SimSun"/>
                <a:cs typeface="Cordia New"/>
              </a:rPr>
              <a:t>Administrateur</a:t>
            </a:r>
            <a:r>
              <a:rPr lang="en-US" sz="2200" b="0" i="0" u="none" strike="noStrike" baseline="0" smtClean="0">
                <a:latin typeface="Segoe UI"/>
                <a:ea typeface="SimSun"/>
                <a:cs typeface="Cordia New"/>
              </a:rPr>
              <a:t>	</a:t>
            </a:r>
          </a:p>
          <a:p>
            <a:pPr>
              <a:tabLst>
                <a:tab pos="3495675" algn="l"/>
              </a:tabLst>
            </a:pPr>
            <a:r>
              <a:rPr lang="en-US" sz="2200" b="0" i="0" u="none" strike="noStrike" baseline="0" smtClean="0">
                <a:latin typeface="Segoe UI"/>
                <a:ea typeface="SimSun"/>
                <a:cs typeface="Cordia New"/>
              </a:rPr>
              <a:t>Mot de passe	</a:t>
            </a:r>
            <a:r>
              <a:rPr lang="en-US" sz="2200" b="1" i="0" u="none" strike="noStrike" baseline="0" smtClean="0">
                <a:latin typeface="Segoe UI"/>
                <a:ea typeface="SimSun"/>
                <a:cs typeface="Cordia New"/>
              </a:rPr>
              <a:t>Pa$$w0rd</a:t>
            </a:r>
            <a:r>
              <a:rPr lang="en-US" sz="2200" b="0" i="0" u="none" strike="noStrike" baseline="0" smtClean="0">
                <a:latin typeface="Segoe UI"/>
                <a:ea typeface="SimSun"/>
                <a:cs typeface="Cordia New"/>
              </a:rPr>
              <a:t>	</a:t>
            </a:r>
          </a:p>
        </p:txBody>
      </p:sp>
      <p:sp>
        <p:nvSpPr>
          <p:cNvPr id="6" name="TextBox 5"/>
          <p:cNvSpPr txBox="1"/>
          <p:nvPr/>
        </p:nvSpPr>
        <p:spPr>
          <a:xfrm>
            <a:off x="458788" y="6163356"/>
            <a:ext cx="5495863" cy="523220"/>
          </a:xfrm>
          <a:prstGeom prst="rect">
            <a:avLst/>
          </a:prstGeom>
          <a:noFill/>
        </p:spPr>
        <p:txBody>
          <a:bodyPr vert="horz" wrap="none" rtlCol="0">
            <a:spAutoFit/>
          </a:bodyPr>
          <a:lstStyle/>
          <a:p>
            <a:r>
              <a:rPr lang="en-US" sz="2800" smtClean="0">
                <a:latin typeface="Segoe UI"/>
              </a:rPr>
              <a:t>Durée approximative : 75 minutes</a:t>
            </a:r>
            <a:endParaRPr lang="en-US" sz="2800">
              <a:latin typeface="Segoe UI"/>
            </a:endParaRPr>
          </a:p>
        </p:txBody>
      </p:sp>
    </p:spTree>
    <p:extLst>
      <p:ext uri="{BB962C8B-B14F-4D97-AF65-F5344CB8AC3E}">
        <p14:creationId xmlns:p14="http://schemas.microsoft.com/office/powerpoint/2010/main" xmlns="" val="1922468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1365251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4821833"/>
          </a:xfrm>
          <a:prstGeom prst="rect">
            <a:avLst/>
          </a:prstGeom>
          <a:noFill/>
        </p:spPr>
        <p:txBody>
          <a:bodyPr vert="horz" wrap="square" rtlCol="0">
            <a:spAutoFit/>
          </a:bodyPr>
          <a:lstStyle/>
          <a:p>
            <a:pPr>
              <a:lnSpc>
                <a:spcPct val="115000"/>
              </a:lnSpc>
              <a:spcAft>
                <a:spcPts val="1000"/>
              </a:spcAft>
            </a:pPr>
            <a:r>
              <a:rPr lang="en-US" sz="2000" smtClean="0">
                <a:effectLst/>
                <a:latin typeface="Segoe UI"/>
                <a:ea typeface="SimSun"/>
                <a:cs typeface="Segoe UI"/>
              </a:rPr>
              <a:t>A</a:t>
            </a:r>
            <a:r>
              <a:rPr lang="en-US" sz="2000" smtClean="0">
                <a:effectLst/>
                <a:latin typeface="Segoe UI"/>
                <a:ea typeface="SimSun"/>
                <a:cs typeface="Cordia New"/>
              </a:rPr>
              <a:t>. Datum Corporation est une société internationale d'ingénierie et de fabrication, dont le siège social est à Londres, au Royaume-Uni. Un bureau informatique et un centre de données sont situés à Londres pour s'occuper du siège social et d'autres sites. A. Datum a récemment déployé une infrastructure serveur et client Windows Server 2012</a:t>
            </a:r>
          </a:p>
          <a:p>
            <a:pPr>
              <a:lnSpc>
                <a:spcPct val="115000"/>
              </a:lnSpc>
              <a:spcAft>
                <a:spcPts val="1000"/>
              </a:spcAft>
            </a:pPr>
            <a:r>
              <a:rPr lang="en-US" sz="2000" smtClean="0">
                <a:effectLst/>
                <a:latin typeface="Segoe UI"/>
                <a:ea typeface="SimSun"/>
                <a:cs typeface="Segoe UI"/>
              </a:rPr>
              <a:t> A. Datum déploie des serveurs dans ses filiales dans l'ensemble de la zone pour le service Recherche. Vous avez été chargé d'aider à automatiser ce déploiement. Vous suggérez d'utiliser les services de déploiement Windows pour déployer Windows Server 2012 dans les succursales. Des instructions relatives au déploiement vous ont été envoyées par courrier électronique. Vous devez lire ces instructions, puis installer et configurer les services de déploiement Windows pour prendre en charge le déploiement</a:t>
            </a:r>
            <a:endParaRPr lang="en-US" sz="2000" smtClean="0">
              <a:effectLst/>
              <a:latin typeface="Segoe UI"/>
              <a:ea typeface="SimSun"/>
              <a:cs typeface="Cordia New"/>
            </a:endParaRPr>
          </a:p>
        </p:txBody>
      </p:sp>
    </p:spTree>
    <p:extLst>
      <p:ext uri="{BB962C8B-B14F-4D97-AF65-F5344CB8AC3E}">
        <p14:creationId xmlns:p14="http://schemas.microsoft.com/office/powerpoint/2010/main" xmlns="" val="2012029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Questions de contrôle des acquis</a:t>
            </a:r>
            <a:endParaRPr lang="fr-FR" dirty="0"/>
          </a:p>
        </p:txBody>
      </p:sp>
      <p:sp>
        <p:nvSpPr>
          <p:cNvPr id="3" name="Text Placeholder 2"/>
          <p:cNvSpPr>
            <a:spLocks noGrp="1"/>
          </p:cNvSpPr>
          <p:nvPr>
            <p:ph type="body" idx="1"/>
          </p:nvPr>
        </p:nvSpPr>
        <p:spPr/>
        <p:txBody>
          <a:bodyPr/>
          <a:lstStyle/>
          <a:p>
            <a:r>
              <a:rPr lang="fr-FR">
                <a:ea typeface="Calibri"/>
              </a:rPr>
              <a:t>Les services de déploiement Windows prennent en charge deux types de transmission par multidiffusion. Lequel est conseillé pour réduire le trafic réseau total pendant un déploiement vers un nombre fixe de clients ?</a:t>
            </a:r>
          </a:p>
          <a:p>
            <a:r>
              <a:rPr lang="fr-FR">
                <a:ea typeface="Calibri"/>
              </a:rPr>
              <a:t>Qu'apporte Windows ADK aux déploiements des services de déploiement Windows ?</a:t>
            </a:r>
            <a:endParaRPr lang="en-US" dirty="0" smtClean="0">
              <a:ea typeface="Calibri"/>
            </a:endParaRPr>
          </a:p>
          <a:p>
            <a:r>
              <a:rPr lang="fr-FR">
                <a:ea typeface="Calibri"/>
              </a:rPr>
              <a:t>Quelles étapes sont nécessaires pour automatiser le processus de déploiement de bout en bout ?</a:t>
            </a:r>
            <a:endParaRPr lang="en-US" dirty="0" smtClean="0">
              <a:ea typeface="Calibri"/>
            </a:endParaRPr>
          </a:p>
          <a:p>
            <a:endParaRPr lang="en-US" dirty="0" smtClean="0">
              <a:latin typeface="Arial"/>
              <a:ea typeface="Calibri"/>
              <a:cs typeface="Times New Roman"/>
            </a:endParaRPr>
          </a:p>
          <a:p>
            <a:endParaRPr lang="en-US" dirty="0" smtClean="0">
              <a:latin typeface="Arial"/>
              <a:ea typeface="Calibri"/>
              <a:cs typeface="Times New Roman"/>
            </a:endParaRPr>
          </a:p>
          <a:p>
            <a:endParaRPr lang="en-US" dirty="0"/>
          </a:p>
        </p:txBody>
      </p:sp>
    </p:spTree>
    <p:extLst>
      <p:ext uri="{BB962C8B-B14F-4D97-AF65-F5344CB8AC3E}">
        <p14:creationId xmlns:p14="http://schemas.microsoft.com/office/powerpoint/2010/main" xmlns="" val="3387952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
Problèmes réels et scénarios
Outils</a:t>
            </a:r>
            <a:endParaRPr lang="en-US"/>
          </a:p>
        </p:txBody>
      </p:sp>
    </p:spTree>
    <p:extLst>
      <p:ext uri="{BB962C8B-B14F-4D97-AF65-F5344CB8AC3E}">
        <p14:creationId xmlns:p14="http://schemas.microsoft.com/office/powerpoint/2010/main" xmlns="" val="2804884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5329755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1: Vue d'ensemble des services de déploiement Windows</a:t>
            </a:r>
            <a:endParaRPr lang="en-US"/>
          </a:p>
        </p:txBody>
      </p:sp>
      <p:sp>
        <p:nvSpPr>
          <p:cNvPr id="3" name="Text Placeholder 2"/>
          <p:cNvSpPr>
            <a:spLocks noGrp="1"/>
          </p:cNvSpPr>
          <p:nvPr>
            <p:ph type="body" idx="1"/>
          </p:nvPr>
        </p:nvSpPr>
        <p:spPr/>
        <p:txBody>
          <a:bodyPr/>
          <a:lstStyle/>
          <a:p>
            <a:r>
              <a:rPr lang="fr-FR" smtClean="0"/>
              <a:t>Que sont les services de déploiement Windows ?
Composants des services de déploiement Windows
Pourquoi utiliser les services de déploiement Windows ?
Discussion : Procédure d'utilisation des services de déploiement Windows</a:t>
            </a:r>
            <a:endParaRPr lang="en-US"/>
          </a:p>
        </p:txBody>
      </p:sp>
    </p:spTree>
    <p:extLst>
      <p:ext uri="{BB962C8B-B14F-4D97-AF65-F5344CB8AC3E}">
        <p14:creationId xmlns:p14="http://schemas.microsoft.com/office/powerpoint/2010/main" xmlns="" val="2005106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services de déploiement Windows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smtClean="0"/>
              <a:t>Les services de déploiement Windows sont un rôle de serveur fournis avec Windows Server 2012</a:t>
            </a:r>
          </a:p>
          <a:p>
            <a:pPr marL="0" indent="0">
              <a:buNone/>
            </a:pPr>
            <a:endParaRPr lang="en-US" sz="2600" dirty="0"/>
          </a:p>
          <a:p>
            <a:r>
              <a:rPr lang="en-US" sz="2600" dirty="0" smtClean="0"/>
              <a:t>Les services de déploiement Windows :</a:t>
            </a:r>
          </a:p>
          <a:p>
            <a:pPr lvl="1"/>
            <a:r>
              <a:rPr lang="en-US" sz="2200" dirty="0" smtClean="0"/>
              <a:t>Vous permettent d'exécuter des installations à partir du réseau</a:t>
            </a:r>
          </a:p>
          <a:p>
            <a:pPr lvl="1"/>
            <a:r>
              <a:rPr lang="en-US" sz="2200" dirty="0" smtClean="0"/>
              <a:t>Simplifient le processus de déploiement d'image</a:t>
            </a:r>
          </a:p>
          <a:p>
            <a:pPr lvl="1"/>
            <a:r>
              <a:rPr lang="en-US" sz="2200" dirty="0" smtClean="0"/>
              <a:t>Prennent en charge le déploiement sur les ordinateurs sans système d'exploitation</a:t>
            </a:r>
          </a:p>
          <a:p>
            <a:pPr lvl="1"/>
            <a:r>
              <a:rPr lang="en-US" sz="2200" dirty="0" smtClean="0"/>
              <a:t>Fournissent le déploiement de système d'exploitation de bout en bout</a:t>
            </a:r>
          </a:p>
          <a:p>
            <a:pPr lvl="1"/>
            <a:r>
              <a:rPr lang="en-US" sz="2200" dirty="0" smtClean="0"/>
              <a:t>Utilisent les technologies existantes, telles que Windows PE, les fichiers .wim et .vhd, et le déploiement à partir d'une image</a:t>
            </a:r>
            <a:endParaRPr lang="en-US" sz="2200" dirty="0"/>
          </a:p>
        </p:txBody>
      </p:sp>
    </p:spTree>
    <p:extLst>
      <p:ext uri="{BB962C8B-B14F-4D97-AF65-F5344CB8AC3E}">
        <p14:creationId xmlns:p14="http://schemas.microsoft.com/office/powerpoint/2010/main" xmlns="" val="2003694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Composants des services de déploiement Windows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Les services de déploiement Windows proposent plusieurs fonctions via ces composants :</a:t>
            </a:r>
          </a:p>
          <a:p>
            <a:pPr lvl="1"/>
            <a:r>
              <a:rPr lang="en-US" dirty="0" smtClean="0"/>
              <a:t>Serveur PXE des services de déploiement Windows</a:t>
            </a:r>
          </a:p>
          <a:p>
            <a:pPr lvl="1"/>
            <a:r>
              <a:rPr lang="en-US" dirty="0" smtClean="0"/>
              <a:t>Client des services de déploiement Windows</a:t>
            </a:r>
          </a:p>
          <a:p>
            <a:pPr lvl="1"/>
            <a:r>
              <a:rPr lang="en-US" dirty="0" smtClean="0"/>
              <a:t>Composants serveurs supplémentaires</a:t>
            </a:r>
          </a:p>
          <a:p>
            <a:pPr lvl="2"/>
            <a:r>
              <a:rPr lang="en-US" dirty="0" smtClean="0"/>
              <a:t>Serveur TFTP</a:t>
            </a:r>
          </a:p>
          <a:p>
            <a:pPr lvl="2"/>
            <a:r>
              <a:rPr lang="en-US" dirty="0" smtClean="0"/>
              <a:t>Dossier partagé</a:t>
            </a:r>
          </a:p>
          <a:p>
            <a:pPr lvl="2"/>
            <a:r>
              <a:rPr lang="en-US" dirty="0" smtClean="0"/>
              <a:t>Référentiel d'images</a:t>
            </a:r>
          </a:p>
          <a:p>
            <a:pPr lvl="1"/>
            <a:r>
              <a:rPr lang="en-US" dirty="0" smtClean="0"/>
              <a:t>Moteur de multidiffusion</a:t>
            </a:r>
          </a:p>
          <a:p>
            <a:pPr marL="681037" lvl="2" indent="0">
              <a:buNone/>
            </a:pPr>
            <a:endParaRPr lang="en-US" dirty="0"/>
          </a:p>
        </p:txBody>
      </p:sp>
    </p:spTree>
    <p:extLst>
      <p:ext uri="{BB962C8B-B14F-4D97-AF65-F5344CB8AC3E}">
        <p14:creationId xmlns:p14="http://schemas.microsoft.com/office/powerpoint/2010/main" xmlns="" val="2873483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Pourquoi utiliser les services de déploiement Windows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smtClean="0"/>
              <a:t>Prenez les scénarios suivants :</a:t>
            </a:r>
          </a:p>
          <a:p>
            <a:pPr marL="514350" indent="-514350">
              <a:buFont typeface="+mj-lt"/>
              <a:buAutoNum type="arabicPeriod"/>
            </a:pPr>
            <a:r>
              <a:rPr lang="en-US" sz="2600" dirty="0"/>
              <a:t>Dans un petit réseau se composant d'un serveur unique et d'environ 25 ordinateurs de Windows XP, vous souhaitez accélérer le processus de mise à niveau des ordinateurs client vers Windows 8</a:t>
            </a:r>
          </a:p>
          <a:p>
            <a:pPr marL="514350" indent="-514350">
              <a:buFont typeface="+mj-lt"/>
              <a:buAutoNum type="arabicPeriod"/>
            </a:pPr>
            <a:endParaRPr lang="en-US" sz="2600" dirty="0"/>
          </a:p>
          <a:p>
            <a:pPr marL="514350" indent="-514350">
              <a:buFont typeface="+mj-lt"/>
              <a:buAutoNum type="arabicPeriod"/>
            </a:pPr>
            <a:r>
              <a:rPr lang="en-US" sz="2600" dirty="0"/>
              <a:t>Une organisation moyenne souhaite déployer plusieurs serveurs dans des filiales géographiquement dispersées. Envoyer du personnel informatique expérimenté sur chaque site pour déployer les serveurs s'avérerait long et coûteux</a:t>
            </a:r>
          </a:p>
          <a:p>
            <a:endParaRPr lang="en-US" sz="2600" dirty="0"/>
          </a:p>
        </p:txBody>
      </p:sp>
    </p:spTree>
    <p:extLst>
      <p:ext uri="{BB962C8B-B14F-4D97-AF65-F5344CB8AC3E}">
        <p14:creationId xmlns:p14="http://schemas.microsoft.com/office/powerpoint/2010/main" xmlns="" val="930716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6489ee6e-11e4-41c4-abed-29df2a4313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Discussion : Procédure d'utilisation des services de déploiement Windows</a:t>
            </a:r>
            <a:endParaRPr lang="en-US"/>
          </a:p>
        </p:txBody>
      </p:sp>
      <p:pic>
        <p:nvPicPr>
          <p:cNvPr id="4" name="Picture 3" descr="C:\Users\tfrink.NORTHAMERICA\Pictures\MSL Approved graphics from Vendor Resource Toolkit\Graphics\Collection_Group.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43125" y="3303588"/>
            <a:ext cx="3819525" cy="276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C:\Users\tfrink.NORTHAMERICA\Pictures\MSL Approved graphics from Vendor Resource Toolkit\Graphics\ChatBubble.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43125" y="1095375"/>
            <a:ext cx="6523038" cy="278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10"/>
          <p:cNvSpPr txBox="1">
            <a:spLocks noChangeArrowheads="1"/>
          </p:cNvSpPr>
          <p:nvPr/>
        </p:nvSpPr>
        <p:spPr bwMode="auto">
          <a:xfrm>
            <a:off x="3424238" y="1606550"/>
            <a:ext cx="405447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pitchFamily="34" charset="0"/>
              </a:rPr>
              <a:t>Comment devez-vous configurer les services de déploiement Windows ?</a:t>
            </a:r>
          </a:p>
        </p:txBody>
      </p:sp>
    </p:spTree>
    <p:extLst>
      <p:ext uri="{BB962C8B-B14F-4D97-AF65-F5344CB8AC3E}">
        <p14:creationId xmlns:p14="http://schemas.microsoft.com/office/powerpoint/2010/main" xmlns="" val="3151320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2336630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2: Implémentation d'un déploiement avec les services de déploiement Windows</a:t>
            </a:r>
            <a:endParaRPr lang="en-US"/>
          </a:p>
        </p:txBody>
      </p:sp>
      <p:sp>
        <p:nvSpPr>
          <p:cNvPr id="3" name="Text Placeholder 2"/>
          <p:cNvSpPr>
            <a:spLocks noGrp="1"/>
          </p:cNvSpPr>
          <p:nvPr>
            <p:ph type="body" idx="1"/>
          </p:nvPr>
        </p:nvSpPr>
        <p:spPr/>
        <p:txBody>
          <a:bodyPr/>
          <a:lstStyle/>
          <a:p>
            <a:r>
              <a:rPr lang="fr-FR" smtClean="0"/>
              <a:t>Fonctionnement des composants des services de déploiement Windows
Installation et configuration des services de déploiement Windows
Gestion des déploiements avec les services de déploiement Windows</a:t>
            </a:r>
            <a:endParaRPr lang="en-US"/>
          </a:p>
        </p:txBody>
      </p:sp>
    </p:spTree>
    <p:extLst>
      <p:ext uri="{BB962C8B-B14F-4D97-AF65-F5344CB8AC3E}">
        <p14:creationId xmlns:p14="http://schemas.microsoft.com/office/powerpoint/2010/main" xmlns="" val="3129004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59</TotalTime>
  <Words>2278</Words>
  <Application>Microsoft Office PowerPoint</Application>
  <PresentationFormat>On-screen Show (4:3)</PresentationFormat>
  <Paragraphs>373</Paragraphs>
  <Slides>25</Slides>
  <Notes>25</Notes>
  <HiddenSlides>5</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vt:lpstr>
      <vt:lpstr>Segoe Light</vt:lpstr>
      <vt:lpstr>Segoe UI</vt:lpstr>
      <vt:lpstr>Wingdings</vt:lpstr>
      <vt:lpstr>Segoe</vt:lpstr>
      <vt:lpstr>Verdana</vt:lpstr>
      <vt:lpstr>SimSun</vt:lpstr>
      <vt:lpstr>Cordia New</vt:lpstr>
      <vt:lpstr>Calibri</vt:lpstr>
      <vt:lpstr>Times New Roman</vt:lpstr>
      <vt:lpstr>Arial Unicode MS</vt:lpstr>
      <vt:lpstr>Symbol</vt:lpstr>
      <vt:lpstr>Segoe UI Light</vt:lpstr>
      <vt:lpstr>Presentation1</vt:lpstr>
      <vt:lpstr>Module 1</vt:lpstr>
      <vt:lpstr>Vue d'ensemble du module</vt:lpstr>
      <vt:lpstr>Leçon 1: Vue d'ensemble des services de déploiement Windows</vt:lpstr>
      <vt:lpstr>Que sont les services de déploiement Windows ?</vt:lpstr>
      <vt:lpstr>Composants des services de déploiement Windows</vt:lpstr>
      <vt:lpstr>Pourquoi utiliser les services de déploiement Windows ?</vt:lpstr>
      <vt:lpstr>Discussion : Procédure d'utilisation des services de déploiement Windows</vt:lpstr>
      <vt:lpstr>Slide 8</vt:lpstr>
      <vt:lpstr>Leçon 2: Implémentation d'un déploiement avec les services de déploiement Windows</vt:lpstr>
      <vt:lpstr>Fonctionnement des composants des services de déploiement Windows</vt:lpstr>
      <vt:lpstr>Installation et configuration des services de déploiement Windows</vt:lpstr>
      <vt:lpstr>Gestion des déploiements avec les services de déploiement Windows</vt:lpstr>
      <vt:lpstr>Leçon 3: Administration des services de déploiement Windows</vt:lpstr>
      <vt:lpstr>Tâches d'administration courantes</vt:lpstr>
      <vt:lpstr>Démonstration : Procédure d'administration des images</vt:lpstr>
      <vt:lpstr>Slide 16</vt:lpstr>
      <vt:lpstr>Slide 17</vt:lpstr>
      <vt:lpstr>Automatisation des déploiements</vt:lpstr>
      <vt:lpstr>Démonstration : Procédure de configuration de la transmission par multidiffusion</vt:lpstr>
      <vt:lpstr>Atelier pratique : Utilisation des services de déploiement Windows pour déployer Windows Server 2012</vt:lpstr>
      <vt:lpstr>Slide 21</vt:lpstr>
      <vt:lpstr>Scénario d'atelier pratique</vt:lpstr>
      <vt:lpstr>Questions de contrôle des acquis</vt:lpstr>
      <vt:lpstr>Contrôle des acquis et éléments à retenir</vt:lpstr>
      <vt:lpstr>Slide 25</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dc:title>
  <dc:creator>Ruiz, Esther</dc:creator>
  <cp:lastModifiedBy>Ruiz, Pilar</cp:lastModifiedBy>
  <cp:revision>10</cp:revision>
  <dcterms:created xsi:type="dcterms:W3CDTF">2013-03-06T09:28:35Z</dcterms:created>
  <dcterms:modified xsi:type="dcterms:W3CDTF">2013-03-16T08:28:27Z</dcterms:modified>
</cp:coreProperties>
</file>