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85" r:id="rId10"/>
    <p:sldId id="286" r:id="rId11"/>
    <p:sldId id="287" r:id="rId12"/>
    <p:sldId id="264" r:id="rId13"/>
    <p:sldId id="265" r:id="rId14"/>
    <p:sldId id="266" r:id="rId15"/>
    <p:sldId id="267" r:id="rId16"/>
    <p:sldId id="268" r:id="rId17"/>
    <p:sldId id="288" r:id="rId18"/>
    <p:sldId id="289" r:id="rId19"/>
    <p:sldId id="269" r:id="rId20"/>
    <p:sldId id="270" r:id="rId21"/>
    <p:sldId id="290" r:id="rId22"/>
    <p:sldId id="291" r:id="rId23"/>
    <p:sldId id="271" r:id="rId24"/>
    <p:sldId id="272" r:id="rId25"/>
    <p:sldId id="273" r:id="rId26"/>
    <p:sldId id="274" r:id="rId27"/>
    <p:sldId id="275" r:id="rId28"/>
    <p:sldId id="292" r:id="rId29"/>
    <p:sldId id="293" r:id="rId30"/>
    <p:sldId id="276" r:id="rId31"/>
    <p:sldId id="277" r:id="rId32"/>
    <p:sldId id="278" r:id="rId33"/>
    <p:sldId id="279" r:id="rId34"/>
    <p:sldId id="280" r:id="rId35"/>
    <p:sldId id="281" r:id="rId36"/>
    <p:sldId id="282" r:id="rId37"/>
    <p:sldId id="296" r:id="rId38"/>
    <p:sldId id="283" r:id="rId39"/>
    <p:sldId id="294" r:id="rId40"/>
    <p:sldId id="295" r:id="rId41"/>
  </p:sldIdLst>
  <p:sldSz cx="9144000" cy="6858000" type="screen4x3"/>
  <p:notesSz cx="6858000" cy="9144000"/>
  <p:embeddedFontLst>
    <p:embeddedFont>
      <p:font typeface="Segoe UI Light" pitchFamily="34" charset="0"/>
      <p:regular r:id="rId43"/>
    </p:embeddedFont>
    <p:embeddedFont>
      <p:font typeface="Segoe UI" pitchFamily="34" charset="0"/>
      <p:regular r:id="rId44"/>
      <p:bold r:id="rId45"/>
      <p:italic r:id="rId46"/>
      <p:boldItalic r:id="rId47"/>
    </p:embeddedFont>
    <p:embeddedFont>
      <p:font typeface="Segoe Light" pitchFamily="34" charset="0"/>
      <p:regular r:id="rId48"/>
      <p:italic r:id="rId49"/>
    </p:embeddedFont>
    <p:embeddedFont>
      <p:font typeface="Verdana" pitchFamily="34" charset="0"/>
      <p:regular r:id="rId50"/>
      <p:bold r:id="rId51"/>
      <p:italic r:id="rId52"/>
      <p:boldItalic r:id="rId53"/>
    </p:embeddedFont>
    <p:embeddedFont>
      <p:font typeface="Calibri" pitchFamily="34" charset="0"/>
      <p:regular r:id="rId54"/>
      <p:bold r:id="rId55"/>
      <p:italic r:id="rId56"/>
      <p:boldItalic r:id="rId57"/>
    </p:embeddedFont>
    <p:embeddedFont>
      <p:font typeface="Cordia New" pitchFamily="34" charset="-34"/>
      <p:regular r:id="rId58"/>
      <p:bold r:id="rId59"/>
      <p:italic r:id="rId60"/>
      <p:boldItalic r:id="rId61"/>
    </p:embeddedFont>
    <p:embeddedFont>
      <p:font typeface="SimSun" pitchFamily="2" charset="-122"/>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35" autoAdjust="0"/>
    <p:restoredTop sz="94628" autoAdjust="0"/>
  </p:normalViewPr>
  <p:slideViewPr>
    <p:cSldViewPr snapToGrid="0" showGuides="1">
      <p:cViewPr>
        <p:scale>
          <a:sx n="109" d="100"/>
          <a:sy n="109" d="100"/>
        </p:scale>
        <p:origin x="-2460" y="-174"/>
      </p:cViewPr>
      <p:guideLst>
        <p:guide orient="horz" pos="2160"/>
        <p:guide orient="horz" pos="912"/>
        <p:guide pos="2035"/>
      </p:guideLst>
    </p:cSldViewPr>
  </p:slideViewPr>
  <p:notesTextViewPr>
    <p:cViewPr>
      <p:scale>
        <a:sx n="1" d="1"/>
        <a:sy n="1" d="1"/>
      </p:scale>
      <p:origin x="0" y="294"/>
    </p:cViewPr>
  </p:notesTextViewPr>
  <p:notesViewPr>
    <p:cSldViewPr snapToGrid="0"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26048-310F-4442-8DFA-76288C43AD1D}" type="datetimeFigureOut">
              <a:rPr lang="en-US" smtClean="0"/>
              <a:t>3/15/2013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0BD93-5A9E-45A7-A9A8-03D6301959BE}" type="slidenum">
              <a:rPr lang="en-US" smtClean="0"/>
              <a:t>‹#›</a:t>
            </a:fld>
            <a:endParaRPr lang="en-US"/>
          </a:p>
        </p:txBody>
      </p:sp>
    </p:spTree>
    <p:extLst>
      <p:ext uri="{BB962C8B-B14F-4D97-AF65-F5344CB8AC3E}">
        <p14:creationId xmlns:p14="http://schemas.microsoft.com/office/powerpoint/2010/main" val="247054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a:latin typeface="Arial"/>
                <a:ea typeface="SimSun"/>
                <a:cs typeface="Arial"/>
              </a:rPr>
              <a:t>Présentation : 60 minutes</a:t>
            </a:r>
            <a:endParaRPr lang="en-US" sz="1000">
              <a:latin typeface="Arial"/>
              <a:ea typeface="SimSun"/>
              <a:cs typeface="Arial"/>
            </a:endParaRPr>
          </a:p>
          <a:p>
            <a:pPr>
              <a:lnSpc>
                <a:spcPct val="115000"/>
              </a:lnSpc>
            </a:pPr>
            <a:r>
              <a:rPr lang="en-US" sz="1000" b="1">
                <a:latin typeface="Arial"/>
                <a:ea typeface="SimSun"/>
                <a:cs typeface="Arial"/>
              </a:rPr>
              <a:t>Atelier pratique : 45 minutes</a:t>
            </a:r>
            <a:endParaRPr lang="en-US" sz="1000">
              <a:latin typeface="Arial"/>
              <a:ea typeface="SimSun"/>
              <a:cs typeface="Arial"/>
            </a:endParaRPr>
          </a:p>
          <a:p>
            <a:pPr>
              <a:lnSpc>
                <a:spcPct val="115000"/>
              </a:lnSpc>
            </a:pPr>
            <a:r>
              <a:rPr lang="en-US" sz="1000">
                <a:latin typeface="Arial"/>
                <a:ea typeface="SimSun"/>
                <a:cs typeface="Segoe UI"/>
              </a:rPr>
              <a:t>À la fin de ce module, les stagiaires seront à même d'effectuer les tâches suivantes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Configurer les paramètres de la redirection de dossiers à l'aide des objets de stratégie de groupe.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Décrire et implémenter des modèles d'administration.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Configurer les préférences des objets de stratégie de groupe.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Déployer le logiciel avec des objets de stratégie de groupe.</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SimSun"/>
                <a:cs typeface="Arial"/>
              </a:rPr>
              <a:t>Documents de cours</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animer ce module, vous devez disposer du fichier Microsoft</a:t>
            </a:r>
            <a:r>
              <a:rPr lang="en-US" sz="1000" baseline="30000">
                <a:latin typeface="Arial"/>
                <a:ea typeface="SimSun"/>
                <a:cs typeface="Segoe UI"/>
              </a:rPr>
              <a:t>®</a:t>
            </a:r>
            <a:r>
              <a:rPr lang="en-US" sz="1000">
                <a:latin typeface="Arial"/>
                <a:ea typeface="SimSun"/>
                <a:cs typeface="Segoe UI"/>
              </a:rPr>
              <a:t> Office PowerPoint</a:t>
            </a:r>
            <a:r>
              <a:rPr lang="en-US" sz="1000" baseline="30000">
                <a:latin typeface="Arial"/>
                <a:ea typeface="SimSun"/>
                <a:cs typeface="Segoe UI"/>
              </a:rPr>
              <a:t>®</a:t>
            </a:r>
            <a:r>
              <a:rPr lang="en-US" sz="1000">
                <a:latin typeface="Arial"/>
                <a:ea typeface="SimSun"/>
                <a:cs typeface="Segoe UI"/>
              </a:rPr>
              <a:t> 22411B_06.pptx.</a:t>
            </a:r>
            <a:endParaRPr lang="en-US" sz="1000">
              <a:latin typeface="Arial"/>
              <a:ea typeface="SimSun"/>
              <a:cs typeface="Arial"/>
            </a:endParaRPr>
          </a:p>
          <a:p>
            <a:pPr>
              <a:lnSpc>
                <a:spcPct val="115000"/>
              </a:lnSpc>
              <a:spcAft>
                <a:spcPts val="1000"/>
              </a:spcAft>
            </a:pPr>
            <a:r>
              <a:rPr lang="en-US" sz="1000" b="1">
                <a:latin typeface="Arial"/>
                <a:ea typeface="SimSun"/>
                <a:cs typeface="Arial"/>
              </a:rPr>
              <a:t>Important</a:t>
            </a:r>
            <a:r>
              <a:rPr lang="en-US" sz="1000">
                <a:latin typeface="Arial"/>
                <a:ea typeface="SimSun"/>
                <a:cs typeface="Segoe UI"/>
              </a:rPr>
              <a:t> : il est recommandé d'utiliser PowerPoint 2007 ou une version plus récente pour afficher les diapositives de ce cours. Si vous utilisez la Visionneuse PowerPoint ou une version antérieure de PowerPoint, il se peut que les diapositives ne s'affichent pas correctement.</a:t>
            </a:r>
            <a:endParaRPr lang="en-US" sz="1000">
              <a:latin typeface="Arial"/>
              <a:ea typeface="SimSun"/>
              <a:cs typeface="Arial"/>
            </a:endParaRPr>
          </a:p>
          <a:p>
            <a:pPr fontAlgn="base">
              <a:lnSpc>
                <a:spcPct val="90000"/>
              </a:lnSpc>
              <a:spcAft>
                <a:spcPts val="720"/>
              </a:spcAft>
            </a:pPr>
            <a:r>
              <a:rPr lang="en-US" sz="1000" b="1" smtClean="0">
                <a:effectLst/>
                <a:latin typeface="Arial"/>
                <a:ea typeface="SimSun"/>
              </a:rPr>
              <a:t>Préparation</a:t>
            </a:r>
            <a:endParaRPr lang="en-US" sz="1000" smtClean="0">
              <a:effectLst/>
              <a:latin typeface="Arial"/>
              <a:ea typeface="SimSun"/>
            </a:endParaRPr>
          </a:p>
          <a:p>
            <a:pPr fontAlgn="base">
              <a:lnSpc>
                <a:spcPct val="90000"/>
              </a:lnSpc>
              <a:spcAft>
                <a:spcPts val="720"/>
              </a:spcAft>
            </a:pPr>
            <a:r>
              <a:rPr lang="en-US" sz="1000" smtClean="0">
                <a:effectLst/>
                <a:latin typeface="Arial"/>
                <a:ea typeface="SimSun"/>
                <a:cs typeface="Segoe UI"/>
              </a:rPr>
              <a:t>Pour préparer ce module, vous devez effectuer les tâches suivantes :</a:t>
            </a:r>
            <a:endParaRPr lang="en-US" sz="1000" smtClean="0">
              <a:effectLst/>
              <a:latin typeface="Arial"/>
              <a:ea typeface="SimSu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SimSun"/>
                <a:cs typeface="Segoe UI"/>
              </a:rPr>
              <a:t>lire tous les documents de cours relatifs à ce module ;</a:t>
            </a:r>
            <a:endParaRPr lang="en-US" sz="1000" smtClean="0">
              <a:effectLst/>
              <a:latin typeface="Arial"/>
              <a:ea typeface="SimSu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SimSun"/>
                <a:cs typeface="Segoe UI"/>
              </a:rPr>
              <a:t>vous exercer à exécuter les démonstrations ;</a:t>
            </a:r>
            <a:endParaRPr lang="en-US" sz="1000" smtClean="0">
              <a:effectLst/>
              <a:latin typeface="Arial"/>
              <a:ea typeface="SimSu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SimSun"/>
                <a:cs typeface="Segoe UI"/>
              </a:rPr>
              <a:t>exécuter les ateliers ;</a:t>
            </a:r>
            <a:endParaRPr lang="en-US" sz="1000" smtClean="0">
              <a:effectLst/>
              <a:latin typeface="Arial"/>
              <a:ea typeface="SimSun"/>
            </a:endParaRPr>
          </a:p>
          <a:p>
            <a:pPr marL="342900" marR="0" lvl="0" indent="-342900" fontAlgn="base">
              <a:lnSpc>
                <a:spcPct val="115000"/>
              </a:lnSpc>
              <a:spcBef>
                <a:spcPts val="0"/>
              </a:spcBef>
              <a:spcAft>
                <a:spcPts val="995"/>
              </a:spcAft>
              <a:buSzPts val="950"/>
              <a:buFont typeface="Symbol"/>
              <a:buChar char=""/>
            </a:pPr>
            <a:r>
              <a:rPr lang="en-US" sz="1000" smtClean="0">
                <a:effectLst/>
                <a:latin typeface="Arial"/>
                <a:ea typeface="SimSun"/>
                <a:cs typeface="Segoe UI"/>
              </a:rPr>
              <a:t>passer en revue la section « Contrôle des acquis et éléments à retenir » et réfléchir à la façon de l'utiliser pour que les stagiaires puissent approfondir leurs connaissances et les mettre en pratique dans le cadre de leur fonction.</a:t>
            </a:r>
            <a:endParaRPr lang="en-US" sz="1000" smtClean="0">
              <a:effectLst/>
              <a:latin typeface="Arial"/>
              <a:ea typeface="SimSun"/>
            </a:endParaRPr>
          </a:p>
          <a:p>
            <a:pPr>
              <a:lnSpc>
                <a:spcPct val="115000"/>
              </a:lnSpc>
              <a:spcAft>
                <a:spcPts val="1000"/>
              </a:spcAft>
            </a:pPr>
            <a:r>
              <a:rPr lang="en-US" sz="1000">
                <a:latin typeface="Arial"/>
                <a:ea typeface="SimSun"/>
                <a:cs typeface="Segoe UI"/>
              </a:rPr>
              <a:t>Lors de la préparation de ce cours, il est impératif que vous exécutiez vous-même les ateliers afin de comprendre comment ils fonctionnent et les concepts abordés dans chacun d'entre eux. Vous serez ainsi à même de fournir des conseils avisés aux stagiaires qui peuvent rester bloqués lors d'un atelier. </a:t>
            </a:r>
            <a:r>
              <a:rPr lang="en-US" sz="1000" smtClean="0">
                <a:latin typeface="Arial"/>
                <a:ea typeface="SimSun"/>
                <a:cs typeface="Segoe UI"/>
              </a:rPr>
              <a:t>Vous </a:t>
            </a:r>
            <a:r>
              <a:rPr lang="en-US" sz="1000">
                <a:solidFill>
                  <a:prstClr val="black"/>
                </a:solidFill>
                <a:latin typeface="Arial"/>
                <a:ea typeface="SimSun"/>
                <a:cs typeface="Segoe UI"/>
              </a:rPr>
              <a:t>serez également plus en mesure d'organiser votre cours afin de vous assurer que tous les concepts abordés dans les ateliers sont également traités dans votre cours</a:t>
            </a:r>
            <a:r>
              <a:rPr lang="en-US" sz="1000" smtClean="0">
                <a:solidFill>
                  <a:prstClr val="black"/>
                </a:solidFill>
                <a:latin typeface="Arial"/>
                <a:ea typeface="SimSun"/>
                <a:cs typeface="Segoe UI"/>
              </a:rPr>
              <a:t>.</a:t>
            </a:r>
            <a:endParaRPr lang="en-US" sz="1000"/>
          </a:p>
        </p:txBody>
      </p:sp>
      <p:sp>
        <p:nvSpPr>
          <p:cNvPr id="4" name="Slide Number Placeholder 3"/>
          <p:cNvSpPr>
            <a:spLocks noGrp="1"/>
          </p:cNvSpPr>
          <p:nvPr>
            <p:ph type="sldNum" sz="quarter" idx="10"/>
          </p:nvPr>
        </p:nvSpPr>
        <p:spPr/>
        <p:txBody>
          <a:bodyPr/>
          <a:lstStyle/>
          <a:p>
            <a:fld id="{9A60BD93-5A9E-45A7-A9A8-03D6301959BE}"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172963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SimSun"/>
                <a:cs typeface="Segoe UI"/>
              </a:rPr>
              <a:t>Ajouter des commentaires à un objet de stratégie de groupe (GPO)</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l'arborescence de la console de l'éditeur de gestion des stratégies de groupe, cliquez avec le bouton droit sur le nœud racine, </a:t>
            </a:r>
            <a:r>
              <a:rPr lang="en-US" sz="1000" b="1">
                <a:solidFill>
                  <a:prstClr val="black"/>
                </a:solidFill>
                <a:latin typeface="Arial"/>
                <a:ea typeface="Times New Roman"/>
                <a:cs typeface="Times New Roman"/>
              </a:rPr>
              <a:t>GPO1 [LON-DC1.ADATUM.COM]</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Propriétés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smtClean="0">
                <a:solidFill>
                  <a:prstClr val="black"/>
                </a:solidFill>
                <a:latin typeface="Arial"/>
                <a:ea typeface="Times New Roman"/>
                <a:cs typeface="Segoe UI"/>
              </a:rPr>
              <a:t>Cliquez </a:t>
            </a:r>
            <a:r>
              <a:rPr lang="en-US" sz="1000">
                <a:solidFill>
                  <a:prstClr val="black"/>
                </a:solidFill>
                <a:latin typeface="Arial"/>
                <a:ea typeface="Times New Roman"/>
                <a:cs typeface="Segoe UI"/>
              </a:rPr>
              <a:t>sur l'onglet </a:t>
            </a:r>
            <a:r>
              <a:rPr lang="en-US" sz="1000" b="1">
                <a:solidFill>
                  <a:prstClr val="black"/>
                </a:solidFill>
                <a:latin typeface="Arial"/>
                <a:ea typeface="Times New Roman"/>
                <a:cs typeface="Times New Roman"/>
              </a:rPr>
              <a:t>Commentaire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Saisissez </a:t>
            </a:r>
            <a:r>
              <a:rPr lang="en-US" sz="1000" b="1">
                <a:solidFill>
                  <a:prstClr val="black"/>
                </a:solidFill>
                <a:latin typeface="Arial"/>
                <a:ea typeface="Times New Roman"/>
                <a:cs typeface="Times New Roman"/>
              </a:rPr>
              <a:t>Stratégies standard d'entreprise Adatum. Les paramètres sont étendus à tous les utilisateurs et ordinateurs dans le domaine. Responsable de cet objet de stratégie de groupe : votre nom</a:t>
            </a:r>
            <a:r>
              <a:rPr lang="en-US" sz="1000">
                <a:solidFill>
                  <a:prstClr val="black"/>
                </a:solidFill>
                <a:latin typeface="Arial"/>
                <a:ea typeface="Times New Roman"/>
                <a:cs typeface="Segoe UI"/>
              </a:rPr>
              <a:t>. Ce commentaire apparaît sur l'onglet d'informations de l'objet de stratégie de groupe dans la console de gestion des stratégies de groupe (GPMC).</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puis fermez la fenêtre de l'éditeur de gestion des stratégies de groupe</a:t>
            </a:r>
            <a:r>
              <a:rPr lang="en-US" sz="1000">
                <a:solidFill>
                  <a:prstClr val="black"/>
                </a:solidFill>
                <a:latin typeface="Arial"/>
                <a:ea typeface="Times New Roman"/>
                <a:cs typeface="Times New Roman"/>
              </a:rPr>
              <a:t>.</a:t>
            </a:r>
          </a:p>
          <a:p>
            <a:pPr lvl="0">
              <a:lnSpc>
                <a:spcPts val="1300"/>
              </a:lnSpc>
              <a:spcBef>
                <a:spcPts val="900"/>
              </a:spcBef>
              <a:spcAft>
                <a:spcPts val="300"/>
              </a:spcAft>
            </a:pPr>
            <a:r>
              <a:rPr lang="en-US" sz="1000" b="1">
                <a:solidFill>
                  <a:prstClr val="black"/>
                </a:solidFill>
                <a:latin typeface="Arial"/>
                <a:ea typeface="SimSun"/>
                <a:cs typeface="Segoe UI"/>
              </a:rPr>
              <a:t>Créer un nouvel objet de stratégie de groupe en copiant un objet de stratégie de groupe existant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l'arborescence de la console de l'éditeur de gestion des stratégies de groupe, cliquez sur le conteneur des </a:t>
            </a:r>
            <a:r>
              <a:rPr lang="en-US" sz="1000" b="1">
                <a:solidFill>
                  <a:prstClr val="black"/>
                </a:solidFill>
                <a:latin typeface="Arial"/>
                <a:ea typeface="Times New Roman"/>
                <a:cs typeface="Times New Roman"/>
              </a:rPr>
              <a:t>objets de stratégie de groupe</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GPO1</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Copier</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avec le bouton droit sur le conteneur des </a:t>
            </a:r>
            <a:r>
              <a:rPr lang="en-US" sz="1000" b="1">
                <a:solidFill>
                  <a:prstClr val="black"/>
                </a:solidFill>
                <a:latin typeface="Arial"/>
                <a:ea typeface="Times New Roman"/>
                <a:cs typeface="Times New Roman"/>
              </a:rPr>
              <a:t>objets de stratégie de groupe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Coller</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Créer un nouvel objet de stratégie de groupe en important les paramètres auparavant exportés depuis un autre objet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l'arborescence de la console de l'éditeur de gestion des stratégies de groupe, cliquez sur le conteneur des </a:t>
            </a:r>
            <a:r>
              <a:rPr lang="en-US" sz="1000" b="1">
                <a:solidFill>
                  <a:prstClr val="black"/>
                </a:solidFill>
                <a:latin typeface="Arial"/>
                <a:ea typeface="Times New Roman"/>
                <a:cs typeface="Times New Roman"/>
              </a:rPr>
              <a:t>objets de stratégie de groupe</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GPO1</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Sauvegarder</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case </a:t>
            </a:r>
            <a:r>
              <a:rPr lang="en-US" sz="1000" b="1">
                <a:solidFill>
                  <a:prstClr val="black"/>
                </a:solidFill>
                <a:latin typeface="Arial"/>
                <a:ea typeface="Times New Roman"/>
                <a:cs typeface="Times New Roman"/>
              </a:rPr>
              <a:t>Emplacement :</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c:\</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Sauvegarder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Une fois la sauvegarde effectuée,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l'arborescence de la console de l'éditeur de gestion des stratégies de groupe, cliquez avec le bouton droit sur le conteneur des </a:t>
            </a:r>
            <a:r>
              <a:rPr lang="en-US" sz="1000" b="1">
                <a:solidFill>
                  <a:prstClr val="black"/>
                </a:solidFill>
                <a:latin typeface="Arial"/>
                <a:ea typeface="Times New Roman"/>
                <a:cs typeface="Times New Roman"/>
              </a:rPr>
              <a:t>objets de stratégie de groupe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Nouveau</a:t>
            </a:r>
            <a:r>
              <a:rPr lang="en-US" sz="1000" smtClean="0">
                <a:solidFill>
                  <a:prstClr val="black"/>
                </a:solidFill>
                <a:latin typeface="Arial"/>
                <a:ea typeface="Times New Roman"/>
                <a:cs typeface="Segoe UI"/>
              </a:rPr>
              <a:t>.</a:t>
            </a:r>
          </a:p>
        </p:txBody>
      </p:sp>
      <p:sp>
        <p:nvSpPr>
          <p:cNvPr id="4" name="Slide Number Placeholder 3"/>
          <p:cNvSpPr>
            <a:spLocks noGrp="1"/>
          </p:cNvSpPr>
          <p:nvPr>
            <p:ph type="sldNum" sz="quarter" idx="10"/>
          </p:nvPr>
        </p:nvSpPr>
        <p:spPr/>
        <p:txBody>
          <a:bodyPr/>
          <a:lstStyle/>
          <a:p>
            <a:fld id="{9A60BD93-5A9E-45A7-A9A8-03D6301959BE}" type="slidenum">
              <a:rPr lang="en-US" smtClean="0"/>
              <a:t>10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93514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smtClean="0">
                <a:solidFill>
                  <a:prstClr val="black"/>
                </a:solidFill>
                <a:latin typeface="Arial"/>
                <a:ea typeface="Times New Roman"/>
                <a:cs typeface="Segoe UI"/>
              </a:rPr>
              <a:t>Dans </a:t>
            </a:r>
            <a:r>
              <a:rPr lang="en-US" sz="1000">
                <a:solidFill>
                  <a:prstClr val="black"/>
                </a:solidFill>
                <a:latin typeface="Arial"/>
                <a:ea typeface="Times New Roman"/>
                <a:cs typeface="Segoe UI"/>
              </a:rPr>
              <a:t>le champ </a:t>
            </a:r>
            <a:r>
              <a:rPr lang="en-US" sz="1000" b="1">
                <a:solidFill>
                  <a:prstClr val="black"/>
                </a:solidFill>
                <a:latin typeface="Arial"/>
                <a:ea typeface="Times New Roman"/>
                <a:cs typeface="Times New Roman"/>
              </a:rPr>
              <a:t>Nom :</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ADATUM Import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Dans l'arborescence de la console de gestion des stratégies de groupe, cliquez avec le bouton droit </a:t>
            </a:r>
            <a:r>
              <a:rPr lang="en-US" sz="1000" smtClean="0">
                <a:solidFill>
                  <a:prstClr val="black"/>
                </a:solidFill>
                <a:latin typeface="Arial"/>
                <a:ea typeface="Times New Roman"/>
                <a:cs typeface="Segoe UI"/>
              </a:rPr>
              <a:t>sur l'objet de stratégie de groupe </a:t>
            </a:r>
            <a:r>
              <a:rPr lang="en-US" sz="1000" b="1" smtClean="0">
                <a:solidFill>
                  <a:prstClr val="black"/>
                </a:solidFill>
                <a:latin typeface="Arial"/>
                <a:ea typeface="Times New Roman"/>
                <a:cs typeface="Times New Roman"/>
              </a:rPr>
              <a:t>ADATUM Import</a:t>
            </a:r>
            <a:r>
              <a:rPr lang="en-US" sz="1000" smtClean="0">
                <a:solidFill>
                  <a:prstClr val="black"/>
                </a:solidFill>
                <a:latin typeface="Arial"/>
                <a:ea typeface="Times New Roman"/>
                <a:cs typeface="Segoe UI"/>
              </a:rPr>
              <a:t>, puis cliquez sur </a:t>
            </a:r>
            <a:r>
              <a:rPr lang="en-US" sz="1000" b="1" smtClean="0">
                <a:solidFill>
                  <a:prstClr val="black"/>
                </a:solidFill>
                <a:latin typeface="Arial"/>
                <a:ea typeface="Times New Roman"/>
                <a:cs typeface="Times New Roman"/>
              </a:rPr>
              <a:t>Importer des paramètres</a:t>
            </a:r>
            <a:r>
              <a:rPr lang="en-US" sz="1000" smtClean="0">
                <a:solidFill>
                  <a:prstClr val="black"/>
                </a:solidFill>
                <a:latin typeface="Arial"/>
                <a:ea typeface="Times New Roman"/>
                <a:cs typeface="Segoe UI"/>
              </a:rPr>
              <a:t>. L'Assistant de paramètres d'importation apparaît.</a:t>
            </a:r>
            <a:endParaRPr lang="en-US" sz="100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smtClean="0">
                <a:solidFill>
                  <a:prstClr val="black"/>
                </a:solidFill>
                <a:latin typeface="Arial"/>
                <a:ea typeface="Times New Roman"/>
                <a:cs typeface="Segoe UI"/>
              </a:rPr>
              <a:t>Cliquez </a:t>
            </a:r>
            <a:r>
              <a:rPr lang="en-US" sz="1000">
                <a:solidFill>
                  <a:prstClr val="black"/>
                </a:solidFill>
                <a:latin typeface="Arial"/>
                <a:ea typeface="Times New Roman"/>
                <a:cs typeface="Segoe UI"/>
              </a:rPr>
              <a:t>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 à trois reprises.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Sélectionnez </a:t>
            </a:r>
            <a:r>
              <a:rPr lang="en-US" sz="1000" b="1">
                <a:solidFill>
                  <a:prstClr val="black"/>
                </a:solidFill>
                <a:latin typeface="Arial"/>
                <a:ea typeface="Times New Roman"/>
                <a:cs typeface="Times New Roman"/>
              </a:rPr>
              <a:t>GPO1</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 à deux reprises.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Terminer</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Fermez la console Gestion des stratégies de groupe.</a:t>
            </a:r>
            <a:endParaRPr lang="en-US"/>
          </a:p>
        </p:txBody>
      </p:sp>
      <p:sp>
        <p:nvSpPr>
          <p:cNvPr id="4" name="Slide Number Placeholder 3"/>
          <p:cNvSpPr>
            <a:spLocks noGrp="1"/>
          </p:cNvSpPr>
          <p:nvPr>
            <p:ph type="sldNum" sz="quarter" idx="10"/>
          </p:nvPr>
        </p:nvSpPr>
        <p:spPr/>
        <p:txBody>
          <a:bodyPr/>
          <a:lstStyle/>
          <a:p>
            <a:fld id="{9A60BD93-5A9E-45A7-A9A8-03D6301959BE}"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107913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A60BD93-5A9E-45A7-A9A8-03D6301959BE}"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460525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a:t>
            </a:r>
            <a:r>
              <a:rPr lang="en-US" sz="1000" dirty="0" err="1">
                <a:latin typeface="Arial"/>
                <a:ea typeface="SimSun"/>
                <a:cs typeface="Segoe UI"/>
              </a:rPr>
              <a:t>avantages</a:t>
            </a:r>
            <a:r>
              <a:rPr lang="en-US" sz="1000" dirty="0">
                <a:latin typeface="Arial"/>
                <a:ea typeface="SimSun"/>
                <a:cs typeface="Segoe UI"/>
              </a:rPr>
              <a:t> de la redirection de dossiers :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suivent</a:t>
            </a:r>
            <a:r>
              <a:rPr lang="en-US" sz="1000" dirty="0" smtClean="0">
                <a:effectLst/>
                <a:latin typeface="Arial"/>
                <a:ea typeface="Times New Roman"/>
                <a:cs typeface="Segoe UI"/>
              </a:rPr>
              <a:t> </a:t>
            </a:r>
            <a:r>
              <a:rPr lang="en-US" sz="1000" dirty="0" err="1" smtClean="0">
                <a:effectLst/>
                <a:latin typeface="Arial"/>
                <a:ea typeface="Times New Roman"/>
                <a:cs typeface="Segoe UI"/>
              </a:rPr>
              <a:t>l'utilisateur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lorsque</a:t>
            </a:r>
            <a:r>
              <a:rPr lang="en-US" sz="1000" dirty="0" smtClean="0">
                <a:effectLst/>
                <a:latin typeface="Arial"/>
                <a:ea typeface="Times New Roman"/>
                <a:cs typeface="Segoe UI"/>
              </a:rPr>
              <a:t> </a:t>
            </a:r>
            <a:r>
              <a:rPr lang="en-US" sz="1000" dirty="0" err="1" smtClean="0">
                <a:effectLst/>
                <a:latin typeface="Arial"/>
                <a:ea typeface="Times New Roman"/>
                <a:cs typeface="Segoe UI"/>
              </a:rPr>
              <a:t>celui</a:t>
            </a:r>
            <a:r>
              <a:rPr lang="en-US" sz="1000" dirty="0" smtClean="0">
                <a:effectLst/>
                <a:latin typeface="Arial"/>
                <a:ea typeface="Times New Roman"/>
                <a:cs typeface="Segoe UI"/>
              </a:rPr>
              <a:t>-ci </a:t>
            </a:r>
            <a:r>
              <a:rPr lang="en-US" sz="1000" dirty="0" err="1" smtClean="0">
                <a:effectLst/>
                <a:latin typeface="Arial"/>
                <a:ea typeface="Times New Roman"/>
                <a:cs typeface="Segoe UI"/>
              </a:rPr>
              <a:t>ouvre</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session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d'autres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enregistrées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auront</a:t>
            </a:r>
            <a:r>
              <a:rPr lang="en-US" sz="1000" dirty="0" smtClean="0">
                <a:effectLst/>
                <a:latin typeface="Arial"/>
                <a:ea typeface="Times New Roman"/>
                <a:cs typeface="Segoe UI"/>
              </a:rPr>
              <a:t> plus de chances d'être </a:t>
            </a:r>
            <a:r>
              <a:rPr lang="en-US" sz="1000" dirty="0" err="1" smtClean="0">
                <a:effectLst/>
                <a:latin typeface="Arial"/>
                <a:ea typeface="Times New Roman"/>
                <a:cs typeface="Segoe UI"/>
              </a:rPr>
              <a:t>sauvegardées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La </a:t>
            </a:r>
            <a:r>
              <a:rPr lang="en-US" sz="1000" dirty="0" err="1" smtClean="0">
                <a:effectLst/>
                <a:latin typeface="Arial"/>
                <a:ea typeface="Times New Roman"/>
                <a:cs typeface="Segoe UI"/>
              </a:rPr>
              <a:t>taille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profils</a:t>
            </a:r>
            <a:r>
              <a:rPr lang="en-US" sz="1000" dirty="0" smtClean="0">
                <a:effectLst/>
                <a:latin typeface="Arial"/>
                <a:ea typeface="Times New Roman"/>
                <a:cs typeface="Segoe UI"/>
              </a:rPr>
              <a:t> </a:t>
            </a:r>
            <a:r>
              <a:rPr lang="en-US" sz="1000" dirty="0" err="1" smtClean="0">
                <a:effectLst/>
                <a:latin typeface="Arial"/>
                <a:ea typeface="Times New Roman"/>
                <a:cs typeface="Segoe UI"/>
              </a:rPr>
              <a:t>locaux</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réduite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Il y a </a:t>
            </a:r>
            <a:r>
              <a:rPr lang="en-US" sz="1000" dirty="0" err="1" smtClean="0">
                <a:effectLst/>
                <a:latin typeface="Arial"/>
                <a:ea typeface="Times New Roman"/>
                <a:cs typeface="Segoe UI"/>
              </a:rPr>
              <a:t>moins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transférer</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cas</a:t>
            </a:r>
            <a:r>
              <a:rPr lang="en-US" sz="1000" dirty="0" smtClean="0">
                <a:effectLst/>
                <a:latin typeface="Arial"/>
                <a:ea typeface="Times New Roman"/>
                <a:cs typeface="Segoe UI"/>
              </a:rPr>
              <a:t> du </a:t>
            </a:r>
            <a:r>
              <a:rPr lang="en-US" sz="1000" dirty="0" err="1" smtClean="0">
                <a:effectLst/>
                <a:latin typeface="Arial"/>
                <a:ea typeface="Times New Roman"/>
                <a:cs typeface="Segoe UI"/>
              </a:rPr>
              <a:t>remplacement</a:t>
            </a:r>
            <a:r>
              <a:rPr lang="en-US" sz="1000" dirty="0" smtClean="0">
                <a:effectLst/>
                <a:latin typeface="Arial"/>
                <a:ea typeface="Times New Roman"/>
                <a:cs typeface="Segoe UI"/>
              </a:rPr>
              <a:t> d'un </a:t>
            </a:r>
            <a:r>
              <a:rPr lang="en-US" sz="1000" dirty="0" err="1" smtClean="0">
                <a:effectLst/>
                <a:latin typeface="Arial"/>
                <a:ea typeface="Times New Roman"/>
                <a:cs typeface="Segoe UI"/>
              </a:rPr>
              <a:t>ordinateur</a:t>
            </a:r>
            <a:r>
              <a:rPr lang="en-US" sz="1000" dirty="0" smtClean="0">
                <a:effectLst/>
                <a:latin typeface="Arial"/>
                <a:ea typeface="Times New Roman"/>
                <a:cs typeface="Segoe UI"/>
              </a:rPr>
              <a:t> client. </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dossier Documents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comprendre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a:t>
            </a:r>
            <a:r>
              <a:rPr lang="en-US" sz="1000" dirty="0" err="1">
                <a:latin typeface="Arial"/>
                <a:ea typeface="SimSun"/>
                <a:cs typeface="Segoe UI"/>
              </a:rPr>
              <a:t>ses</a:t>
            </a:r>
            <a:r>
              <a:rPr lang="en-US" sz="1000" dirty="0">
                <a:latin typeface="Arial"/>
                <a:ea typeface="SimSun"/>
                <a:cs typeface="Segoe UI"/>
              </a:rPr>
              <a:t> </a:t>
            </a:r>
            <a:r>
              <a:rPr lang="en-US" sz="1000" dirty="0" err="1">
                <a:latin typeface="Arial"/>
                <a:ea typeface="SimSun"/>
                <a:cs typeface="Segoe UI"/>
              </a:rPr>
              <a:t>propres</a:t>
            </a:r>
            <a:r>
              <a:rPr lang="en-US" sz="1000" dirty="0">
                <a:latin typeface="Arial"/>
                <a:ea typeface="SimSun"/>
                <a:cs typeface="Segoe UI"/>
              </a:rPr>
              <a:t> sous-dossiers, </a:t>
            </a:r>
            <a:r>
              <a:rPr lang="en-US" sz="1000" dirty="0" err="1">
                <a:latin typeface="Arial"/>
                <a:ea typeface="SimSun"/>
                <a:cs typeface="Segoe UI"/>
              </a:rPr>
              <a:t>tels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Musique</a:t>
            </a:r>
            <a:r>
              <a:rPr lang="en-US" sz="1000" dirty="0">
                <a:latin typeface="Arial"/>
                <a:ea typeface="SimSun"/>
                <a:cs typeface="Segoe UI"/>
              </a:rPr>
              <a:t>, Images et </a:t>
            </a:r>
            <a:r>
              <a:rPr lang="en-US" sz="1000" dirty="0" err="1">
                <a:latin typeface="Arial"/>
                <a:ea typeface="SimSun"/>
                <a:cs typeface="Segoe UI"/>
              </a:rPr>
              <a:t>Vidéos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montrer</a:t>
            </a:r>
            <a:r>
              <a:rPr lang="en-US" sz="1000" dirty="0">
                <a:latin typeface="Arial"/>
                <a:ea typeface="SimSun"/>
                <a:cs typeface="Segoe UI"/>
              </a:rPr>
              <a:t> les dossiers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rediriger</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534520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latin typeface="Arial"/>
                <a:ea typeface="SimSun"/>
                <a:cs typeface="Segoe UI"/>
              </a:rPr>
              <a:t>Discutez </a:t>
            </a:r>
            <a:r>
              <a:rPr lang="en-US" sz="1000">
                <a:latin typeface="Arial"/>
                <a:ea typeface="SimSun"/>
                <a:cs typeface="Segoe UI"/>
              </a:rPr>
              <a:t>de la différence entre les paramètres de redirection De base et Avancée. Présentez les quatre options de la liste déroulante de l'emplacement du dossier cible. Expliquez les options présentes sous l'onglet Paramètres. Précisez que l'option par défaut est d'accorder les droits d'utilisateur exclusifs et de déplacer le contenu actuel du dossier (dans le cas du dossier Documents).</a:t>
            </a:r>
            <a:endParaRPr lang="en-US" sz="1000">
              <a:latin typeface="Arial"/>
              <a:ea typeface="SimSun"/>
              <a:cs typeface="Arial"/>
            </a:endParaRPr>
          </a:p>
          <a:p>
            <a:pPr>
              <a:lnSpc>
                <a:spcPct val="115000"/>
              </a:lnSpc>
              <a:spcAft>
                <a:spcPts val="1000"/>
              </a:spcAft>
            </a:pPr>
            <a:r>
              <a:rPr lang="en-US" sz="1000">
                <a:latin typeface="Arial"/>
                <a:ea typeface="SimSun"/>
                <a:cs typeface="Segoe UI"/>
              </a:rPr>
              <a:t>Présentez les options disponibles quand la stratégie ne s'applique plus à l'utilisateur et précisez que l'option par défaut est de laisser le dossier dans l'emplacement partagé.</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utilisateurs du même service se connectent souvent à différents ordinateurs. Ils ont besoin d'un accès à leur dossier Documents. Ils ont également besoin de conserver des données privées. Quel paramètre de redirection de dossiers choisiriez-vous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Créer un dossier pour chaque utilisateur sous le chemin d'accès racine. Ceci crée un dossier Documents auquel seul l'utilisateur a accès.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113075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Insistez sur le fait que les stagiaires doivent créer le dossier racine initial de partage réseau manuellement, puis attribuez les autorisations. La fonctionnalité de redirection de dossiers crée alors les sous-dossiers appropriés et applique les autorisations appropriées.</a:t>
            </a:r>
            <a:endParaRPr lang="en-US" sz="1000">
              <a:latin typeface="Arial"/>
              <a:ea typeface="SimSun"/>
              <a:cs typeface="Arial"/>
            </a:endParaRPr>
          </a:p>
          <a:p>
            <a:pPr>
              <a:lnSpc>
                <a:spcPct val="115000"/>
              </a:lnSpc>
              <a:spcAft>
                <a:spcPts val="1000"/>
              </a:spcAft>
            </a:pPr>
            <a:r>
              <a:rPr lang="en-US" sz="1000">
                <a:latin typeface="Arial"/>
                <a:ea typeface="SimSun"/>
                <a:cs typeface="Segoe UI"/>
              </a:rPr>
              <a:t>Décrivez les autorisations minimum requises pour les dossiers redirigés. Indiquez que ce sont des autorisations minimum, et que les différents environnements peuvent requérir différents types d'autorisation.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50794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22411B-LON-CL1,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Créer un dossier partagé</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barre des tâches de LON-DC1, cliquez sur </a:t>
            </a:r>
            <a:r>
              <a:rPr lang="en-US" sz="1000" b="1" smtClean="0">
                <a:effectLst/>
                <a:latin typeface="Arial"/>
                <a:ea typeface="Times New Roman"/>
                <a:cs typeface="Times New Roman"/>
              </a:rPr>
              <a:t>Explorateur de fichiers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de navigation, cliquez sur </a:t>
            </a:r>
            <a:r>
              <a:rPr lang="en-US" sz="1000" b="1" smtClean="0">
                <a:effectLst/>
                <a:latin typeface="Arial"/>
                <a:ea typeface="Times New Roman"/>
                <a:cs typeface="Times New Roman"/>
              </a:rPr>
              <a:t>Ordinateur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panneau d'informations, double-cliquez sur </a:t>
            </a:r>
            <a:r>
              <a:rPr lang="en-US" sz="1000" b="1" smtClean="0">
                <a:effectLst/>
                <a:latin typeface="Arial"/>
                <a:ea typeface="Times New Roman"/>
                <a:cs typeface="Times New Roman"/>
              </a:rPr>
              <a:t>Disque local (C:)</a:t>
            </a:r>
            <a:r>
              <a:rPr lang="en-US" sz="1000" smtClean="0">
                <a:effectLst/>
                <a:latin typeface="Arial"/>
                <a:ea typeface="Times New Roman"/>
                <a:cs typeface="Segoe UI"/>
              </a:rPr>
              <a:t>, puis sur l'onglet </a:t>
            </a:r>
            <a:r>
              <a:rPr lang="en-US" sz="1000" b="1" smtClean="0">
                <a:effectLst/>
                <a:latin typeface="Arial"/>
                <a:ea typeface="Times New Roman"/>
                <a:cs typeface="Times New Roman"/>
              </a:rPr>
              <a:t>Accueil</a:t>
            </a:r>
            <a:r>
              <a:rPr lang="en-US" sz="1000" smtClean="0">
                <a:effectLst/>
                <a:latin typeface="Arial"/>
                <a:ea typeface="Times New Roman"/>
                <a:cs typeface="Segoe UI"/>
              </a:rPr>
              <a:t>, cliquez sur </a:t>
            </a:r>
            <a:r>
              <a:rPr lang="en-US" sz="1000" b="1" smtClean="0">
                <a:effectLst/>
                <a:latin typeface="Arial"/>
                <a:ea typeface="Times New Roman"/>
                <a:cs typeface="Times New Roman"/>
              </a:rPr>
              <a:t>Nouveau</a:t>
            </a:r>
            <a:r>
              <a:rPr lang="en-US" sz="1000" smtClean="0">
                <a:effectLst/>
                <a:latin typeface="Arial"/>
                <a:ea typeface="Times New Roman"/>
                <a:cs typeface="Segoe UI"/>
              </a:rPr>
              <a:t> </a:t>
            </a:r>
            <a:r>
              <a:rPr lang="en-US" sz="1000" b="1" smtClean="0">
                <a:effectLst/>
                <a:latin typeface="Arial"/>
                <a:ea typeface="Times New Roman"/>
                <a:cs typeface="Times New Roman"/>
              </a:rPr>
              <a:t>dossier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case </a:t>
            </a:r>
            <a:r>
              <a:rPr lang="en-US" sz="1000" b="1" smtClean="0">
                <a:effectLst/>
                <a:latin typeface="Arial"/>
                <a:ea typeface="Times New Roman"/>
                <a:cs typeface="Times New Roman"/>
              </a:rPr>
              <a:t>Nom</a:t>
            </a:r>
            <a:r>
              <a:rPr lang="en-US" sz="1000" smtClean="0">
                <a:effectLst/>
                <a:latin typeface="Arial"/>
                <a:ea typeface="Times New Roman"/>
                <a:cs typeface="Segoe UI"/>
              </a:rPr>
              <a:t>, saisissez </a:t>
            </a:r>
            <a:r>
              <a:rPr lang="en-US" sz="1000" b="1" smtClean="0">
                <a:effectLst/>
                <a:latin typeface="Arial"/>
                <a:ea typeface="Times New Roman"/>
                <a:cs typeface="Times New Roman"/>
              </a:rPr>
              <a:t>Redirect</a:t>
            </a:r>
            <a:r>
              <a:rPr lang="en-US" sz="1000" smtClean="0">
                <a:effectLst/>
                <a:latin typeface="Arial"/>
                <a:ea typeface="Times New Roman"/>
                <a:cs typeface="Segoe UI"/>
              </a:rPr>
              <a:t> puis appuyez sur Entrée.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le dossier </a:t>
            </a:r>
            <a:r>
              <a:rPr lang="en-US" sz="1000" b="1" smtClean="0">
                <a:effectLst/>
                <a:latin typeface="Arial"/>
                <a:ea typeface="Times New Roman"/>
                <a:cs typeface="Times New Roman"/>
              </a:rPr>
              <a:t>Redirect</a:t>
            </a:r>
            <a:r>
              <a:rPr lang="en-US" sz="1000" smtClean="0">
                <a:effectLst/>
                <a:latin typeface="Arial"/>
                <a:ea typeface="Times New Roman"/>
                <a:cs typeface="Segoe UI"/>
              </a:rPr>
              <a:t>, sélectionnez </a:t>
            </a:r>
            <a:r>
              <a:rPr lang="en-US" sz="1000" b="1" smtClean="0">
                <a:effectLst/>
                <a:latin typeface="Arial"/>
                <a:ea typeface="Times New Roman"/>
                <a:cs typeface="Times New Roman"/>
              </a:rPr>
              <a:t>Partager avec</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Des personnes</a:t>
            </a:r>
            <a:r>
              <a:rPr lang="en-US" sz="1000" smtClean="0">
                <a:effectLst/>
                <a:latin typeface="Arial"/>
                <a:ea typeface="Times New Roman"/>
                <a:cs typeface="Segoe UI"/>
              </a:rPr>
              <a:t> </a:t>
            </a:r>
            <a:r>
              <a:rPr lang="en-US" sz="1000" b="1" smtClean="0">
                <a:effectLst/>
                <a:latin typeface="Arial"/>
                <a:ea typeface="Times New Roman"/>
                <a:cs typeface="Times New Roman"/>
              </a:rPr>
              <a:t>spécifiques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boîte de dialogue </a:t>
            </a:r>
            <a:r>
              <a:rPr lang="en-US" sz="1000" b="1" smtClean="0">
                <a:effectLst/>
                <a:latin typeface="Arial"/>
                <a:ea typeface="Times New Roman"/>
                <a:cs typeface="Times New Roman"/>
              </a:rPr>
              <a:t>Partage de fichiers</a:t>
            </a:r>
            <a:r>
              <a:rPr lang="en-US" sz="1000" smtClean="0">
                <a:effectLst/>
                <a:latin typeface="Arial"/>
                <a:ea typeface="Times New Roman"/>
                <a:cs typeface="Segoe UI"/>
              </a:rPr>
              <a:t>, cliquez sur la flèche de déroulement et sélectionnez </a:t>
            </a:r>
            <a:r>
              <a:rPr lang="en-US" sz="1000" b="1" smtClean="0">
                <a:effectLst/>
                <a:latin typeface="Arial"/>
                <a:ea typeface="Times New Roman"/>
                <a:cs typeface="Times New Roman"/>
              </a:rPr>
              <a:t>Tout le monde</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Ajouter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Pour le groupe </a:t>
            </a:r>
            <a:r>
              <a:rPr lang="en-US" sz="1000" b="1" smtClean="0">
                <a:effectLst/>
                <a:latin typeface="Arial"/>
                <a:ea typeface="Times New Roman"/>
                <a:cs typeface="Times New Roman"/>
              </a:rPr>
              <a:t>Tout le monde</a:t>
            </a:r>
            <a:r>
              <a:rPr lang="en-US" sz="1000" smtClean="0">
                <a:effectLst/>
                <a:latin typeface="Arial"/>
                <a:ea typeface="Times New Roman"/>
                <a:cs typeface="Segoe UI"/>
              </a:rPr>
              <a:t>, cliquez sur la flèche de déroulement </a:t>
            </a:r>
            <a:r>
              <a:rPr lang="en-US" sz="1000" b="1" smtClean="0">
                <a:effectLst/>
                <a:latin typeface="Arial"/>
                <a:ea typeface="Times New Roman"/>
                <a:cs typeface="Times New Roman"/>
              </a:rPr>
              <a:t>Niveau</a:t>
            </a:r>
            <a:r>
              <a:rPr lang="en-US" sz="1000" smtClean="0">
                <a:effectLst/>
                <a:latin typeface="Arial"/>
                <a:ea typeface="Times New Roman"/>
                <a:cs typeface="Segoe UI"/>
              </a:rPr>
              <a:t> </a:t>
            </a:r>
            <a:r>
              <a:rPr lang="en-US" sz="1000" b="1" smtClean="0">
                <a:effectLst/>
                <a:latin typeface="Arial"/>
                <a:ea typeface="Times New Roman"/>
                <a:cs typeface="Times New Roman"/>
              </a:rPr>
              <a:t>d'autorisation</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Lecture/écriture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sur </a:t>
            </a:r>
            <a:r>
              <a:rPr lang="en-US" sz="1000" b="1" smtClean="0">
                <a:effectLst/>
                <a:latin typeface="Arial"/>
                <a:ea typeface="Times New Roman"/>
                <a:cs typeface="Times New Roman"/>
              </a:rPr>
              <a:t>Partager</a:t>
            </a:r>
            <a:r>
              <a:rPr lang="en-US" sz="1000" smtClean="0">
                <a:effectLst/>
                <a:latin typeface="Arial"/>
                <a:ea typeface="Times New Roman"/>
                <a:cs typeface="Segoe UI"/>
              </a:rPr>
              <a:t>, puis sur </a:t>
            </a:r>
            <a:r>
              <a:rPr lang="en-US" sz="1000" b="1" smtClean="0">
                <a:effectLst/>
                <a:latin typeface="Arial"/>
                <a:ea typeface="Times New Roman"/>
                <a:cs typeface="Times New Roman"/>
              </a:rPr>
              <a:t>Terminé</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Fermez la fenêtre Disque local (C:).</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15943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a:latin typeface="Arial"/>
                <a:ea typeface="SimSun"/>
                <a:cs typeface="Segoe UI"/>
              </a:rPr>
              <a:t>Créer un objet de stratégie de groupe pour rediriger le dossier Documents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Segoe UI"/>
              </a:rPr>
              <a:t>Suspendez votre pointeur de la souris dans le coin inférieur droit de l'écran, puis cliquez sur </a:t>
            </a:r>
            <a:r>
              <a:rPr lang="en-US" sz="1000" b="1">
                <a:latin typeface="Arial"/>
                <a:ea typeface="Times New Roman"/>
                <a:cs typeface="Times New Roman"/>
              </a:rPr>
              <a:t>Accueil</a:t>
            </a:r>
            <a:r>
              <a:rPr lang="en-US" sz="1000">
                <a:latin typeface="Arial"/>
                <a:ea typeface="Times New Roman"/>
                <a:cs typeface="Segoe UI"/>
              </a:rPr>
              <a:t>.</a:t>
            </a:r>
            <a:endParaRPr lang="en-US" sz="100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latin typeface="Arial"/>
                <a:ea typeface="Times New Roman"/>
                <a:cs typeface="Segoe UI"/>
              </a:rPr>
              <a:t>Cliquez sur </a:t>
            </a:r>
            <a:r>
              <a:rPr lang="en-US" sz="1000" b="1">
                <a:latin typeface="Arial"/>
                <a:ea typeface="Times New Roman"/>
                <a:cs typeface="Times New Roman"/>
              </a:rPr>
              <a:t>Outils d'administration</a:t>
            </a:r>
            <a:r>
              <a:rPr lang="en-US" sz="1000">
                <a:latin typeface="Arial"/>
                <a:ea typeface="Times New Roman"/>
                <a:cs typeface="Segoe UI"/>
              </a:rPr>
              <a:t>, puis double-cliquez sur </a:t>
            </a:r>
            <a:r>
              <a:rPr lang="en-US" sz="1000" b="1">
                <a:latin typeface="Arial"/>
                <a:ea typeface="Times New Roman"/>
                <a:cs typeface="Times New Roman"/>
              </a:rPr>
              <a:t>Gestion des stratégies de groupe</a:t>
            </a:r>
            <a:r>
              <a:rPr lang="en-US" sz="1000">
                <a:latin typeface="Arial"/>
                <a:ea typeface="Times New Roman"/>
                <a:cs typeface="Segoe UI"/>
              </a:rPr>
              <a:t>.</a:t>
            </a:r>
            <a:endParaRPr lang="en-US" sz="1000">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smtClean="0">
                <a:solidFill>
                  <a:prstClr val="black"/>
                </a:solidFill>
                <a:latin typeface="Arial"/>
                <a:ea typeface="Times New Roman"/>
                <a:cs typeface="Segoe UI"/>
              </a:rPr>
              <a:t>Développez </a:t>
            </a:r>
            <a:r>
              <a:rPr lang="en-US" sz="1000">
                <a:solidFill>
                  <a:prstClr val="black"/>
                </a:solidFill>
                <a:latin typeface="Arial"/>
                <a:ea typeface="Times New Roman"/>
                <a:cs typeface="Segoe UI"/>
              </a:rPr>
              <a:t>la </a:t>
            </a:r>
            <a:r>
              <a:rPr lang="en-US" sz="1000" b="1">
                <a:solidFill>
                  <a:prstClr val="black"/>
                </a:solidFill>
                <a:latin typeface="Arial"/>
                <a:ea typeface="Times New Roman"/>
                <a:cs typeface="Times New Roman"/>
              </a:rPr>
              <a:t>Forêt : Adatum.com</a:t>
            </a:r>
            <a:r>
              <a:rPr lang="en-US" sz="1000">
                <a:solidFill>
                  <a:prstClr val="black"/>
                </a:solidFill>
                <a:latin typeface="Arial"/>
                <a:ea typeface="Times New Roman"/>
                <a:cs typeface="Segoe UI"/>
              </a:rPr>
              <a:t>, puis développez la zone </a:t>
            </a:r>
            <a:r>
              <a:rPr lang="en-US" sz="1000" b="1">
                <a:solidFill>
                  <a:prstClr val="black"/>
                </a:solidFill>
                <a:latin typeface="Arial"/>
                <a:ea typeface="Times New Roman"/>
                <a:cs typeface="Times New Roman"/>
              </a:rPr>
              <a:t>Domaines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Cliquez avec le bouton droit sur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Créer un objet GPO dans ce domaine,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et le lier ici</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Nouvel objet GPO</a:t>
            </a:r>
            <a:r>
              <a:rPr lang="en-US" sz="1000">
                <a:solidFill>
                  <a:prstClr val="black"/>
                </a:solidFill>
                <a:latin typeface="Arial"/>
                <a:ea typeface="Times New Roman"/>
                <a:cs typeface="Segoe UI"/>
              </a:rPr>
              <a:t>, dans la zone </a:t>
            </a:r>
            <a:r>
              <a:rPr lang="en-US" sz="1000" b="1">
                <a:solidFill>
                  <a:prstClr val="black"/>
                </a:solidFill>
                <a:latin typeface="Arial"/>
                <a:ea typeface="Times New Roman"/>
                <a:cs typeface="Times New Roman"/>
              </a:rPr>
              <a:t>Nom</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Redirection de dossiers</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Développez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Redirection de dossiers</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Modifier</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Dans l'éditeur de gestion des stratégies de groupe, développez </a:t>
            </a:r>
            <a:r>
              <a:rPr lang="en-US" sz="1000" b="1">
                <a:solidFill>
                  <a:prstClr val="black"/>
                </a:solidFill>
                <a:latin typeface="Arial"/>
                <a:ea typeface="Times New Roman"/>
                <a:cs typeface="Times New Roman"/>
              </a:rPr>
              <a:t>Configuration utilisateur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Stratégies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Paramètres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Windows</a:t>
            </a:r>
            <a:r>
              <a:rPr lang="en-US" sz="1000">
                <a:solidFill>
                  <a:prstClr val="black"/>
                </a:solidFill>
                <a:latin typeface="Arial"/>
                <a:ea typeface="Times New Roman"/>
                <a:cs typeface="Segoe UI"/>
              </a:rPr>
              <a:t>, puis </a:t>
            </a:r>
            <a:r>
              <a:rPr lang="en-US" sz="1000" b="1">
                <a:solidFill>
                  <a:prstClr val="black"/>
                </a:solidFill>
                <a:latin typeface="Arial"/>
                <a:ea typeface="Times New Roman"/>
                <a:cs typeface="Times New Roman"/>
              </a:rPr>
              <a:t>Redirection</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 dossiers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Cliquez avec le bouton droit sur </a:t>
            </a:r>
            <a:r>
              <a:rPr lang="en-US" sz="1000" b="1">
                <a:solidFill>
                  <a:prstClr val="black"/>
                </a:solidFill>
                <a:latin typeface="Arial"/>
                <a:ea typeface="Times New Roman"/>
                <a:cs typeface="Times New Roman"/>
              </a:rPr>
              <a:t>Documents</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Propriétés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 document</a:t>
            </a:r>
            <a:r>
              <a:rPr lang="en-US" sz="1000">
                <a:solidFill>
                  <a:prstClr val="black"/>
                </a:solidFill>
                <a:latin typeface="Arial"/>
                <a:ea typeface="Times New Roman"/>
                <a:cs typeface="Segoe UI"/>
              </a:rPr>
              <a:t>, sélectionnez l'onglet </a:t>
            </a:r>
            <a:r>
              <a:rPr lang="en-US" sz="1000" b="1">
                <a:solidFill>
                  <a:prstClr val="black"/>
                </a:solidFill>
                <a:latin typeface="Arial"/>
                <a:ea typeface="Times New Roman"/>
                <a:cs typeface="Times New Roman"/>
              </a:rPr>
              <a:t>Cible</a:t>
            </a:r>
            <a:r>
              <a:rPr lang="en-US" sz="1000">
                <a:solidFill>
                  <a:prstClr val="black"/>
                </a:solidFill>
                <a:latin typeface="Arial"/>
                <a:ea typeface="Times New Roman"/>
                <a:cs typeface="Segoe UI"/>
              </a:rPr>
              <a:t> et, à côté de </a:t>
            </a:r>
            <a:r>
              <a:rPr lang="en-US" sz="1000" b="1">
                <a:solidFill>
                  <a:prstClr val="black"/>
                </a:solidFill>
                <a:latin typeface="Arial"/>
                <a:ea typeface="Times New Roman"/>
                <a:cs typeface="Times New Roman"/>
              </a:rPr>
              <a:t>Paramètres</a:t>
            </a:r>
            <a:r>
              <a:rPr lang="en-US" sz="1000">
                <a:solidFill>
                  <a:prstClr val="black"/>
                </a:solidFill>
                <a:latin typeface="Arial"/>
                <a:ea typeface="Times New Roman"/>
                <a:cs typeface="Segoe UI"/>
              </a:rPr>
              <a:t>, cliquez sur la flèche de déroulement pour sélectionner </a:t>
            </a:r>
            <a:r>
              <a:rPr lang="en-US" sz="1000" b="1">
                <a:solidFill>
                  <a:prstClr val="black"/>
                </a:solidFill>
                <a:latin typeface="Arial"/>
                <a:ea typeface="Times New Roman"/>
                <a:cs typeface="Times New Roman"/>
              </a:rPr>
              <a:t>De base - Rediriger les dossiers de tout le monde vers le même emplacement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Vérifiez que la case </a:t>
            </a:r>
            <a:r>
              <a:rPr lang="en-US" sz="1000" b="1">
                <a:solidFill>
                  <a:prstClr val="black"/>
                </a:solidFill>
                <a:latin typeface="Arial"/>
                <a:ea typeface="Times New Roman"/>
                <a:cs typeface="Times New Roman"/>
              </a:rPr>
              <a:t>Emplacement du dossier cible</a:t>
            </a:r>
            <a:r>
              <a:rPr lang="en-US" sz="1000">
                <a:solidFill>
                  <a:prstClr val="black"/>
                </a:solidFill>
                <a:latin typeface="Arial"/>
                <a:ea typeface="Times New Roman"/>
                <a:cs typeface="Segoe UI"/>
              </a:rPr>
              <a:t> est définie sur </a:t>
            </a:r>
            <a:r>
              <a:rPr lang="en-US" sz="1000" b="1">
                <a:solidFill>
                  <a:prstClr val="black"/>
                </a:solidFill>
                <a:latin typeface="Arial"/>
                <a:ea typeface="Times New Roman"/>
                <a:cs typeface="Times New Roman"/>
              </a:rPr>
              <a:t>Créer un dossier pour chaque utilisateur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sous le chemin d'accès racine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Dans la zone </a:t>
            </a:r>
            <a:r>
              <a:rPr lang="en-US" sz="1000" b="1">
                <a:solidFill>
                  <a:prstClr val="black"/>
                </a:solidFill>
                <a:latin typeface="Arial"/>
                <a:ea typeface="Times New Roman"/>
                <a:cs typeface="Times New Roman"/>
              </a:rPr>
              <a:t>Chemin d'accès de la racine</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\\LON-DC1\Redirect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Avertissement</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Oui</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Fermez toutes les fenêtres</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17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534141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SimSun"/>
                <a:cs typeface="Segoe UI"/>
              </a:rPr>
              <a:t>Tester la redirection de dossiers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Ouvrez une session sur LON-CL1 en tant que </a:t>
            </a:r>
            <a:r>
              <a:rPr lang="en-US" sz="1000" b="1">
                <a:solidFill>
                  <a:prstClr val="black"/>
                </a:solidFill>
                <a:latin typeface="Arial"/>
                <a:ea typeface="Times New Roman"/>
                <a:cs typeface="Times New Roman"/>
              </a:rPr>
              <a:t>ADATUM\Administrateur</a:t>
            </a:r>
            <a:r>
              <a:rPr lang="en-US" sz="1000">
                <a:solidFill>
                  <a:prstClr val="black"/>
                </a:solidFill>
                <a:latin typeface="Arial"/>
                <a:ea typeface="Times New Roman"/>
                <a:cs typeface="Segoe UI"/>
              </a:rPr>
              <a:t> avec le mot de passe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l'écran d'accueil, saisissez </a:t>
            </a:r>
            <a:r>
              <a:rPr lang="en-US" sz="1000" b="1">
                <a:solidFill>
                  <a:prstClr val="black"/>
                </a:solidFill>
                <a:latin typeface="Arial"/>
                <a:ea typeface="Times New Roman"/>
                <a:cs typeface="Times New Roman"/>
              </a:rPr>
              <a:t>cmd.exe</a:t>
            </a:r>
            <a:r>
              <a:rPr lang="en-US" sz="1000">
                <a:solidFill>
                  <a:prstClr val="black"/>
                </a:solidFill>
                <a:latin typeface="Arial"/>
                <a:ea typeface="Times New Roman"/>
                <a:cs typeface="Segoe UI"/>
              </a:rPr>
              <a:t>, puis appuyez sur Entrée.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À l'invite de commandes, saisissez la commande suivante et appuyez sur Entrée :</a:t>
            </a:r>
            <a:endParaRPr lang="en-US" sz="100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smtClean="0">
                <a:solidFill>
                  <a:prstClr val="black"/>
                </a:solidFill>
                <a:latin typeface="Arial"/>
                <a:ea typeface="Times New Roman"/>
                <a:cs typeface="Times New Roman"/>
              </a:rPr>
              <a:t>gpupdate/force</a:t>
            </a:r>
            <a:endParaRPr lang="en-US" sz="1000" b="1">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À l'invite de commandes, saisissez la commande suivante et appuyez sur Entrée :</a:t>
            </a:r>
            <a:endParaRPr lang="en-US" sz="100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a:solidFill>
                  <a:prstClr val="black"/>
                </a:solidFill>
                <a:latin typeface="Arial"/>
                <a:ea typeface="Times New Roman"/>
                <a:cs typeface="Times New Roman"/>
              </a:rPr>
              <a:t>O</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Ouvrez une session sur LON-CL1 en tant que </a:t>
            </a:r>
            <a:r>
              <a:rPr lang="en-US" sz="1000" b="1">
                <a:solidFill>
                  <a:prstClr val="black"/>
                </a:solidFill>
                <a:latin typeface="Arial"/>
                <a:ea typeface="Times New Roman"/>
                <a:cs typeface="Times New Roman"/>
              </a:rPr>
              <a:t>ADATUM\Administrateur</a:t>
            </a:r>
            <a:r>
              <a:rPr lang="en-US" sz="1000">
                <a:solidFill>
                  <a:prstClr val="black"/>
                </a:solidFill>
                <a:latin typeface="Arial"/>
                <a:ea typeface="Times New Roman"/>
                <a:cs typeface="Segoe UI"/>
              </a:rPr>
              <a:t> avec le mot de passe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Dans l'écran Accueil, cliquez sur </a:t>
            </a:r>
            <a:r>
              <a:rPr lang="en-US" sz="1000" b="1">
                <a:solidFill>
                  <a:prstClr val="black"/>
                </a:solidFill>
                <a:latin typeface="Arial"/>
                <a:ea typeface="Times New Roman"/>
                <a:cs typeface="Times New Roman"/>
              </a:rPr>
              <a:t>Bureau</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Cliquez avec le bouton droit sur le Bureau, puis cliquez sur </a:t>
            </a:r>
            <a:r>
              <a:rPr lang="en-US" sz="1000" b="1">
                <a:solidFill>
                  <a:prstClr val="black"/>
                </a:solidFill>
                <a:latin typeface="Arial"/>
                <a:ea typeface="Times New Roman"/>
                <a:cs typeface="Times New Roman"/>
              </a:rPr>
              <a:t>Personnaliser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Dans le volet de navigation, cliquez sur </a:t>
            </a:r>
            <a:r>
              <a:rPr lang="en-US" sz="1000" b="1">
                <a:solidFill>
                  <a:prstClr val="black"/>
                </a:solidFill>
                <a:latin typeface="Arial"/>
                <a:ea typeface="Times New Roman"/>
                <a:cs typeface="Times New Roman"/>
              </a:rPr>
              <a:t>Changer les icônes du bureau</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Dans les </a:t>
            </a:r>
            <a:r>
              <a:rPr lang="en-US" sz="1000" b="1">
                <a:solidFill>
                  <a:prstClr val="black"/>
                </a:solidFill>
                <a:latin typeface="Arial"/>
                <a:ea typeface="Times New Roman"/>
                <a:cs typeface="Times New Roman"/>
              </a:rPr>
              <a:t>Paramètres des icônes du bureau</a:t>
            </a:r>
            <a:r>
              <a:rPr lang="en-US" sz="1000">
                <a:solidFill>
                  <a:prstClr val="black"/>
                </a:solidFill>
                <a:latin typeface="Arial"/>
                <a:ea typeface="Times New Roman"/>
                <a:cs typeface="Segoe UI"/>
              </a:rPr>
              <a:t>, activez la case à cocher </a:t>
            </a:r>
            <a:r>
              <a:rPr lang="en-US" sz="1000" b="1">
                <a:solidFill>
                  <a:prstClr val="black"/>
                </a:solidFill>
                <a:latin typeface="Arial"/>
                <a:ea typeface="Times New Roman"/>
                <a:cs typeface="Times New Roman"/>
              </a:rPr>
              <a:t>Fichiers de l'utilisateur</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Sur le bureau, double-cliquez sur </a:t>
            </a:r>
            <a:r>
              <a:rPr lang="en-US" sz="1000" b="1">
                <a:solidFill>
                  <a:prstClr val="black"/>
                </a:solidFill>
                <a:latin typeface="Arial"/>
                <a:ea typeface="Times New Roman"/>
                <a:cs typeface="Times New Roman"/>
              </a:rPr>
              <a:t>Administrateur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Cliquez avec le bouton droit sur </a:t>
            </a:r>
            <a:r>
              <a:rPr lang="en-US" sz="1000" b="1">
                <a:solidFill>
                  <a:prstClr val="black"/>
                </a:solidFill>
                <a:latin typeface="Arial"/>
                <a:ea typeface="Times New Roman"/>
                <a:cs typeface="Times New Roman"/>
              </a:rPr>
              <a:t>Mes documents</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Propriétés</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 Mes documents</a:t>
            </a:r>
            <a:r>
              <a:rPr lang="en-US" sz="1000">
                <a:solidFill>
                  <a:prstClr val="black"/>
                </a:solidFill>
                <a:latin typeface="Arial"/>
                <a:ea typeface="Times New Roman"/>
                <a:cs typeface="Segoe UI"/>
              </a:rPr>
              <a:t>, remarquez que l'emplacement du dossier est désormais le partage réseau de redirection dans un sous-dossier nommé comme l'utilisateur.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Déconnectez-vous de LON-CL1.</a:t>
            </a:r>
            <a:endParaRPr lang="en-US"/>
          </a:p>
        </p:txBody>
      </p:sp>
      <p:sp>
        <p:nvSpPr>
          <p:cNvPr id="4" name="Slide Number Placeholder 3"/>
          <p:cNvSpPr>
            <a:spLocks noGrp="1"/>
          </p:cNvSpPr>
          <p:nvPr>
            <p:ph type="sldNum" sz="quarter" idx="10"/>
          </p:nvPr>
        </p:nvSpPr>
        <p:spPr/>
        <p:txBody>
          <a:bodyPr/>
          <a:lstStyle/>
          <a:p>
            <a:fld id="{9A60BD93-5A9E-45A7-A9A8-03D6301959BE}" type="slidenum">
              <a:rPr lang="en-US" smtClean="0"/>
              <a:t>18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53668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aux stagiaires que vous ne pouvez pas définir tous les paramètres de configuration à l'aide des paramètres de stratégie de groupe. Vous pouvez utiliser des scripts pour effectuer de nombreuses tâches, telles que la suppression de fichiers d'échange ou le mappage de lecteurs, et la suppression des dossiers temporaires des utilisateurs. Décrivez les quatre types de scripts et à quels moments ils fonctionnent.</a:t>
            </a:r>
            <a:endParaRPr lang="en-US" sz="1000">
              <a:latin typeface="Arial"/>
              <a:ea typeface="SimSun"/>
              <a:cs typeface="Arial"/>
            </a:endParaRPr>
          </a:p>
          <a:p>
            <a:pPr>
              <a:lnSpc>
                <a:spcPct val="115000"/>
              </a:lnSpc>
              <a:spcAft>
                <a:spcPts val="1000"/>
              </a:spcAft>
            </a:pPr>
            <a:r>
              <a:rPr lang="en-US" sz="1000">
                <a:latin typeface="Arial"/>
                <a:ea typeface="SimSun"/>
                <a:cs typeface="Segoe UI"/>
              </a:rPr>
              <a:t>Décrivez la différence entre le traitement synchrone et asynchrone des scripts. Expliquez que les scripts d'ouverture de session fonctionnent de façon asynchrone par défaut et que les scripts de démarrage s'exécutent de manière synchrone par défaut, mais que vous pouvez modifier ce comportement. Précisez que si des scripts sont définis pour s'exécuter de manière synchrone, alors un script défectueux peut provoquer l'arrêt de l'ordinateur.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31757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A60BD93-5A9E-45A7-A9A8-03D6301959BE}"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1434161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22411B-LON-CL1, doivent déjà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Créer un script d'ouverture de session pour mapper un lecteur réseau</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machine LON-DC1, placez le pointeur de la souris sur le coin inférieur droit, puis cliquez sur </a:t>
            </a:r>
            <a:r>
              <a:rPr lang="en-US" sz="1000" b="1" smtClean="0">
                <a:effectLst/>
                <a:latin typeface="Arial"/>
                <a:ea typeface="Times New Roman"/>
                <a:cs typeface="Times New Roman"/>
              </a:rPr>
              <a:t>Accueil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l'écran Accueil, saisissez </a:t>
            </a:r>
            <a:r>
              <a:rPr lang="en-US" sz="1000" b="1" smtClean="0">
                <a:effectLst/>
                <a:latin typeface="Arial"/>
                <a:ea typeface="Times New Roman"/>
                <a:cs typeface="Times New Roman"/>
              </a:rPr>
              <a:t>Bloc-notes</a:t>
            </a:r>
            <a:r>
              <a:rPr lang="en-US" sz="1000" smtClean="0">
                <a:effectLst/>
                <a:latin typeface="Arial"/>
                <a:ea typeface="Times New Roman"/>
                <a:cs typeface="Segoe UI"/>
              </a:rPr>
              <a:t>, puis appuyez sur Entrée.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Bloc-notes, saisissez la commande suivante :</a:t>
            </a:r>
            <a:endParaRPr lang="en-US" sz="1000" smtClean="0">
              <a:effectLst/>
              <a:latin typeface="Arial"/>
              <a:ea typeface="Times New Roman"/>
              <a:cs typeface="Times New Roman"/>
            </a:endParaRPr>
          </a:p>
          <a:p>
            <a:pPr>
              <a:lnSpc>
                <a:spcPct val="115000"/>
              </a:lnSpc>
              <a:spcBef>
                <a:spcPts val="600"/>
              </a:spcBef>
              <a:spcAft>
                <a:spcPts val="995"/>
              </a:spcAft>
            </a:pPr>
            <a:r>
              <a:rPr lang="en-US" sz="1000" smtClean="0">
                <a:effectLst/>
                <a:latin typeface="Arial"/>
                <a:ea typeface="Times New Roman"/>
                <a:cs typeface="Times New Roman"/>
              </a:rPr>
              <a:t>Net use t: \\LON-dc1\Redirect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sur le menu </a:t>
            </a:r>
            <a:r>
              <a:rPr lang="en-US" sz="1000" b="1" smtClean="0">
                <a:effectLst/>
                <a:latin typeface="Arial"/>
                <a:ea typeface="Times New Roman"/>
                <a:cs typeface="Times New Roman"/>
              </a:rPr>
              <a:t>Fichier</a:t>
            </a:r>
            <a:r>
              <a:rPr lang="en-US" sz="1000" smtClean="0">
                <a:effectLst/>
                <a:latin typeface="Arial"/>
                <a:ea typeface="Times New Roman"/>
                <a:cs typeface="Segoe UI"/>
              </a:rPr>
              <a:t>, puis sur </a:t>
            </a:r>
            <a:r>
              <a:rPr lang="en-US" sz="1000" b="1" smtClean="0">
                <a:effectLst/>
                <a:latin typeface="Arial"/>
                <a:ea typeface="Times New Roman"/>
                <a:cs typeface="Times New Roman"/>
              </a:rPr>
              <a:t>Enregistrer</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boîte de dialogue </a:t>
            </a:r>
            <a:r>
              <a:rPr lang="en-US" sz="1000" b="1" smtClean="0">
                <a:effectLst/>
                <a:latin typeface="Arial"/>
                <a:ea typeface="Times New Roman"/>
                <a:cs typeface="Times New Roman"/>
              </a:rPr>
              <a:t>Enregistrer sous</a:t>
            </a:r>
            <a:r>
              <a:rPr lang="en-US" sz="1000" smtClean="0">
                <a:effectLst/>
                <a:latin typeface="Arial"/>
                <a:ea typeface="Times New Roman"/>
                <a:cs typeface="Segoe UI"/>
              </a:rPr>
              <a:t>, dans la zone </a:t>
            </a:r>
            <a:r>
              <a:rPr lang="en-US" sz="1000" b="1" smtClean="0">
                <a:effectLst/>
                <a:latin typeface="Arial"/>
                <a:ea typeface="Times New Roman"/>
                <a:cs typeface="Times New Roman"/>
              </a:rPr>
              <a:t>Nom du fichier,</a:t>
            </a:r>
            <a:r>
              <a:rPr lang="en-US" sz="1000" smtClean="0">
                <a:effectLst/>
                <a:latin typeface="Arial"/>
                <a:ea typeface="Times New Roman"/>
                <a:cs typeface="Segoe UI"/>
              </a:rPr>
              <a:t> saisissez </a:t>
            </a:r>
            <a:r>
              <a:rPr lang="en-US" sz="1000" b="1" smtClean="0">
                <a:effectLst/>
                <a:latin typeface="Arial"/>
                <a:ea typeface="Times New Roman"/>
                <a:cs typeface="Times New Roman"/>
              </a:rPr>
              <a:t>Map.bat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liste </a:t>
            </a:r>
            <a:r>
              <a:rPr lang="en-US" sz="1000" b="1" smtClean="0">
                <a:effectLst/>
                <a:latin typeface="Arial"/>
                <a:ea typeface="Times New Roman"/>
                <a:cs typeface="Times New Roman"/>
              </a:rPr>
              <a:t>Type :,</a:t>
            </a:r>
            <a:r>
              <a:rPr lang="en-US" sz="1000" smtClean="0">
                <a:effectLst/>
                <a:latin typeface="Arial"/>
                <a:ea typeface="Times New Roman"/>
                <a:cs typeface="Segoe UI"/>
              </a:rPr>
              <a:t> sélectionnez </a:t>
            </a:r>
            <a:r>
              <a:rPr lang="en-US" sz="1000" b="1" smtClean="0">
                <a:effectLst/>
                <a:latin typeface="Arial"/>
                <a:ea typeface="Times New Roman"/>
                <a:cs typeface="Times New Roman"/>
              </a:rPr>
              <a:t>Tous les fichiers</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de navigation, cliquez sur </a:t>
            </a:r>
            <a:r>
              <a:rPr lang="en-US" sz="1000" b="1" smtClean="0">
                <a:effectLst/>
                <a:latin typeface="Arial"/>
                <a:ea typeface="Times New Roman"/>
                <a:cs typeface="Times New Roman"/>
              </a:rPr>
              <a:t>Bureau</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Enregistrer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Fermez le Bloc-notes.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le Bureau, cliquez avec le bouton droit sur le fichier </a:t>
            </a:r>
            <a:r>
              <a:rPr lang="en-US" sz="1000" b="1" smtClean="0">
                <a:effectLst/>
                <a:latin typeface="Arial"/>
                <a:ea typeface="Times New Roman"/>
                <a:cs typeface="Times New Roman"/>
              </a:rPr>
              <a:t>Map.bat</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Copier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942915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a:latin typeface="Arial"/>
                <a:ea typeface="SimSun"/>
                <a:cs typeface="Segoe UI"/>
              </a:rPr>
              <a:t>Créer et lier un objet de stratégie de groupe pour utiliser le script, et enregistrer le script dans le partage Netlogon </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Segoe UI"/>
              </a:rPr>
              <a:t>Ouvrez le Gestionnaire de serveur.</a:t>
            </a:r>
            <a:endParaRPr lang="en-US" sz="100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latin typeface="Arial"/>
                <a:ea typeface="Times New Roman"/>
                <a:cs typeface="Segoe UI"/>
              </a:rPr>
              <a:t>Dans le Gestionnaire de serveur, cliquez sur </a:t>
            </a:r>
            <a:r>
              <a:rPr lang="en-US" sz="1000" b="1">
                <a:latin typeface="Arial"/>
                <a:ea typeface="Times New Roman"/>
                <a:cs typeface="Times New Roman"/>
              </a:rPr>
              <a:t>Outils</a:t>
            </a:r>
            <a:r>
              <a:rPr lang="en-US" sz="1000">
                <a:latin typeface="Arial"/>
                <a:ea typeface="Times New Roman"/>
                <a:cs typeface="Segoe UI"/>
              </a:rPr>
              <a:t>, puis sur </a:t>
            </a:r>
            <a:r>
              <a:rPr lang="en-US" sz="1000" b="1">
                <a:latin typeface="Arial"/>
                <a:ea typeface="Times New Roman"/>
                <a:cs typeface="Times New Roman"/>
              </a:rPr>
              <a:t>Gestion</a:t>
            </a:r>
            <a:r>
              <a:rPr lang="en-US" sz="1000">
                <a:latin typeface="Arial"/>
                <a:ea typeface="Times New Roman"/>
                <a:cs typeface="Segoe UI"/>
              </a:rPr>
              <a:t> </a:t>
            </a:r>
            <a:r>
              <a:rPr lang="en-US" sz="1000" b="1">
                <a:latin typeface="Arial"/>
                <a:ea typeface="Times New Roman"/>
                <a:cs typeface="Times New Roman"/>
              </a:rPr>
              <a:t>des stratégies de groupe</a:t>
            </a:r>
            <a:r>
              <a:rPr lang="en-US" sz="1000">
                <a:latin typeface="Arial"/>
                <a:ea typeface="Times New Roman"/>
                <a:cs typeface="Segoe UI"/>
              </a:rPr>
              <a:t>.</a:t>
            </a:r>
            <a:endParaRPr lang="en-US" sz="100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latin typeface="Arial"/>
                <a:ea typeface="Times New Roman"/>
                <a:cs typeface="Segoe UI"/>
              </a:rPr>
              <a:t>Développez la </a:t>
            </a:r>
            <a:r>
              <a:rPr lang="en-US" sz="1000" b="1">
                <a:latin typeface="Arial"/>
                <a:ea typeface="Times New Roman"/>
                <a:cs typeface="Times New Roman"/>
              </a:rPr>
              <a:t>Forêt : Adatum.com</a:t>
            </a:r>
            <a:r>
              <a:rPr lang="en-US" sz="1000">
                <a:latin typeface="Arial"/>
                <a:ea typeface="Times New Roman"/>
                <a:cs typeface="Segoe UI"/>
              </a:rPr>
              <a:t>, puis développez la zone </a:t>
            </a:r>
            <a:r>
              <a:rPr lang="en-US" sz="1000" b="1">
                <a:latin typeface="Arial"/>
                <a:ea typeface="Times New Roman"/>
                <a:cs typeface="Times New Roman"/>
              </a:rPr>
              <a:t>Domaines</a:t>
            </a:r>
            <a:r>
              <a:rPr lang="en-US" sz="1000">
                <a:latin typeface="Arial"/>
                <a:ea typeface="Times New Roman"/>
                <a:cs typeface="Segoe UI"/>
              </a:rPr>
              <a:t>.</a:t>
            </a:r>
            <a:endParaRPr lang="en-US" sz="1000">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smtClean="0">
                <a:solidFill>
                  <a:prstClr val="black"/>
                </a:solidFill>
                <a:latin typeface="Arial"/>
                <a:ea typeface="Times New Roman"/>
                <a:cs typeface="Segoe UI"/>
              </a:rPr>
              <a:t>Cliquez </a:t>
            </a:r>
            <a:r>
              <a:rPr lang="en-US" sz="1000">
                <a:solidFill>
                  <a:prstClr val="black"/>
                </a:solidFill>
                <a:latin typeface="Arial"/>
                <a:ea typeface="Times New Roman"/>
                <a:cs typeface="Segoe UI"/>
              </a:rPr>
              <a:t>avec le bouton droit sur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Créer un objet GPO dans ce domaine, et le lier ici</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Nouvel objet GPO</a:t>
            </a:r>
            <a:r>
              <a:rPr lang="en-US" sz="1000">
                <a:solidFill>
                  <a:prstClr val="black"/>
                </a:solidFill>
                <a:latin typeface="Arial"/>
                <a:ea typeface="Times New Roman"/>
                <a:cs typeface="Segoe UI"/>
              </a:rPr>
              <a:t>, dans la zone </a:t>
            </a:r>
            <a:r>
              <a:rPr lang="en-US" sz="1000" b="1">
                <a:solidFill>
                  <a:prstClr val="black"/>
                </a:solidFill>
                <a:latin typeface="Arial"/>
                <a:ea typeface="Times New Roman"/>
                <a:cs typeface="Times New Roman"/>
              </a:rPr>
              <a:t>Nom</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DriveMap</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Développez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l'objet de stratégie de groupe</a:t>
            </a:r>
            <a:r>
              <a:rPr lang="en-US" sz="1000">
                <a:solidFill>
                  <a:prstClr val="black"/>
                </a:solidFill>
                <a:latin typeface="Arial"/>
                <a:ea typeface="Times New Roman"/>
                <a:cs typeface="Segoe UI"/>
              </a:rPr>
              <a:t> Drivemap, puis cliquez sur </a:t>
            </a:r>
            <a:r>
              <a:rPr lang="en-US" sz="1000" b="1">
                <a:solidFill>
                  <a:prstClr val="black"/>
                </a:solidFill>
                <a:latin typeface="Arial"/>
                <a:ea typeface="Times New Roman"/>
                <a:cs typeface="Times New Roman"/>
              </a:rPr>
              <a:t>Modifier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l'éditeur de gestion des stratégies de groupe, développez </a:t>
            </a:r>
            <a:r>
              <a:rPr lang="en-US" sz="1000" b="1">
                <a:solidFill>
                  <a:prstClr val="black"/>
                </a:solidFill>
                <a:latin typeface="Arial"/>
                <a:ea typeface="Times New Roman"/>
                <a:cs typeface="Times New Roman"/>
              </a:rPr>
              <a:t>Configuration utilisateur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Stratégies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Paramètres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Windows</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Scripts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(ouverture/fermeture de session)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le volet d'informations, double-cliquez sur </a:t>
            </a:r>
            <a:r>
              <a:rPr lang="en-US" sz="1000" b="1">
                <a:solidFill>
                  <a:prstClr val="black"/>
                </a:solidFill>
                <a:latin typeface="Arial"/>
                <a:ea typeface="Times New Roman"/>
                <a:cs typeface="Times New Roman"/>
              </a:rPr>
              <a:t>Ouverture de session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 Ouverture de session</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Afficher les fichiers</a:t>
            </a:r>
            <a:r>
              <a:rPr lang="en-US" sz="1000">
                <a:solidFill>
                  <a:prstClr val="black"/>
                </a:solidFill>
                <a:latin typeface="Arial"/>
                <a:ea typeface="Times New Roman"/>
                <a:cs typeface="Segoe UI"/>
              </a:rPr>
              <a:t>. Ceci ouvre le partage Netlogon dans l'ordinateur.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le volet d'informations, cliquez avec le bouton droit dans une zone vide puis sur </a:t>
            </a:r>
            <a:r>
              <a:rPr lang="en-US" sz="1000" b="1">
                <a:solidFill>
                  <a:prstClr val="black"/>
                </a:solidFill>
                <a:latin typeface="Arial"/>
                <a:ea typeface="Times New Roman"/>
                <a:cs typeface="Times New Roman"/>
              </a:rPr>
              <a:t>Coller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Fermez la fenêtre Logon.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 Ouverture de session</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Ajout d'un script</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Parcourir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Cliquez sur le script </a:t>
            </a:r>
            <a:r>
              <a:rPr lang="en-US" sz="1000" b="1">
                <a:solidFill>
                  <a:prstClr val="black"/>
                </a:solidFill>
                <a:latin typeface="Arial"/>
                <a:ea typeface="Times New Roman"/>
                <a:cs typeface="Times New Roman"/>
              </a:rPr>
              <a:t>Map.bat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Ouvrir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Cliquez à deux reprises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pour fermer toutes les boîtes de dialogue.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Fermez l'Éditeur de gestion des stratégies de groupe et la Console de gestion des stratégies de groupe</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352771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SimSun"/>
                <a:cs typeface="Segoe UI"/>
              </a:rPr>
              <a:t>Vous connecter au client pour tester les résultats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machine LON-CL1, connectez-vous en tant que </a:t>
            </a:r>
            <a:r>
              <a:rPr lang="en-US" sz="1000" b="1">
                <a:solidFill>
                  <a:prstClr val="black"/>
                </a:solidFill>
                <a:latin typeface="Arial"/>
                <a:ea typeface="Times New Roman"/>
                <a:cs typeface="Times New Roman"/>
              </a:rPr>
              <a:t>ADATUM\Administrateur</a:t>
            </a:r>
            <a:r>
              <a:rPr lang="en-US" sz="1000">
                <a:solidFill>
                  <a:prstClr val="black"/>
                </a:solidFill>
                <a:latin typeface="Arial"/>
                <a:ea typeface="Times New Roman"/>
                <a:cs typeface="Segoe UI"/>
              </a:rPr>
              <a:t> avec le mot de passe </a:t>
            </a:r>
            <a:r>
              <a:rPr lang="en-US" sz="1000" b="1">
                <a:solidFill>
                  <a:prstClr val="black"/>
                </a:solidFill>
                <a:latin typeface="Arial"/>
                <a:ea typeface="Times New Roman"/>
                <a:cs typeface="Times New Roman"/>
              </a:rPr>
              <a:t>Pa$$word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smtClean="0">
                <a:solidFill>
                  <a:prstClr val="black"/>
                </a:solidFill>
                <a:latin typeface="Arial"/>
                <a:ea typeface="Times New Roman"/>
                <a:cs typeface="Segoe UI"/>
              </a:rPr>
              <a:t>Cliquez </a:t>
            </a:r>
            <a:r>
              <a:rPr lang="en-US" sz="1000">
                <a:solidFill>
                  <a:prstClr val="black"/>
                </a:solidFill>
                <a:latin typeface="Arial"/>
                <a:ea typeface="Times New Roman"/>
                <a:cs typeface="Segoe UI"/>
              </a:rPr>
              <a:t>sur </a:t>
            </a:r>
            <a:r>
              <a:rPr lang="en-US" sz="1000" b="1">
                <a:solidFill>
                  <a:prstClr val="black"/>
                </a:solidFill>
                <a:latin typeface="Arial"/>
                <a:ea typeface="Times New Roman"/>
                <a:cs typeface="Times New Roman"/>
              </a:rPr>
              <a:t>Bureau</a:t>
            </a:r>
            <a:r>
              <a:rPr lang="en-US" sz="1000">
                <a:solidFill>
                  <a:prstClr val="black"/>
                </a:solidFill>
                <a:latin typeface="Arial"/>
                <a:ea typeface="Times New Roman"/>
                <a:cs typeface="Segoe UI"/>
              </a:rPr>
              <a:t> et, sur la barre des tâches, cliquez sur </a:t>
            </a:r>
            <a:r>
              <a:rPr lang="en-US" sz="1000" b="1">
                <a:solidFill>
                  <a:prstClr val="black"/>
                </a:solidFill>
                <a:latin typeface="Arial"/>
                <a:ea typeface="Times New Roman"/>
                <a:cs typeface="Times New Roman"/>
              </a:rPr>
              <a:t>Explorateur de fichiers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Vérifiez que vous possédez un lecteur mappé à \\Lon-dc1\Redirect dans le volet de navigation.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Déconnectez-vous de LON-CL1.</a:t>
            </a:r>
            <a:endParaRPr lang="en-US"/>
          </a:p>
        </p:txBody>
      </p:sp>
      <p:sp>
        <p:nvSpPr>
          <p:cNvPr id="4" name="Slide Number Placeholder 3"/>
          <p:cNvSpPr>
            <a:spLocks noGrp="1"/>
          </p:cNvSpPr>
          <p:nvPr>
            <p:ph type="sldNum" sz="quarter" idx="10"/>
          </p:nvPr>
        </p:nvSpPr>
        <p:spPr/>
        <p:txBody>
          <a:bodyPr/>
          <a:lstStyle/>
          <a:p>
            <a:fld id="{9A60BD93-5A9E-45A7-A9A8-03D6301959BE}"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636042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A60BD93-5A9E-45A7-A9A8-03D6301959BE}"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856088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maintenant</a:t>
            </a:r>
            <a:r>
              <a:rPr lang="en-US" sz="1000" dirty="0">
                <a:latin typeface="Arial"/>
                <a:ea typeface="SimSun"/>
                <a:cs typeface="Segoe UI"/>
              </a:rPr>
              <a:t> </a:t>
            </a:r>
            <a:r>
              <a:rPr lang="en-US" sz="1000" dirty="0" err="1">
                <a:latin typeface="Arial"/>
                <a:ea typeface="SimSun"/>
                <a:cs typeface="Segoe UI"/>
              </a:rPr>
              <a:t>traiter</a:t>
            </a:r>
            <a:r>
              <a:rPr lang="en-US" sz="1000" dirty="0">
                <a:latin typeface="Arial"/>
                <a:ea typeface="SimSun"/>
                <a:cs typeface="Segoe UI"/>
              </a:rPr>
              <a:t> des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grâce à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nouvelles</a:t>
            </a:r>
            <a:r>
              <a:rPr lang="en-US" sz="1000" dirty="0">
                <a:latin typeface="Arial"/>
                <a:ea typeface="SimSun"/>
                <a:cs typeface="Segoe UI"/>
              </a:rPr>
              <a:t> extensions </a:t>
            </a:r>
            <a:r>
              <a:rPr lang="en-US" sz="1000" dirty="0" err="1">
                <a:latin typeface="Arial"/>
                <a:ea typeface="SimSun"/>
                <a:cs typeface="Segoe UI"/>
              </a:rPr>
              <a:t>côté</a:t>
            </a:r>
            <a:r>
              <a:rPr lang="en-US" sz="1000" dirty="0">
                <a:latin typeface="Arial"/>
                <a:ea typeface="SimSun"/>
                <a:cs typeface="Segoe UI"/>
              </a:rPr>
              <a:t> client (CSE)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qui </a:t>
            </a:r>
            <a:r>
              <a:rPr lang="en-US" sz="1000" dirty="0" err="1">
                <a:latin typeface="Arial"/>
                <a:ea typeface="SimSun"/>
                <a:cs typeface="Segoe UI"/>
              </a:rPr>
              <a:t>élargissent</a:t>
            </a:r>
            <a:r>
              <a:rPr lang="en-US" sz="1000" dirty="0">
                <a:latin typeface="Arial"/>
                <a:ea typeface="SimSun"/>
                <a:cs typeface="Segoe UI"/>
              </a:rPr>
              <a:t> la </a:t>
            </a:r>
            <a:r>
              <a:rPr lang="en-US" sz="1000" dirty="0" err="1">
                <a:latin typeface="Arial"/>
                <a:ea typeface="SimSun"/>
                <a:cs typeface="Segoe UI"/>
              </a:rPr>
              <a:t>plage</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configurables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nouvelles</a:t>
            </a:r>
            <a:r>
              <a:rPr lang="en-US" sz="1000" dirty="0">
                <a:latin typeface="Arial"/>
                <a:ea typeface="SimSun"/>
                <a:cs typeface="Segoe UI"/>
              </a:rPr>
              <a:t> extensions de </a:t>
            </a:r>
            <a:r>
              <a:rPr lang="en-US" sz="1000" dirty="0" err="1">
                <a:latin typeface="Arial"/>
                <a:ea typeface="SimSun"/>
                <a:cs typeface="Segoe UI"/>
              </a:rPr>
              <a:t>préférence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comprises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fenêtre</a:t>
            </a:r>
            <a:r>
              <a:rPr lang="en-US" sz="1000" dirty="0">
                <a:latin typeface="Arial"/>
                <a:ea typeface="SimSun"/>
                <a:cs typeface="Segoe UI"/>
              </a:rPr>
              <a:t> de </a:t>
            </a:r>
            <a:r>
              <a:rPr lang="en-US" sz="1000" dirty="0" err="1">
                <a:latin typeface="Arial"/>
                <a:ea typeface="SimSun"/>
                <a:cs typeface="Segoe UI"/>
              </a:rPr>
              <a:t>l'éditeur</a:t>
            </a:r>
            <a:r>
              <a:rPr lang="en-US" sz="1000" dirty="0">
                <a:latin typeface="Arial"/>
                <a:ea typeface="SimSun"/>
                <a:cs typeface="Segoe UI"/>
              </a:rPr>
              <a:t> de </a:t>
            </a:r>
            <a:r>
              <a:rPr lang="en-US" sz="1000" dirty="0" err="1">
                <a:latin typeface="Arial"/>
                <a:ea typeface="SimSun"/>
                <a:cs typeface="Segoe UI"/>
              </a:rPr>
              <a:t>gestion</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de la GPMC. Les types </a:t>
            </a:r>
            <a:r>
              <a:rPr lang="en-US" sz="1000" dirty="0" err="1">
                <a:latin typeface="Arial"/>
                <a:ea typeface="SimSun"/>
                <a:cs typeface="Segoe UI"/>
              </a:rPr>
              <a:t>d'éléments</a:t>
            </a:r>
            <a:r>
              <a:rPr lang="en-US" sz="1000" dirty="0">
                <a:latin typeface="Arial"/>
                <a:ea typeface="SimSun"/>
                <a:cs typeface="Segoe UI"/>
              </a:rPr>
              <a:t> de </a:t>
            </a:r>
            <a:r>
              <a:rPr lang="en-US" sz="1000" dirty="0" err="1">
                <a:latin typeface="Arial"/>
                <a:ea typeface="SimSun"/>
                <a:cs typeface="Segoe UI"/>
              </a:rPr>
              <a:t>préférence</a:t>
            </a:r>
            <a:r>
              <a:rPr lang="en-US" sz="1000" dirty="0">
                <a:latin typeface="Arial"/>
                <a:ea typeface="SimSun"/>
                <a:cs typeface="Segoe UI"/>
              </a:rPr>
              <a:t> qui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créés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extension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répertoriés</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sélectionnez</a:t>
            </a:r>
            <a:r>
              <a:rPr lang="en-US" sz="1000" dirty="0">
                <a:latin typeface="Arial"/>
                <a:ea typeface="SimSun"/>
                <a:cs typeface="Segoe UI"/>
              </a:rPr>
              <a:t> Nouveau pour </a:t>
            </a:r>
            <a:r>
              <a:rPr lang="en-US" sz="1000" dirty="0" err="1">
                <a:latin typeface="Arial"/>
                <a:ea typeface="SimSun"/>
                <a:cs typeface="Segoe UI"/>
              </a:rPr>
              <a:t>l'extension</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des </a:t>
            </a:r>
            <a:r>
              <a:rPr lang="en-US" sz="1000" dirty="0" err="1">
                <a:latin typeface="Arial"/>
                <a:ea typeface="SimSun"/>
                <a:cs typeface="Segoe UI"/>
              </a:rPr>
              <a:t>nouvelles</a:t>
            </a:r>
            <a:r>
              <a:rPr lang="en-US" sz="1000" dirty="0">
                <a:latin typeface="Arial"/>
                <a:ea typeface="SimSun"/>
                <a:cs typeface="Segoe UI"/>
              </a:rPr>
              <a:t> extensions des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options des dossiers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 </a:t>
            </a:r>
            <a:r>
              <a:rPr lang="en-US" sz="1000" dirty="0" err="1" smtClean="0">
                <a:effectLst/>
                <a:latin typeface="Arial"/>
                <a:ea typeface="Times New Roman"/>
                <a:cs typeface="Segoe UI"/>
              </a:rPr>
              <a:t>mappage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lecteurs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Imprimantes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La </a:t>
            </a:r>
            <a:r>
              <a:rPr lang="en-US" sz="1000" dirty="0" err="1" smtClean="0">
                <a:effectLst/>
                <a:latin typeface="Arial"/>
                <a:ea typeface="Times New Roman"/>
                <a:cs typeface="Segoe UI"/>
              </a:rPr>
              <a:t>planification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Services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Menu </a:t>
            </a:r>
            <a:r>
              <a:rPr lang="en-US" sz="1000" dirty="0" err="1" smtClean="0">
                <a:effectLst/>
                <a:latin typeface="Arial"/>
                <a:ea typeface="Times New Roman"/>
                <a:cs typeface="Segoe UI"/>
              </a:rPr>
              <a:t>Accueil</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464794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 principale différence entre les paramètres de stratégie et les paramètres de préférence est que les paramètres de préférence ne sont pas appliqués. Cela signifie que l'utilisateur final peut modifier tout paramètre de préférence qui est appliqué via la stratégie de groupe, mais pas les paramètres de stratégie.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éléments de préférence servent à compléter les paramètres de stratégie. Vous pouvez configurer les éléments suivants comme éléments de préférence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Paramètres qui ne peuvent pas être configurés par des paramètres de stratégie.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Paramètres qui ont des limites au moment de leur configuration par des paramètres de stratégie.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3057923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Les préférences de stratégie de groupe fournissent un meilleur ciblage par des modes de ciblage et d'action au niveau de l'élément. En plus de fournir considérablement plus de couverture, un meilleur ciblage et une gestion plus facile, les préférences de stratégie de groupe vous permettent de déployer des paramètres sur les ordinateurs client sans empêcher les utilisateurs de modifier les paramètres. Cette fonction vous fournit la flexibilité de décider si vous souhaitez appliquer les paramètres spécifiques. Vous pouvez déployer les paramètres que vous ne souhaitez pas appliquer en utilisant les préférences de stratégie de groupe.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658743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À la fin de cette démonstration, vous pouvez rétablir l'état des ordinateurs virtuels.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22411B-LON-CL1,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Configurer un raccourci sur le bureau avec des préférences de stratégie de groupe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LON-DC1, dans le Gestionnaire de serveur, ouvrez la console de gestion des stratégies de groupe.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console de gestion des stratégies de groupe, cliquez sur le dossier </a:t>
            </a:r>
            <a:r>
              <a:rPr lang="en-US" sz="1000" b="1" smtClean="0">
                <a:effectLst/>
                <a:latin typeface="Arial"/>
                <a:ea typeface="Times New Roman"/>
                <a:cs typeface="Times New Roman"/>
              </a:rPr>
              <a:t>Objets</a:t>
            </a:r>
            <a:r>
              <a:rPr lang="en-US" sz="1000" smtClean="0">
                <a:effectLst/>
                <a:latin typeface="Arial"/>
                <a:ea typeface="Times New Roman"/>
                <a:cs typeface="Segoe UI"/>
              </a:rPr>
              <a:t> </a:t>
            </a:r>
            <a:r>
              <a:rPr lang="en-US" sz="1000" b="1" smtClean="0">
                <a:effectLst/>
                <a:latin typeface="Arial"/>
                <a:ea typeface="Times New Roman"/>
                <a:cs typeface="Times New Roman"/>
              </a:rPr>
              <a:t>de stratégie</a:t>
            </a:r>
            <a:r>
              <a:rPr lang="en-US" sz="1000" smtClean="0">
                <a:effectLst/>
                <a:latin typeface="Arial"/>
                <a:ea typeface="Times New Roman"/>
                <a:cs typeface="Segoe UI"/>
              </a:rPr>
              <a:t> </a:t>
            </a:r>
            <a:r>
              <a:rPr lang="en-US" sz="1000" b="1" smtClean="0">
                <a:effectLst/>
                <a:latin typeface="Arial"/>
                <a:ea typeface="Times New Roman"/>
                <a:cs typeface="Times New Roman"/>
              </a:rPr>
              <a:t>de groupe</a:t>
            </a:r>
            <a:r>
              <a:rPr lang="en-US" sz="1000" smtClean="0">
                <a:effectLst/>
                <a:latin typeface="Arial"/>
                <a:ea typeface="Times New Roman"/>
                <a:cs typeface="Segoe UI"/>
              </a:rPr>
              <a:t> puis, dans le volet d'informations, cliquez avec le bouton droit sur </a:t>
            </a:r>
            <a:r>
              <a:rPr lang="en-US" sz="1000" b="1" smtClean="0">
                <a:effectLst/>
                <a:latin typeface="Arial"/>
                <a:ea typeface="Times New Roman"/>
                <a:cs typeface="Times New Roman"/>
              </a:rPr>
              <a:t>Default Domain Policy</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Modifier</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Développez </a:t>
            </a:r>
            <a:r>
              <a:rPr lang="en-US" sz="1000" b="1" smtClean="0">
                <a:effectLst/>
                <a:latin typeface="Arial"/>
                <a:ea typeface="Times New Roman"/>
                <a:cs typeface="Times New Roman"/>
              </a:rPr>
              <a:t>Configuration ordinateur</a:t>
            </a:r>
            <a:r>
              <a:rPr lang="en-US" sz="1000" smtClean="0">
                <a:effectLst/>
                <a:latin typeface="Arial"/>
                <a:ea typeface="Times New Roman"/>
                <a:cs typeface="Segoe UI"/>
              </a:rPr>
              <a:t>, </a:t>
            </a:r>
            <a:r>
              <a:rPr lang="en-US" sz="1000" b="1" smtClean="0">
                <a:effectLst/>
                <a:latin typeface="Arial"/>
                <a:ea typeface="Times New Roman"/>
                <a:cs typeface="Times New Roman"/>
              </a:rPr>
              <a:t>Préférences</a:t>
            </a:r>
            <a:r>
              <a:rPr lang="en-US" sz="1000" smtClean="0">
                <a:effectLst/>
                <a:latin typeface="Arial"/>
                <a:ea typeface="Times New Roman"/>
                <a:cs typeface="Segoe UI"/>
              </a:rPr>
              <a:t>, </a:t>
            </a:r>
            <a:r>
              <a:rPr lang="en-US" sz="1000" b="1" smtClean="0">
                <a:effectLst/>
                <a:latin typeface="Arial"/>
                <a:ea typeface="Times New Roman"/>
                <a:cs typeface="Times New Roman"/>
              </a:rPr>
              <a:t>Paramètres Windows</a:t>
            </a:r>
            <a:r>
              <a:rPr lang="en-US" sz="1000" smtClean="0">
                <a:effectLst/>
                <a:latin typeface="Arial"/>
                <a:ea typeface="Times New Roman"/>
                <a:cs typeface="Segoe UI"/>
              </a:rPr>
              <a:t>, cliquez avec le bouton droit sur </a:t>
            </a:r>
            <a:r>
              <a:rPr lang="en-US" sz="1000" b="1" smtClean="0">
                <a:effectLst/>
                <a:latin typeface="Arial"/>
                <a:ea typeface="Times New Roman"/>
                <a:cs typeface="Times New Roman"/>
              </a:rPr>
              <a:t>Raccourcis</a:t>
            </a:r>
            <a:r>
              <a:rPr lang="en-US" sz="1000" smtClean="0">
                <a:effectLst/>
                <a:latin typeface="Arial"/>
                <a:ea typeface="Times New Roman"/>
                <a:cs typeface="Segoe UI"/>
              </a:rPr>
              <a:t>, pointez la souris sur </a:t>
            </a:r>
            <a:r>
              <a:rPr lang="en-US" sz="1000" b="1" smtClean="0">
                <a:effectLst/>
                <a:latin typeface="Arial"/>
                <a:ea typeface="Times New Roman"/>
                <a:cs typeface="Times New Roman"/>
              </a:rPr>
              <a:t>Nouveau</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Raccourci</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boîte de dialogue </a:t>
            </a:r>
            <a:r>
              <a:rPr lang="en-US" sz="1000" b="1" smtClean="0">
                <a:effectLst/>
                <a:latin typeface="Arial"/>
                <a:ea typeface="Times New Roman"/>
                <a:cs typeface="Times New Roman"/>
              </a:rPr>
              <a:t>Nouvelles propriétés de Raccourci</a:t>
            </a:r>
            <a:r>
              <a:rPr lang="en-US" sz="1000" smtClean="0">
                <a:effectLst/>
                <a:latin typeface="Arial"/>
                <a:ea typeface="Times New Roman"/>
                <a:cs typeface="Segoe UI"/>
              </a:rPr>
              <a:t>, dans la liste </a:t>
            </a:r>
            <a:r>
              <a:rPr lang="en-US" sz="1000" b="1" smtClean="0">
                <a:effectLst/>
                <a:latin typeface="Arial"/>
                <a:ea typeface="Times New Roman"/>
                <a:cs typeface="Times New Roman"/>
              </a:rPr>
              <a:t>Actions</a:t>
            </a:r>
            <a:r>
              <a:rPr lang="en-US" sz="1000" smtClean="0">
                <a:effectLst/>
                <a:latin typeface="Arial"/>
                <a:ea typeface="Times New Roman"/>
                <a:cs typeface="Segoe UI"/>
              </a:rPr>
              <a:t>, sélectionnez </a:t>
            </a:r>
            <a:r>
              <a:rPr lang="en-US" sz="1000" b="1" smtClean="0">
                <a:effectLst/>
                <a:latin typeface="Arial"/>
                <a:ea typeface="Times New Roman"/>
                <a:cs typeface="Times New Roman"/>
              </a:rPr>
              <a:t>Créer</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zone </a:t>
            </a:r>
            <a:r>
              <a:rPr lang="en-US" sz="1000" b="1" smtClean="0">
                <a:effectLst/>
                <a:latin typeface="Arial"/>
                <a:ea typeface="Times New Roman"/>
                <a:cs typeface="Times New Roman"/>
              </a:rPr>
              <a:t>Nom</a:t>
            </a:r>
            <a:r>
              <a:rPr lang="en-US" sz="1000" smtClean="0">
                <a:effectLst/>
                <a:latin typeface="Arial"/>
                <a:ea typeface="Times New Roman"/>
                <a:cs typeface="Segoe UI"/>
              </a:rPr>
              <a:t>, saisissez </a:t>
            </a:r>
            <a:r>
              <a:rPr lang="en-US" sz="1000" b="1" smtClean="0">
                <a:effectLst/>
                <a:latin typeface="Arial"/>
                <a:ea typeface="Times New Roman"/>
                <a:cs typeface="Times New Roman"/>
              </a:rPr>
              <a:t>Bloc-notes</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zone </a:t>
            </a:r>
            <a:r>
              <a:rPr lang="en-US" sz="1000" b="1" smtClean="0">
                <a:effectLst/>
                <a:latin typeface="Arial"/>
                <a:ea typeface="Times New Roman"/>
                <a:cs typeface="Times New Roman"/>
              </a:rPr>
              <a:t>Emplacement</a:t>
            </a:r>
            <a:r>
              <a:rPr lang="en-US" sz="1000" smtClean="0">
                <a:effectLst/>
                <a:latin typeface="Arial"/>
                <a:ea typeface="Times New Roman"/>
                <a:cs typeface="Segoe UI"/>
              </a:rPr>
              <a:t>, cliquez sur la flèche, puis sélectionnez </a:t>
            </a:r>
            <a:r>
              <a:rPr lang="en-US" sz="1000" b="1" smtClean="0">
                <a:effectLst/>
                <a:latin typeface="Arial"/>
                <a:ea typeface="Times New Roman"/>
                <a:cs typeface="Times New Roman"/>
              </a:rPr>
              <a:t>Bureau du profil Tous les utilisateurs</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zone </a:t>
            </a:r>
            <a:r>
              <a:rPr lang="en-US" sz="1000" b="1" smtClean="0">
                <a:effectLst/>
                <a:latin typeface="Arial"/>
                <a:ea typeface="Times New Roman"/>
                <a:cs typeface="Times New Roman"/>
              </a:rPr>
              <a:t>Chemin d'accès cible</a:t>
            </a:r>
            <a:r>
              <a:rPr lang="en-US" sz="1000" smtClean="0">
                <a:effectLst/>
                <a:latin typeface="Arial"/>
                <a:ea typeface="Times New Roman"/>
                <a:cs typeface="Segoe UI"/>
              </a:rPr>
              <a:t>, saisissez </a:t>
            </a:r>
            <a:r>
              <a:rPr lang="en-US" sz="1000" b="1" smtClean="0">
                <a:effectLst/>
                <a:latin typeface="Arial"/>
                <a:ea typeface="Times New Roman"/>
                <a:cs typeface="Times New Roman"/>
              </a:rPr>
              <a:t>C:\Windows\System32\Notepad.exe</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SimSun"/>
                <a:cs typeface="Segoe UI"/>
              </a:rPr>
              <a:t>Cibler la préférence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l'onglet </a:t>
            </a:r>
            <a:r>
              <a:rPr lang="en-US" sz="1000" b="1" smtClean="0">
                <a:effectLst/>
                <a:latin typeface="Arial"/>
                <a:ea typeface="Times New Roman"/>
                <a:cs typeface="Times New Roman"/>
              </a:rPr>
              <a:t>Commun</a:t>
            </a:r>
            <a:r>
              <a:rPr lang="en-US" sz="1000" smtClean="0">
                <a:effectLst/>
                <a:latin typeface="Arial"/>
                <a:ea typeface="Times New Roman"/>
                <a:cs typeface="Segoe UI"/>
              </a:rPr>
              <a:t>, activez la case à cocher </a:t>
            </a:r>
            <a:r>
              <a:rPr lang="en-US" sz="1000" b="1" smtClean="0">
                <a:effectLst/>
                <a:latin typeface="Arial"/>
                <a:ea typeface="Times New Roman"/>
                <a:cs typeface="Times New Roman"/>
              </a:rPr>
              <a:t>Ciblage</a:t>
            </a:r>
            <a:r>
              <a:rPr lang="en-US" sz="1000" smtClean="0">
                <a:effectLst/>
                <a:latin typeface="Arial"/>
                <a:ea typeface="Times New Roman"/>
                <a:cs typeface="Segoe UI"/>
              </a:rPr>
              <a:t> </a:t>
            </a:r>
            <a:r>
              <a:rPr lang="en-US" sz="1000" b="1" smtClean="0">
                <a:effectLst/>
                <a:latin typeface="Arial"/>
                <a:ea typeface="Times New Roman"/>
                <a:cs typeface="Times New Roman"/>
              </a:rPr>
              <a:t>au niveau de l'élément</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Ciblage</a:t>
            </a:r>
            <a:r>
              <a:rPr lang="en-US" sz="1000" smtClean="0">
                <a:effectLst/>
                <a:latin typeface="Arial"/>
                <a:ea typeface="Times New Roman"/>
                <a:cs typeface="Segoe UI"/>
              </a:rPr>
              <a:t>. </a:t>
            </a: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Éditeur cible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Nouvel élément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Nom</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 l'ordinateur</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Dans la zone </a:t>
            </a:r>
            <a:r>
              <a:rPr lang="en-US" sz="1000" b="1">
                <a:solidFill>
                  <a:prstClr val="black"/>
                </a:solidFill>
                <a:latin typeface="Arial"/>
                <a:ea typeface="Times New Roman"/>
                <a:cs typeface="Times New Roman"/>
              </a:rPr>
              <a:t>Nom de l'ordinateur</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LON-CL1</a:t>
            </a:r>
            <a:r>
              <a:rPr lang="en-US" sz="1000">
                <a:solidFill>
                  <a:prstClr val="black"/>
                </a:solidFill>
                <a:latin typeface="Arial"/>
                <a:ea typeface="Times New Roman"/>
                <a:cs typeface="Segoe UI"/>
              </a:rPr>
              <a:t>, puis cliquez à deux reprises sur </a:t>
            </a:r>
            <a:r>
              <a:rPr lang="en-US" sz="1000" b="1">
                <a:solidFill>
                  <a:prstClr val="black"/>
                </a:solidFill>
                <a:latin typeface="Arial"/>
                <a:ea typeface="Times New Roman"/>
                <a:cs typeface="Times New Roman"/>
              </a:rPr>
              <a:t>OK</a:t>
            </a:r>
            <a:r>
              <a:rPr lang="en-US" sz="1000" smtClean="0">
                <a:solidFill>
                  <a:prstClr val="black"/>
                </a:solidFill>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414569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smtClean="0">
                <a:solidFill>
                  <a:prstClr val="black"/>
                </a:solidFill>
                <a:latin typeface="Arial"/>
                <a:ea typeface="SimSun"/>
                <a:cs typeface="Segoe UI"/>
              </a:rPr>
              <a:t>Configurer </a:t>
            </a:r>
            <a:r>
              <a:rPr lang="en-US" sz="1000" b="1">
                <a:solidFill>
                  <a:prstClr val="black"/>
                </a:solidFill>
                <a:latin typeface="Arial"/>
                <a:ea typeface="SimSun"/>
                <a:cs typeface="Segoe UI"/>
              </a:rPr>
              <a:t>un nouveau dossier avec des préférences de stratégie de groupe </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Sous </a:t>
            </a:r>
            <a:r>
              <a:rPr lang="en-US" sz="1000" b="1">
                <a:solidFill>
                  <a:prstClr val="black"/>
                </a:solidFill>
                <a:latin typeface="Arial"/>
                <a:ea typeface="Times New Roman"/>
                <a:cs typeface="Times New Roman"/>
              </a:rPr>
              <a:t>Paramètres Windows</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Dossiers</a:t>
            </a:r>
            <a:r>
              <a:rPr lang="en-US" sz="1000">
                <a:solidFill>
                  <a:prstClr val="black"/>
                </a:solidFill>
                <a:latin typeface="Arial"/>
                <a:ea typeface="Times New Roman"/>
                <a:cs typeface="Segoe UI"/>
              </a:rPr>
              <a:t>, pointez la souris sur </a:t>
            </a:r>
            <a:r>
              <a:rPr lang="en-US" sz="1000" b="1">
                <a:solidFill>
                  <a:prstClr val="black"/>
                </a:solidFill>
                <a:latin typeface="Arial"/>
                <a:ea typeface="Times New Roman"/>
                <a:cs typeface="Times New Roman"/>
              </a:rPr>
              <a:t>Nouveau</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Dossier</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Nouveau dossier</a:t>
            </a:r>
            <a:r>
              <a:rPr lang="en-US" sz="1000">
                <a:solidFill>
                  <a:prstClr val="black"/>
                </a:solidFill>
                <a:latin typeface="Arial"/>
                <a:ea typeface="Times New Roman"/>
                <a:cs typeface="Segoe UI"/>
              </a:rPr>
              <a:t>, dans la liste </a:t>
            </a:r>
            <a:r>
              <a:rPr lang="en-US" sz="1000" b="1">
                <a:solidFill>
                  <a:prstClr val="black"/>
                </a:solidFill>
                <a:latin typeface="Arial"/>
                <a:ea typeface="Times New Roman"/>
                <a:cs typeface="Times New Roman"/>
              </a:rPr>
              <a:t>Actions</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Créer</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le champ </a:t>
            </a:r>
            <a:r>
              <a:rPr lang="en-US" sz="1000" b="1">
                <a:solidFill>
                  <a:prstClr val="black"/>
                </a:solidFill>
                <a:latin typeface="Arial"/>
                <a:ea typeface="Times New Roman"/>
                <a:cs typeface="Times New Roman"/>
              </a:rPr>
              <a:t>Chemin d'accès</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C:\Rapports</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Cibler la préférence</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l'onglet </a:t>
            </a:r>
            <a:r>
              <a:rPr lang="en-US" sz="1000" b="1">
                <a:solidFill>
                  <a:prstClr val="black"/>
                </a:solidFill>
                <a:latin typeface="Arial"/>
                <a:ea typeface="Times New Roman"/>
                <a:cs typeface="Times New Roman"/>
              </a:rPr>
              <a:t>Commun</a:t>
            </a:r>
            <a:r>
              <a:rPr lang="en-US" sz="1000">
                <a:solidFill>
                  <a:prstClr val="black"/>
                </a:solidFill>
                <a:latin typeface="Arial"/>
                <a:ea typeface="Times New Roman"/>
                <a:cs typeface="Segoe UI"/>
              </a:rPr>
              <a:t>, activez la case à cocher </a:t>
            </a:r>
            <a:r>
              <a:rPr lang="en-US" sz="1000" b="1">
                <a:solidFill>
                  <a:prstClr val="black"/>
                </a:solidFill>
                <a:latin typeface="Arial"/>
                <a:ea typeface="Times New Roman"/>
                <a:cs typeface="Times New Roman"/>
              </a:rPr>
              <a:t>Ciblage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au niveau de l'élément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Ciblage</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Éditeur cible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Nouvel élément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Système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d'exploitation</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liste </a:t>
            </a:r>
            <a:r>
              <a:rPr lang="en-US" sz="1000" b="1">
                <a:solidFill>
                  <a:prstClr val="black"/>
                </a:solidFill>
                <a:latin typeface="Arial"/>
                <a:ea typeface="Times New Roman"/>
                <a:cs typeface="Times New Roman"/>
              </a:rPr>
              <a:t>Produits</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Windows 8</a:t>
            </a:r>
            <a:r>
              <a:rPr lang="en-US" sz="1000">
                <a:solidFill>
                  <a:prstClr val="black"/>
                </a:solidFill>
                <a:latin typeface="Arial"/>
                <a:ea typeface="Times New Roman"/>
                <a:cs typeface="Segoe UI"/>
              </a:rPr>
              <a:t>, puis cliquez à deux reprises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Fermez l'Éditeur de gestion des stratégies de groupe.</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Tester les préférences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Ouvrez une session sur LON-CL1 en tant que </a:t>
            </a:r>
            <a:r>
              <a:rPr lang="en-US" sz="1000" b="1">
                <a:solidFill>
                  <a:prstClr val="black"/>
                </a:solidFill>
                <a:latin typeface="Arial"/>
                <a:ea typeface="Times New Roman"/>
                <a:cs typeface="Times New Roman"/>
              </a:rPr>
              <a:t>ADATUM\Administrateur</a:t>
            </a:r>
            <a:r>
              <a:rPr lang="en-US" sz="1000">
                <a:solidFill>
                  <a:prstClr val="black"/>
                </a:solidFill>
                <a:latin typeface="Arial"/>
                <a:ea typeface="Times New Roman"/>
                <a:cs typeface="Segoe UI"/>
              </a:rPr>
              <a:t> avec le mot de passe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Saisissez </a:t>
            </a:r>
            <a:r>
              <a:rPr lang="en-US" sz="1000" b="1">
                <a:solidFill>
                  <a:prstClr val="black"/>
                </a:solidFill>
                <a:latin typeface="Arial"/>
                <a:ea typeface="Times New Roman"/>
                <a:cs typeface="Times New Roman"/>
              </a:rPr>
              <a:t>cmd.exe</a:t>
            </a:r>
            <a:r>
              <a:rPr lang="en-US" sz="1000">
                <a:solidFill>
                  <a:srgbClr val="000000"/>
                </a:solidFill>
                <a:latin typeface="Arial"/>
                <a:ea typeface="Times New Roman"/>
                <a:cs typeface="Segoe UI"/>
              </a:rPr>
              <a:t>,</a:t>
            </a:r>
            <a:r>
              <a:rPr lang="en-US" sz="1000">
                <a:solidFill>
                  <a:prstClr val="black"/>
                </a:solidFill>
                <a:latin typeface="Arial"/>
                <a:ea typeface="Times New Roman"/>
                <a:cs typeface="Segoe UI"/>
              </a:rPr>
              <a:t> puis appuyez sur Entrée.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À l'invite de commandes, saisissez la commande suivante et appuyez sur Entrée :</a:t>
            </a:r>
            <a:endParaRPr lang="en-US" sz="100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a:solidFill>
                  <a:prstClr val="black"/>
                </a:solidFill>
                <a:latin typeface="Arial"/>
                <a:ea typeface="Times New Roman"/>
                <a:cs typeface="Times New Roman"/>
              </a:rPr>
              <a:t>gpupdate /</a:t>
            </a:r>
            <a:r>
              <a:rPr lang="en-US" sz="1000" b="1" smtClean="0">
                <a:solidFill>
                  <a:prstClr val="black"/>
                </a:solidFill>
                <a:latin typeface="Arial"/>
                <a:ea typeface="Times New Roman"/>
                <a:cs typeface="Times New Roman"/>
              </a:rPr>
              <a:t>force</a:t>
            </a:r>
            <a:endParaRPr lang="en-US" sz="1000" b="1">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28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801869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Bef>
                <a:spcPts val="600"/>
              </a:spcBef>
              <a:spcAft>
                <a:spcPts val="995"/>
              </a:spcAft>
              <a:buFont typeface="+mj-lt"/>
              <a:buAutoNum type="arabicPeriod" startAt="4"/>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smtClean="0">
                <a:solidFill>
                  <a:prstClr val="black"/>
                </a:solidFill>
                <a:latin typeface="Arial"/>
                <a:ea typeface="Times New Roman"/>
                <a:cs typeface="Times New Roman"/>
              </a:rPr>
              <a:t>O</a:t>
            </a:r>
            <a:endParaRPr lang="en-US" sz="1000" b="1"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Ouvrez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session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LON-CL1 en </a:t>
            </a:r>
            <a:r>
              <a:rPr lang="en-US" sz="1000" dirty="0" err="1">
                <a:solidFill>
                  <a:prstClr val="black"/>
                </a:solidFill>
                <a:latin typeface="Arial"/>
                <a:ea typeface="Times New Roman"/>
                <a:cs typeface="Segoe UI"/>
              </a:rPr>
              <a:t>tant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ADATUM\</a:t>
            </a:r>
            <a:r>
              <a:rPr lang="en-US" sz="1000" b="1" dirty="0" err="1">
                <a:solidFill>
                  <a:prstClr val="black"/>
                </a:solidFill>
                <a:latin typeface="Arial"/>
                <a:ea typeface="Times New Roman"/>
                <a:cs typeface="Times New Roman"/>
              </a:rPr>
              <a:t>Administrateur</a:t>
            </a:r>
            <a:r>
              <a:rPr lang="en-US" sz="1000" dirty="0">
                <a:solidFill>
                  <a:prstClr val="black"/>
                </a:solidFill>
                <a:latin typeface="Arial"/>
                <a:ea typeface="Times New Roman"/>
                <a:cs typeface="Segoe UI"/>
              </a:rPr>
              <a:t> avec le mot de </a:t>
            </a:r>
            <a:r>
              <a:rPr lang="en-US" sz="1000" dirty="0" err="1">
                <a:solidFill>
                  <a:prstClr val="black"/>
                </a:solidFill>
                <a:latin typeface="Arial"/>
                <a:ea typeface="Times New Roman"/>
                <a:cs typeface="Segoe UI"/>
              </a:rPr>
              <a:t>passe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Segoe UI"/>
              </a:rPr>
              <a:t>À </a:t>
            </a:r>
            <a:r>
              <a:rPr lang="en-US" sz="1000" dirty="0" err="1">
                <a:solidFill>
                  <a:srgbClr val="000000"/>
                </a:solidFill>
                <a:latin typeface="Arial"/>
                <a:ea typeface="Times New Roman"/>
                <a:cs typeface="Segoe UI"/>
              </a:rPr>
              <a:t>partir</a:t>
            </a:r>
            <a:r>
              <a:rPr lang="en-US" sz="1000" dirty="0">
                <a:solidFill>
                  <a:srgbClr val="000000"/>
                </a:solidFill>
                <a:latin typeface="Arial"/>
                <a:ea typeface="Times New Roman"/>
                <a:cs typeface="Segoe UI"/>
              </a:rPr>
              <a:t> du menu </a:t>
            </a:r>
            <a:r>
              <a:rPr lang="en-US" sz="1000" smtClean="0">
                <a:solidFill>
                  <a:srgbClr val="000000"/>
                </a:solidFill>
                <a:latin typeface="Arial"/>
                <a:ea typeface="Times New Roman"/>
                <a:cs typeface="Segoe UI"/>
              </a:rPr>
              <a:t>Accueil,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Bureau</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srgbClr val="000000"/>
                </a:solidFill>
                <a:latin typeface="Arial"/>
                <a:ea typeface="Times New Roman"/>
                <a:cs typeface="Segoe UI"/>
              </a:rPr>
              <a:t>Vérifiez</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présence</a:t>
            </a:r>
            <a:r>
              <a:rPr lang="en-US" sz="1000" dirty="0">
                <a:solidFill>
                  <a:srgbClr val="000000"/>
                </a:solidFill>
                <a:latin typeface="Arial"/>
                <a:ea typeface="Times New Roman"/>
                <a:cs typeface="Segoe UI"/>
              </a:rPr>
              <a:t> du </a:t>
            </a:r>
            <a:r>
              <a:rPr lang="en-US" sz="1000" dirty="0" err="1">
                <a:solidFill>
                  <a:srgbClr val="000000"/>
                </a:solidFill>
                <a:latin typeface="Arial"/>
                <a:ea typeface="Times New Roman"/>
                <a:cs typeface="Segoe UI"/>
              </a:rPr>
              <a:t>raccourci</a:t>
            </a:r>
            <a:r>
              <a:rPr lang="en-US" sz="1000" dirty="0">
                <a:solidFill>
                  <a:srgbClr val="000000"/>
                </a:solidFill>
                <a:latin typeface="Arial"/>
                <a:ea typeface="Times New Roman"/>
                <a:cs typeface="Segoe UI"/>
              </a:rPr>
              <a:t> Bloc-notes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le Bureau.</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barre</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tâches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Explorateur</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srgbClr val="000000"/>
                </a:solidFill>
                <a:latin typeface="Arial"/>
                <a:ea typeface="Times New Roman"/>
                <a:cs typeface="Segoe UI"/>
              </a:rPr>
              <a:t>Vérifiez</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présence</a:t>
            </a:r>
            <a:r>
              <a:rPr lang="en-US" sz="1000" dirty="0">
                <a:solidFill>
                  <a:srgbClr val="000000"/>
                </a:solidFill>
                <a:latin typeface="Arial"/>
                <a:ea typeface="Times New Roman"/>
                <a:cs typeface="Segoe UI"/>
              </a:rPr>
              <a:t> du dossier C:\Rapports. </a:t>
            </a:r>
            <a:endParaRPr lang="en-US" dirty="0"/>
          </a:p>
        </p:txBody>
      </p:sp>
      <p:sp>
        <p:nvSpPr>
          <p:cNvPr id="4" name="Slide Number Placeholder 3"/>
          <p:cNvSpPr>
            <a:spLocks noGrp="1"/>
          </p:cNvSpPr>
          <p:nvPr>
            <p:ph type="sldNum" sz="quarter" idx="10"/>
          </p:nvPr>
        </p:nvSpPr>
        <p:spPr/>
        <p:txBody>
          <a:bodyPr/>
          <a:lstStyle/>
          <a:p>
            <a:fld id="{9A60BD93-5A9E-45A7-A9A8-03D6301959BE}"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16895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A60BD93-5A9E-45A7-A9A8-03D6301959BE}"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1178144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A60BD93-5A9E-45A7-A9A8-03D6301959BE}"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529628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les phases de déploiement de logiciels en utilisant la stratégie de groupe. C'est une bonne occasion de faire passer aux stagiaires quelques minutes à partager la façon dont le logiciel est déployé dans leur environnement. Expliquez brièvement le rôle de la stratégie de groupe pendant les quatre phases de cycle de vie de logiciel.</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le logiciel fourni par la stratégie de groupe peut être supprimé par la stratégie de groupe quand le cycle de vie de logiciel se termine.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38794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Décrivez le format de fichier Microsoft Windows. Indiquez que vous pouvez utiliser le logiciel tiers pour créer des fichiers MSI pour des packages d'applications personnalisées. Expliquez que le fichier MSI et tous les fichiers d'installation associés doivent être disponibles dans un répertoire partagé sur le réseau. Les utilisateurs doivent seulement avoir l'autorisation de lecture sur ces répertoires. </a:t>
            </a:r>
            <a:endParaRPr lang="en-US" sz="1000">
              <a:latin typeface="Arial"/>
              <a:ea typeface="SimSun"/>
              <a:cs typeface="Arial"/>
            </a:endParaRPr>
          </a:p>
          <a:p>
            <a:pPr>
              <a:lnSpc>
                <a:spcPct val="115000"/>
              </a:lnSpc>
              <a:spcAft>
                <a:spcPts val="1000"/>
              </a:spcAft>
            </a:pPr>
            <a:r>
              <a:rPr lang="en-US" sz="1000">
                <a:latin typeface="Arial"/>
                <a:ea typeface="SimSun"/>
                <a:cs typeface="Segoe UI"/>
              </a:rPr>
              <a:t>Décrivez le rôle du service Windows Installer et des privilèges élevés. Présentez les avantages du service Windows Installer. </a:t>
            </a:r>
            <a:endParaRPr lang="en-US" sz="1000">
              <a:latin typeface="Arial"/>
              <a:ea typeface="SimSun"/>
              <a:cs typeface="Arial"/>
            </a:endParaRPr>
          </a:p>
          <a:p>
            <a:pPr>
              <a:lnSpc>
                <a:spcPct val="115000"/>
              </a:lnSpc>
              <a:spcAft>
                <a:spcPts val="1000"/>
              </a:spcAft>
            </a:pPr>
            <a:r>
              <a:rPr lang="en-US" sz="1000">
                <a:latin typeface="Arial"/>
                <a:ea typeface="SimSun"/>
                <a:cs typeface="Segoe UI"/>
              </a:rPr>
              <a:t>Faites remarquer aux stagiaires que tous les packages logiciels de Microsoft sont distribués avec un fichier .msi. S'ils souhaitent distribuer un package logiciel qui s'installe avec un fichier .exe, ils doivent convertir le fichier .exe en fichier .msi à l'aide d'un utilitaire tiers.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utilisateurs ont-ils besoin de droits d'administration pour installer manuellement les applications qui possèdent des fichiers MSI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Oui. Seuls les fichiers MSI livrés par la stratégie de groupe utilisent le service Windows Installer. Si un utilisateur tente d'installer un fichier MSI manuellement, il a besoin de droits d'administration.</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Pouvez-vous nous citer quelques inconvénients du déploiement de logiciels par la stratégie de groupe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ts val="1300"/>
              </a:lnSpc>
            </a:pPr>
            <a:r>
              <a:rPr lang="en-US" sz="1000" smtClean="0">
                <a:effectLst/>
                <a:latin typeface="Arial"/>
                <a:ea typeface="SimSun"/>
                <a:cs typeface="Arial"/>
              </a:rPr>
              <a:t>Certains de ces désavantages sont décrits ci‑dessous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Les applications importantes génèrent beaucoup de trafic réseau.</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Vous ne pouvez pas contrôler le moment de l'installation.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Les utilisateurs d'ordinateur portable ne peuvent pas se connecter au point de distribution quand ils ne sont pas connectés au réseau local.</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L'extension CSE qui fournit le logiciel ne fonctionne pas sur une liaison lente, par défaut.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102172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les différences entre l'attribution et la publication d'une application. Soulignez que vous pouvez uniquement attribuer des applications à des ordinateurs et non pas les publier, et que le logiciel qui a été attribué à un ordinateur sera à la disposition de tous les utilisateurs qui se connectent à cet ordinateur.</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qu'un programme attribué n'est pas installé entièrement jusqu'à ce que l'utilisateur le lance. Expliquez comment un utilisateur peut installer un programme publié via l'applet de programmes du panneau de configuration. Décrivez comment l'activation d'extension de fichier fonctionne pour installer une application. Expliquez que vous pouvez modifier le type de déploiement à tout moment, de </a:t>
            </a:r>
            <a:r>
              <a:rPr lang="en-US" sz="1000" i="1">
                <a:latin typeface="Arial"/>
                <a:ea typeface="SimSun"/>
                <a:cs typeface="Arial"/>
              </a:rPr>
              <a:t>attribué</a:t>
            </a:r>
            <a:r>
              <a:rPr lang="en-US" sz="1000">
                <a:latin typeface="Arial"/>
                <a:ea typeface="SimSun"/>
                <a:cs typeface="Segoe UI"/>
              </a:rPr>
              <a:t> à </a:t>
            </a:r>
            <a:r>
              <a:rPr lang="en-US" sz="1000" i="1">
                <a:latin typeface="Arial"/>
                <a:ea typeface="SimSun"/>
                <a:cs typeface="Arial"/>
              </a:rPr>
              <a:t>publié</a:t>
            </a:r>
            <a:r>
              <a:rPr lang="en-US" sz="1000">
                <a:latin typeface="Arial"/>
                <a:ea typeface="SimSun"/>
                <a:cs typeface="Segoe UI"/>
              </a:rPr>
              <a:t>, ou de </a:t>
            </a:r>
            <a:r>
              <a:rPr lang="en-US" sz="1000" i="1">
                <a:latin typeface="Arial"/>
                <a:ea typeface="SimSun"/>
                <a:cs typeface="Arial"/>
              </a:rPr>
              <a:t>publié</a:t>
            </a:r>
            <a:r>
              <a:rPr lang="en-US" sz="1000">
                <a:latin typeface="Arial"/>
                <a:ea typeface="SimSun"/>
                <a:cs typeface="Segoe UI"/>
              </a:rPr>
              <a:t> à </a:t>
            </a:r>
            <a:r>
              <a:rPr lang="en-US" sz="1000" i="1">
                <a:latin typeface="Arial"/>
                <a:ea typeface="SimSun"/>
                <a:cs typeface="Arial"/>
              </a:rPr>
              <a:t>attribué</a:t>
            </a:r>
            <a:r>
              <a:rPr lang="en-US" sz="1000">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959107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Quand vous devez appliquer des mises à niveau ou des mises à jour, vous pouvez utiliser la stratégie de groupe si la demande initiale était déployée par la stratégie de groupe. Indiquez que les mises à jour aux applications Microsoft sont livrées par l'intermédiaire des fichiers .MSP. Celles-ci abordent habituellement des problèmes mineurs tels que les mises à jour.</a:t>
            </a:r>
            <a:endParaRPr lang="en-US" sz="1000">
              <a:latin typeface="Arial"/>
              <a:ea typeface="SimSun"/>
              <a:cs typeface="Arial"/>
            </a:endParaRPr>
          </a:p>
          <a:p>
            <a:pPr>
              <a:lnSpc>
                <a:spcPct val="115000"/>
              </a:lnSpc>
              <a:spcAft>
                <a:spcPts val="1000"/>
              </a:spcAft>
            </a:pPr>
            <a:r>
              <a:rPr lang="en-US" sz="1000">
                <a:latin typeface="Arial"/>
                <a:ea typeface="SimSun"/>
                <a:cs typeface="Segoe UI"/>
              </a:rPr>
              <a:t>Parfois les utilisateurs exigent de l'ancienne version du logiciel qu'elle reste synchronisée avec les clients ou les fournisseurs qui n'ont pas effectué de mise à niveau. Vous pouvez rendre les mises à niveau facultatives pour vous adapter à cette situation.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pouvez également redéployer un package si le fichier MSI d'origine a été modifié. Expliquez comment supprimer un package s'il a été livré initialement à l'aide de la stratégie de groupe. La suppression peut être obligatoire ou facultative.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690011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a:solidFill>
                  <a:srgbClr val="000000"/>
                </a:solidFill>
                <a:latin typeface="Arial"/>
                <a:ea typeface="SimSun"/>
                <a:cs typeface="Segoe UI"/>
              </a:rPr>
              <a:t>Exercice 1 : Implémentation des paramètres à l'aide des préférences de stratégie de groupe</a:t>
            </a:r>
            <a:endParaRPr lang="en-US" sz="1000" b="1">
              <a:latin typeface="Arial"/>
              <a:ea typeface="SimSun"/>
              <a:cs typeface="Arial"/>
            </a:endParaRPr>
          </a:p>
          <a:p>
            <a:pPr>
              <a:lnSpc>
                <a:spcPct val="115000"/>
              </a:lnSpc>
              <a:spcAft>
                <a:spcPts val="1000"/>
              </a:spcAft>
            </a:pPr>
            <a:r>
              <a:rPr lang="en-US" sz="1000">
                <a:latin typeface="Arial"/>
                <a:ea typeface="SimSun"/>
                <a:cs typeface="Segoe UI"/>
              </a:rPr>
              <a:t>A. Datum utilise des scripts d'ouverture de session pour fournir aux utilisateurs des mappages de lecteur aux partages de fichiers. La maintenance de ces scripts est un problème actuel parce qu'ils sont importants et complexes. Votre gestionnaire vous a demandé d'implémenter les mappages de lecteur à l'aide des préférences de stratégie de groupe de sorte que des scripts d'ouverture de session puissent être supprimés. Vous avez aussi été invité à placer un raccourci à l'application Bloc-notes pour tous les utilisateurs qui appartiennent au groupe de sécurité informatique.</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2 : Configuration de la redirection de dossiers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Pour aider à réduire des tailles de profil, vous avez été invité à configurer la redirection de dossiers pour les utilisateurs de la filiale afin de rediriger plusieurs dossiers de profil vers le lecteur de base de chaque utilisateur.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329373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A60BD93-5A9E-45A7-A9A8-03D6301959BE}"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370493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spcBef>
                <a:spcPts val="0"/>
              </a:spcBef>
              <a:spcAft>
                <a:spcPts val="0"/>
              </a:spcAft>
            </a:pPr>
            <a:r>
              <a:rPr lang="en-IN" sz="1000" b="1" dirty="0">
                <a:latin typeface="Arial"/>
                <a:ea typeface="Calibri"/>
                <a:cs typeface="Times New Roman"/>
              </a:rPr>
              <a:t>Question</a:t>
            </a:r>
            <a:endParaRPr lang="en-IN" sz="1000" dirty="0">
              <a:latin typeface="Arial"/>
              <a:ea typeface="Calibri"/>
              <a:cs typeface="Times New Roman"/>
            </a:endParaRPr>
          </a:p>
          <a:p>
            <a:pPr marR="0" indent="-71755">
              <a:spcBef>
                <a:spcPts val="0"/>
              </a:spcBef>
              <a:spcAft>
                <a:spcPts val="0"/>
              </a:spcAft>
            </a:pPr>
            <a:r>
              <a:rPr lang="fr-FR" sz="1000">
                <a:solidFill>
                  <a:srgbClr val="000000"/>
                </a:solidFill>
                <a:latin typeface="Arial"/>
                <a:ea typeface="Calibri"/>
                <a:cs typeface="Segoe UI"/>
              </a:rPr>
              <a:t>Quelles options pouvez-vous utiliser pour séparer les dossiers redirigés de l'utilisateur sur différents serveurs </a:t>
            </a:r>
            <a:r>
              <a:rPr lang="fr-FR" sz="1000" smtClean="0">
                <a:solidFill>
                  <a:srgbClr val="000000"/>
                </a:solidFill>
                <a:latin typeface="Arial"/>
                <a:ea typeface="Calibri"/>
                <a:cs typeface="Segoe UI"/>
              </a:rPr>
              <a:t>?</a:t>
            </a:r>
          </a:p>
          <a:p>
            <a:pPr marR="0" indent="-71755">
              <a:spcBef>
                <a:spcPts val="0"/>
              </a:spcBef>
              <a:spcAft>
                <a:spcPts val="0"/>
              </a:spcAft>
            </a:pPr>
            <a:endParaRPr lang="fr-FR" sz="1000">
              <a:solidFill>
                <a:srgbClr val="000000"/>
              </a:solidFill>
              <a:latin typeface="Arial"/>
              <a:ea typeface="Calibri"/>
              <a:cs typeface="Segoe UI"/>
            </a:endParaRPr>
          </a:p>
          <a:p>
            <a:pPr indent="-71755"/>
            <a:r>
              <a:rPr lang="fr-FR" sz="1000" b="1">
                <a:latin typeface="Arial"/>
                <a:ea typeface="Calibri"/>
                <a:cs typeface="Times New Roman"/>
              </a:rPr>
              <a:t>Réponse</a:t>
            </a:r>
          </a:p>
          <a:p>
            <a:pPr marR="0" indent="-71755">
              <a:spcBef>
                <a:spcPts val="0"/>
              </a:spcBef>
              <a:spcAft>
                <a:spcPts val="0"/>
              </a:spcAft>
            </a:pPr>
            <a:r>
              <a:rPr lang="fr-FR" sz="1000">
                <a:solidFill>
                  <a:srgbClr val="000000"/>
                </a:solidFill>
                <a:latin typeface="Arial"/>
                <a:ea typeface="Calibri"/>
                <a:cs typeface="Segoe UI"/>
              </a:rPr>
              <a:t>Vous pouvez utiliser la redirection avancée de dossiers pour choisir différents dossiers partagés, sur différents serveurs, pour différents groupes de sécurité</a:t>
            </a:r>
            <a:r>
              <a:rPr lang="fr-FR" sz="1000" smtClean="0">
                <a:solidFill>
                  <a:srgbClr val="000000"/>
                </a:solidFill>
                <a:latin typeface="Arial"/>
                <a:ea typeface="Calibri"/>
                <a:cs typeface="Segoe UI"/>
              </a:rPr>
              <a:t>.</a:t>
            </a:r>
          </a:p>
          <a:p>
            <a:pPr marR="0" indent="-71755">
              <a:spcBef>
                <a:spcPts val="0"/>
              </a:spcBef>
              <a:spcAft>
                <a:spcPts val="0"/>
              </a:spcAft>
            </a:pPr>
            <a:endParaRPr lang="fr-FR" sz="1000">
              <a:solidFill>
                <a:srgbClr val="000000"/>
              </a:solidFill>
              <a:latin typeface="Arial"/>
              <a:ea typeface="Calibri"/>
              <a:cs typeface="Segoe UI"/>
            </a:endParaRPr>
          </a:p>
          <a:p>
            <a:pPr marR="0" indent="-71755">
              <a:spcBef>
                <a:spcPts val="0"/>
              </a:spcBef>
              <a:spcAft>
                <a:spcPts val="0"/>
              </a:spcAft>
            </a:pPr>
            <a:r>
              <a:rPr lang="fr-FR" sz="1000" b="1">
                <a:latin typeface="Arial"/>
                <a:ea typeface="Calibri"/>
                <a:cs typeface="Times New Roman"/>
              </a:rPr>
              <a:t>Question</a:t>
            </a:r>
          </a:p>
          <a:p>
            <a:pPr marR="0" indent="-71755">
              <a:spcBef>
                <a:spcPts val="0"/>
              </a:spcBef>
              <a:spcAft>
                <a:spcPts val="0"/>
              </a:spcAft>
            </a:pPr>
            <a:r>
              <a:rPr lang="fr-FR" sz="1000">
                <a:solidFill>
                  <a:srgbClr val="000000"/>
                </a:solidFill>
                <a:latin typeface="Arial"/>
                <a:ea typeface="Calibri"/>
                <a:cs typeface="Segoe UI"/>
              </a:rPr>
              <a:t>Pouvez-vous nommer deux méthodes que vous pourriez utiliser pour attribuer un objet de stratégie de groupe aux objets sélectionnés dans une unité d'organisation </a:t>
            </a:r>
            <a:r>
              <a:rPr lang="fr-FR" sz="1000" smtClean="0">
                <a:solidFill>
                  <a:srgbClr val="000000"/>
                </a:solidFill>
                <a:latin typeface="Arial"/>
                <a:ea typeface="Calibri"/>
                <a:cs typeface="Segoe UI"/>
              </a:rPr>
              <a:t>?</a:t>
            </a:r>
          </a:p>
          <a:p>
            <a:pPr marR="0" indent="-71755">
              <a:spcBef>
                <a:spcPts val="0"/>
              </a:spcBef>
              <a:spcAft>
                <a:spcPts val="0"/>
              </a:spcAft>
            </a:pPr>
            <a:endParaRPr lang="fr-FR" sz="1000">
              <a:solidFill>
                <a:srgbClr val="000000"/>
              </a:solidFill>
              <a:latin typeface="Arial"/>
              <a:ea typeface="Calibri"/>
              <a:cs typeface="Segoe UI"/>
            </a:endParaRPr>
          </a:p>
          <a:p>
            <a:pPr indent="-71755"/>
            <a:r>
              <a:rPr lang="fr-FR" sz="1000" b="1">
                <a:latin typeface="Arial"/>
                <a:ea typeface="Calibri"/>
                <a:cs typeface="Times New Roman"/>
              </a:rPr>
              <a:t>Réponse</a:t>
            </a:r>
          </a:p>
          <a:p>
            <a:pPr marR="0" indent="-71755">
              <a:spcBef>
                <a:spcPts val="0"/>
              </a:spcBef>
              <a:spcAft>
                <a:spcPts val="0"/>
              </a:spcAft>
            </a:pPr>
            <a:r>
              <a:rPr lang="fr-FR" sz="1000">
                <a:solidFill>
                  <a:srgbClr val="000000"/>
                </a:solidFill>
                <a:latin typeface="Arial"/>
                <a:ea typeface="Calibri"/>
                <a:cs typeface="Segoe UI"/>
              </a:rPr>
              <a:t>Vous pouvez utiliser des filtres WMI pour définir un critère d'application de la stratégie de groupe, tel que le fait de savoir si la machine est un portable ou un système d'exploitation. Vous pouvez autrement utiliser les autorisations sur l'objet de stratégie de groupe lui-même afin d'autoriser ou de refuser les paramètres de l'objet de stratégie de groupe aux utilisateurs ou aux ordinateurs</a:t>
            </a:r>
            <a:r>
              <a:rPr lang="fr-FR" sz="1000" smtClean="0">
                <a:solidFill>
                  <a:srgbClr val="000000"/>
                </a:solidFill>
                <a:latin typeface="Arial"/>
                <a:ea typeface="Calibri"/>
                <a:cs typeface="Segoe UI"/>
              </a:rPr>
              <a:t>.</a:t>
            </a:r>
          </a:p>
          <a:p>
            <a:pPr marR="0" indent="-71755">
              <a:spcBef>
                <a:spcPts val="0"/>
              </a:spcBef>
              <a:spcAft>
                <a:spcPts val="0"/>
              </a:spcAft>
            </a:pPr>
            <a:endParaRPr lang="fr-FR" sz="1000">
              <a:solidFill>
                <a:srgbClr val="000000"/>
              </a:solidFill>
              <a:latin typeface="Arial"/>
              <a:ea typeface="Calibri"/>
              <a:cs typeface="Segoe UI"/>
            </a:endParaRPr>
          </a:p>
          <a:p>
            <a:pPr marR="0" indent="-71755">
              <a:spcBef>
                <a:spcPts val="0"/>
              </a:spcBef>
              <a:spcAft>
                <a:spcPts val="0"/>
              </a:spcAft>
            </a:pPr>
            <a:r>
              <a:rPr lang="fr-FR" sz="1000" b="1">
                <a:latin typeface="Arial"/>
                <a:ea typeface="Calibri"/>
                <a:cs typeface="Times New Roman"/>
              </a:rPr>
              <a:t>Question</a:t>
            </a:r>
          </a:p>
          <a:p>
            <a:pPr marR="0" indent="-71755">
              <a:spcBef>
                <a:spcPts val="0"/>
              </a:spcBef>
              <a:spcAft>
                <a:spcPts val="0"/>
              </a:spcAft>
            </a:pPr>
            <a:r>
              <a:rPr lang="fr-FR" sz="1000">
                <a:solidFill>
                  <a:srgbClr val="000000"/>
                </a:solidFill>
                <a:latin typeface="Arial"/>
                <a:ea typeface="Calibri"/>
                <a:cs typeface="Segoe UI"/>
              </a:rPr>
              <a:t>Vous avez créé des préférences de stratégie de groupe pour configurer de nouvelles options d'alimentation. Comment pouvez-vous vérifier qu'elles seront appliquées seulement aux ordinateurs portables </a:t>
            </a:r>
            <a:r>
              <a:rPr lang="fr-FR" sz="1000" smtClean="0">
                <a:solidFill>
                  <a:srgbClr val="000000"/>
                </a:solidFill>
                <a:latin typeface="Arial"/>
                <a:ea typeface="Calibri"/>
                <a:cs typeface="Segoe UI"/>
              </a:rPr>
              <a:t>?</a:t>
            </a:r>
          </a:p>
          <a:p>
            <a:pPr marR="0" indent="-71755">
              <a:spcBef>
                <a:spcPts val="0"/>
              </a:spcBef>
              <a:spcAft>
                <a:spcPts val="0"/>
              </a:spcAft>
            </a:pPr>
            <a:endParaRPr lang="fr-FR" sz="1000">
              <a:solidFill>
                <a:srgbClr val="000000"/>
              </a:solidFill>
              <a:latin typeface="Arial"/>
              <a:ea typeface="Calibri"/>
              <a:cs typeface="Segoe UI"/>
            </a:endParaRPr>
          </a:p>
          <a:p>
            <a:pPr indent="-71755"/>
            <a:r>
              <a:rPr lang="fr-FR" sz="1000" b="1">
                <a:latin typeface="Arial"/>
                <a:ea typeface="Calibri"/>
                <a:cs typeface="Times New Roman"/>
              </a:rPr>
              <a:t>Réponse</a:t>
            </a:r>
          </a:p>
          <a:p>
            <a:pPr marR="0" indent="-71755">
              <a:spcBef>
                <a:spcPts val="0"/>
              </a:spcBef>
              <a:spcAft>
                <a:spcPts val="0"/>
              </a:spcAft>
            </a:pPr>
            <a:r>
              <a:rPr lang="fr-FR" sz="1000">
                <a:solidFill>
                  <a:srgbClr val="000000"/>
                </a:solidFill>
                <a:latin typeface="Arial"/>
                <a:ea typeface="Calibri"/>
                <a:cs typeface="Segoe UI"/>
              </a:rPr>
              <a:t>Utilisez le ciblage au niveau de l'élément pour appliquer la préférence aux ordinateurs portables. Puis, la préférence sera appliquée si le profil matériel de l'ordinateur l'identifie comme ordinateur portable.</a:t>
            </a:r>
            <a:endParaRPr lang="fr-FR" sz="1000" dirty="0">
              <a:solidFill>
                <a:srgbClr val="000000"/>
              </a:solidFill>
              <a:latin typeface="Arial"/>
              <a:ea typeface="Calibri"/>
              <a:cs typeface="Segoe UI"/>
            </a:endParaRPr>
          </a:p>
        </p:txBody>
      </p:sp>
      <p:sp>
        <p:nvSpPr>
          <p:cNvPr id="4" name="Slide Number Placeholder 3"/>
          <p:cNvSpPr>
            <a:spLocks noGrp="1"/>
          </p:cNvSpPr>
          <p:nvPr>
            <p:ph type="sldNum" sz="quarter" idx="10"/>
          </p:nvPr>
        </p:nvSpPr>
        <p:spPr/>
        <p:txBody>
          <a:bodyPr/>
          <a:lstStyle/>
          <a:p>
            <a:fld id="{6536E7E0-3D19-4B3D-85BB-ACD6BC1668A5}" type="slidenum">
              <a:rPr lang="en-IN" smtClean="0"/>
              <a:pPr/>
              <a:t>37</a:t>
            </a:fld>
            <a:endParaRPr lang="en-IN"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Pourquoi certains paramètres de stratégie de groupe nécessitent-ils deux ouvertures de session avant d'être actifs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utilisateurs se connectent en général avec les informations d'identification mises en cache avant que la stratégie de groupe puisse s'appliquer à la session active. Les paramètres entreront en vigueur à l'ouverture de session suivante.</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Comment pouvez-vous prendre en charge des préférences de stratégie de groupe sur Windows XP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devez télécharger et installer les CSE pour les préférences de stratégie de groupe.</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 est l'avantage de posséder un magasin central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Un magasin central est un dossier unique dans SYSVOL qui contient tous les fichiers .ADMX et .ADML nécessaires. Après avoir configuré le magasin central, l'éditeur de gestion des stratégies de groupe l'identifie, puis charge tous les modèles d'administration du magasin central au lieu de l'ordinateur local.</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Quelle est la principale différence entre les paramètres de stratégie de groupe et les préférences de stratégie de groupe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lvl="0">
              <a:lnSpc>
                <a:spcPct val="115000"/>
              </a:lnSpc>
              <a:spcAft>
                <a:spcPts val="1000"/>
              </a:spcAft>
            </a:pPr>
            <a:r>
              <a:rPr lang="en-US" sz="1000">
                <a:latin typeface="Arial"/>
                <a:ea typeface="SimSun"/>
                <a:cs typeface="Segoe UI"/>
              </a:rPr>
              <a:t>Les paramètres de l'objet de stratégie de groupe appliquent certains paramètres côté client et désactivent l'interface client pour modification. Cependant, les préférences de stratégie de groupe fournissent </a:t>
            </a:r>
            <a:r>
              <a:rPr lang="en-US" sz="1000" smtClean="0">
                <a:latin typeface="Arial"/>
                <a:ea typeface="SimSun"/>
                <a:cs typeface="Segoe UI"/>
              </a:rPr>
              <a:t>des </a:t>
            </a:r>
            <a:r>
              <a:rPr lang="en-US" sz="1000">
                <a:solidFill>
                  <a:prstClr val="black"/>
                </a:solidFill>
                <a:latin typeface="Arial"/>
                <a:ea typeface="SimSun"/>
                <a:cs typeface="Segoe UI"/>
              </a:rPr>
              <a:t>paramètres et permettent au client de les modifier.</a:t>
            </a:r>
            <a:endParaRPr lang="en-US" sz="1000">
              <a:solidFill>
                <a:prstClr val="black"/>
              </a:solidFill>
              <a:latin typeface="Arial"/>
              <a:ea typeface="SimSun"/>
              <a:cs typeface="Arial"/>
            </a:endParaRPr>
          </a:p>
          <a:p>
            <a:pPr>
              <a:lnSpc>
                <a:spcPct val="115000"/>
              </a:lnSpc>
              <a:spcAft>
                <a:spcPts val="1000"/>
              </a:spcAft>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816416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smtClean="0">
                <a:solidFill>
                  <a:prstClr val="black"/>
                </a:solidFill>
                <a:latin typeface="Arial"/>
                <a:ea typeface="SimSun"/>
                <a:cs typeface="Arial"/>
              </a:rPr>
              <a:t>Question</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Quelle est la différence entre publier et attribuer un logiciel au moyen de la stratégie de groupe ?</a:t>
            </a:r>
            <a:endParaRPr lang="en-US" sz="1000">
              <a:solidFill>
                <a:prstClr val="black"/>
              </a:solidFill>
              <a:latin typeface="Arial"/>
              <a:ea typeface="SimSun"/>
              <a:cs typeface="Arial"/>
            </a:endParaRPr>
          </a:p>
          <a:p>
            <a:pPr lvl="0">
              <a:lnSpc>
                <a:spcPct val="115000"/>
              </a:lnSpc>
            </a:pPr>
            <a:r>
              <a:rPr lang="en-US" sz="1000" b="1">
                <a:solidFill>
                  <a:prstClr val="black"/>
                </a:solidFill>
                <a:latin typeface="Arial"/>
                <a:ea typeface="SimSun"/>
                <a:cs typeface="Arial"/>
              </a:rPr>
              <a:t>Réponse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Si vous attribuez le logiciel à l'utilisateur ou à l'ordinateur, il sera installé sans demander aux utilisateurs s'ils le souhaitent. La publication du logiciel permettra à l'utilisateur de décider s'il souhaite l'installer.</a:t>
            </a:r>
            <a:endParaRPr lang="en-US" sz="1000">
              <a:solidFill>
                <a:prstClr val="black"/>
              </a:solidFill>
              <a:latin typeface="Arial"/>
              <a:ea typeface="SimSun"/>
              <a:cs typeface="Arial"/>
            </a:endParaRPr>
          </a:p>
          <a:p>
            <a:pPr lvl="0">
              <a:lnSpc>
                <a:spcPct val="115000"/>
              </a:lnSpc>
            </a:pPr>
            <a:r>
              <a:rPr lang="en-US" sz="1000" b="1">
                <a:solidFill>
                  <a:prstClr val="black"/>
                </a:solidFill>
                <a:latin typeface="Arial"/>
                <a:ea typeface="SimSun"/>
                <a:cs typeface="Arial"/>
              </a:rPr>
              <a:t>Question</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Pouvez-vous utiliser des scripts Windows PowerShell comme scripts de démarrage ?</a:t>
            </a:r>
            <a:endParaRPr lang="en-US" sz="1000">
              <a:solidFill>
                <a:prstClr val="black"/>
              </a:solidFill>
              <a:latin typeface="Arial"/>
              <a:ea typeface="SimSun"/>
              <a:cs typeface="Arial"/>
            </a:endParaRPr>
          </a:p>
          <a:p>
            <a:pPr lvl="0">
              <a:lnSpc>
                <a:spcPct val="115000"/>
              </a:lnSpc>
            </a:pPr>
            <a:r>
              <a:rPr lang="en-US" sz="1000" b="1">
                <a:solidFill>
                  <a:prstClr val="black"/>
                </a:solidFill>
                <a:latin typeface="Arial"/>
                <a:ea typeface="SimSun"/>
                <a:cs typeface="Arial"/>
              </a:rPr>
              <a:t>Réponse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Seuls les ordinateurs qui s'exécutent sous Windows Server 2008 R2 ou Windows 7 (ou des versions plus récentes) peuvent exécuter des scripts Windows PowerShell.</a:t>
            </a:r>
            <a:endParaRPr lang="en-US" sz="1000">
              <a:solidFill>
                <a:prstClr val="black"/>
              </a:solidFill>
              <a:latin typeface="Arial"/>
              <a:ea typeface="SimSun"/>
              <a:cs typeface="Arial"/>
            </a:endParaRPr>
          </a:p>
          <a:p>
            <a:pPr lvl="0">
              <a:lnSpc>
                <a:spcPts val="1300"/>
              </a:lnSpc>
              <a:spcBef>
                <a:spcPts val="900"/>
              </a:spcBef>
              <a:spcAft>
                <a:spcPts val="300"/>
              </a:spcAft>
            </a:pPr>
            <a:r>
              <a:rPr lang="en-US" sz="1000" b="1" smtClean="0">
                <a:solidFill>
                  <a:prstClr val="black"/>
                </a:solidFill>
                <a:latin typeface="Arial"/>
                <a:ea typeface="SimSun"/>
                <a:cs typeface="Segoe UI"/>
              </a:rPr>
              <a:t>Méthodes </a:t>
            </a:r>
            <a:r>
              <a:rPr lang="en-US" sz="1000" b="1">
                <a:solidFill>
                  <a:prstClr val="black"/>
                </a:solidFill>
                <a:latin typeface="Arial"/>
                <a:ea typeface="SimSun"/>
                <a:cs typeface="Segoe UI"/>
              </a:rPr>
              <a:t>conseillées concernant la gestion de stratégie de groupe</a:t>
            </a: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Intégrer des commentaires sur les paramètres de l'objet de stratégie de groupe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Utiliser un magasin central pour des modèles d'administration avec des clients sous Windows Vista, Windows 7 et Windows 8</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Utiliser les préférences de stratégie de groupe pour configurer les paramètres qui ne sont pas disponibles dans l'ensemble de paramètres de la stratégie de groupe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Utiliser l'installation de logiciel de stratégie de groupe pour déployer des packages au format .msi pour un grand nombre d'utilisateurs ou </a:t>
            </a:r>
            <a:r>
              <a:rPr lang="en-US" sz="1000" smtClean="0">
                <a:solidFill>
                  <a:prstClr val="black"/>
                </a:solidFill>
                <a:latin typeface="Arial"/>
                <a:ea typeface="Times New Roman"/>
                <a:cs typeface="Segoe UI"/>
              </a:rPr>
              <a:t>d'ordinateurs</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39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34853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que les modèles d'administration constituent la première méthode de configuration des paramètres du Registre de l'ordinateur client grâce à la stratégie de groupe. Expliquez que les modèles d'administration constituent un référentiel de modifications fondées sur le Registre. À l'aide des sections des modèles d'administration de l'objet de stratégie de groupe, vous pouvez déployer des modifications aux parties du Registre de l'ordinateur (ruche HKEY_LOCAL_MACHINE dans le Registre) et de l'utilisateur (ruche HKEY_CURRENT_USER dans le Registre). Indiquez que plusieurs des nouveaux paramètres s'appliquent seulement aux versions récentes de Windows.</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comment les modèles d'administration vous offrent la possibilité de contrôler à la fois l'environnement du système d'exploitation et l'expérience de l'utilisateur. Par exemple, vous pouvez contrôler les composants Windows et les problèmes de réseau pour l'utilisateur et l'ordinateur. Vous pouvez gérer l'environnement de bureau de l'utilisateur grâce aux modèles d'administration. Vous pouvez par exemple expliquer comment limiter ou interdire un accès utilisateur aux éléments du panneau de configuration et du bureau.</a:t>
            </a:r>
            <a:endParaRPr lang="en-US" sz="1000">
              <a:latin typeface="Arial"/>
              <a:ea typeface="SimSun"/>
              <a:cs typeface="Arial"/>
            </a:endParaRPr>
          </a:p>
          <a:p>
            <a:pPr>
              <a:lnSpc>
                <a:spcPct val="115000"/>
              </a:lnSpc>
              <a:spcAft>
                <a:spcPts val="1000"/>
              </a:spcAft>
            </a:pPr>
            <a:r>
              <a:rPr lang="en-US" sz="1000">
                <a:latin typeface="Arial"/>
                <a:ea typeface="SimSun"/>
                <a:cs typeface="Segoe UI"/>
              </a:rPr>
              <a:t>Indiquez que vous pouvez créer et ajouter des modèles d'administration personnalisés avec la Console de gestion des stratégies de groupe (GPMC).</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32765617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fr-FR" sz="1000" b="1">
                <a:solidFill>
                  <a:prstClr val="black"/>
                </a:solidFill>
                <a:latin typeface="Arial"/>
                <a:ea typeface="SimSun"/>
                <a:cs typeface="Arial"/>
              </a:rPr>
              <a:t>Problèmes courants et conseils relatifs à la résolution des problèmes</a:t>
            </a:r>
            <a:endParaRPr lang="en-US" sz="1000">
              <a:solidFill>
                <a:prstClr val="black"/>
              </a:solidFill>
              <a:latin typeface="Arial"/>
              <a:ea typeface="SimSun"/>
              <a:cs typeface="Arial"/>
            </a:endParaRPr>
          </a:p>
          <a:p>
            <a:pPr lvl="0">
              <a:lnSpc>
                <a:spcPct val="115000"/>
              </a:lnSpc>
              <a:spcAft>
                <a:spcPts val="1000"/>
              </a:spcAft>
            </a:pPr>
            <a:r>
              <a:rPr lang="en-US" sz="1000" b="1">
                <a:solidFill>
                  <a:prstClr val="black"/>
                </a:solidFill>
                <a:latin typeface="Arial"/>
                <a:ea typeface="SimSun"/>
                <a:cs typeface="Arial"/>
              </a:rPr>
              <a:t>Problème courant: </a:t>
            </a:r>
            <a:r>
              <a:rPr lang="en-US" sz="1000">
                <a:solidFill>
                  <a:prstClr val="black"/>
                </a:solidFill>
                <a:latin typeface="Arial"/>
                <a:ea typeface="SimSun"/>
                <a:cs typeface="Arial"/>
              </a:rPr>
              <a:t>Vous avez configuré la redirection de dossiers pour une unité d'organisation mais aucun des dossiers de l'utilisateur n'est redirigé sur l'emplacement réseau. Lorsque vous regardez dans le dossier racine, vous observez qu'un sous-répertoire nommé pour chaque utilisateur a été créé, mais il est vide. </a:t>
            </a:r>
          </a:p>
          <a:p>
            <a:pPr lvl="0">
              <a:lnSpc>
                <a:spcPct val="115000"/>
              </a:lnSpc>
              <a:spcAft>
                <a:spcPts val="1000"/>
              </a:spcAft>
            </a:pPr>
            <a:r>
              <a:rPr lang="en-US" sz="1000" b="1" smtClean="0">
                <a:solidFill>
                  <a:prstClr val="black"/>
                </a:solidFill>
                <a:latin typeface="Arial"/>
                <a:ea typeface="SimSun"/>
                <a:cs typeface="Arial"/>
              </a:rPr>
              <a:t>Conseil </a:t>
            </a:r>
            <a:r>
              <a:rPr lang="en-US" sz="1000" b="1">
                <a:solidFill>
                  <a:prstClr val="black"/>
                </a:solidFill>
                <a:latin typeface="Arial"/>
                <a:ea typeface="SimSun"/>
                <a:cs typeface="Arial"/>
              </a:rPr>
              <a:t>relatif à la résolution des problèmes: </a:t>
            </a:r>
            <a:r>
              <a:rPr lang="en-US" sz="1000">
                <a:solidFill>
                  <a:srgbClr val="000000"/>
                </a:solidFill>
                <a:latin typeface="Arial"/>
                <a:ea typeface="SimSun"/>
                <a:cs typeface="Segoe UI"/>
              </a:rPr>
              <a:t>Le problème est vraisemblablement lié à une autorisation. La stratégie de groupe crée des sous-répertoires nommés comme l'utilisateur, mais les utilisateurs n'ont pas suffisamment d'autorisations pour créer leurs dossiers redirigés à l'intérieur de ceux-ci.</a:t>
            </a:r>
            <a:endParaRPr lang="en-US" sz="1000">
              <a:solidFill>
                <a:prstClr val="black"/>
              </a:solidFill>
              <a:latin typeface="Arial"/>
              <a:ea typeface="SimSun"/>
              <a:cs typeface="Arial"/>
            </a:endParaRPr>
          </a:p>
          <a:p>
            <a:pPr lvl="0">
              <a:lnSpc>
                <a:spcPct val="115000"/>
              </a:lnSpc>
              <a:spcAft>
                <a:spcPts val="1000"/>
              </a:spcAft>
            </a:pPr>
            <a:r>
              <a:rPr lang="en-US" sz="1000" b="1">
                <a:solidFill>
                  <a:prstClr val="black"/>
                </a:solidFill>
                <a:latin typeface="Arial"/>
                <a:ea typeface="SimSun"/>
                <a:cs typeface="Arial"/>
              </a:rPr>
              <a:t>Problème courant: </a:t>
            </a:r>
            <a:r>
              <a:rPr lang="en-US" sz="1000">
                <a:solidFill>
                  <a:prstClr val="black"/>
                </a:solidFill>
                <a:latin typeface="Arial"/>
                <a:ea typeface="SimSun"/>
                <a:cs typeface="Arial"/>
              </a:rPr>
              <a:t>Vous avez attribué une application à une unité d'organisation. Après plusieurs ouvertures de session, les utilisateurs soulignent que personne n'a installé l'application.</a:t>
            </a:r>
          </a:p>
          <a:p>
            <a:pPr lvl="0">
              <a:lnSpc>
                <a:spcPct val="115000"/>
              </a:lnSpc>
              <a:spcAft>
                <a:spcPts val="1000"/>
              </a:spcAft>
            </a:pPr>
            <a:r>
              <a:rPr lang="en-US" sz="1000" b="1">
                <a:solidFill>
                  <a:prstClr val="black"/>
                </a:solidFill>
                <a:latin typeface="Arial"/>
                <a:ea typeface="SimSun"/>
                <a:cs typeface="Arial"/>
              </a:rPr>
              <a:t>Conseil relatif à la résolution des problèmes: </a:t>
            </a:r>
            <a:r>
              <a:rPr lang="en-US" sz="1000">
                <a:solidFill>
                  <a:prstClr val="black"/>
                </a:solidFill>
                <a:latin typeface="Arial"/>
                <a:ea typeface="SimSun"/>
                <a:cs typeface="Arial"/>
              </a:rPr>
              <a:t>Le problème peut être lié à une autorisation. Les utilisateurs ont besoin de l'accès en lecture au partage de distribution de logiciels. Une autre possibilité est que le package logiciel a été mappé à l'aide d'un chemin local au lieu d'un chemin UNC.</a:t>
            </a:r>
          </a:p>
          <a:p>
            <a:pPr lvl="0">
              <a:lnSpc>
                <a:spcPct val="115000"/>
              </a:lnSpc>
              <a:spcAft>
                <a:spcPts val="1000"/>
              </a:spcAft>
            </a:pPr>
            <a:r>
              <a:rPr lang="en-US" sz="1000" b="1">
                <a:solidFill>
                  <a:prstClr val="black"/>
                </a:solidFill>
                <a:latin typeface="Arial"/>
                <a:ea typeface="SimSun"/>
                <a:cs typeface="Arial"/>
              </a:rPr>
              <a:t>Problème courant: </a:t>
            </a:r>
            <a:r>
              <a:rPr lang="en-US" sz="1000">
                <a:solidFill>
                  <a:prstClr val="black"/>
                </a:solidFill>
                <a:latin typeface="Arial"/>
                <a:ea typeface="SimSun"/>
                <a:cs typeface="Arial"/>
              </a:rPr>
              <a:t>Vous possédez un mélange d'ordinateurs sous Windows XP et Windows 8. Après avoir configuré plusieurs paramètres dans les modèles d'administration d'un objet de stratégie de groupe, les utilisateurs du système d'exploitation Windows XP remarquent que certains paramètres sont appliqués et que d'autres ne le sont pas.</a:t>
            </a:r>
          </a:p>
          <a:p>
            <a:pPr lvl="0">
              <a:lnSpc>
                <a:spcPct val="115000"/>
              </a:lnSpc>
              <a:spcAft>
                <a:spcPts val="1000"/>
              </a:spcAft>
            </a:pPr>
            <a:r>
              <a:rPr lang="en-US" sz="1000" b="1">
                <a:solidFill>
                  <a:prstClr val="black"/>
                </a:solidFill>
                <a:latin typeface="Arial"/>
                <a:ea typeface="SimSun"/>
                <a:cs typeface="Arial"/>
              </a:rPr>
              <a:t>Conseil relatif à la résolution des problèmes: </a:t>
            </a:r>
            <a:r>
              <a:rPr lang="en-US" sz="1000">
                <a:solidFill>
                  <a:prstClr val="black"/>
                </a:solidFill>
                <a:latin typeface="Arial"/>
                <a:ea typeface="SimSun"/>
                <a:cs typeface="Arial"/>
              </a:rPr>
              <a:t>Tous les nouveaux paramètres s'appliquent à des systèmes plus récents tels que Windows XP. Vérifiez le paramètre lui-même pour voir à quels systèmes d'exploitation il s'applique.</a:t>
            </a:r>
          </a:p>
          <a:p>
            <a:pPr lvl="0">
              <a:lnSpc>
                <a:spcPct val="115000"/>
              </a:lnSpc>
              <a:spcAft>
                <a:spcPts val="1000"/>
              </a:spcAft>
            </a:pPr>
            <a:r>
              <a:rPr lang="en-US" sz="1000" b="1">
                <a:solidFill>
                  <a:prstClr val="black"/>
                </a:solidFill>
                <a:latin typeface="Arial"/>
                <a:ea typeface="SimSun"/>
                <a:cs typeface="Arial"/>
              </a:rPr>
              <a:t>Problème courant: </a:t>
            </a:r>
            <a:r>
              <a:rPr lang="en-US" sz="1000">
                <a:solidFill>
                  <a:prstClr val="black"/>
                </a:solidFill>
                <a:latin typeface="Arial"/>
                <a:ea typeface="SimSun"/>
                <a:cs typeface="Arial"/>
              </a:rPr>
              <a:t>Certaines préférences de stratégie de groupe ne sont pas appliquées.</a:t>
            </a:r>
          </a:p>
          <a:p>
            <a:pPr lvl="0">
              <a:lnSpc>
                <a:spcPct val="115000"/>
              </a:lnSpc>
              <a:spcAft>
                <a:spcPts val="1000"/>
              </a:spcAft>
            </a:pPr>
            <a:r>
              <a:rPr lang="en-US" sz="1000" b="1">
                <a:solidFill>
                  <a:prstClr val="black"/>
                </a:solidFill>
                <a:latin typeface="Arial"/>
                <a:ea typeface="SimSun"/>
                <a:cs typeface="Arial"/>
              </a:rPr>
              <a:t>Conseil relatif à la résolution des problèmes: </a:t>
            </a:r>
            <a:r>
              <a:rPr lang="en-US" sz="1000">
                <a:solidFill>
                  <a:prstClr val="black"/>
                </a:solidFill>
                <a:latin typeface="Arial"/>
                <a:ea typeface="SimSun"/>
                <a:cs typeface="Arial"/>
              </a:rPr>
              <a:t>Vérifiez le ciblage au niveau de l'élément ou une configuration incorrecte dans les paramètres de préférence.</a:t>
            </a:r>
            <a:endParaRPr lang="en-US"/>
          </a:p>
        </p:txBody>
      </p:sp>
      <p:sp>
        <p:nvSpPr>
          <p:cNvPr id="4" name="Slide Number Placeholder 3"/>
          <p:cNvSpPr>
            <a:spLocks noGrp="1"/>
          </p:cNvSpPr>
          <p:nvPr>
            <p:ph type="sldNum" sz="quarter" idx="10"/>
          </p:nvPr>
        </p:nvSpPr>
        <p:spPr/>
        <p:txBody>
          <a:bodyPr/>
          <a:lstStyle/>
          <a:p>
            <a:fld id="{9A60BD93-5A9E-45A7-A9A8-03D6301959BE}" type="slidenum">
              <a:rPr lang="en-US" smtClean="0"/>
              <a:t>40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118867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L'inconvénient majeur des fichiers ADM est qu'ils sont copiés dans chaque objet de stratégie de groupe créé et consomment environ 3 mégaoctets de (Mo) d'espace. Ceci peut mener à une </a:t>
            </a:r>
            <a:r>
              <a:rPr lang="en-US" sz="1000" i="1">
                <a:latin typeface="Arial"/>
                <a:ea typeface="SimSun"/>
                <a:cs typeface="Arial"/>
              </a:rPr>
              <a:t>surcharge SYSVOL</a:t>
            </a:r>
            <a:r>
              <a:rPr lang="en-US" sz="1000">
                <a:latin typeface="Arial"/>
                <a:ea typeface="SimSun"/>
                <a:cs typeface="Segoe UI"/>
              </a:rPr>
              <a:t>, terme décrivant une croissance très importante de SYSVOL car l'objet de stratégie de groupe conserve des copies des mêmes fichiers ADM.</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406343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qu'un magasin central fournit un référentiel central pour les fichiers ADMX. Un magasin central est stocké dans SYSVOL, et vous devez créer et mettre à jour un magasin central manuellement ; la réplication AD DS normale garantit une copie du magasin central vers tous les contrôleurs de domaine. </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le magasin central fournit de la cohérence pour les administrateurs qui modifient des objets de stratégie de groupe de plusieurs stations de travail Windows 7 ou Windows 8.</a:t>
            </a:r>
            <a:endParaRPr lang="en-US" sz="1000">
              <a:latin typeface="Arial"/>
              <a:ea typeface="SimSun"/>
              <a:cs typeface="Arial"/>
            </a:endParaRPr>
          </a:p>
          <a:p>
            <a:pPr>
              <a:lnSpc>
                <a:spcPct val="115000"/>
              </a:lnSpc>
              <a:spcAft>
                <a:spcPts val="1000"/>
              </a:spcAft>
            </a:pPr>
            <a:r>
              <a:rPr lang="en-US" sz="1000">
                <a:latin typeface="Arial"/>
                <a:ea typeface="SimSun"/>
                <a:cs typeface="Segoe UI"/>
              </a:rPr>
              <a:t>Pensez à faire une brève démonstration pour montrer comment créer un magasin central.</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17871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Donnez aux stagiaires 15 minutes pour examiner les modèles d'administration dans un objet de stratégie de groupe et formulez les paramètres qui seraient les plus utiles dans leur environnement actuel. Faites-leur remarquer certains des paramètres les moins connus qui pourraient être d'intérêt général. Par exemple, les paramètres concernant l'installation du pilote et du périphérique, et l'accès au stockage amovible sont en général intéressants pour les administrateurs. Soyez préparé à répondre à des questions concernant différents paramètres.</a:t>
            </a:r>
            <a:endParaRPr lang="en-US" sz="1000">
              <a:latin typeface="Arial"/>
              <a:ea typeface="SimSun"/>
              <a:cs typeface="Arial"/>
            </a:endParaRPr>
          </a:p>
          <a:p>
            <a:pPr>
              <a:lnSpc>
                <a:spcPct val="115000"/>
              </a:lnSpc>
              <a:spcAft>
                <a:spcPts val="1000"/>
              </a:spcAft>
            </a:pPr>
            <a:r>
              <a:rPr lang="en-US" sz="1000">
                <a:latin typeface="Arial"/>
                <a:ea typeface="SimSun"/>
                <a:cs typeface="Segoe UI"/>
              </a:rPr>
              <a:t>Demandez aux stagiaires de partager les raisons pour lesquelles ils utilisent actuellement des objets de stratégie de groupe et des scripts d'ouverture de session.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Tree>
    <p:extLst>
      <p:ext uri="{BB962C8B-B14F-4D97-AF65-F5344CB8AC3E}">
        <p14:creationId xmlns:p14="http://schemas.microsoft.com/office/powerpoint/2010/main" val="298605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Cette démonstration requiert les ordinateurs virtuels 22411B-LON-DC1 et 22411B-LON-CL1.</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Filtrer les paramètres de stratégie du modèle d'administration</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Connectez-vous en tant que </a:t>
            </a:r>
            <a:r>
              <a:rPr lang="en-US" sz="1000" b="1" smtClean="0">
                <a:effectLst/>
                <a:latin typeface="Arial"/>
                <a:ea typeface="Times New Roman"/>
                <a:cs typeface="Times New Roman"/>
              </a:rPr>
              <a:t>ADATUM\Administrateur</a:t>
            </a:r>
            <a:r>
              <a:rPr lang="en-US" sz="1000" smtClean="0">
                <a:effectLst/>
                <a:latin typeface="Arial"/>
                <a:ea typeface="Times New Roman"/>
                <a:cs typeface="Segoe UI"/>
              </a:rPr>
              <a:t> avec le mot de passe </a:t>
            </a:r>
            <a:r>
              <a:rPr lang="en-US" sz="1000" b="1" smtClean="0">
                <a:effectLst/>
                <a:latin typeface="Arial"/>
                <a:ea typeface="Times New Roman"/>
                <a:cs typeface="Times New Roman"/>
              </a:rPr>
              <a:t>Pa$$w0rd</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smtClean="0">
                <a:effectLst/>
                <a:latin typeface="Arial"/>
                <a:ea typeface="SimSun"/>
                <a:cs typeface="Segoe UI"/>
              </a:rPr>
              <a:t>Gestionnaire de serveur</a:t>
            </a:r>
            <a:r>
              <a:rPr lang="en-US" sz="1000" smtClean="0">
                <a:effectLst/>
                <a:latin typeface="Arial"/>
                <a:ea typeface="Times New Roman"/>
                <a:cs typeface="Segoe UI"/>
              </a:rPr>
              <a:t>, cliquez sur </a:t>
            </a:r>
            <a:r>
              <a:rPr lang="en-US" sz="1000" b="1" smtClean="0">
                <a:effectLst/>
                <a:latin typeface="Arial"/>
                <a:ea typeface="Times New Roman"/>
                <a:cs typeface="Times New Roman"/>
              </a:rPr>
              <a:t>Outils</a:t>
            </a:r>
            <a:r>
              <a:rPr lang="en-US" sz="1000" smtClean="0">
                <a:effectLst/>
                <a:latin typeface="Arial"/>
                <a:ea typeface="Times New Roman"/>
                <a:cs typeface="Segoe UI"/>
              </a:rPr>
              <a:t>, puis sur </a:t>
            </a:r>
            <a:r>
              <a:rPr lang="en-US" sz="1000" b="1" smtClean="0">
                <a:effectLst/>
                <a:latin typeface="Arial"/>
                <a:ea typeface="Times New Roman"/>
                <a:cs typeface="Times New Roman"/>
              </a:rPr>
              <a:t>Gestion des stratégies de groupe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l'arborescence de console, développez </a:t>
            </a:r>
            <a:r>
              <a:rPr lang="en-US" sz="1000" b="1" smtClean="0">
                <a:effectLst/>
                <a:latin typeface="Arial"/>
                <a:ea typeface="Times New Roman"/>
                <a:cs typeface="Times New Roman"/>
              </a:rPr>
              <a:t>Forêt : Adatum.com</a:t>
            </a:r>
            <a:r>
              <a:rPr lang="en-US" sz="1000" smtClean="0">
                <a:effectLst/>
                <a:latin typeface="Arial"/>
                <a:ea typeface="Times New Roman"/>
                <a:cs typeface="Segoe UI"/>
              </a:rPr>
              <a:t>, </a:t>
            </a:r>
            <a:r>
              <a:rPr lang="en-US" sz="1000" b="1" smtClean="0">
                <a:effectLst/>
                <a:latin typeface="Arial"/>
                <a:ea typeface="Times New Roman"/>
                <a:cs typeface="Times New Roman"/>
              </a:rPr>
              <a:t>Domaines</a:t>
            </a:r>
            <a:r>
              <a:rPr lang="en-US" sz="1000" smtClean="0">
                <a:effectLst/>
                <a:latin typeface="Arial"/>
                <a:ea typeface="Times New Roman"/>
                <a:cs typeface="Segoe UI"/>
              </a:rPr>
              <a:t>, et </a:t>
            </a:r>
            <a:r>
              <a:rPr lang="en-US" sz="1000" b="1" smtClean="0">
                <a:effectLst/>
                <a:latin typeface="Arial"/>
                <a:ea typeface="Times New Roman"/>
                <a:cs typeface="Times New Roman"/>
              </a:rPr>
              <a:t>Adatum.com</a:t>
            </a:r>
            <a:r>
              <a:rPr lang="en-US" sz="1000" smtClean="0">
                <a:effectLst/>
                <a:latin typeface="Arial"/>
                <a:ea typeface="Times New Roman"/>
                <a:cs typeface="Segoe UI"/>
              </a:rPr>
              <a:t>, puis cliquez sur le conteneur </a:t>
            </a:r>
            <a:r>
              <a:rPr lang="en-US" sz="1000" b="1" smtClean="0">
                <a:effectLst/>
                <a:latin typeface="Arial"/>
                <a:ea typeface="Times New Roman"/>
                <a:cs typeface="Times New Roman"/>
              </a:rPr>
              <a:t>Objets de stratégie de groupe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le conteneur </a:t>
            </a:r>
            <a:r>
              <a:rPr lang="en-US" sz="1000" b="1" smtClean="0">
                <a:effectLst/>
                <a:latin typeface="Arial"/>
                <a:ea typeface="Times New Roman"/>
                <a:cs typeface="Times New Roman"/>
              </a:rPr>
              <a:t>Objets de stratégie de groupe</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Nouveau</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boîte de dialogue </a:t>
            </a:r>
            <a:r>
              <a:rPr lang="en-US" sz="1000" b="1" smtClean="0">
                <a:effectLst/>
                <a:latin typeface="Arial"/>
                <a:ea typeface="Times New Roman"/>
                <a:cs typeface="Times New Roman"/>
              </a:rPr>
              <a:t>Nouvel objet GPO</a:t>
            </a:r>
            <a:r>
              <a:rPr lang="en-US" sz="1000" smtClean="0">
                <a:effectLst/>
                <a:latin typeface="Arial"/>
                <a:ea typeface="Times New Roman"/>
                <a:cs typeface="Segoe UI"/>
              </a:rPr>
              <a:t>, dans le champ </a:t>
            </a:r>
            <a:r>
              <a:rPr lang="en-US" sz="1000" b="1" smtClean="0">
                <a:effectLst/>
                <a:latin typeface="Arial"/>
                <a:ea typeface="Times New Roman"/>
                <a:cs typeface="Times New Roman"/>
              </a:rPr>
              <a:t>Nom</a:t>
            </a:r>
            <a:r>
              <a:rPr lang="en-US" sz="1000" smtClean="0">
                <a:effectLst/>
                <a:latin typeface="Arial"/>
                <a:ea typeface="Times New Roman"/>
                <a:cs typeface="Segoe UI"/>
              </a:rPr>
              <a:t>, saisissez </a:t>
            </a:r>
            <a:r>
              <a:rPr lang="en-US" sz="1000" b="1" smtClean="0">
                <a:effectLst/>
                <a:latin typeface="Arial"/>
                <a:ea typeface="Times New Roman"/>
                <a:cs typeface="Times New Roman"/>
              </a:rPr>
              <a:t>GPO1</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d'informations, cliquez avec le bouton droit sur </a:t>
            </a:r>
            <a:r>
              <a:rPr lang="en-US" sz="1000" b="1" smtClean="0">
                <a:effectLst/>
                <a:latin typeface="Arial"/>
                <a:ea typeface="Times New Roman"/>
                <a:cs typeface="Times New Roman"/>
              </a:rPr>
              <a:t>GPO1</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Modifier</a:t>
            </a:r>
            <a:r>
              <a:rPr lang="en-US" sz="1000" smtClean="0">
                <a:effectLst/>
                <a:latin typeface="Arial"/>
                <a:ea typeface="Times New Roman"/>
                <a:cs typeface="Segoe UI"/>
              </a:rPr>
              <a:t>. L'éditeur de gestion des stratégies de groupe apparaît.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l'arborescence de la console, développez </a:t>
            </a:r>
            <a:r>
              <a:rPr lang="en-US" sz="1000" b="1" smtClean="0">
                <a:effectLst/>
                <a:latin typeface="Arial"/>
                <a:ea typeface="Times New Roman"/>
                <a:cs typeface="Times New Roman"/>
              </a:rPr>
              <a:t>Configuration</a:t>
            </a:r>
            <a:r>
              <a:rPr lang="en-US" sz="1000" smtClean="0">
                <a:effectLst/>
                <a:latin typeface="Arial"/>
                <a:ea typeface="Times New Roman"/>
                <a:cs typeface="Segoe UI"/>
              </a:rPr>
              <a:t> </a:t>
            </a:r>
            <a:r>
              <a:rPr lang="en-US" sz="1000" b="1" smtClean="0">
                <a:effectLst/>
                <a:latin typeface="Arial"/>
                <a:ea typeface="Times New Roman"/>
                <a:cs typeface="Times New Roman"/>
              </a:rPr>
              <a:t>utilisateur</a:t>
            </a:r>
            <a:r>
              <a:rPr lang="en-US" sz="1000" smtClean="0">
                <a:effectLst/>
                <a:latin typeface="Arial"/>
                <a:ea typeface="Times New Roman"/>
                <a:cs typeface="Segoe UI"/>
              </a:rPr>
              <a:t>, développez le menu </a:t>
            </a:r>
            <a:r>
              <a:rPr lang="en-US" sz="1000" b="1" smtClean="0">
                <a:effectLst/>
                <a:latin typeface="Arial"/>
                <a:ea typeface="Times New Roman"/>
                <a:cs typeface="Times New Roman"/>
              </a:rPr>
              <a:t>Stratégies</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Modèles d'administration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a:t>
            </a:r>
            <a:r>
              <a:rPr lang="en-US" sz="1000" b="1" smtClean="0">
                <a:effectLst/>
                <a:latin typeface="Arial"/>
                <a:ea typeface="Times New Roman"/>
                <a:cs typeface="Times New Roman"/>
              </a:rPr>
              <a:t>Modèles d'administration</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Options de filtre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Activez la case à cocher </a:t>
            </a:r>
            <a:r>
              <a:rPr lang="en-US" sz="1000" b="1" smtClean="0">
                <a:effectLst/>
                <a:latin typeface="Arial"/>
                <a:ea typeface="Times New Roman"/>
                <a:cs typeface="Times New Roman"/>
              </a:rPr>
              <a:t>Activer les filtres par mots clés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zone de texte </a:t>
            </a:r>
            <a:r>
              <a:rPr lang="en-US" sz="1000" b="1" smtClean="0">
                <a:effectLst/>
                <a:latin typeface="Arial"/>
                <a:ea typeface="Times New Roman"/>
                <a:cs typeface="Times New Roman"/>
              </a:rPr>
              <a:t>Filtrer par le ou les mots</a:t>
            </a:r>
            <a:r>
              <a:rPr lang="en-US" sz="1000" smtClean="0">
                <a:effectLst/>
                <a:latin typeface="Arial"/>
                <a:ea typeface="Times New Roman"/>
                <a:cs typeface="Segoe UI"/>
              </a:rPr>
              <a:t>, saisissez </a:t>
            </a:r>
            <a:r>
              <a:rPr lang="en-US" sz="1000" b="1" smtClean="0">
                <a:effectLst/>
                <a:latin typeface="Arial"/>
                <a:ea typeface="Times New Roman"/>
                <a:cs typeface="Times New Roman"/>
              </a:rPr>
              <a:t>écran de veille</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smtClean="0">
                <a:effectLst/>
                <a:latin typeface="Arial"/>
                <a:ea typeface="Times New Roman"/>
                <a:cs typeface="Segoe UI"/>
              </a:rPr>
              <a:t>Dans la liste déroulante située à côté de la zone de texte, sélectionnez </a:t>
            </a:r>
            <a:r>
              <a:rPr lang="en-US" sz="1000" b="1" smtClean="0">
                <a:effectLst/>
                <a:latin typeface="Arial"/>
                <a:ea typeface="Times New Roman"/>
                <a:cs typeface="Times New Roman"/>
              </a:rPr>
              <a:t>Exacte</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 Les paramètres de stratégie de modèles d'administration sont alors filtrés pour n'afficher que ceux qui contiennent les mots </a:t>
            </a:r>
            <a:r>
              <a:rPr lang="en-US" sz="1000" i="1" smtClean="0">
                <a:effectLst/>
                <a:latin typeface="Arial"/>
                <a:ea typeface="Times New Roman"/>
                <a:cs typeface="Times New Roman"/>
              </a:rPr>
              <a:t>écran de veille</a:t>
            </a:r>
            <a:r>
              <a:rPr lang="en-US" sz="1000" smtClean="0">
                <a:effectLst/>
                <a:latin typeface="Arial"/>
                <a:ea typeface="Times New Roman"/>
                <a:cs typeface="Segoe UI"/>
              </a:rPr>
              <a:t>. Passez quelques instants à examiner les paramètres que </a:t>
            </a:r>
            <a:r>
              <a:rPr lang="en-US" sz="1000" smtClean="0">
                <a:solidFill>
                  <a:prstClr val="black"/>
                </a:solidFill>
                <a:latin typeface="Arial"/>
                <a:ea typeface="Times New Roman"/>
                <a:cs typeface="Segoe UI"/>
              </a:rPr>
              <a:t>vous </a:t>
            </a:r>
            <a:r>
              <a:rPr lang="en-US" sz="1000">
                <a:solidFill>
                  <a:prstClr val="black"/>
                </a:solidFill>
                <a:latin typeface="Arial"/>
                <a:ea typeface="Times New Roman"/>
                <a:cs typeface="Segoe UI"/>
              </a:rPr>
              <a:t>avez trouvés.</a:t>
            </a:r>
            <a:endParaRPr lang="en-US" sz="1000">
              <a:solidFill>
                <a:prstClr val="black"/>
              </a:solidFill>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934659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smtClean="0">
                <a:solidFill>
                  <a:prstClr val="black"/>
                </a:solidFill>
                <a:latin typeface="Arial"/>
                <a:ea typeface="Times New Roman"/>
                <a:cs typeface="Segoe UI"/>
              </a:rPr>
              <a:t>Dans </a:t>
            </a:r>
            <a:r>
              <a:rPr lang="en-US" sz="1000">
                <a:solidFill>
                  <a:prstClr val="black"/>
                </a:solidFill>
                <a:latin typeface="Arial"/>
                <a:ea typeface="Times New Roman"/>
                <a:cs typeface="Segoe UI"/>
              </a:rPr>
              <a:t>l'arborescence de la console, sous </a:t>
            </a:r>
            <a:r>
              <a:rPr lang="en-US" sz="1000" b="1">
                <a:solidFill>
                  <a:prstClr val="black"/>
                </a:solidFill>
                <a:latin typeface="Arial"/>
                <a:ea typeface="Times New Roman"/>
                <a:cs typeface="Times New Roman"/>
              </a:rPr>
              <a:t>Configuration utilisateur</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Modèles d'administration</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Options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 filtre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Désactivez la case à cocher </a:t>
            </a:r>
            <a:r>
              <a:rPr lang="en-US" sz="1000" b="1">
                <a:solidFill>
                  <a:prstClr val="black"/>
                </a:solidFill>
                <a:latin typeface="Arial"/>
                <a:ea typeface="Times New Roman"/>
                <a:cs typeface="Times New Roman"/>
              </a:rPr>
              <a:t>Activer les filtres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par mots clés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Dans la liste déroulante </a:t>
            </a:r>
            <a:r>
              <a:rPr lang="en-US" sz="1000" b="1">
                <a:solidFill>
                  <a:prstClr val="black"/>
                </a:solidFill>
                <a:latin typeface="Arial"/>
                <a:ea typeface="Times New Roman"/>
                <a:cs typeface="Times New Roman"/>
              </a:rPr>
              <a:t>Configuré</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Oui</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Les paramètres de stratégie de modèle d'administration sont alors filtrés pour n'afficher que ceux qui ont été configurés (activés ou désactivés). Aucun paramètre n'a été activé.</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Segoe UI"/>
              </a:rPr>
              <a:t>Dans l'arborescence de la console, sous </a:t>
            </a:r>
            <a:r>
              <a:rPr lang="en-US" sz="1000" b="1">
                <a:solidFill>
                  <a:prstClr val="black"/>
                </a:solidFill>
                <a:latin typeface="Arial"/>
                <a:ea typeface="Times New Roman"/>
                <a:cs typeface="Times New Roman"/>
              </a:rPr>
              <a:t>Configuration</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utilisateur</a:t>
            </a:r>
            <a:r>
              <a:rPr lang="en-U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Modèles d'administration</a:t>
            </a:r>
            <a:r>
              <a:rPr lang="en-US" sz="1000">
                <a:solidFill>
                  <a:prstClr val="black"/>
                </a:solidFill>
                <a:latin typeface="Arial"/>
                <a:ea typeface="Times New Roman"/>
                <a:cs typeface="Segoe UI"/>
              </a:rPr>
              <a:t>, puis décochez l'option </a:t>
            </a:r>
            <a:r>
              <a:rPr lang="en-US" sz="1000" b="1">
                <a:solidFill>
                  <a:prstClr val="black"/>
                </a:solidFill>
                <a:latin typeface="Arial"/>
                <a:ea typeface="Times New Roman"/>
                <a:cs typeface="Times New Roman"/>
              </a:rPr>
              <a:t>Filtre activé</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Ajouter des commentaires à un paramètre de stratégie</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l'arborescence de la console, développez </a:t>
            </a:r>
            <a:r>
              <a:rPr lang="en-US" sz="1000" b="1">
                <a:solidFill>
                  <a:prstClr val="black"/>
                </a:solidFill>
                <a:latin typeface="Arial"/>
                <a:ea typeface="Times New Roman"/>
                <a:cs typeface="Times New Roman"/>
              </a:rPr>
              <a:t>Configuration</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Utilisateur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Stratégies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Modèles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d'administration</a:t>
            </a:r>
            <a:r>
              <a:rPr lang="en-US" sz="1000">
                <a:solidFill>
                  <a:prstClr val="black"/>
                </a:solidFill>
                <a:latin typeface="Arial"/>
                <a:ea typeface="Times New Roman"/>
                <a:cs typeface="Segoe UI"/>
              </a:rPr>
              <a:t> et </a:t>
            </a:r>
            <a:r>
              <a:rPr lang="en-US" sz="1000" b="1">
                <a:solidFill>
                  <a:prstClr val="black"/>
                </a:solidFill>
                <a:latin typeface="Arial"/>
                <a:ea typeface="Times New Roman"/>
                <a:cs typeface="Times New Roman"/>
              </a:rPr>
              <a:t>Panneau de configuration</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Personnalisation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Double-cliquez sur le paramètre de stratégie </a:t>
            </a:r>
            <a:r>
              <a:rPr lang="en-US" sz="1000" b="1">
                <a:solidFill>
                  <a:prstClr val="black"/>
                </a:solidFill>
                <a:latin typeface="Arial"/>
                <a:ea typeface="Times New Roman"/>
                <a:cs typeface="Times New Roman"/>
              </a:rPr>
              <a:t>Activer l'écran de veille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section </a:t>
            </a:r>
            <a:r>
              <a:rPr lang="en-US" sz="1000" b="1">
                <a:solidFill>
                  <a:prstClr val="black"/>
                </a:solidFill>
                <a:latin typeface="Arial"/>
                <a:ea typeface="Times New Roman"/>
                <a:cs typeface="Times New Roman"/>
              </a:rPr>
              <a:t>Commentaire</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Stratégie de sécurité informatique d'entreprise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mis en place avec cette stratégie en association avec Le mot de passe protège l'écran de veille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Double-cliquez sur le paramètre de stratégie </a:t>
            </a:r>
            <a:r>
              <a:rPr lang="en-US" sz="1000" b="1">
                <a:solidFill>
                  <a:prstClr val="black"/>
                </a:solidFill>
                <a:latin typeface="Arial"/>
                <a:ea typeface="Times New Roman"/>
                <a:cs typeface="Times New Roman"/>
              </a:rPr>
              <a:t>Un mot de passe protège l'écran de veille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Activé</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section </a:t>
            </a:r>
            <a:r>
              <a:rPr lang="en-US" sz="1000" b="1">
                <a:solidFill>
                  <a:prstClr val="black"/>
                </a:solidFill>
                <a:latin typeface="Arial"/>
                <a:ea typeface="Times New Roman"/>
                <a:cs typeface="Times New Roman"/>
              </a:rPr>
              <a:t>Commentaire</a:t>
            </a:r>
            <a:r>
              <a:rPr lang="en-US" sz="1000">
                <a:solidFill>
                  <a:prstClr val="black"/>
                </a:solidFill>
                <a:latin typeface="Arial"/>
                <a:ea typeface="Times New Roman"/>
                <a:cs typeface="Segoe UI"/>
              </a:rPr>
              <a:t>, saisissez </a:t>
            </a:r>
            <a:r>
              <a:rPr lang="en-US" sz="1000" b="1">
                <a:solidFill>
                  <a:prstClr val="black"/>
                </a:solidFill>
                <a:latin typeface="Arial"/>
                <a:ea typeface="Times New Roman"/>
                <a:cs typeface="Times New Roman"/>
              </a:rPr>
              <a:t>Stratégie de sécurité informatique d'entreprise mise en place avec cette stratégie en association avec le paramètre Activer l'écran de veille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A60BD93-5A9E-45A7-A9A8-03D6301959BE}" type="slidenum">
              <a:rPr lang="en-US" smtClean="0"/>
              <a:t>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6: Gestion des bureaux des utilisateurs avec la stratégie de groupe</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0465918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54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22171" y="3169492"/>
            <a:ext cx="5617028" cy="340093"/>
          </a:xfrm>
        </p:spPr>
        <p:txBody>
          <a:bodyPr/>
          <a:lstStyle/>
          <a:p>
            <a:r>
              <a:rPr lang="en-US" sz="2600" smtClean="0"/>
              <a:t>Module 6</a:t>
            </a:r>
            <a:endParaRPr lang="en-US" sz="2600"/>
          </a:p>
        </p:txBody>
      </p:sp>
      <p:sp>
        <p:nvSpPr>
          <p:cNvPr id="3" name="Subtitle 2"/>
          <p:cNvSpPr>
            <a:spLocks noGrp="1"/>
          </p:cNvSpPr>
          <p:nvPr>
            <p:ph type="subTitle" sz="quarter" idx="1"/>
          </p:nvPr>
        </p:nvSpPr>
        <p:spPr>
          <a:xfrm>
            <a:off x="3121296" y="3925328"/>
            <a:ext cx="5946503" cy="1103872"/>
          </a:xfrm>
        </p:spPr>
        <p:txBody>
          <a:bodyPr/>
          <a:lstStyle/>
          <a:p>
            <a:r>
              <a:rPr lang="fr-FR" smtClean="0"/>
              <a:t>Gestion des bureaux des utilisateurs avec la stratégie de groupe
</a:t>
            </a:r>
            <a:endParaRPr lang="en-US"/>
          </a:p>
        </p:txBody>
      </p:sp>
    </p:spTree>
    <p:extLst>
      <p:ext uri="{BB962C8B-B14F-4D97-AF65-F5344CB8AC3E}">
        <p14:creationId xmlns:p14="http://schemas.microsoft.com/office/powerpoint/2010/main" val="2779301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381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623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ec6e759f-47f4-4d4f-97e8-3e264343fc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2: Configuration de la redirection de dossiers et des scripts</a:t>
            </a:r>
            <a:endParaRPr lang="en-US"/>
          </a:p>
        </p:txBody>
      </p:sp>
      <p:sp>
        <p:nvSpPr>
          <p:cNvPr id="3" name="Text Placeholder 2"/>
          <p:cNvSpPr>
            <a:spLocks noGrp="1"/>
          </p:cNvSpPr>
          <p:nvPr>
            <p:ph type="body" idx="1"/>
          </p:nvPr>
        </p:nvSpPr>
        <p:spPr/>
        <p:txBody>
          <a:bodyPr/>
          <a:lstStyle/>
          <a:p>
            <a:r>
              <a:rPr lang="fr-FR" smtClean="0"/>
              <a:t>Qu'est-ce que la redirection de dossiers ?
Paramètres de configuration de la redirection de dossiers
Paramètres de sécurité pour les dossiers redirigés
Démonstration : Configuration de la redirection de dossiers
Paramètres de stratégie de groupe pour appliquer des scripts
Démonstration : Configuration des scripts avec des objets de stratégie de groupe</a:t>
            </a:r>
            <a:endParaRPr lang="en-US"/>
          </a:p>
        </p:txBody>
      </p:sp>
    </p:spTree>
    <p:extLst>
      <p:ext uri="{BB962C8B-B14F-4D97-AF65-F5344CB8AC3E}">
        <p14:creationId xmlns:p14="http://schemas.microsoft.com/office/powerpoint/2010/main" val="2521907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36b67457-529c-44bf-95bf-bcb9df74b7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redirection de dossiers ?</a:t>
            </a:r>
            <a:endParaRPr lang="en-US"/>
          </a:p>
        </p:txBody>
      </p:sp>
      <p:sp>
        <p:nvSpPr>
          <p:cNvPr id="4" name="AutoShape 3"/>
          <p:cNvSpPr>
            <a:spLocks noChangeArrowheads="1"/>
          </p:cNvSpPr>
          <p:nvPr/>
        </p:nvSpPr>
        <p:spPr bwMode="auto">
          <a:xfrm>
            <a:off x="228598" y="955740"/>
            <a:ext cx="8658225" cy="785807"/>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lnSpc>
                <a:spcPct val="90000"/>
              </a:lnSpc>
              <a:defRPr/>
            </a:pPr>
            <a:r>
              <a:rPr lang="en-US" dirty="0" smtClean="0">
                <a:latin typeface="Segoe UI" pitchFamily="34" charset="0"/>
                <a:ea typeface="Segoe UI" pitchFamily="34" charset="0"/>
                <a:cs typeface="Segoe UI" pitchFamily="34" charset="0"/>
              </a:rPr>
              <a:t>La redirection de dossiers est une fonctionnalité qui permet à des dossiers situés sur un serveur réseau d'apparaître sur le lecteur local </a:t>
            </a:r>
            <a:endParaRPr lang="en-US" dirty="0">
              <a:latin typeface="Segoe UI" pitchFamily="34" charset="0"/>
              <a:ea typeface="Segoe UI" pitchFamily="34" charset="0"/>
              <a:cs typeface="Segoe UI" pitchFamily="34" charset="0"/>
            </a:endParaRPr>
          </a:p>
        </p:txBody>
      </p:sp>
      <p:sp>
        <p:nvSpPr>
          <p:cNvPr id="5" name="Rounded Rectangle 4"/>
          <p:cNvSpPr>
            <a:spLocks noGrp="1" noChangeArrowheads="1"/>
          </p:cNvSpPr>
          <p:nvPr/>
        </p:nvSpPr>
        <p:spPr bwMode="auto">
          <a:xfrm>
            <a:off x="228598" y="2068458"/>
            <a:ext cx="8686800" cy="383551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pPr>
            <a:r>
              <a:rPr lang="en-US" dirty="0" smtClean="0">
                <a:latin typeface="Segoe UI" pitchFamily="34" charset="0"/>
                <a:ea typeface="Segoe UI" pitchFamily="34" charset="0"/>
                <a:cs typeface="Segoe UI" pitchFamily="34" charset="0"/>
              </a:rPr>
              <a:t>Les dossiers pouvant être redirigés dans Windows Vista, Windows 7 et Windows 8 sont :</a:t>
            </a:r>
          </a:p>
          <a:p>
            <a:pPr algn="l" eaLnBrk="1" hangingPunct="1">
              <a:buClr>
                <a:schemeClr val="hlink"/>
              </a:buClr>
              <a:buSzPct val="90000"/>
            </a:pPr>
            <a:endParaRPr lang="en-US" b="0" dirty="0">
              <a:latin typeface="Segoe UI" pitchFamily="34" charset="0"/>
              <a:ea typeface="Segoe UI" pitchFamily="34" charset="0"/>
              <a:cs typeface="Segoe UI" pitchFamily="34" charset="0"/>
            </a:endParaRPr>
          </a:p>
        </p:txBody>
      </p:sp>
      <p:grpSp>
        <p:nvGrpSpPr>
          <p:cNvPr id="6" name="Group 5"/>
          <p:cNvGrpSpPr>
            <a:grpSpLocks/>
          </p:cNvGrpSpPr>
          <p:nvPr/>
        </p:nvGrpSpPr>
        <p:grpSpPr bwMode="auto">
          <a:xfrm>
            <a:off x="800099" y="2668526"/>
            <a:ext cx="7681911" cy="2782886"/>
            <a:chOff x="2512" y="3072"/>
            <a:chExt cx="2822" cy="1753"/>
          </a:xfrm>
        </p:grpSpPr>
        <p:sp>
          <p:nvSpPr>
            <p:cNvPr id="7" name="Rounded Rectangle 6"/>
            <p:cNvSpPr>
              <a:spLocks noChangeArrowheads="1"/>
            </p:cNvSpPr>
            <p:nvPr/>
          </p:nvSpPr>
          <p:spPr bwMode="auto">
            <a:xfrm>
              <a:off x="2512" y="3072"/>
              <a:ext cx="1334" cy="175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Bureau</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Menu </a:t>
              </a:r>
              <a:r>
                <a:rPr lang="en-US" b="0" dirty="0" err="1">
                  <a:latin typeface="Segoe UI" pitchFamily="34" charset="0"/>
                  <a:ea typeface="Segoe UI" pitchFamily="34" charset="0"/>
                  <a:cs typeface="Segoe UI" pitchFamily="34" charset="0"/>
                </a:rPr>
                <a:t>Accueil</a:t>
              </a:r>
              <a:endParaRPr lang="en-US" b="0" dirty="0" smtClean="0">
                <a:latin typeface="Segoe UI" pitchFamily="34" charset="0"/>
                <a:ea typeface="Segoe UI" pitchFamily="34" charset="0"/>
                <a:cs typeface="Segoe UI" pitchFamily="34" charset="0"/>
              </a:endParaRP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Documents</a:t>
              </a: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Images</a:t>
              </a:r>
            </a:p>
            <a:p>
              <a:pPr marL="228600" indent="-228600" algn="l">
                <a:lnSpc>
                  <a:spcPct val="90000"/>
                </a:lnSpc>
                <a:spcBef>
                  <a:spcPct val="40000"/>
                </a:spcBef>
                <a:buClr>
                  <a:srgbClr val="006699"/>
                </a:buClr>
                <a:buFontTx/>
                <a:buChar char="•"/>
              </a:pPr>
              <a:r>
                <a:rPr lang="en-US" b="0" dirty="0" err="1" smtClean="0">
                  <a:latin typeface="Segoe UI" pitchFamily="34" charset="0"/>
                  <a:ea typeface="Segoe UI" pitchFamily="34" charset="0"/>
                  <a:cs typeface="Segoe UI" pitchFamily="34" charset="0"/>
                </a:rPr>
                <a:t>AppData\Roaming</a:t>
              </a: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Contacts</a:t>
              </a:r>
              <a:endParaRPr lang="en-US" b="0" dirty="0">
                <a:latin typeface="Segoe UI" pitchFamily="34" charset="0"/>
                <a:ea typeface="Segoe UI" pitchFamily="34" charset="0"/>
                <a:cs typeface="Segoe UI" pitchFamily="34" charset="0"/>
              </a:endParaRPr>
            </a:p>
            <a:p>
              <a:pPr marL="228600" indent="-228600" algn="l">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Téléchargements </a:t>
              </a:r>
            </a:p>
          </p:txBody>
        </p:sp>
        <p:sp>
          <p:nvSpPr>
            <p:cNvPr id="8" name="Rounded Rectangle 7"/>
            <p:cNvSpPr>
              <a:spLocks noChangeArrowheads="1"/>
            </p:cNvSpPr>
            <p:nvPr/>
          </p:nvSpPr>
          <p:spPr bwMode="auto">
            <a:xfrm>
              <a:off x="4000" y="3072"/>
              <a:ext cx="1334" cy="1461"/>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Favoris </a:t>
              </a:r>
              <a:endParaRPr lang="en-US"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Parties enregistrées</a:t>
              </a: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Recherches</a:t>
              </a:r>
              <a:endParaRPr lang="en-US" b="0" dirty="0">
                <a:latin typeface="Segoe UI" pitchFamily="34" charset="0"/>
                <a:ea typeface="Segoe UI" pitchFamily="34" charset="0"/>
                <a:cs typeface="Segoe UI" pitchFamily="34" charset="0"/>
              </a:endParaRP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Liens</a:t>
              </a: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Musique</a:t>
              </a:r>
            </a:p>
            <a:p>
              <a:pPr marL="228600" indent="-228600" algn="l">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Vidéos</a:t>
              </a:r>
              <a:endParaRPr lang="en-US" b="0" dirty="0">
                <a:latin typeface="Segoe UI" pitchFamily="34" charset="0"/>
                <a:ea typeface="Segoe UI" pitchFamily="34" charset="0"/>
                <a:cs typeface="Segoe UI" pitchFamily="34" charset="0"/>
              </a:endParaRPr>
            </a:p>
          </p:txBody>
        </p:sp>
      </p:grpSp>
      <p:grpSp>
        <p:nvGrpSpPr>
          <p:cNvPr id="9" name="Group 8"/>
          <p:cNvGrpSpPr/>
          <p:nvPr/>
        </p:nvGrpSpPr>
        <p:grpSpPr>
          <a:xfrm>
            <a:off x="6118359" y="4538591"/>
            <a:ext cx="2165350" cy="1552575"/>
            <a:chOff x="5791200" y="1017588"/>
            <a:chExt cx="2165350" cy="1552575"/>
          </a:xfrm>
        </p:grpSpPr>
        <p:pic>
          <p:nvPicPr>
            <p:cNvPr id="10" name="Picture 9" descr="UserWithDesktopComputer"/>
            <p:cNvPicPr>
              <a:picLocks noChangeAspect="1" noChangeArrowheads="1"/>
            </p:cNvPicPr>
            <p:nvPr/>
          </p:nvPicPr>
          <p:blipFill>
            <a:blip r:embed="rId3" cstate="print"/>
            <a:srcRect/>
            <a:stretch>
              <a:fillRect/>
            </a:stretch>
          </p:blipFill>
          <p:spPr bwMode="auto">
            <a:xfrm>
              <a:off x="5791200" y="1752600"/>
              <a:ext cx="703262" cy="817563"/>
            </a:xfrm>
            <a:prstGeom prst="rect">
              <a:avLst/>
            </a:prstGeom>
            <a:noFill/>
            <a:ln w="9525">
              <a:noFill/>
              <a:miter lim="800000"/>
              <a:headEnd/>
              <a:tailEnd/>
            </a:ln>
          </p:spPr>
        </p:pic>
        <p:pic>
          <p:nvPicPr>
            <p:cNvPr id="11" name="Picture 10" descr="Serveur"/>
            <p:cNvPicPr>
              <a:picLocks noChangeAspect="1" noChangeArrowheads="1"/>
            </p:cNvPicPr>
            <p:nvPr/>
          </p:nvPicPr>
          <p:blipFill>
            <a:blip r:embed="rId4" cstate="print"/>
            <a:srcRect/>
            <a:stretch>
              <a:fillRect/>
            </a:stretch>
          </p:blipFill>
          <p:spPr bwMode="auto">
            <a:xfrm>
              <a:off x="7169150" y="1155700"/>
              <a:ext cx="787400" cy="927100"/>
            </a:xfrm>
            <a:prstGeom prst="rect">
              <a:avLst/>
            </a:prstGeom>
            <a:noFill/>
            <a:ln w="9525">
              <a:noFill/>
              <a:miter lim="800000"/>
              <a:headEnd/>
              <a:tailEnd/>
            </a:ln>
          </p:spPr>
        </p:pic>
        <p:pic>
          <p:nvPicPr>
            <p:cNvPr id="12" name="Picture 11" descr="Folder_Open"/>
            <p:cNvPicPr>
              <a:picLocks noChangeAspect="1" noChangeArrowheads="1"/>
            </p:cNvPicPr>
            <p:nvPr/>
          </p:nvPicPr>
          <p:blipFill>
            <a:blip r:embed="rId5" cstate="print"/>
            <a:srcRect/>
            <a:stretch>
              <a:fillRect/>
            </a:stretch>
          </p:blipFill>
          <p:spPr bwMode="auto">
            <a:xfrm>
              <a:off x="6300788" y="1484313"/>
              <a:ext cx="658812" cy="587375"/>
            </a:xfrm>
            <a:prstGeom prst="rect">
              <a:avLst/>
            </a:prstGeom>
            <a:noFill/>
            <a:ln w="9525">
              <a:noFill/>
              <a:miter lim="800000"/>
              <a:headEnd/>
              <a:tailEnd/>
            </a:ln>
          </p:spPr>
        </p:pic>
        <p:sp>
          <p:nvSpPr>
            <p:cNvPr id="13" name="AutoShape 21"/>
            <p:cNvSpPr>
              <a:spLocks noChangeArrowheads="1"/>
            </p:cNvSpPr>
            <p:nvPr/>
          </p:nvSpPr>
          <p:spPr bwMode="auto">
            <a:xfrm rot="-2142468">
              <a:off x="6477000" y="1017588"/>
              <a:ext cx="792163" cy="504825"/>
            </a:xfrm>
            <a:prstGeom prst="curvedDownArrow">
              <a:avLst>
                <a:gd name="adj1" fmla="val 53846"/>
                <a:gd name="adj2" fmla="val 75684"/>
                <a:gd name="adj3" fmla="val 32148"/>
              </a:avLst>
            </a:prstGeom>
            <a:solidFill>
              <a:schemeClr val="accent1"/>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007390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1a893ed1-c210-41a0-bf98-f6972a99b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Paramètres de configuration de la redirection de dossiers</a:t>
            </a:r>
            <a:endParaRPr lang="en-US"/>
          </a:p>
        </p:txBody>
      </p:sp>
      <p:sp>
        <p:nvSpPr>
          <p:cNvPr id="4" name="AutoShape 3"/>
          <p:cNvSpPr>
            <a:spLocks noChangeArrowheads="1"/>
          </p:cNvSpPr>
          <p:nvPr/>
        </p:nvSpPr>
        <p:spPr bwMode="auto">
          <a:xfrm>
            <a:off x="6132507" y="1065214"/>
            <a:ext cx="2854325" cy="5335586"/>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pPr>
            <a:endParaRPr lang="en-US" b="0">
              <a:latin typeface="Segoe UI" pitchFamily="34" charset="0"/>
              <a:ea typeface="Segoe UI" pitchFamily="34" charset="0"/>
              <a:cs typeface="Segoe UI" pitchFamily="34" charset="0"/>
            </a:endParaRPr>
          </a:p>
        </p:txBody>
      </p:sp>
      <p:sp>
        <p:nvSpPr>
          <p:cNvPr id="5" name="Line 5"/>
          <p:cNvSpPr>
            <a:spLocks noChangeShapeType="1"/>
          </p:cNvSpPr>
          <p:nvPr/>
        </p:nvSpPr>
        <p:spPr bwMode="auto">
          <a:xfrm>
            <a:off x="6064769" y="2210925"/>
            <a:ext cx="730250" cy="0"/>
          </a:xfrm>
          <a:prstGeom prst="line">
            <a:avLst/>
          </a:pr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 name="Freeform 5"/>
          <p:cNvSpPr>
            <a:spLocks/>
          </p:cNvSpPr>
          <p:nvPr/>
        </p:nvSpPr>
        <p:spPr bwMode="auto">
          <a:xfrm>
            <a:off x="6064769" y="1701338"/>
            <a:ext cx="665163" cy="1358900"/>
          </a:xfrm>
          <a:custGeom>
            <a:avLst/>
            <a:gdLst>
              <a:gd name="T0" fmla="*/ 0 w 419"/>
              <a:gd name="T1" fmla="*/ 0 h 362"/>
              <a:gd name="T2" fmla="*/ 0 w 419"/>
              <a:gd name="T3" fmla="*/ 362 h 362"/>
              <a:gd name="T4" fmla="*/ 419 w 419"/>
              <a:gd name="T5" fmla="*/ 362 h 362"/>
              <a:gd name="T6" fmla="*/ 0 60000 65536"/>
              <a:gd name="T7" fmla="*/ 0 60000 65536"/>
              <a:gd name="T8" fmla="*/ 0 60000 65536"/>
              <a:gd name="T9" fmla="*/ 0 w 419"/>
              <a:gd name="T10" fmla="*/ 0 h 362"/>
              <a:gd name="T11" fmla="*/ 419 w 419"/>
              <a:gd name="T12" fmla="*/ 362 h 362"/>
            </a:gdLst>
            <a:ahLst/>
            <a:cxnLst>
              <a:cxn ang="T6">
                <a:pos x="T0" y="T1"/>
              </a:cxn>
              <a:cxn ang="T7">
                <a:pos x="T2" y="T3"/>
              </a:cxn>
              <a:cxn ang="T8">
                <a:pos x="T4" y="T5"/>
              </a:cxn>
            </a:cxnLst>
            <a:rect l="T9" t="T10" r="T11" b="T12"/>
            <a:pathLst>
              <a:path w="419" h="362">
                <a:moveTo>
                  <a:pt x="0" y="0"/>
                </a:moveTo>
                <a:lnTo>
                  <a:pt x="0" y="362"/>
                </a:lnTo>
                <a:lnTo>
                  <a:pt x="419" y="362"/>
                </a:lnTo>
              </a:path>
            </a:pathLst>
          </a:cu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pic>
        <p:nvPicPr>
          <p:cNvPr id="7" name="Picture 6" descr="Folder_FolderOpen01"/>
          <p:cNvPicPr>
            <a:picLocks noChangeAspect="1" noChangeArrowheads="1"/>
          </p:cNvPicPr>
          <p:nvPr/>
        </p:nvPicPr>
        <p:blipFill>
          <a:blip r:embed="rId3" cstate="print"/>
          <a:srcRect/>
          <a:stretch>
            <a:fillRect/>
          </a:stretch>
        </p:blipFill>
        <p:spPr bwMode="auto">
          <a:xfrm>
            <a:off x="5663131" y="1198100"/>
            <a:ext cx="735013" cy="657225"/>
          </a:xfrm>
          <a:prstGeom prst="rect">
            <a:avLst/>
          </a:prstGeom>
          <a:noFill/>
          <a:ln w="9525">
            <a:noFill/>
            <a:miter lim="800000"/>
            <a:headEnd/>
            <a:tailEnd/>
          </a:ln>
        </p:spPr>
      </p:pic>
      <p:pic>
        <p:nvPicPr>
          <p:cNvPr id="8" name="Picture 7" descr="Folder_FolderOpenWithDocumentWriting01"/>
          <p:cNvPicPr>
            <a:picLocks noChangeAspect="1" noChangeArrowheads="1"/>
          </p:cNvPicPr>
          <p:nvPr/>
        </p:nvPicPr>
        <p:blipFill>
          <a:blip r:embed="rId4" cstate="print"/>
          <a:srcRect/>
          <a:stretch>
            <a:fillRect/>
          </a:stretch>
        </p:blipFill>
        <p:spPr bwMode="auto">
          <a:xfrm>
            <a:off x="6528319" y="1904538"/>
            <a:ext cx="703263" cy="817563"/>
          </a:xfrm>
          <a:prstGeom prst="rect">
            <a:avLst/>
          </a:prstGeom>
          <a:noFill/>
          <a:ln w="9525">
            <a:noFill/>
            <a:miter lim="800000"/>
            <a:headEnd/>
            <a:tailEnd/>
          </a:ln>
        </p:spPr>
      </p:pic>
      <p:sp>
        <p:nvSpPr>
          <p:cNvPr id="9" name="Text Box 9"/>
          <p:cNvSpPr txBox="1">
            <a:spLocks noChangeArrowheads="1"/>
          </p:cNvSpPr>
          <p:nvPr/>
        </p:nvSpPr>
        <p:spPr bwMode="auto">
          <a:xfrm>
            <a:off x="6358456" y="1296525"/>
            <a:ext cx="1152880"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Comptabilité</a:t>
            </a:r>
          </a:p>
          <a:p>
            <a:pPr algn="l"/>
            <a:r>
              <a:rPr lang="en-US" sz="1400" dirty="0">
                <a:latin typeface="Segoe UI" pitchFamily="34" charset="0"/>
                <a:ea typeface="Segoe UI" pitchFamily="34" charset="0"/>
                <a:cs typeface="Segoe UI" pitchFamily="34" charset="0"/>
              </a:rPr>
              <a:t>Utilisateurs</a:t>
            </a:r>
          </a:p>
        </p:txBody>
      </p:sp>
      <p:sp>
        <p:nvSpPr>
          <p:cNvPr id="10" name="Text Box 10"/>
          <p:cNvSpPr txBox="1">
            <a:spLocks noChangeArrowheads="1"/>
          </p:cNvSpPr>
          <p:nvPr/>
        </p:nvSpPr>
        <p:spPr bwMode="auto">
          <a:xfrm>
            <a:off x="7225231" y="3007850"/>
            <a:ext cx="960519"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Comptes</a:t>
            </a:r>
          </a:p>
          <a:p>
            <a:pPr algn="l"/>
            <a:r>
              <a:rPr lang="en-US" sz="1400" dirty="0">
                <a:latin typeface="Segoe UI" pitchFamily="34" charset="0"/>
                <a:ea typeface="Segoe UI" pitchFamily="34" charset="0"/>
                <a:cs typeface="Segoe UI" pitchFamily="34" charset="0"/>
              </a:rPr>
              <a:t>N-Z</a:t>
            </a:r>
          </a:p>
        </p:txBody>
      </p:sp>
      <p:sp>
        <p:nvSpPr>
          <p:cNvPr id="11" name="Text Box 11"/>
          <p:cNvSpPr txBox="1">
            <a:spLocks noChangeArrowheads="1"/>
          </p:cNvSpPr>
          <p:nvPr/>
        </p:nvSpPr>
        <p:spPr bwMode="auto">
          <a:xfrm>
            <a:off x="7225231" y="2199813"/>
            <a:ext cx="960519"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Comptes</a:t>
            </a:r>
          </a:p>
          <a:p>
            <a:pPr algn="l"/>
            <a:r>
              <a:rPr lang="en-US" sz="1400" dirty="0">
                <a:latin typeface="Segoe UI" pitchFamily="34" charset="0"/>
                <a:ea typeface="Segoe UI" pitchFamily="34" charset="0"/>
                <a:cs typeface="Segoe UI" pitchFamily="34" charset="0"/>
              </a:rPr>
              <a:t>A-M</a:t>
            </a:r>
          </a:p>
        </p:txBody>
      </p:sp>
      <p:pic>
        <p:nvPicPr>
          <p:cNvPr id="12" name="Picture 11" descr="Folder_FolderOpenWithDocumentWriting01"/>
          <p:cNvPicPr>
            <a:picLocks noChangeAspect="1" noChangeArrowheads="1"/>
          </p:cNvPicPr>
          <p:nvPr/>
        </p:nvPicPr>
        <p:blipFill>
          <a:blip r:embed="rId4" cstate="print"/>
          <a:srcRect/>
          <a:stretch>
            <a:fillRect/>
          </a:stretch>
        </p:blipFill>
        <p:spPr bwMode="auto">
          <a:xfrm>
            <a:off x="6528319" y="2714163"/>
            <a:ext cx="703263" cy="817563"/>
          </a:xfrm>
          <a:prstGeom prst="rect">
            <a:avLst/>
          </a:prstGeom>
          <a:noFill/>
          <a:ln w="9525">
            <a:noFill/>
            <a:miter lim="800000"/>
            <a:headEnd/>
            <a:tailEnd/>
          </a:ln>
        </p:spPr>
      </p:pic>
      <p:sp>
        <p:nvSpPr>
          <p:cNvPr id="13" name="Line 13"/>
          <p:cNvSpPr>
            <a:spLocks noChangeShapeType="1"/>
          </p:cNvSpPr>
          <p:nvPr/>
        </p:nvSpPr>
        <p:spPr bwMode="auto">
          <a:xfrm>
            <a:off x="6064769" y="4654088"/>
            <a:ext cx="730250" cy="0"/>
          </a:xfrm>
          <a:prstGeom prst="line">
            <a:avLst/>
          </a:pr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4" name="Freeform 13"/>
          <p:cNvSpPr>
            <a:spLocks/>
          </p:cNvSpPr>
          <p:nvPr/>
        </p:nvSpPr>
        <p:spPr bwMode="auto">
          <a:xfrm>
            <a:off x="6064769" y="4144500"/>
            <a:ext cx="665163" cy="1358900"/>
          </a:xfrm>
          <a:custGeom>
            <a:avLst/>
            <a:gdLst>
              <a:gd name="T0" fmla="*/ 0 w 419"/>
              <a:gd name="T1" fmla="*/ 0 h 362"/>
              <a:gd name="T2" fmla="*/ 0 w 419"/>
              <a:gd name="T3" fmla="*/ 362 h 362"/>
              <a:gd name="T4" fmla="*/ 419 w 419"/>
              <a:gd name="T5" fmla="*/ 362 h 362"/>
              <a:gd name="T6" fmla="*/ 0 60000 65536"/>
              <a:gd name="T7" fmla="*/ 0 60000 65536"/>
              <a:gd name="T8" fmla="*/ 0 60000 65536"/>
              <a:gd name="T9" fmla="*/ 0 w 419"/>
              <a:gd name="T10" fmla="*/ 0 h 362"/>
              <a:gd name="T11" fmla="*/ 419 w 419"/>
              <a:gd name="T12" fmla="*/ 362 h 362"/>
            </a:gdLst>
            <a:ahLst/>
            <a:cxnLst>
              <a:cxn ang="T6">
                <a:pos x="T0" y="T1"/>
              </a:cxn>
              <a:cxn ang="T7">
                <a:pos x="T2" y="T3"/>
              </a:cxn>
              <a:cxn ang="T8">
                <a:pos x="T4" y="T5"/>
              </a:cxn>
            </a:cxnLst>
            <a:rect l="T9" t="T10" r="T11" b="T12"/>
            <a:pathLst>
              <a:path w="419" h="362">
                <a:moveTo>
                  <a:pt x="0" y="0"/>
                </a:moveTo>
                <a:lnTo>
                  <a:pt x="0" y="362"/>
                </a:lnTo>
                <a:lnTo>
                  <a:pt x="419" y="362"/>
                </a:lnTo>
              </a:path>
            </a:pathLst>
          </a:cu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pic>
        <p:nvPicPr>
          <p:cNvPr id="15" name="Picture 14" descr="Folder_FolderOpen01"/>
          <p:cNvPicPr>
            <a:picLocks noChangeAspect="1" noChangeArrowheads="1"/>
          </p:cNvPicPr>
          <p:nvPr/>
        </p:nvPicPr>
        <p:blipFill>
          <a:blip r:embed="rId3" cstate="print"/>
          <a:srcRect/>
          <a:stretch>
            <a:fillRect/>
          </a:stretch>
        </p:blipFill>
        <p:spPr bwMode="auto">
          <a:xfrm>
            <a:off x="5663131" y="3641263"/>
            <a:ext cx="735013" cy="657225"/>
          </a:xfrm>
          <a:prstGeom prst="rect">
            <a:avLst/>
          </a:prstGeom>
          <a:noFill/>
          <a:ln w="9525">
            <a:noFill/>
            <a:miter lim="800000"/>
            <a:headEnd/>
            <a:tailEnd/>
          </a:ln>
        </p:spPr>
      </p:pic>
      <p:pic>
        <p:nvPicPr>
          <p:cNvPr id="16" name="Picture 15" descr="Folder_FolderOpenWithDocumentWriting01"/>
          <p:cNvPicPr>
            <a:picLocks noChangeAspect="1" noChangeArrowheads="1"/>
          </p:cNvPicPr>
          <p:nvPr/>
        </p:nvPicPr>
        <p:blipFill>
          <a:blip r:embed="rId4" cstate="print"/>
          <a:srcRect/>
          <a:stretch>
            <a:fillRect/>
          </a:stretch>
        </p:blipFill>
        <p:spPr bwMode="auto">
          <a:xfrm>
            <a:off x="6528319" y="4347700"/>
            <a:ext cx="703263" cy="817563"/>
          </a:xfrm>
          <a:prstGeom prst="rect">
            <a:avLst/>
          </a:prstGeom>
          <a:noFill/>
          <a:ln w="9525">
            <a:noFill/>
            <a:miter lim="800000"/>
            <a:headEnd/>
            <a:tailEnd/>
          </a:ln>
        </p:spPr>
      </p:pic>
      <p:sp>
        <p:nvSpPr>
          <p:cNvPr id="17" name="Text Box 17"/>
          <p:cNvSpPr txBox="1">
            <a:spLocks noChangeArrowheads="1"/>
          </p:cNvSpPr>
          <p:nvPr/>
        </p:nvSpPr>
        <p:spPr bwMode="auto">
          <a:xfrm>
            <a:off x="6358456" y="3739688"/>
            <a:ext cx="1152880"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a:latin typeface="Segoe UI" pitchFamily="34" charset="0"/>
                <a:ea typeface="Segoe UI" pitchFamily="34" charset="0"/>
                <a:cs typeface="Segoe UI" pitchFamily="34" charset="0"/>
              </a:rPr>
              <a:t>Comptabilité</a:t>
            </a:r>
          </a:p>
          <a:p>
            <a:pPr algn="l"/>
            <a:r>
              <a:rPr lang="en-US" sz="1400">
                <a:latin typeface="Segoe UI" pitchFamily="34" charset="0"/>
                <a:ea typeface="Segoe UI" pitchFamily="34" charset="0"/>
                <a:cs typeface="Segoe UI" pitchFamily="34" charset="0"/>
              </a:rPr>
              <a:t>Responsables</a:t>
            </a:r>
          </a:p>
        </p:txBody>
      </p:sp>
      <p:sp>
        <p:nvSpPr>
          <p:cNvPr id="18" name="Text Box 18"/>
          <p:cNvSpPr txBox="1">
            <a:spLocks noChangeArrowheads="1"/>
          </p:cNvSpPr>
          <p:nvPr/>
        </p:nvSpPr>
        <p:spPr bwMode="auto">
          <a:xfrm>
            <a:off x="7225231" y="5451013"/>
            <a:ext cx="627095" cy="307777"/>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a:latin typeface="Segoe UI" pitchFamily="34" charset="0"/>
                <a:ea typeface="Segoe UI" pitchFamily="34" charset="0"/>
                <a:cs typeface="Segoe UI" pitchFamily="34" charset="0"/>
              </a:rPr>
              <a:t>Anne</a:t>
            </a:r>
          </a:p>
        </p:txBody>
      </p:sp>
      <p:sp>
        <p:nvSpPr>
          <p:cNvPr id="19" name="Text Box 19"/>
          <p:cNvSpPr txBox="1">
            <a:spLocks noChangeArrowheads="1"/>
          </p:cNvSpPr>
          <p:nvPr/>
        </p:nvSpPr>
        <p:spPr bwMode="auto">
          <a:xfrm>
            <a:off x="7225231" y="4642975"/>
            <a:ext cx="572593" cy="307777"/>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smtClean="0">
                <a:latin typeface="Segoe UI" pitchFamily="34" charset="0"/>
                <a:ea typeface="Segoe UI" pitchFamily="34" charset="0"/>
                <a:cs typeface="Segoe UI" pitchFamily="34" charset="0"/>
              </a:rPr>
              <a:t>Amy</a:t>
            </a:r>
            <a:endParaRPr lang="en-US" sz="1400" dirty="0">
              <a:latin typeface="Segoe UI" pitchFamily="34" charset="0"/>
              <a:ea typeface="Segoe UI" pitchFamily="34" charset="0"/>
              <a:cs typeface="Segoe UI" pitchFamily="34" charset="0"/>
            </a:endParaRPr>
          </a:p>
        </p:txBody>
      </p:sp>
      <p:pic>
        <p:nvPicPr>
          <p:cNvPr id="20" name="Picture 19" descr="Folder_FolderOpenWithDocumentWriting01"/>
          <p:cNvPicPr>
            <a:picLocks noChangeAspect="1" noChangeArrowheads="1"/>
          </p:cNvPicPr>
          <p:nvPr/>
        </p:nvPicPr>
        <p:blipFill>
          <a:blip r:embed="rId4" cstate="print"/>
          <a:srcRect/>
          <a:stretch>
            <a:fillRect/>
          </a:stretch>
        </p:blipFill>
        <p:spPr bwMode="auto">
          <a:xfrm>
            <a:off x="6528319" y="5157325"/>
            <a:ext cx="703263" cy="817563"/>
          </a:xfrm>
          <a:prstGeom prst="rect">
            <a:avLst/>
          </a:prstGeom>
          <a:noFill/>
          <a:ln w="9525">
            <a:noFill/>
            <a:miter lim="800000"/>
            <a:headEnd/>
            <a:tailEnd/>
          </a:ln>
        </p:spPr>
      </p:pic>
      <p:sp>
        <p:nvSpPr>
          <p:cNvPr id="21" name="TextBox 20"/>
          <p:cNvSpPr txBox="1">
            <a:spLocks noChangeArrowheads="1"/>
          </p:cNvSpPr>
          <p:nvPr/>
        </p:nvSpPr>
        <p:spPr bwMode="auto">
          <a:xfrm>
            <a:off x="271125" y="919906"/>
            <a:ext cx="5857875" cy="5364162"/>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pPr>
            <a:r>
              <a:rPr lang="en-US" sz="1800" b="1" dirty="0" smtClean="0">
                <a:latin typeface="Segoe UI" pitchFamily="34" charset="0"/>
                <a:ea typeface="Segoe UI" pitchFamily="34" charset="0"/>
                <a:cs typeface="Segoe UI" pitchFamily="34" charset="0"/>
              </a:rPr>
              <a:t>Options de configuration de redirection de dossiers :</a:t>
            </a:r>
          </a:p>
        </p:txBody>
      </p:sp>
      <p:sp>
        <p:nvSpPr>
          <p:cNvPr id="22" name="Rounded Rectangle 21"/>
          <p:cNvSpPr>
            <a:spLocks noChangeArrowheads="1"/>
          </p:cNvSpPr>
          <p:nvPr/>
        </p:nvSpPr>
        <p:spPr bwMode="auto">
          <a:xfrm>
            <a:off x="392956" y="1654200"/>
            <a:ext cx="5562600" cy="2232000"/>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1600" b="0" dirty="0">
                <a:latin typeface="Segoe UI" pitchFamily="34" charset="0"/>
                <a:ea typeface="Segoe UI" pitchFamily="34" charset="0"/>
                <a:cs typeface="Segoe UI" pitchFamily="34" charset="0"/>
              </a:rPr>
              <a:t>Utilisez la redirection de base des dossiers quand tous les utilisateurs </a:t>
            </a:r>
            <a:r>
              <a:rPr sz="1600" b="0">
                <a:latin typeface="Segoe UI"/>
                <a:ea typeface="Segoe UI"/>
                <a:cs typeface="Segoe UI"/>
              </a:rPr>
              <a:t/>
            </a:r>
            <a:br>
              <a:rPr sz="1600" b="0">
                <a:latin typeface="Segoe UI"/>
                <a:ea typeface="Segoe UI"/>
                <a:cs typeface="Segoe UI"/>
              </a:rPr>
            </a:br>
            <a:r>
              <a:rPr lang="en-US" sz="1600" b="0" dirty="0">
                <a:latin typeface="Segoe UI" pitchFamily="34" charset="0"/>
                <a:ea typeface="Segoe UI" pitchFamily="34" charset="0"/>
                <a:cs typeface="Segoe UI" pitchFamily="34" charset="0"/>
              </a:rPr>
              <a:t>sauvegardent leurs fichiers au même emplacement</a:t>
            </a:r>
          </a:p>
          <a:p>
            <a:pPr marL="228600" indent="-228600" algn="l">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Utilisez la redirection de dossiers avancée lorsque </a:t>
            </a:r>
            <a:r>
              <a:rPr sz="1600" b="0">
                <a:latin typeface="Segoe UI"/>
                <a:ea typeface="Segoe UI"/>
                <a:cs typeface="Segoe UI"/>
              </a:rPr>
              <a:t/>
            </a:r>
            <a:br>
              <a:rPr sz="1600" b="0">
                <a:latin typeface="Segoe UI"/>
                <a:ea typeface="Segoe UI"/>
                <a:cs typeface="Segoe UI"/>
              </a:rPr>
            </a:br>
            <a:r>
              <a:rPr lang="en-US" sz="1600" b="0" dirty="0" smtClean="0">
                <a:latin typeface="Segoe UI" pitchFamily="34" charset="0"/>
                <a:ea typeface="Segoe UI" pitchFamily="34" charset="0"/>
                <a:cs typeface="Segoe UI" pitchFamily="34" charset="0"/>
              </a:rPr>
              <a:t>le serveur hébergeant l'emplacement du dossier </a:t>
            </a:r>
            <a:r>
              <a:rPr sz="1600" b="0">
                <a:latin typeface="Segoe UI"/>
                <a:ea typeface="Segoe UI"/>
                <a:cs typeface="Segoe UI"/>
              </a:rPr>
              <a:t/>
            </a:r>
            <a:br>
              <a:rPr sz="1600" b="0">
                <a:latin typeface="Segoe UI"/>
                <a:ea typeface="Segoe UI"/>
                <a:cs typeface="Segoe UI"/>
              </a:rPr>
            </a:br>
            <a:r>
              <a:rPr lang="en-US" sz="1600" b="0" dirty="0" smtClean="0">
                <a:latin typeface="Segoe UI" pitchFamily="34" charset="0"/>
                <a:ea typeface="Segoe UI" pitchFamily="34" charset="0"/>
                <a:cs typeface="Segoe UI" pitchFamily="34" charset="0"/>
              </a:rPr>
              <a:t>repose sur l'appartenance aux groupes</a:t>
            </a:r>
          </a:p>
          <a:p>
            <a:pPr marL="228600" indent="-228600" algn="l">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Utilisez le dossier Suivre les documents pour forcer certains dossiers à devenir des sous-dossiers des documents</a:t>
            </a:r>
            <a:endParaRPr lang="en-US" sz="1600" b="0" dirty="0">
              <a:latin typeface="Segoe UI" pitchFamily="34" charset="0"/>
              <a:ea typeface="Segoe UI" pitchFamily="34" charset="0"/>
              <a:cs typeface="Segoe UI" pitchFamily="34" charset="0"/>
            </a:endParaRPr>
          </a:p>
        </p:txBody>
      </p:sp>
      <p:sp>
        <p:nvSpPr>
          <p:cNvPr id="23" name="Rounded Rectangle 22"/>
          <p:cNvSpPr>
            <a:spLocks noChangeArrowheads="1"/>
          </p:cNvSpPr>
          <p:nvPr/>
        </p:nvSpPr>
        <p:spPr bwMode="auto">
          <a:xfrm>
            <a:off x="261936" y="3900485"/>
            <a:ext cx="5580000" cy="229076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pPr>
            <a:r>
              <a:rPr lang="en-US" sz="1600" dirty="0">
                <a:latin typeface="Segoe UI" pitchFamily="34" charset="0"/>
                <a:ea typeface="Segoe UI" pitchFamily="34" charset="0"/>
                <a:cs typeface="Segoe UI" pitchFamily="34" charset="0"/>
              </a:rPr>
              <a:t>Options de l'emplacement du dossier cible :</a:t>
            </a:r>
          </a:p>
          <a:p>
            <a:pPr marL="742950" lvl="1" indent="-285750" algn="l">
              <a:lnSpc>
                <a:spcPct val="90000"/>
              </a:lnSpc>
              <a:spcBef>
                <a:spcPct val="40000"/>
              </a:spcBef>
              <a:buClr>
                <a:srgbClr val="006699"/>
              </a:buClr>
              <a:buFontTx/>
              <a:buChar char="•"/>
            </a:pPr>
            <a:r>
              <a:rPr lang="en-US" sz="1600" b="0" smtClean="0">
                <a:latin typeface="Segoe UI" pitchFamily="34" charset="0"/>
                <a:ea typeface="Segoe UI" pitchFamily="34" charset="0"/>
                <a:cs typeface="Segoe UI" pitchFamily="34" charset="0"/>
              </a:rPr>
              <a:t>Rediriger </a:t>
            </a:r>
            <a:r>
              <a:rPr lang="en-US" sz="1600" b="0" dirty="0">
                <a:latin typeface="Segoe UI" pitchFamily="34" charset="0"/>
                <a:ea typeface="Segoe UI" pitchFamily="34" charset="0"/>
                <a:cs typeface="Segoe UI" pitchFamily="34" charset="0"/>
              </a:rPr>
              <a:t>vers le répertoire de base de l'utilisateur </a:t>
            </a:r>
            <a:r>
              <a:rPr sz="1600" b="0">
                <a:latin typeface="Segoe UI"/>
                <a:ea typeface="Segoe UI"/>
                <a:cs typeface="Segoe UI"/>
              </a:rPr>
              <a:t/>
            </a:r>
            <a:br>
              <a:rPr sz="1600" b="0">
                <a:latin typeface="Segoe UI"/>
                <a:ea typeface="Segoe UI"/>
                <a:cs typeface="Segoe UI"/>
              </a:rPr>
            </a:br>
            <a:r>
              <a:rPr lang="en-US" sz="1600" b="0" dirty="0">
                <a:latin typeface="Segoe UI" pitchFamily="34" charset="0"/>
                <a:ea typeface="Segoe UI" pitchFamily="34" charset="0"/>
                <a:cs typeface="Segoe UI" pitchFamily="34" charset="0"/>
              </a:rPr>
              <a:t>(dossier Documents seulement) </a:t>
            </a:r>
          </a:p>
          <a:p>
            <a:pPr marL="742950" lvl="1" indent="-285750" algn="l">
              <a:lnSpc>
                <a:spcPct val="90000"/>
              </a:lnSpc>
              <a:spcBef>
                <a:spcPct val="40000"/>
              </a:spcBef>
              <a:buClr>
                <a:srgbClr val="006699"/>
              </a:buClr>
              <a:buFontTx/>
              <a:buChar char="•"/>
            </a:pPr>
            <a:r>
              <a:rPr lang="en-US" sz="1600" b="0" dirty="0">
                <a:latin typeface="Segoe UI" pitchFamily="34" charset="0"/>
                <a:ea typeface="Segoe UI" pitchFamily="34" charset="0"/>
                <a:cs typeface="Segoe UI" pitchFamily="34" charset="0"/>
              </a:rPr>
              <a:t>Créer un dossier pour chaque utilisateur sous le </a:t>
            </a:r>
            <a:r>
              <a:rPr sz="1600" b="0">
                <a:latin typeface="Segoe UI"/>
                <a:ea typeface="Segoe UI"/>
                <a:cs typeface="Segoe UI"/>
              </a:rPr>
              <a:t/>
            </a:r>
            <a:br>
              <a:rPr sz="1600" b="0">
                <a:latin typeface="Segoe UI"/>
                <a:ea typeface="Segoe UI"/>
                <a:cs typeface="Segoe UI"/>
              </a:rPr>
            </a:br>
            <a:r>
              <a:rPr lang="en-US" sz="1600" b="0" dirty="0">
                <a:latin typeface="Segoe UI" pitchFamily="34" charset="0"/>
                <a:ea typeface="Segoe UI" pitchFamily="34" charset="0"/>
                <a:cs typeface="Segoe UI" pitchFamily="34" charset="0"/>
              </a:rPr>
              <a:t>chemin d'accès racine </a:t>
            </a:r>
          </a:p>
          <a:p>
            <a:pPr marL="742950" lvl="1" indent="-285750" algn="l">
              <a:lnSpc>
                <a:spcPct val="90000"/>
              </a:lnSpc>
              <a:spcBef>
                <a:spcPct val="40000"/>
              </a:spcBef>
              <a:buClr>
                <a:srgbClr val="006699"/>
              </a:buClr>
              <a:buFontTx/>
              <a:buChar char="•"/>
            </a:pPr>
            <a:r>
              <a:rPr lang="en-US" sz="1600" b="0" dirty="0">
                <a:latin typeface="Segoe UI" pitchFamily="34" charset="0"/>
                <a:ea typeface="Segoe UI" pitchFamily="34" charset="0"/>
                <a:cs typeface="Segoe UI" pitchFamily="34" charset="0"/>
              </a:rPr>
              <a:t>Rediriger vers l'emplacement suivant </a:t>
            </a:r>
          </a:p>
          <a:p>
            <a:pPr marL="742950" lvl="1" indent="-285750" algn="l">
              <a:lnSpc>
                <a:spcPct val="90000"/>
              </a:lnSpc>
              <a:spcBef>
                <a:spcPct val="40000"/>
              </a:spcBef>
              <a:buClr>
                <a:srgbClr val="006699"/>
              </a:buClr>
              <a:buFontTx/>
              <a:buChar char="•"/>
            </a:pPr>
            <a:r>
              <a:rPr lang="en-US" sz="1600" b="0" dirty="0">
                <a:latin typeface="Segoe UI" pitchFamily="34" charset="0"/>
                <a:ea typeface="Segoe UI" pitchFamily="34" charset="0"/>
                <a:cs typeface="Segoe UI" pitchFamily="34" charset="0"/>
              </a:rPr>
              <a:t>Rediriger vers l'emplacement du profil utilisateur local </a:t>
            </a:r>
          </a:p>
        </p:txBody>
      </p:sp>
    </p:spTree>
    <p:extLst>
      <p:ext uri="{BB962C8B-B14F-4D97-AF65-F5344CB8AC3E}">
        <p14:creationId xmlns:p14="http://schemas.microsoft.com/office/powerpoint/2010/main" val="4238879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ec686c52-f846-4a16-aa4f-4806c969d84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97825" cy="740664"/>
          </a:xfrm>
        </p:spPr>
        <p:txBody>
          <a:bodyPr/>
          <a:lstStyle/>
          <a:p>
            <a:r>
              <a:rPr lang="fr-FR" smtClean="0"/>
              <a:t>Paramètres de sécurité pour les dossiers redirigés</a:t>
            </a:r>
            <a:endParaRPr lang="en-US"/>
          </a:p>
        </p:txBody>
      </p:sp>
      <p:sp>
        <p:nvSpPr>
          <p:cNvPr id="4" name="TextBox 49"/>
          <p:cNvSpPr txBox="1"/>
          <p:nvPr/>
        </p:nvSpPr>
        <p:spPr>
          <a:xfrm>
            <a:off x="609600" y="736600"/>
            <a:ext cx="372967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smtClean="0">
                <a:latin typeface="Segoe UI" pitchFamily="34" charset="0"/>
                <a:ea typeface="Segoe UI" pitchFamily="34" charset="0"/>
                <a:cs typeface="Segoe UI" pitchFamily="34" charset="0"/>
              </a:rPr>
              <a:t>Autorisations NTFS pour le dossier racine</a:t>
            </a:r>
            <a:endParaRPr lang="en-IN" b="1" dirty="0">
              <a:latin typeface="Segoe UI" pitchFamily="34" charset="0"/>
              <a:ea typeface="Segoe UI" pitchFamily="34" charset="0"/>
              <a:cs typeface="Segoe UI" pitchFamily="34" charset="0"/>
            </a:endParaRPr>
          </a:p>
        </p:txBody>
      </p:sp>
      <p:sp>
        <p:nvSpPr>
          <p:cNvPr id="5" name="TextBox 50"/>
          <p:cNvSpPr txBox="1"/>
          <p:nvPr/>
        </p:nvSpPr>
        <p:spPr>
          <a:xfrm>
            <a:off x="609600" y="2983468"/>
            <a:ext cx="37726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smtClean="0">
                <a:latin typeface="Segoe UI" pitchFamily="34" charset="0"/>
                <a:ea typeface="Segoe UI" pitchFamily="34" charset="0"/>
                <a:cs typeface="Segoe UI" pitchFamily="34" charset="0"/>
              </a:rPr>
              <a:t>Autorisations de partage pour le dossier racine</a:t>
            </a:r>
            <a:endParaRPr lang="en-IN" b="1" dirty="0">
              <a:latin typeface="Segoe UI" pitchFamily="34" charset="0"/>
              <a:ea typeface="Segoe UI" pitchFamily="34" charset="0"/>
              <a:cs typeface="Segoe UI" pitchFamily="34" charset="0"/>
            </a:endParaRPr>
          </a:p>
        </p:txBody>
      </p:sp>
      <p:sp>
        <p:nvSpPr>
          <p:cNvPr id="6" name="TextBox 51"/>
          <p:cNvSpPr txBox="1"/>
          <p:nvPr/>
        </p:nvSpPr>
        <p:spPr>
          <a:xfrm>
            <a:off x="621219" y="4797028"/>
            <a:ext cx="562718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smtClean="0">
                <a:latin typeface="Segoe UI" pitchFamily="34" charset="0"/>
                <a:ea typeface="Segoe UI" pitchFamily="34" charset="0"/>
                <a:cs typeface="Segoe UI" pitchFamily="34" charset="0"/>
              </a:rPr>
              <a:t>Autorisations NTFS pour le dossier redirigé de chaque utilisateur</a:t>
            </a:r>
            <a:endParaRPr lang="en-IN" b="1" dirty="0">
              <a:latin typeface="Segoe UI" pitchFamily="34" charset="0"/>
              <a:ea typeface="Segoe UI" pitchFamily="34" charset="0"/>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6825749"/>
              </p:ext>
            </p:extLst>
          </p:nvPr>
        </p:nvGraphicFramePr>
        <p:xfrm>
          <a:off x="457200" y="1041400"/>
          <a:ext cx="7924800" cy="1778000"/>
        </p:xfrm>
        <a:graphic>
          <a:graphicData uri="http://schemas.openxmlformats.org/drawingml/2006/table">
            <a:tbl>
              <a:tblPr firstRow="1" bandRow="1">
                <a:tableStyleId>{21E4AEA4-8DFA-4A89-87EB-49C32662AFE0}</a:tableStyleId>
              </a:tblPr>
              <a:tblGrid>
                <a:gridCol w="3124200"/>
                <a:gridCol w="4800600"/>
              </a:tblGrid>
              <a:tr h="0">
                <a:tc>
                  <a:txBody>
                    <a:bodyPr/>
                    <a:lstStyle/>
                    <a:p>
                      <a:r>
                        <a:rPr lang="en-US" sz="1400" dirty="0" smtClean="0">
                          <a:latin typeface="Segoe UI" pitchFamily="34" charset="0"/>
                          <a:ea typeface="Segoe UI" pitchFamily="34" charset="0"/>
                          <a:cs typeface="Segoe UI" pitchFamily="34" charset="0"/>
                        </a:rPr>
                        <a:t>Créateur/Propriétaire</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a:t>
                      </a:r>
                      <a:r>
                        <a:rPr lang="en-US" sz="1400" baseline="0" dirty="0" smtClean="0">
                          <a:latin typeface="Segoe UI" pitchFamily="34" charset="0"/>
                          <a:ea typeface="Segoe UI" pitchFamily="34" charset="0"/>
                          <a:cs typeface="Segoe UI" pitchFamily="34" charset="0"/>
                        </a:rPr>
                        <a:t> – sous-dossiers et fichiers seulement</a:t>
                      </a:r>
                      <a:endParaRPr lang="en-IN" sz="1400" dirty="0">
                        <a:latin typeface="Segoe UI" pitchFamily="34" charset="0"/>
                        <a:ea typeface="Segoe UI" pitchFamily="34" charset="0"/>
                        <a:cs typeface="Segoe UI" pitchFamily="34" charset="0"/>
                      </a:endParaRPr>
                    </a:p>
                  </a:txBody>
                  <a:tcPr/>
                </a:tc>
              </a:tr>
              <a:tr h="370840">
                <a:tc>
                  <a:txBody>
                    <a:bodyPr/>
                    <a:lstStyle/>
                    <a:p>
                      <a:r>
                        <a:rPr lang="en-US" sz="1400" dirty="0" smtClean="0">
                          <a:latin typeface="Segoe UI" pitchFamily="34" charset="0"/>
                          <a:ea typeface="Segoe UI" pitchFamily="34" charset="0"/>
                          <a:cs typeface="Segoe UI" pitchFamily="34" charset="0"/>
                        </a:rPr>
                        <a:t>Administrateur</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Aucun</a:t>
                      </a:r>
                      <a:endParaRPr lang="en-IN" sz="1400" dirty="0">
                        <a:latin typeface="Segoe UI" pitchFamily="34" charset="0"/>
                        <a:ea typeface="Segoe UI" pitchFamily="34" charset="0"/>
                        <a:cs typeface="Segoe UI" pitchFamily="34" charset="0"/>
                      </a:endParaRPr>
                    </a:p>
                  </a:txBody>
                  <a:tcPr/>
                </a:tc>
              </a:tr>
              <a:tr h="370840">
                <a:tc>
                  <a:txBody>
                    <a:bodyPr/>
                    <a:lstStyle/>
                    <a:p>
                      <a:r>
                        <a:rPr lang="en-US" sz="1400" dirty="0" smtClean="0">
                          <a:latin typeface="Segoe UI" pitchFamily="34" charset="0"/>
                          <a:ea typeface="Segoe UI" pitchFamily="34" charset="0"/>
                          <a:cs typeface="Segoe UI" pitchFamily="34" charset="0"/>
                        </a:rPr>
                        <a:t>Groupe de sécurité d'utilisateurs qui sauvegardent des données sur le partage</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Liste du dossier/Lecture des données, Création de dossiers/Ajout</a:t>
                      </a:r>
                      <a:r>
                        <a:rPr lang="en-US" sz="1400" baseline="0" dirty="0" smtClean="0">
                          <a:latin typeface="Segoe UI" pitchFamily="34" charset="0"/>
                          <a:ea typeface="Segoe UI" pitchFamily="34" charset="0"/>
                          <a:cs typeface="Segoe UI" pitchFamily="34" charset="0"/>
                        </a:rPr>
                        <a:t> de données-Ce dossier uniquement</a:t>
                      </a:r>
                      <a:endParaRPr lang="en-IN" sz="1400" dirty="0">
                        <a:latin typeface="Segoe UI" pitchFamily="34" charset="0"/>
                        <a:ea typeface="Segoe UI" pitchFamily="34" charset="0"/>
                        <a:cs typeface="Segoe UI" pitchFamily="34" charset="0"/>
                      </a:endParaRPr>
                    </a:p>
                  </a:txBody>
                  <a:tcPr/>
                </a:tc>
              </a:tr>
              <a:tr h="370840">
                <a:tc>
                  <a:txBody>
                    <a:bodyPr/>
                    <a:lstStyle/>
                    <a:p>
                      <a:r>
                        <a:rPr lang="en-US" sz="1400" dirty="0" smtClean="0">
                          <a:latin typeface="Segoe UI" pitchFamily="34" charset="0"/>
                          <a:ea typeface="Segoe UI" pitchFamily="34" charset="0"/>
                          <a:cs typeface="Segoe UI" pitchFamily="34" charset="0"/>
                        </a:rPr>
                        <a:t>Système local</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a:t>
                      </a:r>
                      <a:endParaRPr lang="en-IN" sz="1400" dirty="0">
                        <a:latin typeface="Segoe UI" pitchFamily="34" charset="0"/>
                        <a:ea typeface="Segoe UI" pitchFamily="34" charset="0"/>
                        <a:cs typeface="Segoe UI" pitchFamily="34"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2830545"/>
              </p:ext>
            </p:extLst>
          </p:nvPr>
        </p:nvGraphicFramePr>
        <p:xfrm>
          <a:off x="533400" y="3312459"/>
          <a:ext cx="7924800" cy="1259541"/>
        </p:xfrm>
        <a:graphic>
          <a:graphicData uri="http://schemas.openxmlformats.org/drawingml/2006/table">
            <a:tbl>
              <a:tblPr firstRow="1" bandRow="1">
                <a:tableStyleId>{21E4AEA4-8DFA-4A89-87EB-49C32662AFE0}</a:tableStyleId>
              </a:tblPr>
              <a:tblGrid>
                <a:gridCol w="3048000"/>
                <a:gridCol w="4876800"/>
              </a:tblGrid>
              <a:tr h="381000">
                <a:tc>
                  <a:txBody>
                    <a:bodyPr/>
                    <a:lstStyle/>
                    <a:p>
                      <a:r>
                        <a:rPr lang="en-US" sz="1400" dirty="0" smtClean="0">
                          <a:latin typeface="Segoe UI" pitchFamily="34" charset="0"/>
                          <a:ea typeface="Segoe UI" pitchFamily="34" charset="0"/>
                          <a:cs typeface="Segoe UI" pitchFamily="34" charset="0"/>
                        </a:rPr>
                        <a:t>Créateur/Propriétaire</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a:t>
                      </a:r>
                      <a:r>
                        <a:rPr lang="en-US" sz="1400" baseline="0" dirty="0" smtClean="0">
                          <a:latin typeface="Segoe UI" pitchFamily="34" charset="0"/>
                          <a:ea typeface="Segoe UI" pitchFamily="34" charset="0"/>
                          <a:cs typeface="Segoe UI" pitchFamily="34" charset="0"/>
                        </a:rPr>
                        <a:t> – sous-dossiers et fichiers seulement</a:t>
                      </a:r>
                      <a:endParaRPr lang="en-IN" sz="1400" dirty="0">
                        <a:latin typeface="Segoe UI" pitchFamily="34" charset="0"/>
                        <a:ea typeface="Segoe UI" pitchFamily="34" charset="0"/>
                        <a:cs typeface="Segoe UI" pitchFamily="34" charset="0"/>
                      </a:endParaRPr>
                    </a:p>
                  </a:txBody>
                  <a:tcPr/>
                </a:tc>
              </a:tr>
              <a:tr h="878541">
                <a:tc>
                  <a:txBody>
                    <a:bodyPr/>
                    <a:lstStyle/>
                    <a:p>
                      <a:r>
                        <a:rPr lang="en-US" sz="1400" dirty="0" smtClean="0">
                          <a:latin typeface="Segoe UI" pitchFamily="34" charset="0"/>
                          <a:ea typeface="Segoe UI" pitchFamily="34" charset="0"/>
                          <a:cs typeface="Segoe UI" pitchFamily="34" charset="0"/>
                        </a:rPr>
                        <a:t>Groupe de sécurité d'utilisateurs qui sauvegardent des données sur le partage</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a:t>
                      </a:r>
                      <a:endParaRPr lang="en-IN" sz="1400" dirty="0">
                        <a:latin typeface="Segoe UI" pitchFamily="34" charset="0"/>
                        <a:ea typeface="Segoe UI" pitchFamily="34" charset="0"/>
                        <a:cs typeface="Segoe UI"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69956434"/>
              </p:ext>
            </p:extLst>
          </p:nvPr>
        </p:nvGraphicFramePr>
        <p:xfrm>
          <a:off x="533400" y="5135880"/>
          <a:ext cx="7924800" cy="1417320"/>
        </p:xfrm>
        <a:graphic>
          <a:graphicData uri="http://schemas.openxmlformats.org/drawingml/2006/table">
            <a:tbl>
              <a:tblPr firstRow="1" bandRow="1">
                <a:tableStyleId>{21E4AEA4-8DFA-4A89-87EB-49C32662AFE0}</a:tableStyleId>
              </a:tblPr>
              <a:tblGrid>
                <a:gridCol w="3124200"/>
                <a:gridCol w="4800600"/>
              </a:tblGrid>
              <a:tr h="0">
                <a:tc>
                  <a:txBody>
                    <a:bodyPr/>
                    <a:lstStyle/>
                    <a:p>
                      <a:r>
                        <a:rPr lang="en-US" sz="1400" dirty="0" smtClean="0">
                          <a:latin typeface="Segoe UI" pitchFamily="34" charset="0"/>
                          <a:ea typeface="Segoe UI" pitchFamily="34" charset="0"/>
                          <a:cs typeface="Segoe UI" pitchFamily="34" charset="0"/>
                        </a:rPr>
                        <a:t>Créateur/Propriétaire</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a:t>
                      </a:r>
                      <a:r>
                        <a:rPr lang="en-US" sz="1400" baseline="0" dirty="0" smtClean="0">
                          <a:latin typeface="Segoe UI" pitchFamily="34" charset="0"/>
                          <a:ea typeface="Segoe UI" pitchFamily="34" charset="0"/>
                          <a:cs typeface="Segoe UI" pitchFamily="34" charset="0"/>
                        </a:rPr>
                        <a:t> – sous-dossiers et fichiers seulement</a:t>
                      </a:r>
                      <a:endParaRPr lang="en-IN" sz="1400" dirty="0">
                        <a:latin typeface="Segoe UI" pitchFamily="34" charset="0"/>
                        <a:ea typeface="Segoe UI" pitchFamily="34" charset="0"/>
                        <a:cs typeface="Segoe UI" pitchFamily="34" charset="0"/>
                      </a:endParaRPr>
                    </a:p>
                  </a:txBody>
                  <a:tcPr/>
                </a:tc>
              </a:tr>
              <a:tr h="370840">
                <a:tc>
                  <a:txBody>
                    <a:bodyPr/>
                    <a:lstStyle/>
                    <a:p>
                      <a:r>
                        <a:rPr lang="en-US" sz="1400" dirty="0" smtClean="0">
                          <a:latin typeface="Segoe UI" pitchFamily="34" charset="0"/>
                          <a:ea typeface="Segoe UI" pitchFamily="34" charset="0"/>
                          <a:cs typeface="Segoe UI" pitchFamily="34" charset="0"/>
                        </a:rPr>
                        <a:t>%Username%</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 propriétaire du dossier</a:t>
                      </a:r>
                      <a:endParaRPr lang="en-IN" sz="1400" dirty="0">
                        <a:latin typeface="Segoe UI" pitchFamily="34" charset="0"/>
                        <a:ea typeface="Segoe UI" pitchFamily="34" charset="0"/>
                        <a:cs typeface="Segoe UI" pitchFamily="34" charset="0"/>
                      </a:endParaRPr>
                    </a:p>
                  </a:txBody>
                  <a:tcPr/>
                </a:tc>
              </a:tr>
              <a:tr h="370840">
                <a:tc>
                  <a:txBody>
                    <a:bodyPr/>
                    <a:lstStyle/>
                    <a:p>
                      <a:r>
                        <a:rPr lang="en-US" sz="1400" dirty="0" smtClean="0">
                          <a:latin typeface="Segoe UI" pitchFamily="34" charset="0"/>
                          <a:ea typeface="Segoe UI" pitchFamily="34" charset="0"/>
                          <a:cs typeface="Segoe UI" pitchFamily="34" charset="0"/>
                        </a:rPr>
                        <a:t>Administrateurs</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Aucun</a:t>
                      </a:r>
                      <a:endParaRPr lang="en-IN" sz="1400" dirty="0">
                        <a:latin typeface="Segoe UI" pitchFamily="34" charset="0"/>
                        <a:ea typeface="Segoe UI" pitchFamily="34" charset="0"/>
                        <a:cs typeface="Segoe UI" pitchFamily="34" charset="0"/>
                      </a:endParaRPr>
                    </a:p>
                  </a:txBody>
                  <a:tcPr/>
                </a:tc>
              </a:tr>
              <a:tr h="370840">
                <a:tc>
                  <a:txBody>
                    <a:bodyPr/>
                    <a:lstStyle/>
                    <a:p>
                      <a:r>
                        <a:rPr lang="en-US" sz="1400" dirty="0" smtClean="0">
                          <a:latin typeface="Segoe UI" pitchFamily="34" charset="0"/>
                          <a:ea typeface="Segoe UI" pitchFamily="34" charset="0"/>
                          <a:cs typeface="Segoe UI" pitchFamily="34" charset="0"/>
                        </a:rPr>
                        <a:t>Système local</a:t>
                      </a:r>
                      <a:endParaRPr lang="en-IN" sz="1400" dirty="0">
                        <a:latin typeface="Segoe UI" pitchFamily="34" charset="0"/>
                        <a:ea typeface="Segoe UI" pitchFamily="34" charset="0"/>
                        <a:cs typeface="Segoe UI" pitchFamily="34" charset="0"/>
                      </a:endParaRPr>
                    </a:p>
                  </a:txBody>
                  <a:tcPr/>
                </a:tc>
                <a:tc>
                  <a:txBody>
                    <a:bodyPr/>
                    <a:lstStyle/>
                    <a:p>
                      <a:r>
                        <a:rPr lang="en-US" sz="1400" dirty="0" smtClean="0">
                          <a:latin typeface="Segoe UI" pitchFamily="34" charset="0"/>
                          <a:ea typeface="Segoe UI" pitchFamily="34" charset="0"/>
                          <a:cs typeface="Segoe UI" pitchFamily="34" charset="0"/>
                        </a:rPr>
                        <a:t>Contrôle total</a:t>
                      </a:r>
                      <a:endParaRPr lang="en-IN" sz="1400"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63321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f2fde53c-7b0a-4c6b-bfa3-fefd7c3248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de la redirection de dossiers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Dans cette démonstration, vous allez apprendre à :</a:t>
            </a:r>
          </a:p>
          <a:p>
            <a:pPr lvl="0"/>
            <a:r>
              <a:rPr lang="en-US" sz="2400" dirty="0" smtClean="0">
                <a:solidFill>
                  <a:schemeClr val="tx1"/>
                </a:solidFill>
              </a:rPr>
              <a:t>Créer un dossier partagé pour la redirection de dossiers</a:t>
            </a:r>
          </a:p>
          <a:p>
            <a:pPr lvl="0"/>
            <a:r>
              <a:rPr lang="en-US" sz="2400" dirty="0" smtClean="0">
                <a:solidFill>
                  <a:schemeClr val="tx1"/>
                </a:solidFill>
              </a:rPr>
              <a:t>Créer un objet de stratégie de groupe pour rediriger le dossier Documents</a:t>
            </a:r>
          </a:p>
          <a:p>
            <a:pPr lvl="0"/>
            <a:r>
              <a:rPr lang="en-US" sz="2400" dirty="0" smtClean="0">
                <a:solidFill>
                  <a:schemeClr val="tx1"/>
                </a:solidFill>
              </a:rPr>
              <a:t>Tester la redirection de dossiers</a:t>
            </a:r>
            <a:endParaRPr lang="en-US" sz="2400" dirty="0"/>
          </a:p>
        </p:txBody>
      </p:sp>
    </p:spTree>
    <p:extLst>
      <p:ext uri="{BB962C8B-B14F-4D97-AF65-F5344CB8AC3E}">
        <p14:creationId xmlns:p14="http://schemas.microsoft.com/office/powerpoint/2010/main" val="3046150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10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35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a4a934f6-0872-45fb-ba09-0d64c6a15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Paramètres de stratégie de groupe pour appliquer des scripts</a:t>
            </a:r>
            <a:endParaRPr lang="en-US"/>
          </a:p>
        </p:txBody>
      </p:sp>
      <p:sp>
        <p:nvSpPr>
          <p:cNvPr id="4" name="AutoShape 4"/>
          <p:cNvSpPr>
            <a:spLocks noChangeArrowheads="1"/>
          </p:cNvSpPr>
          <p:nvPr/>
        </p:nvSpPr>
        <p:spPr bwMode="auto">
          <a:xfrm>
            <a:off x="228600" y="1290651"/>
            <a:ext cx="8458200" cy="962025"/>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400" dirty="0">
                <a:latin typeface="Segoe UI" pitchFamily="34" charset="0"/>
                <a:ea typeface="Segoe UI" pitchFamily="34" charset="0"/>
                <a:cs typeface="Segoe UI" pitchFamily="34" charset="0"/>
              </a:rPr>
              <a:t>Vous pouvez utiliser des scripts pour effectuer de nombreuses tâches, telles que la suppression de fichiers d'échange ou le mappage de lecteurs, et la suppression des dossiers temporaires des utilisateurs</a:t>
            </a:r>
          </a:p>
        </p:txBody>
      </p:sp>
      <p:sp>
        <p:nvSpPr>
          <p:cNvPr id="5" name="TextBox 4"/>
          <p:cNvSpPr txBox="1">
            <a:spLocks noChangeArrowheads="1"/>
          </p:cNvSpPr>
          <p:nvPr/>
        </p:nvSpPr>
        <p:spPr bwMode="auto">
          <a:xfrm>
            <a:off x="214312" y="2852752"/>
            <a:ext cx="8701088" cy="2224088"/>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ClrTx/>
              <a:buSzTx/>
              <a:buFontTx/>
              <a:buNone/>
            </a:pPr>
            <a:r>
              <a:rPr lang="en-US" b="1" dirty="0" smtClean="0">
                <a:latin typeface="Segoe UI" pitchFamily="34" charset="0"/>
                <a:ea typeface="Segoe UI" pitchFamily="34" charset="0"/>
                <a:cs typeface="Segoe UI" pitchFamily="34" charset="0"/>
              </a:rPr>
              <a:t>Vous pouvez assigner les paramètres du script de stratégie de groupe pour attribuer :</a:t>
            </a:r>
          </a:p>
        </p:txBody>
      </p:sp>
      <p:sp>
        <p:nvSpPr>
          <p:cNvPr id="6" name="Rounded Rectangle 5"/>
          <p:cNvSpPr>
            <a:spLocks noChangeArrowheads="1"/>
          </p:cNvSpPr>
          <p:nvPr/>
        </p:nvSpPr>
        <p:spPr bwMode="auto">
          <a:xfrm>
            <a:off x="614361" y="3496480"/>
            <a:ext cx="3749675" cy="1411288"/>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eaLnBrk="1" hangingPunct="1">
              <a:lnSpc>
                <a:spcPct val="90000"/>
              </a:lnSpc>
              <a:spcBef>
                <a:spcPct val="70000"/>
              </a:spcBef>
              <a:buClr>
                <a:schemeClr val="hlink"/>
              </a:buClr>
              <a:buSzPct val="90000"/>
              <a:buFontTx/>
              <a:buChar char="•"/>
            </a:pPr>
            <a:r>
              <a:rPr lang="en-US" dirty="0">
                <a:latin typeface="Segoe UI" pitchFamily="34" charset="0"/>
                <a:ea typeface="Segoe UI" pitchFamily="34" charset="0"/>
                <a:cs typeface="Segoe UI" pitchFamily="34" charset="0"/>
              </a:rPr>
              <a:t>Pour les ordinateurs :</a:t>
            </a:r>
          </a:p>
          <a:p>
            <a:pPr marL="742950" lvl="1" indent="-285750" algn="l" eaLnBrk="1" hangingPunct="1">
              <a:lnSpc>
                <a:spcPct val="90000"/>
              </a:lnSpc>
              <a:spcBef>
                <a:spcPct val="70000"/>
              </a:spcBef>
              <a:buClr>
                <a:schemeClr val="hlink"/>
              </a:buClr>
              <a:buSzPct val="80000"/>
              <a:buFont typeface="Wingdings" pitchFamily="2" charset="2"/>
              <a:buChar char="§"/>
            </a:pPr>
            <a:r>
              <a:rPr lang="en-US" dirty="0">
                <a:latin typeface="Segoe UI" pitchFamily="34" charset="0"/>
                <a:ea typeface="Segoe UI" pitchFamily="34" charset="0"/>
                <a:cs typeface="Segoe UI" pitchFamily="34" charset="0"/>
              </a:rPr>
              <a:t>Des scripts de démarrage</a:t>
            </a:r>
          </a:p>
          <a:p>
            <a:pPr marL="742950" lvl="1" indent="-285750" algn="l" eaLnBrk="1" hangingPunct="1">
              <a:lnSpc>
                <a:spcPct val="90000"/>
              </a:lnSpc>
              <a:spcBef>
                <a:spcPct val="70000"/>
              </a:spcBef>
              <a:buClr>
                <a:schemeClr val="hlink"/>
              </a:buClr>
              <a:buSzPct val="80000"/>
              <a:buFont typeface="Wingdings" pitchFamily="2" charset="2"/>
              <a:buChar char="§"/>
            </a:pPr>
            <a:r>
              <a:rPr lang="en-US" dirty="0">
                <a:latin typeface="Segoe UI" pitchFamily="34" charset="0"/>
                <a:ea typeface="Segoe UI" pitchFamily="34" charset="0"/>
                <a:cs typeface="Segoe UI" pitchFamily="34" charset="0"/>
              </a:rPr>
              <a:t>Des scripts d'arrêt</a:t>
            </a:r>
          </a:p>
        </p:txBody>
      </p:sp>
      <p:sp>
        <p:nvSpPr>
          <p:cNvPr id="7" name="Rounded Rectangle 6"/>
          <p:cNvSpPr>
            <a:spLocks noChangeArrowheads="1"/>
          </p:cNvSpPr>
          <p:nvPr/>
        </p:nvSpPr>
        <p:spPr bwMode="auto">
          <a:xfrm>
            <a:off x="4778373" y="3730625"/>
            <a:ext cx="3765550" cy="14509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eaLnBrk="1" hangingPunct="1">
              <a:lnSpc>
                <a:spcPct val="90000"/>
              </a:lnSpc>
              <a:spcBef>
                <a:spcPct val="70000"/>
              </a:spcBef>
              <a:buClr>
                <a:schemeClr val="hlink"/>
              </a:buClr>
              <a:buSzPct val="90000"/>
              <a:buFontTx/>
              <a:buChar char="•"/>
            </a:pPr>
            <a:r>
              <a:rPr lang="en-US" dirty="0">
                <a:latin typeface="Segoe UI" pitchFamily="34" charset="0"/>
                <a:ea typeface="Segoe UI" pitchFamily="34" charset="0"/>
                <a:cs typeface="Segoe UI" pitchFamily="34" charset="0"/>
              </a:rPr>
              <a:t>Pour les utilisateurs :</a:t>
            </a:r>
          </a:p>
          <a:p>
            <a:pPr marL="742950" lvl="1" indent="-285750" algn="l" eaLnBrk="1" hangingPunct="1">
              <a:lnSpc>
                <a:spcPct val="90000"/>
              </a:lnSpc>
              <a:spcBef>
                <a:spcPct val="70000"/>
              </a:spcBef>
              <a:buClr>
                <a:schemeClr val="hlink"/>
              </a:buClr>
              <a:buSzPct val="80000"/>
              <a:buFont typeface="Wingdings" pitchFamily="2" charset="2"/>
              <a:buChar char="§"/>
            </a:pPr>
            <a:r>
              <a:rPr lang="en-US" dirty="0">
                <a:latin typeface="Segoe UI" pitchFamily="34" charset="0"/>
                <a:ea typeface="Segoe UI" pitchFamily="34" charset="0"/>
                <a:cs typeface="Segoe UI" pitchFamily="34" charset="0"/>
              </a:rPr>
              <a:t>Des scripts </a:t>
            </a:r>
            <a:r>
              <a:rPr lang="en-US">
                <a:latin typeface="Segoe UI" pitchFamily="34" charset="0"/>
                <a:ea typeface="Segoe UI" pitchFamily="34" charset="0"/>
                <a:cs typeface="Segoe UI" pitchFamily="34" charset="0"/>
              </a:rPr>
              <a:t>d'ouverture </a:t>
            </a:r>
            <a:r>
              <a:rPr lang="en-US" smtClean="0">
                <a:latin typeface="Segoe UI" pitchFamily="34" charset="0"/>
                <a:ea typeface="Segoe UI" pitchFamily="34" charset="0"/>
                <a:cs typeface="Segoe UI" pitchFamily="34" charset="0"/>
              </a:rPr>
              <a:t/>
            </a:r>
            <a:br>
              <a:rPr lang="en-US" smtClean="0">
                <a:latin typeface="Segoe UI" pitchFamily="34" charset="0"/>
                <a:ea typeface="Segoe UI" pitchFamily="34" charset="0"/>
                <a:cs typeface="Segoe UI" pitchFamily="34" charset="0"/>
              </a:rPr>
            </a:br>
            <a:r>
              <a:rPr lang="en-US" smtClean="0">
                <a:latin typeface="Segoe UI" pitchFamily="34" charset="0"/>
                <a:ea typeface="Segoe UI" pitchFamily="34" charset="0"/>
                <a:cs typeface="Segoe UI" pitchFamily="34" charset="0"/>
              </a:rPr>
              <a:t>de </a:t>
            </a:r>
            <a:r>
              <a:rPr lang="en-US" dirty="0">
                <a:latin typeface="Segoe UI" pitchFamily="34" charset="0"/>
                <a:ea typeface="Segoe UI" pitchFamily="34" charset="0"/>
                <a:cs typeface="Segoe UI" pitchFamily="34" charset="0"/>
              </a:rPr>
              <a:t>session</a:t>
            </a:r>
          </a:p>
          <a:p>
            <a:pPr marL="742950" lvl="1" indent="-285750" algn="l" eaLnBrk="1" hangingPunct="1">
              <a:lnSpc>
                <a:spcPct val="90000"/>
              </a:lnSpc>
              <a:spcBef>
                <a:spcPct val="70000"/>
              </a:spcBef>
              <a:buClr>
                <a:schemeClr val="hlink"/>
              </a:buClr>
              <a:buSzPct val="80000"/>
              <a:buFont typeface="Wingdings" pitchFamily="2" charset="2"/>
              <a:buChar char="§"/>
            </a:pPr>
            <a:r>
              <a:rPr lang="en-US" dirty="0">
                <a:latin typeface="Segoe UI" pitchFamily="34" charset="0"/>
                <a:ea typeface="Segoe UI" pitchFamily="34" charset="0"/>
                <a:cs typeface="Segoe UI" pitchFamily="34" charset="0"/>
              </a:rPr>
              <a:t>Des scripts de </a:t>
            </a:r>
            <a:r>
              <a:rPr lang="en-US">
                <a:latin typeface="Segoe UI" pitchFamily="34" charset="0"/>
                <a:ea typeface="Segoe UI" pitchFamily="34" charset="0"/>
                <a:cs typeface="Segoe UI" pitchFamily="34" charset="0"/>
              </a:rPr>
              <a:t>fermeture </a:t>
            </a:r>
            <a:r>
              <a:rPr lang="en-US" smtClean="0">
                <a:latin typeface="Segoe UI" pitchFamily="34" charset="0"/>
                <a:ea typeface="Segoe UI" pitchFamily="34" charset="0"/>
                <a:cs typeface="Segoe UI" pitchFamily="34" charset="0"/>
              </a:rPr>
              <a:t/>
            </a:r>
            <a:br>
              <a:rPr lang="en-US" smtClean="0">
                <a:latin typeface="Segoe UI" pitchFamily="34" charset="0"/>
                <a:ea typeface="Segoe UI" pitchFamily="34" charset="0"/>
                <a:cs typeface="Segoe UI" pitchFamily="34" charset="0"/>
              </a:rPr>
            </a:br>
            <a:r>
              <a:rPr lang="en-US" smtClean="0">
                <a:latin typeface="Segoe UI" pitchFamily="34" charset="0"/>
                <a:ea typeface="Segoe UI" pitchFamily="34" charset="0"/>
                <a:cs typeface="Segoe UI" pitchFamily="34" charset="0"/>
              </a:rPr>
              <a:t>de </a:t>
            </a:r>
            <a:r>
              <a:rPr lang="en-US" dirty="0">
                <a:latin typeface="Segoe UI" pitchFamily="34" charset="0"/>
                <a:ea typeface="Segoe UI" pitchFamily="34" charset="0"/>
                <a:cs typeface="Segoe UI" pitchFamily="34" charset="0"/>
              </a:rPr>
              <a:t>session</a:t>
            </a:r>
          </a:p>
        </p:txBody>
      </p:sp>
    </p:spTree>
    <p:extLst>
      <p:ext uri="{BB962C8B-B14F-4D97-AF65-F5344CB8AC3E}">
        <p14:creationId xmlns:p14="http://schemas.microsoft.com/office/powerpoint/2010/main" val="166967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Implémentation des modèles d'administration
Configuration de la redirection de dossiers et des scripts
Configuration des préférences de stratégies de groupe
Gestion des logiciels à l'aide de la stratégie de groupe</a:t>
            </a:r>
            <a:endParaRPr lang="en-US"/>
          </a:p>
        </p:txBody>
      </p:sp>
    </p:spTree>
    <p:extLst>
      <p:ext uri="{BB962C8B-B14F-4D97-AF65-F5344CB8AC3E}">
        <p14:creationId xmlns:p14="http://schemas.microsoft.com/office/powerpoint/2010/main" val="20694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8c135ac5-e906-495c-92ae-c2a441bdf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des scripts avec des objets de stratégie de groupe</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dirty="0" smtClean="0"/>
              <a:t>Dans cette démonstration, vous allez apprendre à :</a:t>
            </a:r>
          </a:p>
          <a:p>
            <a:pPr lvl="0"/>
            <a:r>
              <a:rPr lang="en-US" sz="2400" dirty="0" smtClean="0">
                <a:solidFill>
                  <a:schemeClr val="tx1"/>
                </a:solidFill>
              </a:rPr>
              <a:t>Créer un script de connexion pour mapper un lecteur réseau</a:t>
            </a:r>
          </a:p>
          <a:p>
            <a:r>
              <a:rPr lang="en-US" sz="2400" dirty="0" smtClean="0">
                <a:solidFill>
                  <a:schemeClr val="tx1"/>
                </a:solidFill>
              </a:rPr>
              <a:t>Créer et lier un objet de Stratégie de groupe pour utiliser le script et enregistrer le script dans le partage Netlogon</a:t>
            </a:r>
          </a:p>
          <a:p>
            <a:r>
              <a:rPr lang="en-US" sz="2400" dirty="0" smtClean="0">
                <a:solidFill>
                  <a:schemeClr val="tx1"/>
                </a:solidFill>
              </a:rPr>
              <a:t>Se connecter à l'ordinateur client et aux résultats du test</a:t>
            </a:r>
            <a:endParaRPr lang="en-US" sz="2400" dirty="0" smtClean="0"/>
          </a:p>
        </p:txBody>
      </p:sp>
    </p:spTree>
    <p:extLst>
      <p:ext uri="{BB962C8B-B14F-4D97-AF65-F5344CB8AC3E}">
        <p14:creationId xmlns:p14="http://schemas.microsoft.com/office/powerpoint/2010/main" val="922731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533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339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Configuration des préférences de stratégies de groupe</a:t>
            </a:r>
            <a:endParaRPr lang="en-US"/>
          </a:p>
        </p:txBody>
      </p:sp>
      <p:sp>
        <p:nvSpPr>
          <p:cNvPr id="3" name="Text Placeholder 2"/>
          <p:cNvSpPr>
            <a:spLocks noGrp="1"/>
          </p:cNvSpPr>
          <p:nvPr>
            <p:ph type="body" idx="1"/>
          </p:nvPr>
        </p:nvSpPr>
        <p:spPr/>
        <p:txBody>
          <a:bodyPr/>
          <a:lstStyle/>
          <a:p>
            <a:r>
              <a:rPr lang="fr-FR" smtClean="0"/>
              <a:t>Que sont les préférences de stratégie de groupe ?
Comparaison des préférences de stratégie de groupe et des paramètres d'objet de stratégie de groupe
Fonctionnalités des préférences de stratégie de groupe
Démonstration : Configuration des préférences de stratégies de groupe</a:t>
            </a:r>
            <a:endParaRPr lang="en-US"/>
          </a:p>
        </p:txBody>
      </p:sp>
    </p:spTree>
    <p:extLst>
      <p:ext uri="{BB962C8B-B14F-4D97-AF65-F5344CB8AC3E}">
        <p14:creationId xmlns:p14="http://schemas.microsoft.com/office/powerpoint/2010/main" val="62567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fr-FR" smtClean="0"/>
              <a:t>Que sont les préférences de stratégie de groupe ?</a:t>
            </a:r>
            <a:endParaRPr lang="en-US"/>
          </a:p>
        </p:txBody>
      </p:sp>
      <p:sp>
        <p:nvSpPr>
          <p:cNvPr id="4" name="Rounded Rectangle 3"/>
          <p:cNvSpPr>
            <a:spLocks noChangeArrowheads="1"/>
          </p:cNvSpPr>
          <p:nvPr/>
        </p:nvSpPr>
        <p:spPr bwMode="auto">
          <a:xfrm>
            <a:off x="385763" y="1147739"/>
            <a:ext cx="8558212" cy="600075"/>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000" dirty="0">
                <a:latin typeface="Segoe UI" pitchFamily="34" charset="0"/>
                <a:ea typeface="Segoe UI" pitchFamily="34" charset="0"/>
                <a:cs typeface="Segoe UI" pitchFamily="34" charset="0"/>
              </a:rPr>
              <a:t>Les préférences de stratégie de groupe développent la plage des paramètres configurables dans un objet Stratégie de groupe </a:t>
            </a:r>
          </a:p>
        </p:txBody>
      </p:sp>
      <p:sp>
        <p:nvSpPr>
          <p:cNvPr id="5" name="TextBox 4"/>
          <p:cNvSpPr txBox="1">
            <a:spLocks noChangeArrowheads="1"/>
          </p:cNvSpPr>
          <p:nvPr/>
        </p:nvSpPr>
        <p:spPr bwMode="auto">
          <a:xfrm>
            <a:off x="381001" y="2243138"/>
            <a:ext cx="8305800" cy="3395662"/>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ct val="0"/>
              </a:spcBef>
              <a:spcAft>
                <a:spcPct val="0"/>
              </a:spcAft>
              <a:buClr>
                <a:schemeClr val="hlink"/>
              </a:buClr>
              <a:buSzPct val="90000"/>
              <a:buFontTx/>
              <a:buNone/>
              <a:tabLst/>
              <a:defRPr/>
            </a:pPr>
            <a:r>
              <a:rPr kumimoji="0" lang="en-US" sz="2000" b="1"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Les préférences de stratégie de groupe :</a:t>
            </a:r>
          </a:p>
        </p:txBody>
      </p:sp>
      <p:sp>
        <p:nvSpPr>
          <p:cNvPr id="6" name="Rounded Rectangle 5"/>
          <p:cNvSpPr>
            <a:spLocks noChangeArrowheads="1"/>
          </p:cNvSpPr>
          <p:nvPr/>
        </p:nvSpPr>
        <p:spPr bwMode="auto">
          <a:xfrm>
            <a:off x="533400" y="2819400"/>
            <a:ext cx="8110608" cy="78422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 typeface="Arial" pitchFamily="34" charset="0"/>
              <a:buChar char="•"/>
            </a:pPr>
            <a:r>
              <a:rPr lang="en-US" b="0" dirty="0" smtClean="0">
                <a:latin typeface="Segoe UI" pitchFamily="34" charset="0"/>
                <a:ea typeface="Segoe UI" pitchFamily="34" charset="0"/>
                <a:cs typeface="Segoe UI" pitchFamily="34" charset="0"/>
              </a:rPr>
              <a:t>Permettent aux professionnels de l'informatique de configurer, </a:t>
            </a:r>
            <a:r>
              <a:rPr lang="en-US" b="0" smtClean="0">
                <a:latin typeface="Segoe UI" pitchFamily="34" charset="0"/>
                <a:ea typeface="Segoe UI" pitchFamily="34" charset="0"/>
                <a:cs typeface="Segoe UI" pitchFamily="34" charset="0"/>
              </a:rPr>
              <a:t>déployer </a:t>
            </a:r>
            <a:br>
              <a:rPr lang="en-US" b="0" smtClean="0">
                <a:latin typeface="Segoe UI" pitchFamily="34" charset="0"/>
                <a:ea typeface="Segoe UI" pitchFamily="34" charset="0"/>
                <a:cs typeface="Segoe UI" pitchFamily="34" charset="0"/>
              </a:rPr>
            </a:br>
            <a:r>
              <a:rPr lang="en-US" b="0" smtClean="0">
                <a:latin typeface="Segoe UI" pitchFamily="34" charset="0"/>
                <a:ea typeface="Segoe UI" pitchFamily="34" charset="0"/>
                <a:cs typeface="Segoe UI" pitchFamily="34" charset="0"/>
              </a:rPr>
              <a:t>et gérer les </a:t>
            </a:r>
            <a:r>
              <a:rPr lang="en-US" b="0" dirty="0" smtClean="0">
                <a:latin typeface="Segoe UI" pitchFamily="34" charset="0"/>
                <a:ea typeface="Segoe UI" pitchFamily="34" charset="0"/>
                <a:cs typeface="Segoe UI" pitchFamily="34" charset="0"/>
              </a:rPr>
              <a:t>paramètres non gérables à l'aide de la stratégie de groupe </a:t>
            </a:r>
            <a:endParaRPr lang="en-US"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609599" y="4800600"/>
            <a:ext cx="8080253" cy="6000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 typeface="Arial" pitchFamily="34" charset="0"/>
              <a:buChar char="•"/>
            </a:pPr>
            <a:r>
              <a:rPr lang="en-US" b="0" dirty="0" smtClean="0">
                <a:latin typeface="Segoe UI" pitchFamily="34" charset="0"/>
                <a:ea typeface="Segoe UI" pitchFamily="34" charset="0"/>
                <a:cs typeface="Segoe UI" pitchFamily="34" charset="0"/>
              </a:rPr>
              <a:t>Peuvent être créées, supprimées, remplacées ou mises à jour</a:t>
            </a:r>
            <a:endParaRPr lang="en-US" b="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606546" y="3886200"/>
            <a:ext cx="8080254" cy="600075"/>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 typeface="Arial" pitchFamily="34" charset="0"/>
              <a:buChar char="•"/>
            </a:pPr>
            <a:r>
              <a:rPr lang="en-US" b="0" dirty="0" smtClean="0">
                <a:latin typeface="Segoe UI" pitchFamily="34" charset="0"/>
                <a:ea typeface="Segoe UI" pitchFamily="34" charset="0"/>
                <a:cs typeface="Segoe UI" pitchFamily="34" charset="0"/>
              </a:rPr>
              <a:t>Sont prises en charge en mode natif sur Windows Server 2008 et Vista SP2 ou une version plus récente</a:t>
            </a:r>
            <a:endParaRPr lang="en-US"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714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smtClean="0"/>
              <a:t>Comparaison des préférences de stratégie de groupe et des paramètres d'objet de stratégie de groupe</a:t>
            </a:r>
            <a:endParaRPr lang="en-US" sz="2400"/>
          </a:p>
        </p:txBody>
      </p:sp>
      <p:graphicFrame>
        <p:nvGraphicFramePr>
          <p:cNvPr id="4" name="Group 3"/>
          <p:cNvGraphicFramePr>
            <a:graphicFrameLocks/>
          </p:cNvGraphicFramePr>
          <p:nvPr>
            <p:extLst>
              <p:ext uri="{D42A27DB-BD31-4B8C-83A1-F6EECF244321}">
                <p14:modId xmlns:p14="http://schemas.microsoft.com/office/powerpoint/2010/main" val="3297262408"/>
              </p:ext>
            </p:extLst>
          </p:nvPr>
        </p:nvGraphicFramePr>
        <p:xfrm>
          <a:off x="649288" y="1220788"/>
          <a:ext cx="7962900" cy="4489704"/>
        </p:xfrm>
        <a:graphic>
          <a:graphicData uri="http://schemas.openxmlformats.org/drawingml/2006/table">
            <a:tbl>
              <a:tblPr>
                <a:tableStyleId>{21E4AEA4-8DFA-4A89-87EB-49C32662AFE0}</a:tableStyleId>
              </a:tblPr>
              <a:tblGrid>
                <a:gridCol w="3795712"/>
                <a:gridCol w="4167188"/>
              </a:tblGrid>
              <a:tr h="646113">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Paramètres de </a:t>
                      </a:r>
                      <a:r>
                        <a:rPr kumimoji="0" lang="en-US" sz="2000" b="1" u="none" strike="noStrike" cap="none" normalizeH="0" baseline="0" smtClean="0">
                          <a:ln>
                            <a:noFill/>
                          </a:ln>
                          <a:effectLst/>
                          <a:latin typeface="Segoe UI" pitchFamily="34" charset="0"/>
                          <a:ea typeface="Segoe UI" pitchFamily="34" charset="0"/>
                          <a:cs typeface="Segoe UI" pitchFamily="34" charset="0"/>
                        </a:rPr>
                        <a:t>stratégie </a:t>
                      </a:r>
                      <a:br>
                        <a:rPr kumimoji="0" lang="en-US" sz="2000" b="1" u="none" strike="noStrike" cap="none" normalizeH="0" baseline="0" smtClean="0">
                          <a:ln>
                            <a:noFill/>
                          </a:ln>
                          <a:effectLst/>
                          <a:latin typeface="Segoe UI" pitchFamily="34" charset="0"/>
                          <a:ea typeface="Segoe UI" pitchFamily="34" charset="0"/>
                          <a:cs typeface="Segoe UI" pitchFamily="34" charset="0"/>
                        </a:rPr>
                      </a:br>
                      <a:r>
                        <a:rPr kumimoji="0" lang="en-US" sz="2000" b="1" u="none" strike="noStrike" cap="none" normalizeH="0" baseline="0" smtClean="0">
                          <a:ln>
                            <a:noFill/>
                          </a:ln>
                          <a:effectLst/>
                          <a:latin typeface="Segoe UI" pitchFamily="34" charset="0"/>
                          <a:ea typeface="Segoe UI" pitchFamily="34" charset="0"/>
                          <a:cs typeface="Segoe UI" pitchFamily="34" charset="0"/>
                        </a:rPr>
                        <a:t>de </a:t>
                      </a:r>
                      <a:r>
                        <a:rPr kumimoji="0" lang="en-US" sz="2000" b="1" u="none" strike="noStrike" cap="none" normalizeH="0" baseline="0" dirty="0" smtClean="0">
                          <a:ln>
                            <a:noFill/>
                          </a:ln>
                          <a:effectLst/>
                          <a:latin typeface="Segoe UI" pitchFamily="34" charset="0"/>
                          <a:ea typeface="Segoe UI" pitchFamily="34" charset="0"/>
                          <a:cs typeface="Segoe UI" pitchFamily="34" charset="0"/>
                        </a:rPr>
                        <a:t>groupe</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Les préférences de </a:t>
                      </a:r>
                      <a:r>
                        <a:rPr kumimoji="0" lang="en-US" sz="2000" b="1" u="none" strike="noStrike" cap="none" normalizeH="0" baseline="0" smtClean="0">
                          <a:ln>
                            <a:noFill/>
                          </a:ln>
                          <a:effectLst/>
                          <a:latin typeface="Segoe UI" pitchFamily="34" charset="0"/>
                          <a:ea typeface="Segoe UI" pitchFamily="34" charset="0"/>
                          <a:cs typeface="Segoe UI" pitchFamily="34" charset="0"/>
                        </a:rPr>
                        <a:t>stratégie </a:t>
                      </a:r>
                      <a:br>
                        <a:rPr kumimoji="0" lang="en-US" sz="2000" b="1" u="none" strike="noStrike" cap="none" normalizeH="0" baseline="0" smtClean="0">
                          <a:ln>
                            <a:noFill/>
                          </a:ln>
                          <a:effectLst/>
                          <a:latin typeface="Segoe UI" pitchFamily="34" charset="0"/>
                          <a:ea typeface="Segoe UI" pitchFamily="34" charset="0"/>
                          <a:cs typeface="Segoe UI" pitchFamily="34" charset="0"/>
                        </a:rPr>
                      </a:br>
                      <a:r>
                        <a:rPr kumimoji="0" lang="en-US" sz="2000" b="1" u="none" strike="noStrike" cap="none" normalizeH="0" baseline="0" smtClean="0">
                          <a:ln>
                            <a:noFill/>
                          </a:ln>
                          <a:effectLst/>
                          <a:latin typeface="Segoe UI" pitchFamily="34" charset="0"/>
                          <a:ea typeface="Segoe UI" pitchFamily="34" charset="0"/>
                          <a:cs typeface="Segoe UI" pitchFamily="34" charset="0"/>
                        </a:rPr>
                        <a:t>de </a:t>
                      </a:r>
                      <a:r>
                        <a:rPr kumimoji="0" lang="en-US" sz="2000" b="1" u="none" strike="noStrike" cap="none" normalizeH="0" baseline="0" dirty="0" smtClean="0">
                          <a:ln>
                            <a:noFill/>
                          </a:ln>
                          <a:effectLst/>
                          <a:latin typeface="Segoe UI" pitchFamily="34" charset="0"/>
                          <a:ea typeface="Segoe UI" pitchFamily="34" charset="0"/>
                          <a:cs typeface="Segoe UI" pitchFamily="34" charset="0"/>
                        </a:rPr>
                        <a:t>groupe</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102711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Appliquent strictement les paramètres de stratégie en écrivant les paramètres dans les zones du registre que les utilisateurs standard ne peuvent pas modifier</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Sont écrits sur les emplacements normaux dans le registre que l'application ou la fonctionnalité du système d'exploitation utilise pour enregistrer le paramètre </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8509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Désactivent généralement l'interface utilisateur pour les paramètres que la stratégie de groupe gère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N'entraîne pas l'application ou la fonctionnalité du système d'exploitation à désactiver l'interface utilisateur pour les paramètres qu'elle configure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6318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Actualisent les paramètres de stratégie à un intervalle régulier </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Actualisent les préférences au même intervalle que les paramètres de stratégie de groupe par défaut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bl>
          </a:graphicData>
        </a:graphic>
      </p:graphicFrame>
    </p:spTree>
    <p:extLst>
      <p:ext uri="{BB962C8B-B14F-4D97-AF65-F5344CB8AC3E}">
        <p14:creationId xmlns:p14="http://schemas.microsoft.com/office/powerpoint/2010/main" val="1148446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13fd5d0c-cda5-48ad-a037-a9ed9630b9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Fonctionnalités des préférences de stratégie de groupe</a:t>
            </a:r>
            <a:endParaRPr lang="en-US"/>
          </a:p>
        </p:txBody>
      </p:sp>
      <p:pic>
        <p:nvPicPr>
          <p:cNvPr id="4" name="Picture 3"/>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917" y="1443111"/>
            <a:ext cx="3456090" cy="3848100"/>
          </a:xfrm>
          <a:prstGeom prst="rect">
            <a:avLst/>
          </a:prstGeom>
          <a:noFill/>
          <a:ln w="9525">
            <a:noFill/>
            <a:miter lim="800000"/>
            <a:headEnd/>
            <a:tailEnd/>
          </a:ln>
        </p:spPr>
      </p:pic>
      <p:pic>
        <p:nvPicPr>
          <p:cNvPr id="5" name="Picture 4"/>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52899" y="1435973"/>
            <a:ext cx="4848151" cy="3487377"/>
          </a:xfrm>
          <a:prstGeom prst="rect">
            <a:avLst/>
          </a:prstGeom>
          <a:noFill/>
          <a:ln w="9525">
            <a:noFill/>
            <a:miter lim="800000"/>
            <a:headEnd/>
            <a:tailEnd/>
          </a:ln>
        </p:spPr>
      </p:pic>
      <p:sp>
        <p:nvSpPr>
          <p:cNvPr id="6" name="Rounded Rectangle 5"/>
          <p:cNvSpPr>
            <a:spLocks noChangeArrowheads="1"/>
          </p:cNvSpPr>
          <p:nvPr/>
        </p:nvSpPr>
        <p:spPr bwMode="auto">
          <a:xfrm>
            <a:off x="323850" y="5257800"/>
            <a:ext cx="4017963" cy="1254125"/>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defRPr/>
            </a:pPr>
            <a:r>
              <a:rPr lang="en-US" dirty="0" smtClean="0">
                <a:latin typeface="Segoe UI" pitchFamily="34" charset="0"/>
                <a:ea typeface="Segoe UI" pitchFamily="34" charset="0"/>
                <a:cs typeface="Segoe UI" pitchFamily="34" charset="0"/>
              </a:rPr>
              <a:t>Est utilisé pour </a:t>
            </a:r>
            <a:r>
              <a:rPr lang="en-US" smtClean="0">
                <a:latin typeface="Segoe UI" pitchFamily="34" charset="0"/>
                <a:ea typeface="Segoe UI" pitchFamily="34" charset="0"/>
                <a:cs typeface="Segoe UI" pitchFamily="34" charset="0"/>
              </a:rPr>
              <a:t>configurer </a:t>
            </a:r>
            <a:br>
              <a:rPr lang="en-US" smtClean="0">
                <a:latin typeface="Segoe UI" pitchFamily="34" charset="0"/>
                <a:ea typeface="Segoe UI" pitchFamily="34" charset="0"/>
                <a:cs typeface="Segoe UI" pitchFamily="34" charset="0"/>
              </a:rPr>
            </a:br>
            <a:r>
              <a:rPr lang="en-US" smtClean="0">
                <a:latin typeface="Segoe UI" pitchFamily="34" charset="0"/>
                <a:ea typeface="Segoe UI" pitchFamily="34" charset="0"/>
                <a:cs typeface="Segoe UI" pitchFamily="34" charset="0"/>
              </a:rPr>
              <a:t>les </a:t>
            </a:r>
            <a:r>
              <a:rPr lang="en-US" dirty="0" smtClean="0">
                <a:latin typeface="Segoe UI" pitchFamily="34" charset="0"/>
                <a:ea typeface="Segoe UI" pitchFamily="34" charset="0"/>
                <a:cs typeface="Segoe UI" pitchFamily="34" charset="0"/>
              </a:rPr>
              <a:t>options </a:t>
            </a:r>
            <a:r>
              <a:rPr lang="en-US" smtClean="0">
                <a:latin typeface="Segoe UI" pitchFamily="34" charset="0"/>
                <a:ea typeface="Segoe UI" pitchFamily="34" charset="0"/>
                <a:cs typeface="Segoe UI" pitchFamily="34" charset="0"/>
              </a:rPr>
              <a:t>supplémentaires </a:t>
            </a:r>
            <a:br>
              <a:rPr lang="en-US" smtClean="0">
                <a:latin typeface="Segoe UI" pitchFamily="34" charset="0"/>
                <a:ea typeface="Segoe UI" pitchFamily="34" charset="0"/>
                <a:cs typeface="Segoe UI" pitchFamily="34" charset="0"/>
              </a:rPr>
            </a:br>
            <a:r>
              <a:rPr lang="en-US" smtClean="0">
                <a:latin typeface="Segoe UI" pitchFamily="34" charset="0"/>
                <a:ea typeface="Segoe UI" pitchFamily="34" charset="0"/>
                <a:cs typeface="Segoe UI" pitchFamily="34" charset="0"/>
              </a:rPr>
              <a:t>qui </a:t>
            </a:r>
            <a:r>
              <a:rPr lang="en-US" dirty="0" smtClean="0">
                <a:latin typeface="Segoe UI" pitchFamily="34" charset="0"/>
                <a:ea typeface="Segoe UI" pitchFamily="34" charset="0"/>
                <a:cs typeface="Segoe UI" pitchFamily="34" charset="0"/>
              </a:rPr>
              <a:t>contrôlent le comportement d'un élément de </a:t>
            </a:r>
            <a:r>
              <a:rPr lang="en-US" smtClean="0">
                <a:latin typeface="Segoe UI" pitchFamily="34" charset="0"/>
                <a:ea typeface="Segoe UI" pitchFamily="34" charset="0"/>
                <a:cs typeface="Segoe UI" pitchFamily="34" charset="0"/>
              </a:rPr>
              <a:t>préférence </a:t>
            </a:r>
            <a:br>
              <a:rPr lang="en-US" smtClean="0">
                <a:latin typeface="Segoe UI" pitchFamily="34" charset="0"/>
                <a:ea typeface="Segoe UI" pitchFamily="34" charset="0"/>
                <a:cs typeface="Segoe UI" pitchFamily="34" charset="0"/>
              </a:rPr>
            </a:br>
            <a:r>
              <a:rPr lang="en-US" smtClean="0">
                <a:latin typeface="Segoe UI" pitchFamily="34" charset="0"/>
                <a:ea typeface="Segoe UI" pitchFamily="34" charset="0"/>
                <a:cs typeface="Segoe UI" pitchFamily="34" charset="0"/>
              </a:rPr>
              <a:t>de </a:t>
            </a:r>
            <a:r>
              <a:rPr lang="en-US" dirty="0" smtClean="0">
                <a:latin typeface="Segoe UI" pitchFamily="34" charset="0"/>
                <a:ea typeface="Segoe UI" pitchFamily="34" charset="0"/>
                <a:cs typeface="Segoe UI" pitchFamily="34" charset="0"/>
              </a:rPr>
              <a:t>stratégie de groupe </a:t>
            </a:r>
          </a:p>
        </p:txBody>
      </p:sp>
      <p:sp>
        <p:nvSpPr>
          <p:cNvPr id="7" name="Line 6"/>
          <p:cNvSpPr>
            <a:spLocks noChangeShapeType="1"/>
          </p:cNvSpPr>
          <p:nvPr/>
        </p:nvSpPr>
        <p:spPr bwMode="auto">
          <a:xfrm flipH="1">
            <a:off x="1454150" y="1731669"/>
            <a:ext cx="368300" cy="101600"/>
          </a:xfrm>
          <a:prstGeom prst="line">
            <a:avLst/>
          </a:prstGeom>
          <a:noFill/>
          <a:ln w="3810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a:p>
        </p:txBody>
      </p:sp>
      <p:sp>
        <p:nvSpPr>
          <p:cNvPr id="8" name="Line 7"/>
          <p:cNvSpPr>
            <a:spLocks noChangeShapeType="1"/>
          </p:cNvSpPr>
          <p:nvPr/>
        </p:nvSpPr>
        <p:spPr bwMode="auto">
          <a:xfrm flipH="1">
            <a:off x="5186363" y="1902698"/>
            <a:ext cx="642937" cy="219075"/>
          </a:xfrm>
          <a:prstGeom prst="line">
            <a:avLst/>
          </a:prstGeom>
          <a:noFill/>
          <a:ln w="3810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a:p>
        </p:txBody>
      </p:sp>
      <p:sp>
        <p:nvSpPr>
          <p:cNvPr id="9" name="Rounded Rectangle 8"/>
          <p:cNvSpPr>
            <a:spLocks noChangeArrowheads="1"/>
          </p:cNvSpPr>
          <p:nvPr/>
        </p:nvSpPr>
        <p:spPr bwMode="auto">
          <a:xfrm>
            <a:off x="5791200" y="1414975"/>
            <a:ext cx="2754680" cy="447675"/>
          </a:xfrm>
          <a:prstGeom prst="roundRect">
            <a:avLst>
              <a:gd name="adj" fmla="val 4167"/>
            </a:avLst>
          </a:prstGeom>
          <a:solidFill>
            <a:schemeClr val="bg1"/>
          </a:solidFill>
          <a:ln w="9525" algn="ctr">
            <a:solidFill>
              <a:srgbClr val="333333"/>
            </a:solid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40000"/>
              </a:spcBef>
              <a:spcAft>
                <a:spcPct val="40000"/>
              </a:spcAft>
            </a:pPr>
            <a:r>
              <a:rPr lang="en-US" sz="1600" dirty="0">
                <a:latin typeface="Segoe UI" pitchFamily="34" charset="0"/>
                <a:ea typeface="Segoe UI" pitchFamily="34" charset="0"/>
                <a:cs typeface="Segoe UI" pitchFamily="34" charset="0"/>
              </a:rPr>
              <a:t>Ciblage des fonctionnalités</a:t>
            </a:r>
          </a:p>
        </p:txBody>
      </p:sp>
      <p:sp>
        <p:nvSpPr>
          <p:cNvPr id="10" name="Rounded Rectangle 9"/>
          <p:cNvSpPr>
            <a:spLocks noChangeArrowheads="1"/>
          </p:cNvSpPr>
          <p:nvPr/>
        </p:nvSpPr>
        <p:spPr bwMode="auto">
          <a:xfrm>
            <a:off x="4565612" y="5147603"/>
            <a:ext cx="4022725" cy="1252538"/>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defRPr/>
            </a:pPr>
            <a:r>
              <a:rPr lang="en-US" dirty="0">
                <a:latin typeface="Segoe UI" pitchFamily="34" charset="0"/>
                <a:ea typeface="Segoe UI" pitchFamily="34" charset="0"/>
                <a:cs typeface="Segoe UI" pitchFamily="34" charset="0"/>
              </a:rPr>
              <a:t>Détermine à quels utilisateurs et ordinateurs un élément de préférence </a:t>
            </a:r>
            <a:r>
              <a:rPr>
                <a:latin typeface="Segoe UI"/>
                <a:ea typeface="Segoe UI"/>
                <a:cs typeface="Segoe UI"/>
              </a:rPr>
              <a:t/>
            </a:r>
            <a:br>
              <a:rPr>
                <a:latin typeface="Segoe UI"/>
                <a:ea typeface="Segoe UI"/>
                <a:cs typeface="Segoe UI"/>
              </a:rPr>
            </a:br>
            <a:r>
              <a:rPr lang="en-US" dirty="0">
                <a:latin typeface="Segoe UI" pitchFamily="34" charset="0"/>
                <a:ea typeface="Segoe UI" pitchFamily="34" charset="0"/>
                <a:cs typeface="Segoe UI" pitchFamily="34" charset="0"/>
              </a:rPr>
              <a:t>s'applique </a:t>
            </a:r>
          </a:p>
        </p:txBody>
      </p:sp>
      <p:sp>
        <p:nvSpPr>
          <p:cNvPr id="11" name="Rounded Rectangle 10"/>
          <p:cNvSpPr>
            <a:spLocks noChangeArrowheads="1"/>
          </p:cNvSpPr>
          <p:nvPr/>
        </p:nvSpPr>
        <p:spPr bwMode="auto">
          <a:xfrm>
            <a:off x="1812925" y="1466557"/>
            <a:ext cx="1768475" cy="473075"/>
          </a:xfrm>
          <a:prstGeom prst="roundRect">
            <a:avLst>
              <a:gd name="adj" fmla="val 4167"/>
            </a:avLst>
          </a:prstGeom>
          <a:solidFill>
            <a:schemeClr val="bg1"/>
          </a:solidFill>
          <a:ln w="9525" algn="ctr">
            <a:solidFill>
              <a:srgbClr val="333333"/>
            </a:solid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spcBef>
                <a:spcPct val="40000"/>
              </a:spcBef>
              <a:spcAft>
                <a:spcPct val="40000"/>
              </a:spcAft>
            </a:pPr>
            <a:r>
              <a:rPr lang="en-US" sz="1600" dirty="0">
                <a:latin typeface="Segoe UI" pitchFamily="34" charset="0"/>
                <a:ea typeface="Segoe UI" pitchFamily="34" charset="0"/>
                <a:cs typeface="Segoe UI" pitchFamily="34" charset="0"/>
              </a:rPr>
              <a:t>Onglet courant</a:t>
            </a:r>
          </a:p>
        </p:txBody>
      </p:sp>
    </p:spTree>
    <p:extLst>
      <p:ext uri="{BB962C8B-B14F-4D97-AF65-F5344CB8AC3E}">
        <p14:creationId xmlns:p14="http://schemas.microsoft.com/office/powerpoint/2010/main" val="2758804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2bf5416c-a170-4221-8a3e-e0b060f95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des préférences de stratégies de groupe</a:t>
            </a:r>
            <a:endParaRPr lang="en-US"/>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Dans cette démonstration, vous allez apprendre à</a:t>
            </a:r>
            <a:r>
              <a:rPr lang="en-US" dirty="0" smtClean="0"/>
              <a:t> :</a:t>
            </a:r>
            <a:endParaRPr lang="en-GB" dirty="0" smtClean="0"/>
          </a:p>
          <a:p>
            <a:pPr lvl="0"/>
            <a:r>
              <a:rPr lang="en-US" sz="2400" dirty="0"/>
              <a:t>Configurer un raccourci sur le bureau avec des préférences de stratégie de groupe</a:t>
            </a:r>
            <a:endParaRPr lang="en-GB" sz="2400" dirty="0"/>
          </a:p>
          <a:p>
            <a:pPr lvl="0"/>
            <a:r>
              <a:rPr lang="en-US" sz="2400" dirty="0"/>
              <a:t>Cibler la préférence</a:t>
            </a:r>
            <a:endParaRPr lang="en-GB" sz="2400" dirty="0"/>
          </a:p>
          <a:p>
            <a:pPr lvl="0"/>
            <a:r>
              <a:rPr lang="en-US" sz="2400" dirty="0"/>
              <a:t>Configurer un nouveau dossier avec des préférences de stratégie de groupe </a:t>
            </a:r>
            <a:endParaRPr lang="en-GB" sz="2400" dirty="0"/>
          </a:p>
          <a:p>
            <a:pPr lvl="0"/>
            <a:r>
              <a:rPr lang="en-US" sz="2400" dirty="0"/>
              <a:t>Cibler la préférence</a:t>
            </a:r>
            <a:endParaRPr lang="en-GB" sz="2400" dirty="0"/>
          </a:p>
          <a:p>
            <a:pPr lvl="0"/>
            <a:r>
              <a:rPr lang="en-US" sz="2400" dirty="0"/>
              <a:t>Tester les préférences</a:t>
            </a:r>
            <a:endParaRPr lang="en-GB" sz="2400" dirty="0"/>
          </a:p>
          <a:p>
            <a:pPr lvl="0"/>
            <a:endParaRPr lang="en-GB" dirty="0" smtClean="0"/>
          </a:p>
          <a:p>
            <a:endParaRPr lang="en-US" dirty="0"/>
          </a:p>
        </p:txBody>
      </p:sp>
    </p:spTree>
    <p:extLst>
      <p:ext uri="{BB962C8B-B14F-4D97-AF65-F5344CB8AC3E}">
        <p14:creationId xmlns:p14="http://schemas.microsoft.com/office/powerpoint/2010/main" val="3640780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379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407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Implémentation des modèles d'administration</a:t>
            </a:r>
            <a:endParaRPr lang="en-US"/>
          </a:p>
        </p:txBody>
      </p:sp>
      <p:sp>
        <p:nvSpPr>
          <p:cNvPr id="3" name="Text Placeholder 2"/>
          <p:cNvSpPr>
            <a:spLocks noGrp="1"/>
          </p:cNvSpPr>
          <p:nvPr>
            <p:ph type="body" idx="1"/>
          </p:nvPr>
        </p:nvSpPr>
        <p:spPr/>
        <p:txBody>
          <a:bodyPr/>
          <a:lstStyle/>
          <a:p>
            <a:r>
              <a:rPr lang="fr-FR" smtClean="0"/>
              <a:t>Que sont les modèles d'administration ?
Que sont les fichiers ADM et ADMX ?
Le magasin central
Discussion : Utilisations pratiques des modèles d'administration
Démonstration : Configuration des paramètres à l'aide de modèles d'administration</a:t>
            </a:r>
            <a:endParaRPr lang="en-US"/>
          </a:p>
        </p:txBody>
      </p:sp>
    </p:spTree>
    <p:extLst>
      <p:ext uri="{BB962C8B-B14F-4D97-AF65-F5344CB8AC3E}">
        <p14:creationId xmlns:p14="http://schemas.microsoft.com/office/powerpoint/2010/main" val="2271570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4: Gestion des logiciels à l'aide de la stratégie de groupe</a:t>
            </a:r>
            <a:endParaRPr lang="en-US"/>
          </a:p>
        </p:txBody>
      </p:sp>
      <p:sp>
        <p:nvSpPr>
          <p:cNvPr id="3" name="Text Placeholder 2"/>
          <p:cNvSpPr>
            <a:spLocks noGrp="1"/>
          </p:cNvSpPr>
          <p:nvPr>
            <p:ph type="body" idx="1"/>
          </p:nvPr>
        </p:nvSpPr>
        <p:spPr/>
        <p:txBody>
          <a:bodyPr/>
          <a:lstStyle/>
          <a:p>
            <a:r>
              <a:rPr lang="fr-FR" smtClean="0"/>
              <a:t>De quelle façon la distribution de logiciels au moyen de la stratégie de groupe répond au cycle de vie de logiciel
Comment Windows Installer améliore la distribution de logiciels
Publication et attribution de logiciels
Administration des mises à niveau de logiciels à l'aide de la stratégie de groupe</a:t>
            </a:r>
            <a:endParaRPr lang="en-US"/>
          </a:p>
        </p:txBody>
      </p:sp>
    </p:spTree>
    <p:extLst>
      <p:ext uri="{BB962C8B-B14F-4D97-AF65-F5344CB8AC3E}">
        <p14:creationId xmlns:p14="http://schemas.microsoft.com/office/powerpoint/2010/main" val="1132697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smtClean="0"/>
              <a:t>De quelle façon la distribution de logiciels au moyen de la stratégie de groupe répond au cycle de vie de logiciel</a:t>
            </a:r>
            <a:endParaRPr lang="en-US" sz="2400"/>
          </a:p>
        </p:txBody>
      </p:sp>
      <p:grpSp>
        <p:nvGrpSpPr>
          <p:cNvPr id="4" name="Group 3"/>
          <p:cNvGrpSpPr>
            <a:grpSpLocks/>
          </p:cNvGrpSpPr>
          <p:nvPr/>
        </p:nvGrpSpPr>
        <p:grpSpPr bwMode="auto">
          <a:xfrm>
            <a:off x="1079500" y="1333500"/>
            <a:ext cx="3313113" cy="2209800"/>
            <a:chOff x="680" y="840"/>
            <a:chExt cx="2087" cy="1392"/>
          </a:xfrm>
        </p:grpSpPr>
        <p:sp>
          <p:nvSpPr>
            <p:cNvPr id="5" name="AutoShape 3"/>
            <p:cNvSpPr>
              <a:spLocks noChangeArrowheads="1"/>
            </p:cNvSpPr>
            <p:nvPr/>
          </p:nvSpPr>
          <p:spPr bwMode="auto">
            <a:xfrm>
              <a:off x="680" y="840"/>
              <a:ext cx="2087" cy="1392"/>
            </a:xfrm>
            <a:prstGeom prst="roundRect">
              <a:avLst>
                <a:gd name="adj" fmla="val 5028"/>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a:buSzPct val="85000"/>
                <a:defRPr/>
              </a:pPr>
              <a:endParaRPr lang="en-US" b="0">
                <a:latin typeface="Segoe UI" pitchFamily="34" charset="0"/>
                <a:ea typeface="Segoe UI" pitchFamily="34" charset="0"/>
                <a:cs typeface="Segoe UI" pitchFamily="34" charset="0"/>
              </a:endParaRPr>
            </a:p>
          </p:txBody>
        </p:sp>
        <p:sp>
          <p:nvSpPr>
            <p:cNvPr id="6" name="Text Box 4"/>
            <p:cNvSpPr txBox="1">
              <a:spLocks noChangeArrowheads="1"/>
            </p:cNvSpPr>
            <p:nvPr/>
          </p:nvSpPr>
          <p:spPr bwMode="auto">
            <a:xfrm>
              <a:off x="712" y="1929"/>
              <a:ext cx="829" cy="213"/>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a:latin typeface="Segoe UI" pitchFamily="34" charset="0"/>
                  <a:ea typeface="Segoe UI" pitchFamily="34" charset="0"/>
                  <a:cs typeface="Segoe UI" pitchFamily="34" charset="0"/>
                </a:rPr>
                <a:t>Préparation</a:t>
              </a:r>
              <a:endParaRPr lang="en-US" sz="1600" b="0">
                <a:latin typeface="Segoe UI" pitchFamily="34" charset="0"/>
                <a:ea typeface="Segoe UI" pitchFamily="34" charset="0"/>
                <a:cs typeface="Segoe UI" pitchFamily="34" charset="0"/>
              </a:endParaRPr>
            </a:p>
          </p:txBody>
        </p:sp>
        <p:pic>
          <p:nvPicPr>
            <p:cNvPr id="7" name="Picture 6" descr="Computer_Workstation01"/>
            <p:cNvPicPr>
              <a:picLocks noChangeAspect="1" noChangeArrowheads="1"/>
            </p:cNvPicPr>
            <p:nvPr/>
          </p:nvPicPr>
          <p:blipFill>
            <a:blip r:embed="rId3" cstate="print"/>
            <a:srcRect/>
            <a:stretch>
              <a:fillRect/>
            </a:stretch>
          </p:blipFill>
          <p:spPr bwMode="auto">
            <a:xfrm>
              <a:off x="1522" y="900"/>
              <a:ext cx="990" cy="1238"/>
            </a:xfrm>
            <a:prstGeom prst="rect">
              <a:avLst/>
            </a:prstGeom>
            <a:noFill/>
            <a:ln w="9525">
              <a:noFill/>
              <a:miter lim="800000"/>
              <a:headEnd/>
              <a:tailEnd/>
            </a:ln>
          </p:spPr>
        </p:pic>
        <p:sp>
          <p:nvSpPr>
            <p:cNvPr id="8" name="Rounded Rectangle 7"/>
            <p:cNvSpPr>
              <a:spLocks noChangeArrowheads="1"/>
            </p:cNvSpPr>
            <p:nvPr/>
          </p:nvSpPr>
          <p:spPr bwMode="auto">
            <a:xfrm>
              <a:off x="750" y="927"/>
              <a:ext cx="227" cy="259"/>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a:solidFill>
                    <a:srgbClr val="990033"/>
                  </a:solidFill>
                  <a:latin typeface="Segoe UI" pitchFamily="34" charset="0"/>
                  <a:ea typeface="Segoe UI" pitchFamily="34" charset="0"/>
                  <a:cs typeface="Segoe UI" pitchFamily="34" charset="0"/>
                </a:rPr>
                <a:t>1</a:t>
              </a:r>
            </a:p>
          </p:txBody>
        </p:sp>
      </p:grpSp>
      <p:grpSp>
        <p:nvGrpSpPr>
          <p:cNvPr id="9" name="Group 8"/>
          <p:cNvGrpSpPr>
            <a:grpSpLocks/>
          </p:cNvGrpSpPr>
          <p:nvPr/>
        </p:nvGrpSpPr>
        <p:grpSpPr bwMode="auto">
          <a:xfrm>
            <a:off x="4624388" y="1333500"/>
            <a:ext cx="3313112" cy="2209800"/>
            <a:chOff x="2913" y="840"/>
            <a:chExt cx="2087" cy="1392"/>
          </a:xfrm>
        </p:grpSpPr>
        <p:sp>
          <p:nvSpPr>
            <p:cNvPr id="10" name="AutoShape 18"/>
            <p:cNvSpPr>
              <a:spLocks noChangeArrowheads="1"/>
            </p:cNvSpPr>
            <p:nvPr/>
          </p:nvSpPr>
          <p:spPr bwMode="auto">
            <a:xfrm>
              <a:off x="2913" y="840"/>
              <a:ext cx="2087" cy="1392"/>
            </a:xfrm>
            <a:prstGeom prst="roundRect">
              <a:avLst>
                <a:gd name="adj" fmla="val 5028"/>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a:buSzPct val="85000"/>
                <a:defRPr/>
              </a:pPr>
              <a:endParaRPr lang="en-US" b="0">
                <a:latin typeface="Segoe UI" pitchFamily="34" charset="0"/>
                <a:ea typeface="Segoe UI" pitchFamily="34" charset="0"/>
                <a:cs typeface="Segoe UI" pitchFamily="34" charset="0"/>
              </a:endParaRPr>
            </a:p>
          </p:txBody>
        </p:sp>
        <p:sp>
          <p:nvSpPr>
            <p:cNvPr id="11" name="AutoShape 19"/>
            <p:cNvSpPr>
              <a:spLocks noChangeArrowheads="1"/>
            </p:cNvSpPr>
            <p:nvPr/>
          </p:nvSpPr>
          <p:spPr bwMode="auto">
            <a:xfrm>
              <a:off x="2957" y="1887"/>
              <a:ext cx="1640" cy="236"/>
            </a:xfrm>
            <a:prstGeom prst="roundRect">
              <a:avLst>
                <a:gd name="adj" fmla="val 16667"/>
              </a:avLst>
            </a:prstGeom>
            <a:noFill/>
            <a:ln w="9525">
              <a:noFill/>
              <a:round/>
              <a:headEnd/>
              <a:tailEnd/>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a:latin typeface="Segoe UI" pitchFamily="34" charset="0"/>
                  <a:ea typeface="Segoe UI" pitchFamily="34" charset="0"/>
                  <a:cs typeface="Segoe UI" pitchFamily="34" charset="0"/>
                </a:rPr>
                <a:t>Déploiement</a:t>
              </a:r>
            </a:p>
          </p:txBody>
        </p:sp>
        <p:pic>
          <p:nvPicPr>
            <p:cNvPr id="12" name="Picture 11" descr="Computer_DesktopComputerSansKeyboard01"/>
            <p:cNvPicPr>
              <a:picLocks noChangeAspect="1" noChangeArrowheads="1"/>
            </p:cNvPicPr>
            <p:nvPr/>
          </p:nvPicPr>
          <p:blipFill>
            <a:blip r:embed="rId4" cstate="print"/>
            <a:srcRect/>
            <a:stretch>
              <a:fillRect/>
            </a:stretch>
          </p:blipFill>
          <p:spPr bwMode="auto">
            <a:xfrm>
              <a:off x="3833" y="935"/>
              <a:ext cx="769" cy="937"/>
            </a:xfrm>
            <a:prstGeom prst="rect">
              <a:avLst/>
            </a:prstGeom>
            <a:noFill/>
            <a:ln w="9525">
              <a:noFill/>
              <a:miter lim="800000"/>
              <a:headEnd/>
              <a:tailEnd/>
            </a:ln>
          </p:spPr>
        </p:pic>
        <p:sp>
          <p:nvSpPr>
            <p:cNvPr id="13" name="Rectangle 12"/>
            <p:cNvSpPr>
              <a:spLocks noChangeArrowheads="1"/>
            </p:cNvSpPr>
            <p:nvPr/>
          </p:nvSpPr>
          <p:spPr bwMode="auto">
            <a:xfrm>
              <a:off x="4181" y="1156"/>
              <a:ext cx="735" cy="92"/>
            </a:xfrm>
            <a:prstGeom prst="rect">
              <a:avLst/>
            </a:prstGeom>
            <a:gradFill rotWithShape="0">
              <a:gsLst>
                <a:gs pos="0">
                  <a:srgbClr val="181847"/>
                </a:gs>
                <a:gs pos="100000">
                  <a:srgbClr val="333399"/>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4" name="Rectangle 13"/>
            <p:cNvSpPr>
              <a:spLocks noChangeArrowheads="1"/>
            </p:cNvSpPr>
            <p:nvPr/>
          </p:nvSpPr>
          <p:spPr bwMode="auto">
            <a:xfrm>
              <a:off x="4181" y="1248"/>
              <a:ext cx="321" cy="459"/>
            </a:xfrm>
            <a:prstGeom prst="rect">
              <a:avLst/>
            </a:prstGeom>
            <a:gradFill rotWithShape="0">
              <a:gsLst>
                <a:gs pos="0">
                  <a:schemeClr val="hlink">
                    <a:gamma/>
                    <a:tint val="20000"/>
                    <a:invGamma/>
                  </a:schemeClr>
                </a:gs>
                <a:gs pos="100000">
                  <a:schemeClr val="hlink"/>
                </a:gs>
              </a:gsLst>
              <a:lin ang="5400000" scaled="1"/>
            </a:gradFill>
            <a:ln w="12700">
              <a:solidFill>
                <a:schemeClr val="tx1"/>
              </a:solid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a:latin typeface="Segoe UI" pitchFamily="34" charset="0"/>
                <a:ea typeface="Segoe UI" pitchFamily="34" charset="0"/>
                <a:cs typeface="Segoe UI" pitchFamily="34" charset="0"/>
              </a:endParaRPr>
            </a:p>
          </p:txBody>
        </p:sp>
        <p:sp>
          <p:nvSpPr>
            <p:cNvPr id="15" name="Rectangle 14"/>
            <p:cNvSpPr>
              <a:spLocks noChangeArrowheads="1"/>
            </p:cNvSpPr>
            <p:nvPr/>
          </p:nvSpPr>
          <p:spPr bwMode="auto">
            <a:xfrm>
              <a:off x="4502" y="1248"/>
              <a:ext cx="414" cy="459"/>
            </a:xfrm>
            <a:prstGeom prst="rect">
              <a:avLst/>
            </a:prstGeom>
            <a:solidFill>
              <a:schemeClr val="bg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6" name="Rectangle 15"/>
            <p:cNvSpPr>
              <a:spLocks noChangeArrowheads="1"/>
            </p:cNvSpPr>
            <p:nvPr/>
          </p:nvSpPr>
          <p:spPr bwMode="auto">
            <a:xfrm>
              <a:off x="4473" y="1341"/>
              <a:ext cx="391" cy="291"/>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a:solidFill>
                    <a:schemeClr val="hlink"/>
                  </a:solidFill>
                  <a:latin typeface="Segoe UI" pitchFamily="34" charset="0"/>
                  <a:ea typeface="Segoe UI" pitchFamily="34" charset="0"/>
                  <a:cs typeface="Segoe UI" pitchFamily="34" charset="0"/>
                </a:rPr>
                <a:t>1.0</a:t>
              </a:r>
            </a:p>
          </p:txBody>
        </p:sp>
        <p:sp>
          <p:nvSpPr>
            <p:cNvPr id="17" name="Rounded Rectangle 16"/>
            <p:cNvSpPr>
              <a:spLocks noChangeArrowheads="1"/>
            </p:cNvSpPr>
            <p:nvPr/>
          </p:nvSpPr>
          <p:spPr bwMode="auto">
            <a:xfrm>
              <a:off x="2988" y="927"/>
              <a:ext cx="227" cy="259"/>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a:solidFill>
                    <a:srgbClr val="990033"/>
                  </a:solidFill>
                  <a:latin typeface="Segoe UI" pitchFamily="34" charset="0"/>
                  <a:ea typeface="Segoe UI" pitchFamily="34" charset="0"/>
                  <a:cs typeface="Segoe UI" pitchFamily="34" charset="0"/>
                </a:rPr>
                <a:t>2</a:t>
              </a:r>
            </a:p>
          </p:txBody>
        </p:sp>
      </p:grpSp>
      <p:sp>
        <p:nvSpPr>
          <p:cNvPr id="18" name="Arc 26"/>
          <p:cNvSpPr>
            <a:spLocks/>
          </p:cNvSpPr>
          <p:nvPr/>
        </p:nvSpPr>
        <p:spPr bwMode="auto">
          <a:xfrm>
            <a:off x="3987800" y="1979613"/>
            <a:ext cx="2058988" cy="1531937"/>
          </a:xfrm>
          <a:custGeom>
            <a:avLst/>
            <a:gdLst>
              <a:gd name="T0" fmla="*/ 0 w 21266"/>
              <a:gd name="T1" fmla="*/ 97661 h 21600"/>
              <a:gd name="T2" fmla="*/ 2058988 w 21266"/>
              <a:gd name="T3" fmla="*/ 346246 h 21600"/>
              <a:gd name="T4" fmla="*/ 734772 w 21266"/>
              <a:gd name="T5" fmla="*/ 1531937 h 21600"/>
              <a:gd name="T6" fmla="*/ 0 60000 65536"/>
              <a:gd name="T7" fmla="*/ 0 60000 65536"/>
              <a:gd name="T8" fmla="*/ 0 60000 65536"/>
              <a:gd name="T9" fmla="*/ 0 w 21266"/>
              <a:gd name="T10" fmla="*/ 0 h 21600"/>
              <a:gd name="T11" fmla="*/ 21266 w 21266"/>
              <a:gd name="T12" fmla="*/ 21600 h 21600"/>
            </a:gdLst>
            <a:ahLst/>
            <a:cxnLst>
              <a:cxn ang="T6">
                <a:pos x="T0" y="T1"/>
              </a:cxn>
              <a:cxn ang="T7">
                <a:pos x="T2" y="T3"/>
              </a:cxn>
              <a:cxn ang="T8">
                <a:pos x="T4" y="T5"/>
              </a:cxn>
            </a:cxnLst>
            <a:rect l="T9" t="T10" r="T11" b="T12"/>
            <a:pathLst>
              <a:path w="21266" h="21600" fill="none" extrusionOk="0">
                <a:moveTo>
                  <a:pt x="0" y="1377"/>
                </a:moveTo>
                <a:cubicBezTo>
                  <a:pt x="2426" y="466"/>
                  <a:pt x="4997" y="-1"/>
                  <a:pt x="7589" y="0"/>
                </a:cubicBezTo>
                <a:cubicBezTo>
                  <a:pt x="12574" y="0"/>
                  <a:pt x="17407" y="1724"/>
                  <a:pt x="21266" y="4881"/>
                </a:cubicBezTo>
              </a:path>
              <a:path w="21266" h="21600" stroke="0" extrusionOk="0">
                <a:moveTo>
                  <a:pt x="0" y="1377"/>
                </a:moveTo>
                <a:cubicBezTo>
                  <a:pt x="2426" y="466"/>
                  <a:pt x="4997" y="-1"/>
                  <a:pt x="7589" y="0"/>
                </a:cubicBezTo>
                <a:cubicBezTo>
                  <a:pt x="12574" y="0"/>
                  <a:pt x="17407" y="1724"/>
                  <a:pt x="21266" y="4881"/>
                </a:cubicBezTo>
                <a:lnTo>
                  <a:pt x="7589" y="21600"/>
                </a:lnTo>
                <a:close/>
              </a:path>
            </a:pathLst>
          </a:custGeom>
          <a:noFill/>
          <a:ln w="76200" cap="rnd">
            <a:solidFill>
              <a:srgbClr val="CC0000"/>
            </a:solidFill>
            <a:prstDash val="sysDot"/>
            <a:round/>
            <a:headEnd/>
            <a:tailEnd type="triangle" w="med" len="me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nvGrpSpPr>
          <p:cNvPr id="19" name="Group 18"/>
          <p:cNvGrpSpPr>
            <a:grpSpLocks/>
          </p:cNvGrpSpPr>
          <p:nvPr/>
        </p:nvGrpSpPr>
        <p:grpSpPr bwMode="auto">
          <a:xfrm>
            <a:off x="4624388" y="3778250"/>
            <a:ext cx="3313112" cy="2209800"/>
            <a:chOff x="2913" y="2380"/>
            <a:chExt cx="2087" cy="1392"/>
          </a:xfrm>
        </p:grpSpPr>
        <p:sp>
          <p:nvSpPr>
            <p:cNvPr id="20" name="AutoShape 28"/>
            <p:cNvSpPr>
              <a:spLocks noChangeArrowheads="1"/>
            </p:cNvSpPr>
            <p:nvPr/>
          </p:nvSpPr>
          <p:spPr bwMode="auto">
            <a:xfrm>
              <a:off x="2913" y="2380"/>
              <a:ext cx="2087" cy="1392"/>
            </a:xfrm>
            <a:prstGeom prst="roundRect">
              <a:avLst>
                <a:gd name="adj" fmla="val 5028"/>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a:buSzPct val="85000"/>
                <a:defRPr/>
              </a:pPr>
              <a:endParaRPr lang="en-US" b="0">
                <a:latin typeface="Segoe UI" pitchFamily="34" charset="0"/>
                <a:ea typeface="Segoe UI" pitchFamily="34" charset="0"/>
                <a:cs typeface="Segoe UI" pitchFamily="34" charset="0"/>
              </a:endParaRPr>
            </a:p>
          </p:txBody>
        </p:sp>
        <p:sp>
          <p:nvSpPr>
            <p:cNvPr id="21" name="AutoShape 29"/>
            <p:cNvSpPr>
              <a:spLocks noChangeArrowheads="1"/>
            </p:cNvSpPr>
            <p:nvPr/>
          </p:nvSpPr>
          <p:spPr bwMode="auto">
            <a:xfrm>
              <a:off x="2914" y="3438"/>
              <a:ext cx="1684" cy="236"/>
            </a:xfrm>
            <a:prstGeom prst="roundRect">
              <a:avLst>
                <a:gd name="adj" fmla="val 16667"/>
              </a:avLst>
            </a:prstGeom>
            <a:noFill/>
            <a:ln w="9525">
              <a:noFill/>
              <a:round/>
              <a:headEnd/>
              <a:tailEnd/>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a:latin typeface="Segoe UI" pitchFamily="34" charset="0"/>
                  <a:ea typeface="Segoe UI" pitchFamily="34" charset="0"/>
                  <a:cs typeface="Segoe UI" pitchFamily="34" charset="0"/>
                </a:rPr>
                <a:t>Maintenance</a:t>
              </a:r>
            </a:p>
          </p:txBody>
        </p:sp>
        <p:pic>
          <p:nvPicPr>
            <p:cNvPr id="22" name="Picture 21" descr="Computer_DesktopComputerSansKeyboard01"/>
            <p:cNvPicPr>
              <a:picLocks noChangeAspect="1" noChangeArrowheads="1"/>
            </p:cNvPicPr>
            <p:nvPr/>
          </p:nvPicPr>
          <p:blipFill>
            <a:blip r:embed="rId5" cstate="print"/>
            <a:srcRect/>
            <a:stretch>
              <a:fillRect/>
            </a:stretch>
          </p:blipFill>
          <p:spPr bwMode="auto">
            <a:xfrm>
              <a:off x="3700" y="2596"/>
              <a:ext cx="745" cy="908"/>
            </a:xfrm>
            <a:prstGeom prst="rect">
              <a:avLst/>
            </a:prstGeom>
            <a:noFill/>
            <a:ln w="9525">
              <a:noFill/>
              <a:miter lim="800000"/>
              <a:headEnd/>
              <a:tailEnd/>
            </a:ln>
          </p:spPr>
        </p:pic>
        <p:grpSp>
          <p:nvGrpSpPr>
            <p:cNvPr id="23" name="Group 22"/>
            <p:cNvGrpSpPr>
              <a:grpSpLocks/>
            </p:cNvGrpSpPr>
            <p:nvPr/>
          </p:nvGrpSpPr>
          <p:grpSpPr bwMode="auto">
            <a:xfrm>
              <a:off x="4196" y="2781"/>
              <a:ext cx="774" cy="591"/>
              <a:chOff x="4368" y="2082"/>
              <a:chExt cx="864" cy="660"/>
            </a:xfrm>
          </p:grpSpPr>
          <p:grpSp>
            <p:nvGrpSpPr>
              <p:cNvPr id="25" name="Group 24"/>
              <p:cNvGrpSpPr>
                <a:grpSpLocks/>
              </p:cNvGrpSpPr>
              <p:nvPr/>
            </p:nvGrpSpPr>
            <p:grpSpPr bwMode="auto">
              <a:xfrm>
                <a:off x="4368" y="2082"/>
                <a:ext cx="864" cy="660"/>
                <a:chOff x="3936" y="2688"/>
                <a:chExt cx="576" cy="440"/>
              </a:xfrm>
            </p:grpSpPr>
            <p:sp>
              <p:nvSpPr>
                <p:cNvPr id="27" name="Rectangle 26"/>
                <p:cNvSpPr>
                  <a:spLocks noChangeArrowheads="1"/>
                </p:cNvSpPr>
                <p:nvPr/>
              </p:nvSpPr>
              <p:spPr bwMode="auto">
                <a:xfrm>
                  <a:off x="3970" y="2722"/>
                  <a:ext cx="542" cy="406"/>
                </a:xfrm>
                <a:prstGeom prst="rect">
                  <a:avLst/>
                </a:prstGeom>
                <a:solidFill>
                  <a:srgbClr val="808080"/>
                </a:solidFill>
                <a:ln w="12700">
                  <a:no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28" name="Rectangle 27"/>
                <p:cNvSpPr>
                  <a:spLocks noChangeArrowheads="1"/>
                </p:cNvSpPr>
                <p:nvPr/>
              </p:nvSpPr>
              <p:spPr bwMode="auto">
                <a:xfrm>
                  <a:off x="3936" y="2688"/>
                  <a:ext cx="542" cy="68"/>
                </a:xfrm>
                <a:prstGeom prst="rect">
                  <a:avLst/>
                </a:prstGeom>
                <a:gradFill rotWithShape="0">
                  <a:gsLst>
                    <a:gs pos="0">
                      <a:srgbClr val="760000"/>
                    </a:gs>
                    <a:gs pos="100000">
                      <a:srgbClr val="FF0000"/>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29" name="Rectangle 28"/>
                <p:cNvSpPr>
                  <a:spLocks noChangeArrowheads="1"/>
                </p:cNvSpPr>
                <p:nvPr/>
              </p:nvSpPr>
              <p:spPr bwMode="auto">
                <a:xfrm>
                  <a:off x="3936" y="2756"/>
                  <a:ext cx="237" cy="338"/>
                </a:xfrm>
                <a:prstGeom prst="rect">
                  <a:avLst/>
                </a:prstGeom>
                <a:gradFill rotWithShape="0">
                  <a:gsLst>
                    <a:gs pos="0">
                      <a:srgbClr val="FFFFF5"/>
                    </a:gs>
                    <a:gs pos="100000">
                      <a:srgbClr val="FFFFCC"/>
                    </a:gs>
                  </a:gsLst>
                  <a:lin ang="540000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30" name="Rectangle 29"/>
                <p:cNvSpPr>
                  <a:spLocks noChangeArrowheads="1"/>
                </p:cNvSpPr>
                <p:nvPr/>
              </p:nvSpPr>
              <p:spPr bwMode="auto">
                <a:xfrm>
                  <a:off x="4173" y="2756"/>
                  <a:ext cx="305" cy="338"/>
                </a:xfrm>
                <a:prstGeom prst="rect">
                  <a:avLst/>
                </a:prstGeom>
                <a:solidFill>
                  <a:schemeClr val="tx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sp>
            <p:nvSpPr>
              <p:cNvPr id="26" name="Rectangle 25"/>
              <p:cNvSpPr>
                <a:spLocks noChangeArrowheads="1"/>
              </p:cNvSpPr>
              <p:nvPr/>
            </p:nvSpPr>
            <p:spPr bwMode="auto">
              <a:xfrm>
                <a:off x="4683" y="2340"/>
                <a:ext cx="436" cy="325"/>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a:solidFill>
                      <a:srgbClr val="FFFFCC"/>
                    </a:solidFill>
                    <a:latin typeface="Segoe UI" pitchFamily="34" charset="0"/>
                    <a:ea typeface="Segoe UI" pitchFamily="34" charset="0"/>
                    <a:cs typeface="Segoe UI" pitchFamily="34" charset="0"/>
                  </a:rPr>
                  <a:t>2.0</a:t>
                </a:r>
              </a:p>
            </p:txBody>
          </p:sp>
        </p:grpSp>
        <p:sp>
          <p:nvSpPr>
            <p:cNvPr id="24" name="Rounded Rectangle 23"/>
            <p:cNvSpPr>
              <a:spLocks noChangeArrowheads="1"/>
            </p:cNvSpPr>
            <p:nvPr/>
          </p:nvSpPr>
          <p:spPr bwMode="auto">
            <a:xfrm>
              <a:off x="2989" y="2464"/>
              <a:ext cx="227" cy="259"/>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a:solidFill>
                    <a:srgbClr val="990033"/>
                  </a:solidFill>
                  <a:latin typeface="Segoe UI" pitchFamily="34" charset="0"/>
                  <a:ea typeface="Segoe UI" pitchFamily="34" charset="0"/>
                  <a:cs typeface="Segoe UI" pitchFamily="34" charset="0"/>
                </a:rPr>
                <a:t>3</a:t>
              </a:r>
            </a:p>
          </p:txBody>
        </p:sp>
      </p:grpSp>
      <p:sp>
        <p:nvSpPr>
          <p:cNvPr id="31" name="Arc 40"/>
          <p:cNvSpPr>
            <a:spLocks/>
          </p:cNvSpPr>
          <p:nvPr/>
        </p:nvSpPr>
        <p:spPr bwMode="auto">
          <a:xfrm>
            <a:off x="4654550" y="2998788"/>
            <a:ext cx="2090738" cy="1208087"/>
          </a:xfrm>
          <a:custGeom>
            <a:avLst/>
            <a:gdLst>
              <a:gd name="T0" fmla="*/ 1963068 w 21600"/>
              <a:gd name="T1" fmla="*/ 0 h 17019"/>
              <a:gd name="T2" fmla="*/ 1873534 w 21600"/>
              <a:gd name="T3" fmla="*/ 1208087 h 17019"/>
              <a:gd name="T4" fmla="*/ 0 w 21600"/>
              <a:gd name="T5" fmla="*/ 527628 h 17019"/>
              <a:gd name="T6" fmla="*/ 0 60000 65536"/>
              <a:gd name="T7" fmla="*/ 0 60000 65536"/>
              <a:gd name="T8" fmla="*/ 0 60000 65536"/>
              <a:gd name="T9" fmla="*/ 0 w 21600"/>
              <a:gd name="T10" fmla="*/ 0 h 17019"/>
              <a:gd name="T11" fmla="*/ 21600 w 21600"/>
              <a:gd name="T12" fmla="*/ 17019 h 17019"/>
            </a:gdLst>
            <a:ahLst/>
            <a:cxnLst>
              <a:cxn ang="T6">
                <a:pos x="T0" y="T1"/>
              </a:cxn>
              <a:cxn ang="T7">
                <a:pos x="T2" y="T3"/>
              </a:cxn>
              <a:cxn ang="T8">
                <a:pos x="T4" y="T5"/>
              </a:cxn>
            </a:cxnLst>
            <a:rect l="T9" t="T10" r="T11" b="T12"/>
            <a:pathLst>
              <a:path w="21600" h="17019" fill="none" extrusionOk="0">
                <a:moveTo>
                  <a:pt x="20280" y="0"/>
                </a:moveTo>
                <a:cubicBezTo>
                  <a:pt x="21153" y="2381"/>
                  <a:pt x="21600" y="4897"/>
                  <a:pt x="21600" y="7433"/>
                </a:cubicBezTo>
                <a:cubicBezTo>
                  <a:pt x="21600" y="10758"/>
                  <a:pt x="20832" y="14039"/>
                  <a:pt x="19356" y="17019"/>
                </a:cubicBezTo>
              </a:path>
              <a:path w="21600" h="17019" stroke="0" extrusionOk="0">
                <a:moveTo>
                  <a:pt x="20280" y="0"/>
                </a:moveTo>
                <a:cubicBezTo>
                  <a:pt x="21153" y="2381"/>
                  <a:pt x="21600" y="4897"/>
                  <a:pt x="21600" y="7433"/>
                </a:cubicBezTo>
                <a:cubicBezTo>
                  <a:pt x="21600" y="10758"/>
                  <a:pt x="20832" y="14039"/>
                  <a:pt x="19356" y="17019"/>
                </a:cubicBezTo>
                <a:lnTo>
                  <a:pt x="0" y="7433"/>
                </a:lnTo>
                <a:close/>
              </a:path>
            </a:pathLst>
          </a:custGeom>
          <a:noFill/>
          <a:ln w="76200" cap="rnd">
            <a:solidFill>
              <a:srgbClr val="CC0000"/>
            </a:solidFill>
            <a:prstDash val="sysDot"/>
            <a:round/>
            <a:headEnd/>
            <a:tailEnd type="triangle" w="med" len="me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nvGrpSpPr>
          <p:cNvPr id="32" name="Group 31"/>
          <p:cNvGrpSpPr>
            <a:grpSpLocks/>
          </p:cNvGrpSpPr>
          <p:nvPr/>
        </p:nvGrpSpPr>
        <p:grpSpPr bwMode="auto">
          <a:xfrm>
            <a:off x="1079500" y="3778250"/>
            <a:ext cx="3313113" cy="2209800"/>
            <a:chOff x="680" y="2380"/>
            <a:chExt cx="2087" cy="1392"/>
          </a:xfrm>
        </p:grpSpPr>
        <p:sp>
          <p:nvSpPr>
            <p:cNvPr id="33" name="AutoShape 42"/>
            <p:cNvSpPr>
              <a:spLocks noChangeArrowheads="1"/>
            </p:cNvSpPr>
            <p:nvPr/>
          </p:nvSpPr>
          <p:spPr bwMode="auto">
            <a:xfrm>
              <a:off x="680" y="2380"/>
              <a:ext cx="2087" cy="1392"/>
            </a:xfrm>
            <a:prstGeom prst="roundRect">
              <a:avLst>
                <a:gd name="adj" fmla="val 5028"/>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l">
                <a:buSzPct val="85000"/>
                <a:defRPr/>
              </a:pPr>
              <a:endParaRPr lang="en-US" b="0">
                <a:latin typeface="Segoe UI" pitchFamily="34" charset="0"/>
                <a:ea typeface="Segoe UI" pitchFamily="34" charset="0"/>
                <a:cs typeface="Segoe UI" pitchFamily="34" charset="0"/>
              </a:endParaRPr>
            </a:p>
          </p:txBody>
        </p:sp>
        <p:sp>
          <p:nvSpPr>
            <p:cNvPr id="34" name="AutoShape 43"/>
            <p:cNvSpPr>
              <a:spLocks noChangeArrowheads="1"/>
            </p:cNvSpPr>
            <p:nvPr/>
          </p:nvSpPr>
          <p:spPr bwMode="auto">
            <a:xfrm>
              <a:off x="707" y="3483"/>
              <a:ext cx="657" cy="236"/>
            </a:xfrm>
            <a:prstGeom prst="roundRect">
              <a:avLst>
                <a:gd name="adj" fmla="val 16667"/>
              </a:avLst>
            </a:prstGeom>
            <a:noFill/>
            <a:ln w="9525">
              <a:noFill/>
              <a:round/>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a:latin typeface="Segoe UI" pitchFamily="34" charset="0"/>
                  <a:ea typeface="Segoe UI" pitchFamily="34" charset="0"/>
                  <a:cs typeface="Segoe UI" pitchFamily="34" charset="0"/>
                </a:rPr>
                <a:t>Suppression</a:t>
              </a:r>
            </a:p>
          </p:txBody>
        </p:sp>
        <p:pic>
          <p:nvPicPr>
            <p:cNvPr id="35" name="Picture 34" descr="Computer_DesktopComputerSansKeyboard01"/>
            <p:cNvPicPr>
              <a:picLocks noChangeAspect="1" noChangeArrowheads="1"/>
            </p:cNvPicPr>
            <p:nvPr/>
          </p:nvPicPr>
          <p:blipFill>
            <a:blip r:embed="rId6" cstate="print"/>
            <a:srcRect/>
            <a:stretch>
              <a:fillRect/>
            </a:stretch>
          </p:blipFill>
          <p:spPr bwMode="auto">
            <a:xfrm>
              <a:off x="1452" y="2568"/>
              <a:ext cx="795" cy="968"/>
            </a:xfrm>
            <a:prstGeom prst="rect">
              <a:avLst/>
            </a:prstGeom>
            <a:noFill/>
            <a:ln w="9525">
              <a:noFill/>
              <a:miter lim="800000"/>
              <a:headEnd/>
              <a:tailEnd/>
            </a:ln>
          </p:spPr>
        </p:pic>
        <p:sp>
          <p:nvSpPr>
            <p:cNvPr id="36" name="Rounded Rectangle 35"/>
            <p:cNvSpPr>
              <a:spLocks noChangeArrowheads="1"/>
            </p:cNvSpPr>
            <p:nvPr/>
          </p:nvSpPr>
          <p:spPr bwMode="auto">
            <a:xfrm>
              <a:off x="748" y="2464"/>
              <a:ext cx="227" cy="259"/>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a:solidFill>
                    <a:srgbClr val="990033"/>
                  </a:solidFill>
                  <a:latin typeface="Segoe UI" pitchFamily="34" charset="0"/>
                  <a:ea typeface="Segoe UI" pitchFamily="34" charset="0"/>
                  <a:cs typeface="Segoe UI" pitchFamily="34" charset="0"/>
                </a:rPr>
                <a:t>4</a:t>
              </a:r>
            </a:p>
          </p:txBody>
        </p:sp>
      </p:grpSp>
      <p:sp>
        <p:nvSpPr>
          <p:cNvPr id="37" name="Arc 46"/>
          <p:cNvSpPr>
            <a:spLocks/>
          </p:cNvSpPr>
          <p:nvPr/>
        </p:nvSpPr>
        <p:spPr bwMode="auto">
          <a:xfrm>
            <a:off x="3579813" y="3378200"/>
            <a:ext cx="2116137" cy="1531938"/>
          </a:xfrm>
          <a:custGeom>
            <a:avLst/>
            <a:gdLst>
              <a:gd name="T0" fmla="*/ 2116137 w 21865"/>
              <a:gd name="T1" fmla="*/ 1356404 h 21600"/>
              <a:gd name="T2" fmla="*/ 0 w 21865"/>
              <a:gd name="T3" fmla="*/ 1281934 h 21600"/>
              <a:gd name="T4" fmla="*/ 1144543 w 21865"/>
              <a:gd name="T5" fmla="*/ 0 h 21600"/>
              <a:gd name="T6" fmla="*/ 0 60000 65536"/>
              <a:gd name="T7" fmla="*/ 0 60000 65536"/>
              <a:gd name="T8" fmla="*/ 0 60000 65536"/>
              <a:gd name="T9" fmla="*/ 0 w 21865"/>
              <a:gd name="T10" fmla="*/ 0 h 21600"/>
              <a:gd name="T11" fmla="*/ 21865 w 21865"/>
              <a:gd name="T12" fmla="*/ 21600 h 21600"/>
            </a:gdLst>
            <a:ahLst/>
            <a:cxnLst>
              <a:cxn ang="T6">
                <a:pos x="T0" y="T1"/>
              </a:cxn>
              <a:cxn ang="T7">
                <a:pos x="T2" y="T3"/>
              </a:cxn>
              <a:cxn ang="T8">
                <a:pos x="T4" y="T5"/>
              </a:cxn>
            </a:cxnLst>
            <a:rect l="T9" t="T10" r="T11" b="T12"/>
            <a:pathLst>
              <a:path w="21865" h="21600" fill="none" extrusionOk="0">
                <a:moveTo>
                  <a:pt x="21865" y="19125"/>
                </a:moveTo>
                <a:cubicBezTo>
                  <a:pt x="18768" y="20750"/>
                  <a:pt x="15323" y="21599"/>
                  <a:pt x="11826" y="21600"/>
                </a:cubicBezTo>
                <a:cubicBezTo>
                  <a:pt x="7625" y="21600"/>
                  <a:pt x="3515" y="20375"/>
                  <a:pt x="-1" y="18075"/>
                </a:cubicBezTo>
              </a:path>
              <a:path w="21865" h="21600" stroke="0" extrusionOk="0">
                <a:moveTo>
                  <a:pt x="21865" y="19125"/>
                </a:moveTo>
                <a:cubicBezTo>
                  <a:pt x="18768" y="20750"/>
                  <a:pt x="15323" y="21599"/>
                  <a:pt x="11826" y="21600"/>
                </a:cubicBezTo>
                <a:cubicBezTo>
                  <a:pt x="7625" y="21600"/>
                  <a:pt x="3515" y="20375"/>
                  <a:pt x="-1" y="18075"/>
                </a:cubicBezTo>
                <a:lnTo>
                  <a:pt x="11826" y="0"/>
                </a:lnTo>
                <a:close/>
              </a:path>
            </a:pathLst>
          </a:custGeom>
          <a:noFill/>
          <a:ln w="76200" cap="rnd">
            <a:solidFill>
              <a:srgbClr val="CC0000"/>
            </a:solidFill>
            <a:prstDash val="sysDot"/>
            <a:round/>
            <a:headEnd/>
            <a:tailEnd type="triangle" w="med" len="me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769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Comment Windows Installer améliore la distribution de logiciels</a:t>
            </a:r>
            <a:endParaRPr lang="en-US"/>
          </a:p>
        </p:txBody>
      </p:sp>
      <p:sp>
        <p:nvSpPr>
          <p:cNvPr id="4" name="AutoShape 3"/>
          <p:cNvSpPr>
            <a:spLocks noChangeArrowheads="1"/>
          </p:cNvSpPr>
          <p:nvPr/>
        </p:nvSpPr>
        <p:spPr bwMode="auto">
          <a:xfrm>
            <a:off x="312734" y="1014413"/>
            <a:ext cx="8488363" cy="3271837"/>
          </a:xfrm>
          <a:prstGeom prst="roundRect">
            <a:avLst>
              <a:gd name="adj" fmla="val 2644"/>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buClr>
                <a:srgbClr val="006699"/>
              </a:buClr>
            </a:pPr>
            <a:r>
              <a:rPr lang="en-US" sz="2000" dirty="0">
                <a:latin typeface="Segoe UI" pitchFamily="34" charset="0"/>
                <a:ea typeface="Segoe UI" pitchFamily="34" charset="0"/>
                <a:cs typeface="Segoe UI" pitchFamily="34" charset="0"/>
              </a:rPr>
              <a:t>Windows Installer :</a:t>
            </a: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a:p>
            <a:pPr marL="228600" indent="-228600">
              <a:lnSpc>
                <a:spcPct val="90000"/>
              </a:lnSpc>
              <a:buClr>
                <a:srgbClr val="006699"/>
              </a:buClr>
            </a:pPr>
            <a:endParaRPr lang="en-US" dirty="0">
              <a:latin typeface="Segoe UI" pitchFamily="34" charset="0"/>
              <a:ea typeface="Segoe UI" pitchFamily="34" charset="0"/>
              <a:cs typeface="Segoe UI" pitchFamily="34" charset="0"/>
            </a:endParaRPr>
          </a:p>
        </p:txBody>
      </p:sp>
      <p:sp>
        <p:nvSpPr>
          <p:cNvPr id="5" name="AutoShape 4"/>
          <p:cNvSpPr>
            <a:spLocks noChangeArrowheads="1"/>
          </p:cNvSpPr>
          <p:nvPr/>
        </p:nvSpPr>
        <p:spPr bwMode="auto">
          <a:xfrm>
            <a:off x="485772" y="1357313"/>
            <a:ext cx="3457575" cy="2600325"/>
          </a:xfrm>
          <a:prstGeom prst="roundRect">
            <a:avLst>
              <a:gd name="adj" fmla="val 5028"/>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SzPct val="120000"/>
              <a:defRPr/>
            </a:pPr>
            <a:r>
              <a:rPr lang="en-US" dirty="0">
                <a:latin typeface="Segoe UI" pitchFamily="34" charset="0"/>
                <a:ea typeface="Segoe UI" pitchFamily="34" charset="0"/>
                <a:cs typeface="Segoe UI" pitchFamily="34" charset="0"/>
              </a:rPr>
              <a:t>Service Windows Installer</a:t>
            </a:r>
            <a:r>
              <a:rPr lang="en-US" b="0" dirty="0" smtClean="0">
                <a:latin typeface="Segoe UI" pitchFamily="34" charset="0"/>
                <a:ea typeface="Segoe UI" pitchFamily="34" charset="0"/>
                <a:cs typeface="Segoe UI" pitchFamily="34" charset="0"/>
              </a:rPr>
              <a:t>:</a:t>
            </a:r>
            <a:endParaRPr lang="en-US"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Automatise entièrement l'installation et la configuration du logiciel</a:t>
            </a:r>
          </a:p>
          <a:p>
            <a:pPr marL="228600" indent="-2286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Modifie ou dépanne une installation d'application existante</a:t>
            </a:r>
          </a:p>
        </p:txBody>
      </p:sp>
      <p:sp>
        <p:nvSpPr>
          <p:cNvPr id="6" name="AutoShape 5"/>
          <p:cNvSpPr>
            <a:spLocks noChangeArrowheads="1"/>
          </p:cNvSpPr>
          <p:nvPr/>
        </p:nvSpPr>
        <p:spPr bwMode="auto">
          <a:xfrm>
            <a:off x="4227782" y="1726374"/>
            <a:ext cx="4486275" cy="2565400"/>
          </a:xfrm>
          <a:prstGeom prst="roundRect">
            <a:avLst>
              <a:gd name="adj" fmla="val 5028"/>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buClr>
                <a:srgbClr val="006699"/>
              </a:buClr>
              <a:buSzPct val="120000"/>
              <a:defRPr/>
            </a:pPr>
            <a:r>
              <a:rPr lang="en-US" dirty="0">
                <a:latin typeface="Segoe UI" pitchFamily="34" charset="0"/>
                <a:ea typeface="Segoe UI" pitchFamily="34" charset="0"/>
                <a:cs typeface="Segoe UI" pitchFamily="34" charset="0"/>
              </a:rPr>
              <a:t>Windows Installer comprend les éléments suivants </a:t>
            </a:r>
            <a:r>
              <a:rPr lang="en-US" b="0" dirty="0" smtClean="0">
                <a:latin typeface="Segoe UI" pitchFamily="34" charset="0"/>
                <a:ea typeface="Segoe UI" pitchFamily="34" charset="0"/>
                <a:cs typeface="Segoe UI" pitchFamily="34" charset="0"/>
              </a:rPr>
              <a:t>:</a:t>
            </a:r>
            <a:endParaRPr lang="en-US"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Informations sur l'installation ou la désinstallation d'une application</a:t>
            </a:r>
          </a:p>
          <a:p>
            <a:pPr marL="228600" indent="-2286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Un fichier .msi et d'éventuels fichiers source externes </a:t>
            </a:r>
          </a:p>
          <a:p>
            <a:pPr marL="228600" indent="-2286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Informations de résumé sur l'application </a:t>
            </a:r>
          </a:p>
          <a:p>
            <a:pPr marL="228600" indent="-2286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Une référence à un point d'installation</a:t>
            </a:r>
          </a:p>
        </p:txBody>
      </p:sp>
      <p:sp>
        <p:nvSpPr>
          <p:cNvPr id="7" name="AutoShape 6"/>
          <p:cNvSpPr>
            <a:spLocks noChangeArrowheads="1"/>
          </p:cNvSpPr>
          <p:nvPr/>
        </p:nvSpPr>
        <p:spPr bwMode="auto">
          <a:xfrm>
            <a:off x="328611" y="4599036"/>
            <a:ext cx="8458200" cy="1814511"/>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en-US" sz="2000" dirty="0">
                <a:latin typeface="Segoe UI" pitchFamily="34" charset="0"/>
                <a:ea typeface="Segoe UI" pitchFamily="34" charset="0"/>
                <a:cs typeface="Segoe UI" pitchFamily="34" charset="0"/>
              </a:rPr>
              <a:t>Avantages liés à l'utilisation de Windows Installer :</a:t>
            </a:r>
          </a:p>
        </p:txBody>
      </p:sp>
      <p:sp>
        <p:nvSpPr>
          <p:cNvPr id="8" name="AutoShape 7"/>
          <p:cNvSpPr>
            <a:spLocks noChangeArrowheads="1"/>
          </p:cNvSpPr>
          <p:nvPr/>
        </p:nvSpPr>
        <p:spPr bwMode="auto">
          <a:xfrm>
            <a:off x="484185" y="4845050"/>
            <a:ext cx="8059737" cy="1241425"/>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Installations personnalisées </a:t>
            </a:r>
          </a:p>
          <a:p>
            <a:pPr marL="342900" indent="-3429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Applications tolérantes aux pannes </a:t>
            </a:r>
          </a:p>
          <a:p>
            <a:pPr marL="342900" indent="-342900">
              <a:lnSpc>
                <a:spcPct val="90000"/>
              </a:lnSpc>
              <a:spcBef>
                <a:spcPct val="40000"/>
              </a:spcBef>
              <a:buClr>
                <a:srgbClr val="006699"/>
              </a:buClr>
              <a:buSzPct val="120000"/>
              <a:buFont typeface="Arial" pitchFamily="34" charset="0"/>
              <a:buChar char="•"/>
              <a:defRPr/>
            </a:pPr>
            <a:r>
              <a:rPr lang="en-US" b="0" dirty="0">
                <a:latin typeface="Segoe UI" pitchFamily="34" charset="0"/>
                <a:ea typeface="Segoe UI" pitchFamily="34" charset="0"/>
                <a:cs typeface="Segoe UI" pitchFamily="34" charset="0"/>
              </a:rPr>
              <a:t>Suppression nette </a:t>
            </a:r>
          </a:p>
        </p:txBody>
      </p:sp>
      <p:sp>
        <p:nvSpPr>
          <p:cNvPr id="9" name="Rectangle 8"/>
          <p:cNvSpPr/>
          <p:nvPr/>
        </p:nvSpPr>
        <p:spPr bwMode="auto">
          <a:xfrm>
            <a:off x="408562" y="1571613"/>
            <a:ext cx="3636000" cy="2852676"/>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
        <p:nvSpPr>
          <p:cNvPr id="10" name="Rectangle 9"/>
          <p:cNvSpPr/>
          <p:nvPr/>
        </p:nvSpPr>
        <p:spPr bwMode="auto">
          <a:xfrm>
            <a:off x="4214810" y="1571612"/>
            <a:ext cx="4366482" cy="2852676"/>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9763243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e8e00ff4-03d3-440f-b2f1-4245ccc05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Publication et attribution de logiciels</a:t>
            </a:r>
            <a:endParaRPr lang="en-US"/>
          </a:p>
        </p:txBody>
      </p:sp>
      <p:grpSp>
        <p:nvGrpSpPr>
          <p:cNvPr id="4" name="Group 3"/>
          <p:cNvGrpSpPr>
            <a:grpSpLocks/>
          </p:cNvGrpSpPr>
          <p:nvPr/>
        </p:nvGrpSpPr>
        <p:grpSpPr bwMode="auto">
          <a:xfrm>
            <a:off x="3399498" y="2933701"/>
            <a:ext cx="2311401" cy="1847850"/>
            <a:chOff x="2168" y="1848"/>
            <a:chExt cx="1456" cy="1164"/>
          </a:xfrm>
        </p:grpSpPr>
        <p:sp>
          <p:nvSpPr>
            <p:cNvPr id="5" name="AutoShape 3"/>
            <p:cNvSpPr>
              <a:spLocks noChangeArrowheads="1"/>
            </p:cNvSpPr>
            <p:nvPr/>
          </p:nvSpPr>
          <p:spPr bwMode="auto">
            <a:xfrm>
              <a:off x="2168" y="1848"/>
              <a:ext cx="1456" cy="1164"/>
            </a:xfrm>
            <a:prstGeom prst="roundRect">
              <a:avLst>
                <a:gd name="adj" fmla="val 28352"/>
              </a:avLst>
            </a:prstGeom>
            <a:solidFill>
              <a:srgbClr val="F0F1E1"/>
            </a:solidFill>
            <a:ln w="9525" algn="ctr">
              <a:solidFill>
                <a:srgbClr val="808080"/>
              </a:solidFill>
              <a:round/>
              <a:headEnd/>
              <a:tailEnd/>
            </a:ln>
            <a:effectLst>
              <a:outerShdw dist="35921" dir="2700000" algn="ctr" rotWithShape="0">
                <a:srgbClr val="AFAFAF"/>
              </a:outerShdw>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1400" b="0" dirty="0">
                  <a:latin typeface="Segoe UI" pitchFamily="34" charset="0"/>
                  <a:ea typeface="Segoe UI" pitchFamily="34" charset="0"/>
                  <a:cs typeface="Segoe UI" pitchFamily="34" charset="0"/>
                </a:rPr>
                <a:t>Partage de distribution de logiciels</a:t>
              </a:r>
            </a:p>
          </p:txBody>
        </p:sp>
        <p:pic>
          <p:nvPicPr>
            <p:cNvPr id="6" name="Picture 5" descr="Server01"/>
            <p:cNvPicPr>
              <a:picLocks noChangeAspect="1" noChangeArrowheads="1"/>
            </p:cNvPicPr>
            <p:nvPr/>
          </p:nvPicPr>
          <p:blipFill>
            <a:blip r:embed="rId3" cstate="print"/>
            <a:srcRect/>
            <a:stretch>
              <a:fillRect/>
            </a:stretch>
          </p:blipFill>
          <p:spPr bwMode="auto">
            <a:xfrm>
              <a:off x="2584" y="2341"/>
              <a:ext cx="489" cy="550"/>
            </a:xfrm>
            <a:prstGeom prst="rect">
              <a:avLst/>
            </a:prstGeom>
            <a:noFill/>
            <a:ln w="9525">
              <a:noFill/>
              <a:miter lim="800000"/>
              <a:headEnd/>
              <a:tailEnd/>
            </a:ln>
          </p:spPr>
        </p:pic>
      </p:grpSp>
      <p:grpSp>
        <p:nvGrpSpPr>
          <p:cNvPr id="8" name="Group 7"/>
          <p:cNvGrpSpPr>
            <a:grpSpLocks/>
          </p:cNvGrpSpPr>
          <p:nvPr/>
        </p:nvGrpSpPr>
        <p:grpSpPr bwMode="auto">
          <a:xfrm>
            <a:off x="2516187" y="4606925"/>
            <a:ext cx="3621088" cy="1878013"/>
            <a:chOff x="1585" y="2902"/>
            <a:chExt cx="2281" cy="1183"/>
          </a:xfrm>
        </p:grpSpPr>
        <p:sp>
          <p:nvSpPr>
            <p:cNvPr id="54" name="AutoShape 8"/>
            <p:cNvSpPr>
              <a:spLocks noChangeArrowheads="1"/>
            </p:cNvSpPr>
            <p:nvPr/>
          </p:nvSpPr>
          <p:spPr bwMode="auto">
            <a:xfrm rot="16200000" flipH="1">
              <a:off x="2621" y="2997"/>
              <a:ext cx="460" cy="269"/>
            </a:xfrm>
            <a:custGeom>
              <a:avLst/>
              <a:gdLst>
                <a:gd name="T0" fmla="*/ 248 w 21600"/>
                <a:gd name="T1" fmla="*/ 0 h 21600"/>
                <a:gd name="T2" fmla="*/ 0 w 21600"/>
                <a:gd name="T3" fmla="*/ 135 h 21600"/>
                <a:gd name="T4" fmla="*/ 248 w 21600"/>
                <a:gd name="T5" fmla="*/ 269 h 21600"/>
                <a:gd name="T6" fmla="*/ 460 w 21600"/>
                <a:gd name="T7" fmla="*/ 135 h 21600"/>
                <a:gd name="T8" fmla="*/ 17694720 60000 65536"/>
                <a:gd name="T9" fmla="*/ 11796480 60000 65536"/>
                <a:gd name="T10" fmla="*/ 5898240 60000 65536"/>
                <a:gd name="T11" fmla="*/ 0 60000 65536"/>
                <a:gd name="T12" fmla="*/ 3381 w 21600"/>
                <a:gd name="T13" fmla="*/ 5380 h 21600"/>
                <a:gd name="T14" fmla="*/ 16623 w 21600"/>
                <a:gd name="T15" fmla="*/ 16220 h 21600"/>
              </a:gdLst>
              <a:ahLst/>
              <a:cxnLst>
                <a:cxn ang="T8">
                  <a:pos x="T0" y="T1"/>
                </a:cxn>
                <a:cxn ang="T9">
                  <a:pos x="T2" y="T3"/>
                </a:cxn>
                <a:cxn ang="T10">
                  <a:pos x="T4" y="T5"/>
                </a:cxn>
                <a:cxn ang="T11">
                  <a:pos x="T6" y="T7"/>
                </a:cxn>
              </a:cxnLst>
              <a:rect l="T12" t="T13" r="T14" b="T15"/>
              <a:pathLst>
                <a:path w="21600" h="21600">
                  <a:moveTo>
                    <a:pt x="11642" y="0"/>
                  </a:moveTo>
                  <a:lnTo>
                    <a:pt x="11642" y="5417"/>
                  </a:lnTo>
                  <a:lnTo>
                    <a:pt x="3375" y="5417"/>
                  </a:lnTo>
                  <a:lnTo>
                    <a:pt x="3375" y="16183"/>
                  </a:lnTo>
                  <a:lnTo>
                    <a:pt x="11642" y="16183"/>
                  </a:lnTo>
                  <a:lnTo>
                    <a:pt x="11642" y="21600"/>
                  </a:lnTo>
                  <a:lnTo>
                    <a:pt x="21600" y="10800"/>
                  </a:lnTo>
                  <a:close/>
                </a:path>
                <a:path w="21600" h="21600">
                  <a:moveTo>
                    <a:pt x="1350" y="5417"/>
                  </a:moveTo>
                  <a:lnTo>
                    <a:pt x="1350" y="16183"/>
                  </a:lnTo>
                  <a:lnTo>
                    <a:pt x="2700" y="16183"/>
                  </a:lnTo>
                  <a:lnTo>
                    <a:pt x="2700" y="5417"/>
                  </a:lnTo>
                  <a:close/>
                </a:path>
                <a:path w="21600" h="21600">
                  <a:moveTo>
                    <a:pt x="0" y="5417"/>
                  </a:moveTo>
                  <a:lnTo>
                    <a:pt x="0" y="16183"/>
                  </a:lnTo>
                  <a:lnTo>
                    <a:pt x="675" y="16183"/>
                  </a:lnTo>
                  <a:lnTo>
                    <a:pt x="675" y="5417"/>
                  </a:lnTo>
                  <a:close/>
                </a:path>
              </a:pathLst>
            </a:custGeom>
            <a:solidFill>
              <a:srgbClr val="FF0000">
                <a:alpha val="74901"/>
              </a:srgbClr>
            </a:solidFill>
            <a:ln w="9525" algn="ctr">
              <a:no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grpSp>
          <p:nvGrpSpPr>
            <p:cNvPr id="55" name="Group 54"/>
            <p:cNvGrpSpPr>
              <a:grpSpLocks/>
            </p:cNvGrpSpPr>
            <p:nvPr/>
          </p:nvGrpSpPr>
          <p:grpSpPr bwMode="auto">
            <a:xfrm>
              <a:off x="1585" y="3127"/>
              <a:ext cx="2281" cy="958"/>
              <a:chOff x="1585" y="3127"/>
              <a:chExt cx="2281" cy="958"/>
            </a:xfrm>
          </p:grpSpPr>
          <p:sp>
            <p:nvSpPr>
              <p:cNvPr id="56" name="AutoShape 10"/>
              <p:cNvSpPr>
                <a:spLocks noChangeArrowheads="1"/>
              </p:cNvSpPr>
              <p:nvPr/>
            </p:nvSpPr>
            <p:spPr bwMode="auto">
              <a:xfrm>
                <a:off x="2444" y="3420"/>
                <a:ext cx="1422" cy="495"/>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sz="1400" b="0">
                    <a:latin typeface="Segoe UI" pitchFamily="34" charset="0"/>
                    <a:ea typeface="Segoe UI" pitchFamily="34" charset="0"/>
                    <a:cs typeface="Segoe UI" pitchFamily="34" charset="0"/>
                  </a:rPr>
                  <a:t>Publier un logiciel à l'aide de l'activation d'un document</a:t>
                </a:r>
              </a:p>
            </p:txBody>
          </p:sp>
          <p:grpSp>
            <p:nvGrpSpPr>
              <p:cNvPr id="57" name="Group 56"/>
              <p:cNvGrpSpPr>
                <a:grpSpLocks/>
              </p:cNvGrpSpPr>
              <p:nvPr/>
            </p:nvGrpSpPr>
            <p:grpSpPr bwMode="auto">
              <a:xfrm>
                <a:off x="1585" y="3127"/>
                <a:ext cx="959" cy="958"/>
                <a:chOff x="1593" y="3077"/>
                <a:chExt cx="959" cy="958"/>
              </a:xfrm>
            </p:grpSpPr>
            <p:pic>
              <p:nvPicPr>
                <p:cNvPr id="58" name="Picture 57" descr="UserWithDesktopComputer01"/>
                <p:cNvPicPr>
                  <a:picLocks noChangeAspect="1" noChangeArrowheads="1"/>
                </p:cNvPicPr>
                <p:nvPr/>
              </p:nvPicPr>
              <p:blipFill>
                <a:blip r:embed="rId4" cstate="print"/>
                <a:srcRect/>
                <a:stretch>
                  <a:fillRect/>
                </a:stretch>
              </p:blipFill>
              <p:spPr bwMode="auto">
                <a:xfrm>
                  <a:off x="1593" y="3118"/>
                  <a:ext cx="788" cy="917"/>
                </a:xfrm>
                <a:prstGeom prst="rect">
                  <a:avLst/>
                </a:prstGeom>
                <a:noFill/>
                <a:ln w="9525">
                  <a:noFill/>
                  <a:miter lim="800000"/>
                  <a:headEnd/>
                  <a:tailEnd/>
                </a:ln>
              </p:spPr>
            </p:pic>
            <p:grpSp>
              <p:nvGrpSpPr>
                <p:cNvPr id="59" name="Group 58"/>
                <p:cNvGrpSpPr>
                  <a:grpSpLocks/>
                </p:cNvGrpSpPr>
                <p:nvPr/>
              </p:nvGrpSpPr>
              <p:grpSpPr bwMode="auto">
                <a:xfrm>
                  <a:off x="2120" y="3077"/>
                  <a:ext cx="282" cy="367"/>
                  <a:chOff x="1256" y="2999"/>
                  <a:chExt cx="266" cy="346"/>
                </a:xfrm>
              </p:grpSpPr>
              <p:sp>
                <p:nvSpPr>
                  <p:cNvPr id="61" name="AutoShape 14"/>
                  <p:cNvSpPr>
                    <a:spLocks noChangeArrowheads="1"/>
                  </p:cNvSpPr>
                  <p:nvPr/>
                </p:nvSpPr>
                <p:spPr bwMode="auto">
                  <a:xfrm flipH="1" flipV="1">
                    <a:off x="1256" y="2999"/>
                    <a:ext cx="266" cy="346"/>
                  </a:xfrm>
                  <a:prstGeom prst="foldedCorner">
                    <a:avLst>
                      <a:gd name="adj" fmla="val 28630"/>
                    </a:avLst>
                  </a:prstGeom>
                  <a:solidFill>
                    <a:srgbClr val="FFFFFF"/>
                  </a:solidFill>
                  <a:ln w="9525">
                    <a:solidFill>
                      <a:schemeClr val="tx1"/>
                    </a:solidFill>
                    <a:round/>
                    <a:headEnd/>
                    <a:tailEnd/>
                  </a:ln>
                  <a:effectLst>
                    <a:outerShdw dist="35921" dir="2700000" algn="ctr" rotWithShape="0">
                      <a:srgbClr val="808080"/>
                    </a:outerShdw>
                  </a:effectLst>
                </p:spPr>
                <p:txBody>
                  <a:bodyPr rot="10800000" wrap="none" tIns="2286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000" b="0">
                      <a:solidFill>
                        <a:srgbClr val="CC0066"/>
                      </a:solidFill>
                      <a:latin typeface="Segoe UI" pitchFamily="34" charset="0"/>
                      <a:ea typeface="Segoe UI" pitchFamily="34" charset="0"/>
                      <a:cs typeface="Segoe UI" pitchFamily="34" charset="0"/>
                    </a:endParaRPr>
                  </a:p>
                </p:txBody>
              </p:sp>
              <p:sp>
                <p:nvSpPr>
                  <p:cNvPr id="62" name="Text Box 15"/>
                  <p:cNvSpPr txBox="1">
                    <a:spLocks noChangeArrowheads="1"/>
                  </p:cNvSpPr>
                  <p:nvPr/>
                </p:nvSpPr>
                <p:spPr bwMode="auto">
                  <a:xfrm>
                    <a:off x="1282" y="3017"/>
                    <a:ext cx="203" cy="311"/>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a:solidFill>
                          <a:srgbClr val="CC0066"/>
                        </a:solidFill>
                        <a:latin typeface="Segoe UI" pitchFamily="34" charset="0"/>
                        <a:ea typeface="Segoe UI" pitchFamily="34" charset="0"/>
                        <a:cs typeface="Segoe UI" pitchFamily="34" charset="0"/>
                      </a:rPr>
                      <a:t>?</a:t>
                    </a:r>
                  </a:p>
                </p:txBody>
              </p:sp>
            </p:grpSp>
            <p:sp>
              <p:nvSpPr>
                <p:cNvPr id="60" name="Freeform 59"/>
                <p:cNvSpPr>
                  <a:spLocks/>
                </p:cNvSpPr>
                <p:nvPr/>
              </p:nvSpPr>
              <p:spPr bwMode="auto">
                <a:xfrm>
                  <a:off x="2335" y="3331"/>
                  <a:ext cx="217" cy="258"/>
                </a:xfrm>
                <a:custGeom>
                  <a:avLst/>
                  <a:gdLst/>
                  <a:ahLst/>
                  <a:cxnLst>
                    <a:cxn ang="0">
                      <a:pos x="0" y="2"/>
                    </a:cxn>
                    <a:cxn ang="0">
                      <a:pos x="55" y="238"/>
                    </a:cxn>
                    <a:cxn ang="0">
                      <a:pos x="92" y="154"/>
                    </a:cxn>
                    <a:cxn ang="0">
                      <a:pos x="232" y="326"/>
                    </a:cxn>
                    <a:cxn ang="0">
                      <a:pos x="274" y="292"/>
                    </a:cxn>
                    <a:cxn ang="0">
                      <a:pos x="134" y="124"/>
                    </a:cxn>
                    <a:cxn ang="0">
                      <a:pos x="224" y="109"/>
                    </a:cxn>
                    <a:cxn ang="0">
                      <a:pos x="1" y="0"/>
                    </a:cxn>
                  </a:cxnLst>
                  <a:rect l="0" t="0" r="r" b="b"/>
                  <a:pathLst>
                    <a:path w="275" h="327">
                      <a:moveTo>
                        <a:pt x="0" y="2"/>
                      </a:moveTo>
                      <a:lnTo>
                        <a:pt x="55" y="238"/>
                      </a:lnTo>
                      <a:lnTo>
                        <a:pt x="92" y="154"/>
                      </a:lnTo>
                      <a:lnTo>
                        <a:pt x="232" y="326"/>
                      </a:lnTo>
                      <a:lnTo>
                        <a:pt x="274" y="292"/>
                      </a:lnTo>
                      <a:lnTo>
                        <a:pt x="134" y="124"/>
                      </a:lnTo>
                      <a:lnTo>
                        <a:pt x="224" y="109"/>
                      </a:lnTo>
                      <a:lnTo>
                        <a:pt x="1" y="0"/>
                      </a:lnTo>
                    </a:path>
                  </a:pathLst>
                </a:custGeom>
                <a:solidFill>
                  <a:srgbClr val="FFFFFF"/>
                </a:solidFill>
                <a:ln w="12700" cap="rnd" cmpd="sng">
                  <a:solidFill>
                    <a:srgbClr val="000000"/>
                  </a:solidFill>
                  <a:prstDash val="solid"/>
                  <a:round/>
                  <a:headEnd type="none" w="med" len="med"/>
                  <a:tailEnd type="none" w="med" len="med"/>
                </a:ln>
                <a:effectLst>
                  <a:outerShdw dist="40161" dir="6506097" algn="ctr" rotWithShape="0">
                    <a:srgbClr val="919191"/>
                  </a:outerShdw>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b="0">
                    <a:latin typeface="Segoe UI" pitchFamily="34" charset="0"/>
                    <a:ea typeface="Segoe UI" pitchFamily="34" charset="0"/>
                    <a:cs typeface="Segoe UI" pitchFamily="34" charset="0"/>
                  </a:endParaRPr>
                </a:p>
              </p:txBody>
            </p:sp>
          </p:grpSp>
        </p:grpSp>
      </p:grpSp>
      <p:sp>
        <p:nvSpPr>
          <p:cNvPr id="10" name="AutoShape 18"/>
          <p:cNvSpPr>
            <a:spLocks noChangeArrowheads="1"/>
          </p:cNvSpPr>
          <p:nvPr/>
        </p:nvSpPr>
        <p:spPr bwMode="auto">
          <a:xfrm flipV="1">
            <a:off x="5519737" y="3740150"/>
            <a:ext cx="730250" cy="427038"/>
          </a:xfrm>
          <a:custGeom>
            <a:avLst/>
            <a:gdLst>
              <a:gd name="T0" fmla="*/ 248 w 21600"/>
              <a:gd name="T1" fmla="*/ 0 h 21600"/>
              <a:gd name="T2" fmla="*/ 0 w 21600"/>
              <a:gd name="T3" fmla="*/ 135 h 21600"/>
              <a:gd name="T4" fmla="*/ 248 w 21600"/>
              <a:gd name="T5" fmla="*/ 269 h 21600"/>
              <a:gd name="T6" fmla="*/ 460 w 21600"/>
              <a:gd name="T7" fmla="*/ 135 h 21600"/>
              <a:gd name="T8" fmla="*/ 17694720 60000 65536"/>
              <a:gd name="T9" fmla="*/ 11796480 60000 65536"/>
              <a:gd name="T10" fmla="*/ 5898240 60000 65536"/>
              <a:gd name="T11" fmla="*/ 0 60000 65536"/>
              <a:gd name="T12" fmla="*/ 3381 w 21600"/>
              <a:gd name="T13" fmla="*/ 5380 h 21600"/>
              <a:gd name="T14" fmla="*/ 16623 w 21600"/>
              <a:gd name="T15" fmla="*/ 16220 h 21600"/>
            </a:gdLst>
            <a:ahLst/>
            <a:cxnLst>
              <a:cxn ang="T8">
                <a:pos x="T0" y="T1"/>
              </a:cxn>
              <a:cxn ang="T9">
                <a:pos x="T2" y="T3"/>
              </a:cxn>
              <a:cxn ang="T10">
                <a:pos x="T4" y="T5"/>
              </a:cxn>
              <a:cxn ang="T11">
                <a:pos x="T6" y="T7"/>
              </a:cxn>
            </a:cxnLst>
            <a:rect l="T12" t="T13" r="T14" b="T15"/>
            <a:pathLst>
              <a:path w="21600" h="21600">
                <a:moveTo>
                  <a:pt x="11642" y="0"/>
                </a:moveTo>
                <a:lnTo>
                  <a:pt x="11642" y="5417"/>
                </a:lnTo>
                <a:lnTo>
                  <a:pt x="3375" y="5417"/>
                </a:lnTo>
                <a:lnTo>
                  <a:pt x="3375" y="16183"/>
                </a:lnTo>
                <a:lnTo>
                  <a:pt x="11642" y="16183"/>
                </a:lnTo>
                <a:lnTo>
                  <a:pt x="11642" y="21600"/>
                </a:lnTo>
                <a:lnTo>
                  <a:pt x="21600" y="10800"/>
                </a:lnTo>
                <a:close/>
              </a:path>
              <a:path w="21600" h="21600">
                <a:moveTo>
                  <a:pt x="1350" y="5417"/>
                </a:moveTo>
                <a:lnTo>
                  <a:pt x="1350" y="16183"/>
                </a:lnTo>
                <a:lnTo>
                  <a:pt x="2700" y="16183"/>
                </a:lnTo>
                <a:lnTo>
                  <a:pt x="2700" y="5417"/>
                </a:lnTo>
                <a:close/>
              </a:path>
              <a:path w="21600" h="21600">
                <a:moveTo>
                  <a:pt x="0" y="5417"/>
                </a:moveTo>
                <a:lnTo>
                  <a:pt x="0" y="16183"/>
                </a:lnTo>
                <a:lnTo>
                  <a:pt x="675" y="16183"/>
                </a:lnTo>
                <a:lnTo>
                  <a:pt x="675" y="5417"/>
                </a:lnTo>
                <a:close/>
              </a:path>
            </a:pathLst>
          </a:custGeom>
          <a:solidFill>
            <a:srgbClr val="FF0000">
              <a:alpha val="74901"/>
            </a:srgbClr>
          </a:solidFill>
          <a:ln w="9525" algn="ctr">
            <a:no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2" name="AutoShape 20"/>
          <p:cNvSpPr>
            <a:spLocks noChangeArrowheads="1"/>
          </p:cNvSpPr>
          <p:nvPr/>
        </p:nvSpPr>
        <p:spPr bwMode="auto">
          <a:xfrm>
            <a:off x="6400800" y="3508375"/>
            <a:ext cx="2022475" cy="785813"/>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sz="1400" b="0" dirty="0">
                <a:latin typeface="Segoe UI" pitchFamily="34" charset="0"/>
                <a:ea typeface="Segoe UI" pitchFamily="34" charset="0"/>
                <a:cs typeface="Segoe UI" pitchFamily="34" charset="0"/>
              </a:rPr>
              <a:t>Publier un logiciel à l'aide de l'option Ajouter ou supprimer des programmes</a:t>
            </a:r>
          </a:p>
        </p:txBody>
      </p:sp>
      <p:grpSp>
        <p:nvGrpSpPr>
          <p:cNvPr id="63" name="Group 62"/>
          <p:cNvGrpSpPr>
            <a:grpSpLocks/>
          </p:cNvGrpSpPr>
          <p:nvPr/>
        </p:nvGrpSpPr>
        <p:grpSpPr bwMode="auto">
          <a:xfrm>
            <a:off x="2978152" y="1212850"/>
            <a:ext cx="3394078" cy="1879601"/>
            <a:chOff x="1876" y="764"/>
            <a:chExt cx="2138" cy="1184"/>
          </a:xfrm>
        </p:grpSpPr>
        <p:sp>
          <p:nvSpPr>
            <p:cNvPr id="64" name="AutoShape 71"/>
            <p:cNvSpPr>
              <a:spLocks noChangeArrowheads="1"/>
            </p:cNvSpPr>
            <p:nvPr/>
          </p:nvSpPr>
          <p:spPr bwMode="auto">
            <a:xfrm rot="5400000" flipH="1" flipV="1">
              <a:off x="2621" y="1583"/>
              <a:ext cx="460" cy="269"/>
            </a:xfrm>
            <a:custGeom>
              <a:avLst/>
              <a:gdLst>
                <a:gd name="T0" fmla="*/ 248 w 21600"/>
                <a:gd name="T1" fmla="*/ 0 h 21600"/>
                <a:gd name="T2" fmla="*/ 0 w 21600"/>
                <a:gd name="T3" fmla="*/ 135 h 21600"/>
                <a:gd name="T4" fmla="*/ 248 w 21600"/>
                <a:gd name="T5" fmla="*/ 269 h 21600"/>
                <a:gd name="T6" fmla="*/ 460 w 21600"/>
                <a:gd name="T7" fmla="*/ 135 h 21600"/>
                <a:gd name="T8" fmla="*/ 17694720 60000 65536"/>
                <a:gd name="T9" fmla="*/ 11796480 60000 65536"/>
                <a:gd name="T10" fmla="*/ 5898240 60000 65536"/>
                <a:gd name="T11" fmla="*/ 0 60000 65536"/>
                <a:gd name="T12" fmla="*/ 3381 w 21600"/>
                <a:gd name="T13" fmla="*/ 5380 h 21600"/>
                <a:gd name="T14" fmla="*/ 16623 w 21600"/>
                <a:gd name="T15" fmla="*/ 16220 h 21600"/>
              </a:gdLst>
              <a:ahLst/>
              <a:cxnLst>
                <a:cxn ang="T8">
                  <a:pos x="T0" y="T1"/>
                </a:cxn>
                <a:cxn ang="T9">
                  <a:pos x="T2" y="T3"/>
                </a:cxn>
                <a:cxn ang="T10">
                  <a:pos x="T4" y="T5"/>
                </a:cxn>
                <a:cxn ang="T11">
                  <a:pos x="T6" y="T7"/>
                </a:cxn>
              </a:cxnLst>
              <a:rect l="T12" t="T13" r="T14" b="T15"/>
              <a:pathLst>
                <a:path w="21600" h="21600">
                  <a:moveTo>
                    <a:pt x="11642" y="0"/>
                  </a:moveTo>
                  <a:lnTo>
                    <a:pt x="11642" y="5417"/>
                  </a:lnTo>
                  <a:lnTo>
                    <a:pt x="3375" y="5417"/>
                  </a:lnTo>
                  <a:lnTo>
                    <a:pt x="3375" y="16183"/>
                  </a:lnTo>
                  <a:lnTo>
                    <a:pt x="11642" y="16183"/>
                  </a:lnTo>
                  <a:lnTo>
                    <a:pt x="11642" y="21600"/>
                  </a:lnTo>
                  <a:lnTo>
                    <a:pt x="21600" y="10800"/>
                  </a:lnTo>
                  <a:close/>
                </a:path>
                <a:path w="21600" h="21600">
                  <a:moveTo>
                    <a:pt x="1350" y="5417"/>
                  </a:moveTo>
                  <a:lnTo>
                    <a:pt x="1350" y="16183"/>
                  </a:lnTo>
                  <a:lnTo>
                    <a:pt x="2700" y="16183"/>
                  </a:lnTo>
                  <a:lnTo>
                    <a:pt x="2700" y="5417"/>
                  </a:lnTo>
                  <a:close/>
                </a:path>
                <a:path w="21600" h="21600">
                  <a:moveTo>
                    <a:pt x="0" y="5417"/>
                  </a:moveTo>
                  <a:lnTo>
                    <a:pt x="0" y="16183"/>
                  </a:lnTo>
                  <a:lnTo>
                    <a:pt x="675" y="16183"/>
                  </a:lnTo>
                  <a:lnTo>
                    <a:pt x="675" y="5417"/>
                  </a:lnTo>
                  <a:close/>
                </a:path>
              </a:pathLst>
            </a:custGeom>
            <a:solidFill>
              <a:srgbClr val="FF0000">
                <a:alpha val="74901"/>
              </a:srgbClr>
            </a:solidFill>
            <a:ln w="9525" algn="ctr">
              <a:no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grpSp>
          <p:nvGrpSpPr>
            <p:cNvPr id="65" name="Group 64"/>
            <p:cNvGrpSpPr>
              <a:grpSpLocks/>
            </p:cNvGrpSpPr>
            <p:nvPr/>
          </p:nvGrpSpPr>
          <p:grpSpPr bwMode="auto">
            <a:xfrm>
              <a:off x="1876" y="764"/>
              <a:ext cx="2138" cy="917"/>
              <a:chOff x="1876" y="764"/>
              <a:chExt cx="2138" cy="917"/>
            </a:xfrm>
          </p:grpSpPr>
          <p:sp>
            <p:nvSpPr>
              <p:cNvPr id="66" name="AutoShape 73"/>
              <p:cNvSpPr>
                <a:spLocks noChangeArrowheads="1"/>
              </p:cNvSpPr>
              <p:nvPr/>
            </p:nvSpPr>
            <p:spPr bwMode="auto">
              <a:xfrm>
                <a:off x="1876" y="943"/>
                <a:ext cx="1274" cy="495"/>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sz="1400" b="0" dirty="0">
                    <a:latin typeface="Segoe UI" pitchFamily="34" charset="0"/>
                    <a:ea typeface="Segoe UI" pitchFamily="34" charset="0"/>
                    <a:cs typeface="Segoe UI" pitchFamily="34" charset="0"/>
                  </a:rPr>
                  <a:t>Affecter un logiciel</a:t>
                </a:r>
                <a:r>
                  <a:rPr sz="1400" b="0">
                    <a:latin typeface="Segoe UI"/>
                    <a:ea typeface="Segoe UI"/>
                    <a:cs typeface="Segoe UI"/>
                  </a:rPr>
                  <a:t/>
                </a:r>
                <a:br>
                  <a:rPr sz="1400" b="0">
                    <a:latin typeface="Segoe UI"/>
                    <a:ea typeface="Segoe UI"/>
                    <a:cs typeface="Segoe UI"/>
                  </a:rPr>
                </a:br>
                <a:r>
                  <a:rPr lang="en-US" sz="1400" b="0" dirty="0">
                    <a:latin typeface="Segoe UI" pitchFamily="34" charset="0"/>
                    <a:ea typeface="Segoe UI" pitchFamily="34" charset="0"/>
                    <a:cs typeface="Segoe UI" pitchFamily="34" charset="0"/>
                  </a:rPr>
                  <a:t> lors de la configuration de l'ordinateur</a:t>
                </a:r>
              </a:p>
            </p:txBody>
          </p:sp>
          <p:pic>
            <p:nvPicPr>
              <p:cNvPr id="67" name="Picture 66" descr="UserWithDesktopComputer01"/>
              <p:cNvPicPr>
                <a:picLocks noChangeAspect="1" noChangeArrowheads="1"/>
              </p:cNvPicPr>
              <p:nvPr/>
            </p:nvPicPr>
            <p:blipFill>
              <a:blip r:embed="rId4" cstate="print"/>
              <a:srcRect/>
              <a:stretch>
                <a:fillRect/>
              </a:stretch>
            </p:blipFill>
            <p:spPr bwMode="auto">
              <a:xfrm>
                <a:off x="3050" y="764"/>
                <a:ext cx="788" cy="917"/>
              </a:xfrm>
              <a:prstGeom prst="rect">
                <a:avLst/>
              </a:prstGeom>
              <a:noFill/>
              <a:ln w="9525">
                <a:noFill/>
                <a:miter lim="800000"/>
                <a:headEnd/>
                <a:tailEnd/>
              </a:ln>
            </p:spPr>
          </p:pic>
          <p:pic>
            <p:nvPicPr>
              <p:cNvPr id="68" name="Picture 67" descr="Application_Software"/>
              <p:cNvPicPr>
                <a:picLocks noChangeAspect="1" noChangeArrowheads="1"/>
              </p:cNvPicPr>
              <p:nvPr/>
            </p:nvPicPr>
            <p:blipFill>
              <a:blip r:embed="rId5" cstate="print"/>
              <a:srcRect/>
              <a:stretch>
                <a:fillRect/>
              </a:stretch>
            </p:blipFill>
            <p:spPr bwMode="auto">
              <a:xfrm>
                <a:off x="3481" y="809"/>
                <a:ext cx="533" cy="387"/>
              </a:xfrm>
              <a:prstGeom prst="rect">
                <a:avLst/>
              </a:prstGeom>
              <a:noFill/>
              <a:ln w="9525">
                <a:noFill/>
                <a:miter lim="800000"/>
                <a:headEnd/>
                <a:tailEnd/>
              </a:ln>
            </p:spPr>
          </p:pic>
        </p:grpSp>
      </p:grpSp>
      <p:grpSp>
        <p:nvGrpSpPr>
          <p:cNvPr id="69" name="Group 68"/>
          <p:cNvGrpSpPr>
            <a:grpSpLocks/>
          </p:cNvGrpSpPr>
          <p:nvPr/>
        </p:nvGrpSpPr>
        <p:grpSpPr bwMode="auto">
          <a:xfrm>
            <a:off x="666752" y="1997075"/>
            <a:ext cx="2917833" cy="2297114"/>
            <a:chOff x="420" y="1258"/>
            <a:chExt cx="1838" cy="1447"/>
          </a:xfrm>
        </p:grpSpPr>
        <p:sp>
          <p:nvSpPr>
            <p:cNvPr id="70" name="AutoShape 77"/>
            <p:cNvSpPr>
              <a:spLocks noChangeArrowheads="1"/>
            </p:cNvSpPr>
            <p:nvPr/>
          </p:nvSpPr>
          <p:spPr bwMode="auto">
            <a:xfrm flipH="1" flipV="1">
              <a:off x="1798" y="2356"/>
              <a:ext cx="460" cy="269"/>
            </a:xfrm>
            <a:custGeom>
              <a:avLst/>
              <a:gdLst>
                <a:gd name="T0" fmla="*/ 248 w 21600"/>
                <a:gd name="T1" fmla="*/ 0 h 21600"/>
                <a:gd name="T2" fmla="*/ 0 w 21600"/>
                <a:gd name="T3" fmla="*/ 135 h 21600"/>
                <a:gd name="T4" fmla="*/ 248 w 21600"/>
                <a:gd name="T5" fmla="*/ 269 h 21600"/>
                <a:gd name="T6" fmla="*/ 460 w 21600"/>
                <a:gd name="T7" fmla="*/ 135 h 21600"/>
                <a:gd name="T8" fmla="*/ 17694720 60000 65536"/>
                <a:gd name="T9" fmla="*/ 11796480 60000 65536"/>
                <a:gd name="T10" fmla="*/ 5898240 60000 65536"/>
                <a:gd name="T11" fmla="*/ 0 60000 65536"/>
                <a:gd name="T12" fmla="*/ 3381 w 21600"/>
                <a:gd name="T13" fmla="*/ 5380 h 21600"/>
                <a:gd name="T14" fmla="*/ 16623 w 21600"/>
                <a:gd name="T15" fmla="*/ 16220 h 21600"/>
              </a:gdLst>
              <a:ahLst/>
              <a:cxnLst>
                <a:cxn ang="T8">
                  <a:pos x="T0" y="T1"/>
                </a:cxn>
                <a:cxn ang="T9">
                  <a:pos x="T2" y="T3"/>
                </a:cxn>
                <a:cxn ang="T10">
                  <a:pos x="T4" y="T5"/>
                </a:cxn>
                <a:cxn ang="T11">
                  <a:pos x="T6" y="T7"/>
                </a:cxn>
              </a:cxnLst>
              <a:rect l="T12" t="T13" r="T14" b="T15"/>
              <a:pathLst>
                <a:path w="21600" h="21600">
                  <a:moveTo>
                    <a:pt x="11642" y="0"/>
                  </a:moveTo>
                  <a:lnTo>
                    <a:pt x="11642" y="5417"/>
                  </a:lnTo>
                  <a:lnTo>
                    <a:pt x="3375" y="5417"/>
                  </a:lnTo>
                  <a:lnTo>
                    <a:pt x="3375" y="16183"/>
                  </a:lnTo>
                  <a:lnTo>
                    <a:pt x="11642" y="16183"/>
                  </a:lnTo>
                  <a:lnTo>
                    <a:pt x="11642" y="21600"/>
                  </a:lnTo>
                  <a:lnTo>
                    <a:pt x="21600" y="10800"/>
                  </a:lnTo>
                  <a:close/>
                </a:path>
                <a:path w="21600" h="21600">
                  <a:moveTo>
                    <a:pt x="1350" y="5417"/>
                  </a:moveTo>
                  <a:lnTo>
                    <a:pt x="1350" y="16183"/>
                  </a:lnTo>
                  <a:lnTo>
                    <a:pt x="2700" y="16183"/>
                  </a:lnTo>
                  <a:lnTo>
                    <a:pt x="2700" y="5417"/>
                  </a:lnTo>
                  <a:close/>
                </a:path>
                <a:path w="21600" h="21600">
                  <a:moveTo>
                    <a:pt x="0" y="5417"/>
                  </a:moveTo>
                  <a:lnTo>
                    <a:pt x="0" y="16183"/>
                  </a:lnTo>
                  <a:lnTo>
                    <a:pt x="675" y="16183"/>
                  </a:lnTo>
                  <a:lnTo>
                    <a:pt x="675" y="5417"/>
                  </a:lnTo>
                  <a:close/>
                </a:path>
              </a:pathLst>
            </a:custGeom>
            <a:solidFill>
              <a:srgbClr val="FF0000">
                <a:alpha val="74901"/>
              </a:srgbClr>
            </a:solidFill>
            <a:ln w="9525" algn="ctr">
              <a:no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endParaRPr lang="en-US" b="0">
                <a:latin typeface="Segoe UI" pitchFamily="34" charset="0"/>
                <a:ea typeface="Segoe UI" pitchFamily="34" charset="0"/>
                <a:cs typeface="Segoe UI" pitchFamily="34" charset="0"/>
              </a:endParaRPr>
            </a:p>
          </p:txBody>
        </p:sp>
        <p:sp>
          <p:nvSpPr>
            <p:cNvPr id="71" name="AutoShape 78"/>
            <p:cNvSpPr>
              <a:spLocks noChangeArrowheads="1"/>
            </p:cNvSpPr>
            <p:nvPr/>
          </p:nvSpPr>
          <p:spPr bwMode="auto">
            <a:xfrm>
              <a:off x="420" y="2210"/>
              <a:ext cx="1274" cy="495"/>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sz="1400" b="0" dirty="0">
                  <a:latin typeface="Segoe UI" pitchFamily="34" charset="0"/>
                  <a:ea typeface="Segoe UI" pitchFamily="34" charset="0"/>
                  <a:cs typeface="Segoe UI" pitchFamily="34" charset="0"/>
                </a:rPr>
                <a:t>Affecter un logiciel lors de la configuration de l'utilisateur</a:t>
              </a:r>
            </a:p>
          </p:txBody>
        </p:sp>
        <p:pic>
          <p:nvPicPr>
            <p:cNvPr id="72" name="Picture 71" descr="UserWithDesktopComputer01"/>
            <p:cNvPicPr>
              <a:picLocks noChangeAspect="1" noChangeArrowheads="1"/>
            </p:cNvPicPr>
            <p:nvPr/>
          </p:nvPicPr>
          <p:blipFill>
            <a:blip r:embed="rId4" cstate="print"/>
            <a:srcRect/>
            <a:stretch>
              <a:fillRect/>
            </a:stretch>
          </p:blipFill>
          <p:spPr bwMode="auto">
            <a:xfrm>
              <a:off x="590" y="1258"/>
              <a:ext cx="788" cy="917"/>
            </a:xfrm>
            <a:prstGeom prst="rect">
              <a:avLst/>
            </a:prstGeom>
            <a:noFill/>
            <a:ln w="9525">
              <a:noFill/>
              <a:miter lim="800000"/>
              <a:headEnd/>
              <a:tailEnd/>
            </a:ln>
          </p:spPr>
        </p:pic>
        <p:pic>
          <p:nvPicPr>
            <p:cNvPr id="73" name="Picture 72" descr="Application_Software"/>
            <p:cNvPicPr>
              <a:picLocks noChangeAspect="1" noChangeArrowheads="1"/>
            </p:cNvPicPr>
            <p:nvPr/>
          </p:nvPicPr>
          <p:blipFill>
            <a:blip r:embed="rId5" cstate="print"/>
            <a:srcRect/>
            <a:stretch>
              <a:fillRect/>
            </a:stretch>
          </p:blipFill>
          <p:spPr bwMode="auto">
            <a:xfrm>
              <a:off x="934" y="1362"/>
              <a:ext cx="533" cy="387"/>
            </a:xfrm>
            <a:prstGeom prst="rect">
              <a:avLst/>
            </a:prstGeom>
            <a:noFill/>
            <a:ln w="9525">
              <a:noFill/>
              <a:miter lim="800000"/>
              <a:headEnd/>
              <a:tailEnd/>
            </a:ln>
          </p:spPr>
        </p:pic>
        <p:sp>
          <p:nvSpPr>
            <p:cNvPr id="74" name="Freeform 73"/>
            <p:cNvSpPr>
              <a:spLocks/>
            </p:cNvSpPr>
            <p:nvPr/>
          </p:nvSpPr>
          <p:spPr bwMode="auto">
            <a:xfrm>
              <a:off x="1210" y="1517"/>
              <a:ext cx="217" cy="258"/>
            </a:xfrm>
            <a:custGeom>
              <a:avLst/>
              <a:gdLst/>
              <a:ahLst/>
              <a:cxnLst>
                <a:cxn ang="0">
                  <a:pos x="0" y="2"/>
                </a:cxn>
                <a:cxn ang="0">
                  <a:pos x="55" y="238"/>
                </a:cxn>
                <a:cxn ang="0">
                  <a:pos x="92" y="154"/>
                </a:cxn>
                <a:cxn ang="0">
                  <a:pos x="232" y="326"/>
                </a:cxn>
                <a:cxn ang="0">
                  <a:pos x="274" y="292"/>
                </a:cxn>
                <a:cxn ang="0">
                  <a:pos x="134" y="124"/>
                </a:cxn>
                <a:cxn ang="0">
                  <a:pos x="224" y="109"/>
                </a:cxn>
                <a:cxn ang="0">
                  <a:pos x="1" y="0"/>
                </a:cxn>
              </a:cxnLst>
              <a:rect l="0" t="0" r="r" b="b"/>
              <a:pathLst>
                <a:path w="275" h="327">
                  <a:moveTo>
                    <a:pt x="0" y="2"/>
                  </a:moveTo>
                  <a:lnTo>
                    <a:pt x="55" y="238"/>
                  </a:lnTo>
                  <a:lnTo>
                    <a:pt x="92" y="154"/>
                  </a:lnTo>
                  <a:lnTo>
                    <a:pt x="232" y="326"/>
                  </a:lnTo>
                  <a:lnTo>
                    <a:pt x="274" y="292"/>
                  </a:lnTo>
                  <a:lnTo>
                    <a:pt x="134" y="124"/>
                  </a:lnTo>
                  <a:lnTo>
                    <a:pt x="224" y="109"/>
                  </a:lnTo>
                  <a:lnTo>
                    <a:pt x="1" y="0"/>
                  </a:lnTo>
                </a:path>
              </a:pathLst>
            </a:custGeom>
            <a:solidFill>
              <a:srgbClr val="FFFFFF"/>
            </a:solidFill>
            <a:ln w="12700" cap="rnd" cmpd="sng">
              <a:solidFill>
                <a:srgbClr val="000000"/>
              </a:solidFill>
              <a:prstDash val="solid"/>
              <a:round/>
              <a:headEnd type="none" w="med" len="med"/>
              <a:tailEnd type="none" w="med" len="med"/>
            </a:ln>
            <a:effectLst>
              <a:outerShdw dist="40161" dir="6506097" algn="ctr" rotWithShape="0">
                <a:srgbClr val="919191"/>
              </a:outerShdw>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endParaRPr lang="en-US" b="0">
                <a:latin typeface="Segoe UI" pitchFamily="34" charset="0"/>
                <a:ea typeface="Segoe UI" pitchFamily="34" charset="0"/>
                <a:cs typeface="Segoe UI" pitchFamily="34" charset="0"/>
              </a:endParaRPr>
            </a:p>
          </p:txBody>
        </p:sp>
      </p:grpSp>
      <p:grpSp>
        <p:nvGrpSpPr>
          <p:cNvPr id="75" name="Group 74"/>
          <p:cNvGrpSpPr/>
          <p:nvPr/>
        </p:nvGrpSpPr>
        <p:grpSpPr>
          <a:xfrm>
            <a:off x="6502400" y="1997075"/>
            <a:ext cx="1625601" cy="1455738"/>
            <a:chOff x="6502400" y="1997075"/>
            <a:chExt cx="1625601" cy="1455738"/>
          </a:xfrm>
        </p:grpSpPr>
        <p:pic>
          <p:nvPicPr>
            <p:cNvPr id="76" name="Picture 22" descr="UserWithDesktopComputer01"/>
            <p:cNvPicPr>
              <a:picLocks noChangeAspect="1" noChangeArrowheads="1"/>
            </p:cNvPicPr>
            <p:nvPr/>
          </p:nvPicPr>
          <p:blipFill>
            <a:blip r:embed="rId4" cstate="print"/>
            <a:srcRect/>
            <a:stretch>
              <a:fillRect/>
            </a:stretch>
          </p:blipFill>
          <p:spPr bwMode="auto">
            <a:xfrm>
              <a:off x="6502400" y="1997075"/>
              <a:ext cx="1250950" cy="1455738"/>
            </a:xfrm>
            <a:prstGeom prst="rect">
              <a:avLst/>
            </a:prstGeom>
            <a:noFill/>
            <a:ln w="9525">
              <a:noFill/>
              <a:miter lim="800000"/>
              <a:headEnd/>
              <a:tailEnd/>
            </a:ln>
          </p:spPr>
        </p:pic>
        <p:grpSp>
          <p:nvGrpSpPr>
            <p:cNvPr id="77" name="Group 24"/>
            <p:cNvGrpSpPr>
              <a:grpSpLocks/>
            </p:cNvGrpSpPr>
            <p:nvPr/>
          </p:nvGrpSpPr>
          <p:grpSpPr bwMode="auto">
            <a:xfrm>
              <a:off x="7310438" y="2179638"/>
              <a:ext cx="517251" cy="466369"/>
              <a:chOff x="2360" y="1610"/>
              <a:chExt cx="577" cy="536"/>
            </a:xfrm>
          </p:grpSpPr>
          <p:sp>
            <p:nvSpPr>
              <p:cNvPr id="109" name="Rectangle 25"/>
              <p:cNvSpPr>
                <a:spLocks noChangeArrowheads="1"/>
              </p:cNvSpPr>
              <p:nvPr/>
            </p:nvSpPr>
            <p:spPr bwMode="auto">
              <a:xfrm>
                <a:off x="2360" y="1610"/>
                <a:ext cx="577" cy="536"/>
              </a:xfrm>
              <a:prstGeom prst="rect">
                <a:avLst/>
              </a:prstGeom>
              <a:solidFill>
                <a:schemeClr val="folHlink"/>
              </a:solidFill>
              <a:ln w="12700">
                <a:solidFill>
                  <a:srgbClr val="919191"/>
                </a:solidFill>
                <a:miter lim="800000"/>
                <a:headEnd/>
                <a:tailEnd/>
              </a:ln>
              <a:effectLst>
                <a:outerShdw dist="17961" dir="2700000" algn="ctr" rotWithShape="0">
                  <a:schemeClr val="tx2"/>
                </a:outerShdw>
              </a:effectLst>
            </p:spPr>
            <p:txBody>
              <a:bodyPr wrap="none" anchor="ctr"/>
              <a:lstStyle/>
              <a:p>
                <a:pPr>
                  <a:defRPr/>
                </a:pPr>
                <a:endParaRPr lang="en-US" dirty="0">
                  <a:latin typeface="Segoe UI" pitchFamily="34" charset="0"/>
                  <a:ea typeface="Segoe UI" pitchFamily="34" charset="0"/>
                  <a:cs typeface="Segoe UI" pitchFamily="34" charset="0"/>
                </a:endParaRPr>
              </a:p>
            </p:txBody>
          </p:sp>
          <p:sp>
            <p:nvSpPr>
              <p:cNvPr id="110" name="Rectangle 26"/>
              <p:cNvSpPr>
                <a:spLocks noChangeArrowheads="1"/>
              </p:cNvSpPr>
              <p:nvPr/>
            </p:nvSpPr>
            <p:spPr bwMode="auto">
              <a:xfrm>
                <a:off x="2383" y="1767"/>
                <a:ext cx="534" cy="359"/>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11" name="Rectangle 27"/>
              <p:cNvSpPr>
                <a:spLocks noChangeArrowheads="1"/>
              </p:cNvSpPr>
              <p:nvPr/>
            </p:nvSpPr>
            <p:spPr bwMode="auto">
              <a:xfrm>
                <a:off x="2383" y="1640"/>
                <a:ext cx="534" cy="99"/>
              </a:xfrm>
              <a:prstGeom prst="rect">
                <a:avLst/>
              </a:prstGeom>
              <a:solidFill>
                <a:srgbClr val="00279F"/>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12" name="Rectangle 28"/>
              <p:cNvSpPr>
                <a:spLocks noChangeArrowheads="1"/>
              </p:cNvSpPr>
              <p:nvPr/>
            </p:nvSpPr>
            <p:spPr bwMode="auto">
              <a:xfrm>
                <a:off x="2755" y="1670"/>
                <a:ext cx="44" cy="41"/>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13" name="Rectangle 29"/>
              <p:cNvSpPr>
                <a:spLocks noChangeArrowheads="1"/>
              </p:cNvSpPr>
              <p:nvPr/>
            </p:nvSpPr>
            <p:spPr bwMode="auto">
              <a:xfrm>
                <a:off x="2843" y="1670"/>
                <a:ext cx="46" cy="41"/>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14" name="Rectangle 30"/>
              <p:cNvSpPr>
                <a:spLocks noChangeArrowheads="1"/>
              </p:cNvSpPr>
              <p:nvPr/>
            </p:nvSpPr>
            <p:spPr bwMode="auto">
              <a:xfrm>
                <a:off x="2672" y="1670"/>
                <a:ext cx="47" cy="41"/>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grpSp>
        <p:grpSp>
          <p:nvGrpSpPr>
            <p:cNvPr id="78" name="Group 31"/>
            <p:cNvGrpSpPr>
              <a:grpSpLocks/>
            </p:cNvGrpSpPr>
            <p:nvPr/>
          </p:nvGrpSpPr>
          <p:grpSpPr bwMode="auto">
            <a:xfrm>
              <a:off x="7534550" y="2373669"/>
              <a:ext cx="517251" cy="466369"/>
              <a:chOff x="2761" y="1797"/>
              <a:chExt cx="577" cy="536"/>
            </a:xfrm>
          </p:grpSpPr>
          <p:sp>
            <p:nvSpPr>
              <p:cNvPr id="90" name="Rectangle 32"/>
              <p:cNvSpPr>
                <a:spLocks noChangeArrowheads="1"/>
              </p:cNvSpPr>
              <p:nvPr/>
            </p:nvSpPr>
            <p:spPr bwMode="auto">
              <a:xfrm>
                <a:off x="2761" y="1797"/>
                <a:ext cx="577" cy="536"/>
              </a:xfrm>
              <a:prstGeom prst="rect">
                <a:avLst/>
              </a:prstGeom>
              <a:solidFill>
                <a:schemeClr val="folHlink"/>
              </a:solidFill>
              <a:ln w="12700">
                <a:solidFill>
                  <a:srgbClr val="919191"/>
                </a:solidFill>
                <a:miter lim="800000"/>
                <a:headEnd/>
                <a:tailEnd/>
              </a:ln>
              <a:effectLst>
                <a:outerShdw dist="17961" dir="2700000" algn="ctr" rotWithShape="0">
                  <a:schemeClr val="tx2"/>
                </a:outerShdw>
              </a:effectLst>
            </p:spPr>
            <p:txBody>
              <a:bodyPr wrap="none" anchor="ctr"/>
              <a:lstStyle/>
              <a:p>
                <a:pPr>
                  <a:defRPr/>
                </a:pPr>
                <a:endParaRPr lang="en-US" dirty="0">
                  <a:latin typeface="Segoe UI" pitchFamily="34" charset="0"/>
                  <a:ea typeface="Segoe UI" pitchFamily="34" charset="0"/>
                  <a:cs typeface="Segoe UI" pitchFamily="34" charset="0"/>
                </a:endParaRPr>
              </a:p>
            </p:txBody>
          </p:sp>
          <p:sp>
            <p:nvSpPr>
              <p:cNvPr id="91" name="Rectangle 33"/>
              <p:cNvSpPr>
                <a:spLocks noChangeArrowheads="1"/>
              </p:cNvSpPr>
              <p:nvPr/>
            </p:nvSpPr>
            <p:spPr bwMode="auto">
              <a:xfrm>
                <a:off x="2784" y="1954"/>
                <a:ext cx="534" cy="359"/>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92" name="Rectangle 34"/>
              <p:cNvSpPr>
                <a:spLocks noChangeArrowheads="1"/>
              </p:cNvSpPr>
              <p:nvPr/>
            </p:nvSpPr>
            <p:spPr bwMode="auto">
              <a:xfrm>
                <a:off x="2784" y="1827"/>
                <a:ext cx="534" cy="99"/>
              </a:xfrm>
              <a:prstGeom prst="rect">
                <a:avLst/>
              </a:prstGeom>
              <a:solidFill>
                <a:srgbClr val="00279F"/>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93" name="Rectangle 35"/>
              <p:cNvSpPr>
                <a:spLocks noChangeArrowheads="1"/>
              </p:cNvSpPr>
              <p:nvPr/>
            </p:nvSpPr>
            <p:spPr bwMode="auto">
              <a:xfrm>
                <a:off x="3156" y="1857"/>
                <a:ext cx="44" cy="41"/>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94" name="Rectangle 36"/>
              <p:cNvSpPr>
                <a:spLocks noChangeArrowheads="1"/>
              </p:cNvSpPr>
              <p:nvPr/>
            </p:nvSpPr>
            <p:spPr bwMode="auto">
              <a:xfrm>
                <a:off x="3244" y="1857"/>
                <a:ext cx="46" cy="41"/>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95" name="Rectangle 37"/>
              <p:cNvSpPr>
                <a:spLocks noChangeArrowheads="1"/>
              </p:cNvSpPr>
              <p:nvPr/>
            </p:nvSpPr>
            <p:spPr bwMode="auto">
              <a:xfrm>
                <a:off x="3073" y="1857"/>
                <a:ext cx="47" cy="41"/>
              </a:xfrm>
              <a:prstGeom prst="rect">
                <a:avLst/>
              </a:prstGeom>
              <a:solidFill>
                <a:schemeClr val="bg1"/>
              </a:solidFill>
              <a:ln w="12700">
                <a:no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grpSp>
            <p:nvGrpSpPr>
              <p:cNvPr id="96" name="Group 38"/>
              <p:cNvGrpSpPr>
                <a:grpSpLocks/>
              </p:cNvGrpSpPr>
              <p:nvPr/>
            </p:nvGrpSpPr>
            <p:grpSpPr bwMode="auto">
              <a:xfrm>
                <a:off x="2828" y="2028"/>
                <a:ext cx="463" cy="284"/>
                <a:chOff x="4386" y="2560"/>
                <a:chExt cx="297" cy="182"/>
              </a:xfrm>
            </p:grpSpPr>
            <p:sp>
              <p:nvSpPr>
                <p:cNvPr id="97" name="Rectangle 39"/>
                <p:cNvSpPr>
                  <a:spLocks noChangeArrowheads="1"/>
                </p:cNvSpPr>
                <p:nvPr/>
              </p:nvSpPr>
              <p:spPr bwMode="auto">
                <a:xfrm>
                  <a:off x="4402" y="2560"/>
                  <a:ext cx="34" cy="27"/>
                </a:xfrm>
                <a:prstGeom prst="rect">
                  <a:avLst/>
                </a:prstGeom>
                <a:solidFill>
                  <a:srgbClr val="FAFD00"/>
                </a:solidFill>
                <a:ln w="12700">
                  <a:solidFill>
                    <a:srgbClr val="00FF00"/>
                  </a:solid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98" name="Line 40"/>
                <p:cNvSpPr>
                  <a:spLocks noChangeShapeType="1"/>
                </p:cNvSpPr>
                <p:nvPr/>
              </p:nvSpPr>
              <p:spPr bwMode="auto">
                <a:xfrm>
                  <a:off x="4396" y="2614"/>
                  <a:ext cx="52" cy="0"/>
                </a:xfrm>
                <a:prstGeom prst="line">
                  <a:avLst/>
                </a:prstGeom>
                <a:noFill/>
                <a:ln w="12700">
                  <a:solidFill>
                    <a:srgbClr val="919191"/>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99" name="Rectangle 41"/>
                <p:cNvSpPr>
                  <a:spLocks noChangeArrowheads="1"/>
                </p:cNvSpPr>
                <p:nvPr/>
              </p:nvSpPr>
              <p:spPr bwMode="auto">
                <a:xfrm>
                  <a:off x="4518" y="2560"/>
                  <a:ext cx="33" cy="29"/>
                </a:xfrm>
                <a:prstGeom prst="rect">
                  <a:avLst/>
                </a:prstGeom>
                <a:solidFill>
                  <a:schemeClr val="accent1"/>
                </a:solidFill>
                <a:ln w="12700">
                  <a:solidFill>
                    <a:srgbClr val="009688"/>
                  </a:solid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0" name="Line 42"/>
                <p:cNvSpPr>
                  <a:spLocks noChangeShapeType="1"/>
                </p:cNvSpPr>
                <p:nvPr/>
              </p:nvSpPr>
              <p:spPr bwMode="auto">
                <a:xfrm>
                  <a:off x="4514" y="2614"/>
                  <a:ext cx="49" cy="0"/>
                </a:xfrm>
                <a:prstGeom prst="line">
                  <a:avLst/>
                </a:prstGeom>
                <a:noFill/>
                <a:ln w="12700">
                  <a:solidFill>
                    <a:srgbClr val="919191"/>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1" name="Rectangle 43"/>
                <p:cNvSpPr>
                  <a:spLocks noChangeArrowheads="1"/>
                </p:cNvSpPr>
                <p:nvPr/>
              </p:nvSpPr>
              <p:spPr bwMode="auto">
                <a:xfrm>
                  <a:off x="4638" y="2560"/>
                  <a:ext cx="33" cy="27"/>
                </a:xfrm>
                <a:prstGeom prst="rect">
                  <a:avLst/>
                </a:prstGeom>
                <a:solidFill>
                  <a:schemeClr val="accent1"/>
                </a:solidFill>
                <a:ln w="12700">
                  <a:solidFill>
                    <a:srgbClr val="114FFB"/>
                  </a:solid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2" name="Line 44"/>
                <p:cNvSpPr>
                  <a:spLocks noChangeShapeType="1"/>
                </p:cNvSpPr>
                <p:nvPr/>
              </p:nvSpPr>
              <p:spPr bwMode="auto">
                <a:xfrm>
                  <a:off x="4632" y="2614"/>
                  <a:ext cx="51" cy="0"/>
                </a:xfrm>
                <a:prstGeom prst="line">
                  <a:avLst/>
                </a:prstGeom>
                <a:noFill/>
                <a:ln w="12700">
                  <a:solidFill>
                    <a:srgbClr val="919191"/>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3" name="Rectangle 45"/>
                <p:cNvSpPr>
                  <a:spLocks noChangeArrowheads="1"/>
                </p:cNvSpPr>
                <p:nvPr/>
              </p:nvSpPr>
              <p:spPr bwMode="auto">
                <a:xfrm>
                  <a:off x="4638" y="2680"/>
                  <a:ext cx="33" cy="36"/>
                </a:xfrm>
                <a:prstGeom prst="rect">
                  <a:avLst/>
                </a:prstGeom>
                <a:solidFill>
                  <a:srgbClr val="FAFD00"/>
                </a:solidFill>
                <a:ln w="12700">
                  <a:solidFill>
                    <a:srgbClr val="FC0128"/>
                  </a:solidFill>
                  <a:miter lim="800000"/>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4" name="Line 46"/>
                <p:cNvSpPr>
                  <a:spLocks noChangeShapeType="1"/>
                </p:cNvSpPr>
                <p:nvPr/>
              </p:nvSpPr>
              <p:spPr bwMode="auto">
                <a:xfrm>
                  <a:off x="4622" y="2742"/>
                  <a:ext cx="51" cy="0"/>
                </a:xfrm>
                <a:prstGeom prst="line">
                  <a:avLst/>
                </a:prstGeom>
                <a:noFill/>
                <a:ln w="12700">
                  <a:solidFill>
                    <a:srgbClr val="919191"/>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5" name="Freeform 47"/>
                <p:cNvSpPr>
                  <a:spLocks/>
                </p:cNvSpPr>
                <p:nvPr/>
              </p:nvSpPr>
              <p:spPr bwMode="auto">
                <a:xfrm>
                  <a:off x="4511" y="2669"/>
                  <a:ext cx="49" cy="51"/>
                </a:xfrm>
                <a:custGeom>
                  <a:avLst/>
                  <a:gdLst>
                    <a:gd name="T0" fmla="*/ 24 w 25"/>
                    <a:gd name="T1" fmla="*/ 25 h 26"/>
                    <a:gd name="T2" fmla="*/ 24 w 25"/>
                    <a:gd name="T3" fmla="*/ 0 h 26"/>
                    <a:gd name="T4" fmla="*/ 0 w 25"/>
                    <a:gd name="T5" fmla="*/ 25 h 26"/>
                    <a:gd name="T6" fmla="*/ 24 w 25"/>
                    <a:gd name="T7" fmla="*/ 25 h 26"/>
                    <a:gd name="T8" fmla="*/ 0 60000 65536"/>
                    <a:gd name="T9" fmla="*/ 0 60000 65536"/>
                    <a:gd name="T10" fmla="*/ 0 60000 65536"/>
                    <a:gd name="T11" fmla="*/ 0 60000 65536"/>
                    <a:gd name="T12" fmla="*/ 0 w 25"/>
                    <a:gd name="T13" fmla="*/ 0 h 26"/>
                    <a:gd name="T14" fmla="*/ 25 w 25"/>
                    <a:gd name="T15" fmla="*/ 26 h 26"/>
                  </a:gdLst>
                  <a:ahLst/>
                  <a:cxnLst>
                    <a:cxn ang="T8">
                      <a:pos x="T0" y="T1"/>
                    </a:cxn>
                    <a:cxn ang="T9">
                      <a:pos x="T2" y="T3"/>
                    </a:cxn>
                    <a:cxn ang="T10">
                      <a:pos x="T4" y="T5"/>
                    </a:cxn>
                    <a:cxn ang="T11">
                      <a:pos x="T6" y="T7"/>
                    </a:cxn>
                  </a:cxnLst>
                  <a:rect l="T12" t="T13" r="T14" b="T15"/>
                  <a:pathLst>
                    <a:path w="25" h="26">
                      <a:moveTo>
                        <a:pt x="24" y="25"/>
                      </a:moveTo>
                      <a:lnTo>
                        <a:pt x="24" y="0"/>
                      </a:lnTo>
                      <a:lnTo>
                        <a:pt x="0" y="25"/>
                      </a:lnTo>
                      <a:lnTo>
                        <a:pt x="24" y="25"/>
                      </a:lnTo>
                    </a:path>
                  </a:pathLst>
                </a:custGeom>
                <a:solidFill>
                  <a:srgbClr val="FAFD00"/>
                </a:solidFill>
                <a:ln w="12700" cap="rnd">
                  <a:solidFill>
                    <a:srgbClr val="767900"/>
                  </a:solidFill>
                  <a:round/>
                  <a:headEnd/>
                  <a:tailEnd/>
                </a:ln>
              </p:spPr>
              <p:txBody>
                <a:bodyPr/>
                <a:lstStyle/>
                <a:p>
                  <a:endParaRPr lang="en-US" dirty="0">
                    <a:latin typeface="Segoe UI" pitchFamily="34" charset="0"/>
                    <a:ea typeface="Segoe UI" pitchFamily="34" charset="0"/>
                    <a:cs typeface="Segoe UI" pitchFamily="34" charset="0"/>
                  </a:endParaRPr>
                </a:p>
              </p:txBody>
            </p:sp>
            <p:sp>
              <p:nvSpPr>
                <p:cNvPr id="106" name="Line 48"/>
                <p:cNvSpPr>
                  <a:spLocks noChangeShapeType="1"/>
                </p:cNvSpPr>
                <p:nvPr/>
              </p:nvSpPr>
              <p:spPr bwMode="auto">
                <a:xfrm>
                  <a:off x="4504" y="2742"/>
                  <a:ext cx="49" cy="0"/>
                </a:xfrm>
                <a:prstGeom prst="line">
                  <a:avLst/>
                </a:prstGeom>
                <a:noFill/>
                <a:ln w="12700">
                  <a:solidFill>
                    <a:srgbClr val="919191"/>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107" name="Freeform 49"/>
                <p:cNvSpPr>
                  <a:spLocks/>
                </p:cNvSpPr>
                <p:nvPr/>
              </p:nvSpPr>
              <p:spPr bwMode="auto">
                <a:xfrm>
                  <a:off x="4395" y="2669"/>
                  <a:ext cx="49" cy="51"/>
                </a:xfrm>
                <a:custGeom>
                  <a:avLst/>
                  <a:gdLst>
                    <a:gd name="T0" fmla="*/ 24 w 25"/>
                    <a:gd name="T1" fmla="*/ 25 h 26"/>
                    <a:gd name="T2" fmla="*/ 24 w 25"/>
                    <a:gd name="T3" fmla="*/ 0 h 26"/>
                    <a:gd name="T4" fmla="*/ 0 w 25"/>
                    <a:gd name="T5" fmla="*/ 25 h 26"/>
                    <a:gd name="T6" fmla="*/ 24 w 25"/>
                    <a:gd name="T7" fmla="*/ 25 h 26"/>
                    <a:gd name="T8" fmla="*/ 0 60000 65536"/>
                    <a:gd name="T9" fmla="*/ 0 60000 65536"/>
                    <a:gd name="T10" fmla="*/ 0 60000 65536"/>
                    <a:gd name="T11" fmla="*/ 0 60000 65536"/>
                    <a:gd name="T12" fmla="*/ 0 w 25"/>
                    <a:gd name="T13" fmla="*/ 0 h 26"/>
                    <a:gd name="T14" fmla="*/ 25 w 25"/>
                    <a:gd name="T15" fmla="*/ 26 h 26"/>
                  </a:gdLst>
                  <a:ahLst/>
                  <a:cxnLst>
                    <a:cxn ang="T8">
                      <a:pos x="T0" y="T1"/>
                    </a:cxn>
                    <a:cxn ang="T9">
                      <a:pos x="T2" y="T3"/>
                    </a:cxn>
                    <a:cxn ang="T10">
                      <a:pos x="T4" y="T5"/>
                    </a:cxn>
                    <a:cxn ang="T11">
                      <a:pos x="T6" y="T7"/>
                    </a:cxn>
                  </a:cxnLst>
                  <a:rect l="T12" t="T13" r="T14" b="T15"/>
                  <a:pathLst>
                    <a:path w="25" h="26">
                      <a:moveTo>
                        <a:pt x="24" y="25"/>
                      </a:moveTo>
                      <a:lnTo>
                        <a:pt x="24" y="0"/>
                      </a:lnTo>
                      <a:lnTo>
                        <a:pt x="0" y="25"/>
                      </a:lnTo>
                      <a:lnTo>
                        <a:pt x="24" y="25"/>
                      </a:lnTo>
                    </a:path>
                  </a:pathLst>
                </a:custGeom>
                <a:solidFill>
                  <a:srgbClr val="FAFD00"/>
                </a:solidFill>
                <a:ln w="12700" cap="rnd">
                  <a:solidFill>
                    <a:srgbClr val="FD21F0"/>
                  </a:solidFill>
                  <a:round/>
                  <a:headEnd/>
                  <a:tailEnd/>
                </a:ln>
              </p:spPr>
              <p:txBody>
                <a:bodyPr/>
                <a:lstStyle/>
                <a:p>
                  <a:endParaRPr lang="en-US" dirty="0">
                    <a:latin typeface="Segoe UI" pitchFamily="34" charset="0"/>
                    <a:ea typeface="Segoe UI" pitchFamily="34" charset="0"/>
                    <a:cs typeface="Segoe UI" pitchFamily="34" charset="0"/>
                  </a:endParaRPr>
                </a:p>
              </p:txBody>
            </p:sp>
            <p:sp>
              <p:nvSpPr>
                <p:cNvPr id="108" name="Line 50"/>
                <p:cNvSpPr>
                  <a:spLocks noChangeShapeType="1"/>
                </p:cNvSpPr>
                <p:nvPr/>
              </p:nvSpPr>
              <p:spPr bwMode="auto">
                <a:xfrm>
                  <a:off x="4386" y="2742"/>
                  <a:ext cx="52" cy="0"/>
                </a:xfrm>
                <a:prstGeom prst="line">
                  <a:avLst/>
                </a:prstGeom>
                <a:noFill/>
                <a:ln w="12700">
                  <a:solidFill>
                    <a:srgbClr val="919191"/>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grpSp>
        </p:grpSp>
        <p:grpSp>
          <p:nvGrpSpPr>
            <p:cNvPr id="79" name="Group 51"/>
            <p:cNvGrpSpPr>
              <a:grpSpLocks/>
            </p:cNvGrpSpPr>
            <p:nvPr/>
          </p:nvGrpSpPr>
          <p:grpSpPr bwMode="auto">
            <a:xfrm>
              <a:off x="7409944" y="2287529"/>
              <a:ext cx="190047" cy="201861"/>
              <a:chOff x="2621" y="1295"/>
              <a:chExt cx="84" cy="93"/>
            </a:xfrm>
          </p:grpSpPr>
          <p:sp>
            <p:nvSpPr>
              <p:cNvPr id="81" name="Line 52"/>
              <p:cNvSpPr>
                <a:spLocks noChangeShapeType="1"/>
              </p:cNvSpPr>
              <p:nvPr/>
            </p:nvSpPr>
            <p:spPr bwMode="auto">
              <a:xfrm>
                <a:off x="2675" y="1303"/>
                <a:ext cx="0" cy="85"/>
              </a:xfrm>
              <a:prstGeom prst="line">
                <a:avLst/>
              </a:prstGeom>
              <a:noFill/>
              <a:ln w="28575">
                <a:solidFill>
                  <a:schemeClr val="folHlink"/>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2" name="Line 53"/>
              <p:cNvSpPr>
                <a:spLocks noChangeShapeType="1"/>
              </p:cNvSpPr>
              <p:nvPr/>
            </p:nvSpPr>
            <p:spPr bwMode="auto">
              <a:xfrm>
                <a:off x="2675" y="1303"/>
                <a:ext cx="0" cy="85"/>
              </a:xfrm>
              <a:prstGeom prst="line">
                <a:avLst/>
              </a:prstGeom>
              <a:noFill/>
              <a:ln w="28575">
                <a:solidFill>
                  <a:srgbClr val="FC0128"/>
                </a:solidFill>
                <a:prstDash val="sysDot"/>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3" name="Line 54"/>
              <p:cNvSpPr>
                <a:spLocks noChangeShapeType="1"/>
              </p:cNvSpPr>
              <p:nvPr/>
            </p:nvSpPr>
            <p:spPr bwMode="auto">
              <a:xfrm flipV="1">
                <a:off x="2636" y="1295"/>
                <a:ext cx="69" cy="86"/>
              </a:xfrm>
              <a:prstGeom prst="line">
                <a:avLst/>
              </a:prstGeom>
              <a:noFill/>
              <a:ln w="28575">
                <a:solidFill>
                  <a:srgbClr val="FAFD00"/>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4" name="Line 55"/>
              <p:cNvSpPr>
                <a:spLocks noChangeShapeType="1"/>
              </p:cNvSpPr>
              <p:nvPr/>
            </p:nvSpPr>
            <p:spPr bwMode="auto">
              <a:xfrm flipV="1">
                <a:off x="2651" y="1311"/>
                <a:ext cx="38" cy="54"/>
              </a:xfrm>
              <a:prstGeom prst="line">
                <a:avLst/>
              </a:prstGeom>
              <a:noFill/>
              <a:ln w="28575">
                <a:solidFill>
                  <a:srgbClr val="FC0128"/>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5" name="Line 56"/>
              <p:cNvSpPr>
                <a:spLocks noChangeShapeType="1"/>
              </p:cNvSpPr>
              <p:nvPr/>
            </p:nvSpPr>
            <p:spPr bwMode="auto">
              <a:xfrm>
                <a:off x="2621" y="1341"/>
                <a:ext cx="84" cy="0"/>
              </a:xfrm>
              <a:prstGeom prst="line">
                <a:avLst/>
              </a:prstGeom>
              <a:noFill/>
              <a:ln w="28575">
                <a:solidFill>
                  <a:srgbClr val="FAFD00"/>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6" name="Line 57"/>
              <p:cNvSpPr>
                <a:spLocks noChangeShapeType="1"/>
              </p:cNvSpPr>
              <p:nvPr/>
            </p:nvSpPr>
            <p:spPr bwMode="auto">
              <a:xfrm>
                <a:off x="2621" y="1341"/>
                <a:ext cx="84" cy="0"/>
              </a:xfrm>
              <a:prstGeom prst="line">
                <a:avLst/>
              </a:prstGeom>
              <a:noFill/>
              <a:ln w="28575">
                <a:solidFill>
                  <a:srgbClr val="FC0128"/>
                </a:solidFill>
                <a:prstDash val="sysDot"/>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7" name="Line 58"/>
              <p:cNvSpPr>
                <a:spLocks noChangeShapeType="1"/>
              </p:cNvSpPr>
              <p:nvPr/>
            </p:nvSpPr>
            <p:spPr bwMode="auto">
              <a:xfrm>
                <a:off x="2636" y="1303"/>
                <a:ext cx="69" cy="70"/>
              </a:xfrm>
              <a:prstGeom prst="line">
                <a:avLst/>
              </a:prstGeom>
              <a:noFill/>
              <a:ln w="28575">
                <a:solidFill>
                  <a:schemeClr val="folHlink"/>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8" name="Line 59"/>
              <p:cNvSpPr>
                <a:spLocks noChangeShapeType="1"/>
              </p:cNvSpPr>
              <p:nvPr/>
            </p:nvSpPr>
            <p:spPr bwMode="auto">
              <a:xfrm>
                <a:off x="2636" y="1303"/>
                <a:ext cx="69" cy="70"/>
              </a:xfrm>
              <a:prstGeom prst="line">
                <a:avLst/>
              </a:prstGeom>
              <a:noFill/>
              <a:ln w="28575">
                <a:solidFill>
                  <a:srgbClr val="FAFD00"/>
                </a:solidFill>
                <a:prstDash val="sysDot"/>
                <a:round/>
                <a:headEnd/>
                <a:tailEnd/>
              </a:ln>
            </p:spPr>
            <p:txBody>
              <a:bodyPr wrap="none" anchor="ctr"/>
              <a:lstStyle/>
              <a:p>
                <a:endParaRPr lang="en-US" dirty="0">
                  <a:latin typeface="Segoe UI" pitchFamily="34" charset="0"/>
                  <a:ea typeface="Segoe UI" pitchFamily="34" charset="0"/>
                  <a:cs typeface="Segoe UI" pitchFamily="34" charset="0"/>
                </a:endParaRPr>
              </a:p>
            </p:txBody>
          </p:sp>
          <p:sp>
            <p:nvSpPr>
              <p:cNvPr id="89" name="Line 60"/>
              <p:cNvSpPr>
                <a:spLocks noChangeShapeType="1"/>
              </p:cNvSpPr>
              <p:nvPr/>
            </p:nvSpPr>
            <p:spPr bwMode="auto">
              <a:xfrm>
                <a:off x="2646" y="1313"/>
                <a:ext cx="49" cy="48"/>
              </a:xfrm>
              <a:prstGeom prst="line">
                <a:avLst/>
              </a:prstGeom>
              <a:noFill/>
              <a:ln w="28575">
                <a:solidFill>
                  <a:srgbClr val="FC0128"/>
                </a:solidFill>
                <a:round/>
                <a:headEnd/>
                <a:tailEnd/>
              </a:ln>
            </p:spPr>
            <p:txBody>
              <a:bodyPr wrap="none" anchor="ctr"/>
              <a:lstStyle/>
              <a:p>
                <a:endParaRPr lang="en-US" dirty="0">
                  <a:latin typeface="Segoe UI" pitchFamily="34" charset="0"/>
                  <a:ea typeface="Segoe UI" pitchFamily="34" charset="0"/>
                  <a:cs typeface="Segoe UI" pitchFamily="34" charset="0"/>
                </a:endParaRPr>
              </a:p>
            </p:txBody>
          </p:sp>
        </p:grpSp>
        <p:sp>
          <p:nvSpPr>
            <p:cNvPr id="80" name="Freeform 61"/>
            <p:cNvSpPr>
              <a:spLocks/>
            </p:cNvSpPr>
            <p:nvPr/>
          </p:nvSpPr>
          <p:spPr bwMode="auto">
            <a:xfrm>
              <a:off x="7783513" y="2584450"/>
              <a:ext cx="344488" cy="409575"/>
            </a:xfrm>
            <a:custGeom>
              <a:avLst/>
              <a:gdLst/>
              <a:ahLst/>
              <a:cxnLst>
                <a:cxn ang="0">
                  <a:pos x="0" y="2"/>
                </a:cxn>
                <a:cxn ang="0">
                  <a:pos x="55" y="238"/>
                </a:cxn>
                <a:cxn ang="0">
                  <a:pos x="92" y="154"/>
                </a:cxn>
                <a:cxn ang="0">
                  <a:pos x="232" y="326"/>
                </a:cxn>
                <a:cxn ang="0">
                  <a:pos x="274" y="292"/>
                </a:cxn>
                <a:cxn ang="0">
                  <a:pos x="134" y="124"/>
                </a:cxn>
                <a:cxn ang="0">
                  <a:pos x="224" y="109"/>
                </a:cxn>
                <a:cxn ang="0">
                  <a:pos x="1" y="0"/>
                </a:cxn>
              </a:cxnLst>
              <a:rect l="0" t="0" r="r" b="b"/>
              <a:pathLst>
                <a:path w="275" h="327">
                  <a:moveTo>
                    <a:pt x="0" y="2"/>
                  </a:moveTo>
                  <a:lnTo>
                    <a:pt x="55" y="238"/>
                  </a:lnTo>
                  <a:lnTo>
                    <a:pt x="92" y="154"/>
                  </a:lnTo>
                  <a:lnTo>
                    <a:pt x="232" y="326"/>
                  </a:lnTo>
                  <a:lnTo>
                    <a:pt x="274" y="292"/>
                  </a:lnTo>
                  <a:lnTo>
                    <a:pt x="134" y="124"/>
                  </a:lnTo>
                  <a:lnTo>
                    <a:pt x="224" y="109"/>
                  </a:lnTo>
                  <a:lnTo>
                    <a:pt x="1" y="0"/>
                  </a:lnTo>
                </a:path>
              </a:pathLst>
            </a:custGeom>
            <a:solidFill>
              <a:srgbClr val="FFFFFF"/>
            </a:solidFill>
            <a:ln w="12700" cap="rnd" cmpd="sng">
              <a:solidFill>
                <a:srgbClr val="000000"/>
              </a:solidFill>
              <a:prstDash val="solid"/>
              <a:round/>
              <a:headEnd type="none" w="med" len="med"/>
              <a:tailEnd type="none" w="med" len="med"/>
            </a:ln>
            <a:effectLst>
              <a:outerShdw dist="40161" dir="6506097" algn="ctr" rotWithShape="0">
                <a:srgbClr val="919191"/>
              </a:outerShdw>
            </a:effectLst>
          </p:spPr>
          <p:txBody>
            <a:bodyPr/>
            <a:lstStyle/>
            <a:p>
              <a:pPr>
                <a:defRPr/>
              </a:pPr>
              <a:endParaRPr lang="en-US"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662307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154ab471-2ea9-4198-b463-1450e9d4fe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Administration des mises à niveau de logiciels à l'aide de la stratégie de groupe</a:t>
            </a:r>
            <a:endParaRPr lang="en-US"/>
          </a:p>
        </p:txBody>
      </p:sp>
      <p:graphicFrame>
        <p:nvGraphicFramePr>
          <p:cNvPr id="4" name="Group 3"/>
          <p:cNvGraphicFramePr>
            <a:graphicFrameLocks noGrp="1"/>
          </p:cNvGraphicFramePr>
          <p:nvPr/>
        </p:nvGraphicFramePr>
        <p:xfrm>
          <a:off x="2611438" y="1225550"/>
          <a:ext cx="5711825" cy="1376363"/>
        </p:xfrm>
        <a:graphic>
          <a:graphicData uri="http://schemas.openxmlformats.org/drawingml/2006/table">
            <a:tbl>
              <a:tblPr/>
              <a:tblGrid>
                <a:gridCol w="3249612"/>
                <a:gridCol w="2462213"/>
              </a:tblGrid>
              <a:tr h="1376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Mise à niveau obligatoire</a:t>
                      </a:r>
                      <a:r>
                        <a:rPr kumimoji="0" lang="en-US" sz="1600" b="0" i="0" u="none" strike="noStrike" cap="none" normalizeH="0" baseline="0" dirty="0" smtClean="0">
                          <a:ln>
                            <a:noFill/>
                          </a:ln>
                          <a:solidFill>
                            <a:schemeClr val="tx1"/>
                          </a:solidFill>
                          <a:effectLst/>
                          <a:latin typeface="Verdana" pitchFamily="34" charset="0"/>
                        </a:rPr>
                        <a:t> </a:t>
                      </a:r>
                    </a:p>
                  </a:txBody>
                  <a:tcPr anchor="b"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25425" marR="0" lvl="0" indent="-225425" algn="l" defTabSz="914400" rtl="0" eaLnBrk="1" fontAlgn="base" latinLnBrk="0" hangingPunct="1">
                        <a:lnSpc>
                          <a:spcPct val="90000"/>
                        </a:lnSpc>
                        <a:spcBef>
                          <a:spcPct val="70000"/>
                        </a:spcBef>
                        <a:spcAft>
                          <a:spcPct val="0"/>
                        </a:spcAft>
                        <a:buClrTx/>
                        <a:buSzPct val="80000"/>
                        <a:buFontTx/>
                        <a:buBlip>
                          <a:blip r:embed="rId3"/>
                        </a:buBlip>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Les utilisateurs ne peuvent </a:t>
                      </a:r>
                      <a:r>
                        <a:rPr sz="1600" b="1" i="0" strike="noStrike" cap="none">
                          <a:latin typeface="Segoe UI"/>
                          <a:ea typeface="Segoe UI"/>
                          <a:cs typeface="Segoe UI"/>
                        </a:rPr>
                        <a:t/>
                      </a:r>
                      <a:br>
                        <a:rPr sz="1600" b="1" i="0" strike="noStrike" cap="none">
                          <a:latin typeface="Segoe UI"/>
                          <a:ea typeface="Segoe UI"/>
                          <a:cs typeface="Segoe UI"/>
                        </a:rPr>
                      </a:b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exploiter que la version mise à niveau</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 name="Group 11"/>
          <p:cNvGraphicFramePr>
            <a:graphicFrameLocks noGrp="1"/>
          </p:cNvGraphicFramePr>
          <p:nvPr/>
        </p:nvGraphicFramePr>
        <p:xfrm>
          <a:off x="2611438" y="2711450"/>
          <a:ext cx="5711825" cy="1711325"/>
        </p:xfrm>
        <a:graphic>
          <a:graphicData uri="http://schemas.openxmlformats.org/drawingml/2006/table">
            <a:tbl>
              <a:tblPr/>
              <a:tblGrid>
                <a:gridCol w="3235325"/>
                <a:gridCol w="2476500"/>
              </a:tblGrid>
              <a:tr h="171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Mise à niveau facultative</a:t>
                      </a:r>
                    </a:p>
                  </a:txBody>
                  <a:tcPr anchor="b"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25425" marR="0" lvl="0" indent="-225425" algn="l" defTabSz="914400" rtl="0" eaLnBrk="1" fontAlgn="base" latinLnBrk="0" hangingPunct="1">
                        <a:lnSpc>
                          <a:spcPct val="90000"/>
                        </a:lnSpc>
                        <a:spcBef>
                          <a:spcPct val="70000"/>
                        </a:spcBef>
                        <a:spcAft>
                          <a:spcPct val="0"/>
                        </a:spcAft>
                        <a:buClrTx/>
                        <a:buSzPct val="80000"/>
                        <a:buFontTx/>
                        <a:buBlip>
                          <a:blip r:embed="rId3"/>
                        </a:buBlip>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Les utilisateurs décident de mettre à niveau ou non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19"/>
          <p:cNvGraphicFramePr>
            <a:graphicFrameLocks noGrp="1"/>
          </p:cNvGraphicFramePr>
          <p:nvPr/>
        </p:nvGraphicFramePr>
        <p:xfrm>
          <a:off x="2611438" y="4495800"/>
          <a:ext cx="5711825" cy="1905000"/>
        </p:xfrm>
        <a:graphic>
          <a:graphicData uri="http://schemas.openxmlformats.org/drawingml/2006/table">
            <a:tbl>
              <a:tblPr/>
              <a:tblGrid>
                <a:gridCol w="3235325"/>
                <a:gridCol w="2476500"/>
              </a:tblGrid>
              <a:tr h="190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Mise à niveau sélective</a:t>
                      </a: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a:t>
                      </a:r>
                    </a:p>
                  </a:txBody>
                  <a:tcPr anchor="b"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25425" marR="0" lvl="0" indent="-225425" algn="l" defTabSz="914400" rtl="0" eaLnBrk="1" fontAlgn="base" latinLnBrk="0" hangingPunct="1">
                        <a:lnSpc>
                          <a:spcPct val="90000"/>
                        </a:lnSpc>
                        <a:spcBef>
                          <a:spcPct val="70000"/>
                        </a:spcBef>
                        <a:spcAft>
                          <a:spcPct val="0"/>
                        </a:spcAft>
                        <a:buClrTx/>
                        <a:buSzPct val="80000"/>
                        <a:buFontTx/>
                        <a:buBlip>
                          <a:blip r:embed="rId3"/>
                        </a:buBlip>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Vous pouvez choisir les utilisateurs qui devront effectuer la mise à niveau</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 name="Group 6"/>
          <p:cNvGrpSpPr>
            <a:grpSpLocks/>
          </p:cNvGrpSpPr>
          <p:nvPr/>
        </p:nvGrpSpPr>
        <p:grpSpPr bwMode="auto">
          <a:xfrm>
            <a:off x="3103566" y="1182688"/>
            <a:ext cx="1473201" cy="1116012"/>
            <a:chOff x="2058" y="762"/>
            <a:chExt cx="928" cy="703"/>
          </a:xfrm>
        </p:grpSpPr>
        <p:grpSp>
          <p:nvGrpSpPr>
            <p:cNvPr id="8" name="Group 7"/>
            <p:cNvGrpSpPr>
              <a:grpSpLocks/>
            </p:cNvGrpSpPr>
            <p:nvPr/>
          </p:nvGrpSpPr>
          <p:grpSpPr bwMode="auto">
            <a:xfrm>
              <a:off x="2058" y="762"/>
              <a:ext cx="652" cy="703"/>
              <a:chOff x="3588" y="0"/>
              <a:chExt cx="841" cy="905"/>
            </a:xfrm>
          </p:grpSpPr>
          <p:pic>
            <p:nvPicPr>
              <p:cNvPr id="14" name="Picture 13" descr="Computer_DesktopComputer01"/>
              <p:cNvPicPr>
                <a:picLocks noChangeAspect="1" noChangeArrowheads="1"/>
              </p:cNvPicPr>
              <p:nvPr/>
            </p:nvPicPr>
            <p:blipFill>
              <a:blip r:embed="rId4" cstate="print"/>
              <a:srcRect/>
              <a:stretch>
                <a:fillRect/>
              </a:stretch>
            </p:blipFill>
            <p:spPr bwMode="auto">
              <a:xfrm>
                <a:off x="3760" y="0"/>
                <a:ext cx="669" cy="750"/>
              </a:xfrm>
              <a:prstGeom prst="rect">
                <a:avLst/>
              </a:prstGeom>
              <a:noFill/>
              <a:ln w="9525">
                <a:noFill/>
                <a:miter lim="800000"/>
                <a:headEnd/>
                <a:tailEnd/>
              </a:ln>
            </p:spPr>
          </p:pic>
          <p:pic>
            <p:nvPicPr>
              <p:cNvPr id="15" name="Picture 14" descr="User_UserHalfE01"/>
              <p:cNvPicPr>
                <a:picLocks noChangeAspect="1" noChangeArrowheads="1"/>
              </p:cNvPicPr>
              <p:nvPr/>
            </p:nvPicPr>
            <p:blipFill>
              <a:blip r:embed="rId5" cstate="print"/>
              <a:srcRect/>
              <a:stretch>
                <a:fillRect/>
              </a:stretch>
            </p:blipFill>
            <p:spPr bwMode="auto">
              <a:xfrm>
                <a:off x="3588" y="160"/>
                <a:ext cx="473" cy="745"/>
              </a:xfrm>
              <a:prstGeom prst="rect">
                <a:avLst/>
              </a:prstGeom>
              <a:noFill/>
              <a:ln w="9525">
                <a:noFill/>
                <a:miter lim="800000"/>
                <a:headEnd/>
                <a:tailEnd/>
              </a:ln>
            </p:spPr>
          </p:pic>
        </p:grpSp>
        <p:grpSp>
          <p:nvGrpSpPr>
            <p:cNvPr id="9" name="Group 8"/>
            <p:cNvGrpSpPr>
              <a:grpSpLocks/>
            </p:cNvGrpSpPr>
            <p:nvPr/>
          </p:nvGrpSpPr>
          <p:grpSpPr bwMode="auto">
            <a:xfrm>
              <a:off x="2471" y="900"/>
              <a:ext cx="515" cy="386"/>
              <a:chOff x="823" y="251"/>
              <a:chExt cx="515" cy="386"/>
            </a:xfrm>
          </p:grpSpPr>
          <p:sp>
            <p:nvSpPr>
              <p:cNvPr id="10" name="Rectangle 9"/>
              <p:cNvSpPr>
                <a:spLocks noChangeArrowheads="1"/>
              </p:cNvSpPr>
              <p:nvPr/>
            </p:nvSpPr>
            <p:spPr bwMode="auto">
              <a:xfrm>
                <a:off x="823" y="251"/>
                <a:ext cx="515" cy="65"/>
              </a:xfrm>
              <a:prstGeom prst="rect">
                <a:avLst/>
              </a:prstGeom>
              <a:gradFill rotWithShape="0">
                <a:gsLst>
                  <a:gs pos="0">
                    <a:srgbClr val="760000"/>
                  </a:gs>
                  <a:gs pos="100000">
                    <a:srgbClr val="FF0000"/>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11" name="Rectangle 10"/>
              <p:cNvSpPr>
                <a:spLocks noChangeArrowheads="1"/>
              </p:cNvSpPr>
              <p:nvPr/>
            </p:nvSpPr>
            <p:spPr bwMode="auto">
              <a:xfrm>
                <a:off x="823" y="316"/>
                <a:ext cx="225" cy="321"/>
              </a:xfrm>
              <a:prstGeom prst="rect">
                <a:avLst/>
              </a:prstGeom>
              <a:gradFill rotWithShape="0">
                <a:gsLst>
                  <a:gs pos="0">
                    <a:srgbClr val="FFFFF5"/>
                  </a:gs>
                  <a:gs pos="100000">
                    <a:srgbClr val="FFFFCC"/>
                  </a:gs>
                </a:gsLst>
                <a:lin ang="540000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12" name="Rectangle 11"/>
              <p:cNvSpPr>
                <a:spLocks noChangeArrowheads="1"/>
              </p:cNvSpPr>
              <p:nvPr/>
            </p:nvSpPr>
            <p:spPr bwMode="auto">
              <a:xfrm>
                <a:off x="1048" y="316"/>
                <a:ext cx="290" cy="321"/>
              </a:xfrm>
              <a:prstGeom prst="rect">
                <a:avLst/>
              </a:prstGeom>
              <a:solidFill>
                <a:schemeClr val="tx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13" name="Rectangle 12"/>
              <p:cNvSpPr>
                <a:spLocks noChangeArrowheads="1"/>
              </p:cNvSpPr>
              <p:nvPr/>
            </p:nvSpPr>
            <p:spPr bwMode="auto">
              <a:xfrm>
                <a:off x="998" y="350"/>
                <a:ext cx="305" cy="233"/>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a:solidFill>
                      <a:srgbClr val="FFFF99"/>
                    </a:solidFill>
                    <a:latin typeface="Segoe UI" pitchFamily="34" charset="0"/>
                    <a:ea typeface="Segoe UI" pitchFamily="34" charset="0"/>
                    <a:cs typeface="Segoe UI" pitchFamily="34" charset="0"/>
                  </a:rPr>
                  <a:t>2.0</a:t>
                </a:r>
              </a:p>
            </p:txBody>
          </p:sp>
        </p:grpSp>
      </p:grpSp>
      <p:grpSp>
        <p:nvGrpSpPr>
          <p:cNvPr id="16" name="Group 15"/>
          <p:cNvGrpSpPr>
            <a:grpSpLocks/>
          </p:cNvGrpSpPr>
          <p:nvPr/>
        </p:nvGrpSpPr>
        <p:grpSpPr bwMode="auto">
          <a:xfrm>
            <a:off x="2659065" y="2754316"/>
            <a:ext cx="2703514" cy="1400176"/>
            <a:chOff x="1778" y="1752"/>
            <a:chExt cx="1703" cy="882"/>
          </a:xfrm>
        </p:grpSpPr>
        <p:pic>
          <p:nvPicPr>
            <p:cNvPr id="17" name="Picture 16" descr="Computer_DesktopComputer01"/>
            <p:cNvPicPr>
              <a:picLocks noChangeAspect="1" noChangeArrowheads="1"/>
            </p:cNvPicPr>
            <p:nvPr/>
          </p:nvPicPr>
          <p:blipFill>
            <a:blip r:embed="rId6" cstate="print"/>
            <a:srcRect/>
            <a:stretch>
              <a:fillRect/>
            </a:stretch>
          </p:blipFill>
          <p:spPr bwMode="auto">
            <a:xfrm>
              <a:off x="1778" y="1890"/>
              <a:ext cx="519" cy="583"/>
            </a:xfrm>
            <a:prstGeom prst="rect">
              <a:avLst/>
            </a:prstGeom>
            <a:noFill/>
            <a:ln w="9525">
              <a:noFill/>
              <a:miter lim="800000"/>
              <a:headEnd/>
              <a:tailEnd/>
            </a:ln>
          </p:spPr>
        </p:pic>
        <p:grpSp>
          <p:nvGrpSpPr>
            <p:cNvPr id="18" name="Group 17"/>
            <p:cNvGrpSpPr>
              <a:grpSpLocks/>
            </p:cNvGrpSpPr>
            <p:nvPr/>
          </p:nvGrpSpPr>
          <p:grpSpPr bwMode="auto">
            <a:xfrm>
              <a:off x="2569" y="1931"/>
              <a:ext cx="644" cy="703"/>
              <a:chOff x="2440" y="0"/>
              <a:chExt cx="829" cy="905"/>
            </a:xfrm>
          </p:grpSpPr>
          <p:pic>
            <p:nvPicPr>
              <p:cNvPr id="30" name="Picture 29" descr="Computer_DesktopComputer01"/>
              <p:cNvPicPr>
                <a:picLocks noChangeAspect="1" noChangeArrowheads="1"/>
              </p:cNvPicPr>
              <p:nvPr/>
            </p:nvPicPr>
            <p:blipFill>
              <a:blip r:embed="rId4" cstate="print"/>
              <a:srcRect/>
              <a:stretch>
                <a:fillRect/>
              </a:stretch>
            </p:blipFill>
            <p:spPr bwMode="auto">
              <a:xfrm>
                <a:off x="2600" y="0"/>
                <a:ext cx="669" cy="750"/>
              </a:xfrm>
              <a:prstGeom prst="rect">
                <a:avLst/>
              </a:prstGeom>
              <a:noFill/>
              <a:ln w="9525">
                <a:noFill/>
                <a:miter lim="800000"/>
                <a:headEnd/>
                <a:tailEnd/>
              </a:ln>
            </p:spPr>
          </p:pic>
          <p:pic>
            <p:nvPicPr>
              <p:cNvPr id="31" name="Picture 30" descr="User_UserHalfD01"/>
              <p:cNvPicPr>
                <a:picLocks noChangeAspect="1" noChangeArrowheads="1"/>
              </p:cNvPicPr>
              <p:nvPr/>
            </p:nvPicPr>
            <p:blipFill>
              <a:blip r:embed="rId7" cstate="print"/>
              <a:srcRect/>
              <a:stretch>
                <a:fillRect/>
              </a:stretch>
            </p:blipFill>
            <p:spPr bwMode="auto">
              <a:xfrm>
                <a:off x="2440" y="160"/>
                <a:ext cx="473" cy="745"/>
              </a:xfrm>
              <a:prstGeom prst="rect">
                <a:avLst/>
              </a:prstGeom>
              <a:noFill/>
              <a:ln w="9525">
                <a:noFill/>
                <a:miter lim="800000"/>
                <a:headEnd/>
                <a:tailEnd/>
              </a:ln>
            </p:spPr>
          </p:pic>
        </p:grpSp>
        <p:grpSp>
          <p:nvGrpSpPr>
            <p:cNvPr id="19" name="Group 18"/>
            <p:cNvGrpSpPr>
              <a:grpSpLocks/>
            </p:cNvGrpSpPr>
            <p:nvPr/>
          </p:nvGrpSpPr>
          <p:grpSpPr bwMode="auto">
            <a:xfrm>
              <a:off x="2954" y="1821"/>
              <a:ext cx="527" cy="390"/>
              <a:chOff x="585" y="140"/>
              <a:chExt cx="496" cy="372"/>
            </a:xfrm>
          </p:grpSpPr>
          <p:sp>
            <p:nvSpPr>
              <p:cNvPr id="26" name="Rectangle 25"/>
              <p:cNvSpPr>
                <a:spLocks noChangeArrowheads="1"/>
              </p:cNvSpPr>
              <p:nvPr/>
            </p:nvSpPr>
            <p:spPr bwMode="auto">
              <a:xfrm>
                <a:off x="585" y="140"/>
                <a:ext cx="496" cy="62"/>
              </a:xfrm>
              <a:prstGeom prst="rect">
                <a:avLst/>
              </a:prstGeom>
              <a:gradFill rotWithShape="0">
                <a:gsLst>
                  <a:gs pos="0">
                    <a:srgbClr val="181847"/>
                  </a:gs>
                  <a:gs pos="100000">
                    <a:srgbClr val="333399"/>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27" name="Rectangle 26"/>
              <p:cNvSpPr>
                <a:spLocks noChangeArrowheads="1"/>
              </p:cNvSpPr>
              <p:nvPr/>
            </p:nvSpPr>
            <p:spPr bwMode="auto">
              <a:xfrm>
                <a:off x="585" y="202"/>
                <a:ext cx="217" cy="310"/>
              </a:xfrm>
              <a:prstGeom prst="rect">
                <a:avLst/>
              </a:prstGeom>
              <a:gradFill rotWithShape="0">
                <a:gsLst>
                  <a:gs pos="0">
                    <a:schemeClr val="hlink">
                      <a:gamma/>
                      <a:tint val="20000"/>
                      <a:invGamma/>
                    </a:schemeClr>
                  </a:gs>
                  <a:gs pos="100000">
                    <a:schemeClr val="hlink"/>
                  </a:gs>
                </a:gsLst>
                <a:lin ang="5400000" scaled="1"/>
              </a:gradFill>
              <a:ln w="12700">
                <a:solidFill>
                  <a:schemeClr val="tx1"/>
                </a:solid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b="0">
                  <a:latin typeface="Segoe UI" pitchFamily="34" charset="0"/>
                  <a:ea typeface="Segoe UI" pitchFamily="34" charset="0"/>
                  <a:cs typeface="Segoe UI" pitchFamily="34" charset="0"/>
                </a:endParaRPr>
              </a:p>
            </p:txBody>
          </p:sp>
          <p:sp>
            <p:nvSpPr>
              <p:cNvPr id="28" name="Rectangle 27"/>
              <p:cNvSpPr>
                <a:spLocks noChangeArrowheads="1"/>
              </p:cNvSpPr>
              <p:nvPr/>
            </p:nvSpPr>
            <p:spPr bwMode="auto">
              <a:xfrm>
                <a:off x="802" y="202"/>
                <a:ext cx="279" cy="310"/>
              </a:xfrm>
              <a:prstGeom prst="rect">
                <a:avLst/>
              </a:prstGeom>
              <a:solidFill>
                <a:schemeClr val="bg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29" name="Rectangle 28"/>
              <p:cNvSpPr>
                <a:spLocks noChangeArrowheads="1"/>
              </p:cNvSpPr>
              <p:nvPr/>
            </p:nvSpPr>
            <p:spPr bwMode="auto">
              <a:xfrm>
                <a:off x="770" y="240"/>
                <a:ext cx="287" cy="222"/>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a:solidFill>
                      <a:schemeClr val="hlink"/>
                    </a:solidFill>
                    <a:latin typeface="Segoe UI" pitchFamily="34" charset="0"/>
                    <a:ea typeface="Segoe UI" pitchFamily="34" charset="0"/>
                    <a:cs typeface="Segoe UI" pitchFamily="34" charset="0"/>
                  </a:rPr>
                  <a:t>1.0</a:t>
                </a:r>
              </a:p>
            </p:txBody>
          </p:sp>
        </p:grpSp>
        <p:grpSp>
          <p:nvGrpSpPr>
            <p:cNvPr id="20" name="Group 19"/>
            <p:cNvGrpSpPr>
              <a:grpSpLocks/>
            </p:cNvGrpSpPr>
            <p:nvPr/>
          </p:nvGrpSpPr>
          <p:grpSpPr bwMode="auto">
            <a:xfrm>
              <a:off x="2000" y="1752"/>
              <a:ext cx="515" cy="386"/>
              <a:chOff x="823" y="251"/>
              <a:chExt cx="515" cy="386"/>
            </a:xfrm>
          </p:grpSpPr>
          <p:sp>
            <p:nvSpPr>
              <p:cNvPr id="22" name="Rectangle 21"/>
              <p:cNvSpPr>
                <a:spLocks noChangeArrowheads="1"/>
              </p:cNvSpPr>
              <p:nvPr/>
            </p:nvSpPr>
            <p:spPr bwMode="auto">
              <a:xfrm>
                <a:off x="823" y="251"/>
                <a:ext cx="515" cy="65"/>
              </a:xfrm>
              <a:prstGeom prst="rect">
                <a:avLst/>
              </a:prstGeom>
              <a:gradFill rotWithShape="0">
                <a:gsLst>
                  <a:gs pos="0">
                    <a:srgbClr val="760000"/>
                  </a:gs>
                  <a:gs pos="100000">
                    <a:srgbClr val="FF0000"/>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23" name="Rectangle 22"/>
              <p:cNvSpPr>
                <a:spLocks noChangeArrowheads="1"/>
              </p:cNvSpPr>
              <p:nvPr/>
            </p:nvSpPr>
            <p:spPr bwMode="auto">
              <a:xfrm>
                <a:off x="823" y="316"/>
                <a:ext cx="225" cy="321"/>
              </a:xfrm>
              <a:prstGeom prst="rect">
                <a:avLst/>
              </a:prstGeom>
              <a:gradFill rotWithShape="0">
                <a:gsLst>
                  <a:gs pos="0">
                    <a:srgbClr val="FFFFF5"/>
                  </a:gs>
                  <a:gs pos="100000">
                    <a:srgbClr val="FFFFCC"/>
                  </a:gs>
                </a:gsLst>
                <a:lin ang="540000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24" name="Rectangle 23"/>
              <p:cNvSpPr>
                <a:spLocks noChangeArrowheads="1"/>
              </p:cNvSpPr>
              <p:nvPr/>
            </p:nvSpPr>
            <p:spPr bwMode="auto">
              <a:xfrm>
                <a:off x="1048" y="316"/>
                <a:ext cx="290" cy="321"/>
              </a:xfrm>
              <a:prstGeom prst="rect">
                <a:avLst/>
              </a:prstGeom>
              <a:solidFill>
                <a:schemeClr val="tx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25" name="Rectangle 24"/>
              <p:cNvSpPr>
                <a:spLocks noChangeArrowheads="1"/>
              </p:cNvSpPr>
              <p:nvPr/>
            </p:nvSpPr>
            <p:spPr bwMode="auto">
              <a:xfrm>
                <a:off x="998" y="350"/>
                <a:ext cx="305" cy="233"/>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a:solidFill>
                      <a:srgbClr val="FFFF99"/>
                    </a:solidFill>
                    <a:latin typeface="Segoe UI" pitchFamily="34" charset="0"/>
                    <a:ea typeface="Segoe UI" pitchFamily="34" charset="0"/>
                    <a:cs typeface="Segoe UI" pitchFamily="34" charset="0"/>
                  </a:rPr>
                  <a:t>2.0</a:t>
                </a:r>
              </a:p>
            </p:txBody>
          </p:sp>
        </p:grpSp>
        <p:pic>
          <p:nvPicPr>
            <p:cNvPr id="21" name="Picture 20" descr="User_UserHalfE01"/>
            <p:cNvPicPr>
              <a:picLocks noChangeAspect="1" noChangeArrowheads="1"/>
            </p:cNvPicPr>
            <p:nvPr/>
          </p:nvPicPr>
          <p:blipFill>
            <a:blip r:embed="rId8" cstate="print"/>
            <a:srcRect/>
            <a:stretch>
              <a:fillRect/>
            </a:stretch>
          </p:blipFill>
          <p:spPr bwMode="auto">
            <a:xfrm>
              <a:off x="2064" y="2014"/>
              <a:ext cx="367" cy="579"/>
            </a:xfrm>
            <a:prstGeom prst="rect">
              <a:avLst/>
            </a:prstGeom>
            <a:noFill/>
            <a:ln w="9525">
              <a:noFill/>
              <a:miter lim="800000"/>
              <a:headEnd/>
              <a:tailEnd/>
            </a:ln>
          </p:spPr>
        </p:pic>
      </p:grpSp>
      <p:grpSp>
        <p:nvGrpSpPr>
          <p:cNvPr id="32" name="Group 31"/>
          <p:cNvGrpSpPr>
            <a:grpSpLocks/>
          </p:cNvGrpSpPr>
          <p:nvPr/>
        </p:nvGrpSpPr>
        <p:grpSpPr bwMode="auto">
          <a:xfrm>
            <a:off x="2389188" y="4543425"/>
            <a:ext cx="3422651" cy="1798638"/>
            <a:chOff x="1608" y="2879"/>
            <a:chExt cx="2156" cy="1133"/>
          </a:xfrm>
        </p:grpSpPr>
        <p:grpSp>
          <p:nvGrpSpPr>
            <p:cNvPr id="33" name="Group 32"/>
            <p:cNvGrpSpPr>
              <a:grpSpLocks/>
            </p:cNvGrpSpPr>
            <p:nvPr/>
          </p:nvGrpSpPr>
          <p:grpSpPr bwMode="auto">
            <a:xfrm>
              <a:off x="1608" y="3207"/>
              <a:ext cx="615" cy="644"/>
              <a:chOff x="1504" y="0"/>
              <a:chExt cx="865" cy="905"/>
            </a:xfrm>
          </p:grpSpPr>
          <p:pic>
            <p:nvPicPr>
              <p:cNvPr id="49" name="Picture 48" descr="Computer_DesktopComputer01"/>
              <p:cNvPicPr>
                <a:picLocks noChangeAspect="1" noChangeArrowheads="1"/>
              </p:cNvPicPr>
              <p:nvPr/>
            </p:nvPicPr>
            <p:blipFill>
              <a:blip r:embed="rId9" cstate="print"/>
              <a:srcRect/>
              <a:stretch>
                <a:fillRect/>
              </a:stretch>
            </p:blipFill>
            <p:spPr bwMode="auto">
              <a:xfrm>
                <a:off x="1700" y="0"/>
                <a:ext cx="669" cy="750"/>
              </a:xfrm>
              <a:prstGeom prst="rect">
                <a:avLst/>
              </a:prstGeom>
              <a:noFill/>
              <a:ln w="9525">
                <a:noFill/>
                <a:miter lim="800000"/>
                <a:headEnd/>
                <a:tailEnd/>
              </a:ln>
            </p:spPr>
          </p:pic>
          <p:pic>
            <p:nvPicPr>
              <p:cNvPr id="50" name="Picture 49" descr="User_UserHalfC01"/>
              <p:cNvPicPr>
                <a:picLocks noChangeAspect="1" noChangeArrowheads="1"/>
              </p:cNvPicPr>
              <p:nvPr/>
            </p:nvPicPr>
            <p:blipFill>
              <a:blip r:embed="rId10" cstate="print"/>
              <a:srcRect/>
              <a:stretch>
                <a:fillRect/>
              </a:stretch>
            </p:blipFill>
            <p:spPr bwMode="auto">
              <a:xfrm>
                <a:off x="1504" y="160"/>
                <a:ext cx="473" cy="745"/>
              </a:xfrm>
              <a:prstGeom prst="rect">
                <a:avLst/>
              </a:prstGeom>
              <a:noFill/>
              <a:ln w="9525">
                <a:noFill/>
                <a:miter lim="800000"/>
                <a:headEnd/>
                <a:tailEnd/>
              </a:ln>
            </p:spPr>
          </p:pic>
        </p:grpSp>
        <p:pic>
          <p:nvPicPr>
            <p:cNvPr id="34" name="Picture 33" descr="Computer_DesktopComputer01"/>
            <p:cNvPicPr>
              <a:picLocks noChangeAspect="1" noChangeArrowheads="1"/>
            </p:cNvPicPr>
            <p:nvPr/>
          </p:nvPicPr>
          <p:blipFill>
            <a:blip r:embed="rId6" cstate="print"/>
            <a:srcRect/>
            <a:stretch>
              <a:fillRect/>
            </a:stretch>
          </p:blipFill>
          <p:spPr bwMode="auto">
            <a:xfrm>
              <a:off x="2209" y="3017"/>
              <a:ext cx="519" cy="583"/>
            </a:xfrm>
            <a:prstGeom prst="rect">
              <a:avLst/>
            </a:prstGeom>
            <a:noFill/>
            <a:ln w="9525">
              <a:noFill/>
              <a:miter lim="800000"/>
              <a:headEnd/>
              <a:tailEnd/>
            </a:ln>
          </p:spPr>
        </p:pic>
        <p:grpSp>
          <p:nvGrpSpPr>
            <p:cNvPr id="35" name="Group 34"/>
            <p:cNvGrpSpPr>
              <a:grpSpLocks/>
            </p:cNvGrpSpPr>
            <p:nvPr/>
          </p:nvGrpSpPr>
          <p:grpSpPr bwMode="auto">
            <a:xfrm>
              <a:off x="2546" y="2879"/>
              <a:ext cx="515" cy="386"/>
              <a:chOff x="823" y="251"/>
              <a:chExt cx="515" cy="386"/>
            </a:xfrm>
          </p:grpSpPr>
          <p:sp>
            <p:nvSpPr>
              <p:cNvPr id="45" name="Rectangle 44"/>
              <p:cNvSpPr>
                <a:spLocks noChangeArrowheads="1"/>
              </p:cNvSpPr>
              <p:nvPr/>
            </p:nvSpPr>
            <p:spPr bwMode="auto">
              <a:xfrm>
                <a:off x="823" y="251"/>
                <a:ext cx="515" cy="65"/>
              </a:xfrm>
              <a:prstGeom prst="rect">
                <a:avLst/>
              </a:prstGeom>
              <a:gradFill rotWithShape="0">
                <a:gsLst>
                  <a:gs pos="0">
                    <a:srgbClr val="760000"/>
                  </a:gs>
                  <a:gs pos="100000">
                    <a:srgbClr val="FF0000"/>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46" name="Rectangle 45"/>
              <p:cNvSpPr>
                <a:spLocks noChangeArrowheads="1"/>
              </p:cNvSpPr>
              <p:nvPr/>
            </p:nvSpPr>
            <p:spPr bwMode="auto">
              <a:xfrm>
                <a:off x="823" y="316"/>
                <a:ext cx="225" cy="321"/>
              </a:xfrm>
              <a:prstGeom prst="rect">
                <a:avLst/>
              </a:prstGeom>
              <a:gradFill rotWithShape="0">
                <a:gsLst>
                  <a:gs pos="0">
                    <a:srgbClr val="FFFFF5"/>
                  </a:gs>
                  <a:gs pos="100000">
                    <a:srgbClr val="FFFFCC"/>
                  </a:gs>
                </a:gsLst>
                <a:lin ang="540000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47" name="Rectangle 46"/>
              <p:cNvSpPr>
                <a:spLocks noChangeArrowheads="1"/>
              </p:cNvSpPr>
              <p:nvPr/>
            </p:nvSpPr>
            <p:spPr bwMode="auto">
              <a:xfrm>
                <a:off x="1048" y="316"/>
                <a:ext cx="290" cy="321"/>
              </a:xfrm>
              <a:prstGeom prst="rect">
                <a:avLst/>
              </a:prstGeom>
              <a:solidFill>
                <a:schemeClr val="tx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48" name="Rectangle 47"/>
              <p:cNvSpPr>
                <a:spLocks noChangeArrowheads="1"/>
              </p:cNvSpPr>
              <p:nvPr/>
            </p:nvSpPr>
            <p:spPr bwMode="auto">
              <a:xfrm>
                <a:off x="998" y="350"/>
                <a:ext cx="305" cy="233"/>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a:solidFill>
                      <a:srgbClr val="FFFF99"/>
                    </a:solidFill>
                    <a:latin typeface="Segoe UI" pitchFamily="34" charset="0"/>
                    <a:ea typeface="Segoe UI" pitchFamily="34" charset="0"/>
                    <a:cs typeface="Segoe UI" pitchFamily="34" charset="0"/>
                  </a:rPr>
                  <a:t>2.0</a:t>
                </a:r>
              </a:p>
            </p:txBody>
          </p:sp>
        </p:grpSp>
        <p:pic>
          <p:nvPicPr>
            <p:cNvPr id="36" name="Picture 35" descr="User_UserHalfE01"/>
            <p:cNvPicPr>
              <a:picLocks noChangeAspect="1" noChangeArrowheads="1"/>
            </p:cNvPicPr>
            <p:nvPr/>
          </p:nvPicPr>
          <p:blipFill>
            <a:blip r:embed="rId8" cstate="print"/>
            <a:srcRect/>
            <a:stretch>
              <a:fillRect/>
            </a:stretch>
          </p:blipFill>
          <p:spPr bwMode="auto">
            <a:xfrm>
              <a:off x="2495" y="3141"/>
              <a:ext cx="367" cy="579"/>
            </a:xfrm>
            <a:prstGeom prst="rect">
              <a:avLst/>
            </a:prstGeom>
            <a:noFill/>
            <a:ln w="9525">
              <a:noFill/>
              <a:miter lim="800000"/>
              <a:headEnd/>
              <a:tailEnd/>
            </a:ln>
          </p:spPr>
        </p:pic>
        <p:grpSp>
          <p:nvGrpSpPr>
            <p:cNvPr id="37" name="Group 36"/>
            <p:cNvGrpSpPr>
              <a:grpSpLocks/>
            </p:cNvGrpSpPr>
            <p:nvPr/>
          </p:nvGrpSpPr>
          <p:grpSpPr bwMode="auto">
            <a:xfrm>
              <a:off x="2852" y="3309"/>
              <a:ext cx="644" cy="703"/>
              <a:chOff x="2440" y="0"/>
              <a:chExt cx="829" cy="905"/>
            </a:xfrm>
          </p:grpSpPr>
          <p:pic>
            <p:nvPicPr>
              <p:cNvPr id="43" name="Picture 42" descr="Computer_DesktopComputer01"/>
              <p:cNvPicPr>
                <a:picLocks noChangeAspect="1" noChangeArrowheads="1"/>
              </p:cNvPicPr>
              <p:nvPr/>
            </p:nvPicPr>
            <p:blipFill>
              <a:blip r:embed="rId4" cstate="print"/>
              <a:srcRect/>
              <a:stretch>
                <a:fillRect/>
              </a:stretch>
            </p:blipFill>
            <p:spPr bwMode="auto">
              <a:xfrm>
                <a:off x="2600" y="0"/>
                <a:ext cx="669" cy="750"/>
              </a:xfrm>
              <a:prstGeom prst="rect">
                <a:avLst/>
              </a:prstGeom>
              <a:noFill/>
              <a:ln w="9525">
                <a:noFill/>
                <a:miter lim="800000"/>
                <a:headEnd/>
                <a:tailEnd/>
              </a:ln>
            </p:spPr>
          </p:pic>
          <p:pic>
            <p:nvPicPr>
              <p:cNvPr id="44" name="Picture 43" descr="User_UserHalfD01"/>
              <p:cNvPicPr>
                <a:picLocks noChangeAspect="1" noChangeArrowheads="1"/>
              </p:cNvPicPr>
              <p:nvPr/>
            </p:nvPicPr>
            <p:blipFill>
              <a:blip r:embed="rId7" cstate="print"/>
              <a:srcRect/>
              <a:stretch>
                <a:fillRect/>
              </a:stretch>
            </p:blipFill>
            <p:spPr bwMode="auto">
              <a:xfrm>
                <a:off x="2440" y="160"/>
                <a:ext cx="473" cy="745"/>
              </a:xfrm>
              <a:prstGeom prst="rect">
                <a:avLst/>
              </a:prstGeom>
              <a:noFill/>
              <a:ln w="9525">
                <a:noFill/>
                <a:miter lim="800000"/>
                <a:headEnd/>
                <a:tailEnd/>
              </a:ln>
            </p:spPr>
          </p:pic>
        </p:grpSp>
        <p:grpSp>
          <p:nvGrpSpPr>
            <p:cNvPr id="38" name="Group 37"/>
            <p:cNvGrpSpPr>
              <a:grpSpLocks/>
            </p:cNvGrpSpPr>
            <p:nvPr/>
          </p:nvGrpSpPr>
          <p:grpSpPr bwMode="auto">
            <a:xfrm>
              <a:off x="3237" y="3199"/>
              <a:ext cx="527" cy="390"/>
              <a:chOff x="585" y="140"/>
              <a:chExt cx="496" cy="372"/>
            </a:xfrm>
          </p:grpSpPr>
          <p:sp>
            <p:nvSpPr>
              <p:cNvPr id="39" name="Rectangle 38"/>
              <p:cNvSpPr>
                <a:spLocks noChangeArrowheads="1"/>
              </p:cNvSpPr>
              <p:nvPr/>
            </p:nvSpPr>
            <p:spPr bwMode="auto">
              <a:xfrm>
                <a:off x="585" y="140"/>
                <a:ext cx="496" cy="62"/>
              </a:xfrm>
              <a:prstGeom prst="rect">
                <a:avLst/>
              </a:prstGeom>
              <a:gradFill rotWithShape="0">
                <a:gsLst>
                  <a:gs pos="0">
                    <a:srgbClr val="181847"/>
                  </a:gs>
                  <a:gs pos="100000">
                    <a:srgbClr val="333399"/>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40" name="Rectangle 39"/>
              <p:cNvSpPr>
                <a:spLocks noChangeArrowheads="1"/>
              </p:cNvSpPr>
              <p:nvPr/>
            </p:nvSpPr>
            <p:spPr bwMode="auto">
              <a:xfrm>
                <a:off x="585" y="202"/>
                <a:ext cx="217" cy="310"/>
              </a:xfrm>
              <a:prstGeom prst="rect">
                <a:avLst/>
              </a:prstGeom>
              <a:gradFill rotWithShape="0">
                <a:gsLst>
                  <a:gs pos="0">
                    <a:schemeClr val="hlink">
                      <a:gamma/>
                      <a:tint val="20000"/>
                      <a:invGamma/>
                    </a:schemeClr>
                  </a:gs>
                  <a:gs pos="100000">
                    <a:schemeClr val="hlink"/>
                  </a:gs>
                </a:gsLst>
                <a:lin ang="5400000" scaled="1"/>
              </a:gradFill>
              <a:ln w="12700">
                <a:solidFill>
                  <a:schemeClr val="tx1"/>
                </a:solidFill>
                <a:miter lim="800000"/>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b="0">
                  <a:latin typeface="Segoe UI" pitchFamily="34" charset="0"/>
                  <a:ea typeface="Segoe UI" pitchFamily="34" charset="0"/>
                  <a:cs typeface="Segoe UI" pitchFamily="34" charset="0"/>
                </a:endParaRPr>
              </a:p>
            </p:txBody>
          </p:sp>
          <p:sp>
            <p:nvSpPr>
              <p:cNvPr id="41" name="Rectangle 40"/>
              <p:cNvSpPr>
                <a:spLocks noChangeArrowheads="1"/>
              </p:cNvSpPr>
              <p:nvPr/>
            </p:nvSpPr>
            <p:spPr bwMode="auto">
              <a:xfrm>
                <a:off x="802" y="202"/>
                <a:ext cx="279" cy="310"/>
              </a:xfrm>
              <a:prstGeom prst="rect">
                <a:avLst/>
              </a:prstGeom>
              <a:solidFill>
                <a:schemeClr val="bg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42" name="Rectangle 41"/>
              <p:cNvSpPr>
                <a:spLocks noChangeArrowheads="1"/>
              </p:cNvSpPr>
              <p:nvPr/>
            </p:nvSpPr>
            <p:spPr bwMode="auto">
              <a:xfrm>
                <a:off x="770" y="240"/>
                <a:ext cx="287" cy="222"/>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a:solidFill>
                      <a:schemeClr val="hlink"/>
                    </a:solidFill>
                    <a:latin typeface="Segoe UI" pitchFamily="34" charset="0"/>
                    <a:ea typeface="Segoe UI" pitchFamily="34" charset="0"/>
                    <a:cs typeface="Segoe UI" pitchFamily="34" charset="0"/>
                  </a:rPr>
                  <a:t>1.0</a:t>
                </a:r>
              </a:p>
            </p:txBody>
          </p:sp>
        </p:grpSp>
      </p:grpSp>
      <p:sp>
        <p:nvSpPr>
          <p:cNvPr id="51" name="AutoShape 71"/>
          <p:cNvSpPr>
            <a:spLocks noChangeArrowheads="1"/>
          </p:cNvSpPr>
          <p:nvPr/>
        </p:nvSpPr>
        <p:spPr bwMode="auto">
          <a:xfrm>
            <a:off x="558800" y="1909763"/>
            <a:ext cx="1679575" cy="835025"/>
          </a:xfrm>
          <a:prstGeom prst="roundRect">
            <a:avLst>
              <a:gd name="adj" fmla="val 5894"/>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defRPr/>
            </a:pPr>
            <a:r>
              <a:rPr lang="en-US" sz="1400" b="0">
                <a:latin typeface="Segoe UI" pitchFamily="34" charset="0"/>
                <a:ea typeface="Segoe UI" pitchFamily="34" charset="0"/>
                <a:cs typeface="Segoe UI" pitchFamily="34" charset="0"/>
              </a:rPr>
              <a:t>Déployer la nouvelle version de l'application</a:t>
            </a:r>
          </a:p>
        </p:txBody>
      </p:sp>
      <p:pic>
        <p:nvPicPr>
          <p:cNvPr id="52" name="Picture 51" descr="Server01"/>
          <p:cNvPicPr>
            <a:picLocks noChangeAspect="1" noChangeArrowheads="1"/>
          </p:cNvPicPr>
          <p:nvPr/>
        </p:nvPicPr>
        <p:blipFill>
          <a:blip r:embed="rId11" cstate="print"/>
          <a:srcRect/>
          <a:stretch>
            <a:fillRect/>
          </a:stretch>
        </p:blipFill>
        <p:spPr bwMode="auto">
          <a:xfrm>
            <a:off x="560388" y="2846388"/>
            <a:ext cx="1285875" cy="1514475"/>
          </a:xfrm>
          <a:prstGeom prst="rect">
            <a:avLst/>
          </a:prstGeom>
          <a:noFill/>
          <a:ln w="9525">
            <a:noFill/>
            <a:miter lim="800000"/>
            <a:headEnd/>
            <a:tailEnd/>
          </a:ln>
        </p:spPr>
      </p:pic>
      <p:grpSp>
        <p:nvGrpSpPr>
          <p:cNvPr id="53" name="Group 52"/>
          <p:cNvGrpSpPr>
            <a:grpSpLocks/>
          </p:cNvGrpSpPr>
          <p:nvPr/>
        </p:nvGrpSpPr>
        <p:grpSpPr bwMode="auto">
          <a:xfrm>
            <a:off x="958850" y="3178175"/>
            <a:ext cx="1228725" cy="938213"/>
            <a:chOff x="4368" y="2082"/>
            <a:chExt cx="864" cy="660"/>
          </a:xfrm>
        </p:grpSpPr>
        <p:grpSp>
          <p:nvGrpSpPr>
            <p:cNvPr id="54" name="Group 53"/>
            <p:cNvGrpSpPr>
              <a:grpSpLocks/>
            </p:cNvGrpSpPr>
            <p:nvPr/>
          </p:nvGrpSpPr>
          <p:grpSpPr bwMode="auto">
            <a:xfrm>
              <a:off x="4368" y="2082"/>
              <a:ext cx="864" cy="660"/>
              <a:chOff x="3936" y="2688"/>
              <a:chExt cx="576" cy="440"/>
            </a:xfrm>
          </p:grpSpPr>
          <p:sp>
            <p:nvSpPr>
              <p:cNvPr id="56" name="Rectangle 55"/>
              <p:cNvSpPr>
                <a:spLocks noChangeArrowheads="1"/>
              </p:cNvSpPr>
              <p:nvPr/>
            </p:nvSpPr>
            <p:spPr bwMode="auto">
              <a:xfrm>
                <a:off x="3970" y="2722"/>
                <a:ext cx="542" cy="406"/>
              </a:xfrm>
              <a:prstGeom prst="rect">
                <a:avLst/>
              </a:prstGeom>
              <a:solidFill>
                <a:srgbClr val="808080"/>
              </a:solidFill>
              <a:ln w="12700">
                <a:no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57" name="Rectangle 56"/>
              <p:cNvSpPr>
                <a:spLocks noChangeArrowheads="1"/>
              </p:cNvSpPr>
              <p:nvPr/>
            </p:nvSpPr>
            <p:spPr bwMode="auto">
              <a:xfrm>
                <a:off x="3936" y="2688"/>
                <a:ext cx="542" cy="68"/>
              </a:xfrm>
              <a:prstGeom prst="rect">
                <a:avLst/>
              </a:prstGeom>
              <a:gradFill rotWithShape="0">
                <a:gsLst>
                  <a:gs pos="0">
                    <a:srgbClr val="760000"/>
                  </a:gs>
                  <a:gs pos="100000">
                    <a:srgbClr val="FF0000"/>
                  </a:gs>
                </a:gsLst>
                <a:lin ang="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58" name="Rectangle 57"/>
              <p:cNvSpPr>
                <a:spLocks noChangeArrowheads="1"/>
              </p:cNvSpPr>
              <p:nvPr/>
            </p:nvSpPr>
            <p:spPr bwMode="auto">
              <a:xfrm>
                <a:off x="3936" y="2756"/>
                <a:ext cx="237" cy="338"/>
              </a:xfrm>
              <a:prstGeom prst="rect">
                <a:avLst/>
              </a:prstGeom>
              <a:gradFill rotWithShape="0">
                <a:gsLst>
                  <a:gs pos="0">
                    <a:srgbClr val="FFFFF5"/>
                  </a:gs>
                  <a:gs pos="100000">
                    <a:srgbClr val="FFFFCC"/>
                  </a:gs>
                </a:gsLst>
                <a:lin ang="5400000" scaled="1"/>
              </a:gra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59" name="Rectangle 58"/>
              <p:cNvSpPr>
                <a:spLocks noChangeArrowheads="1"/>
              </p:cNvSpPr>
              <p:nvPr/>
            </p:nvSpPr>
            <p:spPr bwMode="auto">
              <a:xfrm>
                <a:off x="4173" y="2756"/>
                <a:ext cx="305" cy="338"/>
              </a:xfrm>
              <a:prstGeom prst="rect">
                <a:avLst/>
              </a:prstGeom>
              <a:solidFill>
                <a:schemeClr val="tx1"/>
              </a:solidFill>
              <a:ln w="12700">
                <a:solidFill>
                  <a:schemeClr val="tx1"/>
                </a:solidFill>
                <a:miter lim="800000"/>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grpSp>
        <p:sp>
          <p:nvSpPr>
            <p:cNvPr id="55" name="Rectangle 54"/>
            <p:cNvSpPr>
              <a:spLocks noChangeArrowheads="1"/>
            </p:cNvSpPr>
            <p:nvPr/>
          </p:nvSpPr>
          <p:spPr bwMode="auto">
            <a:xfrm>
              <a:off x="4652" y="2304"/>
              <a:ext cx="458" cy="368"/>
            </a:xfrm>
            <a:prstGeom prst="rect">
              <a:avLst/>
            </a:prstGeom>
            <a:noFill/>
            <a:ln w="12700">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a:solidFill>
                    <a:srgbClr val="FFFF99"/>
                  </a:solidFill>
                  <a:latin typeface="Segoe UI" pitchFamily="34" charset="0"/>
                  <a:ea typeface="Segoe UI" pitchFamily="34" charset="0"/>
                  <a:cs typeface="Segoe UI" pitchFamily="34" charset="0"/>
                </a:rPr>
                <a:t>2.0</a:t>
              </a:r>
            </a:p>
          </p:txBody>
        </p:sp>
      </p:grpSp>
      <p:sp>
        <p:nvSpPr>
          <p:cNvPr id="60" name="Freeform 59"/>
          <p:cNvSpPr>
            <a:spLocks/>
          </p:cNvSpPr>
          <p:nvPr/>
        </p:nvSpPr>
        <p:spPr bwMode="auto">
          <a:xfrm>
            <a:off x="2005013" y="3519488"/>
            <a:ext cx="757237" cy="365125"/>
          </a:xfrm>
          <a:custGeom>
            <a:avLst/>
            <a:gdLst>
              <a:gd name="T0" fmla="*/ 920 w 1193"/>
              <a:gd name="T1" fmla="*/ 59 h 205"/>
              <a:gd name="T2" fmla="*/ 916 w 1193"/>
              <a:gd name="T3" fmla="*/ 29 h 205"/>
              <a:gd name="T4" fmla="*/ 912 w 1193"/>
              <a:gd name="T5" fmla="*/ 0 h 205"/>
              <a:gd name="T6" fmla="*/ 1052 w 1193"/>
              <a:gd name="T7" fmla="*/ 53 h 205"/>
              <a:gd name="T8" fmla="*/ 1149 w 1193"/>
              <a:gd name="T9" fmla="*/ 89 h 205"/>
              <a:gd name="T10" fmla="*/ 1193 w 1193"/>
              <a:gd name="T11" fmla="*/ 107 h 205"/>
              <a:gd name="T12" fmla="*/ 1181 w 1193"/>
              <a:gd name="T13" fmla="*/ 111 h 205"/>
              <a:gd name="T14" fmla="*/ 1149 w 1193"/>
              <a:gd name="T15" fmla="*/ 123 h 205"/>
              <a:gd name="T16" fmla="*/ 1052 w 1193"/>
              <a:gd name="T17" fmla="*/ 156 h 205"/>
              <a:gd name="T18" fmla="*/ 910 w 1193"/>
              <a:gd name="T19" fmla="*/ 205 h 205"/>
              <a:gd name="T20" fmla="*/ 922 w 1193"/>
              <a:gd name="T21" fmla="*/ 149 h 205"/>
              <a:gd name="T22" fmla="*/ 0 w 1193"/>
              <a:gd name="T23" fmla="*/ 107 h 205"/>
              <a:gd name="T24" fmla="*/ 920 w 1193"/>
              <a:gd name="T25" fmla="*/ 59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61" name="Freeform 60"/>
          <p:cNvSpPr>
            <a:spLocks/>
          </p:cNvSpPr>
          <p:nvPr/>
        </p:nvSpPr>
        <p:spPr bwMode="auto">
          <a:xfrm rot="8069989">
            <a:off x="1454944" y="2191544"/>
            <a:ext cx="1625600" cy="395288"/>
          </a:xfrm>
          <a:custGeom>
            <a:avLst/>
            <a:gdLst>
              <a:gd name="T0" fmla="*/ 0 w 1155"/>
              <a:gd name="T1" fmla="*/ 87 h 320"/>
              <a:gd name="T2" fmla="*/ 384 w 1155"/>
              <a:gd name="T3" fmla="*/ 0 h 320"/>
              <a:gd name="T4" fmla="*/ 368 w 1155"/>
              <a:gd name="T5" fmla="*/ 91 h 320"/>
              <a:gd name="T6" fmla="*/ 393 w 1155"/>
              <a:gd name="T7" fmla="*/ 94 h 320"/>
              <a:gd name="T8" fmla="*/ 422 w 1155"/>
              <a:gd name="T9" fmla="*/ 98 h 320"/>
              <a:gd name="T10" fmla="*/ 459 w 1155"/>
              <a:gd name="T11" fmla="*/ 98 h 320"/>
              <a:gd name="T12" fmla="*/ 499 w 1155"/>
              <a:gd name="T13" fmla="*/ 100 h 320"/>
              <a:gd name="T14" fmla="*/ 595 w 1155"/>
              <a:gd name="T15" fmla="*/ 96 h 320"/>
              <a:gd name="T16" fmla="*/ 702 w 1155"/>
              <a:gd name="T17" fmla="*/ 91 h 320"/>
              <a:gd name="T18" fmla="*/ 817 w 1155"/>
              <a:gd name="T19" fmla="*/ 79 h 320"/>
              <a:gd name="T20" fmla="*/ 934 w 1155"/>
              <a:gd name="T21" fmla="*/ 66 h 320"/>
              <a:gd name="T22" fmla="*/ 1049 w 1155"/>
              <a:gd name="T23" fmla="*/ 52 h 320"/>
              <a:gd name="T24" fmla="*/ 1155 w 1155"/>
              <a:gd name="T25" fmla="*/ 35 h 320"/>
              <a:gd name="T26" fmla="*/ 1076 w 1155"/>
              <a:gd name="T27" fmla="*/ 66 h 320"/>
              <a:gd name="T28" fmla="*/ 1003 w 1155"/>
              <a:gd name="T29" fmla="*/ 93 h 320"/>
              <a:gd name="T30" fmla="*/ 934 w 1155"/>
              <a:gd name="T31" fmla="*/ 116 h 320"/>
              <a:gd name="T32" fmla="*/ 871 w 1155"/>
              <a:gd name="T33" fmla="*/ 137 h 320"/>
              <a:gd name="T34" fmla="*/ 812 w 1155"/>
              <a:gd name="T35" fmla="*/ 152 h 320"/>
              <a:gd name="T36" fmla="*/ 756 w 1155"/>
              <a:gd name="T37" fmla="*/ 168 h 320"/>
              <a:gd name="T38" fmla="*/ 704 w 1155"/>
              <a:gd name="T39" fmla="*/ 179 h 320"/>
              <a:gd name="T40" fmla="*/ 656 w 1155"/>
              <a:gd name="T41" fmla="*/ 189 h 320"/>
              <a:gd name="T42" fmla="*/ 612 w 1155"/>
              <a:gd name="T43" fmla="*/ 197 h 320"/>
              <a:gd name="T44" fmla="*/ 570 w 1155"/>
              <a:gd name="T45" fmla="*/ 202 h 320"/>
              <a:gd name="T46" fmla="*/ 531 w 1155"/>
              <a:gd name="T47" fmla="*/ 208 h 320"/>
              <a:gd name="T48" fmla="*/ 495 w 1155"/>
              <a:gd name="T49" fmla="*/ 210 h 320"/>
              <a:gd name="T50" fmla="*/ 430 w 1155"/>
              <a:gd name="T51" fmla="*/ 216 h 320"/>
              <a:gd name="T52" fmla="*/ 374 w 1155"/>
              <a:gd name="T53" fmla="*/ 220 h 320"/>
              <a:gd name="T54" fmla="*/ 391 w 1155"/>
              <a:gd name="T55" fmla="*/ 320 h 320"/>
              <a:gd name="T56" fmla="*/ 0 w 1155"/>
              <a:gd name="T57" fmla="*/ 87 h 3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
              <a:gd name="T88" fmla="*/ 0 h 320"/>
              <a:gd name="T89" fmla="*/ 1155 w 1155"/>
              <a:gd name="T90" fmla="*/ 320 h 3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 h="320">
                <a:moveTo>
                  <a:pt x="0" y="87"/>
                </a:moveTo>
                <a:lnTo>
                  <a:pt x="384" y="0"/>
                </a:lnTo>
                <a:lnTo>
                  <a:pt x="368" y="91"/>
                </a:lnTo>
                <a:lnTo>
                  <a:pt x="393" y="94"/>
                </a:lnTo>
                <a:lnTo>
                  <a:pt x="422" y="98"/>
                </a:lnTo>
                <a:lnTo>
                  <a:pt x="459" y="98"/>
                </a:lnTo>
                <a:lnTo>
                  <a:pt x="499" y="100"/>
                </a:lnTo>
                <a:lnTo>
                  <a:pt x="595" y="96"/>
                </a:lnTo>
                <a:lnTo>
                  <a:pt x="702" y="91"/>
                </a:lnTo>
                <a:lnTo>
                  <a:pt x="817" y="79"/>
                </a:lnTo>
                <a:lnTo>
                  <a:pt x="934" y="66"/>
                </a:lnTo>
                <a:lnTo>
                  <a:pt x="1049" y="52"/>
                </a:lnTo>
                <a:lnTo>
                  <a:pt x="1155" y="35"/>
                </a:lnTo>
                <a:lnTo>
                  <a:pt x="1076" y="66"/>
                </a:lnTo>
                <a:lnTo>
                  <a:pt x="1003" y="93"/>
                </a:lnTo>
                <a:lnTo>
                  <a:pt x="934" y="116"/>
                </a:lnTo>
                <a:lnTo>
                  <a:pt x="871" y="137"/>
                </a:lnTo>
                <a:lnTo>
                  <a:pt x="812" y="152"/>
                </a:lnTo>
                <a:lnTo>
                  <a:pt x="756" y="168"/>
                </a:lnTo>
                <a:lnTo>
                  <a:pt x="704" y="179"/>
                </a:lnTo>
                <a:lnTo>
                  <a:pt x="656" y="189"/>
                </a:lnTo>
                <a:lnTo>
                  <a:pt x="612" y="197"/>
                </a:lnTo>
                <a:lnTo>
                  <a:pt x="570" y="202"/>
                </a:lnTo>
                <a:lnTo>
                  <a:pt x="531" y="208"/>
                </a:lnTo>
                <a:lnTo>
                  <a:pt x="495" y="210"/>
                </a:lnTo>
                <a:lnTo>
                  <a:pt x="430" y="216"/>
                </a:lnTo>
                <a:lnTo>
                  <a:pt x="374" y="220"/>
                </a:lnTo>
                <a:lnTo>
                  <a:pt x="391" y="320"/>
                </a:lnTo>
                <a:lnTo>
                  <a:pt x="0" y="87"/>
                </a:lnTo>
              </a:path>
            </a:pathLst>
          </a:custGeom>
          <a:solidFill>
            <a:srgbClr val="FF0000">
              <a:alpha val="74901"/>
            </a:srgbClr>
          </a:solidFill>
          <a:ln w="9525">
            <a:noFill/>
            <a:miter lim="800000"/>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
        <p:nvSpPr>
          <p:cNvPr id="62" name="Freeform 61"/>
          <p:cNvSpPr>
            <a:spLocks/>
          </p:cNvSpPr>
          <p:nvPr/>
        </p:nvSpPr>
        <p:spPr bwMode="auto">
          <a:xfrm rot="13530011" flipV="1">
            <a:off x="1148557" y="4466431"/>
            <a:ext cx="1625600" cy="395287"/>
          </a:xfrm>
          <a:custGeom>
            <a:avLst/>
            <a:gdLst>
              <a:gd name="T0" fmla="*/ 0 w 1155"/>
              <a:gd name="T1" fmla="*/ 87 h 320"/>
              <a:gd name="T2" fmla="*/ 384 w 1155"/>
              <a:gd name="T3" fmla="*/ 0 h 320"/>
              <a:gd name="T4" fmla="*/ 368 w 1155"/>
              <a:gd name="T5" fmla="*/ 91 h 320"/>
              <a:gd name="T6" fmla="*/ 393 w 1155"/>
              <a:gd name="T7" fmla="*/ 94 h 320"/>
              <a:gd name="T8" fmla="*/ 422 w 1155"/>
              <a:gd name="T9" fmla="*/ 98 h 320"/>
              <a:gd name="T10" fmla="*/ 459 w 1155"/>
              <a:gd name="T11" fmla="*/ 98 h 320"/>
              <a:gd name="T12" fmla="*/ 499 w 1155"/>
              <a:gd name="T13" fmla="*/ 100 h 320"/>
              <a:gd name="T14" fmla="*/ 595 w 1155"/>
              <a:gd name="T15" fmla="*/ 96 h 320"/>
              <a:gd name="T16" fmla="*/ 702 w 1155"/>
              <a:gd name="T17" fmla="*/ 91 h 320"/>
              <a:gd name="T18" fmla="*/ 817 w 1155"/>
              <a:gd name="T19" fmla="*/ 79 h 320"/>
              <a:gd name="T20" fmla="*/ 934 w 1155"/>
              <a:gd name="T21" fmla="*/ 66 h 320"/>
              <a:gd name="T22" fmla="*/ 1049 w 1155"/>
              <a:gd name="T23" fmla="*/ 52 h 320"/>
              <a:gd name="T24" fmla="*/ 1155 w 1155"/>
              <a:gd name="T25" fmla="*/ 35 h 320"/>
              <a:gd name="T26" fmla="*/ 1076 w 1155"/>
              <a:gd name="T27" fmla="*/ 66 h 320"/>
              <a:gd name="T28" fmla="*/ 1003 w 1155"/>
              <a:gd name="T29" fmla="*/ 93 h 320"/>
              <a:gd name="T30" fmla="*/ 934 w 1155"/>
              <a:gd name="T31" fmla="*/ 116 h 320"/>
              <a:gd name="T32" fmla="*/ 871 w 1155"/>
              <a:gd name="T33" fmla="*/ 137 h 320"/>
              <a:gd name="T34" fmla="*/ 812 w 1155"/>
              <a:gd name="T35" fmla="*/ 152 h 320"/>
              <a:gd name="T36" fmla="*/ 756 w 1155"/>
              <a:gd name="T37" fmla="*/ 168 h 320"/>
              <a:gd name="T38" fmla="*/ 704 w 1155"/>
              <a:gd name="T39" fmla="*/ 179 h 320"/>
              <a:gd name="T40" fmla="*/ 656 w 1155"/>
              <a:gd name="T41" fmla="*/ 189 h 320"/>
              <a:gd name="T42" fmla="*/ 612 w 1155"/>
              <a:gd name="T43" fmla="*/ 197 h 320"/>
              <a:gd name="T44" fmla="*/ 570 w 1155"/>
              <a:gd name="T45" fmla="*/ 202 h 320"/>
              <a:gd name="T46" fmla="*/ 531 w 1155"/>
              <a:gd name="T47" fmla="*/ 208 h 320"/>
              <a:gd name="T48" fmla="*/ 495 w 1155"/>
              <a:gd name="T49" fmla="*/ 210 h 320"/>
              <a:gd name="T50" fmla="*/ 430 w 1155"/>
              <a:gd name="T51" fmla="*/ 216 h 320"/>
              <a:gd name="T52" fmla="*/ 374 w 1155"/>
              <a:gd name="T53" fmla="*/ 220 h 320"/>
              <a:gd name="T54" fmla="*/ 391 w 1155"/>
              <a:gd name="T55" fmla="*/ 320 h 320"/>
              <a:gd name="T56" fmla="*/ 0 w 1155"/>
              <a:gd name="T57" fmla="*/ 87 h 3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
              <a:gd name="T88" fmla="*/ 0 h 320"/>
              <a:gd name="T89" fmla="*/ 1155 w 1155"/>
              <a:gd name="T90" fmla="*/ 320 h 3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 h="320">
                <a:moveTo>
                  <a:pt x="0" y="87"/>
                </a:moveTo>
                <a:lnTo>
                  <a:pt x="384" y="0"/>
                </a:lnTo>
                <a:lnTo>
                  <a:pt x="368" y="91"/>
                </a:lnTo>
                <a:lnTo>
                  <a:pt x="393" y="94"/>
                </a:lnTo>
                <a:lnTo>
                  <a:pt x="422" y="98"/>
                </a:lnTo>
                <a:lnTo>
                  <a:pt x="459" y="98"/>
                </a:lnTo>
                <a:lnTo>
                  <a:pt x="499" y="100"/>
                </a:lnTo>
                <a:lnTo>
                  <a:pt x="595" y="96"/>
                </a:lnTo>
                <a:lnTo>
                  <a:pt x="702" y="91"/>
                </a:lnTo>
                <a:lnTo>
                  <a:pt x="817" y="79"/>
                </a:lnTo>
                <a:lnTo>
                  <a:pt x="934" y="66"/>
                </a:lnTo>
                <a:lnTo>
                  <a:pt x="1049" y="52"/>
                </a:lnTo>
                <a:lnTo>
                  <a:pt x="1155" y="35"/>
                </a:lnTo>
                <a:lnTo>
                  <a:pt x="1076" y="66"/>
                </a:lnTo>
                <a:lnTo>
                  <a:pt x="1003" y="93"/>
                </a:lnTo>
                <a:lnTo>
                  <a:pt x="934" y="116"/>
                </a:lnTo>
                <a:lnTo>
                  <a:pt x="871" y="137"/>
                </a:lnTo>
                <a:lnTo>
                  <a:pt x="812" y="152"/>
                </a:lnTo>
                <a:lnTo>
                  <a:pt x="756" y="168"/>
                </a:lnTo>
                <a:lnTo>
                  <a:pt x="704" y="179"/>
                </a:lnTo>
                <a:lnTo>
                  <a:pt x="656" y="189"/>
                </a:lnTo>
                <a:lnTo>
                  <a:pt x="612" y="197"/>
                </a:lnTo>
                <a:lnTo>
                  <a:pt x="570" y="202"/>
                </a:lnTo>
                <a:lnTo>
                  <a:pt x="531" y="208"/>
                </a:lnTo>
                <a:lnTo>
                  <a:pt x="495" y="210"/>
                </a:lnTo>
                <a:lnTo>
                  <a:pt x="430" y="216"/>
                </a:lnTo>
                <a:lnTo>
                  <a:pt x="374" y="220"/>
                </a:lnTo>
                <a:lnTo>
                  <a:pt x="391" y="320"/>
                </a:lnTo>
                <a:lnTo>
                  <a:pt x="0" y="87"/>
                </a:lnTo>
              </a:path>
            </a:pathLst>
          </a:custGeom>
          <a:solidFill>
            <a:srgbClr val="FF0000">
              <a:alpha val="74901"/>
            </a:srgbClr>
          </a:solidFill>
          <a:ln w="9525">
            <a:noFill/>
            <a:miter lim="800000"/>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92868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 Gestion des bureaux des utilisateurs avec la stratégie de groupe</a:t>
            </a:r>
            <a:endParaRPr lang="en-US"/>
          </a:p>
        </p:txBody>
      </p:sp>
      <p:sp>
        <p:nvSpPr>
          <p:cNvPr id="3" name="Text Placeholder 2"/>
          <p:cNvSpPr>
            <a:spLocks noGrp="1"/>
          </p:cNvSpPr>
          <p:nvPr>
            <p:ph type="body" idx="1"/>
          </p:nvPr>
        </p:nvSpPr>
        <p:spPr/>
        <p:txBody>
          <a:bodyPr/>
          <a:lstStyle/>
          <a:p>
            <a:r>
              <a:rPr lang="fr-FR" sz="2600" smtClean="0"/>
              <a:t>Exercice 1 : Implémentation des paramètres à l'aide des préférences de stratégie de groupe
Exercice 2 : Configuration de la redirection de dossiers</a:t>
            </a:r>
            <a:endParaRPr lang="en-US" sz="2600"/>
          </a:p>
        </p:txBody>
      </p:sp>
      <p:sp>
        <p:nvSpPr>
          <p:cNvPr id="4" name="TextBox 3"/>
          <p:cNvSpPr txBox="1"/>
          <p:nvPr/>
        </p:nvSpPr>
        <p:spPr>
          <a:xfrm>
            <a:off x="458788" y="2905780"/>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3429000"/>
            <a:ext cx="8494633" cy="1692771"/>
          </a:xfrm>
          <a:prstGeom prst="rect">
            <a:avLst/>
          </a:prstGeom>
          <a:noFill/>
        </p:spPr>
        <p:txBody>
          <a:bodyPr vert="horz" wrap="none" rtlCol="0">
            <a:spAutoFit/>
          </a:bodyPr>
          <a:lstStyle/>
          <a:p>
            <a:pPr>
              <a:tabLst>
                <a:tab pos="3678238" algn="l"/>
              </a:tabLst>
            </a:pPr>
            <a:r>
              <a:rPr lang="en-US" sz="2600" b="0" i="0" u="none" strike="noStrike" baseline="0" smtClean="0">
                <a:latin typeface="Segoe UI"/>
                <a:ea typeface="SimSun"/>
                <a:cs typeface="Cordia New"/>
              </a:rPr>
              <a:t>Ordinateurs virtuels	22411B-LON-DC1</a:t>
            </a:r>
            <a:endParaRPr lang="fr-CA" sz="2600" b="0" i="0" u="none" strike="noStrike" baseline="0" smtClean="0">
              <a:latin typeface="Segoe UI"/>
              <a:ea typeface="SimSun"/>
              <a:cs typeface="Cordia New"/>
            </a:endParaRPr>
          </a:p>
          <a:p>
            <a:pPr>
              <a:tabLst>
                <a:tab pos="3678238" algn="l"/>
              </a:tabLst>
            </a:pPr>
            <a:r>
              <a:rPr lang="en-US" sz="2600" b="0" i="0" u="none" strike="noStrike" baseline="0" smtClean="0">
                <a:latin typeface="Segoe UI"/>
                <a:ea typeface="SimSun"/>
                <a:cs typeface="Cordia New"/>
              </a:rPr>
              <a:t>	22411B-LON-CL1</a:t>
            </a:r>
            <a:r>
              <a:rPr lang="fr-CA" sz="2600">
                <a:solidFill>
                  <a:srgbClr val="000000"/>
                </a:solidFill>
                <a:latin typeface="Segoe UI"/>
                <a:ea typeface="SimSun"/>
                <a:cs typeface="Cordia New"/>
              </a:rPr>
              <a:t>	</a:t>
            </a:r>
            <a:endParaRPr lang="en-US" sz="2600">
              <a:solidFill>
                <a:srgbClr val="000000"/>
              </a:solidFill>
              <a:latin typeface="Segoe UI"/>
              <a:ea typeface="SimSun"/>
              <a:cs typeface="Cordia New"/>
            </a:endParaRPr>
          </a:p>
          <a:p>
            <a:pPr>
              <a:tabLst>
                <a:tab pos="3678238"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ADATUM\Administrateur	</a:t>
            </a:r>
            <a:endParaRPr lang="en-US" sz="2600" b="0" i="0" u="none" strike="noStrike" baseline="0" smtClean="0">
              <a:latin typeface="Segoe UI"/>
              <a:ea typeface="SimSun"/>
              <a:cs typeface="Cordia New"/>
            </a:endParaRPr>
          </a:p>
          <a:p>
            <a:pPr>
              <a:tabLst>
                <a:tab pos="3678238"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	</a:t>
            </a:r>
            <a:endParaRPr lang="en-US" sz="2600" b="0" i="0" u="none" strike="noStrike" baseline="0" smtClean="0">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45 minutes</a:t>
            </a:r>
            <a:endParaRPr lang="en-US" sz="2800">
              <a:latin typeface="Segoe UI"/>
            </a:endParaRPr>
          </a:p>
        </p:txBody>
      </p:sp>
    </p:spTree>
    <p:extLst>
      <p:ext uri="{BB962C8B-B14F-4D97-AF65-F5344CB8AC3E}">
        <p14:creationId xmlns:p14="http://schemas.microsoft.com/office/powerpoint/2010/main" val="4247549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145383"/>
          </a:xfrm>
          <a:prstGeom prst="rect">
            <a:avLst/>
          </a:prstGeom>
          <a:noFill/>
        </p:spPr>
        <p:txBody>
          <a:bodyPr vert="horz" wrap="square" rtlCol="0">
            <a:spAutoFit/>
          </a:bodyPr>
          <a:lstStyle/>
          <a:p>
            <a:pPr>
              <a:lnSpc>
                <a:spcPct val="115000"/>
              </a:lnSpc>
              <a:spcAft>
                <a:spcPts val="1000"/>
              </a:spcAft>
            </a:pPr>
            <a:r>
              <a:rPr lang="en-US" sz="2000" smtClean="0">
                <a:effectLst/>
                <a:latin typeface="Segoe UI"/>
                <a:ea typeface="SimSun"/>
                <a:cs typeface="Segoe UI"/>
              </a:rPr>
              <a:t>A. Datum Corporation est une société internationale d'ingénierie et de fabrication, dont le siège social est à Londres, au Royaume-Uni. Un bureau informatique et un centre de données sont situés à London pour assister le siège social et d'autres sites. A. Datum a récemment déployé une infrastructure serveur et client Windows Server 2012</a:t>
            </a:r>
            <a:endParaRPr lang="en-US" sz="2000" smtClean="0">
              <a:effectLst/>
              <a:latin typeface="Segoe UI"/>
              <a:ea typeface="SimSun"/>
              <a:cs typeface="Cordia New"/>
            </a:endParaRPr>
          </a:p>
          <a:p>
            <a:pPr>
              <a:lnSpc>
                <a:spcPct val="115000"/>
              </a:lnSpc>
              <a:spcAft>
                <a:spcPts val="1000"/>
              </a:spcAft>
            </a:pPr>
            <a:r>
              <a:rPr lang="en-US" sz="2000" smtClean="0">
                <a:effectLst/>
                <a:latin typeface="Segoe UI"/>
                <a:ea typeface="SimSun"/>
                <a:cs typeface="Segoe UI"/>
              </a:rPr>
              <a:t> A. Datum vient juste d'ouvrir une nouvelle filiale. Les utilisateurs dans ce bureau ont besoin d'une méthode automatisée pour mapper des lecteurs aux ressources du serveur partagées et vous décidez d'utiliser les préférences de stratégie de groupe. En outre, vous avez été invité à créer un raccourci à l'application Bloc-notes pour tous les utilisateurs qui appartiennent au groupe de sécurité informatique. Pour aider à réduire des tailles de profil, vous avez été invité à configurer la redirection de dossiers pour rediriger plusieurs dossiers de profil vers le lecteur de base de chaque utilisateur</a:t>
            </a:r>
            <a:endParaRPr lang="en-US" sz="2000">
              <a:effectLst/>
              <a:latin typeface="Segoe UI"/>
              <a:ea typeface="SimSun"/>
              <a:cs typeface="Cordia New"/>
            </a:endParaRPr>
          </a:p>
        </p:txBody>
      </p:sp>
    </p:spTree>
    <p:extLst>
      <p:ext uri="{BB962C8B-B14F-4D97-AF65-F5344CB8AC3E}">
        <p14:creationId xmlns:p14="http://schemas.microsoft.com/office/powerpoint/2010/main" val="916741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Révision de l'atelier pratique</a:t>
            </a:r>
            <a:endParaRPr lang="en-IN" dirty="0"/>
          </a:p>
        </p:txBody>
      </p:sp>
      <p:sp>
        <p:nvSpPr>
          <p:cNvPr id="3" name="Text Placeholder 2"/>
          <p:cNvSpPr>
            <a:spLocks noGrp="1"/>
          </p:cNvSpPr>
          <p:nvPr>
            <p:ph type="body" idx="1"/>
          </p:nvPr>
        </p:nvSpPr>
        <p:spPr/>
        <p:txBody>
          <a:bodyPr/>
          <a:lstStyle/>
          <a:p>
            <a:r>
              <a:rPr lang="fr-FR"/>
              <a:t>Quelles options pouvez-vous utiliser pour séparer les dossiers redirigés de l'utilisateur sur différents serveurs ?</a:t>
            </a:r>
            <a:r>
              <a:rPr lang="en-IN" smtClean="0"/>
              <a:t>
</a:t>
            </a:r>
            <a:r>
              <a:rPr lang="fr-FR"/>
              <a:t>Pouvez-vous nommer deux méthodes que vous pourriez utiliser pour attribuer un objet de stratégie de groupe aux objets sélectionnés dans une unité d'organisation ?</a:t>
            </a:r>
            <a:r>
              <a:rPr lang="en-IN" smtClean="0"/>
              <a:t>
</a:t>
            </a:r>
            <a:r>
              <a:rPr lang="fr-FR"/>
              <a:t>Vous avez créé des préférences de stratégie de groupe pour configurer de nouvelles options d'alimentation. Comment pouvez-vous vérifier qu'elles seront appliquées seulement aux ordinateurs portables ?</a:t>
            </a:r>
            <a:endParaRPr lang="en-IN" dirty="0"/>
          </a:p>
        </p:txBody>
      </p:sp>
    </p:spTree>
    <p:extLst>
      <p:ext uri="{BB962C8B-B14F-4D97-AF65-F5344CB8AC3E}">
        <p14:creationId xmlns:p14="http://schemas.microsoft.com/office/powerpoint/2010/main" val="2328033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Méthode conseillée
Problèmes courants et conseils relatifs à la résolution des problèmes</a:t>
            </a:r>
            <a:endParaRPr lang="en-US"/>
          </a:p>
        </p:txBody>
      </p:sp>
    </p:spTree>
    <p:extLst>
      <p:ext uri="{BB962C8B-B14F-4D97-AF65-F5344CB8AC3E}">
        <p14:creationId xmlns:p14="http://schemas.microsoft.com/office/powerpoint/2010/main" val="1355577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233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modèles d'administration ?</a:t>
            </a:r>
            <a:endParaRPr lang="en-US"/>
          </a:p>
        </p:txBody>
      </p:sp>
      <p:sp>
        <p:nvSpPr>
          <p:cNvPr id="4" name="TextBox 3"/>
          <p:cNvSpPr txBox="1">
            <a:spLocks noChangeArrowheads="1"/>
          </p:cNvSpPr>
          <p:nvPr/>
        </p:nvSpPr>
        <p:spPr bwMode="auto">
          <a:xfrm>
            <a:off x="476250" y="1949292"/>
            <a:ext cx="3867150" cy="3505200"/>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Bef>
                <a:spcPct val="40000"/>
              </a:spcBef>
              <a:buClrTx/>
              <a:buSzTx/>
              <a:buFontTx/>
              <a:buNone/>
            </a:pPr>
            <a:r>
              <a:rPr lang="en-US" sz="1600" b="1" dirty="0" smtClean="0">
                <a:latin typeface="Segoe UI" pitchFamily="34" charset="0"/>
                <a:ea typeface="Segoe UI" pitchFamily="34" charset="0"/>
                <a:cs typeface="Segoe UI" pitchFamily="34" charset="0"/>
              </a:rPr>
              <a:t>Les sections de </a:t>
            </a:r>
            <a:r>
              <a:rPr lang="en-US" sz="1600" b="1" smtClean="0">
                <a:latin typeface="Segoe UI" pitchFamily="34" charset="0"/>
                <a:ea typeface="Segoe UI" pitchFamily="34" charset="0"/>
                <a:cs typeface="Segoe UI" pitchFamily="34" charset="0"/>
              </a:rPr>
              <a:t>modèles d'administration pour les </a:t>
            </a:r>
            <a:br>
              <a:rPr lang="en-US" sz="1600" b="1" smtClean="0">
                <a:latin typeface="Segoe UI" pitchFamily="34" charset="0"/>
                <a:ea typeface="Segoe UI" pitchFamily="34" charset="0"/>
                <a:cs typeface="Segoe UI" pitchFamily="34" charset="0"/>
              </a:rPr>
            </a:br>
            <a:r>
              <a:rPr lang="en-US" sz="1600" b="1" smtClean="0">
                <a:latin typeface="Segoe UI" pitchFamily="34" charset="0"/>
                <a:ea typeface="Segoe UI" pitchFamily="34" charset="0"/>
                <a:cs typeface="Segoe UI" pitchFamily="34" charset="0"/>
              </a:rPr>
              <a:t>ordinateurs </a:t>
            </a:r>
            <a:r>
              <a:rPr lang="en-US" sz="1600" b="1" dirty="0" smtClean="0">
                <a:latin typeface="Segoe UI" pitchFamily="34" charset="0"/>
                <a:ea typeface="Segoe UI" pitchFamily="34" charset="0"/>
                <a:cs typeface="Segoe UI" pitchFamily="34" charset="0"/>
              </a:rPr>
              <a:t>sont les suivantes :</a:t>
            </a:r>
          </a:p>
          <a:p>
            <a:pPr marL="0" indent="0">
              <a:lnSpc>
                <a:spcPct val="100000"/>
              </a:lnSpc>
              <a:spcBef>
                <a:spcPct val="0"/>
              </a:spcBef>
              <a:buFontTx/>
              <a:buNone/>
            </a:pPr>
            <a:endParaRPr lang="en-US" sz="1600" b="1"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704848" y="2711292"/>
            <a:ext cx="3365500" cy="2319337"/>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Panneau de configuration</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Réseau</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Imprimantes</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Système</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Composants Windows </a:t>
            </a:r>
            <a:endParaRPr lang="en-US" sz="1600" b="0" dirty="0">
              <a:latin typeface="Segoe UI" pitchFamily="34" charset="0"/>
              <a:ea typeface="Segoe UI" pitchFamily="34" charset="0"/>
              <a:cs typeface="Segoe UI" pitchFamily="34" charset="0"/>
            </a:endParaRPr>
          </a:p>
        </p:txBody>
      </p:sp>
      <p:sp>
        <p:nvSpPr>
          <p:cNvPr id="6" name="TextBox 5"/>
          <p:cNvSpPr txBox="1">
            <a:spLocks noChangeArrowheads="1"/>
          </p:cNvSpPr>
          <p:nvPr/>
        </p:nvSpPr>
        <p:spPr bwMode="auto">
          <a:xfrm>
            <a:off x="4648225" y="1892142"/>
            <a:ext cx="3965575" cy="3500438"/>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Bef>
                <a:spcPct val="40000"/>
              </a:spcBef>
              <a:buClrTx/>
              <a:buSzTx/>
              <a:buFontTx/>
              <a:buNone/>
            </a:pPr>
            <a:r>
              <a:rPr lang="en-US" sz="1600" b="1" dirty="0" smtClean="0">
                <a:latin typeface="Segoe UI" pitchFamily="34" charset="0"/>
                <a:ea typeface="Segoe UI" pitchFamily="34" charset="0"/>
                <a:cs typeface="Segoe UI" pitchFamily="34" charset="0"/>
              </a:rPr>
              <a:t>Les sections de modèles d'administration pour </a:t>
            </a:r>
            <a:r>
              <a:rPr lang="en-US" sz="1600" b="1" smtClean="0">
                <a:latin typeface="Segoe UI" pitchFamily="34" charset="0"/>
                <a:ea typeface="Segoe UI" pitchFamily="34" charset="0"/>
                <a:cs typeface="Segoe UI" pitchFamily="34" charset="0"/>
              </a:rPr>
              <a:t>les </a:t>
            </a:r>
            <a:br>
              <a:rPr lang="en-US" sz="1600" b="1" smtClean="0">
                <a:latin typeface="Segoe UI" pitchFamily="34" charset="0"/>
                <a:ea typeface="Segoe UI" pitchFamily="34" charset="0"/>
                <a:cs typeface="Segoe UI" pitchFamily="34" charset="0"/>
              </a:rPr>
            </a:br>
            <a:r>
              <a:rPr lang="en-US" sz="1600" b="1" smtClean="0">
                <a:latin typeface="Segoe UI" pitchFamily="34" charset="0"/>
                <a:ea typeface="Segoe UI" pitchFamily="34" charset="0"/>
                <a:cs typeface="Segoe UI" pitchFamily="34" charset="0"/>
              </a:rPr>
              <a:t>utilisateurs </a:t>
            </a:r>
            <a:r>
              <a:rPr lang="en-US" sz="1600" b="1" dirty="0" smtClean="0">
                <a:latin typeface="Segoe UI" pitchFamily="34" charset="0"/>
                <a:ea typeface="Segoe UI" pitchFamily="34" charset="0"/>
                <a:cs typeface="Segoe UI" pitchFamily="34" charset="0"/>
              </a:rPr>
              <a:t>sont :</a:t>
            </a:r>
          </a:p>
          <a:p>
            <a:pPr marL="0" indent="0">
              <a:spcBef>
                <a:spcPct val="40000"/>
              </a:spcBef>
              <a:buClrTx/>
              <a:buSzTx/>
              <a:buFontTx/>
              <a:buNone/>
            </a:pPr>
            <a:endParaRPr lang="en-US" sz="1600" b="1" dirty="0" smtClean="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4886324" y="2730342"/>
            <a:ext cx="3505200" cy="2319337"/>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Panneau de configuration </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Bureau</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Réseau</a:t>
            </a: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Menu </a:t>
            </a:r>
            <a:r>
              <a:rPr lang="en-US" sz="1600" b="0" dirty="0" err="1" smtClean="0">
                <a:latin typeface="Segoe UI" pitchFamily="34" charset="0"/>
                <a:ea typeface="Segoe UI" pitchFamily="34" charset="0"/>
                <a:cs typeface="Segoe UI" pitchFamily="34" charset="0"/>
              </a:rPr>
              <a:t>Accueil</a:t>
            </a:r>
            <a:r>
              <a:rPr lang="en-US" sz="1600" b="0" dirty="0" smtClean="0">
                <a:latin typeface="Segoe UI" pitchFamily="34" charset="0"/>
                <a:ea typeface="Segoe UI" pitchFamily="34" charset="0"/>
                <a:cs typeface="Segoe UI" pitchFamily="34" charset="0"/>
              </a:rPr>
              <a:t> et </a:t>
            </a:r>
            <a:r>
              <a:rPr lang="en-US" sz="1600" b="0" dirty="0" err="1" smtClean="0">
                <a:latin typeface="Segoe UI" pitchFamily="34" charset="0"/>
                <a:ea typeface="Segoe UI" pitchFamily="34" charset="0"/>
                <a:cs typeface="Segoe UI" pitchFamily="34" charset="0"/>
              </a:rPr>
              <a:t>barre</a:t>
            </a:r>
            <a:r>
              <a:rPr lang="en-US" sz="1600" b="0" dirty="0" smtClean="0">
                <a:latin typeface="Segoe UI" pitchFamily="34" charset="0"/>
                <a:ea typeface="Segoe UI" pitchFamily="34" charset="0"/>
                <a:cs typeface="Segoe UI" pitchFamily="34" charset="0"/>
              </a:rPr>
              <a:t> </a:t>
            </a:r>
            <a:br>
              <a:rPr lang="en-US" sz="1600" b="0" dirty="0" smtClean="0">
                <a:latin typeface="Segoe UI" pitchFamily="34" charset="0"/>
                <a:ea typeface="Segoe UI" pitchFamily="34" charset="0"/>
                <a:cs typeface="Segoe UI" pitchFamily="34" charset="0"/>
              </a:rPr>
            </a:br>
            <a:r>
              <a:rPr lang="en-US" sz="1600" b="0" dirty="0" smtClean="0">
                <a:latin typeface="Segoe UI" pitchFamily="34" charset="0"/>
                <a:ea typeface="Segoe UI" pitchFamily="34" charset="0"/>
                <a:cs typeface="Segoe UI" pitchFamily="34" charset="0"/>
              </a:rPr>
              <a:t>des tâches</a:t>
            </a:r>
          </a:p>
          <a:p>
            <a:pPr marL="228600" indent="-228600" algn="l">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Système</a:t>
            </a:r>
            <a:endParaRPr lang="en-US" sz="16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sz="1600" b="0" dirty="0" smtClean="0">
                <a:latin typeface="Segoe UI" pitchFamily="34" charset="0"/>
                <a:ea typeface="Segoe UI" pitchFamily="34" charset="0"/>
                <a:cs typeface="Segoe UI" pitchFamily="34" charset="0"/>
              </a:rPr>
              <a:t>Composants Windows </a:t>
            </a:r>
          </a:p>
        </p:txBody>
      </p:sp>
      <p:sp>
        <p:nvSpPr>
          <p:cNvPr id="8" name="AutoShape 7"/>
          <p:cNvSpPr>
            <a:spLocks noChangeArrowheads="1"/>
          </p:cNvSpPr>
          <p:nvPr/>
        </p:nvSpPr>
        <p:spPr bwMode="auto">
          <a:xfrm>
            <a:off x="174625" y="916020"/>
            <a:ext cx="8775700" cy="844995"/>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dirty="0" smtClean="0">
                <a:latin typeface="Segoe UI" pitchFamily="34" charset="0"/>
                <a:ea typeface="Segoe UI" pitchFamily="34" charset="0"/>
                <a:cs typeface="Segoe UI" pitchFamily="34" charset="0"/>
              </a:rPr>
              <a:t>Les modèles d'administration vous offrent la possibilité de contrôler à la fois l'environnement du système d'exploitation et l'expérience de l'utilisateur</a:t>
            </a:r>
          </a:p>
        </p:txBody>
      </p:sp>
      <p:sp>
        <p:nvSpPr>
          <p:cNvPr id="9" name="AutoShape 7"/>
          <p:cNvSpPr>
            <a:spLocks noChangeArrowheads="1"/>
          </p:cNvSpPr>
          <p:nvPr/>
        </p:nvSpPr>
        <p:spPr bwMode="auto">
          <a:xfrm>
            <a:off x="551235" y="5646207"/>
            <a:ext cx="8039100" cy="633413"/>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lnSpc>
                <a:spcPct val="90000"/>
              </a:lnSpc>
              <a:defRPr/>
            </a:pPr>
            <a:r>
              <a:rPr lang="en-US" dirty="0" smtClean="0">
                <a:latin typeface="Segoe UI" pitchFamily="34" charset="0"/>
                <a:ea typeface="Segoe UI" pitchFamily="34" charset="0"/>
                <a:cs typeface="Segoe UI" pitchFamily="34" charset="0"/>
              </a:rPr>
              <a:t>Chacune de ces sections principales contient de nombreux sous-dossiers pour organiser davantage les paramètres</a:t>
            </a:r>
            <a:endParaRPr lang="en-US" dirty="0">
              <a:latin typeface="Segoe UI" pitchFamily="34" charset="0"/>
              <a:ea typeface="Segoe UI" pitchFamily="34" charset="0"/>
              <a:cs typeface="Segoe UI" pitchFamily="34" charset="0"/>
            </a:endParaRPr>
          </a:p>
        </p:txBody>
      </p:sp>
      <p:sp>
        <p:nvSpPr>
          <p:cNvPr id="10" name="Rectangle 9"/>
          <p:cNvSpPr/>
          <p:nvPr/>
        </p:nvSpPr>
        <p:spPr bwMode="auto">
          <a:xfrm>
            <a:off x="408562" y="1828798"/>
            <a:ext cx="3813242" cy="3638145"/>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
        <p:nvSpPr>
          <p:cNvPr id="11" name="Rectangle 10"/>
          <p:cNvSpPr/>
          <p:nvPr/>
        </p:nvSpPr>
        <p:spPr bwMode="auto">
          <a:xfrm>
            <a:off x="4607670" y="1825556"/>
            <a:ext cx="3777574" cy="3638145"/>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9776561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277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fichiers ADM et ADMX ?</a:t>
            </a:r>
            <a:endParaRPr lang="en-US"/>
          </a:p>
        </p:txBody>
      </p:sp>
      <p:sp>
        <p:nvSpPr>
          <p:cNvPr id="4" name="AutoShape 5"/>
          <p:cNvSpPr>
            <a:spLocks noChangeArrowheads="1"/>
          </p:cNvSpPr>
          <p:nvPr/>
        </p:nvSpPr>
        <p:spPr bwMode="auto">
          <a:xfrm>
            <a:off x="357188" y="1395413"/>
            <a:ext cx="8448675" cy="1598613"/>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dirty="0">
                <a:latin typeface="Segoe UI" pitchFamily="34" charset="0"/>
                <a:ea typeface="Segoe UI" pitchFamily="34" charset="0"/>
                <a:cs typeface="Segoe UI" pitchFamily="34" charset="0"/>
              </a:rPr>
              <a:t>Les fichiers ADM :</a:t>
            </a:r>
          </a:p>
        </p:txBody>
      </p:sp>
      <p:sp>
        <p:nvSpPr>
          <p:cNvPr id="5" name="AutoShape 6"/>
          <p:cNvSpPr>
            <a:spLocks noChangeArrowheads="1"/>
          </p:cNvSpPr>
          <p:nvPr/>
        </p:nvSpPr>
        <p:spPr bwMode="auto">
          <a:xfrm>
            <a:off x="541338" y="1947863"/>
            <a:ext cx="8035925" cy="852488"/>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Sont copiés dans chaque objet Stratégie de groupe dans SYSVOL</a:t>
            </a:r>
          </a:p>
          <a:p>
            <a:pPr marL="228600" indent="-228600" algn="l">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Sont difficiles à personnaliser</a:t>
            </a:r>
            <a:endParaRPr lang="en-US" sz="2000" b="0" dirty="0">
              <a:latin typeface="Segoe UI" pitchFamily="34" charset="0"/>
              <a:ea typeface="Segoe UI" pitchFamily="34" charset="0"/>
              <a:cs typeface="Segoe UI" pitchFamily="34" charset="0"/>
            </a:endParaRPr>
          </a:p>
        </p:txBody>
      </p:sp>
      <p:sp>
        <p:nvSpPr>
          <p:cNvPr id="6" name="AutoShape 7"/>
          <p:cNvSpPr>
            <a:spLocks noChangeArrowheads="1"/>
          </p:cNvSpPr>
          <p:nvPr/>
        </p:nvSpPr>
        <p:spPr bwMode="auto">
          <a:xfrm>
            <a:off x="347663" y="3233738"/>
            <a:ext cx="8448675" cy="2100262"/>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dirty="0">
                <a:latin typeface="Segoe UI" pitchFamily="34" charset="0"/>
                <a:ea typeface="Segoe UI" pitchFamily="34" charset="0"/>
                <a:cs typeface="Segoe UI" pitchFamily="34" charset="0"/>
              </a:rPr>
              <a:t>Les fichiers ADMX :</a:t>
            </a:r>
          </a:p>
        </p:txBody>
      </p:sp>
      <p:sp>
        <p:nvSpPr>
          <p:cNvPr id="7" name="AutoShape 8"/>
          <p:cNvSpPr>
            <a:spLocks noChangeArrowheads="1"/>
          </p:cNvSpPr>
          <p:nvPr/>
        </p:nvSpPr>
        <p:spPr bwMode="auto">
          <a:xfrm>
            <a:off x="531813" y="3824288"/>
            <a:ext cx="8035925" cy="1281112"/>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Comprennent des fichiers ADML au langage neutre qui fournissent la version localisée</a:t>
            </a:r>
            <a:endParaRPr lang="en-US" sz="2000" b="0" dirty="0">
              <a:latin typeface="Segoe UI" pitchFamily="34" charset="0"/>
              <a:ea typeface="Segoe UI" pitchFamily="34" charset="0"/>
              <a:cs typeface="Segoe UI" pitchFamily="34" charset="0"/>
            </a:endParaRPr>
          </a:p>
          <a:p>
            <a:pPr marL="228600" indent="-228600" algn="l">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Ne sont pas enregistrés dans l'objet Stratégie de groupe</a:t>
            </a:r>
          </a:p>
          <a:p>
            <a:pPr marL="228600" indent="-228600" algn="l">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Sont extensibles via XML</a:t>
            </a:r>
          </a:p>
        </p:txBody>
      </p:sp>
    </p:spTree>
    <p:extLst>
      <p:ext uri="{BB962C8B-B14F-4D97-AF65-F5344CB8AC3E}">
        <p14:creationId xmlns:p14="http://schemas.microsoft.com/office/powerpoint/2010/main" val="3301363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d937ffb0-a201-4e0e-98c9-d7d13a023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 magasin central</a:t>
            </a:r>
            <a:endParaRPr lang="en-US"/>
          </a:p>
        </p:txBody>
      </p:sp>
      <p:sp>
        <p:nvSpPr>
          <p:cNvPr id="4" name="Line 10"/>
          <p:cNvSpPr>
            <a:spLocks noChangeShapeType="1"/>
          </p:cNvSpPr>
          <p:nvPr/>
        </p:nvSpPr>
        <p:spPr bwMode="auto">
          <a:xfrm>
            <a:off x="2343150" y="4419600"/>
            <a:ext cx="1504950" cy="15240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a:latin typeface="Segoe UI" pitchFamily="34" charset="0"/>
              <a:ea typeface="Segoe UI" pitchFamily="34" charset="0"/>
              <a:cs typeface="Segoe UI" pitchFamily="34" charset="0"/>
            </a:endParaRPr>
          </a:p>
        </p:txBody>
      </p:sp>
      <p:sp>
        <p:nvSpPr>
          <p:cNvPr id="5" name="AutoShape 15"/>
          <p:cNvSpPr>
            <a:spLocks noChangeArrowheads="1"/>
          </p:cNvSpPr>
          <p:nvPr/>
        </p:nvSpPr>
        <p:spPr bwMode="auto">
          <a:xfrm>
            <a:off x="334962" y="1222374"/>
            <a:ext cx="8448675" cy="2271713"/>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dirty="0">
                <a:latin typeface="Segoe UI" pitchFamily="34" charset="0"/>
                <a:ea typeface="Segoe UI" pitchFamily="34" charset="0"/>
                <a:cs typeface="Segoe UI" pitchFamily="34" charset="0"/>
              </a:rPr>
              <a:t>La banque centrale</a:t>
            </a:r>
            <a:r>
              <a:rPr lang="en-US" sz="2000" dirty="0">
                <a:latin typeface="Segoe UI" pitchFamily="34" charset="0"/>
                <a:ea typeface="Segoe UI" pitchFamily="34" charset="0"/>
                <a:cs typeface="Segoe UI" pitchFamily="34" charset="0"/>
              </a:rPr>
              <a:t> :</a:t>
            </a:r>
          </a:p>
        </p:txBody>
      </p:sp>
      <p:sp>
        <p:nvSpPr>
          <p:cNvPr id="6" name="AutoShape 16"/>
          <p:cNvSpPr>
            <a:spLocks noChangeArrowheads="1"/>
          </p:cNvSpPr>
          <p:nvPr/>
        </p:nvSpPr>
        <p:spPr bwMode="auto">
          <a:xfrm>
            <a:off x="498475" y="1685925"/>
            <a:ext cx="8035925" cy="1639888"/>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b="0">
                <a:latin typeface="Segoe UI" pitchFamily="34" charset="0"/>
                <a:ea typeface="Segoe UI" pitchFamily="34" charset="0"/>
                <a:cs typeface="Segoe UI" pitchFamily="34" charset="0"/>
              </a:rPr>
              <a:t>Est un référentiel centralisé pour les fichiers ADMX et ADML</a:t>
            </a:r>
          </a:p>
          <a:p>
            <a:pPr marL="228600" indent="-228600" algn="l">
              <a:lnSpc>
                <a:spcPct val="90000"/>
              </a:lnSpc>
              <a:spcBef>
                <a:spcPct val="40000"/>
              </a:spcBef>
              <a:buClr>
                <a:srgbClr val="006699"/>
              </a:buClr>
              <a:buFontTx/>
              <a:buChar char="•"/>
            </a:pPr>
            <a:r>
              <a:rPr lang="en-US" b="0">
                <a:latin typeface="Segoe UI" pitchFamily="34" charset="0"/>
                <a:ea typeface="Segoe UI" pitchFamily="34" charset="0"/>
                <a:cs typeface="Segoe UI" pitchFamily="34" charset="0"/>
              </a:rPr>
              <a:t>Est stockée dans SYSVOL</a:t>
            </a:r>
          </a:p>
          <a:p>
            <a:pPr marL="228600" indent="-228600" algn="l">
              <a:lnSpc>
                <a:spcPct val="90000"/>
              </a:lnSpc>
              <a:spcBef>
                <a:spcPct val="40000"/>
              </a:spcBef>
              <a:buClr>
                <a:srgbClr val="006699"/>
              </a:buClr>
              <a:buFontTx/>
              <a:buChar char="•"/>
            </a:pPr>
            <a:r>
              <a:rPr lang="en-US" b="0">
                <a:latin typeface="Segoe UI" pitchFamily="34" charset="0"/>
                <a:ea typeface="Segoe UI" pitchFamily="34" charset="0"/>
                <a:cs typeface="Segoe UI" pitchFamily="34" charset="0"/>
              </a:rPr>
              <a:t>Doit être créée manuellement</a:t>
            </a:r>
          </a:p>
          <a:p>
            <a:pPr marL="228600" indent="-228600" algn="l">
              <a:lnSpc>
                <a:spcPct val="90000"/>
              </a:lnSpc>
              <a:spcBef>
                <a:spcPct val="40000"/>
              </a:spcBef>
              <a:buClr>
                <a:srgbClr val="006699"/>
              </a:buClr>
              <a:buFontTx/>
              <a:buChar char="•"/>
            </a:pPr>
            <a:r>
              <a:rPr lang="en-US" b="0">
                <a:latin typeface="Segoe UI" pitchFamily="34" charset="0"/>
                <a:ea typeface="Segoe UI" pitchFamily="34" charset="0"/>
                <a:cs typeface="Segoe UI" pitchFamily="34" charset="0"/>
              </a:rPr>
              <a:t>Est détectée automatiquement par Windows Vista ou Windows </a:t>
            </a:r>
            <a:r>
              <a:rPr b="0">
                <a:latin typeface="Segoe UI"/>
                <a:ea typeface="Segoe UI"/>
                <a:cs typeface="Segoe UI"/>
              </a:rPr>
              <a:t/>
            </a:r>
            <a:br>
              <a:rPr b="0">
                <a:latin typeface="Segoe UI"/>
                <a:ea typeface="Segoe UI"/>
                <a:cs typeface="Segoe UI"/>
              </a:rPr>
            </a:br>
            <a:r>
              <a:rPr lang="en-US" b="0">
                <a:latin typeface="Segoe UI" pitchFamily="34" charset="0"/>
                <a:ea typeface="Segoe UI" pitchFamily="34" charset="0"/>
                <a:cs typeface="Segoe UI" pitchFamily="34" charset="0"/>
              </a:rPr>
              <a:t>Server 2008</a:t>
            </a:r>
          </a:p>
        </p:txBody>
      </p:sp>
      <p:pic>
        <p:nvPicPr>
          <p:cNvPr id="7" name="Picture 6" descr="UserWithDesktopComputer"/>
          <p:cNvPicPr>
            <a:picLocks noChangeAspect="1" noChangeArrowheads="1"/>
          </p:cNvPicPr>
          <p:nvPr/>
        </p:nvPicPr>
        <p:blipFill>
          <a:blip r:embed="rId3" cstate="print"/>
          <a:srcRect/>
          <a:stretch>
            <a:fillRect/>
          </a:stretch>
        </p:blipFill>
        <p:spPr bwMode="auto">
          <a:xfrm>
            <a:off x="1598613" y="3830638"/>
            <a:ext cx="784225" cy="911225"/>
          </a:xfrm>
          <a:prstGeom prst="rect">
            <a:avLst/>
          </a:prstGeom>
          <a:noFill/>
          <a:ln w="9525">
            <a:noFill/>
            <a:miter lim="800000"/>
            <a:headEnd/>
            <a:tailEnd/>
          </a:ln>
        </p:spPr>
      </p:pic>
      <p:sp>
        <p:nvSpPr>
          <p:cNvPr id="8" name="AutoShape 18"/>
          <p:cNvSpPr>
            <a:spLocks noChangeArrowheads="1"/>
          </p:cNvSpPr>
          <p:nvPr/>
        </p:nvSpPr>
        <p:spPr bwMode="auto">
          <a:xfrm>
            <a:off x="744538" y="4918075"/>
            <a:ext cx="2244725" cy="700088"/>
          </a:xfrm>
          <a:prstGeom prst="roundRect">
            <a:avLst>
              <a:gd name="adj" fmla="val 10921"/>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200" dirty="0">
                <a:latin typeface="Segoe UI" pitchFamily="34" charset="0"/>
                <a:ea typeface="Segoe UI" pitchFamily="34" charset="0"/>
                <a:cs typeface="Segoe UI" pitchFamily="34" charset="0"/>
              </a:rPr>
              <a:t>Station de </a:t>
            </a:r>
            <a:r>
              <a:rPr lang="en-US" sz="1200">
                <a:latin typeface="Segoe UI" pitchFamily="34" charset="0"/>
                <a:ea typeface="Segoe UI" pitchFamily="34" charset="0"/>
                <a:cs typeface="Segoe UI" pitchFamily="34" charset="0"/>
              </a:rPr>
              <a:t>travail </a:t>
            </a:r>
            <a:r>
              <a:rPr lang="en-US" sz="1200" smtClean="0">
                <a:latin typeface="Segoe UI" pitchFamily="34" charset="0"/>
                <a:ea typeface="Segoe UI" pitchFamily="34" charset="0"/>
                <a:cs typeface="Segoe UI" pitchFamily="34" charset="0"/>
              </a:rPr>
              <a:t/>
            </a:r>
            <a:br>
              <a:rPr lang="en-US" sz="1200" smtClean="0">
                <a:latin typeface="Segoe UI" pitchFamily="34" charset="0"/>
                <a:ea typeface="Segoe UI" pitchFamily="34" charset="0"/>
                <a:cs typeface="Segoe UI" pitchFamily="34" charset="0"/>
              </a:rPr>
            </a:br>
            <a:r>
              <a:rPr lang="en-US" sz="1200" smtClean="0">
                <a:latin typeface="Segoe UI" pitchFamily="34" charset="0"/>
                <a:ea typeface="Segoe UI" pitchFamily="34" charset="0"/>
                <a:cs typeface="Segoe UI" pitchFamily="34" charset="0"/>
              </a:rPr>
              <a:t>Windows </a:t>
            </a:r>
            <a:r>
              <a:rPr lang="en-US" sz="1200" dirty="0">
                <a:latin typeface="Segoe UI" pitchFamily="34" charset="0"/>
                <a:ea typeface="Segoe UI" pitchFamily="34" charset="0"/>
                <a:cs typeface="Segoe UI" pitchFamily="34" charset="0"/>
              </a:rPr>
              <a:t>Vista </a:t>
            </a:r>
          </a:p>
          <a:p>
            <a:pPr algn="ctr">
              <a:defRPr/>
            </a:pPr>
            <a:r>
              <a:rPr lang="en-US" sz="1200" dirty="0">
                <a:latin typeface="Segoe UI" pitchFamily="34" charset="0"/>
                <a:ea typeface="Segoe UI" pitchFamily="34" charset="0"/>
                <a:cs typeface="Segoe UI" pitchFamily="34" charset="0"/>
              </a:rPr>
              <a:t>ou Windows Server</a:t>
            </a:r>
            <a:r>
              <a:rPr lang="en-US" sz="1200">
                <a:latin typeface="Segoe UI" pitchFamily="34" charset="0"/>
                <a:ea typeface="Segoe UI" pitchFamily="34" charset="0"/>
                <a:cs typeface="Segoe UI" pitchFamily="34" charset="0"/>
              </a:rPr>
              <a:t> </a:t>
            </a:r>
            <a:r>
              <a:rPr lang="en-US" sz="1200" smtClean="0">
                <a:latin typeface="Segoe UI" pitchFamily="34" charset="0"/>
                <a:ea typeface="Segoe UI" pitchFamily="34" charset="0"/>
                <a:cs typeface="Segoe UI" pitchFamily="34" charset="0"/>
              </a:rPr>
              <a:t>2008</a:t>
            </a:r>
            <a:endParaRPr sz="1200">
              <a:latin typeface="Segoe UI"/>
              <a:ea typeface="Segoe UI"/>
              <a:cs typeface="Segoe UI"/>
            </a:endParaRPr>
          </a:p>
        </p:txBody>
      </p:sp>
      <p:sp>
        <p:nvSpPr>
          <p:cNvPr id="9" name="AutoShape 21"/>
          <p:cNvSpPr>
            <a:spLocks noChangeArrowheads="1"/>
          </p:cNvSpPr>
          <p:nvPr/>
        </p:nvSpPr>
        <p:spPr bwMode="auto">
          <a:xfrm>
            <a:off x="2483535" y="4054475"/>
            <a:ext cx="1167032" cy="344488"/>
          </a:xfrm>
          <a:prstGeom prst="roundRect">
            <a:avLst>
              <a:gd name="adj" fmla="val 10921"/>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200">
                <a:latin typeface="Segoe UI" pitchFamily="34" charset="0"/>
                <a:ea typeface="Segoe UI" pitchFamily="34" charset="0"/>
                <a:cs typeface="Segoe UI" pitchFamily="34" charset="0"/>
              </a:rPr>
              <a:t>Fichiers ADMX</a:t>
            </a:r>
          </a:p>
        </p:txBody>
      </p:sp>
      <p:pic>
        <p:nvPicPr>
          <p:cNvPr id="10" name="Picture 9" descr="arrow03"/>
          <p:cNvPicPr>
            <a:picLocks noChangeAspect="1" noChangeArrowheads="1"/>
          </p:cNvPicPr>
          <p:nvPr/>
        </p:nvPicPr>
        <p:blipFill>
          <a:blip r:embed="rId4" cstate="print"/>
          <a:srcRect/>
          <a:stretch>
            <a:fillRect/>
          </a:stretch>
        </p:blipFill>
        <p:spPr bwMode="auto">
          <a:xfrm>
            <a:off x="2311400" y="4432300"/>
            <a:ext cx="1568450" cy="304800"/>
          </a:xfrm>
          <a:prstGeom prst="rect">
            <a:avLst/>
          </a:prstGeom>
          <a:noFill/>
          <a:ln w="9525">
            <a:noFill/>
            <a:miter lim="800000"/>
            <a:headEnd/>
            <a:tailEnd/>
          </a:ln>
        </p:spPr>
      </p:pic>
      <p:pic>
        <p:nvPicPr>
          <p:cNvPr id="11" name="Picture 10" descr="Serveur"/>
          <p:cNvPicPr>
            <a:picLocks noChangeAspect="1" noChangeArrowheads="1"/>
          </p:cNvPicPr>
          <p:nvPr/>
        </p:nvPicPr>
        <p:blipFill>
          <a:blip r:embed="rId5" cstate="print"/>
          <a:srcRect/>
          <a:stretch>
            <a:fillRect/>
          </a:stretch>
        </p:blipFill>
        <p:spPr bwMode="auto">
          <a:xfrm>
            <a:off x="4103688" y="3962400"/>
            <a:ext cx="982662" cy="1155700"/>
          </a:xfrm>
          <a:prstGeom prst="rect">
            <a:avLst/>
          </a:prstGeom>
          <a:noFill/>
          <a:ln w="9525">
            <a:noFill/>
            <a:miter lim="800000"/>
            <a:headEnd/>
            <a:tailEnd/>
          </a:ln>
        </p:spPr>
      </p:pic>
      <p:pic>
        <p:nvPicPr>
          <p:cNvPr id="12" name="Picture 11" descr="Base de données"/>
          <p:cNvPicPr>
            <a:picLocks noChangeAspect="1" noChangeArrowheads="1"/>
          </p:cNvPicPr>
          <p:nvPr/>
        </p:nvPicPr>
        <p:blipFill>
          <a:blip r:embed="rId6" cstate="print"/>
          <a:srcRect/>
          <a:stretch>
            <a:fillRect/>
          </a:stretch>
        </p:blipFill>
        <p:spPr bwMode="auto">
          <a:xfrm>
            <a:off x="3951288" y="4418013"/>
            <a:ext cx="531812" cy="428625"/>
          </a:xfrm>
          <a:prstGeom prst="rect">
            <a:avLst/>
          </a:prstGeom>
          <a:noFill/>
          <a:ln w="9525">
            <a:noFill/>
            <a:miter lim="800000"/>
            <a:headEnd/>
            <a:tailEnd/>
          </a:ln>
        </p:spPr>
      </p:pic>
      <p:sp>
        <p:nvSpPr>
          <p:cNvPr id="13" name="AutoShape 25"/>
          <p:cNvSpPr>
            <a:spLocks noChangeArrowheads="1"/>
          </p:cNvSpPr>
          <p:nvPr/>
        </p:nvSpPr>
        <p:spPr bwMode="auto">
          <a:xfrm>
            <a:off x="3475038" y="5210175"/>
            <a:ext cx="1927225" cy="407988"/>
          </a:xfrm>
          <a:prstGeom prst="roundRect">
            <a:avLst>
              <a:gd name="adj" fmla="val 10921"/>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200" dirty="0">
                <a:latin typeface="Segoe UI" pitchFamily="34" charset="0"/>
                <a:ea typeface="Segoe UI" pitchFamily="34" charset="0"/>
                <a:cs typeface="Segoe UI" pitchFamily="34" charset="0"/>
              </a:rPr>
              <a:t>Contrôleur de domaine</a:t>
            </a:r>
          </a:p>
          <a:p>
            <a:pPr algn="ctr">
              <a:defRPr/>
            </a:pPr>
            <a:r>
              <a:rPr lang="en-US" sz="1200" dirty="0">
                <a:latin typeface="Segoe UI" pitchFamily="34" charset="0"/>
                <a:ea typeface="Segoe UI" pitchFamily="34" charset="0"/>
                <a:cs typeface="Segoe UI" pitchFamily="34" charset="0"/>
              </a:rPr>
              <a:t> avec SYSVOL</a:t>
            </a:r>
          </a:p>
        </p:txBody>
      </p:sp>
      <p:pic>
        <p:nvPicPr>
          <p:cNvPr id="14" name="Picture 13" descr="arrow03"/>
          <p:cNvPicPr>
            <a:picLocks noChangeAspect="1" noChangeArrowheads="1"/>
          </p:cNvPicPr>
          <p:nvPr/>
        </p:nvPicPr>
        <p:blipFill>
          <a:blip r:embed="rId4" cstate="print"/>
          <a:srcRect/>
          <a:stretch>
            <a:fillRect/>
          </a:stretch>
        </p:blipFill>
        <p:spPr bwMode="auto">
          <a:xfrm>
            <a:off x="4876800" y="4419600"/>
            <a:ext cx="1568450" cy="304800"/>
          </a:xfrm>
          <a:prstGeom prst="rect">
            <a:avLst/>
          </a:prstGeom>
          <a:noFill/>
          <a:ln w="9525">
            <a:noFill/>
            <a:miter lim="800000"/>
            <a:headEnd/>
            <a:tailEnd/>
          </a:ln>
        </p:spPr>
      </p:pic>
      <p:pic>
        <p:nvPicPr>
          <p:cNvPr id="15" name="Picture 14" descr="Serveur"/>
          <p:cNvPicPr>
            <a:picLocks noChangeAspect="1" noChangeArrowheads="1"/>
          </p:cNvPicPr>
          <p:nvPr/>
        </p:nvPicPr>
        <p:blipFill>
          <a:blip r:embed="rId5" cstate="print"/>
          <a:srcRect/>
          <a:stretch>
            <a:fillRect/>
          </a:stretch>
        </p:blipFill>
        <p:spPr bwMode="auto">
          <a:xfrm>
            <a:off x="6643688" y="3924300"/>
            <a:ext cx="982662" cy="1155700"/>
          </a:xfrm>
          <a:prstGeom prst="rect">
            <a:avLst/>
          </a:prstGeom>
          <a:noFill/>
          <a:ln w="9525">
            <a:noFill/>
            <a:miter lim="800000"/>
            <a:headEnd/>
            <a:tailEnd/>
          </a:ln>
        </p:spPr>
      </p:pic>
      <p:pic>
        <p:nvPicPr>
          <p:cNvPr id="16" name="Picture 15" descr="Base de données"/>
          <p:cNvPicPr>
            <a:picLocks noChangeAspect="1" noChangeArrowheads="1"/>
          </p:cNvPicPr>
          <p:nvPr/>
        </p:nvPicPr>
        <p:blipFill>
          <a:blip r:embed="rId6" cstate="print"/>
          <a:srcRect/>
          <a:stretch>
            <a:fillRect/>
          </a:stretch>
        </p:blipFill>
        <p:spPr bwMode="auto">
          <a:xfrm>
            <a:off x="6491288" y="4379913"/>
            <a:ext cx="531812" cy="428625"/>
          </a:xfrm>
          <a:prstGeom prst="rect">
            <a:avLst/>
          </a:prstGeom>
          <a:noFill/>
          <a:ln w="9525">
            <a:noFill/>
            <a:miter lim="800000"/>
            <a:headEnd/>
            <a:tailEnd/>
          </a:ln>
        </p:spPr>
      </p:pic>
      <p:pic>
        <p:nvPicPr>
          <p:cNvPr id="17" name="Picture 16" descr="Folder_OpenWithDocumentWriting_Blue"/>
          <p:cNvPicPr>
            <a:picLocks noChangeAspect="1" noChangeArrowheads="1"/>
          </p:cNvPicPr>
          <p:nvPr/>
        </p:nvPicPr>
        <p:blipFill>
          <a:blip r:embed="rId7" cstate="print"/>
          <a:srcRect/>
          <a:stretch>
            <a:fillRect/>
          </a:stretch>
        </p:blipFill>
        <p:spPr bwMode="auto">
          <a:xfrm>
            <a:off x="2057400" y="4178300"/>
            <a:ext cx="457200" cy="527050"/>
          </a:xfrm>
          <a:prstGeom prst="rect">
            <a:avLst/>
          </a:prstGeom>
          <a:noFill/>
          <a:ln w="9525">
            <a:noFill/>
            <a:miter lim="800000"/>
            <a:headEnd/>
            <a:tailEnd/>
          </a:ln>
        </p:spPr>
      </p:pic>
      <p:pic>
        <p:nvPicPr>
          <p:cNvPr id="18" name="Picture 17" descr="Folder_OpenWithDocumentWriting_Blue"/>
          <p:cNvPicPr>
            <a:picLocks noChangeAspect="1" noChangeArrowheads="1"/>
          </p:cNvPicPr>
          <p:nvPr/>
        </p:nvPicPr>
        <p:blipFill>
          <a:blip r:embed="rId7" cstate="print"/>
          <a:srcRect/>
          <a:stretch>
            <a:fillRect/>
          </a:stretch>
        </p:blipFill>
        <p:spPr bwMode="auto">
          <a:xfrm>
            <a:off x="4102100" y="4356100"/>
            <a:ext cx="457200" cy="527050"/>
          </a:xfrm>
          <a:prstGeom prst="rect">
            <a:avLst/>
          </a:prstGeom>
          <a:noFill/>
          <a:ln w="9525">
            <a:noFill/>
            <a:miter lim="800000"/>
            <a:headEnd/>
            <a:tailEnd/>
          </a:ln>
        </p:spPr>
      </p:pic>
      <p:pic>
        <p:nvPicPr>
          <p:cNvPr id="19" name="Picture 18" descr="Folder_OpenWithDocumentWriting_Blue"/>
          <p:cNvPicPr>
            <a:picLocks noChangeAspect="1" noChangeArrowheads="1"/>
          </p:cNvPicPr>
          <p:nvPr/>
        </p:nvPicPr>
        <p:blipFill>
          <a:blip r:embed="rId7" cstate="print"/>
          <a:srcRect/>
          <a:stretch>
            <a:fillRect/>
          </a:stretch>
        </p:blipFill>
        <p:spPr bwMode="auto">
          <a:xfrm>
            <a:off x="2082800" y="4152900"/>
            <a:ext cx="457200" cy="527050"/>
          </a:xfrm>
          <a:prstGeom prst="rect">
            <a:avLst/>
          </a:prstGeom>
          <a:noFill/>
          <a:ln w="9525">
            <a:noFill/>
            <a:miter lim="800000"/>
            <a:headEnd/>
            <a:tailEnd/>
          </a:ln>
        </p:spPr>
      </p:pic>
      <p:sp>
        <p:nvSpPr>
          <p:cNvPr id="20" name="AutoShape 36"/>
          <p:cNvSpPr>
            <a:spLocks noChangeArrowheads="1"/>
          </p:cNvSpPr>
          <p:nvPr/>
        </p:nvSpPr>
        <p:spPr bwMode="auto">
          <a:xfrm>
            <a:off x="6065838" y="5210175"/>
            <a:ext cx="1927225" cy="407988"/>
          </a:xfrm>
          <a:prstGeom prst="roundRect">
            <a:avLst>
              <a:gd name="adj" fmla="val 10921"/>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1200" dirty="0">
                <a:latin typeface="Segoe UI" pitchFamily="34" charset="0"/>
                <a:ea typeface="Segoe UI" pitchFamily="34" charset="0"/>
                <a:cs typeface="Segoe UI" pitchFamily="34" charset="0"/>
              </a:rPr>
              <a:t>Contrôleur de domaine</a:t>
            </a:r>
          </a:p>
          <a:p>
            <a:pPr algn="ctr">
              <a:defRPr/>
            </a:pPr>
            <a:r>
              <a:rPr lang="en-US" sz="1200" dirty="0">
                <a:latin typeface="Segoe UI" pitchFamily="34" charset="0"/>
                <a:ea typeface="Segoe UI" pitchFamily="34" charset="0"/>
                <a:cs typeface="Segoe UI" pitchFamily="34" charset="0"/>
              </a:rPr>
              <a:t> avec SYSVOL</a:t>
            </a:r>
          </a:p>
        </p:txBody>
      </p:sp>
    </p:spTree>
    <p:extLst>
      <p:ext uri="{BB962C8B-B14F-4D97-AF65-F5344CB8AC3E}">
        <p14:creationId xmlns:p14="http://schemas.microsoft.com/office/powerpoint/2010/main" val="1027901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ffb946f6-545b-48f8-b877-873fbeaad9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Discussion : Utilisations pratiques des modèles d'administration</a:t>
            </a:r>
            <a:endParaRPr lang="en-US"/>
          </a:p>
        </p:txBody>
      </p:sp>
      <p:pic>
        <p:nvPicPr>
          <p:cNvPr id="4" name="Picture 3" descr="C:\Users\tfrink.NORTHAMERICA\Pictures\MSL Approved graphics from Vendor Resource Toolkit\Graphics\ChatBubble.png"/>
          <p:cNvPicPr>
            <a:picLocks noGrp="1"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485385"/>
            <a:ext cx="7848600" cy="39013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tfrink.NORTHAMERICA\Pictures\MSL Approved graphics from Vendor Resource Toolkit\Graphics\Collection_Grou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957" y="3698546"/>
            <a:ext cx="38195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400300" y="1028700"/>
            <a:ext cx="499110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smtClean="0">
                <a:latin typeface="Segoe UI" pitchFamily="34" charset="0"/>
                <a:ea typeface="Segoe UI" pitchFamily="34" charset="0"/>
                <a:cs typeface="Segoe UI" pitchFamily="34" charset="0"/>
              </a:rPr>
              <a:t>Comment fournissez-vous actuellement la sécurité de bureau ?</a:t>
            </a:r>
          </a:p>
          <a:p>
            <a:endParaRPr lang="en-US" sz="1400" dirty="0" smtClean="0">
              <a:latin typeface="Segoe UI" pitchFamily="34" charset="0"/>
              <a:ea typeface="Segoe UI" pitchFamily="34" charset="0"/>
              <a:cs typeface="Segoe UI" pitchFamily="34" charset="0"/>
            </a:endParaRPr>
          </a:p>
          <a:p>
            <a:r>
              <a:rPr lang="en-US" sz="1400" dirty="0" smtClean="0">
                <a:latin typeface="Segoe UI" pitchFamily="34" charset="0"/>
                <a:ea typeface="Segoe UI" pitchFamily="34" charset="0"/>
                <a:cs typeface="Segoe UI" pitchFamily="34" charset="0"/>
              </a:rPr>
              <a:t>Combien d'accès administratifs les utilisateurs possèdent-ils pour leurs systèmes ?</a:t>
            </a:r>
          </a:p>
          <a:p>
            <a:endParaRPr lang="en-US" sz="1400" dirty="0" smtClean="0">
              <a:latin typeface="Segoe UI" pitchFamily="34" charset="0"/>
              <a:ea typeface="Segoe UI" pitchFamily="34" charset="0"/>
              <a:cs typeface="Segoe UI" pitchFamily="34" charset="0"/>
            </a:endParaRPr>
          </a:p>
          <a:p>
            <a:r>
              <a:rPr lang="en-US" sz="1400" dirty="0" smtClean="0">
                <a:latin typeface="Segoe UI" pitchFamily="34" charset="0"/>
                <a:ea typeface="Segoe UI" pitchFamily="34" charset="0"/>
                <a:cs typeface="Segoe UI" pitchFamily="34" charset="0"/>
              </a:rPr>
              <a:t>Quels paramètres de stratégie de groupe trouverez-vous utiles dans votre organisation ?</a:t>
            </a:r>
            <a:endParaRPr lang="en-IN" sz="1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3441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f1a98393-d712-42d2-95e5-8057e2d09f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des paramètres à l'aide de modèles d'administration</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Dans cette démonstration, vous allez apprendre à :</a:t>
            </a:r>
          </a:p>
          <a:p>
            <a:pPr lvl="0"/>
            <a:r>
              <a:rPr lang="en-US" sz="2400" dirty="0"/>
              <a:t>Filtrer les paramètres de stratégie du modèle d'administration</a:t>
            </a:r>
            <a:endParaRPr lang="en-GB" sz="2400" dirty="0"/>
          </a:p>
          <a:p>
            <a:pPr lvl="0"/>
            <a:r>
              <a:rPr lang="en-US" sz="2400" dirty="0"/>
              <a:t>Appliquer les commentaires aux paramètres de stratégie</a:t>
            </a:r>
            <a:endParaRPr lang="en-GB" sz="2400" dirty="0"/>
          </a:p>
          <a:p>
            <a:pPr lvl="0"/>
            <a:r>
              <a:rPr lang="en-US" sz="2400" dirty="0"/>
              <a:t>Ajouter des commentaires à un objet de stratégie de groupe (GPO)</a:t>
            </a:r>
            <a:endParaRPr lang="en-GB" sz="2400" dirty="0"/>
          </a:p>
          <a:p>
            <a:r>
              <a:rPr lang="en-US" sz="2400" dirty="0" smtClean="0"/>
              <a:t>Créer un nouvel objet de stratégie de groupe en copiant un objet de stratégie de groupe existant</a:t>
            </a:r>
          </a:p>
          <a:p>
            <a:r>
              <a:rPr lang="en-US" sz="2400" dirty="0"/>
              <a:t>Créer un nouvel objet de stratégie de groupe en important les paramètres auparavant exportés depuis un autre objet</a:t>
            </a:r>
            <a:endParaRPr lang="en-GB" sz="2400" dirty="0"/>
          </a:p>
          <a:p>
            <a:endParaRPr lang="en-GB" dirty="0"/>
          </a:p>
          <a:p>
            <a:pPr lvl="0">
              <a:buNone/>
            </a:pPr>
            <a:endParaRPr lang="en-US" dirty="0" smtClean="0"/>
          </a:p>
        </p:txBody>
      </p:sp>
    </p:spTree>
    <p:extLst>
      <p:ext uri="{BB962C8B-B14F-4D97-AF65-F5344CB8AC3E}">
        <p14:creationId xmlns:p14="http://schemas.microsoft.com/office/powerpoint/2010/main" val="765577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773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47</TotalTime>
  <Words>4831</Words>
  <Application>Microsoft Office PowerPoint</Application>
  <PresentationFormat>On-screen Show (4:3)</PresentationFormat>
  <Paragraphs>675</Paragraphs>
  <Slides>40</Slides>
  <Notes>40</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Segoe UI Light</vt:lpstr>
      <vt:lpstr>Segoe UI</vt:lpstr>
      <vt:lpstr>Times New Roman</vt:lpstr>
      <vt:lpstr>Segoe Light</vt:lpstr>
      <vt:lpstr>Verdana</vt:lpstr>
      <vt:lpstr>Symbol</vt:lpstr>
      <vt:lpstr>Calibri</vt:lpstr>
      <vt:lpstr>Wingdings</vt:lpstr>
      <vt:lpstr>Cordia New</vt:lpstr>
      <vt:lpstr>SimSun</vt:lpstr>
      <vt:lpstr>Presentation1</vt:lpstr>
      <vt:lpstr>Module 6</vt:lpstr>
      <vt:lpstr>Vue d'ensemble du module</vt:lpstr>
      <vt:lpstr>Leçon 1: Implémentation des modèles d'administration</vt:lpstr>
      <vt:lpstr>Que sont les modèles d'administration ?</vt:lpstr>
      <vt:lpstr>Que sont les fichiers ADM et ADMX ?</vt:lpstr>
      <vt:lpstr>Le magasin central</vt:lpstr>
      <vt:lpstr>Discussion : Utilisations pratiques des modèles d'administration</vt:lpstr>
      <vt:lpstr>Démonstration : Configuration des paramètres à l'aide de modèles d'administration</vt:lpstr>
      <vt:lpstr>PowerPoint Presentation</vt:lpstr>
      <vt:lpstr>PowerPoint Presentation</vt:lpstr>
      <vt:lpstr>PowerPoint Presentation</vt:lpstr>
      <vt:lpstr>Leçon 2: Configuration de la redirection de dossiers et des scripts</vt:lpstr>
      <vt:lpstr>Qu'est-ce que la redirection de dossiers ?</vt:lpstr>
      <vt:lpstr>Paramètres de configuration de la redirection de dossiers</vt:lpstr>
      <vt:lpstr>Paramètres de sécurité pour les dossiers redirigés</vt:lpstr>
      <vt:lpstr>Démonstration : Configuration de la redirection de dossiers</vt:lpstr>
      <vt:lpstr>PowerPoint Presentation</vt:lpstr>
      <vt:lpstr>PowerPoint Presentation</vt:lpstr>
      <vt:lpstr>Paramètres de stratégie de groupe pour appliquer des scripts</vt:lpstr>
      <vt:lpstr>Démonstration : Configuration des scripts avec des objets de stratégie de groupe</vt:lpstr>
      <vt:lpstr>PowerPoint Presentation</vt:lpstr>
      <vt:lpstr>PowerPoint Presentation</vt:lpstr>
      <vt:lpstr>Leçon 3: Configuration des préférences de stratégies de groupe</vt:lpstr>
      <vt:lpstr>Que sont les préférences de stratégie de groupe ?</vt:lpstr>
      <vt:lpstr>Comparaison des préférences de stratégie de groupe et des paramètres d'objet de stratégie de groupe</vt:lpstr>
      <vt:lpstr>Fonctionnalités des préférences de stratégie de groupe</vt:lpstr>
      <vt:lpstr>Démonstration : Configuration des préférences de stratégies de groupe</vt:lpstr>
      <vt:lpstr>PowerPoint Presentation</vt:lpstr>
      <vt:lpstr>PowerPoint Presentation</vt:lpstr>
      <vt:lpstr>Leçon 4: Gestion des logiciels à l'aide de la stratégie de groupe</vt:lpstr>
      <vt:lpstr>De quelle façon la distribution de logiciels au moyen de la stratégie de groupe répond au cycle de vie de logiciel</vt:lpstr>
      <vt:lpstr>Comment Windows Installer améliore la distribution de logiciels</vt:lpstr>
      <vt:lpstr>Publication et attribution de logiciels</vt:lpstr>
      <vt:lpstr>Administration des mises à niveau de logiciels à l'aide de la stratégie de groupe</vt:lpstr>
      <vt:lpstr>Atelier pratique : Gestion des bureaux des utilisateurs avec la stratégie de groupe</vt:lpstr>
      <vt:lpstr>Scénario d'atelier pratique</vt:lpstr>
      <vt:lpstr>Révision de l'atelier pratique</vt:lpstr>
      <vt:lpstr>Contrôle des acquis et éléments à retenir</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dc:title>
  <dc:creator>Ruiz, Esther</dc:creator>
  <cp:lastModifiedBy>Ruiz, Pilar</cp:lastModifiedBy>
  <cp:revision>10</cp:revision>
  <dcterms:created xsi:type="dcterms:W3CDTF">2013-03-06T10:59:49Z</dcterms:created>
  <dcterms:modified xsi:type="dcterms:W3CDTF">2013-03-15T19:57:31Z</dcterms:modified>
</cp:coreProperties>
</file>