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6"/>
  </p:notesMasterIdLst>
  <p:sldIdLst>
    <p:sldId id="256" r:id="rId2"/>
    <p:sldId id="257" r:id="rId3"/>
    <p:sldId id="258" r:id="rId4"/>
    <p:sldId id="259" r:id="rId5"/>
    <p:sldId id="283" r:id="rId6"/>
    <p:sldId id="260" r:id="rId7"/>
    <p:sldId id="285" r:id="rId8"/>
    <p:sldId id="261" r:id="rId9"/>
    <p:sldId id="262" r:id="rId10"/>
    <p:sldId id="286" r:id="rId11"/>
    <p:sldId id="263" r:id="rId12"/>
    <p:sldId id="264" r:id="rId13"/>
    <p:sldId id="265" r:id="rId14"/>
    <p:sldId id="266" r:id="rId15"/>
    <p:sldId id="287" r:id="rId16"/>
    <p:sldId id="267" r:id="rId17"/>
    <p:sldId id="268" r:id="rId18"/>
    <p:sldId id="269" r:id="rId19"/>
    <p:sldId id="288"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90" r:id="rId33"/>
    <p:sldId id="282" r:id="rId34"/>
    <p:sldId id="289" r:id="rId35"/>
  </p:sldIdLst>
  <p:sldSz cx="9144000" cy="6858000" type="screen4x3"/>
  <p:notesSz cx="6858000" cy="9144000"/>
  <p:embeddedFontLst>
    <p:embeddedFont>
      <p:font typeface="Segoe UI Light" pitchFamily="34" charset="0"/>
      <p:regular r:id="rId37"/>
    </p:embeddedFont>
    <p:embeddedFont>
      <p:font typeface="Segoe UI" pitchFamily="34" charset="0"/>
      <p:regular r:id="rId38"/>
      <p:bold r:id="rId39"/>
      <p:italic r:id="rId40"/>
      <p:boldItalic r:id="rId41"/>
    </p:embeddedFont>
    <p:embeddedFont>
      <p:font typeface="Verdana" pitchFamily="34" charset="0"/>
      <p:regular r:id="rId42"/>
      <p:bold r:id="rId43"/>
      <p:italic r:id="rId44"/>
      <p:boldItalic r:id="rId45"/>
    </p:embeddedFont>
    <p:embeddedFont>
      <p:font typeface="Calibri" pitchFamily="34" charset="0"/>
      <p:regular r:id="rId46"/>
      <p:bold r:id="rId47"/>
      <p:italic r:id="rId48"/>
      <p:boldItalic r:id="rId49"/>
    </p:embeddedFont>
    <p:embeddedFont>
      <p:font typeface="Segoe Light" pitchFamily="34" charset="0"/>
      <p:regular r:id="rId50"/>
      <p:italic r:id="rId51"/>
    </p:embeddedFont>
    <p:embeddedFont>
      <p:font typeface="Cordia New" pitchFamily="34" charset="-34"/>
      <p:regular r:id="rId52"/>
      <p:bold r:id="rId53"/>
      <p:italic r:id="rId54"/>
      <p:boldItalic r:id="rId55"/>
    </p:embeddedFont>
    <p:embeddedFont>
      <p:font typeface="SimSun" pitchFamily="2" charset="-122"/>
      <p:regular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0035" autoAdjust="0"/>
    <p:restoredTop sz="94628" autoAdjust="0"/>
  </p:normalViewPr>
  <p:slideViewPr>
    <p:cSldViewPr snapToGrid="0" showGuides="1">
      <p:cViewPr>
        <p:scale>
          <a:sx n="109" d="100"/>
          <a:sy n="109" d="100"/>
        </p:scale>
        <p:origin x="-354" y="-72"/>
      </p:cViewPr>
      <p:guideLst>
        <p:guide orient="horz" pos="2160"/>
        <p:guide orient="horz" pos="572"/>
        <p:guide pos="2024"/>
      </p:guideLst>
    </p:cSldViewPr>
  </p:slideViewPr>
  <p:notesTextViewPr>
    <p:cViewPr>
      <p:scale>
        <a:sx n="1" d="1"/>
        <a:sy n="1" d="1"/>
      </p:scale>
      <p:origin x="0" y="0"/>
    </p:cViewPr>
  </p:notesTextViewPr>
  <p:notesViewPr>
    <p:cSldViewPr snapToGrid="0" showGuides="1">
      <p:cViewPr varScale="1">
        <p:scale>
          <a:sx n="102" d="100"/>
          <a:sy n="102" d="100"/>
        </p:scale>
        <p:origin x="-34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9D99CA-F006-4910-AD12-36E8DFED44A3}" type="datetimeFigureOut">
              <a:rPr lang="en-US" smtClean="0"/>
              <a:t>3/15/2013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5C45D2-721C-4CFC-831D-3E322AE4DD31}" type="slidenum">
              <a:rPr lang="en-US" smtClean="0"/>
              <a:t>‹#›</a:t>
            </a:fld>
            <a:endParaRPr lang="en-US"/>
          </a:p>
        </p:txBody>
      </p:sp>
    </p:spTree>
    <p:extLst>
      <p:ext uri="{BB962C8B-B14F-4D97-AF65-F5344CB8AC3E}">
        <p14:creationId xmlns:p14="http://schemas.microsoft.com/office/powerpoint/2010/main" val="2935936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go.microsoft.com/fwlink/?LinkID=214827&amp;clcid=0x40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dirty="0" err="1">
                <a:latin typeface="Arial"/>
                <a:ea typeface="SimSun"/>
                <a:cs typeface="Segoe UI"/>
              </a:rPr>
              <a:t>Présentation</a:t>
            </a:r>
            <a:r>
              <a:rPr lang="en-US" sz="1000" dirty="0">
                <a:latin typeface="Arial"/>
                <a:ea typeface="SimSun"/>
                <a:cs typeface="Segoe UI"/>
              </a:rPr>
              <a:t> : </a:t>
            </a:r>
            <a:r>
              <a:rPr lang="en-US" sz="1000" b="1" dirty="0">
                <a:latin typeface="Arial"/>
                <a:ea typeface="SimSun"/>
                <a:cs typeface="Arial"/>
              </a:rPr>
              <a:t>60 minutes</a:t>
            </a:r>
            <a:endParaRPr lang="en-US" sz="1000" dirty="0">
              <a:latin typeface="Arial"/>
              <a:ea typeface="SimSun"/>
              <a:cs typeface="Arial"/>
            </a:endParaRPr>
          </a:p>
          <a:p>
            <a:pPr>
              <a:lnSpc>
                <a:spcPct val="115000"/>
              </a:lnSpc>
            </a:pPr>
            <a:r>
              <a:rPr lang="en-US" sz="1000" dirty="0">
                <a:latin typeface="Arial"/>
                <a:ea typeface="SimSun"/>
                <a:cs typeface="Segoe UI"/>
              </a:rPr>
              <a:t>Atelier </a:t>
            </a:r>
            <a:r>
              <a:rPr lang="en-US" sz="1000" dirty="0" err="1">
                <a:latin typeface="Arial"/>
                <a:ea typeface="SimSun"/>
                <a:cs typeface="Segoe UI"/>
              </a:rPr>
              <a:t>pratique</a:t>
            </a:r>
            <a:r>
              <a:rPr lang="en-US" sz="1000" dirty="0">
                <a:latin typeface="Arial"/>
                <a:ea typeface="SimSun"/>
                <a:cs typeface="Segoe UI"/>
              </a:rPr>
              <a:t> : </a:t>
            </a:r>
            <a:r>
              <a:rPr lang="en-US" sz="1000" b="1" dirty="0">
                <a:latin typeface="Arial"/>
                <a:ea typeface="SimSun"/>
                <a:cs typeface="Arial"/>
              </a:rPr>
              <a:t>60 minutes</a:t>
            </a:r>
            <a:endParaRPr lang="en-US" sz="1000" dirty="0">
              <a:latin typeface="Arial"/>
              <a:ea typeface="SimSun"/>
              <a:cs typeface="Arial"/>
            </a:endParaRPr>
          </a:p>
          <a:p>
            <a:pPr>
              <a:lnSpc>
                <a:spcPct val="115000"/>
              </a:lnSpc>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installer et </a:t>
            </a: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un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NPS (Network Policy Server)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configurer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serveurs</a:t>
            </a:r>
            <a:r>
              <a:rPr lang="en-US" sz="1000" dirty="0" smtClean="0">
                <a:effectLst/>
                <a:latin typeface="Arial"/>
                <a:ea typeface="Times New Roman"/>
                <a:cs typeface="Segoe UI"/>
              </a:rPr>
              <a:t> et les clients avec le </a:t>
            </a:r>
            <a:r>
              <a:rPr lang="en-US" sz="1000" dirty="0" err="1" smtClean="0">
                <a:effectLst/>
                <a:latin typeface="Arial"/>
                <a:ea typeface="Times New Roman"/>
                <a:cs typeface="Segoe UI"/>
              </a:rPr>
              <a:t>protocole</a:t>
            </a:r>
            <a:r>
              <a:rPr lang="en-US" sz="1000" dirty="0" smtClean="0">
                <a:effectLst/>
                <a:latin typeface="Arial"/>
                <a:ea typeface="Times New Roman"/>
                <a:cs typeface="Segoe UI"/>
              </a:rPr>
              <a:t> RADIUS (Remote Authentication Dial-In User Service)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expliquer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méthodes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d'authentification</a:t>
            </a:r>
            <a:r>
              <a:rPr lang="en-US" sz="1000" dirty="0" smtClean="0">
                <a:effectLst/>
                <a:latin typeface="Arial"/>
                <a:ea typeface="Times New Roman"/>
                <a:cs typeface="Segoe UI"/>
              </a:rPr>
              <a:t> NPS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s-ES" sz="1000" dirty="0" err="1" smtClean="0">
                <a:effectLst/>
                <a:latin typeface="Arial"/>
                <a:ea typeface="Times New Roman"/>
                <a:cs typeface="Segoe UI"/>
              </a:rPr>
              <a:t>analyser</a:t>
            </a:r>
            <a:r>
              <a:rPr lang="es-ES" sz="1000" dirty="0" smtClean="0">
                <a:effectLst/>
                <a:latin typeface="Arial"/>
                <a:ea typeface="Times New Roman"/>
                <a:cs typeface="Segoe UI"/>
              </a:rPr>
              <a:t> le </a:t>
            </a:r>
            <a:r>
              <a:rPr lang="es-ES" sz="1000" dirty="0" err="1" smtClean="0">
                <a:effectLst/>
                <a:latin typeface="Arial"/>
                <a:ea typeface="Times New Roman"/>
                <a:cs typeface="Segoe UI"/>
              </a:rPr>
              <a:t>service</a:t>
            </a:r>
            <a:r>
              <a:rPr lang="es-ES" sz="1000" dirty="0" smtClean="0">
                <a:effectLst/>
                <a:latin typeface="Arial"/>
                <a:ea typeface="Times New Roman"/>
                <a:cs typeface="Segoe UI"/>
              </a:rPr>
              <a:t> NPS et </a:t>
            </a:r>
            <a:r>
              <a:rPr lang="es-ES" sz="1000" dirty="0" err="1" smtClean="0">
                <a:effectLst/>
                <a:latin typeface="Arial"/>
                <a:ea typeface="Times New Roman"/>
                <a:cs typeface="Segoe UI"/>
              </a:rPr>
              <a:t>résoudre</a:t>
            </a:r>
            <a:r>
              <a:rPr lang="es-ES" sz="1000" dirty="0" smtClean="0">
                <a:effectLst/>
                <a:latin typeface="Arial"/>
                <a:ea typeface="Times New Roman"/>
                <a:cs typeface="Segoe UI"/>
              </a:rPr>
              <a:t> les </a:t>
            </a:r>
            <a:r>
              <a:rPr lang="es-ES" sz="1000" dirty="0" err="1" smtClean="0">
                <a:effectLst/>
                <a:latin typeface="Arial"/>
                <a:ea typeface="Times New Roman"/>
                <a:cs typeface="Segoe UI"/>
              </a:rPr>
              <a:t>problèmes</a:t>
            </a:r>
            <a:r>
              <a:rPr lang="es-ES" sz="1000" dirty="0" smtClean="0">
                <a:effectLst/>
                <a:latin typeface="Arial"/>
                <a:ea typeface="Times New Roman"/>
                <a:cs typeface="Segoe UI"/>
              </a:rPr>
              <a:t> </a:t>
            </a:r>
            <a:r>
              <a:rPr lang="es-ES" sz="1000" dirty="0" err="1" smtClean="0">
                <a:effectLst/>
                <a:latin typeface="Arial"/>
                <a:ea typeface="Times New Roman"/>
                <a:cs typeface="Segoe UI"/>
              </a:rPr>
              <a:t>éventuels</a:t>
            </a:r>
            <a:r>
              <a:rPr lang="es-E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smtClean="0">
                <a:effectLst/>
                <a:latin typeface="Arial"/>
                <a:ea typeface="SimSun"/>
                <a:cs typeface="Segoe UI"/>
              </a:rPr>
              <a:t>Documents de </a:t>
            </a:r>
            <a:r>
              <a:rPr lang="en-US" sz="1000" b="1" dirty="0" err="1" smtClean="0">
                <a:effectLst/>
                <a:latin typeface="Arial"/>
                <a:ea typeface="SimSun"/>
                <a:cs typeface="Segoe UI"/>
              </a:rPr>
              <a:t>cours</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smtClean="0">
                <a:effectLst/>
                <a:latin typeface="Arial"/>
                <a:ea typeface="SimSun"/>
                <a:cs typeface="Arial"/>
              </a:rPr>
              <a:t>®</a:t>
            </a:r>
            <a:r>
              <a:rPr lang="en-US" sz="1000" dirty="0">
                <a:latin typeface="Arial"/>
                <a:ea typeface="SimSun"/>
                <a:cs typeface="Segoe UI"/>
              </a:rPr>
              <a:t> Office PowerPoint</a:t>
            </a:r>
            <a:r>
              <a:rPr lang="en-US" sz="1000" baseline="30000" dirty="0" smtClean="0">
                <a:effectLst/>
                <a:latin typeface="Arial"/>
                <a:ea typeface="SimSun"/>
                <a:cs typeface="Arial"/>
              </a:rPr>
              <a:t>®</a:t>
            </a:r>
            <a:r>
              <a:rPr lang="en-US" sz="1000" dirty="0">
                <a:latin typeface="Arial"/>
                <a:ea typeface="SimSun"/>
                <a:cs typeface="Segoe UI"/>
              </a:rPr>
              <a:t> 22411B_08.pptx.</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Important :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pour </a:t>
            </a:r>
            <a:r>
              <a:rPr lang="en-US" sz="1000" dirty="0" err="1">
                <a:latin typeface="Arial"/>
                <a:ea typeface="SimSun"/>
                <a:cs typeface="Segoe UI"/>
              </a:rPr>
              <a:t>afficher</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a:t>
            </a:r>
            <a:r>
              <a:rPr lang="en-US" sz="1000" dirty="0" err="1">
                <a:latin typeface="Arial"/>
                <a:ea typeface="SimSun"/>
                <a:cs typeface="Segoe UI"/>
              </a:rPr>
              <a:t>antérieure</a:t>
            </a:r>
            <a:r>
              <a:rPr lang="en-US" sz="1000" dirty="0">
                <a:latin typeface="Arial"/>
                <a:ea typeface="SimSun"/>
                <a:cs typeface="Segoe UI"/>
              </a:rPr>
              <a:t> de 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Préparation</a:t>
            </a:r>
            <a:endParaRPr lang="en-US" sz="1000" b="1" dirty="0" smtClean="0">
              <a:effectLst/>
              <a:latin typeface="Arial"/>
              <a:ea typeface="SimSun"/>
              <a:cs typeface="Segoe UI"/>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démonstrations</a:t>
            </a:r>
            <a:r>
              <a:rPr lang="en-US" sz="1000" dirty="0" smtClean="0">
                <a:effectLst/>
                <a:latin typeface="Arial"/>
                <a:ea typeface="Times New Roman"/>
                <a:cs typeface="Segoe UI"/>
              </a:rPr>
              <a:t> et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a:lnSpc>
                <a:spcPct val="115000"/>
              </a:lnSpc>
              <a:spcAft>
                <a:spcPts val="1000"/>
              </a:spcAft>
            </a:pPr>
            <a:r>
              <a:rPr lang="es-ES" sz="1000" dirty="0" err="1">
                <a:latin typeface="Arial"/>
                <a:ea typeface="SimSun"/>
                <a:cs typeface="Segoe UI"/>
              </a:rPr>
              <a:t>passer</a:t>
            </a:r>
            <a:r>
              <a:rPr lang="es-ES" sz="1000" dirty="0">
                <a:latin typeface="Arial"/>
                <a:ea typeface="SimSun"/>
                <a:cs typeface="Segoe UI"/>
              </a:rPr>
              <a:t> en </a:t>
            </a:r>
            <a:r>
              <a:rPr lang="es-ES" sz="1000" dirty="0" err="1">
                <a:latin typeface="Arial"/>
                <a:ea typeface="SimSun"/>
                <a:cs typeface="Segoe UI"/>
              </a:rPr>
              <a:t>revue</a:t>
            </a:r>
            <a:r>
              <a:rPr lang="es-ES" sz="1000" dirty="0">
                <a:latin typeface="Arial"/>
                <a:ea typeface="SimSun"/>
                <a:cs typeface="Segoe UI"/>
              </a:rPr>
              <a:t> la </a:t>
            </a:r>
            <a:r>
              <a:rPr lang="es-ES" sz="1000" dirty="0" err="1">
                <a:latin typeface="Arial"/>
                <a:ea typeface="SimSun"/>
                <a:cs typeface="Segoe UI"/>
              </a:rPr>
              <a:t>section</a:t>
            </a:r>
            <a:r>
              <a:rPr lang="es-ES" sz="1000" dirty="0">
                <a:latin typeface="Arial"/>
                <a:ea typeface="SimSun"/>
                <a:cs typeface="Segoe UI"/>
              </a:rPr>
              <a:t> « </a:t>
            </a:r>
            <a:r>
              <a:rPr lang="es-ES" sz="1000" dirty="0" err="1">
                <a:latin typeface="Arial"/>
                <a:ea typeface="SimSun"/>
                <a:cs typeface="Segoe UI"/>
              </a:rPr>
              <a:t>Contrôle</a:t>
            </a:r>
            <a:r>
              <a:rPr lang="es-ES" sz="1000" dirty="0">
                <a:latin typeface="Arial"/>
                <a:ea typeface="SimSun"/>
                <a:cs typeface="Segoe UI"/>
              </a:rPr>
              <a:t> des </a:t>
            </a:r>
            <a:r>
              <a:rPr lang="es-ES" sz="1000" dirty="0" err="1">
                <a:latin typeface="Arial"/>
                <a:ea typeface="SimSun"/>
                <a:cs typeface="Segoe UI"/>
              </a:rPr>
              <a:t>acquis</a:t>
            </a:r>
            <a:r>
              <a:rPr lang="es-ES" sz="1000" dirty="0">
                <a:latin typeface="Arial"/>
                <a:ea typeface="SimSun"/>
                <a:cs typeface="Segoe UI"/>
              </a:rPr>
              <a:t> et </a:t>
            </a:r>
            <a:r>
              <a:rPr lang="es-ES" sz="1000" dirty="0" err="1">
                <a:latin typeface="Arial"/>
                <a:ea typeface="SimSun"/>
                <a:cs typeface="Segoe UI"/>
              </a:rPr>
              <a:t>éléments</a:t>
            </a:r>
            <a:r>
              <a:rPr lang="es-ES" sz="1000" dirty="0">
                <a:latin typeface="Arial"/>
                <a:ea typeface="SimSun"/>
                <a:cs typeface="Segoe UI"/>
              </a:rPr>
              <a:t> à </a:t>
            </a:r>
            <a:r>
              <a:rPr lang="es-ES" sz="1000" dirty="0" err="1">
                <a:latin typeface="Arial"/>
                <a:ea typeface="SimSun"/>
                <a:cs typeface="Segoe UI"/>
              </a:rPr>
              <a:t>retenir</a:t>
            </a:r>
            <a:r>
              <a:rPr lang="es-ES" sz="1000" dirty="0">
                <a:latin typeface="Arial"/>
                <a:ea typeface="SimSun"/>
                <a:cs typeface="Segoe UI"/>
              </a:rPr>
              <a:t> » et </a:t>
            </a:r>
            <a:r>
              <a:rPr lang="es-ES" sz="1000" dirty="0" err="1">
                <a:latin typeface="Arial"/>
                <a:ea typeface="SimSun"/>
                <a:cs typeface="Segoe UI"/>
              </a:rPr>
              <a:t>réfléchir</a:t>
            </a:r>
            <a:r>
              <a:rPr lang="es-ES" sz="1000" dirty="0">
                <a:latin typeface="Arial"/>
                <a:ea typeface="SimSun"/>
                <a:cs typeface="Segoe UI"/>
              </a:rPr>
              <a:t> à la </a:t>
            </a:r>
            <a:r>
              <a:rPr lang="es-ES" sz="1000" dirty="0" err="1">
                <a:latin typeface="Arial"/>
                <a:ea typeface="SimSun"/>
                <a:cs typeface="Segoe UI"/>
              </a:rPr>
              <a:t>façon</a:t>
            </a:r>
            <a:r>
              <a:rPr lang="es-ES" sz="1000" dirty="0">
                <a:latin typeface="Arial"/>
                <a:ea typeface="SimSun"/>
                <a:cs typeface="Segoe UI"/>
              </a:rPr>
              <a:t> de </a:t>
            </a:r>
            <a:r>
              <a:rPr lang="es-ES" sz="1000" dirty="0" err="1">
                <a:latin typeface="Arial"/>
                <a:ea typeface="SimSun"/>
                <a:cs typeface="Segoe UI"/>
              </a:rPr>
              <a:t>l'utiliser</a:t>
            </a:r>
            <a:r>
              <a:rPr lang="es-ES" sz="1000" dirty="0">
                <a:latin typeface="Arial"/>
                <a:ea typeface="SimSun"/>
                <a:cs typeface="Segoe UI"/>
              </a:rPr>
              <a:t> </a:t>
            </a:r>
            <a:r>
              <a:rPr lang="es-ES" sz="1000" dirty="0" err="1">
                <a:latin typeface="Arial"/>
                <a:ea typeface="SimSun"/>
                <a:cs typeface="Segoe UI"/>
              </a:rPr>
              <a:t>pour</a:t>
            </a:r>
            <a:r>
              <a:rPr lang="es-ES" sz="1000" dirty="0">
                <a:latin typeface="Arial"/>
                <a:ea typeface="SimSun"/>
                <a:cs typeface="Segoe UI"/>
              </a:rPr>
              <a:t> que les </a:t>
            </a:r>
            <a:r>
              <a:rPr lang="es-ES" sz="1000" dirty="0" err="1">
                <a:latin typeface="Arial"/>
                <a:ea typeface="SimSun"/>
                <a:cs typeface="Segoe UI"/>
              </a:rPr>
              <a:t>stagiaires</a:t>
            </a:r>
            <a:r>
              <a:rPr lang="es-ES" sz="1000" dirty="0">
                <a:latin typeface="Arial"/>
                <a:ea typeface="SimSun"/>
                <a:cs typeface="Segoe UI"/>
              </a:rPr>
              <a:t> </a:t>
            </a:r>
            <a:r>
              <a:rPr lang="es-ES" sz="1000" dirty="0" err="1">
                <a:latin typeface="Arial"/>
                <a:ea typeface="SimSun"/>
                <a:cs typeface="Segoe UI"/>
              </a:rPr>
              <a:t>puissent</a:t>
            </a:r>
            <a:r>
              <a:rPr lang="es-ES" sz="1000" dirty="0">
                <a:latin typeface="Arial"/>
                <a:ea typeface="SimSun"/>
                <a:cs typeface="Segoe UI"/>
              </a:rPr>
              <a:t> </a:t>
            </a:r>
            <a:r>
              <a:rPr lang="es-ES" sz="1000" dirty="0" err="1">
                <a:latin typeface="Arial"/>
                <a:ea typeface="SimSun"/>
                <a:cs typeface="Segoe UI"/>
              </a:rPr>
              <a:t>approfondir</a:t>
            </a:r>
            <a:r>
              <a:rPr lang="es-ES" sz="1000" dirty="0">
                <a:latin typeface="Arial"/>
                <a:ea typeface="SimSun"/>
                <a:cs typeface="Segoe UI"/>
              </a:rPr>
              <a:t> </a:t>
            </a:r>
            <a:r>
              <a:rPr lang="es-ES" sz="1000" dirty="0" err="1">
                <a:latin typeface="Arial"/>
                <a:ea typeface="SimSun"/>
                <a:cs typeface="Segoe UI"/>
              </a:rPr>
              <a:t>leurs</a:t>
            </a:r>
            <a:r>
              <a:rPr lang="es-ES" sz="1000" dirty="0">
                <a:latin typeface="Arial"/>
                <a:ea typeface="SimSun"/>
                <a:cs typeface="Segoe UI"/>
              </a:rPr>
              <a:t> </a:t>
            </a:r>
            <a:r>
              <a:rPr lang="es-ES" sz="1000" dirty="0" err="1">
                <a:latin typeface="Arial"/>
                <a:ea typeface="SimSun"/>
                <a:cs typeface="Segoe UI"/>
              </a:rPr>
              <a:t>connaissances</a:t>
            </a:r>
            <a:r>
              <a:rPr lang="es-ES" sz="1000" dirty="0">
                <a:latin typeface="Arial"/>
                <a:ea typeface="SimSun"/>
                <a:cs typeface="Segoe UI"/>
              </a:rPr>
              <a:t> et les </a:t>
            </a:r>
            <a:r>
              <a:rPr lang="es-ES" sz="1000" dirty="0" err="1">
                <a:latin typeface="Arial"/>
                <a:ea typeface="SimSun"/>
                <a:cs typeface="Segoe UI"/>
              </a:rPr>
              <a:t>mettre</a:t>
            </a:r>
            <a:r>
              <a:rPr lang="es-ES" sz="1000" dirty="0">
                <a:latin typeface="Arial"/>
                <a:ea typeface="SimSun"/>
                <a:cs typeface="Segoe UI"/>
              </a:rPr>
              <a:t> en </a:t>
            </a:r>
            <a:r>
              <a:rPr lang="es-ES" sz="1000" dirty="0" err="1">
                <a:latin typeface="Arial"/>
                <a:ea typeface="SimSun"/>
                <a:cs typeface="Segoe UI"/>
              </a:rPr>
              <a:t>pratique</a:t>
            </a:r>
            <a:r>
              <a:rPr lang="es-ES" sz="1000" dirty="0">
                <a:latin typeface="Arial"/>
                <a:ea typeface="SimSun"/>
                <a:cs typeface="Segoe UI"/>
              </a:rPr>
              <a:t> </a:t>
            </a:r>
            <a:r>
              <a:rPr lang="es-ES" sz="1000" dirty="0" err="1">
                <a:latin typeface="Arial"/>
                <a:ea typeface="SimSun"/>
                <a:cs typeface="Segoe UI"/>
              </a:rPr>
              <a:t>dans</a:t>
            </a:r>
            <a:r>
              <a:rPr lang="es-ES" sz="1000" dirty="0">
                <a:latin typeface="Arial"/>
                <a:ea typeface="SimSun"/>
                <a:cs typeface="Segoe UI"/>
              </a:rPr>
              <a:t> le cadre de </a:t>
            </a:r>
            <a:r>
              <a:rPr lang="es-ES" sz="1000" dirty="0" err="1">
                <a:latin typeface="Arial"/>
                <a:ea typeface="SimSun"/>
                <a:cs typeface="Segoe UI"/>
              </a:rPr>
              <a:t>leur</a:t>
            </a:r>
            <a:r>
              <a:rPr lang="es-ES" sz="1000" dirty="0">
                <a:latin typeface="Arial"/>
                <a:ea typeface="SimSun"/>
                <a:cs typeface="Segoe UI"/>
              </a:rPr>
              <a:t> </a:t>
            </a:r>
            <a:r>
              <a:rPr lang="es-ES" sz="1000" dirty="0" err="1">
                <a:latin typeface="Arial"/>
                <a:ea typeface="SimSun"/>
                <a:cs typeface="Segoe UI"/>
              </a:rPr>
              <a:t>fonction</a:t>
            </a:r>
            <a:r>
              <a:rPr lang="es-E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2566093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0"/>
            </a:pPr>
            <a:r>
              <a:rPr lang="en-U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groupes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d'utilisateurs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s-E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filtres</a:t>
            </a:r>
            <a:r>
              <a:rPr lang="en-US" sz="1000" b="1" dirty="0">
                <a:solidFill>
                  <a:prstClr val="black"/>
                </a:solidFill>
                <a:latin typeface="Arial"/>
                <a:ea typeface="Times New Roman"/>
                <a:cs typeface="Times New Roman"/>
              </a:rPr>
              <a:t> IP</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cliquez</a:t>
            </a:r>
            <a:r>
              <a:rPr lang="es-ES" sz="1000" dirty="0">
                <a:solidFill>
                  <a:prstClr val="black"/>
                </a:solidFill>
                <a:latin typeface="Arial"/>
                <a:ea typeface="Times New Roman"/>
                <a:cs typeface="Segoe UI"/>
              </a:rPr>
              <a:t> sur </a:t>
            </a:r>
            <a:r>
              <a:rPr lang="en-US" sz="1000" b="1" dirty="0" err="1">
                <a:solidFill>
                  <a:prstClr val="black"/>
                </a:solidFill>
                <a:latin typeface="Arial"/>
                <a:ea typeface="Times New Roman"/>
                <a:cs typeface="Times New Roman"/>
              </a:rPr>
              <a:t>Suivant</a:t>
            </a:r>
            <a:r>
              <a:rPr lang="es-E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s-E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chiffrement</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cliquez</a:t>
            </a:r>
            <a:r>
              <a:rPr lang="es-ES" sz="1000" dirty="0">
                <a:solidFill>
                  <a:prstClr val="black"/>
                </a:solidFill>
                <a:latin typeface="Arial"/>
                <a:ea typeface="Times New Roman"/>
                <a:cs typeface="Segoe UI"/>
              </a:rPr>
              <a:t> sur </a:t>
            </a:r>
            <a:r>
              <a:rPr lang="en-US" sz="1000" b="1" dirty="0" err="1">
                <a:solidFill>
                  <a:prstClr val="black"/>
                </a:solidFill>
                <a:latin typeface="Arial"/>
                <a:ea typeface="Times New Roman"/>
                <a:cs typeface="Times New Roman"/>
              </a:rPr>
              <a:t>Suivant</a:t>
            </a:r>
            <a:r>
              <a:rPr lang="es-E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s-ES" sz="1000" dirty="0">
                <a:solidFill>
                  <a:prstClr val="black"/>
                </a:solidFill>
                <a:latin typeface="Arial"/>
                <a:ea typeface="Times New Roman"/>
                <a:cs typeface="Segoe UI"/>
              </a:rPr>
              <a:t>Sur la page </a:t>
            </a:r>
            <a:r>
              <a:rPr lang="en-US" sz="1000" b="1" dirty="0" err="1">
                <a:solidFill>
                  <a:prstClr val="black"/>
                </a:solidFill>
                <a:latin typeface="Arial"/>
                <a:ea typeface="Times New Roman"/>
                <a:cs typeface="Times New Roman"/>
              </a:rPr>
              <a:t>Spécifier</a:t>
            </a:r>
            <a:r>
              <a:rPr lang="en-US" sz="1000" b="1" dirty="0">
                <a:solidFill>
                  <a:prstClr val="black"/>
                </a:solidFill>
                <a:latin typeface="Arial"/>
                <a:ea typeface="Times New Roman"/>
                <a:cs typeface="Times New Roman"/>
              </a:rPr>
              <a:t> un nom de </a:t>
            </a:r>
            <a:r>
              <a:rPr lang="en-US" sz="1000" b="1" dirty="0" err="1">
                <a:solidFill>
                  <a:prstClr val="black"/>
                </a:solidFill>
                <a:latin typeface="Arial"/>
                <a:ea typeface="Times New Roman"/>
                <a:cs typeface="Times New Roman"/>
              </a:rPr>
              <a:t>domaine</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cliquez</a:t>
            </a:r>
            <a:r>
              <a:rPr lang="es-ES" sz="1000" dirty="0">
                <a:solidFill>
                  <a:prstClr val="black"/>
                </a:solidFill>
                <a:latin typeface="Arial"/>
                <a:ea typeface="Times New Roman"/>
                <a:cs typeface="Segoe UI"/>
              </a:rPr>
              <a:t> sur </a:t>
            </a:r>
            <a:r>
              <a:rPr lang="en-US" sz="1000" b="1" dirty="0" err="1">
                <a:solidFill>
                  <a:prstClr val="black"/>
                </a:solidFill>
                <a:latin typeface="Arial"/>
                <a:ea typeface="Times New Roman"/>
                <a:cs typeface="Times New Roman"/>
              </a:rPr>
              <a:t>Suivant</a:t>
            </a:r>
            <a:r>
              <a:rPr lang="es-E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0"/>
            </a:pPr>
            <a:r>
              <a:rPr lang="es-ES" sz="1000" dirty="0">
                <a:solidFill>
                  <a:prstClr val="black"/>
                </a:solidFill>
                <a:latin typeface="Arial"/>
                <a:ea typeface="Times New Roman"/>
                <a:cs typeface="Segoe UI"/>
              </a:rPr>
              <a:t>Sur la page </a:t>
            </a:r>
            <a:r>
              <a:rPr lang="en-US" sz="1000" b="1" dirty="0">
                <a:solidFill>
                  <a:prstClr val="black"/>
                </a:solidFill>
                <a:latin typeface="Arial"/>
                <a:ea typeface="Times New Roman"/>
                <a:cs typeface="Times New Roman"/>
              </a:rPr>
              <a:t>Fin de la configuration des </a:t>
            </a:r>
            <a:r>
              <a:rPr lang="en-US" sz="1000" b="1" dirty="0" err="1">
                <a:solidFill>
                  <a:prstClr val="black"/>
                </a:solidFill>
                <a:latin typeface="Arial"/>
                <a:ea typeface="Times New Roman"/>
                <a:cs typeface="Times New Roman"/>
              </a:rPr>
              <a:t>nouvelles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connexions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d'accès</a:t>
            </a:r>
            <a:r>
              <a:rPr lang="en-US" sz="1000" b="1" dirty="0">
                <a:solidFill>
                  <a:prstClr val="black"/>
                </a:solidFill>
                <a:latin typeface="Arial"/>
                <a:ea typeface="Times New Roman"/>
                <a:cs typeface="Times New Roman"/>
              </a:rPr>
              <a:t> à distance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privé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virtuel</a:t>
            </a:r>
            <a:r>
              <a:rPr lang="en-US" sz="1000" b="1" dirty="0">
                <a:solidFill>
                  <a:prstClr val="black"/>
                </a:solidFill>
                <a:latin typeface="Arial"/>
                <a:ea typeface="Times New Roman"/>
                <a:cs typeface="Times New Roman"/>
              </a:rPr>
              <a:t> (VPN) et des clients RADIUS</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cliquez</a:t>
            </a:r>
            <a:r>
              <a:rPr lang="es-ES" sz="1000" dirty="0">
                <a:solidFill>
                  <a:prstClr val="black"/>
                </a:solidFill>
                <a:latin typeface="Arial"/>
                <a:ea typeface="Times New Roman"/>
                <a:cs typeface="Segoe UI"/>
              </a:rPr>
              <a:t> sur </a:t>
            </a:r>
            <a:r>
              <a:rPr lang="en-US" sz="1000" b="1" dirty="0" err="1">
                <a:solidFill>
                  <a:prstClr val="black"/>
                </a:solidFill>
                <a:latin typeface="Arial"/>
                <a:ea typeface="Times New Roman"/>
                <a:cs typeface="Times New Roman"/>
              </a:rPr>
              <a:t>Terminer</a:t>
            </a:r>
            <a:r>
              <a:rPr lang="es-E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Enregistrer</a:t>
            </a:r>
            <a:r>
              <a:rPr lang="en-US" sz="1000" b="1" dirty="0">
                <a:solidFill>
                  <a:prstClr val="black"/>
                </a:solidFill>
                <a:latin typeface="Arial"/>
                <a:ea typeface="SimSun"/>
                <a:cs typeface="Segoe UI"/>
              </a:rPr>
              <a:t> la configuration</a:t>
            </a:r>
          </a:p>
          <a:p>
            <a:pPr marL="342900" lvl="0" indent="-342900">
              <a:lnSpc>
                <a:spcPct val="115000"/>
              </a:lnSpc>
              <a:spcAft>
                <a:spcPts val="995"/>
              </a:spcAft>
              <a:buFont typeface="+mj-lt"/>
              <a:buAutoNum type="arabicPeriod"/>
            </a:pPr>
            <a:r>
              <a:rPr lang="es-ES" sz="1000" dirty="0" err="1">
                <a:solidFill>
                  <a:prstClr val="black"/>
                </a:solidFill>
                <a:latin typeface="Arial"/>
                <a:ea typeface="Times New Roman"/>
                <a:cs typeface="Segoe UI"/>
              </a:rPr>
              <a:t>Suspendez</a:t>
            </a:r>
            <a:r>
              <a:rPr lang="es-ES" sz="1000" dirty="0">
                <a:solidFill>
                  <a:prstClr val="black"/>
                </a:solidFill>
                <a:latin typeface="Arial"/>
                <a:ea typeface="Times New Roman"/>
                <a:cs typeface="Segoe UI"/>
              </a:rPr>
              <a:t> le </a:t>
            </a:r>
            <a:r>
              <a:rPr lang="es-ES" sz="1000" dirty="0" err="1">
                <a:solidFill>
                  <a:prstClr val="black"/>
                </a:solidFill>
                <a:latin typeface="Arial"/>
                <a:ea typeface="Times New Roman"/>
                <a:cs typeface="Segoe UI"/>
              </a:rPr>
              <a:t>pointeur</a:t>
            </a:r>
            <a:r>
              <a:rPr lang="es-ES" sz="1000" dirty="0">
                <a:solidFill>
                  <a:prstClr val="black"/>
                </a:solidFill>
                <a:latin typeface="Arial"/>
                <a:ea typeface="Times New Roman"/>
                <a:cs typeface="Segoe UI"/>
              </a:rPr>
              <a:t> de la </a:t>
            </a:r>
            <a:r>
              <a:rPr lang="es-ES" sz="1000" dirty="0" err="1">
                <a:solidFill>
                  <a:prstClr val="black"/>
                </a:solidFill>
                <a:latin typeface="Arial"/>
                <a:ea typeface="Times New Roman"/>
                <a:cs typeface="Segoe UI"/>
              </a:rPr>
              <a:t>souris</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dans</a:t>
            </a:r>
            <a:r>
              <a:rPr lang="es-ES" sz="1000" dirty="0">
                <a:solidFill>
                  <a:prstClr val="black"/>
                </a:solidFill>
                <a:latin typeface="Arial"/>
                <a:ea typeface="Times New Roman"/>
                <a:cs typeface="Segoe UI"/>
              </a:rPr>
              <a:t> le </a:t>
            </a:r>
            <a:r>
              <a:rPr lang="es-ES" sz="1000" dirty="0" err="1">
                <a:solidFill>
                  <a:prstClr val="black"/>
                </a:solidFill>
                <a:latin typeface="Arial"/>
                <a:ea typeface="Times New Roman"/>
                <a:cs typeface="Segoe UI"/>
              </a:rPr>
              <a:t>coin</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inférieur</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gauche</a:t>
            </a:r>
            <a:r>
              <a:rPr lang="es-ES" sz="1000" dirty="0">
                <a:solidFill>
                  <a:prstClr val="black"/>
                </a:solidFill>
                <a:latin typeface="Arial"/>
                <a:ea typeface="Times New Roman"/>
                <a:cs typeface="Segoe UI"/>
              </a:rPr>
              <a:t> de la barre des </a:t>
            </a:r>
            <a:r>
              <a:rPr lang="es-ES" sz="1000" dirty="0" err="1">
                <a:solidFill>
                  <a:prstClr val="black"/>
                </a:solidFill>
                <a:latin typeface="Arial"/>
                <a:ea typeface="Times New Roman"/>
                <a:cs typeface="Segoe UI"/>
              </a:rPr>
              <a:t>tâches</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puis</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cliquez</a:t>
            </a:r>
            <a:r>
              <a:rPr lang="es-ES" sz="1000" dirty="0">
                <a:solidFill>
                  <a:prstClr val="black"/>
                </a:solidFill>
                <a:latin typeface="Arial"/>
                <a:ea typeface="Times New Roman"/>
                <a:cs typeface="Segoe UI"/>
              </a:rPr>
              <a:t> sur </a:t>
            </a:r>
            <a:r>
              <a:rPr lang="en-US" sz="1000" b="1" dirty="0" err="1">
                <a:solidFill>
                  <a:prstClr val="black"/>
                </a:solidFill>
                <a:latin typeface="Arial"/>
                <a:ea typeface="Times New Roman"/>
                <a:cs typeface="Times New Roman"/>
              </a:rPr>
              <a:t>Accueil</a:t>
            </a:r>
            <a:r>
              <a:rPr lang="es-E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Accueil</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Windows PowerShell</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Windows PowerShell</a:t>
            </a:r>
            <a:r>
              <a:rPr lang="en-US" sz="1000" baseline="30000" dirty="0">
                <a:solidFill>
                  <a:prstClr val="black"/>
                </a:solidFill>
                <a:latin typeface="Arial"/>
                <a:ea typeface="Times New Roman"/>
                <a:cs typeface="Segoe UI"/>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Export-</a:t>
            </a:r>
            <a:r>
              <a:rPr lang="en-US" sz="1000" b="1" dirty="0" err="1">
                <a:solidFill>
                  <a:prstClr val="black"/>
                </a:solidFill>
                <a:latin typeface="Arial"/>
                <a:ea typeface="Times New Roman"/>
                <a:cs typeface="Times New Roman"/>
              </a:rPr>
              <a:t>NpsConfiguration</a:t>
            </a:r>
            <a:r>
              <a:rPr lang="en-US" sz="1000" b="1" dirty="0">
                <a:solidFill>
                  <a:prstClr val="black"/>
                </a:solidFill>
                <a:latin typeface="Arial"/>
                <a:ea typeface="Times New Roman"/>
                <a:cs typeface="Times New Roman"/>
              </a:rPr>
              <a:t> –path lon-dc1.xml</a:t>
            </a:r>
          </a:p>
          <a:p>
            <a:pPr marL="342900" lvl="0" indent="-342900">
              <a:lnSpc>
                <a:spcPct val="115000"/>
              </a:lnSpc>
              <a:spcAft>
                <a:spcPts val="995"/>
              </a:spcAft>
              <a:buFont typeface="+mj-lt"/>
              <a:buAutoNum type="arabicPeriod" startAt="4"/>
            </a:pPr>
            <a:r>
              <a:rPr lang="en-US" sz="1000" dirty="0">
                <a:solidFill>
                  <a:prstClr val="black"/>
                </a:solidFill>
                <a:latin typeface="Arial"/>
                <a:ea typeface="Times New Roman"/>
                <a:cs typeface="Segoe UI"/>
              </a:rPr>
              <a:t>À </a:t>
            </a:r>
            <a:r>
              <a:rPr lang="en-US" sz="1000" dirty="0" err="1">
                <a:solidFill>
                  <a:prstClr val="black"/>
                </a:solidFill>
                <a:latin typeface="Arial"/>
                <a:ea typeface="Times New Roman"/>
                <a:cs typeface="Segoe UI"/>
              </a:rPr>
              <a:t>l'invite</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commandes</a:t>
            </a:r>
            <a:r>
              <a:rPr lang="en-US" sz="1000" dirty="0">
                <a:solidFill>
                  <a:prstClr val="black"/>
                </a:solidFill>
                <a:latin typeface="Arial"/>
                <a:ea typeface="Times New Roman"/>
                <a:cs typeface="Segoe UI"/>
              </a:rPr>
              <a:t> Windows PowerShell, </a:t>
            </a:r>
            <a:r>
              <a:rPr lang="en-US" sz="1000" dirty="0" err="1">
                <a:solidFill>
                  <a:prstClr val="black"/>
                </a:solidFill>
                <a:latin typeface="Arial"/>
                <a:ea typeface="Times New Roman"/>
                <a:cs typeface="Segoe UI"/>
              </a:rPr>
              <a:t>saisissez</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commande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suivante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appuyez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Entrée :</a:t>
            </a:r>
            <a:endParaRPr lang="en-US" sz="1000" dirty="0">
              <a:solidFill>
                <a:prstClr val="black"/>
              </a:solidFill>
              <a:latin typeface="Arial"/>
              <a:ea typeface="Times New Roman"/>
              <a:cs typeface="Times New Roman"/>
            </a:endParaRPr>
          </a:p>
          <a:p>
            <a:pPr marL="447675" lvl="0">
              <a:lnSpc>
                <a:spcPct val="115000"/>
              </a:lnSpc>
              <a:spcBef>
                <a:spcPts val="600"/>
              </a:spcBef>
              <a:spcAft>
                <a:spcPts val="995"/>
              </a:spcAft>
            </a:pPr>
            <a:r>
              <a:rPr lang="en-US" sz="1000" b="1" dirty="0">
                <a:solidFill>
                  <a:prstClr val="black"/>
                </a:solidFill>
                <a:latin typeface="Arial"/>
                <a:ea typeface="Times New Roman"/>
                <a:cs typeface="Times New Roman"/>
              </a:rPr>
              <a:t>Notepad lon-dc1.xml</a:t>
            </a:r>
          </a:p>
          <a:p>
            <a:pPr marL="342900" lvl="0" indent="-342900">
              <a:lnSpc>
                <a:spcPct val="115000"/>
              </a:lnSpc>
              <a:spcAft>
                <a:spcPts val="995"/>
              </a:spcAft>
              <a:buFont typeface="+mj-lt"/>
              <a:buAutoNum type="arabicPeriod" startAt="5"/>
            </a:pPr>
            <a:r>
              <a:rPr lang="es-ES" sz="1000" dirty="0" err="1">
                <a:solidFill>
                  <a:prstClr val="black"/>
                </a:solidFill>
                <a:latin typeface="Arial"/>
                <a:ea typeface="Times New Roman"/>
                <a:cs typeface="Segoe UI"/>
              </a:rPr>
              <a:t>Parcourez</a:t>
            </a:r>
            <a:r>
              <a:rPr lang="es-ES" sz="1000" dirty="0">
                <a:solidFill>
                  <a:prstClr val="black"/>
                </a:solidFill>
                <a:latin typeface="Arial"/>
                <a:ea typeface="Times New Roman"/>
                <a:cs typeface="Segoe UI"/>
              </a:rPr>
              <a:t> le </a:t>
            </a:r>
            <a:r>
              <a:rPr lang="es-ES" sz="1000" dirty="0" err="1">
                <a:solidFill>
                  <a:prstClr val="black"/>
                </a:solidFill>
                <a:latin typeface="Arial"/>
                <a:ea typeface="Times New Roman"/>
                <a:cs typeface="Segoe UI"/>
              </a:rPr>
              <a:t>fichier</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puis</a:t>
            </a:r>
            <a:r>
              <a:rPr lang="es-ES" sz="1000" dirty="0">
                <a:solidFill>
                  <a:prstClr val="black"/>
                </a:solidFill>
                <a:latin typeface="Arial"/>
                <a:ea typeface="Times New Roman"/>
                <a:cs typeface="Segoe UI"/>
              </a:rPr>
              <a:t> </a:t>
            </a:r>
            <a:r>
              <a:rPr lang="es-ES" sz="1000" dirty="0" err="1">
                <a:solidFill>
                  <a:prstClr val="black"/>
                </a:solidFill>
                <a:latin typeface="Arial"/>
                <a:ea typeface="Times New Roman"/>
                <a:cs typeface="Segoe UI"/>
              </a:rPr>
              <a:t>présentez</a:t>
            </a:r>
            <a:r>
              <a:rPr lang="es-ES" sz="1000" dirty="0">
                <a:solidFill>
                  <a:prstClr val="black"/>
                </a:solidFill>
                <a:latin typeface="Arial"/>
                <a:ea typeface="Times New Roman"/>
                <a:cs typeface="Segoe UI"/>
              </a:rPr>
              <a:t> son </a:t>
            </a:r>
            <a:r>
              <a:rPr lang="es-ES" sz="1000" dirty="0" err="1">
                <a:solidFill>
                  <a:prstClr val="black"/>
                </a:solidFill>
                <a:latin typeface="Arial"/>
                <a:ea typeface="Times New Roman"/>
                <a:cs typeface="Segoe UI"/>
              </a:rPr>
              <a:t>contenu</a:t>
            </a:r>
            <a:r>
              <a:rPr lang="es-E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a:t>
            </a:r>
            <a:endParaRPr lang="en-US" dirty="0"/>
          </a:p>
        </p:txBody>
      </p:sp>
      <p:sp>
        <p:nvSpPr>
          <p:cNvPr id="4" name="Slide Number Placeholder 3"/>
          <p:cNvSpPr>
            <a:spLocks noGrp="1"/>
          </p:cNvSpPr>
          <p:nvPr>
            <p:ph type="sldNum" sz="quarter" idx="10"/>
          </p:nvPr>
        </p:nvSpPr>
        <p:spPr/>
        <p:txBody>
          <a:bodyPr/>
          <a:lstStyle/>
          <a:p>
            <a:fld id="{155C45D2-721C-4CFC-831D-3E322AE4DD31}" type="slidenum">
              <a:rPr lang="en-US" smtClean="0"/>
              <a:t>10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857269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155C45D2-721C-4CFC-831D-3E322AE4DD31}" type="slidenum">
              <a:rPr lang="en-US" smtClean="0"/>
              <a:t>11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515762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Rappelez aux stagiaires que les ordinateurs clients, tels que des ordinateurs portables sans fil et d'autres ordinateurs qui exécutent des systèmes d'exploitation clients, ne sont pas des clients RADIUS. Les clients RADIUS peuvent être des périphériques d'accès réseau qui offrent aux utilisateurs une connectivité à partir du réseau local câblé, d'environnements sans fil et de solutions d'accès à distance.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21349343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s-ES" sz="1000">
                <a:latin typeface="Arial"/>
                <a:ea typeface="SimSun"/>
                <a:cs typeface="Segoe UI"/>
              </a:rPr>
              <a:t>Expliquez que lorsque vous configurez le serveur NPS en tant que proxy RADIUS, il reçoit des tentatives de connexion des clients RADIUS, puis les transmet au serveur RADIUS approprié ou à un autre proxy RADIUS pour d'autres opérations de routage.</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à quels moments une entreprise peut avoir besoin d'un proxy RADIUS.</a:t>
            </a:r>
            <a:endParaRPr lang="en-US" sz="1000">
              <a:latin typeface="Arial"/>
              <a:ea typeface="SimSun"/>
              <a:cs typeface="Arial"/>
            </a:endParaRPr>
          </a:p>
          <a:p>
            <a:pPr>
              <a:lnSpc>
                <a:spcPct val="115000"/>
              </a:lnSpc>
              <a:spcAft>
                <a:spcPts val="1000"/>
              </a:spcAft>
            </a:pPr>
            <a:r>
              <a:rPr lang="en-US" sz="1000">
                <a:latin typeface="Arial"/>
                <a:ea typeface="SimSun"/>
                <a:cs typeface="Segoe UI"/>
              </a:rPr>
              <a:t>Demandez aux stagiaires de fournir des exemples d'utilisation du proxy. Encouragez la discussion entre les stagiaires pour qu'ils consolident leurs connaissances.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4704649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22411B-LON-RTR,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LON-RTR.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Connectez-vous en tant que </a:t>
            </a:r>
            <a:r>
              <a:rPr lang="en-US" sz="1000" b="1" smtClean="0">
                <a:effectLst/>
                <a:latin typeface="Arial"/>
                <a:ea typeface="Times New Roman"/>
                <a:cs typeface="Times New Roman"/>
              </a:rPr>
              <a:t>ADATUM\Administrateur</a:t>
            </a:r>
            <a:r>
              <a:rPr lang="en-US" sz="1000" smtClean="0">
                <a:effectLst/>
                <a:latin typeface="Arial"/>
                <a:ea typeface="Times New Roman"/>
                <a:cs typeface="Segoe UI"/>
              </a:rPr>
              <a:t> avec le mot de passe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Suspendez le pointeur de la souris dans le coin inférieur gauche de la barre des tâches, puis cliquez sur </a:t>
            </a:r>
            <a:r>
              <a:rPr lang="en-US" sz="1000" b="1" smtClean="0">
                <a:effectLst/>
                <a:latin typeface="Arial"/>
                <a:ea typeface="Times New Roman"/>
                <a:cs typeface="Times New Roman"/>
              </a:rPr>
              <a:t>Accueil</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l'écran d'accueil, cliquez sur </a:t>
            </a:r>
            <a:r>
              <a:rPr lang="en-US" sz="1000" b="1" smtClean="0">
                <a:effectLst/>
                <a:latin typeface="Arial"/>
                <a:ea typeface="Times New Roman"/>
                <a:cs typeface="Times New Roman"/>
              </a:rPr>
              <a:t>Outils d'administration</a:t>
            </a:r>
            <a:r>
              <a:rPr lang="en-US" sz="1000" smtClean="0">
                <a:effectLst/>
                <a:latin typeface="Arial"/>
                <a:ea typeface="Times New Roman"/>
                <a:cs typeface="Segoe UI"/>
              </a:rPr>
              <a:t>, puis double-cliquez sur </a:t>
            </a:r>
            <a:r>
              <a:rPr lang="en-US" sz="1000" b="1" smtClean="0">
                <a:effectLst/>
                <a:latin typeface="Arial"/>
                <a:ea typeface="Times New Roman"/>
                <a:cs typeface="Times New Roman"/>
              </a:rPr>
              <a:t>Routage et accès distant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Si nécessaire, dans la boîte de dialogue </a:t>
            </a:r>
            <a:r>
              <a:rPr lang="en-US" sz="1000" b="1" smtClean="0">
                <a:effectLst/>
                <a:latin typeface="Arial"/>
                <a:ea typeface="Times New Roman"/>
                <a:cs typeface="Times New Roman"/>
              </a:rPr>
              <a:t>Assistant Activation de DirectAccess</a:t>
            </a:r>
            <a:r>
              <a:rPr lang="es-ES" sz="1000" smtClean="0">
                <a:effectLst/>
                <a:latin typeface="Arial"/>
                <a:ea typeface="Times New Roman"/>
                <a:cs typeface="Segoe UI"/>
              </a:rPr>
              <a:t>, cliquez sur </a:t>
            </a:r>
            <a:r>
              <a:rPr lang="en-US" sz="1000" b="1" smtClean="0">
                <a:effectLst/>
                <a:latin typeface="Arial"/>
                <a:ea typeface="Times New Roman"/>
                <a:cs typeface="Times New Roman"/>
              </a:rPr>
              <a:t>Annuler</a:t>
            </a:r>
            <a:r>
              <a:rPr lang="es-ES" sz="1000" smtClean="0">
                <a:effectLst/>
                <a:latin typeface="Arial"/>
                <a:ea typeface="Times New Roman"/>
                <a:cs typeface="Segoe UI"/>
              </a:rPr>
              <a:t>. </a:t>
            </a:r>
            <a:r>
              <a:rPr lang="en-US" sz="1000" smtClean="0">
                <a:effectLst/>
                <a:latin typeface="Arial"/>
                <a:ea typeface="Times New Roman"/>
                <a:cs typeface="Segoe UI"/>
              </a:rPr>
              <a:t>Cliquez sur </a:t>
            </a:r>
            <a:r>
              <a:rPr lang="en-US" sz="1000" b="1" smtClean="0">
                <a:effectLst/>
                <a:latin typeface="Arial"/>
                <a:ea typeface="Times New Roman"/>
                <a:cs typeface="Times New Roman"/>
              </a:rPr>
              <a:t>OK</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 console Routage et accès distant, cliquez avec le bouton droit sur </a:t>
            </a:r>
            <a:r>
              <a:rPr lang="en-US" sz="1000" b="1" smtClean="0">
                <a:effectLst/>
                <a:latin typeface="Arial"/>
                <a:ea typeface="Times New Roman"/>
                <a:cs typeface="Times New Roman"/>
              </a:rPr>
              <a:t>LON-RTR (local)</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Désactiver le routage et l'accès à distance</a:t>
            </a:r>
            <a:r>
              <a:rPr lang="en-U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cliquez sur </a:t>
            </a:r>
            <a:r>
              <a:rPr lang="en-US" sz="1000" b="1" smtClean="0">
                <a:effectLst/>
                <a:latin typeface="Arial"/>
                <a:ea typeface="Times New Roman"/>
                <a:cs typeface="Times New Roman"/>
              </a:rPr>
              <a:t>Oui</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console Routage et accès distant, cliquez avec le bouton droit sur </a:t>
            </a:r>
            <a:r>
              <a:rPr lang="en-US" sz="1000" b="1" smtClean="0">
                <a:effectLst/>
                <a:latin typeface="Arial"/>
                <a:ea typeface="Times New Roman"/>
                <a:cs typeface="Times New Roman"/>
              </a:rPr>
              <a:t>LON-RTR (local)</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Configurer et activer le routage et l'accès à distance</a:t>
            </a:r>
            <a:r>
              <a:rPr lang="es-E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 sélectionnez </a:t>
            </a:r>
            <a:r>
              <a:rPr lang="en-US" sz="1000" b="1" smtClean="0">
                <a:effectLst/>
                <a:latin typeface="Arial"/>
                <a:ea typeface="Times New Roman"/>
                <a:cs typeface="Times New Roman"/>
              </a:rPr>
              <a:t>Accès à distance (connexion à distance ou VPN)</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Activez la case à cocher </a:t>
            </a:r>
            <a:r>
              <a:rPr lang="en-US" sz="1000" b="1" smtClean="0">
                <a:effectLst/>
                <a:latin typeface="Arial"/>
                <a:ea typeface="Times New Roman"/>
                <a:cs typeface="Times New Roman"/>
              </a:rPr>
              <a:t>VPN</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Cliquez sur l'interface réseau intitulée </a:t>
            </a:r>
            <a:r>
              <a:rPr lang="en-US" sz="1000" b="1" smtClean="0">
                <a:effectLst/>
                <a:latin typeface="Arial"/>
                <a:ea typeface="Times New Roman"/>
                <a:cs typeface="Times New Roman"/>
              </a:rPr>
              <a:t>Connexion au réseau local 2</a:t>
            </a:r>
            <a:r>
              <a:rPr lang="es-ES" sz="1000" smtClean="0">
                <a:effectLst/>
                <a:latin typeface="Arial"/>
                <a:ea typeface="Times New Roman"/>
                <a:cs typeface="Segoe UI"/>
              </a:rPr>
              <a:t>. Désactivez la case à cocher </a:t>
            </a:r>
            <a:r>
              <a:rPr lang="en-US" sz="1000" b="1" smtClean="0">
                <a:effectLst/>
                <a:latin typeface="Arial"/>
                <a:ea typeface="Times New Roman"/>
                <a:cs typeface="Times New Roman"/>
              </a:rPr>
              <a:t>Sécuriser l'interface sélectionnée en configurant des filtres de paquet statiques</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14</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0487756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Attribution d'adresses IP</a:t>
            </a:r>
            <a:r>
              <a:rPr lang="en-US" sz="1000">
                <a:solidFill>
                  <a:prstClr val="black"/>
                </a:solidFill>
                <a:latin typeface="Arial"/>
                <a:ea typeface="Times New Roman"/>
                <a:cs typeface="Segoe UI"/>
              </a:rPr>
              <a:t>, sélectionnez </a:t>
            </a:r>
            <a:r>
              <a:rPr lang="en-US" sz="1000" b="1">
                <a:solidFill>
                  <a:prstClr val="black"/>
                </a:solidFill>
                <a:latin typeface="Arial"/>
                <a:ea typeface="Times New Roman"/>
                <a:cs typeface="Times New Roman"/>
              </a:rPr>
              <a:t>À partir d'une plage d'adresses spécifiée</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Assignation de plages d'adresses</a:t>
            </a:r>
            <a:r>
              <a:rPr lang="es-E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Nouveau</a:t>
            </a:r>
            <a:r>
              <a:rPr lang="es-E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172.16.0.100</a:t>
            </a:r>
            <a:r>
              <a:rPr lang="es-ES" sz="1000">
                <a:solidFill>
                  <a:prstClr val="black"/>
                </a:solidFill>
                <a:latin typeface="Arial"/>
                <a:ea typeface="Times New Roman"/>
                <a:cs typeface="Segoe UI"/>
              </a:rPr>
              <a:t> en regard de </a:t>
            </a:r>
            <a:r>
              <a:rPr lang="en-US" sz="1000" b="1">
                <a:solidFill>
                  <a:prstClr val="black"/>
                </a:solidFill>
                <a:latin typeface="Arial"/>
                <a:ea typeface="Times New Roman"/>
                <a:cs typeface="Times New Roman"/>
              </a:rPr>
              <a:t>Adresse IP de début</a:t>
            </a:r>
            <a:r>
              <a:rPr lang="es-ES" sz="1000">
                <a:solidFill>
                  <a:prstClr val="black"/>
                </a:solidFill>
                <a:latin typeface="Arial"/>
                <a:ea typeface="Times New Roman"/>
                <a:cs typeface="Segoe UI"/>
              </a:rPr>
              <a:t> et </a:t>
            </a:r>
            <a:r>
              <a:rPr lang="en-US" sz="1000" b="1">
                <a:solidFill>
                  <a:prstClr val="black"/>
                </a:solidFill>
                <a:latin typeface="Arial"/>
                <a:ea typeface="Times New Roman"/>
                <a:cs typeface="Times New Roman"/>
              </a:rPr>
              <a:t>172.16.0.110</a:t>
            </a:r>
            <a:r>
              <a:rPr lang="es-ES" sz="1000">
                <a:solidFill>
                  <a:prstClr val="black"/>
                </a:solidFill>
                <a:latin typeface="Arial"/>
                <a:ea typeface="Times New Roman"/>
                <a:cs typeface="Segoe UI"/>
              </a:rPr>
              <a:t> en regard de </a:t>
            </a:r>
            <a:r>
              <a:rPr lang="en-US" sz="1000" b="1">
                <a:solidFill>
                  <a:prstClr val="black"/>
                </a:solidFill>
                <a:latin typeface="Arial"/>
                <a:ea typeface="Times New Roman"/>
                <a:cs typeface="Times New Roman"/>
              </a:rPr>
              <a:t>Adresse IP de fin</a:t>
            </a:r>
            <a:r>
              <a:rPr lang="es-E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OK</a:t>
            </a:r>
            <a:r>
              <a:rPr lang="es-ES" sz="1000">
                <a:solidFill>
                  <a:prstClr val="black"/>
                </a:solidFill>
                <a:latin typeface="Arial"/>
                <a:ea typeface="Times New Roman"/>
                <a:cs typeface="Segoe UI"/>
              </a:rPr>
              <a:t>. </a:t>
            </a:r>
            <a:r>
              <a:rPr lang="en-US" sz="1000">
                <a:solidFill>
                  <a:prstClr val="black"/>
                </a:solidFill>
                <a:latin typeface="Arial"/>
                <a:ea typeface="Times New Roman"/>
                <a:cs typeface="Segoe UI"/>
              </a:rPr>
              <a:t>Vérifiez que 11 adresses IP ont été attribuées aux clients distants,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Gestion de serveurs d'accès à distance multiples</a:t>
            </a:r>
            <a:r>
              <a:rPr lang="es-E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Oui, configurer ce serveur pour travailler avec un serveur RADIUS</a:t>
            </a:r>
            <a:r>
              <a:rPr lang="es-E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Sélection des serveurs RADIUS</a:t>
            </a:r>
            <a:r>
              <a:rPr lang="en-US" sz="1000">
                <a:solidFill>
                  <a:prstClr val="black"/>
                </a:solidFill>
                <a:latin typeface="Arial"/>
                <a:ea typeface="Times New Roman"/>
                <a:cs typeface="Segoe UI"/>
              </a:rPr>
              <a:t>, dans le champ </a:t>
            </a:r>
            <a:r>
              <a:rPr lang="en-US" sz="1000" b="1">
                <a:solidFill>
                  <a:prstClr val="black"/>
                </a:solidFill>
                <a:latin typeface="Arial"/>
                <a:ea typeface="Times New Roman"/>
                <a:cs typeface="Times New Roman"/>
              </a:rPr>
              <a:t>Serveur RADIUS principal</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LON-DC1</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Dans le champ </a:t>
            </a:r>
            <a:r>
              <a:rPr lang="en-US" sz="1000" b="1">
                <a:solidFill>
                  <a:prstClr val="black"/>
                </a:solidFill>
                <a:latin typeface="Arial"/>
                <a:ea typeface="Times New Roman"/>
                <a:cs typeface="Times New Roman"/>
              </a:rPr>
              <a:t>Secret partagé</a:t>
            </a:r>
            <a:r>
              <a:rPr lang="en-US" sz="1000">
                <a:solidFill>
                  <a:prstClr val="black"/>
                </a:solidFill>
                <a:latin typeface="Arial"/>
                <a:ea typeface="Times New Roman"/>
                <a:cs typeface="Segoe UI"/>
              </a:rPr>
              <a:t> tapez </a:t>
            </a:r>
            <a:r>
              <a:rPr lang="en-US" sz="1000" b="1">
                <a:solidFill>
                  <a:prstClr val="black"/>
                </a:solidFill>
                <a:latin typeface="Arial"/>
                <a:ea typeface="Times New Roman"/>
                <a:cs typeface="Times New Roman"/>
              </a:rPr>
              <a:t>Pa$$w0rd</a:t>
            </a:r>
            <a:r>
              <a:rPr lang="en-U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Suivant</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Terminer</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Dans la boîte de dialogue </a:t>
            </a:r>
            <a:r>
              <a:rPr lang="en-US" sz="1000" b="1">
                <a:solidFill>
                  <a:prstClr val="black"/>
                </a:solidFill>
                <a:latin typeface="Arial"/>
                <a:ea typeface="Times New Roman"/>
                <a:cs typeface="Times New Roman"/>
              </a:rPr>
              <a:t>Routage et accès distant</a:t>
            </a:r>
            <a:r>
              <a:rPr lang="es-E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Si vous y êtes invité à nouveau, cliquez sur </a:t>
            </a:r>
            <a:r>
              <a:rPr lang="en-US" sz="1000" b="1">
                <a:solidFill>
                  <a:prstClr val="black"/>
                </a:solidFill>
                <a:latin typeface="Arial"/>
                <a:ea typeface="Times New Roman"/>
                <a:cs typeface="Times New Roman"/>
              </a:rPr>
              <a:t>OK</a:t>
            </a:r>
            <a:r>
              <a:rPr lang="es-ES" sz="1000">
                <a:solidFill>
                  <a:prstClr val="black"/>
                </a:solidFill>
                <a:latin typeface="Arial"/>
                <a:ea typeface="Times New Roman"/>
                <a:cs typeface="Segoe UI"/>
              </a:rPr>
              <a:t>.</a:t>
            </a:r>
            <a:endParaRPr lang="en-US"/>
          </a:p>
        </p:txBody>
      </p:sp>
      <p:sp>
        <p:nvSpPr>
          <p:cNvPr id="4" name="Slide Number Placeholder 3"/>
          <p:cNvSpPr>
            <a:spLocks noGrp="1"/>
          </p:cNvSpPr>
          <p:nvPr>
            <p:ph type="sldNum" sz="quarter" idx="10"/>
          </p:nvPr>
        </p:nvSpPr>
        <p:spPr/>
        <p:txBody>
          <a:bodyPr/>
          <a:lstStyle/>
          <a:p>
            <a:fld id="{155C45D2-721C-4CFC-831D-3E322AE4DD31}" type="slidenum">
              <a:rPr lang="en-US" smtClean="0"/>
              <a:t>15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484898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s-ES" sz="1000">
                <a:latin typeface="Arial"/>
                <a:ea typeface="SimSun"/>
                <a:cs typeface="Segoe UI"/>
              </a:rPr>
              <a:t>Passez en revue les trois sections pour chaque stratégie :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Vue d'ensemble (activer/désactiver)</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Conditions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Paramètres (comportements d'authentification et de gestion de comptes)</a:t>
            </a:r>
            <a:endParaRPr lang="en-US" sz="1000" smtClean="0">
              <a:effectLst/>
              <a:latin typeface="Arial"/>
              <a:ea typeface="Times New Roman"/>
              <a:cs typeface="Times New Roman"/>
            </a:endParaRPr>
          </a:p>
          <a:p>
            <a:pPr>
              <a:lnSpc>
                <a:spcPct val="115000"/>
              </a:lnSpc>
              <a:spcAft>
                <a:spcPts val="1000"/>
              </a:spcAft>
            </a:pPr>
            <a:r>
              <a:rPr lang="es-ES" sz="1000">
                <a:latin typeface="Arial"/>
                <a:ea typeface="SimSun"/>
                <a:cs typeface="Segoe UI"/>
              </a:rPr>
              <a:t>Ouvrez la stratégie par défaut dans le serveur NPS en lançant la console NPS à partir des Outils d'administration. Développez </a:t>
            </a:r>
            <a:r>
              <a:rPr lang="en-US" sz="1000" b="1">
                <a:latin typeface="Arial"/>
                <a:ea typeface="SimSun"/>
                <a:cs typeface="Arial"/>
              </a:rPr>
              <a:t>Stratégies</a:t>
            </a:r>
            <a:r>
              <a:rPr lang="es-ES" sz="1000">
                <a:latin typeface="Arial"/>
                <a:ea typeface="SimSun"/>
                <a:cs typeface="Segoe UI"/>
              </a:rPr>
              <a:t> dans l'arborescence de la console, sélectionnez </a:t>
            </a:r>
            <a:r>
              <a:rPr lang="en-US" sz="1000" b="1">
                <a:latin typeface="Arial"/>
                <a:ea typeface="SimSun"/>
                <a:cs typeface="Arial"/>
              </a:rPr>
              <a:t>Stratégies de demande de connexion</a:t>
            </a:r>
            <a:r>
              <a:rPr lang="es-ES" sz="1000">
                <a:latin typeface="Arial"/>
                <a:ea typeface="SimSun"/>
                <a:cs typeface="Segoe UI"/>
              </a:rPr>
              <a:t>, puis double-cliquez sur </a:t>
            </a:r>
            <a:r>
              <a:rPr lang="en-US" sz="1000" b="1">
                <a:latin typeface="Arial"/>
                <a:ea typeface="SimSun"/>
                <a:cs typeface="Arial"/>
              </a:rPr>
              <a:t>Stratégie par défaut</a:t>
            </a:r>
            <a:r>
              <a:rPr lang="es-ES" sz="1000">
                <a:latin typeface="Arial"/>
                <a:ea typeface="SimSun"/>
                <a:cs typeface="Segoe UI"/>
              </a:rPr>
              <a:t> pour consulter les paramètres.</a:t>
            </a:r>
            <a:endParaRPr lang="en-US" sz="1000">
              <a:latin typeface="Arial"/>
              <a:ea typeface="SimSun"/>
              <a:cs typeface="Arial"/>
            </a:endParaRPr>
          </a:p>
          <a:p>
            <a:pPr>
              <a:lnSpc>
                <a:spcPct val="115000"/>
              </a:lnSpc>
              <a:spcAft>
                <a:spcPts val="1000"/>
              </a:spcAft>
            </a:pPr>
            <a:r>
              <a:rPr lang="es-ES" sz="1000">
                <a:latin typeface="Arial"/>
                <a:ea typeface="SimSun"/>
                <a:cs typeface="Segoe UI"/>
              </a:rPr>
              <a:t>Demandez aux stagiaires de citer des scénarios qui nécessiteraient des stratégies de connexion personnalisées. Il peut s'agir notamment d'un scénario dans lequel des stratégies existent avec des noms de domaine différents pour l'authentification et l'autorisation RADIUS, ou encore d'un scénario dans lequel un serveur de gestion de comptes différent est requis.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0115297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Insistez sur le fait que RADIUS est idéal pour les environnements qui ont plusieurs serveurs d'accès à distance, car il centralise toutes les stratégies et vous permet de les créer une fois dans NPS seulement.</a:t>
            </a:r>
            <a:endParaRPr lang="en-US" sz="1000">
              <a:latin typeface="Arial"/>
              <a:ea typeface="SimSun"/>
              <a:cs typeface="Arial"/>
            </a:endParaRPr>
          </a:p>
          <a:p>
            <a:pPr>
              <a:lnSpc>
                <a:spcPct val="115000"/>
              </a:lnSpc>
              <a:spcAft>
                <a:spcPts val="1000"/>
              </a:spcAft>
            </a:pPr>
            <a:r>
              <a:rPr lang="es-ES" sz="1000">
                <a:latin typeface="Arial"/>
                <a:ea typeface="SimSun"/>
                <a:cs typeface="Segoe UI"/>
              </a:rPr>
              <a:t>Décrivez les avantages dont bénéficient les groupes de serveurs RADIUS concernant les activités d'équilibrage de charge.</a:t>
            </a:r>
            <a:endParaRPr lang="en-US" sz="1000">
              <a:latin typeface="Arial"/>
              <a:ea typeface="SimSun"/>
              <a:cs typeface="Arial"/>
            </a:endParaRPr>
          </a:p>
          <a:p>
            <a:pPr>
              <a:lnSpc>
                <a:spcPct val="115000"/>
              </a:lnSpc>
              <a:spcAft>
                <a:spcPts val="1000"/>
              </a:spcAft>
            </a:pPr>
            <a:r>
              <a:rPr lang="es-ES" sz="1000">
                <a:latin typeface="Arial"/>
                <a:ea typeface="SimSun"/>
                <a:cs typeface="Segoe UI"/>
              </a:rPr>
              <a:t>Au niveau des ports, indiquez que le fait d'avoir un proxy RADIUS à l'extérieur du pare-feu et des stratégies de pare-feu qui autorisent l'ouverture des ports UDP (User Datagram Protocol) 1812/1645 et 1813/1646 pour la communication entre le proxy et le serveur RADIUS en interne présente un avantage sur le plan de la sécurité.</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28876494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Rétablissez tous les ordinateurs virtuels.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22411B-LON-SVR1,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l'ordinateur LON-DC1.</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Basculez vers la console Serveur NPS.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Serveur NPS (Network Policy Server), développez </a:t>
            </a:r>
            <a:r>
              <a:rPr lang="en-US" sz="1000" b="1" smtClean="0">
                <a:effectLst/>
                <a:latin typeface="Arial"/>
                <a:ea typeface="Times New Roman"/>
                <a:cs typeface="Times New Roman"/>
              </a:rPr>
              <a:t>Stratégies</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Stratégies</a:t>
            </a:r>
            <a:r>
              <a:rPr lang="en-US" sz="1000" smtClean="0">
                <a:effectLst/>
                <a:latin typeface="Arial"/>
                <a:ea typeface="Times New Roman"/>
                <a:cs typeface="Segoe UI"/>
              </a:rPr>
              <a:t> </a:t>
            </a:r>
            <a:r>
              <a:rPr lang="en-US" sz="1000" b="1" smtClean="0">
                <a:effectLst/>
                <a:latin typeface="Arial"/>
                <a:ea typeface="Times New Roman"/>
                <a:cs typeface="Times New Roman"/>
              </a:rPr>
              <a:t>de demande de connexion</a:t>
            </a:r>
            <a:r>
              <a:rPr lang="es-ES" sz="1000" smtClean="0">
                <a:effectLst/>
                <a:latin typeface="Arial"/>
                <a:ea typeface="Times New Roman"/>
                <a:cs typeface="Segoe UI"/>
              </a:rPr>
              <a:t>. Notez la présence des stratégies de connexions (VPN) de réseau privé virtuel.</a:t>
            </a:r>
            <a:r>
              <a:rPr lang="es-ES" sz="1000" smtClean="0">
                <a:effectLst/>
                <a:latin typeface="Arial"/>
                <a:ea typeface="Times New Roman"/>
                <a:cs typeface="Times New Roman"/>
              </a:rPr>
              <a:t> </a:t>
            </a:r>
            <a:r>
              <a:rPr lang="en-US" sz="1000" smtClean="0">
                <a:effectLst/>
                <a:latin typeface="Arial"/>
                <a:ea typeface="Times New Roman"/>
                <a:cs typeface="Segoe UI"/>
              </a:rPr>
              <a:t>L'Assistant a créé ces derniers automatiquement quand vous avez spécifié le rôle NPS de ce serveur.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Cliquez avec le bouton droit sur </a:t>
            </a:r>
            <a:r>
              <a:rPr lang="en-US" sz="1000" b="1" smtClean="0">
                <a:effectLst/>
                <a:latin typeface="Arial"/>
                <a:ea typeface="Times New Roman"/>
                <a:cs typeface="Times New Roman"/>
              </a:rPr>
              <a:t>Stratégies de demande de connexion</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Nouveau</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l'Assistant Nouvelle stratégie de demande de connexion</a:t>
            </a:r>
            <a:r>
              <a:rPr lang="es-ES" sz="1000" b="1" smtClean="0">
                <a:effectLst/>
                <a:latin typeface="Arial"/>
                <a:ea typeface="Times New Roman"/>
                <a:cs typeface="Times New Roman"/>
              </a:rPr>
              <a:t> </a:t>
            </a:r>
            <a:r>
              <a:rPr lang="es-ES" sz="1000" smtClean="0">
                <a:effectLst/>
                <a:latin typeface="Arial"/>
                <a:ea typeface="Times New Roman"/>
                <a:cs typeface="Segoe UI"/>
              </a:rPr>
              <a:t>, dans le champ </a:t>
            </a:r>
            <a:r>
              <a:rPr lang="en-US" sz="1000" b="1" smtClean="0">
                <a:effectLst/>
                <a:latin typeface="Arial"/>
                <a:ea typeface="Times New Roman"/>
                <a:cs typeface="Times New Roman"/>
              </a:rPr>
              <a:t>Nom de la stratégie</a:t>
            </a:r>
            <a:r>
              <a:rPr lang="es-ES" sz="1000" smtClean="0">
                <a:effectLst/>
                <a:latin typeface="Arial"/>
                <a:ea typeface="Times New Roman"/>
                <a:cs typeface="Segoe UI"/>
              </a:rPr>
              <a:t>, tapez </a:t>
            </a:r>
            <a:r>
              <a:rPr lang="en-US" sz="1000" b="1" smtClean="0">
                <a:effectLst/>
                <a:latin typeface="Arial"/>
                <a:ea typeface="Times New Roman"/>
                <a:cs typeface="Times New Roman"/>
              </a:rPr>
              <a:t>VPN Adatum</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liste </a:t>
            </a:r>
            <a:r>
              <a:rPr lang="en-US" sz="1000" b="1" smtClean="0">
                <a:effectLst/>
                <a:latin typeface="Arial"/>
                <a:ea typeface="Times New Roman"/>
                <a:cs typeface="Times New Roman"/>
              </a:rPr>
              <a:t>Type de serveur d'accès réseau</a:t>
            </a:r>
            <a:r>
              <a:rPr lang="es-ES" sz="1000" smtClean="0">
                <a:effectLst/>
                <a:latin typeface="Arial"/>
                <a:ea typeface="Times New Roman"/>
                <a:cs typeface="Segoe UI"/>
              </a:rPr>
              <a:t>, cliquez sur </a:t>
            </a:r>
            <a:r>
              <a:rPr lang="en-US" sz="1000" b="1" smtClean="0">
                <a:effectLst/>
                <a:latin typeface="Arial"/>
                <a:ea typeface="Times New Roman"/>
                <a:cs typeface="Times New Roman"/>
              </a:rPr>
              <a:t>Serveur d'accès à distance (VPN-Dial up)</a:t>
            </a:r>
            <a:r>
              <a:rPr lang="es-ES" sz="1000" smtClean="0">
                <a:effectLst/>
                <a:latin typeface="Arial"/>
                <a:ea typeface="Times New Roman"/>
                <a:cs typeface="Segoe UI"/>
              </a:rPr>
              <a:t>, puis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Spécifier les conditions</a:t>
            </a:r>
            <a:r>
              <a:rPr lang="es-ES" sz="1000" smtClean="0">
                <a:effectLst/>
                <a:latin typeface="Arial"/>
                <a:ea typeface="Times New Roman"/>
                <a:cs typeface="Segoe UI"/>
              </a:rPr>
              <a:t>, cliquez sur </a:t>
            </a:r>
            <a:r>
              <a:rPr lang="en-US" sz="1000" b="1" smtClean="0">
                <a:effectLst/>
                <a:latin typeface="Arial"/>
                <a:ea typeface="Times New Roman"/>
                <a:cs typeface="Times New Roman"/>
              </a:rPr>
              <a:t>Ajouter</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a:t>
            </a:r>
            <a:r>
              <a:rPr lang="en-US" sz="1000" b="1" smtClean="0">
                <a:effectLst/>
                <a:latin typeface="Arial"/>
                <a:ea typeface="Times New Roman"/>
                <a:cs typeface="Times New Roman"/>
              </a:rPr>
              <a:t>Sélectionner une condition </a:t>
            </a:r>
            <a:r>
              <a:rPr lang="es-ES" sz="1000" smtClean="0">
                <a:effectLst/>
                <a:latin typeface="Arial"/>
                <a:ea typeface="Times New Roman"/>
                <a:cs typeface="Segoe UI"/>
              </a:rPr>
              <a:t>, sélectionnez </a:t>
            </a:r>
            <a:r>
              <a:rPr lang="en-US" sz="1000" b="1" smtClean="0">
                <a:effectLst/>
                <a:latin typeface="Arial"/>
                <a:ea typeface="Times New Roman"/>
                <a:cs typeface="Times New Roman"/>
              </a:rPr>
              <a:t>Type de port NAS</a:t>
            </a:r>
            <a:r>
              <a:rPr lang="es-ES" sz="1000" smtClean="0">
                <a:effectLst/>
                <a:latin typeface="Arial"/>
                <a:ea typeface="Times New Roman"/>
                <a:cs typeface="Segoe UI"/>
              </a:rPr>
              <a:t>,</a:t>
            </a:r>
            <a:r>
              <a:rPr lang="es-ES" sz="1000" b="1" smtClean="0">
                <a:effectLst/>
                <a:latin typeface="Arial"/>
                <a:ea typeface="Times New Roman"/>
                <a:cs typeface="Times New Roman"/>
              </a:rPr>
              <a:t> </a:t>
            </a:r>
            <a:r>
              <a:rPr lang="es-ES" sz="1000" smtClean="0">
                <a:effectLst/>
                <a:latin typeface="Arial"/>
                <a:ea typeface="Times New Roman"/>
                <a:cs typeface="Segoe UI"/>
              </a:rPr>
              <a:t>puis cliquez sur </a:t>
            </a:r>
            <a:r>
              <a:rPr lang="en-US" sz="1000" b="1" smtClean="0">
                <a:effectLst/>
                <a:latin typeface="Arial"/>
                <a:ea typeface="Times New Roman"/>
                <a:cs typeface="Times New Roman"/>
              </a:rPr>
              <a:t>Ajouter</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a:t>
            </a:r>
            <a:r>
              <a:rPr lang="en-US" sz="1000" b="1" smtClean="0">
                <a:effectLst/>
                <a:latin typeface="Arial"/>
                <a:ea typeface="Times New Roman"/>
                <a:cs typeface="Times New Roman"/>
              </a:rPr>
              <a:t>Type de port NAS</a:t>
            </a:r>
            <a:r>
              <a:rPr lang="es-ES" sz="1000" smtClean="0">
                <a:effectLst/>
                <a:latin typeface="Arial"/>
                <a:ea typeface="Times New Roman"/>
                <a:cs typeface="Segoe UI"/>
              </a:rPr>
              <a:t>, cochez la case </a:t>
            </a:r>
            <a:r>
              <a:rPr lang="en-US" sz="1000" b="1" smtClean="0">
                <a:effectLst/>
                <a:latin typeface="Arial"/>
                <a:ea typeface="Times New Roman"/>
                <a:cs typeface="Times New Roman"/>
              </a:rPr>
              <a:t>Virtuel (VPN)</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s-ES" sz="1000" smtClean="0">
                <a:effectLst/>
                <a:latin typeface="Arial"/>
                <a:ea typeface="Times New Roman"/>
                <a:cs typeface="Segoe UI"/>
              </a:rPr>
              <a:t>. </a:t>
            </a:r>
            <a:r>
              <a:rPr lang="en-US" sz="1000" smtClean="0">
                <a:effectLst/>
                <a:latin typeface="Arial"/>
                <a:ea typeface="Times New Roman"/>
                <a:cs typeface="Segoe UI"/>
              </a:rPr>
              <a:t>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Spécifier le transfert de la demande de connexion</a:t>
            </a:r>
            <a:r>
              <a:rPr lang="es-E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Spécifier les méthodes</a:t>
            </a:r>
            <a:r>
              <a:rPr lang="en-US" sz="1000" smtClean="0">
                <a:effectLst/>
                <a:latin typeface="Arial"/>
                <a:ea typeface="Times New Roman"/>
                <a:cs typeface="Segoe UI"/>
              </a:rPr>
              <a:t> </a:t>
            </a:r>
            <a:r>
              <a:rPr lang="en-US" sz="1000" b="1" smtClean="0">
                <a:effectLst/>
                <a:latin typeface="Arial"/>
                <a:ea typeface="Times New Roman"/>
                <a:cs typeface="Times New Roman"/>
              </a:rPr>
              <a:t>d'authentification</a:t>
            </a:r>
            <a:r>
              <a:rPr lang="es-E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18</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129348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Configurer les paramètres</a:t>
            </a:r>
            <a:r>
              <a:rPr lang="es-E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Suivant</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Sur la page </a:t>
            </a:r>
            <a:r>
              <a:rPr lang="en-US" sz="1000" b="1">
                <a:solidFill>
                  <a:prstClr val="black"/>
                </a:solidFill>
                <a:latin typeface="Arial"/>
                <a:ea typeface="Times New Roman"/>
                <a:cs typeface="Times New Roman"/>
              </a:rPr>
              <a:t>Fin de l’Assistant Stratégie de demande de nouvelle connexion</a:t>
            </a:r>
            <a:r>
              <a:rPr lang="es-E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Terminer</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Dans la liste </a:t>
            </a:r>
            <a:r>
              <a:rPr lang="en-US" sz="1000" b="1">
                <a:solidFill>
                  <a:prstClr val="black"/>
                </a:solidFill>
                <a:latin typeface="Arial"/>
                <a:ea typeface="Times New Roman"/>
                <a:cs typeface="Times New Roman"/>
              </a:rPr>
              <a:t>Stratégies de demande de connexion</a:t>
            </a:r>
            <a:r>
              <a:rPr lang="es-ES" sz="1000">
                <a:solidFill>
                  <a:prstClr val="black"/>
                </a:solidFill>
                <a:latin typeface="Arial"/>
                <a:ea typeface="Times New Roman"/>
                <a:cs typeface="Segoe UI"/>
              </a:rPr>
              <a:t>, cliquez avec le bouton droit sur </a:t>
            </a:r>
            <a:r>
              <a:rPr lang="en-US" sz="1000" b="1">
                <a:solidFill>
                  <a:prstClr val="black"/>
                </a:solidFill>
                <a:latin typeface="Arial"/>
                <a:ea typeface="Times New Roman"/>
                <a:cs typeface="Times New Roman"/>
              </a:rPr>
              <a:t>VPN Adatum</a:t>
            </a:r>
            <a:r>
              <a:rPr lang="es-E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Monter</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12"/>
            </a:pPr>
            <a:r>
              <a:rPr lang="es-ES" sz="1000">
                <a:solidFill>
                  <a:prstClr val="black"/>
                </a:solidFill>
                <a:latin typeface="Arial"/>
                <a:ea typeface="Times New Roman"/>
                <a:cs typeface="Segoe UI"/>
              </a:rPr>
              <a:t>Assurez-vous que la stratégie VPN Adatum a un ordre de traitement de 1. </a:t>
            </a:r>
            <a:r>
              <a:rPr lang="en-US" sz="1000">
                <a:solidFill>
                  <a:prstClr val="black"/>
                </a:solidFill>
                <a:latin typeface="Arial"/>
                <a:ea typeface="Times New Roman"/>
                <a:cs typeface="Segoe UI"/>
              </a:rPr>
              <a:t>Sinon, répétez l'étape 14.</a:t>
            </a:r>
            <a:endParaRPr lang="en-US"/>
          </a:p>
        </p:txBody>
      </p:sp>
      <p:sp>
        <p:nvSpPr>
          <p:cNvPr id="4" name="Slide Number Placeholder 3"/>
          <p:cNvSpPr>
            <a:spLocks noGrp="1"/>
          </p:cNvSpPr>
          <p:nvPr>
            <p:ph type="sldNum" sz="quarter" idx="10"/>
          </p:nvPr>
        </p:nvSpPr>
        <p:spPr/>
        <p:txBody>
          <a:bodyPr/>
          <a:lstStyle/>
          <a:p>
            <a:fld id="{155C45D2-721C-4CFC-831D-3E322AE4DD31}" type="slidenum">
              <a:rPr lang="en-US" smtClean="0"/>
              <a:t>19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97354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155C45D2-721C-4CFC-831D-3E322AE4DD31}" type="slidenum">
              <a:rPr lang="en-US" smtClean="0"/>
              <a:t>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2300798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155C45D2-721C-4CFC-831D-3E322AE4DD31}" type="slidenum">
              <a:rPr lang="en-US" smtClean="0"/>
              <a:t>20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8929757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s-ES" sz="1000">
                <a:latin typeface="Arial"/>
                <a:ea typeface="SimSun"/>
                <a:cs typeface="Segoe UI"/>
              </a:rPr>
              <a:t>L'authentification par mot de passe ne garantit pas un niveau de sécurité élevé. Par conséquent, nous déconseillons son utilisation. Si l'authentification par mot de passe est autorisée, l'ordre de traitement va de la méthode la plus sécurisée (MS-CHAPv2) à la moins sécurisée (accès non authentifié).</a:t>
            </a:r>
            <a:endParaRPr lang="en-US" sz="1000">
              <a:latin typeface="Arial"/>
              <a:ea typeface="SimSun"/>
              <a:cs typeface="Arial"/>
            </a:endParaRPr>
          </a:p>
          <a:p>
            <a:pPr>
              <a:lnSpc>
                <a:spcPct val="115000"/>
              </a:lnSpc>
              <a:spcAft>
                <a:spcPts val="1000"/>
              </a:spcAft>
            </a:pPr>
            <a:r>
              <a:rPr lang="es-ES" sz="1000">
                <a:latin typeface="Arial"/>
                <a:ea typeface="SimSun"/>
                <a:cs typeface="Segoe UI"/>
              </a:rPr>
              <a:t>Veillez à ce que les stagiaires comprennent bien que si les clients utilisant le service sont tous des clients Microsoft, la méthode MS-CHAPv2 doit être la seule méthode autorisée en tant que solution par mot de passe. Si vous avez besoin de prendre en charge des clients autres que Microsoft, vous pouvez alors utiliser le protocole CHAP (Challenge Handshake Authentication Protocol).</a:t>
            </a:r>
            <a:endParaRPr lang="en-US" sz="1000">
              <a:latin typeface="Arial"/>
              <a:ea typeface="SimSun"/>
              <a:cs typeface="Arial"/>
            </a:endParaRPr>
          </a:p>
          <a:p>
            <a:pPr>
              <a:lnSpc>
                <a:spcPct val="115000"/>
              </a:lnSpc>
              <a:spcAft>
                <a:spcPts val="1000"/>
              </a:spcAft>
            </a:pPr>
            <a:r>
              <a:rPr lang="es-ES" sz="1000">
                <a:latin typeface="Arial"/>
                <a:ea typeface="SimSun"/>
                <a:cs typeface="Segoe UI"/>
              </a:rPr>
              <a:t>Le protocole PAP (Password Authentication Protocol) utilisant du texte brut, n'importe quel renifleur peut capturer la transmission en texte brut.</a:t>
            </a:r>
            <a:endParaRPr lang="en-US" sz="1000">
              <a:latin typeface="Arial"/>
              <a:ea typeface="SimSun"/>
              <a:cs typeface="Arial"/>
            </a:endParaRPr>
          </a:p>
          <a:p>
            <a:pPr>
              <a:lnSpc>
                <a:spcPct val="115000"/>
              </a:lnSpc>
              <a:spcAft>
                <a:spcPts val="1000"/>
              </a:spcAft>
            </a:pPr>
            <a:r>
              <a:rPr lang="en-US" sz="1000">
                <a:latin typeface="Arial"/>
                <a:ea typeface="SimSun"/>
                <a:cs typeface="Segoe UI"/>
              </a:rPr>
              <a:t>L'accès non authentifié est requis pour l'accès au compte Invité. Cette pratique n'est pas recommandée.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2944664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Assurez-vous que les stagiaires comprennent que l'authentification basée sur les certificats est l'authentification la plus sûre qui peut exister sur un serveur NPS. À ce titre, elle est vivement recommandée.</a:t>
            </a:r>
            <a:endParaRPr lang="en-US" sz="1000">
              <a:latin typeface="Arial"/>
              <a:ea typeface="SimSun"/>
              <a:cs typeface="Arial"/>
            </a:endParaRPr>
          </a:p>
          <a:p>
            <a:pPr>
              <a:lnSpc>
                <a:spcPct val="115000"/>
              </a:lnSpc>
              <a:spcAft>
                <a:spcPts val="1000"/>
              </a:spcAft>
            </a:pPr>
            <a:r>
              <a:rPr lang="en-US" sz="1000">
                <a:latin typeface="Arial"/>
                <a:ea typeface="SimSun"/>
                <a:cs typeface="Segoe UI"/>
              </a:rPr>
              <a:t>Envisagez d'amorcer une discussion sur les avantages et les inconvénients liés à l'hébergement de votre propre serveur de certificats, ainsi que sur les avantages et les inconvénients liés à l'utilisation d'un fournisseur d'autorité de certification publique pour vos besoins en matière de certificats.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22</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677031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Expliquez que vous pouvez utiliser des autorités de certification privées ou publiques pour répondre aux besoins en matière de certificats. Toutefois, les autorités de certification privées constituent la solution la plus rentable pour la plupart des organisations. L'utilisation de certificats élimine la possibilité d'implémenter des méthodes d'authentification par mot de passe moins sécurisées, ce qui permet d'éviter les coûts supplémentaires liés à l'administration et à la configuration.</a:t>
            </a:r>
            <a:endParaRPr lang="en-US" sz="1000">
              <a:latin typeface="Arial"/>
              <a:ea typeface="SimSun"/>
              <a:cs typeface="Arial"/>
            </a:endParaRPr>
          </a:p>
          <a:p>
            <a:pPr>
              <a:lnSpc>
                <a:spcPct val="115000"/>
              </a:lnSpc>
              <a:spcAft>
                <a:spcPts val="1000"/>
              </a:spcAft>
            </a:pPr>
            <a:r>
              <a:rPr lang="es-ES" sz="1000">
                <a:latin typeface="Arial"/>
                <a:ea typeface="SimSun"/>
                <a:cs typeface="Segoe UI"/>
              </a:rPr>
              <a:t>Les coûts supplémentaires sont compensés par la sécurité accrue qui découle de l'utilisation de cette méthode.</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200477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que l'utilisation de la fonctionnalité d'inscription automatique permet de simplifier grandement le déploiement de certificats aux utilisateurs et aux ordinateurs d'entreprise. </a:t>
            </a:r>
            <a:r>
              <a:rPr lang="es-ES" sz="1000">
                <a:latin typeface="Arial"/>
                <a:ea typeface="SimSun"/>
                <a:cs typeface="Segoe UI"/>
              </a:rPr>
              <a:t>Indiquez la nécessité de tirer parti de l'infrastructure pour automatiser le plus possible le processus.</a:t>
            </a:r>
            <a:endParaRPr lang="en-US" sz="1000">
              <a:latin typeface="Arial"/>
              <a:ea typeface="SimSun"/>
              <a:cs typeface="Arial"/>
            </a:endParaRPr>
          </a:p>
          <a:p>
            <a:pPr>
              <a:lnSpc>
                <a:spcPct val="115000"/>
              </a:lnSpc>
            </a:pPr>
            <a:r>
              <a:rPr lang="en-US" sz="1000">
                <a:latin typeface="Arial"/>
                <a:ea typeface="SimSun"/>
                <a:cs typeface="Segoe UI"/>
              </a:rPr>
              <a:t>Présentez les instructions pour déployer des certificats pour PEAP et EAP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Pour les comptes d'ordinateurs et d'utilisateurs de domaine, vous pouvez utiliser la fonctionnalité d'inscription automatique dans la Stratégie de groupe peut être utilisée pour acquérir automatiquement les certificats nécessaires pour l'authentification au prochain intervalle d'actualisation de la Stratégie de groupe ou en forçant l'actualisation de la Stratégie de groupe à l'aide de </a:t>
            </a:r>
            <a:r>
              <a:rPr lang="en-US" sz="1000" b="1" smtClean="0">
                <a:effectLst/>
                <a:latin typeface="Arial"/>
                <a:ea typeface="Times New Roman"/>
                <a:cs typeface="Times New Roman"/>
              </a:rPr>
              <a:t>GPupdate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Pour l'inscription de membres n'appartenant pas au domaine, un administrateur doit demander un certificat d'utilisateur ou d'ordinateur à l'aide de l'outil Inscription de l'autorité de certification via le Web.</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L'administrateur doit enregistrer le certificat d'utilisateur ou d'ordinateur sur un support amovible, puis installer manuellement le certificat sur l'ordinateur n'appartenant pas au domaine. Au cas où l'ordinateur serait inaccessible, un utilisateur du domaine approuvé par l'administrateur peut installer le certificat.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L'administrateur peut distribuer des certificats utilisateur sur une carte à puce.</a:t>
            </a: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24</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9107455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155C45D2-721C-4CFC-831D-3E322AE4DD31}" type="slidenum">
              <a:rPr lang="en-US" smtClean="0"/>
              <a:t>25</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1923247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Décrivez quelques-unes des meilleures pratiques en matière de journalisation.</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26</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4639628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Assurez-vous que les stagiaires comprennent que toute opération de journalisation doit être effectuée à partir de la partition système et qu'elle doit être configurée de façon à privilégier la pertinence des données collectées pour l'entreprise dans laquelle le serveur NPS est utilisé. </a:t>
            </a:r>
            <a:r>
              <a:rPr lang="es-ES" sz="1000">
                <a:latin typeface="Arial"/>
                <a:ea typeface="SimSun"/>
                <a:cs typeface="Segoe UI"/>
              </a:rPr>
              <a:t>Indiquez que la sortie peut être envoyée à des applications externes via la canalisation, et que vous pouvez également spécifier des chemins UNC pour les emplacements réseau. </a:t>
            </a:r>
            <a:r>
              <a:rPr lang="en-US" sz="1000">
                <a:latin typeface="Arial"/>
                <a:ea typeface="SimSun"/>
                <a:cs typeface="Segoe UI"/>
              </a:rPr>
              <a:t>NPSparse.exe peut être utilisé pour afficher les données des journaux.</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27240599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 journalisation vers une instance Microsoft SQL Server</a:t>
            </a:r>
            <a:r>
              <a:rPr lang="en-US" sz="1000" baseline="30000">
                <a:latin typeface="Arial"/>
                <a:ea typeface="SimSun"/>
                <a:cs typeface="Segoe UI"/>
              </a:rPr>
              <a:t>®</a:t>
            </a:r>
            <a:r>
              <a:rPr lang="en-US" sz="1000">
                <a:latin typeface="Arial"/>
                <a:ea typeface="SimSun"/>
                <a:cs typeface="Segoe UI"/>
              </a:rPr>
              <a:t> est une option plus avantageuse, si SQL est disponible. </a:t>
            </a:r>
            <a:r>
              <a:rPr lang="es-ES" sz="1000">
                <a:latin typeface="Arial"/>
                <a:ea typeface="SimSun"/>
                <a:cs typeface="Segoe UI"/>
              </a:rPr>
              <a:t>Vous pouvez configurer le nombre maximal de sessions simultanées entre SQL et le serveur NPS. </a:t>
            </a:r>
            <a:r>
              <a:rPr lang="en-US" sz="1000">
                <a:latin typeface="Arial"/>
                <a:ea typeface="SimSun"/>
                <a:cs typeface="Segoe UI"/>
              </a:rPr>
              <a:t>Expliquez comment configurer la journalisation SQL Server sur le serveur NPS.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637602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Expliquez que les demandes de connexion sont refusées ou ignorées pour diverses raisons.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29</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12465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155C45D2-721C-4CFC-831D-3E322AE4DD31}" type="slidenum">
              <a:rPr lang="en-US" smtClean="0"/>
              <a:t>3</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7134460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s-ES" sz="1000" b="1">
                <a:solidFill>
                  <a:srgbClr val="000000"/>
                </a:solidFill>
                <a:latin typeface="Arial"/>
                <a:ea typeface="SimSun"/>
                <a:cs typeface="Segoe UI"/>
              </a:rPr>
              <a:t>Exercice 1 : Installation et configuration de NPS pour prendre en charge RADIUS</a:t>
            </a:r>
            <a:endParaRPr lang="en-US" sz="1000" b="1">
              <a:latin typeface="Arial"/>
              <a:ea typeface="SimSun"/>
              <a:cs typeface="Arial"/>
            </a:endParaRPr>
          </a:p>
          <a:p>
            <a:pPr>
              <a:lnSpc>
                <a:spcPct val="115000"/>
              </a:lnSpc>
              <a:spcAft>
                <a:spcPts val="1000"/>
              </a:spcAft>
            </a:pPr>
            <a:r>
              <a:rPr lang="en-US" sz="1000">
                <a:latin typeface="Arial"/>
                <a:ea typeface="SimSun"/>
                <a:cs typeface="Segoe UI"/>
              </a:rPr>
              <a:t>Vous êtes chargé d'installer un NPS dans l'infrastructure existante avec pour fonction les services RADIUS. Dans cet exercice, vous allez configurer le serveur RADIUS avec les modèles appropriés pour faciliter la gestion de toutes les implémentations futures. Vous devez également configurer la gestion de comptes pour enregistrer les informations d'authentification dans un fichier texte local sur le serveur.</a:t>
            </a:r>
            <a:endParaRPr lang="en-US" sz="1000">
              <a:latin typeface="Arial"/>
              <a:ea typeface="SimSun"/>
              <a:cs typeface="Arial"/>
            </a:endParaRPr>
          </a:p>
          <a:p>
            <a:pPr>
              <a:lnSpc>
                <a:spcPct val="115000"/>
              </a:lnSpc>
            </a:pPr>
            <a:r>
              <a:rPr lang="en-US" sz="1000" b="1">
                <a:solidFill>
                  <a:srgbClr val="000000"/>
                </a:solidFill>
                <a:latin typeface="Arial"/>
                <a:ea typeface="SimSun"/>
                <a:cs typeface="Segoe UI"/>
              </a:rPr>
              <a:t>Exercice 2 : Configuration et test d'un client RADIUS</a:t>
            </a:r>
            <a:endParaRPr lang="en-US" sz="1000" b="1">
              <a:latin typeface="Arial"/>
              <a:ea typeface="SimSun"/>
              <a:cs typeface="Arial"/>
            </a:endParaRPr>
          </a:p>
          <a:p>
            <a:pPr>
              <a:lnSpc>
                <a:spcPct val="115000"/>
              </a:lnSpc>
              <a:spcAft>
                <a:spcPts val="1000"/>
              </a:spcAft>
            </a:pPr>
            <a:r>
              <a:rPr lang="es-ES" sz="1000">
                <a:latin typeface="Arial"/>
                <a:ea typeface="SimSun"/>
                <a:cs typeface="Segoe UI"/>
              </a:rPr>
              <a:t>Vous devez configurer un serveur en tant que serveur VPN et client RADIUS, y compris la configuration client, puis modifier les paramètres de stratégie réseau.</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30</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34171927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155C45D2-721C-4CFC-831D-3E322AE4DD31}" type="slidenum">
              <a:rPr lang="en-US" smtClean="0"/>
              <a:t>31</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686400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5" y="2093975"/>
            <a:ext cx="6153911" cy="6604000"/>
          </a:xfrm>
        </p:spPr>
        <p:txBody>
          <a:bodyPr>
            <a:noAutofit/>
          </a:bodyPr>
          <a:lstStyle/>
          <a:p>
            <a:pPr marR="0" indent="-71755">
              <a:spcBef>
                <a:spcPts val="0"/>
              </a:spcBef>
              <a:spcAft>
                <a:spcPts val="0"/>
              </a:spcAft>
            </a:pPr>
            <a:r>
              <a:rPr lang="en-IN" sz="1000" b="1" dirty="0">
                <a:latin typeface="Arial"/>
                <a:ea typeface="Calibri"/>
                <a:cs typeface="Times New Roman"/>
              </a:rPr>
              <a:t>Question</a:t>
            </a:r>
            <a:endParaRPr lang="en-IN" sz="1000" dirty="0">
              <a:latin typeface="Arial"/>
              <a:ea typeface="Calibri"/>
              <a:cs typeface="Times New Roman"/>
            </a:endParaRPr>
          </a:p>
          <a:p>
            <a:pPr marR="0" indent="-71755">
              <a:spcBef>
                <a:spcPts val="0"/>
              </a:spcBef>
              <a:spcAft>
                <a:spcPts val="0"/>
              </a:spcAft>
            </a:pPr>
            <a:r>
              <a:rPr lang="fr-FR" sz="1000">
                <a:solidFill>
                  <a:srgbClr val="000000"/>
                </a:solidFill>
                <a:latin typeface="Arial"/>
                <a:ea typeface="Calibri"/>
                <a:cs typeface="Segoe UI"/>
              </a:rPr>
              <a:t>Quel est le rôle d'un proxy RADIUS ?</a:t>
            </a:r>
            <a:endParaRPr lang="en-IN" sz="1000" dirty="0" smtClean="0">
              <a:solidFill>
                <a:srgbClr val="000000"/>
              </a:solidFill>
              <a:latin typeface="Arial"/>
              <a:ea typeface="Calibri"/>
              <a:cs typeface="Segoe UI"/>
            </a:endParaRPr>
          </a:p>
          <a:p>
            <a:pPr marR="0" indent="-71755">
              <a:spcBef>
                <a:spcPts val="0"/>
              </a:spcBef>
              <a:spcAft>
                <a:spcPts val="0"/>
              </a:spcAft>
            </a:pPr>
            <a:endParaRPr lang="en-IN" sz="1000" dirty="0">
              <a:latin typeface="Arial"/>
              <a:ea typeface="Calibri"/>
              <a:cs typeface="Times New Roman"/>
            </a:endParaRPr>
          </a:p>
          <a:p>
            <a:pPr marR="0" indent="-71755">
              <a:spcBef>
                <a:spcPts val="0"/>
              </a:spcBef>
              <a:spcAft>
                <a:spcPts val="0"/>
              </a:spcAft>
            </a:pPr>
            <a:r>
              <a:rPr lang="en-IN" sz="1000" b="1">
                <a:latin typeface="Arial"/>
                <a:ea typeface="Calibri"/>
                <a:cs typeface="Times New Roman"/>
              </a:rPr>
              <a:t>Réponse</a:t>
            </a:r>
            <a:endParaRPr lang="en-IN" sz="1000" dirty="0">
              <a:latin typeface="Arial"/>
              <a:ea typeface="Calibri"/>
              <a:cs typeface="Times New Roman"/>
            </a:endParaRPr>
          </a:p>
          <a:p>
            <a:pPr marR="0" indent="-71755">
              <a:spcBef>
                <a:spcPts val="0"/>
              </a:spcBef>
              <a:spcAft>
                <a:spcPts val="0"/>
              </a:spcAft>
            </a:pPr>
            <a:r>
              <a:rPr lang="fr-FR" sz="1000">
                <a:solidFill>
                  <a:srgbClr val="000000"/>
                </a:solidFill>
                <a:latin typeface="Arial"/>
                <a:ea typeface="Calibri"/>
                <a:cs typeface="Segoe UI"/>
              </a:rPr>
              <a:t>Lorsque vous utilisez le serveur NPS en tant que proxy RADIUS, le serveur NPS transmet les demandes de connexion au serveur NPS ou à d'autres serveurs RADIUS afin de les traiter. Par conséquent, l'appartenance au domaine du proxy NPS est sans importance. Il n'est pas nécessaire d'inscrire le proxy dans le service d'annuaire AD DS car il n'a pas besoin d'accéder aux propriétés de numérotation des comptes d'utilisateurs. De plus, il est inutile de configurer des stratégies réseau sur un proxy NPS, ce dernier ne procédant pas à l'autorisation des demandes de connexion. Le proxy NPS peut être un membre de domaine ou un serveur autonome sans appartenance à un domaine.</a:t>
            </a:r>
            <a:endParaRPr lang="en-IN" sz="1000" dirty="0">
              <a:latin typeface="Arial"/>
              <a:ea typeface="Calibri"/>
              <a:cs typeface="Times New Roman"/>
            </a:endParaRPr>
          </a:p>
          <a:p>
            <a:pPr marR="0" indent="-71755">
              <a:spcBef>
                <a:spcPts val="0"/>
              </a:spcBef>
              <a:spcAft>
                <a:spcPts val="0"/>
              </a:spcAft>
            </a:pPr>
            <a:endParaRPr lang="en-IN" sz="1000" b="1" dirty="0" smtClean="0">
              <a:latin typeface="Arial"/>
              <a:ea typeface="Calibri"/>
              <a:cs typeface="Times New Roman"/>
            </a:endParaRPr>
          </a:p>
          <a:p>
            <a:pPr marR="0" indent="-71755">
              <a:spcBef>
                <a:spcPts val="0"/>
              </a:spcBef>
              <a:spcAft>
                <a:spcPts val="0"/>
              </a:spcAft>
            </a:pPr>
            <a:r>
              <a:rPr lang="en-IN" sz="1000" b="1" dirty="0" smtClean="0">
                <a:latin typeface="Arial"/>
                <a:ea typeface="Calibri"/>
                <a:cs typeface="Times New Roman"/>
              </a:rPr>
              <a:t>Question</a:t>
            </a:r>
            <a:endParaRPr lang="en-IN" sz="1000" dirty="0">
              <a:latin typeface="Arial"/>
              <a:ea typeface="Calibri"/>
              <a:cs typeface="Times New Roman"/>
            </a:endParaRPr>
          </a:p>
          <a:p>
            <a:pPr marR="0" indent="-71755">
              <a:spcBef>
                <a:spcPts val="0"/>
              </a:spcBef>
              <a:spcAft>
                <a:spcPts val="0"/>
              </a:spcAft>
            </a:pPr>
            <a:r>
              <a:rPr lang="fr-FR" sz="1000">
                <a:solidFill>
                  <a:srgbClr val="000000"/>
                </a:solidFill>
                <a:latin typeface="Arial"/>
                <a:ea typeface="Calibri"/>
                <a:cs typeface="Segoe UI"/>
              </a:rPr>
              <a:t>Qu'est-ce qu'un client RADIUS ? Donnez des exemples de clients RADIUS.</a:t>
            </a:r>
            <a:endParaRPr lang="en-IN" sz="1000" dirty="0" smtClean="0">
              <a:solidFill>
                <a:srgbClr val="000000"/>
              </a:solidFill>
              <a:latin typeface="Arial"/>
              <a:ea typeface="Calibri"/>
              <a:cs typeface="Segoe UI"/>
            </a:endParaRPr>
          </a:p>
          <a:p>
            <a:pPr marR="0" indent="-71755">
              <a:spcBef>
                <a:spcPts val="0"/>
              </a:spcBef>
              <a:spcAft>
                <a:spcPts val="0"/>
              </a:spcAft>
            </a:pPr>
            <a:endParaRPr lang="en-IN" sz="1000" dirty="0">
              <a:latin typeface="Arial"/>
              <a:ea typeface="Calibri"/>
              <a:cs typeface="Times New Roman"/>
            </a:endParaRPr>
          </a:p>
          <a:p>
            <a:pPr marR="0" indent="-71755">
              <a:spcBef>
                <a:spcPts val="0"/>
              </a:spcBef>
              <a:spcAft>
                <a:spcPts val="0"/>
              </a:spcAft>
            </a:pPr>
            <a:r>
              <a:rPr lang="en-IN" sz="1000" b="1">
                <a:latin typeface="Arial"/>
                <a:ea typeface="Calibri"/>
                <a:cs typeface="Times New Roman"/>
              </a:rPr>
              <a:t>Réponse</a:t>
            </a:r>
            <a:endParaRPr lang="en-IN" sz="1000" dirty="0">
              <a:latin typeface="Arial"/>
              <a:ea typeface="Calibri"/>
              <a:cs typeface="Times New Roman"/>
            </a:endParaRPr>
          </a:p>
          <a:p>
            <a:pPr marR="0" indent="-71755">
              <a:spcBef>
                <a:spcPts val="0"/>
              </a:spcBef>
              <a:spcAft>
                <a:spcPts val="0"/>
              </a:spcAft>
            </a:pPr>
            <a:r>
              <a:rPr lang="fr-FR" sz="1000">
                <a:solidFill>
                  <a:srgbClr val="000000"/>
                </a:solidFill>
                <a:latin typeface="Arial"/>
                <a:ea typeface="Calibri"/>
                <a:cs typeface="Segoe UI"/>
              </a:rPr>
              <a:t>Un serveur d'accès réseau est un périphérique qui fournit un certain niveau d'accès à un réseau plus important. Un serveur d'accès réseau utilisant une infrastructure RADIUS est un client RADIUS. À ce titre, il envoie des demandes de connexion et des messages de comptes à un serveur RADIUS à des fins d'authentification, d'autorisation et de gestion de comptes.</a:t>
            </a:r>
          </a:p>
          <a:p>
            <a:pPr marR="0" indent="-71755">
              <a:spcBef>
                <a:spcPts val="0"/>
              </a:spcBef>
              <a:spcAft>
                <a:spcPts val="0"/>
              </a:spcAft>
            </a:pPr>
            <a:r>
              <a:rPr lang="fr-FR" sz="1000">
                <a:solidFill>
                  <a:srgbClr val="000000"/>
                </a:solidFill>
                <a:latin typeface="Arial"/>
                <a:ea typeface="Calibri"/>
                <a:cs typeface="Segoe UI"/>
              </a:rPr>
              <a:t>Parmi les exemples de clients RADIUS figurent notamment :</a:t>
            </a:r>
          </a:p>
          <a:p>
            <a:pPr marL="342900" marR="0" lvl="0" indent="-342900">
              <a:lnSpc>
                <a:spcPct val="115000"/>
              </a:lnSpc>
              <a:spcBef>
                <a:spcPts val="0"/>
              </a:spcBef>
              <a:spcAft>
                <a:spcPts val="995"/>
              </a:spcAft>
              <a:buFont typeface="Symbol"/>
              <a:buChar char=""/>
            </a:pPr>
            <a:r>
              <a:rPr lang="fr-FR" sz="1000" smtClean="0">
                <a:solidFill>
                  <a:srgbClr val="000000"/>
                </a:solidFill>
                <a:latin typeface="Arial"/>
                <a:ea typeface="Times New Roman"/>
                <a:cs typeface="Segoe UI"/>
              </a:rPr>
              <a:t>Des </a:t>
            </a:r>
            <a:r>
              <a:rPr lang="fr-FR" sz="1000">
                <a:solidFill>
                  <a:srgbClr val="000000"/>
                </a:solidFill>
                <a:latin typeface="Arial"/>
                <a:ea typeface="Times New Roman"/>
                <a:cs typeface="Segoe UI"/>
              </a:rPr>
              <a:t>serveurs d'accès réseau qui fournissent une connectivité d'accès à distance au réseau d'une organisation ou Internet. Il s'agit par exemple d'un ordinateur exécutant Windows Server 2012 ainsi que le service de routage et d'accès à distance et qui fournit des services d'accès à distance traditionnels ou les services d'accès à distance VPN à l'intranet d'une organisation.</a:t>
            </a:r>
          </a:p>
          <a:p>
            <a:pPr marL="342900" marR="0" lvl="0" indent="-342900">
              <a:lnSpc>
                <a:spcPct val="115000"/>
              </a:lnSpc>
              <a:spcBef>
                <a:spcPts val="0"/>
              </a:spcBef>
              <a:spcAft>
                <a:spcPts val="995"/>
              </a:spcAft>
              <a:buFont typeface="Symbol"/>
              <a:buChar char=""/>
            </a:pPr>
            <a:r>
              <a:rPr lang="fr-FR" sz="1000" smtClean="0">
                <a:solidFill>
                  <a:srgbClr val="000000"/>
                </a:solidFill>
                <a:latin typeface="Arial"/>
                <a:ea typeface="Times New Roman"/>
                <a:cs typeface="Segoe UI"/>
              </a:rPr>
              <a:t>Des </a:t>
            </a:r>
            <a:r>
              <a:rPr lang="fr-FR" sz="1000">
                <a:solidFill>
                  <a:srgbClr val="000000"/>
                </a:solidFill>
                <a:latin typeface="Arial"/>
                <a:ea typeface="Times New Roman"/>
                <a:cs typeface="Segoe UI"/>
              </a:rPr>
              <a:t>points d'accès sans fil qui fournissent l'accès à la couche physique du réseau d'une organisation à l'aide de technologies de transmission et de réception sans fil.</a:t>
            </a:r>
          </a:p>
          <a:p>
            <a:pPr marL="342900" marR="0" lvl="0" indent="-342900">
              <a:lnSpc>
                <a:spcPct val="115000"/>
              </a:lnSpc>
              <a:spcBef>
                <a:spcPts val="0"/>
              </a:spcBef>
              <a:spcAft>
                <a:spcPts val="995"/>
              </a:spcAft>
              <a:buFont typeface="Symbol"/>
              <a:buChar char=""/>
            </a:pPr>
            <a:r>
              <a:rPr lang="fr-FR" sz="1000" smtClean="0">
                <a:solidFill>
                  <a:srgbClr val="000000"/>
                </a:solidFill>
                <a:latin typeface="Arial"/>
                <a:ea typeface="Times New Roman"/>
                <a:cs typeface="Segoe UI"/>
              </a:rPr>
              <a:t>Des </a:t>
            </a:r>
            <a:r>
              <a:rPr lang="fr-FR" sz="1000">
                <a:solidFill>
                  <a:srgbClr val="000000"/>
                </a:solidFill>
                <a:latin typeface="Arial"/>
                <a:ea typeface="Times New Roman"/>
                <a:cs typeface="Segoe UI"/>
              </a:rPr>
              <a:t>commutateurs qui fournissent l'accès à la couche physique du réseau d'une organisation à l'aide de technologies de réseau local traditionnelles telles qu'Ethernet.</a:t>
            </a:r>
          </a:p>
          <a:p>
            <a:pPr marL="342900" marR="0" lvl="0" indent="-342900">
              <a:lnSpc>
                <a:spcPct val="115000"/>
              </a:lnSpc>
              <a:spcBef>
                <a:spcPts val="0"/>
              </a:spcBef>
              <a:spcAft>
                <a:spcPts val="995"/>
              </a:spcAft>
              <a:buFont typeface="Symbol"/>
              <a:buChar char=""/>
            </a:pPr>
            <a:r>
              <a:rPr lang="fr-FR" sz="1000" smtClean="0">
                <a:solidFill>
                  <a:srgbClr val="000000"/>
                </a:solidFill>
                <a:latin typeface="Arial"/>
                <a:ea typeface="Times New Roman"/>
                <a:cs typeface="Segoe UI"/>
              </a:rPr>
              <a:t>Des </a:t>
            </a:r>
            <a:r>
              <a:rPr lang="fr-FR" sz="1000">
                <a:solidFill>
                  <a:srgbClr val="000000"/>
                </a:solidFill>
                <a:latin typeface="Arial"/>
                <a:ea typeface="Times New Roman"/>
                <a:cs typeface="Segoe UI"/>
              </a:rPr>
              <a:t>proxys RADIUS qui transmettent les demandes de connexion aux serveurs RADIUS membres d'un groupe de serveurs RADIUS distants que vous configurez sur le proxy RADIUS.</a:t>
            </a:r>
            <a:endParaRPr lang="fr-FR" sz="1000" dirty="0">
              <a:solidFill>
                <a:srgbClr val="000000"/>
              </a:solidFill>
              <a:latin typeface="Arial"/>
              <a:ea typeface="Times New Roman"/>
              <a:cs typeface="Segoe UI"/>
            </a:endParaRPr>
          </a:p>
        </p:txBody>
      </p:sp>
      <p:sp>
        <p:nvSpPr>
          <p:cNvPr id="4" name="Slide Number Placeholder 3"/>
          <p:cNvSpPr>
            <a:spLocks noGrp="1"/>
          </p:cNvSpPr>
          <p:nvPr>
            <p:ph type="sldNum" sz="quarter" idx="10"/>
          </p:nvPr>
        </p:nvSpPr>
        <p:spPr/>
        <p:txBody>
          <a:bodyPr/>
          <a:lstStyle/>
          <a:p>
            <a:fld id="{4995F81B-F183-4DD2-8C2F-0EFB4FB1A873}" type="slidenum">
              <a:rPr lang="en-IN" smtClean="0"/>
              <a:pPr/>
              <a:t>32</a:t>
            </a:fld>
            <a:endParaRPr lang="en-IN" dirty="0"/>
          </a:p>
        </p:txBody>
      </p:sp>
      <p:sp>
        <p:nvSpPr>
          <p:cNvPr id="9" name="Rectangle 8"/>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10" name="Rectangle 9"/>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a:latin typeface="Arial"/>
                <a:ea typeface="SimSun"/>
                <a:cs typeface="Arial"/>
              </a:rPr>
              <a:t>Questions de contrôle des acquis</a:t>
            </a:r>
            <a:endParaRPr lang="en-US" sz="1000">
              <a:latin typeface="Arial"/>
              <a:ea typeface="SimSun"/>
              <a:cs typeface="Arial"/>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Comment pouvez-vous tirer pleinement parti des fonctionnalités de journalisation NPS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marR="0">
              <a:lnSpc>
                <a:spcPts val="1300"/>
              </a:lnSpc>
              <a:spcBef>
                <a:spcPts val="0"/>
              </a:spcBef>
              <a:spcAft>
                <a:spcPts val="0"/>
              </a:spcAft>
            </a:pPr>
            <a:r>
              <a:rPr lang="en-US" sz="1000" smtClean="0">
                <a:effectLst/>
                <a:latin typeface="Arial"/>
                <a:ea typeface="Times New Roman"/>
                <a:cs typeface="Segoe UI"/>
              </a:rPr>
              <a:t>Vous pouvez tirer pleinement parti des fonctionnalités de journalisation NPS en effectuant les tâches suivantes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Activez la journalisation (au départ) pour les enregistrements d'authentification et de comptes à la fois. Modifiez ces choix après avoir déterminé ce qui convient à votre environnement.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s-ES" sz="1000" smtClean="0">
                <a:effectLst/>
                <a:latin typeface="Arial"/>
                <a:ea typeface="Times New Roman"/>
                <a:cs typeface="Segoe UI"/>
              </a:rPr>
              <a:t>Vérifiez que vous configurez la journalisation des événements avec une capacité suffisante pour prendre en charge vos journaux.</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s-ES" sz="1000" smtClean="0">
                <a:effectLst/>
                <a:latin typeface="Arial"/>
                <a:ea typeface="Times New Roman"/>
                <a:cs typeface="Segoe UI"/>
              </a:rPr>
              <a:t>Sauvegardez régulièrement tous les fichiers journaux car vous ne pourrez pas les recréer si vous les endommagez ou les supprimez.</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smtClean="0">
                <a:effectLst/>
                <a:latin typeface="Arial"/>
                <a:ea typeface="Times New Roman"/>
                <a:cs typeface="Segoe UI"/>
              </a:rPr>
              <a:t>Utilisez l'attribut classe </a:t>
            </a:r>
            <a:r>
              <a:rPr lang="en-US" sz="1000" b="1" smtClean="0">
                <a:effectLst/>
                <a:latin typeface="Arial"/>
                <a:ea typeface="Times New Roman"/>
                <a:cs typeface="Times New Roman"/>
              </a:rPr>
              <a:t>RADIUS</a:t>
            </a:r>
            <a:r>
              <a:rPr lang="en-US" sz="1000" smtClean="0">
                <a:effectLst/>
                <a:latin typeface="Arial"/>
                <a:ea typeface="Times New Roman"/>
                <a:cs typeface="Segoe UI"/>
              </a:rPr>
              <a:t> pour suivre l'utilisation et simplifier l'identification des services ou des utilisateurs à facturer pour l'utilisation. </a:t>
            </a:r>
            <a:r>
              <a:rPr lang="es-ES" sz="1000" smtClean="0">
                <a:effectLst/>
                <a:latin typeface="Arial"/>
                <a:ea typeface="Times New Roman"/>
                <a:cs typeface="Segoe UI"/>
              </a:rPr>
              <a:t>Bien que l'attribut </a:t>
            </a:r>
            <a:r>
              <a:rPr lang="en-US" sz="1000" b="1" smtClean="0">
                <a:effectLst/>
                <a:latin typeface="Arial"/>
                <a:ea typeface="Times New Roman"/>
                <a:cs typeface="Times New Roman"/>
              </a:rPr>
              <a:t>Classe</a:t>
            </a:r>
            <a:r>
              <a:rPr lang="es-ES" sz="1000" smtClean="0">
                <a:effectLst/>
                <a:latin typeface="Arial"/>
                <a:ea typeface="Times New Roman"/>
                <a:cs typeface="Segoe UI"/>
              </a:rPr>
              <a:t>, qui est généré automatiquement, soit unique pour chaque demande, des enregistrements dupliqués peuvent exister lorsque la réponse au serveur d'accès est perdue et que la demande est renvoyée. Vous devrez peut-être supprimer les demandes dupliquées dans vos journaux pour obtenir un suivi précis de l'utilisation.</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s-ES" sz="1000" smtClean="0">
                <a:effectLst/>
                <a:latin typeface="Arial"/>
                <a:ea typeface="Times New Roman"/>
                <a:cs typeface="Segoe UI"/>
              </a:rPr>
              <a:t>Pour générer un basculement et une redondance dans le cadre de la journalisation SQL Server, placez deux ordinateurs équipés de SQL Server sur des sous-réseaux différents. Utilisez l'Assistant Création d'une publication de SQL Server pour configurer la réplication de la base de données entre les deux serveurs.</a:t>
            </a:r>
            <a:endParaRPr lang="en-US" sz="1000" smtClean="0">
              <a:effectLst/>
              <a:latin typeface="Arial"/>
              <a:ea typeface="Times New Roman"/>
              <a:cs typeface="Times New Roman"/>
            </a:endParaRPr>
          </a:p>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 devez-vous prendre en compte si vous choisissez d'utiliser une attribution de port non standard pour le trafic RADIUS ?</a:t>
            </a:r>
            <a:endParaRPr lang="en-US" sz="1000">
              <a:latin typeface="Arial"/>
              <a:ea typeface="SimSun"/>
              <a:cs typeface="Arial"/>
            </a:endParaRPr>
          </a:p>
          <a:p>
            <a:pPr>
              <a:lnSpc>
                <a:spcPct val="115000"/>
              </a:lnSpc>
            </a:pPr>
            <a:r>
              <a:rPr lang="en-US" sz="1000" b="1">
                <a:latin typeface="Arial"/>
                <a:ea typeface="SimSun"/>
                <a:cs typeface="Arial"/>
              </a:rPr>
              <a:t>Réponse</a:t>
            </a:r>
            <a:endParaRPr lang="en-US" sz="1000">
              <a:latin typeface="Arial"/>
              <a:ea typeface="SimSun"/>
              <a:cs typeface="Arial"/>
            </a:endParaRPr>
          </a:p>
          <a:p>
            <a:pPr lvl="0">
              <a:lnSpc>
                <a:spcPct val="115000"/>
              </a:lnSpc>
              <a:spcAft>
                <a:spcPts val="1000"/>
              </a:spcAft>
            </a:pPr>
            <a:r>
              <a:rPr lang="es-ES" sz="1000">
                <a:latin typeface="Arial"/>
                <a:ea typeface="SimSun"/>
                <a:cs typeface="Segoe UI"/>
              </a:rPr>
              <a:t>Si vous n'utilisez pas les numéros de port par défaut RADIUS, vous devez configurer des exceptions sur </a:t>
            </a:r>
            <a:r>
              <a:rPr lang="es-ES" sz="1000" smtClean="0">
                <a:latin typeface="Arial"/>
                <a:ea typeface="SimSun"/>
                <a:cs typeface="Segoe UI"/>
              </a:rPr>
              <a:t>le </a:t>
            </a:r>
            <a:r>
              <a:rPr lang="es-ES" sz="1000">
                <a:solidFill>
                  <a:prstClr val="black"/>
                </a:solidFill>
                <a:latin typeface="Arial"/>
                <a:ea typeface="SimSun"/>
                <a:cs typeface="Segoe UI"/>
              </a:rPr>
              <a:t>pare-feu pour l'ordinateur local de manière à activer le trafic RADIUS sur les nouveaux ports</a:t>
            </a:r>
            <a:r>
              <a:rPr lang="es-ES" sz="1000" smtClean="0">
                <a:solidFill>
                  <a:prstClr val="black"/>
                </a:solidFill>
                <a:latin typeface="Arial"/>
                <a:ea typeface="SimSun"/>
                <a:cs typeface="Segoe UI"/>
              </a:rPr>
              <a:t>.</a:t>
            </a:r>
            <a:endParaRPr lang="en-US" sz="100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33</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10" name="Rectangle 9"/>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11" name="Rectangle 10"/>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2" name="TextBox 11"/>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8647025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smtClean="0">
                <a:solidFill>
                  <a:prstClr val="black"/>
                </a:solidFill>
                <a:latin typeface="Arial"/>
                <a:ea typeface="SimSun"/>
                <a:cs typeface="Arial"/>
              </a:rPr>
              <a:t>Question</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Pourquoi devez-vous inscrire le serveur NPS dans Active Directory ?</a:t>
            </a:r>
            <a:endParaRPr lang="en-US" sz="1000">
              <a:solidFill>
                <a:prstClr val="black"/>
              </a:solidFill>
              <a:latin typeface="Arial"/>
              <a:ea typeface="SimSun"/>
              <a:cs typeface="Arial"/>
            </a:endParaRPr>
          </a:p>
          <a:p>
            <a:pPr lvl="0">
              <a:lnSpc>
                <a:spcPct val="115000"/>
              </a:lnSpc>
            </a:pPr>
            <a:r>
              <a:rPr lang="en-US" sz="1000" b="1">
                <a:solidFill>
                  <a:prstClr val="black"/>
                </a:solidFill>
                <a:latin typeface="Arial"/>
                <a:ea typeface="SimSun"/>
                <a:cs typeface="Arial"/>
              </a:rPr>
              <a:t>Réponse</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Lorsque le serveur NPS est un membre d'un domaine Active Directory, il effectue l'authentification en comparant les informations d'identification utilisateur qu'il reçoit de serveurs d'accès réseau avec les informations d'identification qu'Active Directory stocke pour le compte d'utilisateur. </a:t>
            </a:r>
            <a:r>
              <a:rPr lang="es-ES" sz="1000">
                <a:solidFill>
                  <a:prstClr val="black"/>
                </a:solidFill>
                <a:latin typeface="Arial"/>
                <a:ea typeface="SimSun"/>
                <a:cs typeface="Segoe UI"/>
              </a:rPr>
              <a:t>Le serveur NPS autorise les demandes de connexion en utilisant la stratégie réseau et en vérifiant les propriétés de numérotation des comptes d'utilisateurs dans Active Directory. Vous devez inscrire le serveur NPS dans Active Directory pour pouvoir accéder aux informations d'identification et aux propriétés de numérotation des comptes d'utilisateurs.</a:t>
            </a:r>
            <a:endParaRPr lang="en-US" sz="1000">
              <a:solidFill>
                <a:prstClr val="black"/>
              </a:solidFill>
              <a:latin typeface="Arial"/>
              <a:ea typeface="SimSun"/>
              <a:cs typeface="Arial"/>
            </a:endParaRPr>
          </a:p>
          <a:p>
            <a:pPr lvl="0">
              <a:lnSpc>
                <a:spcPct val="115000"/>
              </a:lnSpc>
              <a:spcAft>
                <a:spcPts val="1000"/>
              </a:spcAft>
            </a:pPr>
            <a:r>
              <a:rPr lang="en-US" sz="1000" b="1" smtClean="0">
                <a:solidFill>
                  <a:prstClr val="black"/>
                </a:solidFill>
                <a:latin typeface="Arial"/>
                <a:ea typeface="SimSun"/>
                <a:cs typeface="Arial"/>
              </a:rPr>
              <a:t>Outils</a:t>
            </a:r>
            <a:endParaRPr lang="en-US" sz="100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34</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7" name="Rectangle 6"/>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323947417"/>
              </p:ext>
            </p:extLst>
          </p:nvPr>
        </p:nvGraphicFramePr>
        <p:xfrm>
          <a:off x="620688" y="4469359"/>
          <a:ext cx="5857917" cy="2290869"/>
        </p:xfrm>
        <a:graphic>
          <a:graphicData uri="http://schemas.openxmlformats.org/drawingml/2006/table">
            <a:tbl>
              <a:tblPr firstRow="1" bandRow="1">
                <a:tableStyleId>{5C22544A-7EE6-4342-B048-85BDC9FD1C3A}</a:tableStyleId>
              </a:tblPr>
              <a:tblGrid>
                <a:gridCol w="1632244"/>
                <a:gridCol w="2088232"/>
                <a:gridCol w="2137441"/>
              </a:tblGrid>
              <a:tr h="370840">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Outil</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Utilisation</a:t>
                      </a:r>
                      <a:endParaRPr lang="en-IN" sz="1000" dirty="0">
                        <a:latin typeface="Arial" pitchFamily="34" charset="0"/>
                        <a:ea typeface="Times New Roman"/>
                        <a:cs typeface="Arial" pitchFamily="34" charset="0"/>
                      </a:endParaRPr>
                    </a:p>
                  </a:txBody>
                  <a:tcPr marL="68580" marR="68580" marT="0" marB="0"/>
                </a:tc>
                <a:tc>
                  <a:txBody>
                    <a:bodyPr/>
                    <a:lstStyle/>
                    <a:p>
                      <a:pPr marL="0" marR="0">
                        <a:lnSpc>
                          <a:spcPct val="115000"/>
                        </a:lnSpc>
                        <a:spcBef>
                          <a:spcPts val="0"/>
                        </a:spcBef>
                        <a:spcAft>
                          <a:spcPts val="0"/>
                        </a:spcAft>
                      </a:pPr>
                      <a:r>
                        <a:rPr lang="en-US" sz="1000" smtClean="0">
                          <a:latin typeface="Arial" pitchFamily="34" charset="0"/>
                          <a:ea typeface="Times New Roman"/>
                          <a:cs typeface="Arial" pitchFamily="34" charset="0"/>
                        </a:rPr>
                        <a:t>Emplacement</a:t>
                      </a:r>
                      <a:endParaRPr lang="en-IN" sz="1000" dirty="0">
                        <a:latin typeface="Arial" pitchFamily="34" charset="0"/>
                        <a:ea typeface="Times New Roman"/>
                        <a:cs typeface="Arial" pitchFamily="34" charset="0"/>
                      </a:endParaRPr>
                    </a:p>
                  </a:txBody>
                  <a:tcPr marL="68580" marR="68580" marT="0" marB="0"/>
                </a:tc>
              </a:tr>
              <a:tr h="370840">
                <a:tc>
                  <a:txBody>
                    <a:bodyPr/>
                    <a:lstStyle/>
                    <a:p>
                      <a:pPr lvl="0">
                        <a:lnSpc>
                          <a:spcPct val="115000"/>
                        </a:lnSpc>
                      </a:pPr>
                      <a:r>
                        <a:rPr lang="en-US" sz="1000" smtClean="0">
                          <a:solidFill>
                            <a:prstClr val="black"/>
                          </a:solidFill>
                          <a:latin typeface="Arial"/>
                          <a:ea typeface="SimSun"/>
                          <a:cs typeface="Arial"/>
                        </a:rPr>
                        <a:t>Serveur NPS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s-ES" sz="1000" smtClean="0">
                          <a:solidFill>
                            <a:prstClr val="black"/>
                          </a:solidFill>
                          <a:latin typeface="Arial"/>
                          <a:ea typeface="SimSun"/>
                          <a:cs typeface="Arial"/>
                        </a:rPr>
                        <a:t>Gestion et création de la stratégie réseau</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Serveur NPS (Network Policy Server) dans le menu Outils d'administration</a:t>
                      </a:r>
                      <a:endParaRPr lang="en-US" sz="1000">
                        <a:solidFill>
                          <a:prstClr val="black"/>
                        </a:solidFill>
                        <a:latin typeface="Arial"/>
                        <a:ea typeface="SimSun"/>
                        <a:cs typeface="Arial"/>
                      </a:endParaRPr>
                    </a:p>
                  </a:txBody>
                  <a:tcPr marL="68580" marR="68580" marT="0" marB="0"/>
                </a:tc>
              </a:tr>
              <a:tr h="370840">
                <a:tc>
                  <a:txBody>
                    <a:bodyPr/>
                    <a:lstStyle/>
                    <a:p>
                      <a:pPr lvl="0">
                        <a:lnSpc>
                          <a:spcPct val="115000"/>
                        </a:lnSpc>
                      </a:pPr>
                      <a:r>
                        <a:rPr lang="es-ES" sz="1000" smtClean="0">
                          <a:solidFill>
                            <a:prstClr val="black"/>
                          </a:solidFill>
                          <a:latin typeface="Arial"/>
                          <a:ea typeface="SimSun"/>
                          <a:cs typeface="Arial"/>
                        </a:rPr>
                        <a:t>Outil en ligne de commande netsh</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Création de scripts d'administration pour configurer et gérer le rôle Serveur NPS</a:t>
                      </a:r>
                      <a:endParaRPr lang="en-US" sz="1000">
                        <a:solidFill>
                          <a:prstClr val="black"/>
                        </a:solidFill>
                        <a:latin typeface="Arial"/>
                        <a:ea typeface="SimSun"/>
                        <a:cs typeface="Arial"/>
                      </a:endParaRPr>
                    </a:p>
                  </a:txBody>
                  <a:tcPr marL="68580" marR="68580" marT="0" marB="0"/>
                </a:tc>
                <a:tc>
                  <a:txBody>
                    <a:bodyPr/>
                    <a:lstStyle/>
                    <a:p>
                      <a:pPr marL="0" marR="0">
                        <a:lnSpc>
                          <a:spcPct val="115000"/>
                        </a:lnSpc>
                        <a:spcBef>
                          <a:spcPts val="0"/>
                        </a:spcBef>
                        <a:spcAft>
                          <a:spcPts val="0"/>
                        </a:spcAft>
                      </a:pPr>
                      <a:r>
                        <a:rPr lang="en-US" sz="1000" smtClean="0">
                          <a:solidFill>
                            <a:srgbClr val="000000"/>
                          </a:solidFill>
                          <a:latin typeface="Arial"/>
                          <a:ea typeface="SimSun"/>
                          <a:cs typeface="Segoe UI"/>
                        </a:rPr>
                        <a:t>À partir d'une fenêtre d'invite de commandes, tapez </a:t>
                      </a:r>
                      <a:r>
                        <a:rPr lang="en-US" sz="1000" b="1" smtClean="0">
                          <a:solidFill>
                            <a:prstClr val="black"/>
                          </a:solidFill>
                          <a:latin typeface="Arial"/>
                          <a:ea typeface="SimSun"/>
                          <a:cs typeface="Arial"/>
                        </a:rPr>
                        <a:t>netsh –c nps</a:t>
                      </a:r>
                      <a:r>
                        <a:rPr lang="en-US" sz="1000" smtClean="0">
                          <a:solidFill>
                            <a:srgbClr val="000000"/>
                          </a:solidFill>
                          <a:latin typeface="Arial"/>
                          <a:ea typeface="SimSun"/>
                          <a:cs typeface="Segoe UI"/>
                        </a:rPr>
                        <a:t> pour effectuer l'administration via une fenêtre d'invite de commandes</a:t>
                      </a:r>
                      <a:endParaRPr lang="en-IN" sz="1000" dirty="0">
                        <a:latin typeface="Arial" pitchFamily="34" charset="0"/>
                        <a:ea typeface="Times New Roman"/>
                        <a:cs typeface="Arial" pitchFamily="34" charset="0"/>
                      </a:endParaRPr>
                    </a:p>
                  </a:txBody>
                  <a:tcPr marL="68580" marR="68580" marT="0" marB="0"/>
                </a:tc>
              </a:tr>
              <a:tr h="723053">
                <a:tc>
                  <a:txBody>
                    <a:bodyPr/>
                    <a:lstStyle/>
                    <a:p>
                      <a:pPr lvl="0">
                        <a:lnSpc>
                          <a:spcPct val="115000"/>
                        </a:lnSpc>
                      </a:pPr>
                      <a:r>
                        <a:rPr lang="en-US" sz="1000" smtClean="0">
                          <a:solidFill>
                            <a:prstClr val="black"/>
                          </a:solidFill>
                          <a:latin typeface="Arial"/>
                          <a:ea typeface="SimSun"/>
                          <a:cs typeface="Arial"/>
                        </a:rPr>
                        <a:t>Observateur d'événements</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prstClr val="black"/>
                          </a:solidFill>
                          <a:latin typeface="Arial"/>
                          <a:ea typeface="SimSun"/>
                          <a:cs typeface="Arial"/>
                        </a:rPr>
                        <a:t>Consultation d'informations journalisées provenant d'événements d'applications, système et de sécurité</a:t>
                      </a:r>
                      <a:endParaRPr lang="en-US" sz="1000">
                        <a:solidFill>
                          <a:prstClr val="black"/>
                        </a:solidFill>
                        <a:latin typeface="Arial"/>
                        <a:ea typeface="SimSun"/>
                        <a:cs typeface="Arial"/>
                      </a:endParaRPr>
                    </a:p>
                  </a:txBody>
                  <a:tcPr marL="68580" marR="68580" marT="0" marB="0"/>
                </a:tc>
                <a:tc>
                  <a:txBody>
                    <a:bodyPr/>
                    <a:lstStyle/>
                    <a:p>
                      <a:pPr lvl="0">
                        <a:lnSpc>
                          <a:spcPct val="115000"/>
                        </a:lnSpc>
                      </a:pPr>
                      <a:r>
                        <a:rPr lang="en-US" sz="1000" smtClean="0">
                          <a:solidFill>
                            <a:srgbClr val="000000"/>
                          </a:solidFill>
                          <a:latin typeface="Arial"/>
                          <a:ea typeface="SimSun"/>
                          <a:cs typeface="Segoe UI"/>
                        </a:rPr>
                        <a:t>Observateur d'événements dans le menu Outils d'administration</a:t>
                      </a:r>
                      <a:endParaRPr lang="en-US" sz="1000">
                        <a:solidFill>
                          <a:prstClr val="black"/>
                        </a:solidFill>
                        <a:latin typeface="Arial"/>
                        <a:ea typeface="SimSun"/>
                        <a:cs typeface="Arial"/>
                      </a:endParaRPr>
                    </a:p>
                  </a:txBody>
                  <a:tcPr marL="68580" marR="68580" marT="0" marB="0"/>
                </a:tc>
              </a:tr>
            </a:tbl>
          </a:graphicData>
        </a:graphic>
      </p:graphicFrame>
    </p:spTree>
    <p:extLst>
      <p:ext uri="{BB962C8B-B14F-4D97-AF65-F5344CB8AC3E}">
        <p14:creationId xmlns:p14="http://schemas.microsoft.com/office/powerpoint/2010/main" val="2265157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s-ES" sz="1000">
                <a:latin typeface="Arial"/>
                <a:ea typeface="SimSun"/>
                <a:cs typeface="Segoe UI"/>
              </a:rPr>
              <a:t>Décrivez le service de rôle NPS. Les stagiaires doivent comprendre que les stratégies créées sur les serveurs de routage et d'accès à distance sont considérées comme locales pour le serveur qui héberge le rôle. Dans le cas du serveur NPS en tant que serveur RADIUS., un environnement avec plusieurs serveurs d'accès à distance peut stocker toutes les stratégies dans un même emplacement : le serveur RADIUS NPS. Cela supprime la nécessité de duplication des stratégies sur chacun des serveurs RAS.</a:t>
            </a:r>
            <a:endParaRPr lang="en-US" sz="1000">
              <a:latin typeface="Arial"/>
              <a:ea typeface="SimSun"/>
              <a:cs typeface="Arial"/>
            </a:endParaRPr>
          </a:p>
          <a:p>
            <a:pPr>
              <a:lnSpc>
                <a:spcPct val="115000"/>
              </a:lnSpc>
              <a:spcAft>
                <a:spcPts val="1000"/>
              </a:spcAft>
            </a:pPr>
            <a:r>
              <a:rPr lang="es-ES" sz="1000">
                <a:latin typeface="Arial"/>
                <a:ea typeface="SimSun"/>
                <a:cs typeface="Segoe UI"/>
              </a:rPr>
              <a:t>Des informations de journalisation et de comptes détaillées sont également disponibles lorsque vous utilisez le service d'authentification et d'autorisation RADIUS.</a:t>
            </a:r>
            <a:endParaRPr lang="en-US" sz="1000">
              <a:latin typeface="Arial"/>
              <a:ea typeface="SimSun"/>
              <a:cs typeface="Arial"/>
            </a:endParaRPr>
          </a:p>
          <a:p>
            <a:pPr>
              <a:lnSpc>
                <a:spcPct val="115000"/>
              </a:lnSpc>
              <a:spcAft>
                <a:spcPts val="1000"/>
              </a:spcAft>
            </a:pPr>
            <a:r>
              <a:rPr lang="es-ES" sz="1000">
                <a:latin typeface="Arial"/>
                <a:ea typeface="SimSun"/>
                <a:cs typeface="Segoe UI"/>
              </a:rPr>
              <a:t>Expliquez aux stagiaires que les scénarios de protection d'accès réseau supposent que le serveur NPS évalue les déclarations d'intégrité envoyées par les ordinateurs clients compatibles avec la protection d'accès réseau qui se connectent au réseau. L'accès est accordé si l'intégrité du client satisfait aux stratégies NAP du serveur. Cela est traité en détail dans une autre rubrique.</a:t>
            </a:r>
            <a:endParaRPr lang="en-US" sz="1000">
              <a:latin typeface="Arial"/>
              <a:ea typeface="SimSun"/>
              <a:cs typeface="Arial"/>
            </a:endParaRPr>
          </a:p>
          <a:p>
            <a:pPr>
              <a:lnSpc>
                <a:spcPct val="115000"/>
              </a:lnSpc>
              <a:spcAft>
                <a:spcPts val="1000"/>
              </a:spcAft>
            </a:pPr>
            <a:r>
              <a:rPr lang="en-US" sz="1000">
                <a:latin typeface="Arial"/>
                <a:ea typeface="SimSun"/>
                <a:cs typeface="Segoe UI"/>
              </a:rPr>
              <a:t>Un accès câblé/sans fil sécurisé requiert des commutateurs d'authentification 802.1X et des points d'accès sans fil compatibles avec 802.1X.</a:t>
            </a:r>
            <a:endParaRPr lang="en-US" sz="1000">
              <a:latin typeface="Arial"/>
              <a:ea typeface="SimSun"/>
              <a:cs typeface="Arial"/>
            </a:endParaRPr>
          </a:p>
          <a:p>
            <a:pPr>
              <a:lnSpc>
                <a:spcPct val="115000"/>
              </a:lnSpc>
              <a:spcAft>
                <a:spcPts val="1000"/>
              </a:spcAft>
            </a:pPr>
            <a:r>
              <a:rPr lang="en-US" sz="1000">
                <a:latin typeface="Arial"/>
                <a:ea typeface="SimSun"/>
                <a:cs typeface="Segoe UI"/>
              </a:rPr>
              <a:t>Le service RADIUS offre une gestion centralisée des stratégies pour l'accès à distance. Il est également utilisé pour les stratégies d'autorisation des connexions pour le serveur de Bureau distant.</a:t>
            </a:r>
            <a:endParaRPr lang="en-US" sz="1000">
              <a:latin typeface="Arial"/>
              <a:ea typeface="SimSun"/>
              <a:cs typeface="Arial"/>
            </a:endParaRPr>
          </a:p>
          <a:p>
            <a:pPr>
              <a:lnSpc>
                <a:spcPct val="115000"/>
              </a:lnSpc>
            </a:pPr>
            <a:r>
              <a:rPr lang="en-US" sz="1000" b="1">
                <a:latin typeface="Arial"/>
                <a:ea typeface="SimSun"/>
                <a:cs typeface="Arial"/>
              </a:rPr>
              <a:t>Remarque : </a:t>
            </a:r>
            <a:r>
              <a:rPr lang="es-ES" sz="1000">
                <a:latin typeface="Arial"/>
                <a:ea typeface="SimSun"/>
                <a:cs typeface="Segoe UI"/>
              </a:rPr>
              <a:t>Vous pouvez tracer un schéma qui montre les relations entre ces éléments. Utilisez ce lien pour voir un schéma témoin : </a:t>
            </a:r>
            <a:endParaRPr lang="en-US" sz="1000">
              <a:latin typeface="Arial"/>
              <a:ea typeface="SimSun"/>
              <a:cs typeface="Arial"/>
            </a:endParaRPr>
          </a:p>
          <a:p>
            <a:pPr>
              <a:lnSpc>
                <a:spcPct val="115000"/>
              </a:lnSpc>
            </a:pPr>
            <a:r>
              <a:rPr lang="es-ES" sz="1000">
                <a:latin typeface="Arial"/>
                <a:ea typeface="SimSun"/>
                <a:cs typeface="Segoe UI"/>
              </a:rPr>
              <a:t>Proxy RADIUS</a:t>
            </a:r>
            <a:endParaRPr lang="en-US" sz="1000">
              <a:latin typeface="Arial"/>
              <a:ea typeface="SimSun"/>
              <a:cs typeface="Arial"/>
            </a:endParaRPr>
          </a:p>
          <a:p>
            <a:pPr>
              <a:lnSpc>
                <a:spcPct val="115000"/>
              </a:lnSpc>
              <a:spcAft>
                <a:spcPts val="1000"/>
              </a:spcAft>
            </a:pPr>
            <a:r>
              <a:rPr lang="en-US" sz="1000" u="sng">
                <a:latin typeface="Arial"/>
                <a:ea typeface="SimSun"/>
                <a:cs typeface="Segoe UI"/>
                <a:hlinkClick r:id="rId3"/>
              </a:rPr>
              <a:t>http://go.microsoft.com/fwlink/?LinkID=214827&amp;clcid=0x409</a:t>
            </a:r>
            <a:r>
              <a:rPr lang="es-ES" sz="1000">
                <a:latin typeface="Arial"/>
                <a:ea typeface="SimSun"/>
                <a:cs typeface="Segoe UI"/>
              </a:rPr>
              <a:t> </a:t>
            </a:r>
            <a:endParaRPr lang="en-US" sz="1000">
              <a:latin typeface="Arial"/>
              <a:ea typeface="SimSun"/>
              <a:cs typeface="Arial"/>
            </a:endParaRPr>
          </a:p>
          <a:p>
            <a:pPr>
              <a:lnSpc>
                <a:spcPct val="115000"/>
              </a:lnSpc>
              <a:tabLst>
                <a:tab pos="2630805" algn="l"/>
              </a:tabLst>
            </a:pPr>
            <a:r>
              <a:rPr lang="en-US" sz="1000" b="1">
                <a:latin typeface="Arial"/>
                <a:ea typeface="SimSun"/>
                <a:cs typeface="Arial"/>
              </a:rPr>
              <a:t>Examinez les exemples suivants avec les stagiaires.	</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exemples de configuration suivants illustrent comment il est possible de configurer le serveur NPS en tant que serveur RADIUS et proxy RADIUS :</a:t>
            </a:r>
            <a:endParaRPr lang="en-US" sz="1000">
              <a:latin typeface="Arial"/>
              <a:ea typeface="SimSun"/>
              <a:cs typeface="Arial"/>
            </a:endParaRPr>
          </a:p>
          <a:p>
            <a:pPr marL="342900" marR="0" lvl="0" indent="-342900">
              <a:lnSpc>
                <a:spcPct val="115000"/>
              </a:lnSpc>
              <a:spcBef>
                <a:spcPts val="0"/>
              </a:spcBef>
              <a:spcAft>
                <a:spcPts val="995"/>
              </a:spcAft>
              <a:buFont typeface="Symbol"/>
              <a:buChar char=""/>
            </a:pPr>
            <a:r>
              <a:rPr lang="es-ES" sz="1000" smtClean="0">
                <a:effectLst/>
                <a:latin typeface="Arial"/>
                <a:ea typeface="Times New Roman"/>
                <a:cs typeface="Segoe UI"/>
              </a:rPr>
              <a:t>Serveur NPS en tant que serveur RADIUS. Dans cet exemple, vous configurez le serveur NPS en tant que serveur RADIUS. La stratégie de demande de connexion par défaut est la seule stratégie configurée, et le serveur NPS local traite toutes les demandes de connexion. </a:t>
            </a:r>
            <a:r>
              <a:rPr lang="en-US" sz="1000" smtClean="0">
                <a:effectLst/>
                <a:latin typeface="Arial"/>
                <a:ea typeface="Times New Roman"/>
                <a:cs typeface="Segoe UI"/>
              </a:rPr>
              <a:t>Le serveur NPS peut authentifier et autoriser des utilisateurs dont les comptes figurent dans le domaine du serveur NPS et dans des domaines approuvés.</a:t>
            </a:r>
          </a:p>
        </p:txBody>
      </p:sp>
      <p:sp>
        <p:nvSpPr>
          <p:cNvPr id="4" name="Slide Number Placeholder 3"/>
          <p:cNvSpPr>
            <a:spLocks noGrp="1"/>
          </p:cNvSpPr>
          <p:nvPr>
            <p:ph type="sldNum" sz="quarter" idx="10"/>
          </p:nvPr>
        </p:nvSpPr>
        <p:spPr/>
        <p:txBody>
          <a:bodyPr/>
          <a:lstStyle/>
          <a:p>
            <a:fld id="{155C45D2-721C-4CFC-831D-3E322AE4DD31}" type="slidenum">
              <a:rPr lang="en-US" smtClean="0"/>
              <a:t>4</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62971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indent="-342900">
              <a:lnSpc>
                <a:spcPct val="115000"/>
              </a:lnSpc>
              <a:spcAft>
                <a:spcPts val="995"/>
              </a:spcAft>
              <a:buFont typeface="Symbol"/>
              <a:buChar char=""/>
            </a:pPr>
            <a:r>
              <a:rPr lang="es-ES" sz="1000">
                <a:latin typeface="Arial"/>
                <a:ea typeface="Times New Roman"/>
                <a:cs typeface="Segoe UI"/>
              </a:rPr>
              <a:t>Serveur NPS en tant que proxy RADIUS. Dans cet exemple, vous configurez le serveur NPS en tant que proxy RADIUS qui transmet les demandes de connexion à des groupes de serveurs </a:t>
            </a:r>
            <a:r>
              <a:rPr lang="es-ES" sz="1000" smtClean="0">
                <a:latin typeface="Arial"/>
                <a:ea typeface="Times New Roman"/>
                <a:cs typeface="Segoe UI"/>
              </a:rPr>
              <a:t>RADIUS</a:t>
            </a:r>
            <a:r>
              <a:rPr lang="en-US" sz="1000" smtClean="0">
                <a:latin typeface="Arial"/>
                <a:ea typeface="Times New Roman"/>
                <a:cs typeface="Times New Roman"/>
              </a:rPr>
              <a:t> </a:t>
            </a:r>
            <a:r>
              <a:rPr lang="es-ES" sz="1000" smtClean="0">
                <a:solidFill>
                  <a:prstClr val="black"/>
                </a:solidFill>
                <a:latin typeface="Arial"/>
                <a:ea typeface="Times New Roman"/>
                <a:cs typeface="Segoe UI"/>
              </a:rPr>
              <a:t>distants </a:t>
            </a:r>
            <a:r>
              <a:rPr lang="es-ES" sz="1000">
                <a:solidFill>
                  <a:prstClr val="black"/>
                </a:solidFill>
                <a:latin typeface="Arial"/>
                <a:ea typeface="Times New Roman"/>
                <a:cs typeface="Segoe UI"/>
              </a:rPr>
              <a:t>dans deux domaines différents non approuvés. La stratégie de demande de connexion par défaut est supprimée, et deux nouvelles stratégies de demande de connexion sont créées pour transmettre les demandes à deux domaines différents. Dans cet exemple, le serveur NPS ne traite pas de demandes de connexion sur le serveur local. Au lieu de cela, il transmet les demandes de connexion au serveur NPS ou à d'autres serveurs RADIUS que vous configurez en tant que membres de groupes de serveurs RADIUS distants.</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s-ES" sz="1000">
                <a:solidFill>
                  <a:prstClr val="black"/>
                </a:solidFill>
                <a:latin typeface="Arial"/>
                <a:ea typeface="Times New Roman"/>
                <a:cs typeface="Segoe UI"/>
              </a:rPr>
              <a:t>Serveur NPS en tant que serveur RADIUS et proxy RADIUS. Outre la stratégie de demande de connexion par défaut, qui indique que les demandes de connexion sont traitées localement, une nouvelle stratégie de demande de connexion est créée pour transmettre les demandes de connexion à un serveur NPS ou à un autre serveur RADIUS dans un domaine non approuvé. </a:t>
            </a:r>
            <a:r>
              <a:rPr lang="en-US" sz="1000">
                <a:solidFill>
                  <a:prstClr val="black"/>
                </a:solidFill>
                <a:latin typeface="Arial"/>
                <a:ea typeface="Times New Roman"/>
                <a:cs typeface="Segoe UI"/>
              </a:rPr>
              <a:t>Cette deuxième stratégie s'intitule la stratégie Proxy. </a:t>
            </a:r>
            <a:endParaRPr lang="en-US" sz="1000">
              <a:solidFill>
                <a:prstClr val="black"/>
              </a:solidFill>
              <a:latin typeface="Arial"/>
              <a:ea typeface="Times New Roman"/>
              <a:cs typeface="Times New Roman"/>
            </a:endParaRPr>
          </a:p>
          <a:p>
            <a:pPr marL="358775" lvl="0">
              <a:lnSpc>
                <a:spcPct val="115000"/>
              </a:lnSpc>
              <a:spcAft>
                <a:spcPts val="1000"/>
              </a:spcAft>
            </a:pPr>
            <a:r>
              <a:rPr lang="es-ES" sz="1000">
                <a:solidFill>
                  <a:prstClr val="black"/>
                </a:solidFill>
                <a:latin typeface="Arial"/>
                <a:ea typeface="SimSun"/>
                <a:cs typeface="Segoe UI"/>
              </a:rPr>
              <a:t>Dans cet exemple, la stratégie Proxy apparaît en premier dans la liste triée des stratégies. Si la demande de connexion correspond à la stratégie Proxy, la demande de connexion est transmise au serveur RADIUS dans le groupe de serveurs RADIUS distants. Si la demande de connexion ne correspond pas à la stratégie Proxy, mais qu'elle correspond à la stratégie de demande de connexion par défaut, le serveur NPS traite la demande de connexion sur le serveur local. Si la demande de connexion ne correspond à aucune stratégie, le serveur NPS l'ignore.</a:t>
            </a:r>
            <a:endParaRPr lang="en-US" sz="1000">
              <a:solidFill>
                <a:prstClr val="black"/>
              </a:solidFill>
              <a:latin typeface="Arial"/>
              <a:ea typeface="SimSun"/>
              <a:cs typeface="Arial"/>
            </a:endParaRPr>
          </a:p>
          <a:p>
            <a:pPr marL="342900" lvl="0" indent="-342900">
              <a:lnSpc>
                <a:spcPct val="115000"/>
              </a:lnSpc>
              <a:spcAft>
                <a:spcPts val="995"/>
              </a:spcAft>
              <a:buFont typeface="Symbol"/>
              <a:buChar char=""/>
            </a:pPr>
            <a:r>
              <a:rPr lang="es-ES" sz="1000">
                <a:solidFill>
                  <a:prstClr val="black"/>
                </a:solidFill>
                <a:latin typeface="Arial"/>
                <a:ea typeface="Times New Roman"/>
                <a:cs typeface="Segoe UI"/>
              </a:rPr>
              <a:t>Serveur NPS en tant que serveur RADIUS avec des serveurs de comptes distants. Dans cet exemple, vous ne configurez pas le serveur NPS local pour exécuter la gestion de comptes, et vous modifiez la stratégie de demande de connexion par défaut afin que les messages de comptes RADIUS soient transmis à un serveur NPS ou à un autre serveur RADIUS dans un groupe de serveurs RADIUS distants. </a:t>
            </a:r>
            <a:r>
              <a:rPr lang="en-US" sz="1000">
                <a:solidFill>
                  <a:prstClr val="black"/>
                </a:solidFill>
                <a:latin typeface="Arial"/>
                <a:ea typeface="Times New Roman"/>
                <a:cs typeface="Segoe UI"/>
              </a:rPr>
              <a:t>Contrairement aux messages de comptes, les messages d'authentification et d'autorisation ne sont pas transmis, et le serveur NPS local exécute ces fonctions pour le domaine local et tous les domaines approuvés.</a:t>
            </a:r>
            <a:endParaRPr lang="en-US" sz="1000">
              <a:solidFill>
                <a:prstClr val="black"/>
              </a:solidFill>
              <a:latin typeface="Arial"/>
              <a:ea typeface="Times New Roman"/>
              <a:cs typeface="Times New Roman"/>
            </a:endParaRPr>
          </a:p>
          <a:p>
            <a:pPr marL="342900" indent="-342900">
              <a:lnSpc>
                <a:spcPct val="115000"/>
              </a:lnSpc>
              <a:spcAft>
                <a:spcPts val="995"/>
              </a:spcAft>
              <a:buFont typeface="Symbol"/>
              <a:buChar char=""/>
            </a:pPr>
            <a:r>
              <a:rPr lang="en-US" sz="1000">
                <a:solidFill>
                  <a:prstClr val="black"/>
                </a:solidFill>
                <a:latin typeface="Arial" pitchFamily="34" charset="0"/>
                <a:ea typeface="Times New Roman"/>
                <a:cs typeface="Arial" pitchFamily="34" charset="0"/>
              </a:rPr>
              <a:t>Serveur NPS avec RADIUS distant vers le mappage utilisateur Windows. Dans cet exemple, le serveur NPS agit à la fois en tant que serveur RADIUS et en tant que proxy RADIUS pour chaque demande de connexion individuelle en transmettant la demande d'authentification à un serveur RADIUS distant tout en utilisant un compte d'utilisateur Windows local pour l'autorisation. Vous pouvez implémenter cette configuration en configurant l'attribut </a:t>
            </a:r>
            <a:r>
              <a:rPr lang="en-US" sz="1000" b="1">
                <a:solidFill>
                  <a:prstClr val="black"/>
                </a:solidFill>
                <a:latin typeface="Arial" pitchFamily="34" charset="0"/>
                <a:ea typeface="Times New Roman"/>
                <a:cs typeface="Arial" pitchFamily="34" charset="0"/>
              </a:rPr>
              <a:t>RADIUS distant vers le mappage utilisateur Windows</a:t>
            </a:r>
            <a:r>
              <a:rPr lang="en-US" sz="1000">
                <a:solidFill>
                  <a:prstClr val="black"/>
                </a:solidFill>
                <a:latin typeface="Arial" pitchFamily="34" charset="0"/>
                <a:ea typeface="Times New Roman"/>
                <a:cs typeface="Arial" pitchFamily="34" charset="0"/>
              </a:rPr>
              <a:t> comme une condition de la stratégie de demande de connexion. En outre, vous devez créer localement un compte d'utilisateur portant le même nom que le compte d'utilisateur distant par rapport auquel le serveur RADIUS distant effectue l'authentification.</a:t>
            </a:r>
            <a:endParaRPr lang="en-US" sz="1000">
              <a:latin typeface="Arial" pitchFamily="34" charset="0"/>
              <a:cs typeface="Arial" pitchFamily="34" charset="0"/>
            </a:endParaRPr>
          </a:p>
          <a:p>
            <a:pPr marL="342900" lvl="0" indent="-342900">
              <a:lnSpc>
                <a:spcPct val="115000"/>
              </a:lnSpc>
              <a:spcAft>
                <a:spcPts val="995"/>
              </a:spcAft>
              <a:buFont typeface="Symbol"/>
              <a:buChar char=""/>
            </a:pPr>
            <a:endParaRPr lang="en-US"/>
          </a:p>
        </p:txBody>
      </p:sp>
      <p:sp>
        <p:nvSpPr>
          <p:cNvPr id="4" name="Slide Number Placeholder 3"/>
          <p:cNvSpPr>
            <a:spLocks noGrp="1"/>
          </p:cNvSpPr>
          <p:nvPr>
            <p:ph type="sldNum" sz="quarter" idx="10"/>
          </p:nvPr>
        </p:nvSpPr>
        <p:spPr/>
        <p:txBody>
          <a:bodyPr/>
          <a:lstStyle/>
          <a:p>
            <a:fld id="{155C45D2-721C-4CFC-831D-3E322AE4DD31}" type="slidenum">
              <a:rPr lang="en-US" smtClean="0"/>
              <a:t>5</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603867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Cette démonstration requiert les ordinateurs virtuels 22411B-LON-DC1 et 22411B-LON-RTR.</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Installer le rôle NPS</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Basculez vers LON-DC1.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Connectez-vous en tant que </a:t>
            </a:r>
            <a:r>
              <a:rPr lang="en-US" sz="1000" b="1" smtClean="0">
                <a:effectLst/>
                <a:latin typeface="Arial"/>
                <a:ea typeface="Times New Roman"/>
                <a:cs typeface="Times New Roman"/>
              </a:rPr>
              <a:t>ADATUM\Administrateur</a:t>
            </a:r>
            <a:r>
              <a:rPr lang="en-US" sz="1000" smtClean="0">
                <a:effectLst/>
                <a:latin typeface="Arial"/>
                <a:ea typeface="Times New Roman"/>
                <a:cs typeface="Segoe UI"/>
              </a:rPr>
              <a:t> avec le mot de passe </a:t>
            </a:r>
            <a:r>
              <a:rPr lang="en-US" sz="1000" b="1" smtClean="0">
                <a:effectLst/>
                <a:latin typeface="Arial"/>
                <a:ea typeface="Times New Roman"/>
                <a:cs typeface="Times New Roman"/>
              </a:rPr>
              <a:t>Pa$$w0rd</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Si nécessaire, cliquez sur </a:t>
            </a:r>
            <a:r>
              <a:rPr lang="en-US" sz="1000" b="1" smtClean="0">
                <a:effectLst/>
                <a:latin typeface="Arial"/>
                <a:ea typeface="Times New Roman"/>
                <a:cs typeface="Times New Roman"/>
              </a:rPr>
              <a:t>Gestionnaire de serveur</a:t>
            </a:r>
            <a:r>
              <a:rPr lang="es-ES" sz="1000" smtClean="0">
                <a:effectLst/>
                <a:latin typeface="Arial"/>
                <a:ea typeface="Times New Roman"/>
                <a:cs typeface="Segoe UI"/>
              </a:rPr>
              <a:t> dans la barre des tâches. </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le volet Détails, cliquez sur </a:t>
            </a:r>
            <a:r>
              <a:rPr lang="en-US" sz="1000" b="1" smtClean="0">
                <a:effectLst/>
                <a:latin typeface="Arial"/>
                <a:ea typeface="Times New Roman"/>
                <a:cs typeface="Times New Roman"/>
              </a:rPr>
              <a:t>Ajouter des rôles et des fonctionnalités</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t>
            </a:r>
            <a:r>
              <a:rPr lang="en-US" sz="1000" b="1" smtClean="0">
                <a:effectLst/>
                <a:latin typeface="Arial"/>
                <a:ea typeface="Times New Roman"/>
                <a:cs typeface="Times New Roman"/>
              </a:rPr>
              <a:t>Assistant Ajout de rôles et de fonctionnalités</a:t>
            </a:r>
            <a:r>
              <a:rPr lang="en-U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Sélectionner le type d'installation</a:t>
            </a:r>
            <a:r>
              <a:rPr lang="es-ES" sz="1000" smtClean="0">
                <a:effectLst/>
                <a:latin typeface="Arial"/>
                <a:ea typeface="Times New Roman"/>
                <a:cs typeface="Segoe UI"/>
              </a:rPr>
              <a:t>, cliquez sur </a:t>
            </a:r>
            <a:r>
              <a:rPr lang="en-US" sz="1000" b="1" smtClean="0">
                <a:effectLst/>
                <a:latin typeface="Arial"/>
                <a:ea typeface="Times New Roman"/>
                <a:cs typeface="Times New Roman"/>
              </a:rPr>
              <a:t>Installation</a:t>
            </a:r>
            <a:r>
              <a:rPr lang="en-US" sz="1000" smtClean="0">
                <a:effectLst/>
                <a:latin typeface="Arial"/>
                <a:ea typeface="Times New Roman"/>
                <a:cs typeface="Segoe UI"/>
              </a:rPr>
              <a:t> </a:t>
            </a:r>
            <a:r>
              <a:rPr lang="en-US" sz="1000" b="1" smtClean="0">
                <a:effectLst/>
                <a:latin typeface="Arial"/>
                <a:ea typeface="Times New Roman"/>
                <a:cs typeface="Times New Roman"/>
              </a:rPr>
              <a:t>basée sur un rôle ou une fonctionnalité</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page </a:t>
            </a:r>
            <a:r>
              <a:rPr lang="en-US" sz="1000" b="1" smtClean="0">
                <a:effectLst/>
                <a:latin typeface="Arial"/>
                <a:ea typeface="Times New Roman"/>
                <a:cs typeface="Times New Roman"/>
              </a:rPr>
              <a:t>Sélectionner le serveur de destination</a:t>
            </a:r>
            <a:r>
              <a:rPr lang="es-E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Sélectionner des rôles de serveurs</a:t>
            </a:r>
            <a:r>
              <a:rPr lang="es-ES" sz="1000" smtClean="0">
                <a:effectLst/>
                <a:latin typeface="Arial"/>
                <a:ea typeface="Times New Roman"/>
                <a:cs typeface="Segoe UI"/>
              </a:rPr>
              <a:t>, activez la case à cocher </a:t>
            </a:r>
            <a:r>
              <a:rPr lang="en-US" sz="1000" b="1" smtClean="0">
                <a:effectLst/>
                <a:latin typeface="Arial"/>
                <a:ea typeface="Times New Roman"/>
                <a:cs typeface="Times New Roman"/>
              </a:rPr>
              <a:t>Services de stratégie et d'accès réseau</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Cliquez sur </a:t>
            </a:r>
            <a:r>
              <a:rPr lang="en-US" sz="1000" b="1" smtClean="0">
                <a:effectLst/>
                <a:latin typeface="Arial"/>
                <a:ea typeface="Times New Roman"/>
                <a:cs typeface="Times New Roman"/>
              </a:rPr>
              <a:t>Ajouter des fonctionnalités</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 à deux reprises.</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Services de stratégie et d'accès réseau</a:t>
            </a:r>
            <a:r>
              <a:rPr lang="es-ES" sz="1000" smtClean="0">
                <a:effectLst/>
                <a:latin typeface="Arial"/>
                <a:ea typeface="Times New Roman"/>
                <a:cs typeface="Segoe UI"/>
              </a:rPr>
              <a:t>,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Sélectionner des services de rôle</a:t>
            </a:r>
            <a:r>
              <a:rPr lang="es-ES" sz="1000" smtClean="0">
                <a:effectLst/>
                <a:latin typeface="Arial"/>
                <a:ea typeface="Times New Roman"/>
                <a:cs typeface="Segoe UI"/>
              </a:rPr>
              <a:t>, vérifiez que la case à cocher </a:t>
            </a:r>
            <a:r>
              <a:rPr lang="en-US" sz="1000" b="1" smtClean="0">
                <a:effectLst/>
                <a:latin typeface="Arial"/>
                <a:ea typeface="Times New Roman"/>
                <a:cs typeface="Times New Roman"/>
              </a:rPr>
              <a:t>Serveur NPS (Network Policy Server)</a:t>
            </a:r>
            <a:r>
              <a:rPr lang="es-ES" sz="1000" smtClean="0">
                <a:effectLst/>
                <a:latin typeface="Arial"/>
                <a:ea typeface="Times New Roman"/>
                <a:cs typeface="Segoe UI"/>
              </a:rPr>
              <a:t> est activée,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Confirmer les sélections</a:t>
            </a:r>
            <a:r>
              <a:rPr lang="en-US" sz="1000" smtClean="0">
                <a:effectLst/>
                <a:latin typeface="Arial"/>
                <a:ea typeface="Times New Roman"/>
                <a:cs typeface="Segoe UI"/>
              </a:rPr>
              <a:t> </a:t>
            </a:r>
            <a:r>
              <a:rPr lang="en-US" sz="1000" b="1" smtClean="0">
                <a:effectLst/>
                <a:latin typeface="Arial"/>
                <a:ea typeface="Times New Roman"/>
                <a:cs typeface="Times New Roman"/>
              </a:rPr>
              <a:t>d'installation</a:t>
            </a:r>
            <a:r>
              <a:rPr lang="es-ES" sz="1000" smtClean="0">
                <a:effectLst/>
                <a:latin typeface="Arial"/>
                <a:ea typeface="Times New Roman"/>
                <a:cs typeface="Segoe UI"/>
              </a:rPr>
              <a:t>, cliquez sur </a:t>
            </a:r>
            <a:r>
              <a:rPr lang="en-US" sz="1000" b="1" smtClean="0">
                <a:effectLst/>
                <a:latin typeface="Arial"/>
                <a:ea typeface="Times New Roman"/>
                <a:cs typeface="Times New Roman"/>
              </a:rPr>
              <a:t>Installer</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Vérifiez que l'installation a réussi, puis cliquez sur </a:t>
            </a:r>
            <a:r>
              <a:rPr lang="en-US" sz="1000" b="1" smtClean="0">
                <a:effectLst/>
                <a:latin typeface="Arial"/>
                <a:ea typeface="Times New Roman"/>
                <a:cs typeface="Times New Roman"/>
              </a:rPr>
              <a:t>Fermer</a:t>
            </a:r>
            <a:r>
              <a:rPr lang="es-ES" sz="1000" smtClean="0">
                <a:effectLst/>
                <a:latin typeface="Arial"/>
                <a:ea typeface="Times New Roman"/>
                <a:cs typeface="Segoe UI"/>
              </a:rPr>
              <a:t>.</a:t>
            </a:r>
          </a:p>
          <a:p>
            <a:pPr marL="342900" indent="-342900">
              <a:lnSpc>
                <a:spcPct val="115000"/>
              </a:lnSpc>
              <a:spcAft>
                <a:spcPts val="995"/>
              </a:spcAft>
              <a:buFont typeface="+mj-lt"/>
              <a:buAutoNum type="arabicPeriod"/>
            </a:pPr>
            <a:r>
              <a:rPr lang="es-ES" sz="1000">
                <a:solidFill>
                  <a:prstClr val="black"/>
                </a:solidFill>
                <a:latin typeface="Arial"/>
                <a:ea typeface="Times New Roman"/>
                <a:cs typeface="Segoe UI"/>
              </a:rPr>
              <a:t>Fermez la fenêtre du Gestionnaire de serveur.</a:t>
            </a:r>
            <a:endParaRPr lang="en-US" sz="1000">
              <a:solidFill>
                <a:prstClr val="black"/>
              </a:solidFill>
              <a:latin typeface="Arial"/>
              <a:ea typeface="Times New Roman"/>
              <a:cs typeface="Times New Roman"/>
            </a:endParaRPr>
          </a:p>
          <a:p>
            <a:pPr marR="0" lvl="0">
              <a:lnSpc>
                <a:spcPct val="115000"/>
              </a:lnSpc>
              <a:spcBef>
                <a:spcPts val="0"/>
              </a:spcBef>
              <a:spcAft>
                <a:spcPts val="995"/>
              </a:spcAft>
            </a:pP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6</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338617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a:ea typeface="SimSun"/>
                <a:cs typeface="Segoe UI"/>
              </a:rPr>
              <a:t>Inscrire </a:t>
            </a:r>
            <a:r>
              <a:rPr lang="en-US" sz="1000" b="1">
                <a:solidFill>
                  <a:prstClr val="black"/>
                </a:solidFill>
                <a:latin typeface="Arial"/>
                <a:ea typeface="SimSun"/>
                <a:cs typeface="Segoe UI"/>
              </a:rPr>
              <a:t>NPS dans AD DS	</a:t>
            </a:r>
          </a:p>
          <a:p>
            <a:pPr marL="342900" lvl="0" indent="-342900">
              <a:lnSpc>
                <a:spcPct val="115000"/>
              </a:lnSpc>
              <a:spcAft>
                <a:spcPts val="995"/>
              </a:spcAft>
              <a:buFont typeface="+mj-lt"/>
              <a:buAutoNum type="arabicPeriod"/>
            </a:pPr>
            <a:r>
              <a:rPr lang="es-ES" sz="1000">
                <a:solidFill>
                  <a:prstClr val="black"/>
                </a:solidFill>
                <a:latin typeface="Arial"/>
                <a:ea typeface="Times New Roman"/>
                <a:cs typeface="Segoe UI"/>
              </a:rPr>
              <a:t>Suspendez le pointeur de la souris dans le coin inférieur gauche de la barre des tâches, puis cliquez sur </a:t>
            </a:r>
            <a:r>
              <a:rPr lang="en-US" sz="1000" b="1">
                <a:solidFill>
                  <a:prstClr val="black"/>
                </a:solidFill>
                <a:latin typeface="Arial"/>
                <a:ea typeface="Times New Roman"/>
                <a:cs typeface="Times New Roman"/>
              </a:rPr>
              <a:t>Accueil</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Cliquez sur </a:t>
            </a:r>
            <a:r>
              <a:rPr lang="en-US" sz="1000" b="1">
                <a:solidFill>
                  <a:prstClr val="black"/>
                </a:solidFill>
                <a:latin typeface="Arial"/>
                <a:ea typeface="Times New Roman"/>
                <a:cs typeface="Times New Roman"/>
              </a:rPr>
              <a:t>Serveur NPS</a:t>
            </a:r>
            <a:r>
              <a:rPr lang="en-U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s-ES" sz="1000">
                <a:solidFill>
                  <a:prstClr val="black"/>
                </a:solidFill>
                <a:latin typeface="Arial"/>
                <a:ea typeface="Times New Roman"/>
                <a:cs typeface="Segoe UI"/>
              </a:rPr>
              <a:t>Dans le volet de navigation du Gestionnaire de stratégies réseau, cliquez avec le bouton droit sur </a:t>
            </a:r>
            <a:r>
              <a:rPr lang="en-US" sz="1000" b="1">
                <a:solidFill>
                  <a:prstClr val="black"/>
                </a:solidFill>
                <a:latin typeface="Arial"/>
                <a:ea typeface="Times New Roman"/>
                <a:cs typeface="Times New Roman"/>
              </a:rPr>
              <a:t>NPS (local)</a:t>
            </a:r>
            <a:r>
              <a:rPr lang="es-ES" sz="1000">
                <a:solidFill>
                  <a:prstClr val="black"/>
                </a:solidFill>
                <a:latin typeface="Arial"/>
                <a:ea typeface="Times New Roman"/>
                <a:cs typeface="Segoe UI"/>
              </a:rPr>
              <a:t>, puis cliquez sur </a:t>
            </a:r>
            <a:r>
              <a:rPr lang="en-US" sz="1000" b="1">
                <a:solidFill>
                  <a:prstClr val="black"/>
                </a:solidFill>
                <a:latin typeface="Arial"/>
                <a:ea typeface="Times New Roman"/>
                <a:cs typeface="Times New Roman"/>
              </a:rPr>
              <a:t>Inscrire un serveur dans Active Directory</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a:solidFill>
                  <a:prstClr val="black"/>
                </a:solidFill>
                <a:latin typeface="Arial"/>
                <a:ea typeface="Times New Roman"/>
                <a:cs typeface="Segoe UI"/>
              </a:rPr>
              <a:t>Dans la zone de message </a:t>
            </a:r>
            <a:r>
              <a:rPr lang="en-US" sz="1000" b="1">
                <a:solidFill>
                  <a:prstClr val="black"/>
                </a:solidFill>
                <a:latin typeface="Arial"/>
                <a:ea typeface="Times New Roman"/>
                <a:cs typeface="Times New Roman"/>
              </a:rPr>
              <a:t>Serveur NPS (Network Policy Server)</a:t>
            </a:r>
            <a:r>
              <a:rPr lang="en-US" sz="1000">
                <a:solidFill>
                  <a:prstClr val="black"/>
                </a:solidFill>
                <a:latin typeface="Arial"/>
                <a:ea typeface="Times New Roman"/>
                <a:cs typeface="Segoe UI"/>
              </a:rPr>
              <a:t>, cliquez sur </a:t>
            </a:r>
            <a:r>
              <a:rPr lang="en-US" sz="1000" b="1">
                <a:solidFill>
                  <a:prstClr val="black"/>
                </a:solidFill>
                <a:latin typeface="Arial"/>
                <a:ea typeface="Times New Roman"/>
                <a:cs typeface="Times New Roman"/>
              </a:rPr>
              <a:t>OK</a:t>
            </a:r>
            <a:r>
              <a:rPr lang="en-US" sz="1000">
                <a:solidFill>
                  <a:prstClr val="black"/>
                </a:solidFill>
                <a:latin typeface="Arial"/>
                <a:ea typeface="Times New Roman"/>
                <a:cs typeface="Segoe UI"/>
              </a:rPr>
              <a:t>. </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s-ES" sz="1000">
                <a:solidFill>
                  <a:prstClr val="black"/>
                </a:solidFill>
                <a:latin typeface="Arial"/>
                <a:ea typeface="Times New Roman"/>
                <a:cs typeface="Segoe UI"/>
              </a:rPr>
              <a:t>Dans la boîte de dialogue Serveur NPS (Network Policy Server) suivante, cliquez sur </a:t>
            </a:r>
            <a:r>
              <a:rPr lang="en-US" sz="1000" b="1">
                <a:solidFill>
                  <a:prstClr val="black"/>
                </a:solidFill>
                <a:latin typeface="Arial"/>
                <a:ea typeface="Times New Roman"/>
                <a:cs typeface="Times New Roman"/>
              </a:rPr>
              <a:t>OK</a:t>
            </a:r>
            <a:r>
              <a:rPr lang="es-ES" sz="1000">
                <a:solidFill>
                  <a:prstClr val="black"/>
                </a:solidFill>
                <a:latin typeface="Arial"/>
                <a:ea typeface="Times New Roman"/>
                <a:cs typeface="Segoe UI"/>
              </a:rPr>
              <a: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s-ES" sz="1000">
                <a:solidFill>
                  <a:prstClr val="black"/>
                </a:solidFill>
                <a:latin typeface="Arial"/>
                <a:ea typeface="Times New Roman"/>
                <a:cs typeface="Segoe UI"/>
              </a:rPr>
              <a:t>Laissez la fenêtre de la console Serveur NPS (Network Policy Server) ouverte.</a:t>
            </a:r>
            <a:endParaRPr lang="en-US"/>
          </a:p>
        </p:txBody>
      </p:sp>
      <p:sp>
        <p:nvSpPr>
          <p:cNvPr id="4" name="Slide Number Placeholder 3"/>
          <p:cNvSpPr>
            <a:spLocks noGrp="1"/>
          </p:cNvSpPr>
          <p:nvPr>
            <p:ph type="sldNum" sz="quarter" idx="10"/>
          </p:nvPr>
        </p:nvSpPr>
        <p:spPr/>
        <p:txBody>
          <a:bodyPr/>
          <a:lstStyle/>
          <a:p>
            <a:fld id="{155C45D2-721C-4CFC-831D-3E322AE4DD31}" type="slidenum">
              <a:rPr lang="en-US" smtClean="0"/>
              <a:t>7</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1990727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Vous pouvez utiliser la console NPS qui est disponible après l'installation pour gérer le serveur NPS local uniquement. Pour l'administration à distance de serveurs NPS, utilisez le composant logiciel enfichable MMC (Microsoft Management Console) NPS.</a:t>
            </a:r>
            <a:endParaRPr lang="en-US" sz="1000">
              <a:latin typeface="Arial"/>
              <a:ea typeface="SimSun"/>
              <a:cs typeface="Arial"/>
            </a:endParaRPr>
          </a:p>
          <a:p>
            <a:pPr>
              <a:lnSpc>
                <a:spcPct val="115000"/>
              </a:lnSpc>
              <a:spcAft>
                <a:spcPts val="1000"/>
              </a:spcAft>
            </a:pPr>
            <a:r>
              <a:rPr lang="es-ES" sz="1000">
                <a:latin typeface="Arial"/>
                <a:ea typeface="SimSun"/>
                <a:cs typeface="Segoe UI"/>
              </a:rPr>
              <a:t>L'outil de ligne de commande en ligne netshNPS est également disponible pour les tâches de gestion NPS.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8</a:t>
            </a:fld>
            <a:endParaRPr lang="en-US"/>
          </a:p>
        </p:txBody>
      </p:sp>
      <p:sp>
        <p:nvSpPr>
          <p:cNvPr id="7" name="Rectangle 6"/>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8" name="Rectangle 7"/>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Tree>
    <p:extLst>
      <p:ext uri="{BB962C8B-B14F-4D97-AF65-F5344CB8AC3E}">
        <p14:creationId xmlns:p14="http://schemas.microsoft.com/office/powerpoint/2010/main" val="411857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Laissez l'ordinateur virtuel en exécution pour les démonstrations suivantes.</a:t>
            </a:r>
            <a:endParaRPr lang="en-US" sz="1000">
              <a:latin typeface="Arial"/>
              <a:ea typeface="SimSun"/>
              <a:cs typeface="Arial"/>
            </a:endParaRPr>
          </a:p>
          <a:p>
            <a:pPr>
              <a:lnSpc>
                <a:spcPct val="115000"/>
              </a:lnSpc>
            </a:pPr>
            <a:r>
              <a:rPr lang="en-US" sz="1000" b="1">
                <a:latin typeface="Arial"/>
                <a:ea typeface="SimSun"/>
                <a:cs typeface="Arial"/>
              </a:rPr>
              <a:t>Étapes de préparation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Les ordinateurs virtuels requis, 22411B-LON-DC1 et 22411B-LON-RTR, doivent être en cours d'exécution après la démonstration précédente.</a:t>
            </a:r>
            <a:endParaRPr lang="en-US" sz="1000">
              <a:latin typeface="Arial"/>
              <a:ea typeface="SimSun"/>
              <a:cs typeface="Arial"/>
            </a:endParaRPr>
          </a:p>
          <a:p>
            <a:pPr>
              <a:lnSpc>
                <a:spcPct val="115000"/>
              </a:lnSpc>
            </a:pPr>
            <a:r>
              <a:rPr lang="en-US" sz="1000" b="1">
                <a:latin typeface="Arial"/>
                <a:ea typeface="SimSun"/>
                <a:cs typeface="Arial"/>
              </a:rPr>
              <a:t>Procédure de démonstration</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Configurer un serveur RADIUS pour des connexions VPN </a:t>
            </a: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Sur LON-DC1, dans la console NPS, dans le volet d'informations Mise en route, ouvrez la liste déroulante sous </a:t>
            </a:r>
            <a:r>
              <a:rPr lang="en-US" sz="1000" b="1" smtClean="0">
                <a:effectLst/>
                <a:latin typeface="Arial"/>
                <a:ea typeface="Times New Roman"/>
                <a:cs typeface="Times New Roman"/>
              </a:rPr>
              <a:t>Configuration standard</a:t>
            </a:r>
            <a:r>
              <a:rPr lang="en-US" sz="1000" smtClean="0">
                <a:effectLst/>
                <a:latin typeface="Arial"/>
                <a:ea typeface="Times New Roman"/>
                <a:cs typeface="Segoe UI"/>
              </a:rPr>
              <a:t>, puis cliquez sur </a:t>
            </a:r>
            <a:r>
              <a:rPr lang="en-US" sz="1000" b="1" smtClean="0">
                <a:effectLst/>
                <a:latin typeface="Arial"/>
                <a:ea typeface="Times New Roman"/>
                <a:cs typeface="Times New Roman"/>
              </a:rPr>
              <a:t>Serveur RADIUS pour les connexions d'accès à distance ou VPN</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Sous </a:t>
            </a:r>
            <a:r>
              <a:rPr lang="en-US" sz="1000" b="1" smtClean="0">
                <a:effectLst/>
                <a:latin typeface="Arial"/>
                <a:ea typeface="Times New Roman"/>
                <a:cs typeface="Times New Roman"/>
              </a:rPr>
              <a:t>Serveur RADIUS pour les connexions d'accès à distance ou VPN</a:t>
            </a:r>
            <a:r>
              <a:rPr lang="en-US" sz="1000" smtClean="0">
                <a:effectLst/>
                <a:latin typeface="Arial"/>
                <a:ea typeface="Times New Roman"/>
                <a:cs typeface="Segoe UI"/>
              </a:rPr>
              <a:t>, cliquez sur </a:t>
            </a:r>
            <a:r>
              <a:rPr lang="en-US" sz="1000" b="1" smtClean="0">
                <a:effectLst/>
                <a:latin typeface="Arial"/>
                <a:ea typeface="Times New Roman"/>
                <a:cs typeface="Times New Roman"/>
              </a:rPr>
              <a:t>Configurer une connexion VPN ou d'accès à distance</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smtClean="0">
                <a:effectLst/>
                <a:latin typeface="Arial"/>
                <a:ea typeface="Times New Roman"/>
                <a:cs typeface="Segoe UI"/>
              </a:rPr>
              <a:t>Dans l'Assistant Configurer une connexion VPN ou d’accès à distance, cliquez sur </a:t>
            </a:r>
            <a:r>
              <a:rPr lang="en-US" sz="1000" b="1" smtClean="0">
                <a:effectLst/>
                <a:latin typeface="Arial"/>
                <a:ea typeface="Times New Roman"/>
                <a:cs typeface="Times New Roman"/>
              </a:rPr>
              <a:t>Réseau privé virtuel (VPN)</a:t>
            </a:r>
            <a:r>
              <a:rPr lang="en-US" sz="1000" smtClean="0">
                <a:effectLst/>
                <a:latin typeface="Arial"/>
                <a:ea typeface="Times New Roman"/>
                <a:cs typeface="Segoe UI"/>
              </a:rPr>
              <a:t>, acceptez le nom par défaut et cliquez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Clients RADIUS</a:t>
            </a:r>
            <a:r>
              <a:rPr lang="es-ES" sz="1000" smtClean="0">
                <a:effectLst/>
                <a:latin typeface="Arial"/>
                <a:ea typeface="Times New Roman"/>
                <a:cs typeface="Segoe UI"/>
              </a:rPr>
              <a:t>, cliquez sur </a:t>
            </a:r>
            <a:r>
              <a:rPr lang="en-US" sz="1000" b="1" smtClean="0">
                <a:effectLst/>
                <a:latin typeface="Arial"/>
                <a:ea typeface="Times New Roman"/>
                <a:cs typeface="Times New Roman"/>
              </a:rPr>
              <a:t>Ajouter</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a:t>
            </a:r>
            <a:r>
              <a:rPr lang="en-US" sz="1000" b="1" smtClean="0">
                <a:effectLst/>
                <a:latin typeface="Arial"/>
                <a:ea typeface="Times New Roman"/>
                <a:cs typeface="Times New Roman"/>
              </a:rPr>
              <a:t>Nouveau client RADIUS</a:t>
            </a:r>
            <a:r>
              <a:rPr lang="es-ES" sz="1000" smtClean="0">
                <a:effectLst/>
                <a:latin typeface="Arial"/>
                <a:ea typeface="Times New Roman"/>
                <a:cs typeface="Segoe UI"/>
              </a:rPr>
              <a:t>, dans le champ</a:t>
            </a:r>
            <a:r>
              <a:rPr lang="en-US" sz="1000" b="1" smtClean="0">
                <a:effectLst/>
                <a:latin typeface="Arial"/>
                <a:ea typeface="Times New Roman"/>
                <a:cs typeface="Times New Roman"/>
              </a:rPr>
              <a:t>Nom convivial</a:t>
            </a:r>
            <a:r>
              <a:rPr lang="es-ES" sz="1000" smtClean="0">
                <a:effectLst/>
                <a:latin typeface="Arial"/>
                <a:ea typeface="Times New Roman"/>
                <a:cs typeface="Segoe UI"/>
              </a:rPr>
              <a:t>, tapez </a:t>
            </a:r>
            <a:r>
              <a:rPr lang="en-US" sz="1000" b="1" smtClean="0">
                <a:effectLst/>
                <a:latin typeface="Arial"/>
                <a:ea typeface="Times New Roman"/>
                <a:cs typeface="Times New Roman"/>
              </a:rPr>
              <a:t>LON-RTR</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Vérifier</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a:t>
            </a:r>
            <a:r>
              <a:rPr lang="en-US" sz="1000" b="1" smtClean="0">
                <a:effectLst/>
                <a:latin typeface="Arial"/>
                <a:ea typeface="Times New Roman"/>
                <a:cs typeface="Times New Roman"/>
              </a:rPr>
              <a:t>Vérifier l’adresse</a:t>
            </a:r>
            <a:r>
              <a:rPr lang="es-ES" sz="1000" smtClean="0">
                <a:effectLst/>
                <a:latin typeface="Arial"/>
                <a:ea typeface="Times New Roman"/>
                <a:cs typeface="Segoe UI"/>
              </a:rPr>
              <a:t>, dans le champ </a:t>
            </a:r>
            <a:r>
              <a:rPr lang="en-US" sz="1000" b="1" smtClean="0">
                <a:effectLst/>
                <a:latin typeface="Arial"/>
                <a:ea typeface="Times New Roman"/>
                <a:cs typeface="Times New Roman"/>
              </a:rPr>
              <a:t>Adresse</a:t>
            </a:r>
            <a:r>
              <a:rPr lang="es-ES" sz="1000" smtClean="0">
                <a:effectLst/>
                <a:latin typeface="Arial"/>
                <a:ea typeface="Times New Roman"/>
                <a:cs typeface="Segoe UI"/>
              </a:rPr>
              <a:t>, tapez </a:t>
            </a:r>
            <a:r>
              <a:rPr lang="en-US" sz="1000" b="1" smtClean="0">
                <a:effectLst/>
                <a:latin typeface="Arial"/>
                <a:ea typeface="Times New Roman"/>
                <a:cs typeface="Times New Roman"/>
              </a:rPr>
              <a:t>LON-RTR</a:t>
            </a:r>
            <a:r>
              <a:rPr lang="es-ES" sz="1000" smtClean="0">
                <a:effectLst/>
                <a:latin typeface="Arial"/>
                <a:ea typeface="Times New Roman"/>
                <a:cs typeface="Segoe UI"/>
              </a:rPr>
              <a:t>, cliquez sur </a:t>
            </a:r>
            <a:r>
              <a:rPr lang="en-US" sz="1000" b="1" smtClean="0">
                <a:effectLst/>
                <a:latin typeface="Arial"/>
                <a:ea typeface="Times New Roman"/>
                <a:cs typeface="Times New Roman"/>
              </a:rPr>
              <a:t>Résoudre</a:t>
            </a:r>
            <a:r>
              <a:rPr lang="es-ES" sz="1000" smtClean="0">
                <a:effectLst/>
                <a:latin typeface="Arial"/>
                <a:ea typeface="Times New Roman"/>
                <a:cs typeface="Segoe UI"/>
              </a:rPr>
              <a:t>, puis sur </a:t>
            </a:r>
            <a:r>
              <a:rPr lang="en-US" sz="1000" b="1" smtClean="0">
                <a:effectLst/>
                <a:latin typeface="Arial"/>
                <a:ea typeface="Times New Roman"/>
                <a:cs typeface="Times New Roman"/>
              </a:rPr>
              <a:t>OK</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Dans la boîte de dialogue </a:t>
            </a:r>
            <a:r>
              <a:rPr lang="en-US" sz="1000" b="1" smtClean="0">
                <a:effectLst/>
                <a:latin typeface="Arial"/>
                <a:ea typeface="Times New Roman"/>
                <a:cs typeface="Times New Roman"/>
              </a:rPr>
              <a:t>Nouveau client RADIUS</a:t>
            </a:r>
            <a:r>
              <a:rPr lang="es-ES" sz="1000" smtClean="0">
                <a:effectLst/>
                <a:latin typeface="Arial"/>
                <a:ea typeface="Times New Roman"/>
                <a:cs typeface="Segoe UI"/>
              </a:rPr>
              <a:t>, dans les champs </a:t>
            </a:r>
            <a:r>
              <a:rPr lang="en-US" sz="1000" b="1" smtClean="0">
                <a:effectLst/>
                <a:latin typeface="Arial"/>
                <a:ea typeface="Times New Roman"/>
                <a:cs typeface="Times New Roman"/>
              </a:rPr>
              <a:t>Secret partagé</a:t>
            </a:r>
            <a:r>
              <a:rPr lang="es-ES" sz="1000" smtClean="0">
                <a:effectLst/>
                <a:latin typeface="Arial"/>
                <a:ea typeface="Times New Roman"/>
                <a:cs typeface="Segoe UI"/>
              </a:rPr>
              <a:t> et </a:t>
            </a:r>
            <a:r>
              <a:rPr lang="en-US" sz="1000" b="1" smtClean="0">
                <a:effectLst/>
                <a:latin typeface="Arial"/>
                <a:ea typeface="Times New Roman"/>
                <a:cs typeface="Times New Roman"/>
              </a:rPr>
              <a:t>Confirmez le secret partagé</a:t>
            </a:r>
            <a:r>
              <a:rPr lang="es-ES" sz="1000" smtClean="0">
                <a:effectLst/>
                <a:latin typeface="Arial"/>
                <a:ea typeface="Times New Roman"/>
                <a:cs typeface="Segoe UI"/>
              </a:rPr>
              <a:t>, tapez </a:t>
            </a:r>
            <a:r>
              <a:rPr lang="en-US" sz="1000" b="1" smtClean="0">
                <a:effectLst/>
                <a:latin typeface="Arial"/>
                <a:ea typeface="Times New Roman"/>
                <a:cs typeface="Times New Roman"/>
              </a:rPr>
              <a:t>Pa$$w0rd</a:t>
            </a:r>
            <a:r>
              <a:rPr lang="es-ES" sz="1000" smtClean="0">
                <a:effectLst/>
                <a:latin typeface="Arial"/>
                <a:ea typeface="Times New Roman"/>
                <a:cs typeface="Segoe UI"/>
              </a:rPr>
              <a:t>, puis cliquez sur </a:t>
            </a:r>
            <a:r>
              <a:rPr lang="en-US" sz="1000" b="1" smtClean="0">
                <a:effectLst/>
                <a:latin typeface="Arial"/>
                <a:ea typeface="Times New Roman"/>
                <a:cs typeface="Times New Roman"/>
              </a:rPr>
              <a:t>OK</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Spécifier un serveur d'accès à distance ou VPN</a:t>
            </a:r>
            <a:r>
              <a:rPr lang="es-ES" sz="1000" smtClean="0">
                <a:effectLst/>
                <a:latin typeface="Arial"/>
                <a:ea typeface="Times New Roman"/>
                <a:cs typeface="Segoe UI"/>
              </a:rPr>
              <a:t> ,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s-ES" sz="1000" smtClean="0">
                <a:effectLst/>
                <a:latin typeface="Arial"/>
                <a:ea typeface="Times New Roman"/>
                <a:cs typeface="Segoe UI"/>
              </a:rPr>
              <a:t>Sur la page </a:t>
            </a:r>
            <a:r>
              <a:rPr lang="en-US" sz="1000" b="1" smtClean="0">
                <a:effectLst/>
                <a:latin typeface="Arial"/>
                <a:ea typeface="Times New Roman"/>
                <a:cs typeface="Times New Roman"/>
              </a:rPr>
              <a:t>Configurer les méthodes d'authentification</a:t>
            </a:r>
            <a:r>
              <a:rPr lang="es-ES" sz="1000" smtClean="0">
                <a:effectLst/>
                <a:latin typeface="Arial"/>
                <a:ea typeface="Times New Roman"/>
                <a:cs typeface="Segoe UI"/>
              </a:rPr>
              <a:t>, vérifiez que la case </a:t>
            </a:r>
            <a:r>
              <a:rPr lang="en-US" sz="1000" b="1" smtClean="0">
                <a:effectLst/>
                <a:latin typeface="Arial"/>
                <a:ea typeface="Times New Roman"/>
                <a:cs typeface="Times New Roman"/>
              </a:rPr>
              <a:t>Authentification</a:t>
            </a:r>
            <a:r>
              <a:rPr lang="en-US" sz="1000" smtClean="0">
                <a:effectLst/>
                <a:latin typeface="Arial"/>
                <a:ea typeface="Times New Roman"/>
                <a:cs typeface="Segoe UI"/>
              </a:rPr>
              <a:t> </a:t>
            </a:r>
            <a:r>
              <a:rPr lang="en-US" sz="1000" b="1" smtClean="0">
                <a:effectLst/>
                <a:latin typeface="Arial"/>
                <a:ea typeface="Times New Roman"/>
                <a:cs typeface="Times New Roman"/>
              </a:rPr>
              <a:t> chiffrée Microsoft version 2</a:t>
            </a:r>
            <a:r>
              <a:rPr lang="en-US" sz="1000" smtClean="0">
                <a:effectLst/>
                <a:latin typeface="Arial"/>
                <a:ea typeface="Times New Roman"/>
                <a:cs typeface="Segoe UI"/>
              </a:rPr>
              <a:t> </a:t>
            </a:r>
            <a:r>
              <a:rPr lang="en-US" sz="1000" b="1" smtClean="0">
                <a:effectLst/>
                <a:latin typeface="Arial"/>
                <a:ea typeface="Times New Roman"/>
                <a:cs typeface="Times New Roman"/>
              </a:rPr>
              <a:t>(MS-CHAPv2)</a:t>
            </a:r>
            <a:r>
              <a:rPr lang="es-ES" sz="1000" smtClean="0">
                <a:effectLst/>
                <a:latin typeface="Arial"/>
                <a:ea typeface="Times New Roman"/>
                <a:cs typeface="Segoe UI"/>
              </a:rPr>
              <a:t> est cochée, puis cliquez sur </a:t>
            </a:r>
            <a:r>
              <a:rPr lang="en-US" sz="1000" b="1" smtClean="0">
                <a:effectLst/>
                <a:latin typeface="Arial"/>
                <a:ea typeface="Times New Roman"/>
                <a:cs typeface="Times New Roman"/>
              </a:rPr>
              <a:t>Suivant</a:t>
            </a:r>
            <a:r>
              <a:rPr lang="es-ES" sz="1000" smtClean="0">
                <a:effectLst/>
                <a:latin typeface="Arial"/>
                <a:ea typeface="Times New Roman"/>
                <a:cs typeface="Segoe UI"/>
              </a:rPr>
              <a:t>.</a:t>
            </a:r>
            <a:endParaRPr lang="en-US" sz="100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endParaRPr lang="en-US" sz="100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155C45D2-721C-4CFC-831D-3E322AE4DD31}" type="slidenum">
              <a:rPr lang="en-US" smtClean="0"/>
              <a:t>9</a:t>
            </a:fld>
            <a:endParaRPr lang="en-US"/>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22411B</a:t>
            </a:r>
            <a:endParaRPr lang="en-US" sz="1200" b="1">
              <a:solidFill>
                <a:srgbClr val="000000"/>
              </a:solidFill>
              <a:latin typeface="Arial"/>
            </a:endParaRPr>
          </a:p>
        </p:txBody>
      </p:sp>
      <p:sp>
        <p:nvSpPr>
          <p:cNvPr id="9" name="Rectangle 8"/>
          <p:cNvSpPr/>
          <p:nvPr/>
        </p:nvSpPr>
        <p:spPr>
          <a:xfrm>
            <a:off x="0" y="256787"/>
            <a:ext cx="3038475" cy="480332"/>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8: Installation, configuration et résolution des problèmes du rôle de serveur NPS</a:t>
            </a:r>
            <a:endParaRPr lang="en-US" sz="1200" b="1">
              <a:solidFill>
                <a:srgbClr val="336699"/>
              </a:solidFill>
              <a:latin typeface="Arial"/>
            </a:endParaRPr>
          </a:p>
        </p:txBody>
      </p:sp>
      <p:sp>
        <p:nvSpPr>
          <p:cNvPr id="10" name="TextBox 9"/>
          <p:cNvSpPr txBox="1"/>
          <p:nvPr/>
        </p:nvSpPr>
        <p:spPr>
          <a:xfrm>
            <a:off x="0" y="8890000"/>
            <a:ext cx="3429000" cy="246221"/>
          </a:xfrm>
          <a:prstGeom prst="rect">
            <a:avLst/>
          </a:prstGeom>
          <a:noFill/>
        </p:spPr>
        <p:txBody>
          <a:bodyPr vert="horz" wrap="square" rtlCol="0">
            <a:spAutoFit/>
          </a:bodyPr>
          <a:lstStyle/>
          <a:p>
            <a:r>
              <a:rPr lang="fr-FR" sz="1000">
                <a:latin typeface="Arial"/>
              </a:rPr>
              <a:t>(Autres remarques figurent sur la diapositive suivante.)</a:t>
            </a:r>
            <a:endParaRPr lang="en-US" sz="1000" dirty="0">
              <a:latin typeface="Arial"/>
            </a:endParaRPr>
          </a:p>
        </p:txBody>
      </p:sp>
    </p:spTree>
    <p:extLst>
      <p:ext uri="{BB962C8B-B14F-4D97-AF65-F5344CB8AC3E}">
        <p14:creationId xmlns:p14="http://schemas.microsoft.com/office/powerpoint/2010/main" val="17889433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3165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13463" y="3169492"/>
            <a:ext cx="5625736" cy="340093"/>
          </a:xfrm>
        </p:spPr>
        <p:txBody>
          <a:bodyPr/>
          <a:lstStyle/>
          <a:p>
            <a:r>
              <a:rPr lang="en-US" sz="2600" smtClean="0"/>
              <a:t>Module 8</a:t>
            </a:r>
            <a:endParaRPr lang="en-US" sz="2600"/>
          </a:p>
        </p:txBody>
      </p:sp>
      <p:sp>
        <p:nvSpPr>
          <p:cNvPr id="3" name="Subtitle 2"/>
          <p:cNvSpPr>
            <a:spLocks noGrp="1"/>
          </p:cNvSpPr>
          <p:nvPr>
            <p:ph type="subTitle" sz="quarter" idx="1"/>
          </p:nvPr>
        </p:nvSpPr>
        <p:spPr>
          <a:xfrm>
            <a:off x="3124200" y="3733800"/>
            <a:ext cx="5775960" cy="1103872"/>
          </a:xfrm>
        </p:spPr>
        <p:txBody>
          <a:bodyPr/>
          <a:lstStyle/>
          <a:p>
            <a:r>
              <a:rPr lang="fr-FR" smtClean="0"/>
              <a:t>Installation, configuration et résolution des problèmes du rôle de serveur NPS
</a:t>
            </a:r>
            <a:endParaRPr lang="en-US"/>
          </a:p>
        </p:txBody>
      </p:sp>
    </p:spTree>
    <p:extLst>
      <p:ext uri="{BB962C8B-B14F-4D97-AF65-F5344CB8AC3E}">
        <p14:creationId xmlns:p14="http://schemas.microsoft.com/office/powerpoint/2010/main" val="3749042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5989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2: Configuration de clients et de serveurs RADIUS</a:t>
            </a:r>
            <a:endParaRPr lang="en-US"/>
          </a:p>
        </p:txBody>
      </p:sp>
      <p:sp>
        <p:nvSpPr>
          <p:cNvPr id="3" name="Text Placeholder 2"/>
          <p:cNvSpPr>
            <a:spLocks noGrp="1"/>
          </p:cNvSpPr>
          <p:nvPr>
            <p:ph type="body" idx="1"/>
          </p:nvPr>
        </p:nvSpPr>
        <p:spPr/>
        <p:txBody>
          <a:bodyPr/>
          <a:lstStyle/>
          <a:p>
            <a:r>
              <a:rPr lang="fr-FR" smtClean="0"/>
              <a:t>Qu'est-ce qu'un client RADIUS ?
Qu'est-ce qu'un proxy RADIUS ?
Démonstration : Configuration d'un client RADIUS
Qu'est-ce qu'une stratégie de demande de connexion ?
Configuration du traitement des demandes de connexion
Démonstration : Création d'une stratégie de demande de connexion</a:t>
            </a:r>
            <a:endParaRPr lang="en-US"/>
          </a:p>
        </p:txBody>
      </p:sp>
    </p:spTree>
    <p:extLst>
      <p:ext uri="{BB962C8B-B14F-4D97-AF65-F5344CB8AC3E}">
        <p14:creationId xmlns:p14="http://schemas.microsoft.com/office/powerpoint/2010/main" val="544771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 client RADIUS ?</a:t>
            </a:r>
            <a:endParaRPr lang="en-US"/>
          </a:p>
        </p:txBody>
      </p:sp>
      <p:sp>
        <p:nvSpPr>
          <p:cNvPr id="4" name="Content Placeholder 2"/>
          <p:cNvSpPr>
            <a:spLocks noGrp="1"/>
          </p:cNvSpPr>
          <p:nvPr/>
        </p:nvSpPr>
        <p:spPr bwMode="auto">
          <a:xfrm>
            <a:off x="458788" y="2011815"/>
            <a:ext cx="8119156" cy="4236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Les clients RADIUS sont des serveurs d'accès réseau, par exemple :</a:t>
            </a:r>
          </a:p>
          <a:p>
            <a:pPr lvl="1"/>
            <a:r>
              <a:rPr lang="en-GB" dirty="0"/>
              <a:t>Points d'accès sans fil</a:t>
            </a:r>
          </a:p>
          <a:p>
            <a:pPr lvl="1"/>
            <a:r>
              <a:rPr lang="en-GB" dirty="0"/>
              <a:t>Commutateurs d'authentification 802.1x</a:t>
            </a:r>
          </a:p>
          <a:p>
            <a:pPr lvl="1"/>
            <a:r>
              <a:rPr lang="en-GB" dirty="0"/>
              <a:t>Serveurs VPN</a:t>
            </a:r>
          </a:p>
          <a:p>
            <a:pPr lvl="1"/>
            <a:r>
              <a:rPr lang="en-GB" dirty="0"/>
              <a:t>Serveurs d'accès à distance</a:t>
            </a:r>
          </a:p>
          <a:p>
            <a:r>
              <a:rPr lang="en-GB" dirty="0"/>
              <a:t>Les clients RADIUS envoient des demandes de connexion et des messages de comptes aux serveurs RADIUS pour l'authentification, l'autorisation et la gestion de comptes</a:t>
            </a:r>
          </a:p>
          <a:p>
            <a:endParaRPr lang="en-US" dirty="0"/>
          </a:p>
        </p:txBody>
      </p:sp>
      <p:sp>
        <p:nvSpPr>
          <p:cNvPr id="5" name="TextBox 3"/>
          <p:cNvSpPr txBox="1"/>
          <p:nvPr/>
        </p:nvSpPr>
        <p:spPr>
          <a:xfrm>
            <a:off x="1019908" y="1143000"/>
            <a:ext cx="7104184"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dirty="0" smtClean="0">
                <a:latin typeface="Segoe UI" pitchFamily="34" charset="0"/>
                <a:ea typeface="Segoe UI" pitchFamily="34" charset="0"/>
                <a:cs typeface="Segoe UI" pitchFamily="34" charset="0"/>
              </a:rPr>
              <a:t>Le serveur NPS est un serveur RADIUS</a:t>
            </a:r>
            <a:endParaRPr lang="en-IN" sz="28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97285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 proxy RADIUS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Un proxy RADIUS reçoit des tentatives de connexion des clients RADIUS et les transmet au serveur RADIUS approprié ou à un autre proxy RADIUS pour d'autres opérations de routage</a:t>
            </a:r>
          </a:p>
          <a:p>
            <a:r>
              <a:rPr lang="en-GB" sz="2400" dirty="0"/>
              <a:t>Un proxy RADIUS est requis pour :</a:t>
            </a:r>
          </a:p>
          <a:p>
            <a:pPr lvl="1"/>
            <a:r>
              <a:rPr lang="en-GB" sz="2000" dirty="0" smtClean="0"/>
              <a:t>Sous-traiter des services d'accès réseau à distance, VPN ou sans fil par des fournisseurs de services </a:t>
            </a:r>
            <a:endParaRPr lang="en-GB" sz="2000" dirty="0"/>
          </a:p>
          <a:p>
            <a:pPr lvl="1"/>
            <a:r>
              <a:rPr lang="en-GB" sz="2000" dirty="0"/>
              <a:t>Authentifier et autoriser les comptes d'utilisateurs </a:t>
            </a:r>
            <a:r>
              <a:rPr sz="2000" dirty="0"/>
              <a:t/>
            </a:r>
            <a:br>
              <a:rPr sz="2000" dirty="0"/>
            </a:br>
            <a:r>
              <a:rPr lang="en-GB" sz="2000" dirty="0"/>
              <a:t>qui ne sont pas des membres Active Directory</a:t>
            </a:r>
          </a:p>
          <a:p>
            <a:pPr lvl="1"/>
            <a:r>
              <a:rPr lang="en-GB" sz="2000" dirty="0"/>
              <a:t>Authentifier et autoriser les utilisateurs en utilisant </a:t>
            </a:r>
            <a:r>
              <a:rPr sz="2000" dirty="0"/>
              <a:t/>
            </a:r>
            <a:br>
              <a:rPr sz="2000" dirty="0"/>
            </a:br>
            <a:r>
              <a:rPr lang="en-GB" sz="2000" dirty="0"/>
              <a:t>une base de données qui n'est pas une base de données de comptes Windows </a:t>
            </a:r>
          </a:p>
          <a:p>
            <a:pPr lvl="1"/>
            <a:r>
              <a:rPr lang="en-GB" sz="2000" dirty="0"/>
              <a:t>Équilibrer la charge des demandes de connexion entre </a:t>
            </a:r>
            <a:r>
              <a:rPr sz="2000" dirty="0"/>
              <a:t/>
            </a:r>
            <a:br>
              <a:rPr sz="2000" dirty="0"/>
            </a:br>
            <a:r>
              <a:rPr lang="en-GB" sz="2000" dirty="0"/>
              <a:t>plusieurs serveurs RADIUS </a:t>
            </a:r>
          </a:p>
          <a:p>
            <a:pPr lvl="1"/>
            <a:r>
              <a:rPr lang="en-GB" sz="2000" dirty="0"/>
              <a:t>Fournir le service RADIUS aux fournisseurs de services </a:t>
            </a:r>
            <a:r>
              <a:rPr sz="2000" dirty="0"/>
              <a:t/>
            </a:r>
            <a:br>
              <a:rPr sz="2000" dirty="0"/>
            </a:br>
            <a:r>
              <a:rPr lang="en-GB" sz="2000" dirty="0"/>
              <a:t>sous-traités et limiter les types de trafic par le biais du </a:t>
            </a:r>
            <a:r>
              <a:rPr lang="en-GB" sz="2000"/>
              <a:t>pare-feu </a:t>
            </a:r>
            <a:endParaRPr lang="en-GB" sz="2000" dirty="0"/>
          </a:p>
        </p:txBody>
      </p:sp>
    </p:spTree>
    <p:extLst>
      <p:ext uri="{BB962C8B-B14F-4D97-AF65-F5344CB8AC3E}">
        <p14:creationId xmlns:p14="http://schemas.microsoft.com/office/powerpoint/2010/main" val="3738267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ef7b93af-2fe1-4366-9e3c-142d36009f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d'un client RADIUS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Au cours de cette démonstration, vous allez apprendre à configurer un client RADIUS</a:t>
            </a:r>
          </a:p>
          <a:p>
            <a:endParaRPr lang="en-US" dirty="0"/>
          </a:p>
        </p:txBody>
      </p:sp>
    </p:spTree>
    <p:extLst>
      <p:ext uri="{BB962C8B-B14F-4D97-AF65-F5344CB8AC3E}">
        <p14:creationId xmlns:p14="http://schemas.microsoft.com/office/powerpoint/2010/main" val="3868288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05536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qu'une stratégie de demande de connexion ?</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523957" y="2495843"/>
            <a:ext cx="5251953" cy="3911675"/>
          </a:xfrm>
          <a:prstGeom prst="rect">
            <a:avLst/>
          </a:prstGeom>
          <a:noFill/>
          <a:ln w="6350">
            <a:solidFill>
              <a:srgbClr val="569AD2"/>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nvSpPr>
        <p:spPr bwMode="auto">
          <a:xfrm>
            <a:off x="415244" y="908050"/>
            <a:ext cx="8119156" cy="1188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000" dirty="0"/>
              <a:t>Les stratégies de demande de connexion sont des jeux de conditions et de paramètres qui désignent les serveurs RADIUS qui authentifient et autorisent les demandes de connexion que le serveur NPS reçoit des clients RADIUS</a:t>
            </a:r>
          </a:p>
        </p:txBody>
      </p:sp>
      <p:sp>
        <p:nvSpPr>
          <p:cNvPr id="6" name="TextBox 3"/>
          <p:cNvSpPr txBox="1"/>
          <p:nvPr/>
        </p:nvSpPr>
        <p:spPr>
          <a:xfrm>
            <a:off x="228599" y="2413782"/>
            <a:ext cx="3035105" cy="3847207"/>
          </a:xfrm>
          <a:prstGeom prst="rect">
            <a:avLst/>
          </a:prstGeom>
          <a:noFill/>
          <a:ln>
            <a:solidFill>
              <a:srgbClr val="569AD2"/>
            </a:solidFill>
          </a:ln>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600"/>
              </a:spcBef>
              <a:buClr>
                <a:srgbClr val="0070C0"/>
              </a:buClr>
              <a:buSzPct val="90000"/>
              <a:buFont typeface="Arial" pitchFamily="34" charset="0"/>
              <a:buChar char="•"/>
            </a:pPr>
            <a:r>
              <a:rPr lang="en-US" b="0" kern="0" dirty="0" smtClean="0">
                <a:solidFill>
                  <a:srgbClr val="000000"/>
                </a:solidFill>
                <a:latin typeface="Segoe UI" pitchFamily="34" charset="0"/>
                <a:ea typeface="Segoe UI" pitchFamily="34" charset="0"/>
                <a:cs typeface="Segoe UI" pitchFamily="34" charset="0"/>
              </a:rPr>
              <a:t>Stratégies de demande de connexion disponibles :</a:t>
            </a:r>
          </a:p>
          <a:p>
            <a:pPr marL="458788" lvl="1" indent="-169863">
              <a:spcBef>
                <a:spcPts val="600"/>
              </a:spcBef>
              <a:buClr>
                <a:srgbClr val="0070C0"/>
              </a:buClr>
              <a:buSzPct val="80000"/>
              <a:buFont typeface="Arial" pitchFamily="34" charset="0"/>
              <a:buChar char="•"/>
            </a:pPr>
            <a:r>
              <a:rPr lang="en-GB" sz="1600" b="0" kern="0" dirty="0" smtClean="0">
                <a:solidFill>
                  <a:srgbClr val="000000"/>
                </a:solidFill>
                <a:latin typeface="Segoe UI" pitchFamily="34" charset="0"/>
                <a:ea typeface="Segoe UI" pitchFamily="34" charset="0"/>
                <a:cs typeface="Segoe UI" pitchFamily="34" charset="0"/>
              </a:rPr>
              <a:t>Des conditions, telles que :</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Protocole de trames</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Type de service</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Type de tunnel</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Restrictions relatives aux jours et aux heures</a:t>
            </a:r>
          </a:p>
          <a:p>
            <a:pPr marL="458788" lvl="1" indent="-169863">
              <a:spcBef>
                <a:spcPts val="600"/>
              </a:spcBef>
              <a:buClr>
                <a:srgbClr val="0070C0"/>
              </a:buClr>
              <a:buSzPct val="80000"/>
              <a:buFont typeface="Arial" pitchFamily="34" charset="0"/>
              <a:buChar char="•"/>
            </a:pPr>
            <a:r>
              <a:rPr lang="en-GB" sz="1600" b="0" kern="0" dirty="0" smtClean="0">
                <a:solidFill>
                  <a:srgbClr val="000000"/>
                </a:solidFill>
                <a:latin typeface="Segoe UI" pitchFamily="34" charset="0"/>
                <a:ea typeface="Segoe UI" pitchFamily="34" charset="0"/>
                <a:cs typeface="Segoe UI" pitchFamily="34" charset="0"/>
              </a:rPr>
              <a:t>Des paramètres, tels que :</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Authentification</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Gestion de comptes</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Manipulation d'attribut</a:t>
            </a:r>
          </a:p>
          <a:p>
            <a:pPr marL="854075" lvl="2" indent="-173038">
              <a:spcBef>
                <a:spcPts val="600"/>
              </a:spcBef>
              <a:buClr>
                <a:srgbClr val="0070C0"/>
              </a:buClr>
              <a:buSzPct val="80000"/>
              <a:buFont typeface="Arial" pitchFamily="34" charset="0"/>
              <a:buChar char="•"/>
            </a:pPr>
            <a:r>
              <a:rPr lang="en-GB" sz="1400" b="0" kern="0" dirty="0" smtClean="0">
                <a:solidFill>
                  <a:srgbClr val="000000"/>
                </a:solidFill>
                <a:latin typeface="Segoe UI" pitchFamily="34" charset="0"/>
                <a:ea typeface="Segoe UI" pitchFamily="34" charset="0"/>
                <a:cs typeface="Segoe UI" pitchFamily="34" charset="0"/>
              </a:rPr>
              <a:t>Paramètres avancés</a:t>
            </a:r>
            <a:endParaRPr lang="en-IN" sz="1400" dirty="0"/>
          </a:p>
        </p:txBody>
      </p:sp>
    </p:spTree>
    <p:extLst>
      <p:ext uri="{BB962C8B-B14F-4D97-AF65-F5344CB8AC3E}">
        <p14:creationId xmlns:p14="http://schemas.microsoft.com/office/powerpoint/2010/main" val="32436094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85dd71ec-25bb-4830-8862-5a979926cf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du traitement des demandes de connexion</a:t>
            </a:r>
            <a:endParaRPr lang="en-US"/>
          </a:p>
        </p:txBody>
      </p:sp>
      <p:graphicFrame>
        <p:nvGraphicFramePr>
          <p:cNvPr id="4" name="Group 59"/>
          <p:cNvGraphicFramePr>
            <a:graphicFrameLocks/>
          </p:cNvGraphicFramePr>
          <p:nvPr>
            <p:extLst>
              <p:ext uri="{D42A27DB-BD31-4B8C-83A1-F6EECF244321}">
                <p14:modId xmlns:p14="http://schemas.microsoft.com/office/powerpoint/2010/main" val="3643398317"/>
              </p:ext>
            </p:extLst>
          </p:nvPr>
        </p:nvGraphicFramePr>
        <p:xfrm>
          <a:off x="420688" y="992188"/>
          <a:ext cx="8270875" cy="5042218"/>
        </p:xfrm>
        <a:graphic>
          <a:graphicData uri="http://schemas.openxmlformats.org/drawingml/2006/table">
            <a:tbl>
              <a:tblPr>
                <a:tableStyleId>{21E4AEA4-8DFA-4A89-87EB-49C32662AFE0}</a:tableStyleId>
              </a:tblPr>
              <a:tblGrid>
                <a:gridCol w="2417762"/>
                <a:gridCol w="5853113"/>
              </a:tblGrid>
              <a:tr h="592138">
                <a:tc>
                  <a:txBody>
                    <a:bodyPr/>
                    <a:lstStyle/>
                    <a:p>
                      <a:pPr marL="0" marR="0" lvl="0" indent="0" algn="ctr" defTabSz="914400" rtl="0" eaLnBrk="1" fontAlgn="base" latinLnBrk="0" hangingPunct="1">
                        <a:lnSpc>
                          <a:spcPct val="90000"/>
                        </a:lnSpc>
                        <a:spcBef>
                          <a:spcPct val="70000"/>
                        </a:spcBef>
                        <a:spcAft>
                          <a:spcPct val="0"/>
                        </a:spcAft>
                        <a:buClr>
                          <a:schemeClr val="hlink"/>
                        </a:buClr>
                        <a:buSzPct val="90000"/>
                        <a:buFontTx/>
                        <a:buNone/>
                        <a:tabLst/>
                      </a:pPr>
                      <a:r>
                        <a:rPr kumimoji="0" lang="en-US" sz="1800" b="1" u="none" strike="noStrike" cap="none" normalizeH="0" baseline="0" dirty="0" smtClean="0">
                          <a:ln>
                            <a:noFill/>
                          </a:ln>
                          <a:effectLst/>
                          <a:latin typeface="Segoe UI" pitchFamily="34" charset="0"/>
                          <a:ea typeface="Segoe UI" pitchFamily="34" charset="0"/>
                          <a:cs typeface="Segoe UI" pitchFamily="34" charset="0"/>
                        </a:rPr>
                        <a:t>Configuration</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ctr" defTabSz="914400" rtl="0" eaLnBrk="1" fontAlgn="base" latinLnBrk="0" hangingPunct="1">
                        <a:lnSpc>
                          <a:spcPct val="90000"/>
                        </a:lnSpc>
                        <a:spcBef>
                          <a:spcPct val="70000"/>
                        </a:spcBef>
                        <a:spcAft>
                          <a:spcPct val="0"/>
                        </a:spcAft>
                        <a:buClrTx/>
                        <a:buSzTx/>
                        <a:buFontTx/>
                        <a:buNone/>
                        <a:tabLst/>
                      </a:pPr>
                      <a:r>
                        <a:rPr kumimoji="0" lang="en-US" sz="1800" b="1" u="none" strike="noStrike" cap="none" normalizeH="0" baseline="0" dirty="0" smtClean="0">
                          <a:ln>
                            <a:noFill/>
                          </a:ln>
                          <a:effectLst/>
                          <a:latin typeface="Segoe UI" pitchFamily="34" charset="0"/>
                          <a:ea typeface="Segoe UI" pitchFamily="34" charset="0"/>
                          <a:cs typeface="Segoe UI" pitchFamily="34" charset="0"/>
                        </a:rPr>
                        <a:t>Description</a:t>
                      </a:r>
                      <a:endParaRPr kumimoji="0" lang="en-US" sz="18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814388">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Authentification locale / RADIUS</a:t>
                      </a:r>
                      <a:endPar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L'authentification locale est effectuée par rapport à la base de données des comptes de sécurité locale ou Active Directory. Des stratégies de connexion existent sur </a:t>
                      </a:r>
                      <a:r>
                        <a:rPr kumimoji="0" lang="en-US" sz="1600" u="none" strike="noStrike" cap="none" normalizeH="0" baseline="0" smtClean="0">
                          <a:ln>
                            <a:noFill/>
                          </a:ln>
                          <a:effectLst/>
                          <a:latin typeface="Segoe UI" pitchFamily="34" charset="0"/>
                          <a:ea typeface="Segoe UI" pitchFamily="34" charset="0"/>
                          <a:cs typeface="Segoe UI" pitchFamily="34" charset="0"/>
                        </a:rPr>
                        <a:t>ce serveur</a:t>
                      </a:r>
                      <a:endParaRPr kumimoji="0" lang="en-US" sz="1600" u="none" strike="noStrike" cap="none" normalizeH="0" baseline="0" dirty="0" smtClean="0">
                        <a:ln>
                          <a:noFill/>
                        </a:ln>
                        <a:effectLst/>
                        <a:latin typeface="Segoe UI" pitchFamily="34" charset="0"/>
                        <a:ea typeface="Segoe UI" pitchFamily="34" charset="0"/>
                        <a:cs typeface="Segoe UI" pitchFamily="34" charset="0"/>
                      </a:endParaRPr>
                    </a:p>
                    <a:p>
                      <a:pPr marL="166688" marR="0" lvl="0" indent="-166688" algn="l" defTabSz="914400" rtl="0" eaLnBrk="1" fontAlgn="base" latinLnBrk="0" hangingPunct="1">
                        <a:lnSpc>
                          <a:spcPct val="90000"/>
                        </a:lnSpc>
                        <a:spcBef>
                          <a:spcPct val="70000"/>
                        </a:spcBef>
                        <a:spcAft>
                          <a:spcPct val="0"/>
                        </a:spcAft>
                        <a:buClr>
                          <a:schemeClr val="hlink"/>
                        </a:buClr>
                        <a:buSzPct val="90000"/>
                        <a:buFontTx/>
                        <a:buChar char="•"/>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L'authentification RADIUS transmet la demande de connexion à un serveur RADIUS à des fins d'authentification par rapport à une base de données de sécurité. Le serveur RADIUS gère un magasin central de toutes les stratégies </a:t>
                      </a:r>
                      <a:r>
                        <a:rPr kumimoji="0" lang="en-US" sz="1600" u="none" strike="noStrike" cap="none" normalizeH="0" baseline="0" smtClean="0">
                          <a:ln>
                            <a:noFill/>
                          </a:ln>
                          <a:effectLst/>
                          <a:latin typeface="Segoe UI" pitchFamily="34" charset="0"/>
                          <a:ea typeface="Segoe UI" pitchFamily="34" charset="0"/>
                          <a:cs typeface="Segoe UI" pitchFamily="34" charset="0"/>
                        </a:rPr>
                        <a:t>de connexion</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863600">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Groupes de serveurs RADIUS</a:t>
                      </a:r>
                      <a:endPar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Utilisés lorsqu'un ou plusieurs serveurs RADIUS sont capables de gérer des demandes de connexion. La charge des demandes de connexion est équilibrée selon des critères spécifiés lors de la création du groupe de serveurs RADIUS si plusieurs serveurs RADIUS figurent dans </a:t>
                      </a:r>
                      <a:r>
                        <a:rPr kumimoji="0" lang="en-US" sz="1600" u="none" strike="noStrike" cap="none" normalizeH="0" baseline="0" smtClean="0">
                          <a:ln>
                            <a:noFill/>
                          </a:ln>
                          <a:effectLst/>
                          <a:latin typeface="Segoe UI" pitchFamily="34" charset="0"/>
                          <a:ea typeface="Segoe UI" pitchFamily="34" charset="0"/>
                          <a:cs typeface="Segoe UI" pitchFamily="34" charset="0"/>
                        </a:rPr>
                        <a:t>le groupe</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r h="887413">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Ports par défaut pour la gestion de comptes et l'authentification avec RADIUS</a:t>
                      </a:r>
                      <a:endParaRPr kumimoji="0" lang="en-US" sz="16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c>
                  <a:txBody>
                    <a:bodyPr/>
                    <a:lstStyle/>
                    <a:p>
                      <a:pPr marL="0" marR="0" lvl="0" indent="0" algn="l" defTabSz="914400" rtl="0" eaLnBrk="1" fontAlgn="base" latinLnBrk="0" hangingPunct="1">
                        <a:lnSpc>
                          <a:spcPct val="90000"/>
                        </a:lnSpc>
                        <a:spcBef>
                          <a:spcPct val="70000"/>
                        </a:spcBef>
                        <a:spcAft>
                          <a:spcPct val="0"/>
                        </a:spcAft>
                        <a:buClr>
                          <a:schemeClr val="hlink"/>
                        </a:buClr>
                        <a:buSzPct val="90000"/>
                        <a:buFontTx/>
                        <a:buNone/>
                        <a:tabLst/>
                      </a:pPr>
                      <a:r>
                        <a:rPr kumimoji="0" lang="en-US" sz="1600" u="none" strike="noStrike" cap="none" normalizeH="0" baseline="0" dirty="0" smtClean="0">
                          <a:ln>
                            <a:noFill/>
                          </a:ln>
                          <a:effectLst/>
                          <a:latin typeface="Segoe UI" pitchFamily="34" charset="0"/>
                          <a:ea typeface="Segoe UI" pitchFamily="34" charset="0"/>
                          <a:cs typeface="Segoe UI" pitchFamily="34" charset="0"/>
                        </a:rPr>
                        <a:t>Les ports requis pour les demandes de comptes et d'authentification qui sont transmises à un serveur RADIUS </a:t>
                      </a:r>
                      <a:r>
                        <a:rPr kumimoji="0" lang="en-US" sz="1600" u="none" strike="noStrike" cap="none" normalizeH="0" baseline="0" smtClean="0">
                          <a:ln>
                            <a:noFill/>
                          </a:ln>
                          <a:effectLst/>
                          <a:latin typeface="Segoe UI" pitchFamily="34" charset="0"/>
                          <a:ea typeface="Segoe UI" pitchFamily="34" charset="0"/>
                          <a:cs typeface="Segoe UI" pitchFamily="34" charset="0"/>
                        </a:rPr>
                        <a:t>sont UDP</a:t>
                      </a:r>
                      <a:r>
                        <a:rPr kumimoji="0" lang="en-US" sz="1600" u="none" strike="noStrike" cap="none" normalizeH="0" baseline="0" dirty="0" smtClean="0">
                          <a:ln>
                            <a:noFill/>
                          </a:ln>
                          <a:effectLst/>
                          <a:latin typeface="Segoe UI" pitchFamily="34" charset="0"/>
                          <a:ea typeface="Segoe UI" pitchFamily="34" charset="0"/>
                          <a:cs typeface="Segoe UI" pitchFamily="34" charset="0"/>
                        </a:rPr>
                        <a:t> 1812/1645 et UDP</a:t>
                      </a:r>
                      <a:r>
                        <a:rPr kumimoji="0" lang="en-US" sz="1600" u="none" strike="noStrike" cap="none" normalizeH="0" baseline="0" smtClean="0">
                          <a:ln>
                            <a:noFill/>
                          </a:ln>
                          <a:effectLst/>
                          <a:latin typeface="Segoe UI" pitchFamily="34" charset="0"/>
                          <a:ea typeface="Segoe UI" pitchFamily="34" charset="0"/>
                          <a:cs typeface="Segoe UI" pitchFamily="34" charset="0"/>
                        </a:rPr>
                        <a:t> 1813/1646</a:t>
                      </a:r>
                      <a:endParaRPr kumimoji="0" lang="en-US" sz="16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T="91440" marB="91440" anchor="ctr" horzOverflow="overflow"/>
                </a:tc>
              </a:tr>
            </a:tbl>
          </a:graphicData>
        </a:graphic>
      </p:graphicFrame>
    </p:spTree>
    <p:extLst>
      <p:ext uri="{BB962C8B-B14F-4D97-AF65-F5344CB8AC3E}">
        <p14:creationId xmlns:p14="http://schemas.microsoft.com/office/powerpoint/2010/main" val="3659844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62e5a205-02ce-45ad-a322-4f52180b03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Création d'une stratégie de demande de connexion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smtClean="0"/>
              <a:t>Dans cette démonstration, vous allez apprendre à créer une stratégie de demande de connexion VPN</a:t>
            </a:r>
          </a:p>
          <a:p>
            <a:endParaRPr lang="en-GB" dirty="0"/>
          </a:p>
          <a:p>
            <a:endParaRPr lang="en-US" dirty="0"/>
          </a:p>
        </p:txBody>
      </p:sp>
    </p:spTree>
    <p:extLst>
      <p:ext uri="{BB962C8B-B14F-4D97-AF65-F5344CB8AC3E}">
        <p14:creationId xmlns:p14="http://schemas.microsoft.com/office/powerpoint/2010/main" val="2698121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782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Installation et configuration d'un serveur NPS
Configuration de clients et de serveurs RADIUS
Méthodes d'authentification NPS
Analyse et résolution des problèmes d'un serveur NPS</a:t>
            </a:r>
            <a:endParaRPr lang="en-US"/>
          </a:p>
        </p:txBody>
      </p:sp>
    </p:spTree>
    <p:extLst>
      <p:ext uri="{BB962C8B-B14F-4D97-AF65-F5344CB8AC3E}">
        <p14:creationId xmlns:p14="http://schemas.microsoft.com/office/powerpoint/2010/main" val="1312473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3: Méthodes d'authentification NPS</a:t>
            </a:r>
            <a:endParaRPr lang="en-US"/>
          </a:p>
        </p:txBody>
      </p:sp>
      <p:sp>
        <p:nvSpPr>
          <p:cNvPr id="3" name="Text Placeholder 2"/>
          <p:cNvSpPr>
            <a:spLocks noGrp="1"/>
          </p:cNvSpPr>
          <p:nvPr>
            <p:ph type="body" idx="1"/>
          </p:nvPr>
        </p:nvSpPr>
        <p:spPr/>
        <p:txBody>
          <a:bodyPr/>
          <a:lstStyle/>
          <a:p>
            <a:r>
              <a:rPr lang="fr-FR" smtClean="0"/>
              <a:t>Méthodes d'authentification par mot de passe
Utilisation de certificats pour l'authentification
Certificats requis pour l'authentification
Déploiement de certificats pour l'authentification PEAP et EAP</a:t>
            </a:r>
            <a:endParaRPr lang="en-US"/>
          </a:p>
        </p:txBody>
      </p:sp>
    </p:spTree>
    <p:extLst>
      <p:ext uri="{BB962C8B-B14F-4D97-AF65-F5344CB8AC3E}">
        <p14:creationId xmlns:p14="http://schemas.microsoft.com/office/powerpoint/2010/main" val="2583937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Méthodes d'authentification par mot de passe</a:t>
            </a:r>
            <a:endParaRPr lang="en-US"/>
          </a:p>
        </p:txBody>
      </p:sp>
      <p:sp>
        <p:nvSpPr>
          <p:cNvPr id="4" name="Content Placeholder 2"/>
          <p:cNvSpPr>
            <a:spLocks noGrp="1"/>
          </p:cNvSpPr>
          <p:nvPr/>
        </p:nvSpPr>
        <p:spPr bwMode="auto">
          <a:xfrm>
            <a:off x="458788" y="1021215"/>
            <a:ext cx="8119156" cy="9599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Méthodes d'authentification d'un serveur NPS allant de la plus sécurisée à la moins sécurisée :</a:t>
            </a:r>
          </a:p>
        </p:txBody>
      </p:sp>
      <p:grpSp>
        <p:nvGrpSpPr>
          <p:cNvPr id="5" name="Group 4"/>
          <p:cNvGrpSpPr/>
          <p:nvPr/>
        </p:nvGrpSpPr>
        <p:grpSpPr>
          <a:xfrm>
            <a:off x="2895600" y="1981200"/>
            <a:ext cx="3133725" cy="838200"/>
            <a:chOff x="3048000" y="4343401"/>
            <a:chExt cx="3133725" cy="838200"/>
          </a:xfrm>
        </p:grpSpPr>
        <p:pic>
          <p:nvPicPr>
            <p:cNvPr id="6" name="Picture 5" descr="D:\Evergreen\Divers\Bibliothèque PPT\Bibliothèque PPT\abstract_rectangle01_03_yellow.png"/>
            <p:cNvPicPr>
              <a:picLocks noChangeAspect="1" noChangeArrowheads="1"/>
            </p:cNvPicPr>
            <p:nvPr/>
          </p:nvPicPr>
          <p:blipFill>
            <a:blip r:embed="rId3"/>
            <a:srcRect/>
            <a:stretch>
              <a:fillRect/>
            </a:stretch>
          </p:blipFill>
          <p:spPr bwMode="auto">
            <a:xfrm>
              <a:off x="3048000" y="4343401"/>
              <a:ext cx="3133725" cy="838200"/>
            </a:xfrm>
            <a:prstGeom prst="rect">
              <a:avLst/>
            </a:prstGeom>
            <a:noFill/>
          </p:spPr>
        </p:pic>
        <p:sp>
          <p:nvSpPr>
            <p:cNvPr id="7" name="TextBox 4"/>
            <p:cNvSpPr txBox="1"/>
            <p:nvPr/>
          </p:nvSpPr>
          <p:spPr>
            <a:xfrm>
              <a:off x="3733800" y="4572000"/>
              <a:ext cx="170110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MS-CHAPv2</a:t>
              </a:r>
              <a:endParaRPr lang="en-IN" dirty="0"/>
            </a:p>
          </p:txBody>
        </p:sp>
      </p:grpSp>
      <p:grpSp>
        <p:nvGrpSpPr>
          <p:cNvPr id="8" name="Group 7"/>
          <p:cNvGrpSpPr/>
          <p:nvPr/>
        </p:nvGrpSpPr>
        <p:grpSpPr>
          <a:xfrm>
            <a:off x="2895600" y="2895600"/>
            <a:ext cx="3133725" cy="838200"/>
            <a:chOff x="3048000" y="4343401"/>
            <a:chExt cx="3133725" cy="838200"/>
          </a:xfrm>
        </p:grpSpPr>
        <p:pic>
          <p:nvPicPr>
            <p:cNvPr id="9" name="Picture 8" descr="D:\Evergreen\Divers\Bibliothèque PPT\Bibliothèque PPT\abstract_rectangle01_03_yellow.png"/>
            <p:cNvPicPr>
              <a:picLocks noChangeAspect="1" noChangeArrowheads="1"/>
            </p:cNvPicPr>
            <p:nvPr/>
          </p:nvPicPr>
          <p:blipFill>
            <a:blip r:embed="rId3"/>
            <a:srcRect/>
            <a:stretch>
              <a:fillRect/>
            </a:stretch>
          </p:blipFill>
          <p:spPr bwMode="auto">
            <a:xfrm>
              <a:off x="3048000" y="4343401"/>
              <a:ext cx="3133725" cy="838200"/>
            </a:xfrm>
            <a:prstGeom prst="rect">
              <a:avLst/>
            </a:prstGeom>
            <a:noFill/>
          </p:spPr>
        </p:pic>
        <p:sp>
          <p:nvSpPr>
            <p:cNvPr id="10" name="TextBox 8"/>
            <p:cNvSpPr txBox="1"/>
            <p:nvPr/>
          </p:nvSpPr>
          <p:spPr>
            <a:xfrm>
              <a:off x="3870882" y="4572000"/>
              <a:ext cx="1386918"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MS-CHAP</a:t>
              </a:r>
              <a:endParaRPr lang="en-IN" dirty="0"/>
            </a:p>
          </p:txBody>
        </p:sp>
      </p:grpSp>
      <p:grpSp>
        <p:nvGrpSpPr>
          <p:cNvPr id="11" name="Group 10"/>
          <p:cNvGrpSpPr/>
          <p:nvPr/>
        </p:nvGrpSpPr>
        <p:grpSpPr>
          <a:xfrm>
            <a:off x="2895600" y="3810000"/>
            <a:ext cx="3133725" cy="838200"/>
            <a:chOff x="3048000" y="4343401"/>
            <a:chExt cx="3133725" cy="838200"/>
          </a:xfrm>
        </p:grpSpPr>
        <p:pic>
          <p:nvPicPr>
            <p:cNvPr id="12" name="Picture 11" descr="D:\Evergreen\Divers\Bibliothèque PPT\Bibliothèque PPT\abstract_rectangle01_03_yellow.png"/>
            <p:cNvPicPr>
              <a:picLocks noChangeAspect="1" noChangeArrowheads="1"/>
            </p:cNvPicPr>
            <p:nvPr/>
          </p:nvPicPr>
          <p:blipFill>
            <a:blip r:embed="rId3"/>
            <a:srcRect/>
            <a:stretch>
              <a:fillRect/>
            </a:stretch>
          </p:blipFill>
          <p:spPr bwMode="auto">
            <a:xfrm>
              <a:off x="3048000" y="4343401"/>
              <a:ext cx="3133725" cy="838200"/>
            </a:xfrm>
            <a:prstGeom prst="rect">
              <a:avLst/>
            </a:prstGeom>
            <a:noFill/>
          </p:spPr>
        </p:pic>
        <p:sp>
          <p:nvSpPr>
            <p:cNvPr id="13" name="TextBox 11"/>
            <p:cNvSpPr txBox="1"/>
            <p:nvPr/>
          </p:nvSpPr>
          <p:spPr>
            <a:xfrm>
              <a:off x="4191000" y="4572001"/>
              <a:ext cx="894797"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CHAP</a:t>
              </a:r>
              <a:endParaRPr lang="en-IN" dirty="0"/>
            </a:p>
          </p:txBody>
        </p:sp>
      </p:grpSp>
      <p:grpSp>
        <p:nvGrpSpPr>
          <p:cNvPr id="14" name="Group 13"/>
          <p:cNvGrpSpPr/>
          <p:nvPr/>
        </p:nvGrpSpPr>
        <p:grpSpPr>
          <a:xfrm>
            <a:off x="2895600" y="4724400"/>
            <a:ext cx="3133725" cy="838200"/>
            <a:chOff x="3048000" y="4343401"/>
            <a:chExt cx="3133725" cy="838200"/>
          </a:xfrm>
        </p:grpSpPr>
        <p:pic>
          <p:nvPicPr>
            <p:cNvPr id="15" name="Picture 14" descr="D:\Evergreen\Divers\Bibliothèque PPT\Bibliothèque PPT\abstract_rectangle01_03_yellow.png"/>
            <p:cNvPicPr>
              <a:picLocks noChangeAspect="1" noChangeArrowheads="1"/>
            </p:cNvPicPr>
            <p:nvPr/>
          </p:nvPicPr>
          <p:blipFill>
            <a:blip r:embed="rId3"/>
            <a:srcRect/>
            <a:stretch>
              <a:fillRect/>
            </a:stretch>
          </p:blipFill>
          <p:spPr bwMode="auto">
            <a:xfrm>
              <a:off x="3048000" y="4343401"/>
              <a:ext cx="3133725" cy="838200"/>
            </a:xfrm>
            <a:prstGeom prst="rect">
              <a:avLst/>
            </a:prstGeom>
            <a:noFill/>
          </p:spPr>
        </p:pic>
        <p:sp>
          <p:nvSpPr>
            <p:cNvPr id="16" name="TextBox 14"/>
            <p:cNvSpPr txBox="1"/>
            <p:nvPr/>
          </p:nvSpPr>
          <p:spPr>
            <a:xfrm>
              <a:off x="4248961" y="4572000"/>
              <a:ext cx="704039" cy="369332"/>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dirty="0" smtClean="0"/>
                <a:t>PAP</a:t>
              </a:r>
              <a:endParaRPr lang="en-IN" dirty="0"/>
            </a:p>
          </p:txBody>
        </p:sp>
      </p:grpSp>
      <p:grpSp>
        <p:nvGrpSpPr>
          <p:cNvPr id="17" name="Group 16"/>
          <p:cNvGrpSpPr/>
          <p:nvPr/>
        </p:nvGrpSpPr>
        <p:grpSpPr>
          <a:xfrm>
            <a:off x="2895600" y="5638800"/>
            <a:ext cx="3133725" cy="838200"/>
            <a:chOff x="3048000" y="4343401"/>
            <a:chExt cx="3133725" cy="838200"/>
          </a:xfrm>
        </p:grpSpPr>
        <p:pic>
          <p:nvPicPr>
            <p:cNvPr id="18" name="Picture 17" descr="D:\Evergreen\Divers\Bibliothèque PPT\Bibliothèque PPT\abstract_rectangle01_03_yellow.png"/>
            <p:cNvPicPr>
              <a:picLocks noChangeAspect="1" noChangeArrowheads="1"/>
            </p:cNvPicPr>
            <p:nvPr/>
          </p:nvPicPr>
          <p:blipFill>
            <a:blip r:embed="rId3"/>
            <a:srcRect/>
            <a:stretch>
              <a:fillRect/>
            </a:stretch>
          </p:blipFill>
          <p:spPr bwMode="auto">
            <a:xfrm>
              <a:off x="3048000" y="4343401"/>
              <a:ext cx="3133725" cy="838200"/>
            </a:xfrm>
            <a:prstGeom prst="rect">
              <a:avLst/>
            </a:prstGeom>
            <a:noFill/>
          </p:spPr>
        </p:pic>
        <p:sp>
          <p:nvSpPr>
            <p:cNvPr id="19" name="TextBox 17"/>
            <p:cNvSpPr txBox="1"/>
            <p:nvPr/>
          </p:nvSpPr>
          <p:spPr>
            <a:xfrm>
              <a:off x="3505200" y="4459070"/>
              <a:ext cx="2420856" cy="646331"/>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dirty="0" smtClean="0"/>
                <a:t>Accès </a:t>
              </a:r>
            </a:p>
            <a:p>
              <a:pPr algn="ctr"/>
              <a:r>
                <a:rPr lang="en-US" dirty="0" smtClean="0"/>
                <a:t>non authentifié</a:t>
              </a:r>
              <a:endParaRPr lang="en-IN" dirty="0"/>
            </a:p>
          </p:txBody>
        </p:sp>
      </p:grpSp>
    </p:spTree>
    <p:extLst>
      <p:ext uri="{BB962C8B-B14F-4D97-AF65-F5344CB8AC3E}">
        <p14:creationId xmlns:p14="http://schemas.microsoft.com/office/powerpoint/2010/main" val="4031377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Utilisation de certificats pour l'authentification</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dirty="0"/>
              <a:t>Le serveur NPS vous permet d'utiliser des certificats pour l'authentification de l'accès réseau car ils :</a:t>
            </a:r>
            <a:endParaRPr lang="en-GB" dirty="0" smtClean="0"/>
          </a:p>
          <a:p>
            <a:pPr lvl="1"/>
            <a:r>
              <a:rPr lang="en-GB" dirty="0"/>
              <a:t>Offrent une sécurité renforcée</a:t>
            </a:r>
          </a:p>
          <a:p>
            <a:pPr lvl="1"/>
            <a:r>
              <a:rPr lang="en-GB" dirty="0"/>
              <a:t>Éliminent la nécessité d'une authentification par mot de passe moins sécurisée</a:t>
            </a:r>
          </a:p>
          <a:p>
            <a:pPr lvl="1"/>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4400" y="3962400"/>
            <a:ext cx="1899022" cy="1715108"/>
          </a:xfrm>
          <a:prstGeom prst="rect">
            <a:avLst/>
          </a:prstGeom>
        </p:spPr>
      </p:pic>
    </p:spTree>
    <p:extLst>
      <p:ext uri="{BB962C8B-B14F-4D97-AF65-F5344CB8AC3E}">
        <p14:creationId xmlns:p14="http://schemas.microsoft.com/office/powerpoint/2010/main" val="33831295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Certificats requis pour l'authentification</a:t>
            </a:r>
            <a:endParaRPr lang="en-US"/>
          </a:p>
        </p:txBody>
      </p:sp>
      <p:graphicFrame>
        <p:nvGraphicFramePr>
          <p:cNvPr id="4" name="Table 3"/>
          <p:cNvGraphicFramePr>
            <a:graphicFrameLocks noGrp="1"/>
          </p:cNvGraphicFramePr>
          <p:nvPr/>
        </p:nvGraphicFramePr>
        <p:xfrm>
          <a:off x="685800" y="1524000"/>
          <a:ext cx="7848600" cy="5227320"/>
        </p:xfrm>
        <a:graphic>
          <a:graphicData uri="http://schemas.openxmlformats.org/drawingml/2006/table">
            <a:tbl>
              <a:tblPr firstRow="1" bandRow="1">
                <a:tableStyleId>{21E4AEA4-8DFA-4A89-87EB-49C32662AFE0}</a:tableStyleId>
              </a:tblPr>
              <a:tblGrid>
                <a:gridCol w="2060258"/>
                <a:gridCol w="5788342"/>
              </a:tblGrid>
              <a:tr h="533863">
                <a:tc>
                  <a:txBody>
                    <a:bodyPr/>
                    <a:lstStyle/>
                    <a:p>
                      <a:r>
                        <a:rPr lang="en-US" dirty="0" smtClean="0">
                          <a:latin typeface="Segoe UI" pitchFamily="34" charset="0"/>
                          <a:ea typeface="Segoe UI" pitchFamily="34" charset="0"/>
                          <a:cs typeface="Segoe UI" pitchFamily="34" charset="0"/>
                        </a:rPr>
                        <a:t>Description</a:t>
                      </a:r>
                      <a:endParaRPr lang="en-IN" dirty="0">
                        <a:latin typeface="Segoe UI" pitchFamily="34" charset="0"/>
                        <a:ea typeface="Segoe UI" pitchFamily="34" charset="0"/>
                        <a:cs typeface="Segoe UI" pitchFamily="34" charset="0"/>
                      </a:endParaRPr>
                    </a:p>
                  </a:txBody>
                  <a:tcPr/>
                </a:tc>
                <a:tc>
                  <a:txBody>
                    <a:bodyPr/>
                    <a:lstStyle/>
                    <a:p>
                      <a:r>
                        <a:rPr lang="en-US" dirty="0" smtClean="0">
                          <a:latin typeface="Segoe UI" pitchFamily="34" charset="0"/>
                          <a:ea typeface="Segoe UI" pitchFamily="34" charset="0"/>
                          <a:cs typeface="Segoe UI" pitchFamily="34" charset="0"/>
                        </a:rPr>
                        <a:t>du certificat</a:t>
                      </a:r>
                      <a:endParaRPr lang="en-IN" dirty="0">
                        <a:latin typeface="Segoe UI" pitchFamily="34" charset="0"/>
                        <a:ea typeface="Segoe UI" pitchFamily="34" charset="0"/>
                        <a:cs typeface="Segoe UI" pitchFamily="34" charset="0"/>
                      </a:endParaRPr>
                    </a:p>
                  </a:txBody>
                  <a:tcPr/>
                </a:tc>
              </a:tr>
              <a:tr h="1216630">
                <a:tc>
                  <a:txBody>
                    <a:bodyPr/>
                    <a:lstStyle/>
                    <a:p>
                      <a:endParaRPr lang="en-IN"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latin typeface="Segoe UI" pitchFamily="34" charset="0"/>
                          <a:ea typeface="Segoe UI" pitchFamily="34" charset="0"/>
                          <a:cs typeface="Segoe UI" pitchFamily="34" charset="0"/>
                        </a:rPr>
                        <a:t>Certificat d'autorité de certification dans le magasin de certificats </a:t>
                      </a:r>
                      <a:r>
                        <a:rPr>
                          <a:latin typeface="Segoe UI"/>
                          <a:ea typeface="Segoe UI"/>
                          <a:cs typeface="Segoe UI"/>
                        </a:rPr>
                        <a:t/>
                      </a:r>
                      <a:br>
                        <a:rPr>
                          <a:latin typeface="Segoe UI"/>
                          <a:ea typeface="Segoe UI"/>
                          <a:cs typeface="Segoe UI"/>
                        </a:rPr>
                      </a:br>
                      <a:r>
                        <a:rPr lang="en-GB" dirty="0" smtClean="0">
                          <a:latin typeface="Segoe UI" pitchFamily="34" charset="0"/>
                          <a:ea typeface="Segoe UI" pitchFamily="34" charset="0"/>
                          <a:cs typeface="Segoe UI" pitchFamily="34" charset="0"/>
                        </a:rPr>
                        <a:t>Autorités de certification racine approuvées pour l'ordinateur local et l'utilisateur actuel</a:t>
                      </a:r>
                      <a:endParaRPr lang="en-IN" dirty="0"/>
                    </a:p>
                  </a:txBody>
                  <a:tcPr/>
                </a:tc>
              </a:tr>
              <a:tr h="1113950">
                <a:tc>
                  <a:txBody>
                    <a:bodyPr/>
                    <a:lstStyle/>
                    <a:p>
                      <a:endParaRPr lang="en-IN"/>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latin typeface="Segoe UI" pitchFamily="34" charset="0"/>
                          <a:ea typeface="Segoe UI" pitchFamily="34" charset="0"/>
                          <a:cs typeface="Segoe UI" pitchFamily="34" charset="0"/>
                        </a:rPr>
                        <a:t>Certificat d'ordinateur client dans le magasin de certificats du client</a:t>
                      </a:r>
                    </a:p>
                  </a:txBody>
                  <a:tcPr/>
                </a:tc>
              </a:tr>
              <a:tr h="1174157">
                <a:tc>
                  <a:txBody>
                    <a:bodyPr/>
                    <a:lstStyle/>
                    <a:p>
                      <a:endParaRPr lang="en-IN"/>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latin typeface="Segoe UI" pitchFamily="34" charset="0"/>
                          <a:ea typeface="Segoe UI" pitchFamily="34" charset="0"/>
                          <a:cs typeface="Segoe UI" pitchFamily="34" charset="0"/>
                        </a:rPr>
                        <a:t>Certificat de serveur dans le magasin de certificats du serveur NPS</a:t>
                      </a:r>
                    </a:p>
                  </a:txBody>
                  <a:tcPr/>
                </a:tc>
              </a:tr>
              <a:tr h="794108">
                <a:tc>
                  <a:txBody>
                    <a:bodyPr/>
                    <a:lstStyle/>
                    <a:p>
                      <a:endParaRPr lang="en-IN"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dirty="0" smtClean="0">
                          <a:latin typeface="Segoe UI" pitchFamily="34" charset="0"/>
                          <a:ea typeface="Segoe UI" pitchFamily="34" charset="0"/>
                          <a:cs typeface="Segoe UI" pitchFamily="34" charset="0"/>
                        </a:rPr>
                        <a:t>Certificat utilisateur sur une carte à puce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GB" dirty="0" smtClean="0">
                        <a:latin typeface="Segoe UI" pitchFamily="34" charset="0"/>
                        <a:ea typeface="Segoe UI" pitchFamily="34" charset="0"/>
                        <a:cs typeface="Segoe UI" pitchFamily="34" charset="0"/>
                      </a:endParaRPr>
                    </a:p>
                  </a:txBody>
                  <a:tcPr/>
                </a:tc>
              </a:tr>
            </a:tbl>
          </a:graphicData>
        </a:graphic>
      </p:graphicFrame>
      <p:sp>
        <p:nvSpPr>
          <p:cNvPr id="5" name="Content Placeholder 2"/>
          <p:cNvSpPr>
            <a:spLocks noGrp="1"/>
          </p:cNvSpPr>
          <p:nvPr/>
        </p:nvSpPr>
        <p:spPr bwMode="auto">
          <a:xfrm>
            <a:off x="458788" y="838200"/>
            <a:ext cx="8119156" cy="6551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buNone/>
            </a:pPr>
            <a:r>
              <a:rPr lang="en-GB" sz="2000" dirty="0" smtClean="0"/>
              <a:t>	Les certificats suivants sont requis pour déployer l'authentification basée sur les certificats dans le serveur NPS :</a:t>
            </a:r>
          </a:p>
        </p:txBody>
      </p:sp>
      <p:grpSp>
        <p:nvGrpSpPr>
          <p:cNvPr id="6" name="Group 5"/>
          <p:cNvGrpSpPr/>
          <p:nvPr/>
        </p:nvGrpSpPr>
        <p:grpSpPr>
          <a:xfrm>
            <a:off x="1085850" y="5791200"/>
            <a:ext cx="1276350" cy="914400"/>
            <a:chOff x="6781800" y="5401056"/>
            <a:chExt cx="1428750" cy="1152144"/>
          </a:xfrm>
        </p:grpSpPr>
        <p:pic>
          <p:nvPicPr>
            <p:cNvPr id="7" name="Picture 6" descr="D:\Evergreen\Divers\Bibliothèque PPT\Bibliothèque PPT\Certificate.png"/>
            <p:cNvPicPr>
              <a:picLocks noChangeAspect="1" noChangeArrowheads="1"/>
            </p:cNvPicPr>
            <p:nvPr/>
          </p:nvPicPr>
          <p:blipFill>
            <a:blip r:embed="rId3"/>
            <a:srcRect/>
            <a:stretch>
              <a:fillRect/>
            </a:stretch>
          </p:blipFill>
          <p:spPr bwMode="auto">
            <a:xfrm>
              <a:off x="7010400" y="5401056"/>
              <a:ext cx="1200150" cy="1152144"/>
            </a:xfrm>
            <a:prstGeom prst="rect">
              <a:avLst/>
            </a:prstGeom>
            <a:noFill/>
          </p:spPr>
        </p:pic>
        <p:pic>
          <p:nvPicPr>
            <p:cNvPr id="8" name="Picture 7" descr="D:\Evergreen\Divers\Bibliothèque PPT\Bibliothèque PPT\User_Half01.png"/>
            <p:cNvPicPr>
              <a:picLocks noChangeAspect="1" noChangeArrowheads="1"/>
            </p:cNvPicPr>
            <p:nvPr/>
          </p:nvPicPr>
          <p:blipFill>
            <a:blip r:embed="rId4"/>
            <a:srcRect/>
            <a:stretch>
              <a:fillRect/>
            </a:stretch>
          </p:blipFill>
          <p:spPr bwMode="auto">
            <a:xfrm>
              <a:off x="6781800" y="5791200"/>
              <a:ext cx="483870" cy="762000"/>
            </a:xfrm>
            <a:prstGeom prst="rect">
              <a:avLst/>
            </a:prstGeom>
            <a:noFill/>
          </p:spPr>
        </p:pic>
      </p:grpSp>
      <p:grpSp>
        <p:nvGrpSpPr>
          <p:cNvPr id="9" name="Group 8"/>
          <p:cNvGrpSpPr/>
          <p:nvPr/>
        </p:nvGrpSpPr>
        <p:grpSpPr>
          <a:xfrm>
            <a:off x="990604" y="4495800"/>
            <a:ext cx="1295401" cy="1143000"/>
            <a:chOff x="5105400" y="5334000"/>
            <a:chExt cx="1504950" cy="1295400"/>
          </a:xfrm>
        </p:grpSpPr>
        <p:pic>
          <p:nvPicPr>
            <p:cNvPr id="10" name="Picture 9" descr="D:\Evergreen\Divers\Bibliothèque PPT\Bibliothèque PPT\Certificate.png"/>
            <p:cNvPicPr>
              <a:picLocks noChangeAspect="1" noChangeArrowheads="1"/>
            </p:cNvPicPr>
            <p:nvPr/>
          </p:nvPicPr>
          <p:blipFill>
            <a:blip r:embed="rId3"/>
            <a:srcRect/>
            <a:stretch>
              <a:fillRect/>
            </a:stretch>
          </p:blipFill>
          <p:spPr bwMode="auto">
            <a:xfrm>
              <a:off x="5410200" y="5334000"/>
              <a:ext cx="1200150" cy="1152144"/>
            </a:xfrm>
            <a:prstGeom prst="rect">
              <a:avLst/>
            </a:prstGeom>
            <a:noFill/>
          </p:spPr>
        </p:pic>
        <p:pic>
          <p:nvPicPr>
            <p:cNvPr id="11" name="Picture 10" descr="D:\Evergreen\Divers\Bibliothèque PPT\Bibliothèque PPT\Server.png"/>
            <p:cNvPicPr>
              <a:picLocks noChangeAspect="1" noChangeArrowheads="1"/>
            </p:cNvPicPr>
            <p:nvPr/>
          </p:nvPicPr>
          <p:blipFill>
            <a:blip r:embed="rId5"/>
            <a:srcRect/>
            <a:stretch>
              <a:fillRect/>
            </a:stretch>
          </p:blipFill>
          <p:spPr bwMode="auto">
            <a:xfrm>
              <a:off x="5105400" y="5791200"/>
              <a:ext cx="712470" cy="838200"/>
            </a:xfrm>
            <a:prstGeom prst="rect">
              <a:avLst/>
            </a:prstGeom>
            <a:noFill/>
          </p:spPr>
        </p:pic>
      </p:grpSp>
      <p:grpSp>
        <p:nvGrpSpPr>
          <p:cNvPr id="12" name="Group 11"/>
          <p:cNvGrpSpPr/>
          <p:nvPr/>
        </p:nvGrpSpPr>
        <p:grpSpPr>
          <a:xfrm>
            <a:off x="1066800" y="3352800"/>
            <a:ext cx="1290066" cy="914400"/>
            <a:chOff x="3339084" y="5334000"/>
            <a:chExt cx="1442466" cy="1219200"/>
          </a:xfrm>
        </p:grpSpPr>
        <p:pic>
          <p:nvPicPr>
            <p:cNvPr id="13" name="Picture 12" descr="D:\Evergreen\Divers\Bibliothèque PPT\Bibliothèque PPT\Certificate.png"/>
            <p:cNvPicPr>
              <a:picLocks noChangeAspect="1" noChangeArrowheads="1"/>
            </p:cNvPicPr>
            <p:nvPr/>
          </p:nvPicPr>
          <p:blipFill>
            <a:blip r:embed="rId3"/>
            <a:srcRect/>
            <a:stretch>
              <a:fillRect/>
            </a:stretch>
          </p:blipFill>
          <p:spPr bwMode="auto">
            <a:xfrm>
              <a:off x="3581400" y="5334000"/>
              <a:ext cx="1200150" cy="1152144"/>
            </a:xfrm>
            <a:prstGeom prst="rect">
              <a:avLst/>
            </a:prstGeom>
            <a:noFill/>
          </p:spPr>
        </p:pic>
        <p:pic>
          <p:nvPicPr>
            <p:cNvPr id="14" name="Picture 13" descr="D:\Evergreen\Divers\Bibliothèque PPT\Bibliothèque PPT\Computer_Desktop.png"/>
            <p:cNvPicPr>
              <a:picLocks noChangeAspect="1" noChangeArrowheads="1"/>
            </p:cNvPicPr>
            <p:nvPr/>
          </p:nvPicPr>
          <p:blipFill>
            <a:blip r:embed="rId6"/>
            <a:srcRect/>
            <a:stretch>
              <a:fillRect/>
            </a:stretch>
          </p:blipFill>
          <p:spPr bwMode="auto">
            <a:xfrm>
              <a:off x="3339084" y="5715000"/>
              <a:ext cx="687324" cy="838200"/>
            </a:xfrm>
            <a:prstGeom prst="rect">
              <a:avLst/>
            </a:prstGeom>
            <a:noFill/>
          </p:spPr>
        </p:pic>
      </p:grpSp>
      <p:grpSp>
        <p:nvGrpSpPr>
          <p:cNvPr id="15" name="Group 14"/>
          <p:cNvGrpSpPr/>
          <p:nvPr/>
        </p:nvGrpSpPr>
        <p:grpSpPr>
          <a:xfrm>
            <a:off x="990600" y="2133600"/>
            <a:ext cx="1200150" cy="847345"/>
            <a:chOff x="1143000" y="5334000"/>
            <a:chExt cx="1504950" cy="1152145"/>
          </a:xfrm>
        </p:grpSpPr>
        <p:pic>
          <p:nvPicPr>
            <p:cNvPr id="16" name="Picture 15" descr="D:\Evergreen\Divers\Bibliothèque PPT\Bibliothèque PPT\Certificate.png"/>
            <p:cNvPicPr>
              <a:picLocks noChangeAspect="1" noChangeArrowheads="1"/>
            </p:cNvPicPr>
            <p:nvPr/>
          </p:nvPicPr>
          <p:blipFill>
            <a:blip r:embed="rId3"/>
            <a:srcRect/>
            <a:stretch>
              <a:fillRect/>
            </a:stretch>
          </p:blipFill>
          <p:spPr bwMode="auto">
            <a:xfrm>
              <a:off x="1447800" y="5334000"/>
              <a:ext cx="1200150" cy="1152144"/>
            </a:xfrm>
            <a:prstGeom prst="rect">
              <a:avLst/>
            </a:prstGeom>
            <a:noFill/>
          </p:spPr>
        </p:pic>
        <p:grpSp>
          <p:nvGrpSpPr>
            <p:cNvPr id="17" name="Group 16"/>
            <p:cNvGrpSpPr/>
            <p:nvPr/>
          </p:nvGrpSpPr>
          <p:grpSpPr>
            <a:xfrm>
              <a:off x="1143000" y="5638800"/>
              <a:ext cx="960164" cy="847345"/>
              <a:chOff x="6096000" y="3196018"/>
              <a:chExt cx="960164" cy="847345"/>
            </a:xfrm>
          </p:grpSpPr>
          <p:pic>
            <p:nvPicPr>
              <p:cNvPr id="18" name="Picture 17" descr="D:\Evergreen\Divers\Bibliothèque PPT\Bibliothèque PPT\2_Domain.png"/>
              <p:cNvPicPr>
                <a:picLocks noChangeAspect="1" noChangeArrowheads="1"/>
              </p:cNvPicPr>
              <p:nvPr/>
            </p:nvPicPr>
            <p:blipFill>
              <a:blip r:embed="rId7"/>
              <a:srcRect/>
              <a:stretch>
                <a:fillRect/>
              </a:stretch>
            </p:blipFill>
            <p:spPr bwMode="auto">
              <a:xfrm>
                <a:off x="6096000" y="3196018"/>
                <a:ext cx="960164" cy="847345"/>
              </a:xfrm>
              <a:prstGeom prst="rect">
                <a:avLst/>
              </a:prstGeom>
              <a:noFill/>
            </p:spPr>
          </p:pic>
          <p:pic>
            <p:nvPicPr>
              <p:cNvPr id="19" name="Picture 18" descr="D:\Evergreen\Divers\Bibliothèque PPT\Bibliothèque PPT\UserWithDesktopComputer.png"/>
              <p:cNvPicPr>
                <a:picLocks noChangeAspect="1" noChangeArrowheads="1"/>
              </p:cNvPicPr>
              <p:nvPr/>
            </p:nvPicPr>
            <p:blipFill>
              <a:blip r:embed="rId8"/>
              <a:srcRect/>
              <a:stretch>
                <a:fillRect/>
              </a:stretch>
            </p:blipFill>
            <p:spPr bwMode="auto">
              <a:xfrm>
                <a:off x="6248400" y="3429001"/>
                <a:ext cx="524386" cy="609599"/>
              </a:xfrm>
              <a:prstGeom prst="rect">
                <a:avLst/>
              </a:prstGeom>
              <a:noFill/>
            </p:spPr>
          </p:pic>
        </p:grpSp>
      </p:grpSp>
    </p:spTree>
    <p:extLst>
      <p:ext uri="{BB962C8B-B14F-4D97-AF65-F5344CB8AC3E}">
        <p14:creationId xmlns:p14="http://schemas.microsoft.com/office/powerpoint/2010/main" val="1628270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889e8844-b3ac-4103-bafd-74276e2cb9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Déploiement de certificats pour l'authentification PEAP et EAP</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400" dirty="0"/>
              <a:t>Pour les comptes d'ordinateurs et d'utilisateurs de domaine, utilisez la fonctionnalité d'inscription automatique dans la Stratégie de groupe</a:t>
            </a:r>
          </a:p>
          <a:p>
            <a:r>
              <a:rPr lang="en-GB" sz="2400" dirty="0" err="1"/>
              <a:t>Pour l'inscription de membres n'appartenant pas au domaine, un </a:t>
            </a:r>
            <a:r>
              <a:rPr lang="en-GB" sz="2400" err="1"/>
              <a:t>administrateur </a:t>
            </a:r>
            <a:r>
              <a:rPr lang="en-GB" sz="2400" smtClean="0"/>
              <a:t>doit </a:t>
            </a:r>
            <a:r>
              <a:rPr lang="en-GB" sz="2400" dirty="0" err="1"/>
              <a:t>demander un certificat d'utilisateur ou d'ordinateur à l'aide </a:t>
            </a:r>
            <a:r>
              <a:rPr lang="en-GB" sz="2400" err="1"/>
              <a:t>de </a:t>
            </a:r>
            <a:r>
              <a:rPr lang="en-GB" sz="2400" smtClean="0"/>
              <a:t>l'outil </a:t>
            </a:r>
            <a:r>
              <a:rPr lang="en-GB" sz="2400" dirty="0" err="1"/>
              <a:t>Inscription de l'autorité de certification via le Web </a:t>
            </a:r>
          </a:p>
          <a:p>
            <a:r>
              <a:rPr lang="en-GB" sz="2400" dirty="0"/>
              <a:t>L'administrateur doit enregistrer le certificat d'utilisateur ou d'ordinateur sur une disquette ou tout autre support amovible, puis installer manuellement le certificat sur l'ordinateur n'appartenant pas au domaine</a:t>
            </a:r>
          </a:p>
          <a:p>
            <a:r>
              <a:rPr lang="en-GB" sz="2400" dirty="0"/>
              <a:t>L'administrateur peut distribuer des certificats utilisateur sur une carte à puce</a:t>
            </a:r>
          </a:p>
          <a:p>
            <a:endParaRPr lang="en-US" sz="2400" dirty="0"/>
          </a:p>
        </p:txBody>
      </p:sp>
    </p:spTree>
    <p:extLst>
      <p:ext uri="{BB962C8B-B14F-4D97-AF65-F5344CB8AC3E}">
        <p14:creationId xmlns:p14="http://schemas.microsoft.com/office/powerpoint/2010/main" val="34129948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c35790bc-2133-4b60-b5e9-2aea04b090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4: Analyse et résolution des problèmes d'un serveur NPS</a:t>
            </a:r>
            <a:endParaRPr lang="en-US"/>
          </a:p>
        </p:txBody>
      </p:sp>
      <p:sp>
        <p:nvSpPr>
          <p:cNvPr id="3" name="Text Placeholder 2"/>
          <p:cNvSpPr>
            <a:spLocks noGrp="1"/>
          </p:cNvSpPr>
          <p:nvPr>
            <p:ph type="body" idx="1"/>
          </p:nvPr>
        </p:nvSpPr>
        <p:spPr/>
        <p:txBody>
          <a:bodyPr/>
          <a:lstStyle/>
          <a:p>
            <a:r>
              <a:rPr lang="fr-FR" smtClean="0"/>
              <a:t>Méthodes d'analyse du serveur NPS
Enregistrement de la gestion des comptes NPS
Configuration de la journalisation SQL Server
Configuration des événements NPS à enregistrer dans l'Observateur d'événements</a:t>
            </a:r>
            <a:endParaRPr lang="en-US"/>
          </a:p>
        </p:txBody>
      </p:sp>
    </p:spTree>
    <p:extLst>
      <p:ext uri="{BB962C8B-B14F-4D97-AF65-F5344CB8AC3E}">
        <p14:creationId xmlns:p14="http://schemas.microsoft.com/office/powerpoint/2010/main" val="3377616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2f43ddcf-8164-4890-9b19-fca58856108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Méthodes d'analyse du serveur NPS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Méthodes d'analyse du serveur NPS disponibles :</a:t>
            </a:r>
          </a:p>
          <a:p>
            <a:pPr lvl="1"/>
            <a:r>
              <a:rPr lang="en-GB" dirty="0"/>
              <a:t>Journalisation des événements </a:t>
            </a:r>
          </a:p>
          <a:p>
            <a:pPr lvl="2"/>
            <a:r>
              <a:rPr lang="en-GB" dirty="0" smtClean="0"/>
              <a:t>Cette méthode est le processus de journalisation des événements NPS dans le journal des événements système</a:t>
            </a:r>
          </a:p>
          <a:p>
            <a:pPr lvl="2"/>
            <a:r>
              <a:rPr lang="en-GB" dirty="0" smtClean="0"/>
              <a:t>Cette méthode est utile pour auditer et résoudre les problèmes de tentatives de connexion</a:t>
            </a:r>
          </a:p>
          <a:p>
            <a:pPr lvl="1"/>
            <a:r>
              <a:rPr lang="en-GB" dirty="0"/>
              <a:t>Journalisation des demandes d'authentification et de comptes d'utilisateurs </a:t>
            </a:r>
          </a:p>
          <a:p>
            <a:pPr lvl="2"/>
            <a:r>
              <a:rPr lang="en-GB" dirty="0" smtClean="0"/>
              <a:t>Cette méthode est utile pour l'analyse des connexions et la facturation</a:t>
            </a:r>
          </a:p>
          <a:p>
            <a:pPr lvl="2"/>
            <a:r>
              <a:rPr lang="en-GB" dirty="0" smtClean="0"/>
              <a:t>Cette méthode peut être au format texte</a:t>
            </a:r>
          </a:p>
          <a:p>
            <a:pPr lvl="2"/>
            <a:r>
              <a:rPr lang="en-GB" dirty="0" smtClean="0"/>
              <a:t>Cette méthode peut être dans un format de base de données dans une instance SQL</a:t>
            </a:r>
          </a:p>
          <a:p>
            <a:pPr lvl="1"/>
            <a:endParaRPr lang="en-US" dirty="0"/>
          </a:p>
        </p:txBody>
      </p:sp>
    </p:spTree>
    <p:extLst>
      <p:ext uri="{BB962C8B-B14F-4D97-AF65-F5344CB8AC3E}">
        <p14:creationId xmlns:p14="http://schemas.microsoft.com/office/powerpoint/2010/main" val="36858175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38554fd5-e40a-4fda-984d-d5111cc82e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Enregistrement de la gestion des comptes NPS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77148" y="2931648"/>
            <a:ext cx="5013198" cy="3856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nvSpPr>
        <p:spPr bwMode="auto">
          <a:xfrm>
            <a:off x="458788" y="887865"/>
            <a:ext cx="8119156" cy="28309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1800" dirty="0"/>
              <a:t>Utilisez la console NPS pour configurer la journalisation :</a:t>
            </a:r>
          </a:p>
          <a:p>
            <a:pPr marL="798513" lvl="1" indent="-514350">
              <a:buFont typeface="+mj-lt"/>
              <a:buAutoNum type="arabicPeriod"/>
            </a:pPr>
            <a:r>
              <a:rPr lang="en-GB" sz="1800" dirty="0" smtClean="0"/>
              <a:t>Dans le menu </a:t>
            </a:r>
            <a:r>
              <a:rPr lang="en-GB" sz="1800" b="1" dirty="0" smtClean="0"/>
              <a:t>Outils d'administration</a:t>
            </a:r>
            <a:r>
              <a:rPr lang="en-GB" sz="1800" dirty="0" smtClean="0"/>
              <a:t>, ouvrez le </a:t>
            </a:r>
            <a:r>
              <a:rPr lang="en-GB" sz="1800" b="1" dirty="0" smtClean="0"/>
              <a:t>serveur NPS</a:t>
            </a:r>
            <a:endParaRPr lang="en-GB" sz="1800" dirty="0"/>
          </a:p>
          <a:p>
            <a:pPr marL="798513" lvl="1" indent="-514350">
              <a:buFont typeface="+mj-lt"/>
              <a:buAutoNum type="arabicPeriod"/>
            </a:pPr>
            <a:r>
              <a:rPr lang="en-GB" sz="1800" dirty="0"/>
              <a:t>Dans l'arborescence de la console, cliquez sur </a:t>
            </a:r>
            <a:r>
              <a:rPr lang="en-GB" sz="1800" b="1" dirty="0"/>
              <a:t>Gestion des comptes </a:t>
            </a:r>
          </a:p>
          <a:p>
            <a:pPr marL="798513" lvl="1" indent="-514350">
              <a:buFont typeface="+mj-lt"/>
              <a:buAutoNum type="arabicPeriod"/>
            </a:pPr>
            <a:r>
              <a:rPr lang="en-GB" sz="1800" dirty="0"/>
              <a:t>Dans le volet d'informations, cliquez sur </a:t>
            </a:r>
            <a:r>
              <a:rPr lang="en-GB" sz="1800" b="1" dirty="0" smtClean="0"/>
              <a:t>Modifier les propriétés du fichier journal</a:t>
            </a:r>
          </a:p>
          <a:p>
            <a:r>
              <a:rPr lang="en-GB" sz="1800" dirty="0" smtClean="0"/>
              <a:t>Les fichiers journaux doivent être stockés sur une partition séparée de la partition système</a:t>
            </a:r>
            <a:endParaRPr lang="en-US" sz="1800" dirty="0"/>
          </a:p>
        </p:txBody>
      </p:sp>
    </p:spTree>
    <p:extLst>
      <p:ext uri="{BB962C8B-B14F-4D97-AF65-F5344CB8AC3E}">
        <p14:creationId xmlns:p14="http://schemas.microsoft.com/office/powerpoint/2010/main" val="7022367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cdc3ece4-0e71-470b-a43a-fd51cfc17ac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 la journalisation SQL Server</a:t>
            </a:r>
            <a:endParaRPr lang="en-US"/>
          </a:p>
        </p:txBody>
      </p:sp>
      <p:sp>
        <p:nvSpPr>
          <p:cNvPr id="4" name="Content Placeholder 2"/>
          <p:cNvSpPr>
            <a:spLocks noGrp="1"/>
          </p:cNvSpPr>
          <p:nvPr/>
        </p:nvSpPr>
        <p:spPr bwMode="auto">
          <a:xfrm>
            <a:off x="458788" y="1021215"/>
            <a:ext cx="4037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sz="2400" dirty="0"/>
              <a:t>Vous pouvez utiliser SQL pour journaliser les données de gestion de comptes RADIUS :</a:t>
            </a:r>
          </a:p>
          <a:p>
            <a:pPr lvl="1"/>
            <a:r>
              <a:rPr lang="en-GB" sz="2000" dirty="0" smtClean="0"/>
              <a:t>La base de données SQL Server doit avoir une procédure stockée </a:t>
            </a:r>
            <a:r>
              <a:rPr sz="2000" dirty="0"/>
              <a:t/>
            </a:r>
            <a:br>
              <a:rPr sz="2000" dirty="0"/>
            </a:br>
            <a:r>
              <a:rPr lang="en-GB" sz="2000" dirty="0" smtClean="0"/>
              <a:t>nommée report_event </a:t>
            </a:r>
          </a:p>
          <a:p>
            <a:pPr lvl="1"/>
            <a:r>
              <a:rPr lang="en-GB" sz="2000" dirty="0"/>
              <a:t>Le serveur NPS met en forme les données de comptes en tant que document XML </a:t>
            </a:r>
          </a:p>
          <a:p>
            <a:pPr lvl="1"/>
            <a:r>
              <a:rPr lang="en-GB" sz="2000" dirty="0" smtClean="0"/>
              <a:t>La base de données SQL Server peut se trouver sur un ordinateur local ou sur un </a:t>
            </a:r>
            <a:r>
              <a:rPr lang="en-GB" sz="2000" smtClean="0"/>
              <a:t>serveur distant</a:t>
            </a:r>
            <a:endParaRPr lang="en-GB" sz="2000" dirty="0"/>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52609" y="1091066"/>
            <a:ext cx="4067175" cy="4675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032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82d0b6cb-a508-4881-bec8-f171d5032a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événements NPS à enregistrer dans l'Observateur d'événements</a:t>
            </a:r>
            <a:endParaRPr lang="en-US"/>
          </a:p>
        </p:txBody>
      </p:sp>
      <p:sp>
        <p:nvSpPr>
          <p:cNvPr id="4" name="Content Placeholder 2"/>
          <p:cNvSpPr>
            <a:spLocks noGrp="1"/>
          </p:cNvSpPr>
          <p:nvPr/>
        </p:nvSpPr>
        <p:spPr bwMode="auto">
          <a:xfrm>
            <a:off x="458788" y="119266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sz="2200" dirty="0"/>
              <a:t>Comment configurer l'enregistrement d'événements NPS dans l'Observateur d'événements ?</a:t>
            </a:r>
          </a:p>
          <a:p>
            <a:pPr lvl="1"/>
            <a:r>
              <a:rPr lang="en-GB" sz="1800" dirty="0"/>
              <a:t>Le serveur NPS est configuré par défaut pour enregistrer les échecs de connexion et les connexions réussies dans le journal des événements</a:t>
            </a:r>
          </a:p>
          <a:p>
            <a:pPr lvl="2"/>
            <a:r>
              <a:rPr lang="en-GB" sz="1600" dirty="0"/>
              <a:t>Vous pouvez modifier ce comportement sous l'onglet Général de la </a:t>
            </a:r>
            <a:r>
              <a:rPr lang="en-GB" sz="1600"/>
              <a:t>page </a:t>
            </a:r>
            <a:r>
              <a:rPr lang="en-GB" sz="1600" smtClean="0"/>
              <a:t>Propriétés </a:t>
            </a:r>
            <a:r>
              <a:rPr lang="en-GB" sz="1600" dirty="0"/>
              <a:t>de la stratégie réseau</a:t>
            </a:r>
          </a:p>
          <a:p>
            <a:pPr lvl="1"/>
            <a:r>
              <a:rPr lang="en-GB" sz="1800" dirty="0"/>
              <a:t>Les événements courants d'échec de demande </a:t>
            </a:r>
            <a:r>
              <a:rPr lang="en-US" sz="1800" dirty="0" smtClean="0"/>
              <a:t>se composent des demandes refusées ou ignorées par le serveur NPS ; les événements ayant réussi ou échoué sont enregistrés</a:t>
            </a:r>
            <a:endParaRPr lang="en-GB" sz="1800" dirty="0"/>
          </a:p>
          <a:p>
            <a:r>
              <a:rPr lang="en-GB" sz="2200" dirty="0" smtClean="0"/>
              <a:t>Qu'est-ce que la journalisation Schannel et comment la configurer ?</a:t>
            </a:r>
            <a:endParaRPr lang="en-GB" sz="2200" dirty="0"/>
          </a:p>
          <a:p>
            <a:pPr lvl="1"/>
            <a:r>
              <a:rPr lang="en-GB" sz="1800" dirty="0" err="1"/>
              <a:t>Schannel est un fournisseur SSP (Security Support Provider) qui prend en charge un jeu de protocoles de sécurité Internet</a:t>
            </a:r>
          </a:p>
          <a:p>
            <a:pPr lvl="1"/>
            <a:r>
              <a:rPr lang="en-GB" sz="1800" dirty="0"/>
              <a:t>Vous pouvez configurer la journalisation Schannel dans la clé de Registre suivante :</a:t>
            </a:r>
          </a:p>
          <a:p>
            <a:pPr lvl="2"/>
            <a:r>
              <a:rPr lang="en-GB" sz="1600" dirty="0"/>
              <a:t>HKEY_LOCAL_MACHINE\SYSTEM\CurrentControlSet\Control\</a:t>
            </a:r>
            <a:r>
              <a:rPr sz="1600"/>
              <a:t/>
            </a:r>
            <a:br>
              <a:rPr sz="1600"/>
            </a:br>
            <a:r>
              <a:rPr lang="en-GB" sz="1600" dirty="0"/>
              <a:t>SecurityProviders\SCHANNEL\EventLogging</a:t>
            </a:r>
          </a:p>
          <a:p>
            <a:endParaRPr lang="en-US" sz="2400" dirty="0"/>
          </a:p>
        </p:txBody>
      </p:sp>
    </p:spTree>
    <p:extLst>
      <p:ext uri="{BB962C8B-B14F-4D97-AF65-F5344CB8AC3E}">
        <p14:creationId xmlns:p14="http://schemas.microsoft.com/office/powerpoint/2010/main" val="1238849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Leçon 1: Installation et configuration d'un serveur NPS</a:t>
            </a:r>
            <a:endParaRPr lang="en-US"/>
          </a:p>
        </p:txBody>
      </p:sp>
      <p:sp>
        <p:nvSpPr>
          <p:cNvPr id="3" name="Text Placeholder 2"/>
          <p:cNvSpPr>
            <a:spLocks noGrp="1"/>
          </p:cNvSpPr>
          <p:nvPr>
            <p:ph type="body" idx="1"/>
          </p:nvPr>
        </p:nvSpPr>
        <p:spPr/>
        <p:txBody>
          <a:bodyPr/>
          <a:lstStyle/>
          <a:p>
            <a:r>
              <a:rPr lang="fr-FR" smtClean="0"/>
              <a:t>Qu'est-ce qu'un serveur NPS ?
Démonstration : Installation du rôle Serveur NPS (Network Policy Server)
Outils de configuration d'un serveur NPS
Démonstration : Configuration des paramètres NPS généraux</a:t>
            </a:r>
            <a:endParaRPr lang="en-US"/>
          </a:p>
        </p:txBody>
      </p:sp>
    </p:spTree>
    <p:extLst>
      <p:ext uri="{BB962C8B-B14F-4D97-AF65-F5344CB8AC3E}">
        <p14:creationId xmlns:p14="http://schemas.microsoft.com/office/powerpoint/2010/main" val="3188908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Atelier pratique : Installation et configuration d'un serveur NPS</a:t>
            </a:r>
            <a:endParaRPr lang="en-US"/>
          </a:p>
        </p:txBody>
      </p:sp>
      <p:sp>
        <p:nvSpPr>
          <p:cNvPr id="3" name="Text Placeholder 2"/>
          <p:cNvSpPr>
            <a:spLocks noGrp="1"/>
          </p:cNvSpPr>
          <p:nvPr>
            <p:ph type="body" idx="1"/>
          </p:nvPr>
        </p:nvSpPr>
        <p:spPr/>
        <p:txBody>
          <a:bodyPr/>
          <a:lstStyle/>
          <a:p>
            <a:r>
              <a:rPr lang="fr-FR" sz="2600" smtClean="0"/>
              <a:t>Exercice 1 : Installation et configuration de NPS pour prendre en charge RADIUS
Exercice 2 : Configuration et test d'un client RADIUS</a:t>
            </a:r>
            <a:endParaRPr lang="en-US" sz="2600"/>
          </a:p>
        </p:txBody>
      </p:sp>
      <p:sp>
        <p:nvSpPr>
          <p:cNvPr id="4" name="TextBox 3"/>
          <p:cNvSpPr txBox="1"/>
          <p:nvPr/>
        </p:nvSpPr>
        <p:spPr>
          <a:xfrm>
            <a:off x="458788" y="2936557"/>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3429000"/>
            <a:ext cx="8494633" cy="2492990"/>
          </a:xfrm>
          <a:prstGeom prst="rect">
            <a:avLst/>
          </a:prstGeom>
          <a:noFill/>
        </p:spPr>
        <p:txBody>
          <a:bodyPr vert="horz" wrap="none" rtlCol="0">
            <a:spAutoFit/>
          </a:bodyPr>
          <a:lstStyle/>
          <a:p>
            <a:pPr>
              <a:tabLst>
                <a:tab pos="3770313" algn="l"/>
              </a:tabLst>
            </a:pPr>
            <a:r>
              <a:rPr lang="en-US" sz="2600" b="0" i="0" u="none" strike="noStrike" baseline="0" smtClean="0">
                <a:latin typeface="Segoe UI"/>
                <a:ea typeface="SimSun"/>
                <a:cs typeface="Cordia New"/>
              </a:rPr>
              <a:t>Ordinateurs virtuels	22411B-LON-DC1</a:t>
            </a:r>
            <a:endParaRPr lang="fr-CA" sz="2600" b="0" i="0" u="none" strike="noStrike" baseline="0" smtClean="0">
              <a:latin typeface="Segoe UI"/>
              <a:ea typeface="SimSun"/>
              <a:cs typeface="Cordia New"/>
            </a:endParaRPr>
          </a:p>
          <a:p>
            <a:pPr>
              <a:tabLst>
                <a:tab pos="3770313" algn="l"/>
              </a:tabLst>
            </a:pPr>
            <a:r>
              <a:rPr lang="en-US" sz="2600" b="0" i="0" u="none" strike="noStrike" baseline="0" smtClean="0">
                <a:latin typeface="Segoe UI"/>
                <a:ea typeface="SimSun"/>
                <a:cs typeface="Cordia New"/>
              </a:rPr>
              <a:t>	22411B-LON-RTR</a:t>
            </a:r>
            <a:endParaRPr lang="fr-CA" sz="2600" b="0" i="0" u="none" strike="noStrike" baseline="0" smtClean="0">
              <a:latin typeface="Segoe UI"/>
              <a:ea typeface="SimSun"/>
              <a:cs typeface="Cordia New"/>
            </a:endParaRPr>
          </a:p>
          <a:p>
            <a:pPr>
              <a:tabLst>
                <a:tab pos="3770313" algn="l"/>
              </a:tabLst>
            </a:pPr>
            <a:r>
              <a:rPr lang="en-US" sz="2600" b="0" i="0" u="none" strike="noStrike" baseline="0" smtClean="0">
                <a:latin typeface="Segoe UI"/>
                <a:ea typeface="SimSun"/>
                <a:cs typeface="Cordia New"/>
              </a:rPr>
              <a:t>	22411B-LON-CL2</a:t>
            </a:r>
            <a:r>
              <a:rPr lang="en-US" sz="2600">
                <a:solidFill>
                  <a:srgbClr val="000000"/>
                </a:solidFill>
                <a:latin typeface="Segoe UI"/>
                <a:ea typeface="SimSun"/>
                <a:cs typeface="Cordia New"/>
              </a:rPr>
              <a:t>	</a:t>
            </a:r>
          </a:p>
          <a:p>
            <a:pPr>
              <a:tabLst>
                <a:tab pos="3770313" algn="l"/>
              </a:tabLst>
            </a:pPr>
            <a:r>
              <a:rPr lang="en-US" sz="2600" b="0" i="0" u="none" strike="noStrike" baseline="0" smtClean="0">
                <a:latin typeface="Segoe UI"/>
                <a:ea typeface="SimSun"/>
                <a:cs typeface="Cordia New"/>
              </a:rPr>
              <a:t>Nom d'utilisateur	</a:t>
            </a:r>
            <a:r>
              <a:rPr lang="en-US" sz="2600" b="1" i="0" u="none" strike="noStrike" baseline="0" smtClean="0">
                <a:latin typeface="Segoe UI"/>
                <a:ea typeface="SimSun"/>
                <a:cs typeface="Cordia New"/>
              </a:rPr>
              <a:t>ADATUM\Administrateur</a:t>
            </a:r>
            <a:r>
              <a:rPr lang="en-US" sz="2600" b="0" i="0" u="none" strike="noStrike" baseline="0" smtClean="0">
                <a:latin typeface="Segoe UI"/>
                <a:ea typeface="SimSun"/>
                <a:cs typeface="Cordia New"/>
              </a:rPr>
              <a:t>	</a:t>
            </a:r>
          </a:p>
          <a:p>
            <a:pPr>
              <a:tabLst>
                <a:tab pos="3770313" algn="l"/>
              </a:tabLst>
            </a:pPr>
            <a:r>
              <a:rPr lang="en-US" sz="2600" b="0" i="0" u="none" strike="noStrike" baseline="0" smtClean="0">
                <a:latin typeface="Segoe UI"/>
                <a:ea typeface="SimSun"/>
                <a:cs typeface="Cordia New"/>
              </a:rPr>
              <a:t>Mot de passe	</a:t>
            </a:r>
            <a:r>
              <a:rPr lang="en-US" sz="2600" b="1" i="0" u="none" strike="noStrike" baseline="0" smtClean="0">
                <a:latin typeface="Segoe UI"/>
                <a:ea typeface="SimSun"/>
                <a:cs typeface="Cordia New"/>
              </a:rPr>
              <a:t>Pa$$w0rd</a:t>
            </a:r>
            <a:r>
              <a:rPr lang="en-US" sz="2600" b="0" i="0" u="none" strike="noStrike" baseline="0" smtClean="0">
                <a:latin typeface="Segoe UI"/>
                <a:ea typeface="SimSun"/>
                <a:cs typeface="Cordia New"/>
              </a:rPr>
              <a:t>	</a:t>
            </a:r>
          </a:p>
          <a:p>
            <a:pPr>
              <a:tabLst>
                <a:tab pos="3770313" algn="l"/>
              </a:tabLst>
            </a:pPr>
            <a:endParaRPr lang="en-US" sz="2600" b="0" i="0" u="none" strike="noStrike" baseline="0" smtClean="0">
              <a:latin typeface="Segoe UI"/>
              <a:ea typeface="SimSun"/>
              <a:cs typeface="Cordia New"/>
            </a:endParaRPr>
          </a:p>
        </p:txBody>
      </p:sp>
      <p:sp>
        <p:nvSpPr>
          <p:cNvPr id="6" name="TextBox 5"/>
          <p:cNvSpPr txBox="1"/>
          <p:nvPr/>
        </p:nvSpPr>
        <p:spPr>
          <a:xfrm>
            <a:off x="458788" y="6163356"/>
            <a:ext cx="5495863" cy="523220"/>
          </a:xfrm>
          <a:prstGeom prst="rect">
            <a:avLst/>
          </a:prstGeom>
          <a:noFill/>
        </p:spPr>
        <p:txBody>
          <a:bodyPr vert="horz" wrap="none" rtlCol="0">
            <a:spAutoFit/>
          </a:bodyPr>
          <a:lstStyle/>
          <a:p>
            <a:r>
              <a:rPr lang="en-US" sz="2800" smtClean="0">
                <a:latin typeface="Segoe UI"/>
              </a:rPr>
              <a:t>Durée approximative : 60 minutes</a:t>
            </a:r>
            <a:endParaRPr lang="en-US" sz="2800">
              <a:latin typeface="Segoe UI"/>
            </a:endParaRPr>
          </a:p>
        </p:txBody>
      </p:sp>
    </p:spTree>
    <p:extLst>
      <p:ext uri="{BB962C8B-B14F-4D97-AF65-F5344CB8AC3E}">
        <p14:creationId xmlns:p14="http://schemas.microsoft.com/office/powerpoint/2010/main" val="11681609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5280869"/>
          </a:xfrm>
          <a:prstGeom prst="rect">
            <a:avLst/>
          </a:prstGeom>
          <a:noFill/>
        </p:spPr>
        <p:txBody>
          <a:bodyPr vert="horz" wrap="square" rtlCol="0">
            <a:spAutoFit/>
          </a:bodyPr>
          <a:lstStyle/>
          <a:p>
            <a:pPr>
              <a:lnSpc>
                <a:spcPct val="115000"/>
              </a:lnSpc>
              <a:spcAft>
                <a:spcPts val="1000"/>
              </a:spcAft>
            </a:pPr>
            <a:r>
              <a:rPr lang="en-US" sz="2400" smtClean="0">
                <a:effectLst/>
                <a:latin typeface="Segoe UI"/>
                <a:ea typeface="SimSun"/>
                <a:cs typeface="Segoe UI"/>
              </a:rPr>
              <a:t>A. Datum est une société internationale d'ingénierie et de fabrication, dont le siège social est à Londres, au Royaume-Uni. </a:t>
            </a:r>
            <a:r>
              <a:rPr lang="es-ES" sz="2400" smtClean="0">
                <a:effectLst/>
                <a:latin typeface="Segoe UI"/>
                <a:ea typeface="SimSun"/>
                <a:cs typeface="Segoe UI"/>
              </a:rPr>
              <a:t>Un bureau informatique et un centre de données sont situés à London pour assister le bureau de Londres et d’autres sites. </a:t>
            </a:r>
            <a:r>
              <a:rPr lang="en-US" sz="2400" smtClean="0">
                <a:effectLst/>
                <a:latin typeface="Segoe UI"/>
                <a:ea typeface="SimSun"/>
                <a:cs typeface="Segoe UI"/>
              </a:rPr>
              <a:t>A. Datum a récemment déployé une infrastructure serveur et client Windows Server 2012</a:t>
            </a:r>
            <a:endParaRPr lang="en-US" sz="2400" smtClean="0">
              <a:effectLst/>
              <a:latin typeface="Segoe UI"/>
              <a:ea typeface="SimSun"/>
              <a:cs typeface="Cordia New"/>
            </a:endParaRPr>
          </a:p>
          <a:p>
            <a:pPr>
              <a:lnSpc>
                <a:spcPct val="115000"/>
              </a:lnSpc>
              <a:spcAft>
                <a:spcPts val="1000"/>
              </a:spcAft>
            </a:pPr>
            <a:r>
              <a:rPr lang="en-US" sz="2400" smtClean="0">
                <a:effectLst/>
                <a:latin typeface="Segoe UI"/>
                <a:ea typeface="SimSun"/>
                <a:cs typeface="Segoe UI"/>
              </a:rPr>
              <a:t> A. Datum développe sa solution d'accès distant dans toute l'organisation. Cette opération nécessite la mise en place de plusieurs serveurs VPN situés à différents endroits pour assurer la connectivité des employés. Vous êtes chargé de mettre en place les tâches nécessaires pour prendre en charge ces connexions VPN</a:t>
            </a:r>
            <a:endParaRPr lang="en-US" sz="2400">
              <a:effectLst/>
              <a:latin typeface="Segoe UI"/>
              <a:ea typeface="SimSun"/>
              <a:cs typeface="Cordia New"/>
            </a:endParaRPr>
          </a:p>
        </p:txBody>
      </p:sp>
    </p:spTree>
    <p:extLst>
      <p:ext uri="{BB962C8B-B14F-4D97-AF65-F5344CB8AC3E}">
        <p14:creationId xmlns:p14="http://schemas.microsoft.com/office/powerpoint/2010/main" val="3916825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Révision de l'atelier pratique</a:t>
            </a:r>
            <a:endParaRPr lang="en-IN" dirty="0"/>
          </a:p>
        </p:txBody>
      </p:sp>
      <p:sp>
        <p:nvSpPr>
          <p:cNvPr id="3" name="Text Placeholder 2"/>
          <p:cNvSpPr>
            <a:spLocks noGrp="1"/>
          </p:cNvSpPr>
          <p:nvPr>
            <p:ph type="body" idx="1"/>
          </p:nvPr>
        </p:nvSpPr>
        <p:spPr/>
        <p:txBody>
          <a:bodyPr/>
          <a:lstStyle/>
          <a:p>
            <a:r>
              <a:rPr lang="fr-FR"/>
              <a:t>Quel est le rôle d'un proxy RADIUS ?</a:t>
            </a:r>
            <a:r>
              <a:rPr lang="en-IN" smtClean="0"/>
              <a:t>
</a:t>
            </a:r>
            <a:r>
              <a:rPr lang="fr-FR"/>
              <a:t>Qu'est-ce qu'un client RADIUS ? Donnez des exemples de clients </a:t>
            </a:r>
            <a:r>
              <a:rPr lang="fr-FR" smtClean="0"/>
              <a:t>RADIUS</a:t>
            </a:r>
            <a:endParaRPr lang="en-IN" dirty="0"/>
          </a:p>
        </p:txBody>
      </p:sp>
    </p:spTree>
    <p:extLst>
      <p:ext uri="{BB962C8B-B14F-4D97-AF65-F5344CB8AC3E}">
        <p14:creationId xmlns:p14="http://schemas.microsoft.com/office/powerpoint/2010/main" val="31305228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a:t>
            </a:r>
            <a:endParaRPr lang="en-US"/>
          </a:p>
        </p:txBody>
      </p:sp>
    </p:spTree>
    <p:extLst>
      <p:ext uri="{BB962C8B-B14F-4D97-AF65-F5344CB8AC3E}">
        <p14:creationId xmlns:p14="http://schemas.microsoft.com/office/powerpoint/2010/main" val="1787972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0314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 serveur NPS ?</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Un serveur NPS Windows Server 2012 fournit les fonctions suivantes :</a:t>
            </a:r>
          </a:p>
          <a:p>
            <a:pPr lvl="1"/>
            <a:r>
              <a:rPr lang="en-US" sz="2200" dirty="0" smtClean="0"/>
              <a:t>Serveur RADIUS. L</a:t>
            </a:r>
            <a:r>
              <a:rPr lang="en-IN" sz="2200" dirty="0" smtClean="0"/>
              <a:t>e serveur NPS centralise l'authentification, l'autorisation et la gestion de comptes pour les connexions d'accès à distance et VPN, ainsi que pour les connexions sans fil et reposant sur des commutateurs d'authentification</a:t>
            </a:r>
            <a:endParaRPr lang="en-US" sz="2200" dirty="0" smtClean="0"/>
          </a:p>
          <a:p>
            <a:pPr lvl="1"/>
            <a:r>
              <a:rPr lang="en-US" sz="2200" dirty="0" smtClean="0"/>
              <a:t>Proxy RADIUS. </a:t>
            </a:r>
            <a:r>
              <a:rPr lang="en-IN" sz="2200" dirty="0" smtClean="0"/>
              <a:t>Vous configurez des stratégies de demande de connexion qui spécifient, d'une part, les demandes de connexion transmises par le serveur NPS à d'autres serveurs RADIUS et, d'autre part, les serveurs RADIUS auxquels vous souhaitez transmettre les demandes de connexion</a:t>
            </a:r>
            <a:endParaRPr lang="en-US" sz="2200" dirty="0" smtClean="0"/>
          </a:p>
          <a:p>
            <a:pPr lvl="1"/>
            <a:r>
              <a:rPr lang="en-US" sz="2200" dirty="0" smtClean="0"/>
              <a:t>Serveur de stratégie NAP. </a:t>
            </a:r>
            <a:r>
              <a:rPr lang="en-IN" sz="2200" dirty="0" smtClean="0"/>
              <a:t>Le serveur NPS évalue les déclarations d'intégrité (SoH) envoyées par les ordinateurs clients compatibles avec la protection d'accès réseau qui souhaitent se connecter au réseau</a:t>
            </a:r>
            <a:endParaRPr lang="en-US" sz="2200" dirty="0"/>
          </a:p>
        </p:txBody>
      </p:sp>
    </p:spTree>
    <p:extLst>
      <p:ext uri="{BB962C8B-B14F-4D97-AF65-F5344CB8AC3E}">
        <p14:creationId xmlns:p14="http://schemas.microsoft.com/office/powerpoint/2010/main" val="8406990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07145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7f8581cc-b804-4c70-ad33-4157dbd706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Installation du rôle Serveur NPS (Network Policy Server)</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Dans cette démonstration, vous allez apprendre à :</a:t>
            </a:r>
            <a:r>
              <a:rPr lang="en-GB" b="1" dirty="0" smtClean="0"/>
              <a:t> </a:t>
            </a:r>
            <a:endParaRPr lang="en-GB" b="1" dirty="0"/>
          </a:p>
          <a:p>
            <a:r>
              <a:rPr lang="en-GB" dirty="0"/>
              <a:t>Installer le rôle NPS</a:t>
            </a:r>
          </a:p>
          <a:p>
            <a:r>
              <a:rPr lang="en-GB" dirty="0"/>
              <a:t>Inscrire NPS dans AD DS</a:t>
            </a:r>
          </a:p>
          <a:p>
            <a:endParaRPr lang="en-US" dirty="0"/>
          </a:p>
        </p:txBody>
      </p:sp>
    </p:spTree>
    <p:extLst>
      <p:ext uri="{BB962C8B-B14F-4D97-AF65-F5344CB8AC3E}">
        <p14:creationId xmlns:p14="http://schemas.microsoft.com/office/powerpoint/2010/main" val="577063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0768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Outils de configuration d'un serveur NPS</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Outils disponibles pour la gestion d'un serveur NPS :</a:t>
            </a:r>
          </a:p>
          <a:p>
            <a:pPr lvl="1"/>
            <a:r>
              <a:rPr lang="en-US" dirty="0" smtClean="0"/>
              <a:t>Composant logiciel enfichable MMS (Microsoft Management Console) Serveur NPS</a:t>
            </a:r>
          </a:p>
          <a:p>
            <a:pPr lvl="1"/>
            <a:r>
              <a:rPr lang="en-US" dirty="0" smtClean="0"/>
              <a:t>Outil en ligne de commande netsh :</a:t>
            </a:r>
          </a:p>
          <a:p>
            <a:pPr lvl="2"/>
            <a:r>
              <a:rPr lang="en-US" dirty="0"/>
              <a:t>Commandes de serveur NPS</a:t>
            </a:r>
          </a:p>
          <a:p>
            <a:pPr lvl="2"/>
            <a:r>
              <a:rPr lang="en-US" dirty="0"/>
              <a:t>Commandes de client RADIUS</a:t>
            </a:r>
          </a:p>
          <a:p>
            <a:pPr lvl="2"/>
            <a:r>
              <a:rPr lang="en-US" dirty="0"/>
              <a:t>Commandes de stratégie de demande de connexion</a:t>
            </a:r>
          </a:p>
          <a:p>
            <a:pPr lvl="2"/>
            <a:r>
              <a:rPr lang="en-US" dirty="0"/>
              <a:t>Commandes de groupe de serveurs RADIUS distants</a:t>
            </a:r>
          </a:p>
          <a:p>
            <a:pPr lvl="2"/>
            <a:r>
              <a:rPr lang="en-US" dirty="0"/>
              <a:t>Commandes de stratégie réseau</a:t>
            </a:r>
          </a:p>
          <a:p>
            <a:pPr lvl="2"/>
            <a:r>
              <a:rPr lang="en-US" dirty="0"/>
              <a:t>Commandes de protection d'accès réseau</a:t>
            </a:r>
          </a:p>
          <a:p>
            <a:pPr lvl="2"/>
            <a:r>
              <a:rPr lang="en-US" dirty="0"/>
              <a:t>Commandes de comptes</a:t>
            </a:r>
          </a:p>
          <a:p>
            <a:pPr lvl="1"/>
            <a:r>
              <a:rPr lang="en-US" dirty="0" smtClean="0"/>
              <a:t>Windows PowerShell</a:t>
            </a:r>
            <a:endParaRPr lang="en-US" dirty="0"/>
          </a:p>
          <a:p>
            <a:pPr lvl="2"/>
            <a:endParaRPr lang="en-US" dirty="0"/>
          </a:p>
        </p:txBody>
      </p:sp>
      <p:pic>
        <p:nvPicPr>
          <p:cNvPr id="5" name="Picture 4" descr="Outi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4347796"/>
            <a:ext cx="1352550" cy="198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5640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064b076-7f9b-4a88-90cb-36bf5c19c00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Démonstration : Configuration des paramètres NPS généraux</a:t>
            </a:r>
            <a:endParaRPr lang="en-US"/>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smtClean="0"/>
              <a:t>Dans cette démonstration, vous allez apprendre à :</a:t>
            </a:r>
            <a:r>
              <a:rPr lang="en-GB" b="1" dirty="0" smtClean="0"/>
              <a:t> </a:t>
            </a:r>
            <a:endParaRPr lang="en-GB" b="1" dirty="0"/>
          </a:p>
          <a:p>
            <a:r>
              <a:rPr lang="en-GB" dirty="0"/>
              <a:t>Configurer un serveur RADIUS pour des connexions VPN</a:t>
            </a:r>
          </a:p>
          <a:p>
            <a:r>
              <a:rPr lang="en-GB" dirty="0"/>
              <a:t>Enregistrer la configuration</a:t>
            </a:r>
          </a:p>
          <a:p>
            <a:endParaRPr lang="en-US" dirty="0"/>
          </a:p>
        </p:txBody>
      </p:sp>
    </p:spTree>
    <p:extLst>
      <p:ext uri="{BB962C8B-B14F-4D97-AF65-F5344CB8AC3E}">
        <p14:creationId xmlns:p14="http://schemas.microsoft.com/office/powerpoint/2010/main" val="2121202295"/>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41</TotalTime>
  <Words>3084</Words>
  <Application>Microsoft Office PowerPoint</Application>
  <PresentationFormat>On-screen Show (4:3)</PresentationFormat>
  <Paragraphs>474</Paragraphs>
  <Slides>34</Slides>
  <Notes>34</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Arial</vt:lpstr>
      <vt:lpstr>Segoe UI Light</vt:lpstr>
      <vt:lpstr>Times New Roman</vt:lpstr>
      <vt:lpstr>Segoe UI</vt:lpstr>
      <vt:lpstr>Verdana</vt:lpstr>
      <vt:lpstr>Symbol</vt:lpstr>
      <vt:lpstr>Calibri</vt:lpstr>
      <vt:lpstr>Wingdings</vt:lpstr>
      <vt:lpstr>Segoe Light</vt:lpstr>
      <vt:lpstr>Cordia New</vt:lpstr>
      <vt:lpstr>SimSun</vt:lpstr>
      <vt:lpstr>Presentation1</vt:lpstr>
      <vt:lpstr>Module 8</vt:lpstr>
      <vt:lpstr>Vue d'ensemble du module</vt:lpstr>
      <vt:lpstr>Leçon 1: Installation et configuration d'un serveur NPS</vt:lpstr>
      <vt:lpstr>Qu'est-ce qu'un serveur NPS ?</vt:lpstr>
      <vt:lpstr>PowerPoint Presentation</vt:lpstr>
      <vt:lpstr>Démonstration : Installation du rôle Serveur NPS (Network Policy Server)</vt:lpstr>
      <vt:lpstr>PowerPoint Presentation</vt:lpstr>
      <vt:lpstr>Outils de configuration d'un serveur NPS</vt:lpstr>
      <vt:lpstr>Démonstration : Configuration des paramètres NPS généraux</vt:lpstr>
      <vt:lpstr>PowerPoint Presentation</vt:lpstr>
      <vt:lpstr>Leçon 2: Configuration de clients et de serveurs RADIUS</vt:lpstr>
      <vt:lpstr>Qu'est-ce qu'un client RADIUS ?</vt:lpstr>
      <vt:lpstr>Qu'est-ce qu'un proxy RADIUS ?</vt:lpstr>
      <vt:lpstr>Démonstration : Configuration d'un client RADIUS</vt:lpstr>
      <vt:lpstr>PowerPoint Presentation</vt:lpstr>
      <vt:lpstr>Qu'est-ce qu'une stratégie de demande de connexion ?</vt:lpstr>
      <vt:lpstr>Configuration du traitement des demandes de connexion</vt:lpstr>
      <vt:lpstr>Démonstration : Création d'une stratégie de demande de connexion</vt:lpstr>
      <vt:lpstr>PowerPoint Presentation</vt:lpstr>
      <vt:lpstr>Leçon 3: Méthodes d'authentification NPS</vt:lpstr>
      <vt:lpstr>Méthodes d'authentification par mot de passe</vt:lpstr>
      <vt:lpstr>Utilisation de certificats pour l'authentification</vt:lpstr>
      <vt:lpstr>Certificats requis pour l'authentification</vt:lpstr>
      <vt:lpstr>Déploiement de certificats pour l'authentification PEAP et EAP</vt:lpstr>
      <vt:lpstr>Leçon 4: Analyse et résolution des problèmes d'un serveur NPS</vt:lpstr>
      <vt:lpstr>Méthodes d'analyse du serveur NPS</vt:lpstr>
      <vt:lpstr>Enregistrement de la gestion des comptes NPS</vt:lpstr>
      <vt:lpstr>Configuration de la journalisation SQL Server</vt:lpstr>
      <vt:lpstr>Configuration des événements NPS à enregistrer dans l'Observateur d'événements</vt:lpstr>
      <vt:lpstr>Atelier pratique : Installation et configuration d'un serveur NPS</vt:lpstr>
      <vt:lpstr>Scénario d'atelier pratique</vt:lpstr>
      <vt:lpstr>Révision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Module8</dc:title>
  <dc:creator>Ruiz, Esther</dc:creator>
  <cp:lastModifiedBy>Ruiz, Esther</cp:lastModifiedBy>
  <cp:revision>8</cp:revision>
  <dcterms:created xsi:type="dcterms:W3CDTF">2013-03-06T11:00:59Z</dcterms:created>
  <dcterms:modified xsi:type="dcterms:W3CDTF">2013-03-15T15:28:05Z</dcterms:modified>
</cp:coreProperties>
</file>