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1"/>
  </p:notesMasterIdLst>
  <p:sldIdLst>
    <p:sldId id="256" r:id="rId2"/>
    <p:sldId id="257" r:id="rId3"/>
    <p:sldId id="258" r:id="rId4"/>
    <p:sldId id="259" r:id="rId5"/>
    <p:sldId id="283" r:id="rId6"/>
    <p:sldId id="260" r:id="rId7"/>
    <p:sldId id="261" r:id="rId8"/>
    <p:sldId id="262" r:id="rId9"/>
    <p:sldId id="263" r:id="rId10"/>
    <p:sldId id="264" r:id="rId11"/>
    <p:sldId id="265" r:id="rId12"/>
    <p:sldId id="266" r:id="rId13"/>
    <p:sldId id="285" r:id="rId14"/>
    <p:sldId id="267" r:id="rId15"/>
    <p:sldId id="286" r:id="rId16"/>
    <p:sldId id="268" r:id="rId17"/>
    <p:sldId id="269" r:id="rId18"/>
    <p:sldId id="270" r:id="rId19"/>
    <p:sldId id="271" r:id="rId20"/>
    <p:sldId id="272" r:id="rId21"/>
    <p:sldId id="273" r:id="rId22"/>
    <p:sldId id="274" r:id="rId23"/>
    <p:sldId id="288" r:id="rId24"/>
    <p:sldId id="289" r:id="rId25"/>
    <p:sldId id="290" r:id="rId26"/>
    <p:sldId id="291" r:id="rId27"/>
    <p:sldId id="292" r:id="rId28"/>
    <p:sldId id="293" r:id="rId29"/>
    <p:sldId id="294" r:id="rId30"/>
    <p:sldId id="275" r:id="rId31"/>
    <p:sldId id="276" r:id="rId32"/>
    <p:sldId id="277" r:id="rId33"/>
    <p:sldId id="278" r:id="rId34"/>
    <p:sldId id="279" r:id="rId35"/>
    <p:sldId id="280" r:id="rId36"/>
    <p:sldId id="281" r:id="rId37"/>
    <p:sldId id="297" r:id="rId38"/>
    <p:sldId id="282" r:id="rId39"/>
    <p:sldId id="296" r:id="rId40"/>
  </p:sldIdLst>
  <p:sldSz cx="9144000" cy="6858000" type="screen4x3"/>
  <p:notesSz cx="6858000" cy="9144000"/>
  <p:embeddedFontLst>
    <p:embeddedFont>
      <p:font typeface="Segoe UI Light" pitchFamily="34" charset="0"/>
      <p:regular r:id="rId42"/>
    </p:embeddedFont>
    <p:embeddedFont>
      <p:font typeface="Segoe UI" pitchFamily="34" charset="0"/>
      <p:regular r:id="rId43"/>
      <p:bold r:id="rId44"/>
      <p:italic r:id="rId45"/>
      <p:boldItalic r:id="rId46"/>
    </p:embeddedFont>
    <p:embeddedFont>
      <p:font typeface="Verdana" pitchFamily="34" charset="0"/>
      <p:regular r:id="rId47"/>
      <p:bold r:id="rId48"/>
      <p:italic r:id="rId49"/>
      <p:boldItalic r:id="rId50"/>
    </p:embeddedFont>
    <p:embeddedFont>
      <p:font typeface="Calibri" pitchFamily="34" charset="0"/>
      <p:regular r:id="rId51"/>
      <p:bold r:id="rId52"/>
      <p:italic r:id="rId53"/>
      <p:boldItalic r:id="rId54"/>
    </p:embeddedFont>
    <p:embeddedFont>
      <p:font typeface="Segoe Light" pitchFamily="34" charset="0"/>
      <p:regular r:id="rId55"/>
      <p:italic r:id="rId56"/>
    </p:embeddedFont>
    <p:embeddedFont>
      <p:font typeface="Cordia New" pitchFamily="34" charset="-34"/>
      <p:regular r:id="rId57"/>
      <p:bold r:id="rId58"/>
      <p:italic r:id="rId59"/>
      <p:boldItalic r:id="rId60"/>
    </p:embeddedFont>
    <p:embeddedFont>
      <p:font typeface="SimSun" pitchFamily="2" charset="-122"/>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035" autoAdjust="0"/>
    <p:restoredTop sz="94628" autoAdjust="0"/>
  </p:normalViewPr>
  <p:slideViewPr>
    <p:cSldViewPr showGuides="1">
      <p:cViewPr>
        <p:scale>
          <a:sx n="109" d="100"/>
          <a:sy n="109" d="100"/>
        </p:scale>
        <p:origin x="-354" y="54"/>
      </p:cViewPr>
      <p:guideLst>
        <p:guide orient="horz" pos="2160"/>
        <p:guide pos="2880"/>
      </p:guideLst>
    </p:cSldViewPr>
  </p:slideViewPr>
  <p:notesTextViewPr>
    <p:cViewPr>
      <p:scale>
        <a:sx n="1" d="1"/>
        <a:sy n="1" d="1"/>
      </p:scale>
      <p:origin x="0" y="0"/>
    </p:cViewPr>
  </p:notesTextViewPr>
  <p:notesViewPr>
    <p:cSldViewPr showGuides="1">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font" Target="fonts/font2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E3C66-1F13-4458-B41A-535DC9FF4FE5}" type="datetimeFigureOut">
              <a:rPr lang="en-US" smtClean="0"/>
              <a:t>3/15/2013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15A071-F10B-4B93-8257-2E39D073895B}" type="slidenum">
              <a:rPr lang="en-US" smtClean="0"/>
              <a:t>‹#›</a:t>
            </a:fld>
            <a:endParaRPr lang="en-US"/>
          </a:p>
        </p:txBody>
      </p:sp>
    </p:spTree>
    <p:extLst>
      <p:ext uri="{BB962C8B-B14F-4D97-AF65-F5344CB8AC3E}">
        <p14:creationId xmlns:p14="http://schemas.microsoft.com/office/powerpoint/2010/main" val="411560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dirty="0" err="1">
                <a:latin typeface="Arial"/>
                <a:ea typeface="SimSun"/>
                <a:cs typeface="Segoe UI"/>
              </a:rPr>
              <a:t>Présentation</a:t>
            </a:r>
            <a:r>
              <a:rPr lang="en-US" sz="1000" dirty="0">
                <a:latin typeface="Arial"/>
                <a:ea typeface="SimSun"/>
                <a:cs typeface="Segoe UI"/>
              </a:rPr>
              <a:t> : </a:t>
            </a:r>
            <a:r>
              <a:rPr lang="en-US" sz="1000" b="1" dirty="0">
                <a:latin typeface="Arial"/>
                <a:ea typeface="SimSun"/>
                <a:cs typeface="Arial"/>
              </a:rPr>
              <a:t>90 minutes</a:t>
            </a:r>
            <a:endParaRPr lang="en-US" sz="1000" dirty="0">
              <a:latin typeface="Arial"/>
              <a:ea typeface="SimSun"/>
              <a:cs typeface="Arial"/>
            </a:endParaRPr>
          </a:p>
          <a:p>
            <a:pPr>
              <a:lnSpc>
                <a:spcPct val="115000"/>
              </a:lnSpc>
            </a:pPr>
            <a:r>
              <a:rPr lang="en-US" sz="1000" dirty="0">
                <a:latin typeface="Arial"/>
                <a:ea typeface="SimSun"/>
                <a:cs typeface="Segoe UI"/>
              </a:rPr>
              <a:t>Atelier </a:t>
            </a:r>
            <a:r>
              <a:rPr lang="en-US" sz="1000" dirty="0" err="1">
                <a:latin typeface="Arial"/>
                <a:ea typeface="SimSun"/>
                <a:cs typeface="Segoe UI"/>
              </a:rPr>
              <a:t>pratique</a:t>
            </a:r>
            <a:r>
              <a:rPr lang="en-US" sz="1000" dirty="0">
                <a:latin typeface="Arial"/>
                <a:ea typeface="SimSun"/>
                <a:cs typeface="Segoe UI"/>
              </a:rPr>
              <a:t> : </a:t>
            </a:r>
            <a:r>
              <a:rPr lang="en-US" sz="1000" b="1" dirty="0">
                <a:latin typeface="Arial"/>
                <a:ea typeface="SimSun"/>
                <a:cs typeface="Arial"/>
              </a:rPr>
              <a:t>60 minutes</a:t>
            </a:r>
            <a:endParaRPr lang="en-US" sz="1000" dirty="0">
              <a:latin typeface="Arial"/>
              <a:ea typeface="SimSun"/>
              <a:cs typeface="Arial"/>
            </a:endParaRPr>
          </a:p>
          <a:p>
            <a:pPr>
              <a:lnSpc>
                <a:spcPct val="115000"/>
              </a:lnSpc>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comment la protection </a:t>
            </a:r>
            <a:r>
              <a:rPr lang="en-US" sz="1000" dirty="0" err="1" smtClean="0">
                <a:effectLst/>
                <a:latin typeface="Arial"/>
                <a:ea typeface="Times New Roman"/>
                <a:cs typeface="Segoe UI"/>
              </a:rPr>
              <a:t>d'accès</a:t>
            </a:r>
            <a:r>
              <a:rPr lang="en-US" sz="1000" dirty="0" smtClean="0">
                <a:effectLst/>
                <a:latin typeface="Arial"/>
                <a:ea typeface="Times New Roman"/>
                <a:cs typeface="Segoe UI"/>
              </a:rPr>
              <a:t>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(NAP) </a:t>
            </a:r>
            <a:r>
              <a:rPr lang="en-US" sz="1000" dirty="0" err="1" smtClean="0">
                <a:effectLst/>
                <a:latin typeface="Arial"/>
                <a:ea typeface="Times New Roman"/>
                <a:cs typeface="Segoe UI"/>
              </a:rPr>
              <a:t>peut</a:t>
            </a:r>
            <a:r>
              <a:rPr lang="en-US" sz="1000" dirty="0" smtClean="0">
                <a:effectLst/>
                <a:latin typeface="Arial"/>
                <a:ea typeface="Times New Roman"/>
                <a:cs typeface="Segoe UI"/>
              </a:rPr>
              <a:t> aider à </a:t>
            </a:r>
            <a:r>
              <a:rPr lang="en-US" sz="1000" dirty="0" err="1" smtClean="0">
                <a:effectLst/>
                <a:latin typeface="Arial"/>
                <a:ea typeface="Times New Roman"/>
                <a:cs typeface="Segoe UI"/>
              </a:rPr>
              <a:t>protéger</a:t>
            </a:r>
            <a:r>
              <a:rPr lang="en-US" sz="1000" dirty="0" smtClean="0">
                <a:effectLst/>
                <a:latin typeface="Arial"/>
                <a:ea typeface="Times New Roman"/>
                <a:cs typeface="Segoe UI"/>
              </a:rPr>
              <a:t> </a:t>
            </a:r>
            <a:r>
              <a:rPr lang="en-US" sz="1000" dirty="0" err="1" smtClean="0">
                <a:effectLst/>
                <a:latin typeface="Arial"/>
                <a:ea typeface="Times New Roman"/>
                <a:cs typeface="Segoe UI"/>
              </a:rPr>
              <a:t>votre</a:t>
            </a:r>
            <a:r>
              <a:rPr lang="en-US" sz="1000" dirty="0" smtClean="0">
                <a:effectLst/>
                <a:latin typeface="Arial"/>
                <a:ea typeface="Times New Roman"/>
                <a:cs typeface="Segoe UI"/>
              </a:rPr>
              <a:t> </a:t>
            </a:r>
            <a:r>
              <a:rPr lang="en-US" sz="1000" dirty="0" err="1" smtClean="0">
                <a:effectLst/>
                <a:latin typeface="Arial"/>
                <a:ea typeface="Times New Roman"/>
                <a:cs typeface="Segoe UI"/>
              </a:rPr>
              <a:t>réseau</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les divers </a:t>
            </a:r>
            <a:r>
              <a:rPr lang="en-US" sz="1000" dirty="0" err="1" smtClean="0">
                <a:effectLst/>
                <a:latin typeface="Arial"/>
                <a:ea typeface="Times New Roman"/>
                <a:cs typeface="Segoe UI"/>
              </a:rPr>
              <a:t>processus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contrainte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mise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conformité</a:t>
            </a:r>
            <a:r>
              <a:rPr lang="en-US" sz="1000" dirty="0" smtClean="0">
                <a:effectLst/>
                <a:latin typeface="Arial"/>
                <a:ea typeface="Times New Roman"/>
                <a:cs typeface="Segoe UI"/>
              </a:rPr>
              <a:t> NAP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les services NAP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analyser</a:t>
            </a:r>
            <a:r>
              <a:rPr lang="en-US" sz="1000" dirty="0" smtClean="0">
                <a:effectLst/>
                <a:latin typeface="Arial"/>
                <a:ea typeface="Times New Roman"/>
                <a:cs typeface="Segoe UI"/>
              </a:rPr>
              <a:t> le service NAP et </a:t>
            </a:r>
            <a:r>
              <a:rPr lang="en-US" sz="1000" dirty="0" err="1" smtClean="0">
                <a:effectLst/>
                <a:latin typeface="Arial"/>
                <a:ea typeface="Times New Roman"/>
                <a:cs typeface="Segoe UI"/>
              </a:rPr>
              <a:t>résoudre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problèmes</a:t>
            </a:r>
            <a:r>
              <a:rPr lang="en-US" sz="1000" dirty="0" smtClean="0">
                <a:effectLst/>
                <a:latin typeface="Arial"/>
                <a:ea typeface="Times New Roman"/>
                <a:cs typeface="Segoe UI"/>
              </a:rPr>
              <a:t> </a:t>
            </a:r>
            <a:r>
              <a:rPr lang="en-US" sz="1000" dirty="0" err="1" smtClean="0">
                <a:effectLst/>
                <a:latin typeface="Arial"/>
                <a:ea typeface="Times New Roman"/>
                <a:cs typeface="Segoe UI"/>
              </a:rPr>
              <a:t>éventuels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smtClean="0">
                <a:effectLst/>
                <a:latin typeface="Arial"/>
                <a:ea typeface="SimSun"/>
                <a:cs typeface="Arial"/>
              </a:rPr>
              <a:t>®</a:t>
            </a:r>
            <a:r>
              <a:rPr lang="en-US" sz="1000" dirty="0">
                <a:latin typeface="Arial"/>
                <a:ea typeface="SimSun"/>
                <a:cs typeface="Segoe UI"/>
              </a:rPr>
              <a:t> Office PowerPoint</a:t>
            </a:r>
            <a:r>
              <a:rPr lang="en-US" sz="1000" baseline="30000" dirty="0" smtClean="0">
                <a:effectLst/>
                <a:latin typeface="Arial"/>
                <a:ea typeface="SimSun"/>
                <a:cs typeface="Arial"/>
              </a:rPr>
              <a:t>®</a:t>
            </a:r>
            <a:r>
              <a:rPr lang="en-US" sz="1000" dirty="0">
                <a:latin typeface="Arial"/>
                <a:ea typeface="SimSun"/>
                <a:cs typeface="Segoe UI"/>
              </a:rPr>
              <a:t> 22411B_09.pptx.</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Important :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de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démonstrations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passer en revue la section « </a:t>
            </a:r>
            <a:r>
              <a:rPr lang="en-US" sz="1000" dirty="0" err="1" smtClean="0">
                <a:effectLst/>
                <a:latin typeface="Arial"/>
                <a:ea typeface="Times New Roman"/>
                <a:cs typeface="Segoe UI"/>
              </a:rPr>
              <a:t>Contrôle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acquis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éléments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retenir</a:t>
            </a:r>
            <a:r>
              <a:rPr lang="en-US" sz="1000" dirty="0" smtClean="0">
                <a:effectLst/>
                <a:latin typeface="Arial"/>
                <a:ea typeface="Times New Roman"/>
                <a:cs typeface="Segoe UI"/>
              </a:rPr>
              <a:t> » et </a:t>
            </a:r>
            <a:r>
              <a:rPr lang="en-US" sz="1000" dirty="0" err="1" smtClean="0">
                <a:effectLst/>
                <a:latin typeface="Arial"/>
                <a:ea typeface="Times New Roman"/>
                <a:cs typeface="Segoe UI"/>
              </a:rPr>
              <a:t>réfléchir</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façon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stagiaires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puissent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approfondir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connaissances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mettre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cadre de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057110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Les interactions des ordinateurs et des périphériques d'une infrastructure réseau compatible avec la protection d'accès réseau dépendent des méthodes de contrainte de mise en conformité NAP choisies pour la connectivité réseau illimitée. Les côtés client et serveur de l'architecture incluent des processus qui permettent la validation de la stratégie pour le client ou l'accès au réseau de mise à jour, pour aider le client à devenir conforme aux critères requis pour un accès réseau non restreint.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58554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a:latin typeface="Arial"/>
                <a:ea typeface="SimSun"/>
                <a:cs typeface="Segoe UI"/>
              </a:rPr>
              <a:t>Expliquez le processus de contrainte de mise en conformité IPsec suivant :</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composant client de contrainte de mise en conformité IPsec envoie son état d'intégrité actuel à l'autorité HRA.</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L'autorité HRA envoie les informations sur l'état d'intégrité du client NAP au serveur de stratégie de contrôle d'intégrité NAP.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serveur de stratégie de contrôle d'intégrité NAP évalue les informations d'état d'intégrité du client NAP, détermine si le client NAP est conforme, puis envoie les résultats à l'autorité HRA. Si le client NAP n'est pas conforme, les résultats incluent des instructions de mise à jour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est conforme, l'autorité HRA obtient un certificat d'intégrité pour le client NAP. Le client NAP peut maintenant initialiser une communication protégée par IPsec avec d'autres ordinateurs conformes à l'aide de son certificat d'intégrité pour l'authentification IPsec. Il répond ensuite aux communications initialisées à partir d'autres ordinateurs conformes qui s'authentifient à l'aide de leur propre certificat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n'est pas conforme, l'autorité HRA indique au client NAP comment corriger cet état et ne délivre aucun certificat d'intégrité. Le client NAP ne peut pas initier de communication avec d'autres ordinateurs qui exigent un certificat d'intégrité pour l'authentification IPsec. Toutefois, le client NAP peut initier des communications avec les serveurs de mise à jour pour corriger son état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des demandes de mise à jour aux serveurs de mise à jour appropriés.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Les serveurs de mise à jour fournissent au client NAP les mises à jour requises pour la conformité aux spécifications d'intégrité. Le client NAP met à jour les informations sur son état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les informations mises à jour sur son état d'intégrité à l'autorité HRA et l'autorité HRA envoie les informations mises à jour sur l'état d'intégrité au serveur de stratégie de contrôle d'intégrité NAP.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En supposant que toutes les mises à jour requises ont été effectuées, le serveur de stratégie de contrôle d'intégrité NAP détermine que le client NAP est conforme, puis envoie ce résultat à l'autorité HRA.</a:t>
            </a:r>
          </a:p>
          <a:p>
            <a:pPr marL="342900" indent="-342900">
              <a:lnSpc>
                <a:spcPct val="115000"/>
              </a:lnSpc>
              <a:spcAft>
                <a:spcPts val="995"/>
              </a:spcAft>
              <a:buFont typeface="+mj-lt"/>
              <a:buAutoNum type="arabicPeriod"/>
            </a:pPr>
            <a:r>
              <a:rPr lang="en-US" sz="1000">
                <a:solidFill>
                  <a:prstClr val="black"/>
                </a:solidFill>
                <a:latin typeface="Arial"/>
                <a:ea typeface="Times New Roman"/>
                <a:cs typeface="Segoe UI"/>
              </a:rPr>
              <a:t>L'autorité HRA obtient un certificat d'intégrité pour le client NAP. Le client NAP peut désormais initier des communications protégées par IPsec avec d'autres ordinateurs conformes</a:t>
            </a:r>
            <a:r>
              <a:rPr lang="en-US" sz="1000" smtClean="0">
                <a:solidFill>
                  <a:prstClr val="black"/>
                </a:solidFill>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632540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a:latin typeface="Arial"/>
                <a:ea typeface="SimSun"/>
                <a:cs typeface="Segoe UI"/>
              </a:rPr>
              <a:t>Expliquez comment fonctionne la contrainte de mise en conformité 802.1X pour un client NAP qui établit une connexion authentifiée par 802.1X sur l'intranet. Les étapes suivantes expliquent ceci de façon plus détaillée :</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et le commutateur Ethernet ou le point d'accès sans fil entament l'authentification 802.1X.</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ses informations d'authentification utilisateur ou ordinateur au serveur de stratégie de contrôle d'intégrité NAP, qui joue également le rôle de serveur d'authentification, d'autorisation et d'administration (AAA).</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les informations d'authentification ne sont pas valides, la tentative de connexion NAP est interrompue.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les informations d'authentification sont valides, le serveur de stratégie de contrôle d'intégrité NAP demande l'état d'intégrité du client NAP.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ses informations d'état d'intégrité au serveur de stratégie de contrôle d'intégrité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serveur de stratégie de contrôle d'intégrité NAP évalue les informations d'état d'intégrité du client NAP, détermine si le client NAP est conforme, puis envoie les résultats au client NAP et au point d'accès sans fil ou au commutateur Ethernet. Si le client NAP n'est pas conforme, les résultats incluent un profil d'accès limité pour le commutateur Ethernet ou le point d'accès sans fil, et des instructions de mise à jour d'intégrité pour le client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est conforme, le commutateur Ethernet ou le point d'accès sans fil effectue l'authentification 802.1X et le client NAP dispose d'un accès illimité à l'intranet.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n'est pas conforme, le commutateur Ethernet ou le point d'accès sans fil effectue l'authentification 802.1X, mais limite l'accès du client au réseau restreint. Le client NAP peut envoyer du trafic uniquement vers les serveurs de mise à jour sur le réseau restreint.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des demandes de mise à jour aux serveurs de mise à jour.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Les serveurs de mise à jour fournissent au client NAP les mises à jour requises pour la conformité à la stratégie de contrôle d'intégrité. Le client NAP met à jour les informations sur son état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851674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a:solidFill>
                  <a:prstClr val="black"/>
                </a:solidFill>
                <a:latin typeface="Arial"/>
                <a:ea typeface="Times New Roman"/>
                <a:cs typeface="Segoe UI"/>
              </a:rPr>
              <a:t>Le client NAP redémarre l'authentification 802.1X et envoie ses informations d'état d'intégrité mises à jour au serveur de stratégie de contrôle d'intégrité NAP.</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a:solidFill>
                  <a:prstClr val="black"/>
                </a:solidFill>
                <a:latin typeface="Arial"/>
                <a:ea typeface="Times New Roman"/>
                <a:cs typeface="Segoe UI"/>
              </a:rPr>
              <a:t>Si toutes les mises à jour requises ont été appliquées, le serveur de stratégie de contrôle d'intégrité NAP détermine que le client NAP est conforme, et demande au point d'accès sans fil ou au commutateur Ethernet d'autoriser un accès illimité.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a:solidFill>
                  <a:prstClr val="black"/>
                </a:solidFill>
                <a:latin typeface="Arial"/>
                <a:ea typeface="Times New Roman"/>
                <a:cs typeface="Segoe UI"/>
              </a:rPr>
              <a:t>Le commutateur Ethernet ou le point d'accès sans fil effectue l'authentification 802.1X et le client NAP dispose d'un accès illimité à l'intranet.</a:t>
            </a:r>
            <a:endParaRPr lang="en-US"/>
          </a:p>
        </p:txBody>
      </p:sp>
      <p:sp>
        <p:nvSpPr>
          <p:cNvPr id="4" name="Slide Number Placeholder 3"/>
          <p:cNvSpPr>
            <a:spLocks noGrp="1"/>
          </p:cNvSpPr>
          <p:nvPr>
            <p:ph type="sldNum" sz="quarter" idx="10"/>
          </p:nvPr>
        </p:nvSpPr>
        <p:spPr/>
        <p:txBody>
          <a:bodyPr/>
          <a:lstStyle/>
          <a:p>
            <a:fld id="{4715A071-F10B-4B93-8257-2E39D073895B}"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45465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a:latin typeface="Arial"/>
                <a:ea typeface="SimSun"/>
                <a:cs typeface="Segoe UI"/>
              </a:rPr>
              <a:t>Expliquez le processus suivant sur la façon dont fonctionne la contrainte de mise en conformité VPN pour un client NAP qui établit une connexion VPN à l'intranet :</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établit une connexion au serveur VPN.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ses informations d'authentification utilisateur au serveur de stratégie de contrôle d'intégrité NAP, qui joue également le rôle de serveur AAA.</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les informations d'authentification ne sont pas valides, NAP interrompt la tentative de connexion VPN.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les informations d'authentification sont valides, le serveur de stratégie de contrôle d'intégrité NAP demande l'état d'intégrité du client NAP.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ses informations d'état d'intégrité au serveur de stratégie de contrôle d'intégrité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serveur de stratégie de contrôle d'intégrité NAP évalue les informations d'état d'intégrité du client NAP, détermine si le client NAP est conforme, puis envoie les résultats au client NAP et au serveur VPN. Si le client NAP n'est pas conforme, les résultats incluent un jeu de filtres de paquets pour le serveur VPN et des instructions de mise à jour de l'intégrité pour le client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est conforme, le serveur VPN effectue la connexion VPN, et le client NAP dispose d'un accès illimité à l'intranet.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n'est pas conforme, le serveur VPN effectue la connexion VPN mais, en fonction des filtres de paquets, il limite l'accès du client NAP au réseau restreint. Le client NAP peut envoyer du trafic uniquement vers les serveurs de mise à jour sur le réseau restreint.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des demandes de mise à jour aux serveurs de mise à jour.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Les serveurs de mise à jour fournissent au client NAP les mises à jour requises pour la conformité aux stratégies de contrôle d'intégrité. Le client NAP met à jour les informations sur son état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redémarre l'authentification avec le serveur VPN et envoie ses informations d'état d'intégrité mises à jour au serveur de stratégie de contrôle d'intégrité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4216829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Si toutes les mises à jour requises ont été appliquées, le serveur de stratégie de contrôle d'intégrité NAP détermine que le client NAP est conforme et demande au serveur VPN d'autoriser un accès illimité.</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Le serveur VPN effectue la connexion VPN, et le client NAP dispose d'un accès illimité à l'intranet.</a:t>
            </a:r>
            <a:endParaRPr lang="en-US"/>
          </a:p>
        </p:txBody>
      </p:sp>
      <p:sp>
        <p:nvSpPr>
          <p:cNvPr id="4" name="Slide Number Placeholder 3"/>
          <p:cNvSpPr>
            <a:spLocks noGrp="1"/>
          </p:cNvSpPr>
          <p:nvPr>
            <p:ph type="sldNum" sz="quarter" idx="10"/>
          </p:nvPr>
        </p:nvSpPr>
        <p:spPr/>
        <p:txBody>
          <a:bodyPr/>
          <a:lstStyle/>
          <a:p>
            <a:fld id="{4715A071-F10B-4B93-8257-2E39D073895B}"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73334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le processus suivant sur la façon dont fonctionne la contrainte de mise en conformité par DHCP pour un client NAP qui tente une configuration DHCP initiale sur l'intranet :</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un message de demande DHCP qui contient ses informations d'état d'intégrité au serveur DHCP.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serveur DHCP envoie les informations d'état d'intégrité du client NAP au serveur de stratégie de contrôle d'intégrité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serveur de stratégie de contrôle d'intégrité NAP évalue les informations d'état d'intégrité du client NAP, détermine si le client NAP est conforme, puis envoie les résultats au client NAP et au serveur DHCP. Si le client NAP n'est pas conforme, les résultats incluent une configuration d'accès limité pour le serveur DHCP et des instructions de mise à jour de l'intégrité pour le client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est conforme, le serveur DHCP affecte au client NAP une configuration d'adresse IPv4 pour un accès illimité et procède à l'échange de messages DHCP.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l'état d'intégrité n'est pas conforme, le serveur DHCP affecte au client NAP une configuration d'adresse IPv4 pour un accès limité au réseau restreint, puis procède à l'échange de messages DHCP. Le client NAP peut envoyer du trafic uniquement vers les serveurs de mise à jour sur le réseau restreint.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des demandes de mise à jour aux serveurs de mise à jour.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Les serveurs de mise à jour fournissent au client NAP les mises à jour requises pour la conformité aux stratégies de contrôle d'intégrité. Le client NAP met à jour les informations sur son état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client NAP envoie un nouveau message de demande DHCP qui contient ses informations d'état d'intégrité mises à jour au serveur DHCP.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Le serveur DHCP envoie les informations d'état d'intégrité mises à jour du client NAP au serveur de stratégie de contrôle d'intégrité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toutes les mises à jour requises ont été appliquées, le serveur de stratégie de contrôle d'intégrité NAP détermine que le client NAP est conforme, puis demande au serveur DHCP d'affecter une configuration d'adresse IPv4 pour un accès illimité à l'intranet.</a:t>
            </a:r>
          </a:p>
          <a:p>
            <a:pPr marL="342900" indent="-342900">
              <a:lnSpc>
                <a:spcPct val="115000"/>
              </a:lnSpc>
              <a:spcAft>
                <a:spcPts val="995"/>
              </a:spcAft>
              <a:buFont typeface="+mj-lt"/>
              <a:buAutoNum type="arabicPeriod"/>
            </a:pPr>
            <a:r>
              <a:rPr lang="en-US" sz="1000">
                <a:solidFill>
                  <a:prstClr val="black"/>
                </a:solidFill>
                <a:latin typeface="Arial"/>
                <a:ea typeface="Times New Roman"/>
                <a:cs typeface="Segoe UI"/>
              </a:rPr>
              <a:t>Le serveur DHCP affecte au client NAP une configuration d'adresse IPv4 pour un accès illimité, puis procède à l'échange de messages DHCP</a:t>
            </a:r>
            <a:r>
              <a:rPr lang="en-US" sz="1000" smtClean="0">
                <a:solidFill>
                  <a:prstClr val="black"/>
                </a:solidFill>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63450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715A071-F10B-4B93-8257-2E39D073895B}"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416083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Ouvrez la console NPS et sous </a:t>
            </a:r>
            <a:r>
              <a:rPr lang="en-US" sz="1000" b="1">
                <a:latin typeface="Arial"/>
                <a:ea typeface="SimSun"/>
                <a:cs typeface="Arial"/>
              </a:rPr>
              <a:t>Protection d'accès réseau</a:t>
            </a:r>
            <a:r>
              <a:rPr lang="en-US" sz="1000">
                <a:latin typeface="Arial"/>
                <a:ea typeface="SimSun"/>
                <a:cs typeface="Segoe UI"/>
              </a:rPr>
              <a:t> dans l'arborescence de la console, développez </a:t>
            </a:r>
            <a:r>
              <a:rPr lang="en-US" sz="1000" b="1">
                <a:latin typeface="Arial"/>
                <a:ea typeface="SimSun"/>
                <a:cs typeface="Arial"/>
              </a:rPr>
              <a:t>Programmes de validation d'intégrité système</a:t>
            </a:r>
            <a:r>
              <a:rPr lang="en-US" sz="1000">
                <a:latin typeface="Arial"/>
                <a:ea typeface="SimSun"/>
                <a:cs typeface="Segoe UI"/>
              </a:rPr>
              <a:t>, puis </a:t>
            </a:r>
            <a:r>
              <a:rPr lang="en-US" sz="1000" b="1">
                <a:latin typeface="Arial"/>
                <a:ea typeface="SimSun"/>
                <a:cs typeface="Arial"/>
              </a:rPr>
              <a:t>Programmes de validation d'intégrité système</a:t>
            </a:r>
            <a:r>
              <a:rPr lang="en-US" sz="1000">
                <a:latin typeface="Arial"/>
                <a:ea typeface="SimSun"/>
                <a:cs typeface="Segoe UI"/>
              </a:rPr>
              <a:t>, puis </a:t>
            </a:r>
            <a:r>
              <a:rPr lang="en-US" sz="1000" b="1">
                <a:latin typeface="Arial"/>
                <a:ea typeface="SimSun"/>
                <a:cs typeface="Arial"/>
              </a:rPr>
              <a:t>Programme de validation d’intégrité de la sécurité Windows</a:t>
            </a:r>
            <a:r>
              <a:rPr lang="en-US" sz="1000">
                <a:latin typeface="Arial"/>
                <a:ea typeface="SimSun"/>
                <a:cs typeface="Segoe UI"/>
              </a:rPr>
              <a:t>, et cliquez sur </a:t>
            </a:r>
            <a:r>
              <a:rPr lang="en-US" sz="1000" b="1">
                <a:latin typeface="Arial"/>
                <a:ea typeface="SimSun"/>
                <a:cs typeface="Arial"/>
              </a:rPr>
              <a:t>Paramètres</a:t>
            </a:r>
            <a:r>
              <a:rPr lang="en-US" sz="1000">
                <a:latin typeface="Arial"/>
                <a:ea typeface="SimSun"/>
                <a:cs typeface="Segoe UI"/>
              </a:rPr>
              <a:t>. Dans le volet d'informations, double-cliquez sur </a:t>
            </a:r>
            <a:r>
              <a:rPr lang="en-US" sz="1000" b="1">
                <a:latin typeface="Arial"/>
                <a:ea typeface="SimSun"/>
                <a:cs typeface="Arial"/>
              </a:rPr>
              <a:t>Configuration par défaut</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a:latin typeface="Arial"/>
                <a:ea typeface="SimSun"/>
                <a:cs typeface="Segoe UI"/>
              </a:rPr>
              <a:t>Indiquez les paramètres pour Windows 8 et pour Windows XP. Décrivez quelques-unes des options qui sont disponibles pour créer une stratégie de contrôle d'intégrité à laquelle les ordinateurs clients doivent se conformer.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2163588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aux stagiaires à quoi une stratégie de contrôle d'intégrité ressemble en ouvrant la console NPS.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251638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715A071-F10B-4B93-8257-2E39D073895B}"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549621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aux stagiaires comment configurer un groupe de serveurs de mise à jour en ouvrant la console NPS.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549554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aux stagiaires comment effectuer les tâches de configuration côté client, ou faites-le à l'aide des étapes de démonstration fournies dans la rubrique suivante et utilisez cette rubrique pour améliorer votre démonstration.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559061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tous les ordinateurs virtuels dans leur état actuel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aurez besoin des ordinateurs virtuels 22411B-LON-DC1 et 22411B-LON-CL1 pour effectuer cette démonstration.</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Installer le rôle de serveur NPS</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LON-DC1, puis connectez-vous avec le nom d'utilisateur </a:t>
            </a:r>
            <a:r>
              <a:rPr lang="en-US" sz="1000" b="1" smtClean="0">
                <a:effectLst/>
                <a:latin typeface="Arial"/>
                <a:ea typeface="Times New Roman"/>
                <a:cs typeface="Times New Roman"/>
              </a:rPr>
              <a:t>ADATUM\Administrateur</a:t>
            </a:r>
            <a:r>
              <a:rPr lang="en-US" sz="1000" smtClean="0">
                <a:effectLst/>
                <a:latin typeface="Arial"/>
                <a:ea typeface="Times New Roman"/>
                <a:cs typeface="Segoe UI"/>
              </a:rPr>
              <a:t> et le mot de passe </a:t>
            </a:r>
            <a:r>
              <a:rPr lang="en-US" sz="1000" b="1" smtClean="0">
                <a:effectLst/>
                <a:latin typeface="Arial"/>
                <a:ea typeface="Times New Roman"/>
                <a:cs typeface="Times New Roman"/>
              </a:rPr>
              <a:t>Pa$$w0rd</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Si nécessaire, cliquez sur </a:t>
            </a:r>
            <a:r>
              <a:rPr lang="en-US" sz="1000" b="1" smtClean="0">
                <a:effectLst/>
                <a:latin typeface="Arial"/>
                <a:ea typeface="Times New Roman"/>
                <a:cs typeface="Times New Roman"/>
              </a:rPr>
              <a:t>Gestionnaire de serveur</a:t>
            </a:r>
            <a:r>
              <a:rPr lang="en-US" sz="1000" smtClean="0">
                <a:effectLst/>
                <a:latin typeface="Arial"/>
                <a:ea typeface="Times New Roman"/>
                <a:cs typeface="Segoe UI"/>
              </a:rPr>
              <a:t> dans la barre des tâches.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Détails, cliquez sur </a:t>
            </a:r>
            <a:r>
              <a:rPr lang="en-US" sz="1000" b="1" smtClean="0">
                <a:effectLst/>
                <a:latin typeface="Arial"/>
                <a:ea typeface="Times New Roman"/>
                <a:cs typeface="Times New Roman"/>
              </a:rPr>
              <a:t>Ajouter des rôles et des fonctionnalités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l'Assistant Ajout de rôles et de fonctionnalités,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Sélectionner le type d'installation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Installation</a:t>
            </a:r>
            <a:r>
              <a:rPr lang="en-US" sz="1000" smtClean="0">
                <a:effectLst/>
                <a:latin typeface="Arial"/>
                <a:ea typeface="Times New Roman"/>
                <a:cs typeface="Segoe UI"/>
              </a:rPr>
              <a:t> </a:t>
            </a:r>
            <a:r>
              <a:rPr lang="en-US" sz="1000" b="1" smtClean="0">
                <a:effectLst/>
                <a:latin typeface="Arial"/>
                <a:ea typeface="Times New Roman"/>
                <a:cs typeface="Times New Roman"/>
              </a:rPr>
              <a:t>basée sur un rôle ou une fonctionnalité</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page </a:t>
            </a:r>
            <a:r>
              <a:rPr lang="en-US" sz="1000" b="1" smtClean="0">
                <a:effectLst/>
                <a:latin typeface="Arial"/>
                <a:ea typeface="Times New Roman"/>
                <a:cs typeface="Times New Roman"/>
              </a:rPr>
              <a:t>Sélectionner un serveur de destination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Sélectionner des rôles de serveurs</a:t>
            </a:r>
            <a:r>
              <a:rPr lang="en-US" sz="1000" smtClean="0">
                <a:effectLst/>
                <a:latin typeface="Arial"/>
                <a:ea typeface="Times New Roman"/>
                <a:cs typeface="Segoe UI"/>
              </a:rPr>
              <a:t>, activez la case à cocher </a:t>
            </a:r>
            <a:r>
              <a:rPr lang="en-US" sz="1000" b="1" smtClean="0">
                <a:effectLst/>
                <a:latin typeface="Arial"/>
                <a:ea typeface="Times New Roman"/>
                <a:cs typeface="Times New Roman"/>
              </a:rPr>
              <a:t>Services de stratégie et d'accès réseau</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sur </a:t>
            </a:r>
            <a:r>
              <a:rPr lang="en-US" sz="1000" b="1" smtClean="0">
                <a:effectLst/>
                <a:latin typeface="Arial"/>
                <a:ea typeface="Times New Roman"/>
                <a:cs typeface="Times New Roman"/>
              </a:rPr>
              <a:t>Ajouter des fonctionnalités</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 à deux reprises.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Services de stratégie et d'accès réseau</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Sélectionner des services de rôle</a:t>
            </a:r>
            <a:r>
              <a:rPr lang="en-US" sz="1000" smtClean="0">
                <a:effectLst/>
                <a:latin typeface="Arial"/>
                <a:ea typeface="Times New Roman"/>
                <a:cs typeface="Segoe UI"/>
              </a:rPr>
              <a:t>, vérifiez que la case à cocher </a:t>
            </a:r>
            <a:r>
              <a:rPr lang="en-US" sz="1000" b="1" smtClean="0">
                <a:effectLst/>
                <a:latin typeface="Arial"/>
                <a:ea typeface="Times New Roman"/>
                <a:cs typeface="Times New Roman"/>
              </a:rPr>
              <a:t>Serveur NPS (Network Policy Server)</a:t>
            </a:r>
            <a:r>
              <a:rPr lang="en-US" sz="1000" smtClean="0">
                <a:effectLst/>
                <a:latin typeface="Arial"/>
                <a:ea typeface="Times New Roman"/>
                <a:cs typeface="Segoe UI"/>
              </a:rPr>
              <a:t> est activée, puis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Confirmer les sélections</a:t>
            </a:r>
            <a:r>
              <a:rPr lang="en-US" sz="1000" smtClean="0">
                <a:effectLst/>
                <a:latin typeface="Arial"/>
                <a:ea typeface="Times New Roman"/>
                <a:cs typeface="Segoe UI"/>
              </a:rPr>
              <a:t> </a:t>
            </a:r>
            <a:r>
              <a:rPr lang="en-US" sz="1000" b="1" smtClean="0">
                <a:effectLst/>
                <a:latin typeface="Arial"/>
                <a:ea typeface="Times New Roman"/>
                <a:cs typeface="Times New Roman"/>
              </a:rPr>
              <a:t>d'installation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Installer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Vérifiez que l'installation a réussi, puis cliquez sur </a:t>
            </a:r>
            <a:r>
              <a:rPr lang="en-US" sz="1000" b="1" smtClean="0">
                <a:effectLst/>
                <a:latin typeface="Arial"/>
                <a:ea typeface="Times New Roman"/>
                <a:cs typeface="Times New Roman"/>
              </a:rPr>
              <a:t>Fermer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Fermez la fenêtre du Gestionnaire de serveur.</a:t>
            </a:r>
            <a:endParaRPr lang="en-US" sz="1000" smtClean="0">
              <a:effectLst/>
              <a:latin typeface="Arial"/>
              <a:ea typeface="Times New Roman"/>
              <a:cs typeface="Times New Roman"/>
            </a:endParaRPr>
          </a:p>
          <a:p>
            <a:pPr>
              <a:lnSpc>
                <a:spcPts val="1300"/>
              </a:lnSpc>
              <a:spcBef>
                <a:spcPts val="900"/>
              </a:spcBef>
              <a:spcAft>
                <a:spcPts val="300"/>
              </a:spcAft>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864244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err="1">
                <a:solidFill>
                  <a:prstClr val="black"/>
                </a:solidFill>
                <a:latin typeface="Arial"/>
                <a:ea typeface="SimSun"/>
                <a:cs typeface="Segoe UI"/>
              </a:rPr>
              <a:t>Configurer</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serveur</a:t>
            </a:r>
            <a:r>
              <a:rPr lang="en-US" sz="1000" b="1" dirty="0">
                <a:solidFill>
                  <a:prstClr val="black"/>
                </a:solidFill>
                <a:latin typeface="Arial"/>
                <a:ea typeface="SimSun"/>
                <a:cs typeface="Segoe UI"/>
              </a:rPr>
              <a:t> NPS en </a:t>
            </a:r>
            <a:r>
              <a:rPr lang="en-US" sz="1000" b="1" dirty="0" err="1">
                <a:solidFill>
                  <a:prstClr val="black"/>
                </a:solidFill>
                <a:latin typeface="Arial"/>
                <a:ea typeface="SimSun"/>
                <a:cs typeface="Segoe UI"/>
              </a:rPr>
              <a:t>tant</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que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serveur</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stratégie</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contrôle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d'intégrité</a:t>
            </a:r>
            <a:r>
              <a:rPr lang="en-US" sz="1000" b="1" dirty="0">
                <a:solidFill>
                  <a:prstClr val="black"/>
                </a:solidFill>
                <a:latin typeface="Arial"/>
                <a:ea typeface="SimSun"/>
                <a:cs typeface="Segoe UI"/>
              </a:rPr>
              <a:t> NAP</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Suspendez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votre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Sur </a:t>
            </a:r>
            <a:r>
              <a:rPr lang="en-US" sz="1000" dirty="0" err="1">
                <a:solidFill>
                  <a:prstClr val="black"/>
                </a:solidFill>
                <a:latin typeface="Arial"/>
                <a:ea typeface="Times New Roman"/>
                <a:cs typeface="Segoe UI"/>
              </a:rPr>
              <a:t>l'écran</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NPS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successivement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Protection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Programmes</a:t>
            </a:r>
            <a:r>
              <a:rPr lang="en-US" sz="1000" b="1" dirty="0">
                <a:solidFill>
                  <a:prstClr val="black"/>
                </a:solidFill>
                <a:latin typeface="Arial"/>
                <a:ea typeface="Times New Roman"/>
                <a:cs typeface="Times New Roman"/>
              </a:rPr>
              <a:t> de validation </a:t>
            </a:r>
            <a:r>
              <a:rPr lang="en-US" sz="1000" b="1" dirty="0" err="1">
                <a:solidFill>
                  <a:prstClr val="black"/>
                </a:solidFill>
                <a:latin typeface="Arial"/>
                <a:ea typeface="Times New Roman"/>
                <a:cs typeface="Times New Roman"/>
              </a:rPr>
              <a:t>d'intégrité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système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Programme</a:t>
            </a:r>
            <a:r>
              <a:rPr lang="en-US" sz="1000" b="1" dirty="0">
                <a:solidFill>
                  <a:prstClr val="black"/>
                </a:solidFill>
                <a:latin typeface="Arial"/>
                <a:ea typeface="Times New Roman"/>
                <a:cs typeface="Times New Roman"/>
              </a:rPr>
              <a:t> de validation </a:t>
            </a:r>
            <a:r>
              <a:rPr lang="en-US" sz="1000" b="1" dirty="0" err="1">
                <a:solidFill>
                  <a:prstClr val="black"/>
                </a:solidFill>
                <a:latin typeface="Arial"/>
                <a:ea typeface="Times New Roman"/>
                <a:cs typeface="Times New Roman"/>
              </a:rPr>
              <a:t>d'intégrité</a:t>
            </a:r>
            <a:r>
              <a:rPr lang="en-US" sz="1000" b="1" dirty="0">
                <a:solidFill>
                  <a:prstClr val="black"/>
                </a:solidFill>
                <a:latin typeface="Arial"/>
                <a:ea typeface="Times New Roman"/>
                <a:cs typeface="Times New Roman"/>
              </a:rPr>
              <a:t> de la </a:t>
            </a:r>
            <a:r>
              <a:rPr lang="en-US" sz="1000" b="1" dirty="0" err="1">
                <a:solidFill>
                  <a:prstClr val="black"/>
                </a:solidFill>
                <a:latin typeface="Arial"/>
                <a:ea typeface="Times New Roman"/>
                <a:cs typeface="Times New Roman"/>
              </a:rPr>
              <a:t>sécurité</a:t>
            </a:r>
            <a:r>
              <a:rPr lang="en-US" sz="1000" b="1" dirty="0">
                <a:solidFill>
                  <a:prstClr val="black"/>
                </a:solidFill>
                <a:latin typeface="Arial"/>
                <a:ea typeface="Times New Roman"/>
                <a:cs typeface="Times New Roman"/>
              </a:rPr>
              <a:t> Windows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droite</a:t>
            </a:r>
            <a:r>
              <a:rPr lang="en-US" sz="1000" dirty="0">
                <a:solidFill>
                  <a:prstClr val="black"/>
                </a:solidFill>
                <a:latin typeface="Arial"/>
                <a:ea typeface="Times New Roman"/>
                <a:cs typeface="Segoe UI"/>
              </a:rPr>
              <a:t>, sous </a:t>
            </a:r>
            <a:r>
              <a:rPr lang="en-US" sz="1000" b="1" dirty="0">
                <a:solidFill>
                  <a:prstClr val="black"/>
                </a:solidFill>
                <a:latin typeface="Arial"/>
                <a:ea typeface="Times New Roman"/>
                <a:cs typeface="Times New Roman"/>
              </a:rPr>
              <a:t>Nom</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Configuration par </a:t>
            </a:r>
            <a:r>
              <a:rPr lang="en-US" sz="1000" b="1" dirty="0" err="1">
                <a:solidFill>
                  <a:prstClr val="black"/>
                </a:solidFill>
                <a:latin typeface="Arial"/>
                <a:ea typeface="Times New Roman"/>
                <a:cs typeface="Times New Roman"/>
              </a:rPr>
              <a:t>défaut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Windows 8/Windows 7/Windows Vista</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d'informations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désactivez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toutes</a:t>
            </a:r>
            <a:r>
              <a:rPr lang="en-US" sz="1000" dirty="0">
                <a:solidFill>
                  <a:prstClr val="black"/>
                </a:solidFill>
                <a:latin typeface="Arial"/>
                <a:ea typeface="Times New Roman"/>
                <a:cs typeface="Segoe UI"/>
              </a:rPr>
              <a:t> les cases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à </a:t>
            </a:r>
            <a:r>
              <a:rPr lang="en-US" sz="1000" dirty="0" err="1">
                <a:solidFill>
                  <a:prstClr val="black"/>
                </a:solidFill>
                <a:latin typeface="Arial"/>
                <a:ea typeface="Times New Roman"/>
                <a:cs typeface="Segoe UI"/>
              </a:rPr>
              <a:t>l'exception</a:t>
            </a:r>
            <a:r>
              <a:rPr lang="en-US" sz="1000" dirty="0">
                <a:solidFill>
                  <a:prstClr val="black"/>
                </a:solidFill>
                <a:latin typeface="Arial"/>
                <a:ea typeface="Times New Roman"/>
                <a:cs typeface="Segoe UI"/>
              </a:rPr>
              <a:t> de </a:t>
            </a:r>
            <a:r>
              <a:rPr lang="en-US" sz="1000" b="1" dirty="0">
                <a:solidFill>
                  <a:prstClr val="black"/>
                </a:solidFill>
                <a:latin typeface="Arial"/>
                <a:ea typeface="Times New Roman"/>
                <a:cs typeface="Times New Roman"/>
              </a:rPr>
              <a:t>Un pare-</a:t>
            </a:r>
            <a:r>
              <a:rPr lang="en-US" sz="1000" b="1" dirty="0" err="1">
                <a:solidFill>
                  <a:prstClr val="black"/>
                </a:solidFill>
                <a:latin typeface="Arial"/>
                <a:ea typeface="Times New Roman"/>
                <a:cs typeface="Times New Roman"/>
              </a:rPr>
              <a:t>feu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est</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activé</a:t>
            </a:r>
            <a:r>
              <a:rPr lang="en-US" sz="1000" b="1" dirty="0">
                <a:solidFill>
                  <a:prstClr val="black"/>
                </a:solidFill>
                <a:latin typeface="Arial"/>
                <a:ea typeface="Times New Roman"/>
                <a:cs typeface="Times New Roman"/>
              </a:rPr>
              <a:t> pour </a:t>
            </a:r>
            <a:r>
              <a:rPr lang="en-US" sz="1000" b="1" dirty="0" err="1">
                <a:solidFill>
                  <a:prstClr val="black"/>
                </a:solidFill>
                <a:latin typeface="Arial"/>
                <a:ea typeface="Times New Roman"/>
                <a:cs typeface="Times New Roman"/>
              </a:rPr>
              <a:t>toutes</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connexions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fermer</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Programme</a:t>
            </a:r>
            <a:r>
              <a:rPr lang="en-US" sz="1000" b="1" dirty="0">
                <a:solidFill>
                  <a:prstClr val="black"/>
                </a:solidFill>
                <a:latin typeface="Arial"/>
                <a:ea typeface="Times New Roman"/>
                <a:cs typeface="Times New Roman"/>
              </a:rPr>
              <a:t> de validation </a:t>
            </a:r>
            <a:r>
              <a:rPr lang="en-US" sz="1000" b="1" dirty="0" err="1">
                <a:solidFill>
                  <a:prstClr val="black"/>
                </a:solidFill>
                <a:latin typeface="Arial"/>
                <a:ea typeface="Times New Roman"/>
                <a:cs typeface="Times New Roman"/>
              </a:rPr>
              <a:t>d’intégrité</a:t>
            </a:r>
            <a:r>
              <a:rPr lang="en-US" sz="1000" b="1" dirty="0">
                <a:solidFill>
                  <a:prstClr val="black"/>
                </a:solidFill>
                <a:latin typeface="Arial"/>
                <a:ea typeface="Times New Roman"/>
                <a:cs typeface="Times New Roman"/>
              </a:rPr>
              <a:t> de la </a:t>
            </a:r>
            <a:r>
              <a:rPr lang="en-US" sz="1000" b="1" dirty="0" err="1">
                <a:solidFill>
                  <a:prstClr val="black"/>
                </a:solidFill>
                <a:latin typeface="Arial"/>
                <a:ea typeface="Times New Roman"/>
                <a:cs typeface="Times New Roman"/>
              </a:rPr>
              <a:t>sécurité</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Windows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Configurer</a:t>
            </a:r>
            <a:r>
              <a:rPr lang="en-US" sz="1000" b="1" dirty="0">
                <a:solidFill>
                  <a:prstClr val="black"/>
                </a:solidFill>
                <a:latin typeface="Arial"/>
                <a:ea typeface="SimSun"/>
                <a:cs typeface="Segoe UI"/>
              </a:rPr>
              <a:t> les </a:t>
            </a:r>
            <a:r>
              <a:rPr lang="en-US" sz="1000" b="1" dirty="0" err="1">
                <a:solidFill>
                  <a:prstClr val="black"/>
                </a:solidFill>
                <a:latin typeface="Arial"/>
                <a:ea typeface="SimSun"/>
                <a:cs typeface="Segoe UI"/>
              </a:rPr>
              <a:t>stratégies</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contrôle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d'intégrité</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contrôle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d'intégrité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Nouveau</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contrôle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d'intégrité</a:t>
            </a:r>
            <a:r>
              <a:rPr lang="en-US" sz="1000" dirty="0">
                <a:solidFill>
                  <a:prstClr val="black"/>
                </a:solidFill>
                <a:latin typeface="Arial"/>
                <a:ea typeface="Times New Roman"/>
                <a:cs typeface="Segoe UI"/>
              </a:rPr>
              <a:t>, sous </a:t>
            </a:r>
            <a:r>
              <a:rPr lang="en-US" sz="1000" b="1" dirty="0">
                <a:solidFill>
                  <a:prstClr val="black"/>
                </a:solidFill>
                <a:latin typeface="Arial"/>
                <a:ea typeface="Times New Roman"/>
                <a:cs typeface="Times New Roman"/>
              </a:rPr>
              <a:t>Nom de la</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Conforme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Sous </a:t>
            </a:r>
            <a:r>
              <a:rPr lang="en-US" sz="1000" b="1" dirty="0" err="1">
                <a:solidFill>
                  <a:prstClr val="black"/>
                </a:solidFill>
                <a:latin typeface="Arial"/>
                <a:ea typeface="Times New Roman"/>
                <a:cs typeface="Times New Roman"/>
              </a:rPr>
              <a:t>Contrôles</a:t>
            </a:r>
            <a:r>
              <a:rPr lang="en-US" sz="1000" b="1" dirty="0">
                <a:solidFill>
                  <a:prstClr val="black"/>
                </a:solidFill>
                <a:latin typeface="Arial"/>
                <a:ea typeface="Times New Roman"/>
                <a:cs typeface="Times New Roman"/>
              </a:rPr>
              <a:t> du client par les </a:t>
            </a:r>
            <a:r>
              <a:rPr lang="en-US" sz="1000" b="1" dirty="0" err="1">
                <a:solidFill>
                  <a:prstClr val="black"/>
                </a:solidFill>
                <a:latin typeface="Arial"/>
                <a:ea typeface="Times New Roman"/>
                <a:cs typeface="Times New Roman"/>
              </a:rPr>
              <a:t>programmes</a:t>
            </a:r>
            <a:r>
              <a:rPr lang="en-US" sz="1000" b="1" dirty="0">
                <a:solidFill>
                  <a:prstClr val="black"/>
                </a:solidFill>
                <a:latin typeface="Arial"/>
                <a:ea typeface="Times New Roman"/>
                <a:cs typeface="Times New Roman"/>
              </a:rPr>
              <a:t> de validation </a:t>
            </a:r>
            <a:r>
              <a:rPr lang="en-US" sz="1000" b="1" dirty="0" err="1">
                <a:solidFill>
                  <a:prstClr val="black"/>
                </a:solidFill>
                <a:latin typeface="Arial"/>
                <a:ea typeface="Times New Roman"/>
                <a:cs typeface="Times New Roman"/>
              </a:rPr>
              <a:t>d'intégrité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système</a:t>
            </a:r>
            <a:r>
              <a:rPr lang="en-US" sz="1000" b="1" dirty="0">
                <a:solidFill>
                  <a:prstClr val="black"/>
                </a:solidFill>
                <a:latin typeface="Arial"/>
                <a:ea typeface="Times New Roman"/>
                <a:cs typeface="Times New Roman"/>
              </a:rPr>
              <a:t> (SHV)</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vérifiez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Réussite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tous</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contrôles</a:t>
            </a:r>
            <a:r>
              <a:rPr lang="en-US" sz="1000" b="1" dirty="0">
                <a:solidFill>
                  <a:prstClr val="black"/>
                </a:solidFill>
                <a:latin typeface="Arial"/>
                <a:ea typeface="Times New Roman"/>
                <a:cs typeface="Times New Roman"/>
              </a:rPr>
              <a:t> SHV pour le client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activée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Sous </a:t>
            </a:r>
            <a:r>
              <a:rPr lang="en-US" sz="1000" b="1" dirty="0" err="1">
                <a:solidFill>
                  <a:prstClr val="black"/>
                </a:solidFill>
                <a:latin typeface="Arial"/>
                <a:ea typeface="Times New Roman"/>
                <a:cs typeface="Times New Roman"/>
              </a:rPr>
              <a:t>Programmes</a:t>
            </a:r>
            <a:r>
              <a:rPr lang="en-US" sz="1000" b="1" dirty="0">
                <a:solidFill>
                  <a:prstClr val="black"/>
                </a:solidFill>
                <a:latin typeface="Arial"/>
                <a:ea typeface="Times New Roman"/>
                <a:cs typeface="Times New Roman"/>
              </a:rPr>
              <a:t> de validation </a:t>
            </a:r>
            <a:r>
              <a:rPr lang="en-US" sz="1000" b="1" dirty="0" err="1">
                <a:solidFill>
                  <a:prstClr val="black"/>
                </a:solidFill>
                <a:latin typeface="Arial"/>
                <a:ea typeface="Times New Roman"/>
                <a:cs typeface="Times New Roman"/>
              </a:rPr>
              <a:t>d'intégrité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système</a:t>
            </a:r>
            <a:r>
              <a:rPr lang="en-US" sz="1000" b="1" dirty="0">
                <a:solidFill>
                  <a:prstClr val="black"/>
                </a:solidFill>
                <a:latin typeface="Arial"/>
                <a:ea typeface="Times New Roman"/>
                <a:cs typeface="Times New Roman"/>
              </a:rPr>
              <a:t> (SHV) </a:t>
            </a:r>
            <a:r>
              <a:rPr lang="en-US" sz="1000" b="1" dirty="0" err="1">
                <a:solidFill>
                  <a:prstClr val="black"/>
                </a:solidFill>
                <a:latin typeface="Arial"/>
                <a:ea typeface="Times New Roman"/>
                <a:cs typeface="Times New Roman"/>
              </a:rPr>
              <a:t>utilisés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cette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contrôle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d'intégrité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Programme</a:t>
            </a:r>
            <a:r>
              <a:rPr lang="en-US" sz="1000" b="1" dirty="0">
                <a:solidFill>
                  <a:prstClr val="black"/>
                </a:solidFill>
                <a:latin typeface="Arial"/>
                <a:ea typeface="Times New Roman"/>
                <a:cs typeface="Times New Roman"/>
              </a:rPr>
              <a:t> de validation </a:t>
            </a:r>
            <a:r>
              <a:rPr lang="en-US" sz="1000" b="1" dirty="0" err="1">
                <a:solidFill>
                  <a:prstClr val="black"/>
                </a:solidFill>
                <a:latin typeface="Arial"/>
                <a:ea typeface="Times New Roman"/>
                <a:cs typeface="Times New Roman"/>
              </a:rPr>
              <a:t>d'intégrité</a:t>
            </a:r>
            <a:r>
              <a:rPr lang="en-US" sz="1000" b="1" dirty="0">
                <a:solidFill>
                  <a:prstClr val="black"/>
                </a:solidFill>
                <a:latin typeface="Arial"/>
                <a:ea typeface="Times New Roman"/>
                <a:cs typeface="Times New Roman"/>
              </a:rPr>
              <a:t> de la </a:t>
            </a:r>
            <a:r>
              <a:rPr lang="en-US" sz="1000" b="1" dirty="0" err="1">
                <a:solidFill>
                  <a:prstClr val="black"/>
                </a:solidFill>
                <a:latin typeface="Arial"/>
                <a:ea typeface="Times New Roman"/>
                <a:cs typeface="Times New Roman"/>
              </a:rPr>
              <a:t>sécurité</a:t>
            </a:r>
            <a:r>
              <a:rPr lang="en-US" sz="1000" b="1" dirty="0">
                <a:solidFill>
                  <a:prstClr val="black"/>
                </a:solidFill>
                <a:latin typeface="Arial"/>
                <a:ea typeface="Times New Roman"/>
                <a:cs typeface="Times New Roman"/>
              </a:rPr>
              <a:t> Windows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23</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094522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Cliquez avec le bouton droit sur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Nouveau</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Créer une stratégie de contrôle d'intégrité</a:t>
            </a:r>
            <a:r>
              <a:rPr lang="en-US" sz="1000">
                <a:solidFill>
                  <a:prstClr val="black"/>
                </a:solidFill>
                <a:latin typeface="Arial"/>
                <a:ea typeface="Times New Roman"/>
                <a:cs typeface="Segoe UI"/>
              </a:rPr>
              <a:t>, sous </a:t>
            </a:r>
            <a:r>
              <a:rPr lang="en-US" sz="1000" b="1">
                <a:solidFill>
                  <a:prstClr val="black"/>
                </a:solidFill>
                <a:latin typeface="Arial"/>
                <a:ea typeface="Times New Roman"/>
                <a:cs typeface="Times New Roman"/>
              </a:rPr>
              <a:t>Nom de la stratégie</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Non conforme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Sous </a:t>
            </a:r>
            <a:r>
              <a:rPr lang="en-US" sz="1000" b="1">
                <a:solidFill>
                  <a:prstClr val="black"/>
                </a:solidFill>
                <a:latin typeface="Arial"/>
                <a:ea typeface="Times New Roman"/>
                <a:cs typeface="Times New Roman"/>
              </a:rPr>
              <a:t>Contrôles du client par les programmes de validation d'intégrité système (SHV)</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Échec d'un ou de plusieurs contrôles SHV pour le client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Sous </a:t>
            </a:r>
            <a:r>
              <a:rPr lang="en-US" sz="1000" b="1">
                <a:solidFill>
                  <a:prstClr val="black"/>
                </a:solidFill>
                <a:latin typeface="Arial"/>
                <a:ea typeface="Times New Roman"/>
                <a:cs typeface="Times New Roman"/>
              </a:rPr>
              <a:t>Programmes de validation d'intégrité système (SHV) utilisés dans cette stratégie de contrôle d'intégrité</a:t>
            </a:r>
            <a:r>
              <a:rPr lang="en-US" sz="1000">
                <a:solidFill>
                  <a:prstClr val="black"/>
                </a:solidFill>
                <a:latin typeface="Arial"/>
                <a:ea typeface="Times New Roman"/>
                <a:cs typeface="Segoe UI"/>
              </a:rPr>
              <a:t>, activez la case à cocher </a:t>
            </a:r>
            <a:r>
              <a:rPr lang="en-US" sz="1000" b="1">
                <a:solidFill>
                  <a:prstClr val="black"/>
                </a:solidFill>
                <a:latin typeface="Arial"/>
                <a:ea typeface="Times New Roman"/>
                <a:cs typeface="Times New Roman"/>
              </a:rPr>
              <a:t>Programme de validation d'intégrité de la sécurité Windows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Configurer des stratégies réseau pour les ordinateurs conformes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le volet de navigation, sous </a:t>
            </a:r>
            <a:r>
              <a:rPr lang="en-US" sz="1000" b="1">
                <a:solidFill>
                  <a:prstClr val="black"/>
                </a:solidFill>
                <a:latin typeface="Arial"/>
                <a:ea typeface="Times New Roman"/>
                <a:cs typeface="Times New Roman"/>
              </a:rPr>
              <a:t>Stratégies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Stratégies réseau</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b="1">
                <a:solidFill>
                  <a:prstClr val="black"/>
                </a:solidFill>
                <a:latin typeface="Arial"/>
                <a:ea typeface="Times New Roman"/>
                <a:cs typeface="Times New Roman"/>
              </a:rPr>
              <a:t>Important :</a:t>
            </a:r>
            <a:r>
              <a:rPr lang="en-US" sz="1000">
                <a:solidFill>
                  <a:prstClr val="black"/>
                </a:solidFill>
                <a:latin typeface="Arial"/>
                <a:ea typeface="Times New Roman"/>
                <a:cs typeface="Segoe UI"/>
              </a:rPr>
              <a:t> Désactivez les deux stratégies par défaut indiquées sous </a:t>
            </a:r>
            <a:r>
              <a:rPr lang="en-US" sz="1000" b="1">
                <a:solidFill>
                  <a:prstClr val="black"/>
                </a:solidFill>
                <a:latin typeface="Arial"/>
                <a:ea typeface="Times New Roman"/>
                <a:cs typeface="Times New Roman"/>
              </a:rPr>
              <a:t>Nom de la stratégie</a:t>
            </a:r>
            <a:r>
              <a:rPr lang="en-US" sz="1000">
                <a:solidFill>
                  <a:prstClr val="black"/>
                </a:solidFill>
                <a:latin typeface="Arial"/>
                <a:ea typeface="Times New Roman"/>
                <a:cs typeface="Segoe UI"/>
              </a:rPr>
              <a:t> en cliquant avec le bouton droit sur chacune d'elles puis en cliquant sur </a:t>
            </a:r>
            <a:r>
              <a:rPr lang="en-US" sz="1000" b="1">
                <a:solidFill>
                  <a:prstClr val="black"/>
                </a:solidFill>
                <a:latin typeface="Arial"/>
                <a:ea typeface="Times New Roman"/>
                <a:cs typeface="Times New Roman"/>
              </a:rPr>
              <a:t>Désactiver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avec le bouton droit sur </a:t>
            </a:r>
            <a:r>
              <a:rPr lang="en-US" sz="1000" b="1">
                <a:solidFill>
                  <a:prstClr val="black"/>
                </a:solidFill>
                <a:latin typeface="Arial"/>
                <a:ea typeface="Times New Roman"/>
                <a:cs typeface="Times New Roman"/>
              </a:rPr>
              <a:t>Stratégies réseau</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Nouveau</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le nom de la stratégie réseau et le type de connexion</a:t>
            </a:r>
            <a:r>
              <a:rPr lang="en-US" sz="1000">
                <a:solidFill>
                  <a:prstClr val="black"/>
                </a:solidFill>
                <a:latin typeface="Arial"/>
                <a:ea typeface="Times New Roman"/>
                <a:cs typeface="Segoe UI"/>
              </a:rPr>
              <a:t>, sous </a:t>
            </a:r>
            <a:r>
              <a:rPr lang="en-US" sz="1000" b="1">
                <a:solidFill>
                  <a:prstClr val="black"/>
                </a:solidFill>
                <a:latin typeface="Arial"/>
                <a:ea typeface="Times New Roman"/>
                <a:cs typeface="Times New Roman"/>
              </a:rPr>
              <a:t>Nom de la stratégie</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Conforme-accès complet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les conditions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Sélectionner une condition</a:t>
            </a:r>
            <a:r>
              <a:rPr lang="en-US" sz="1000">
                <a:solidFill>
                  <a:prstClr val="black"/>
                </a:solidFill>
                <a:latin typeface="Arial"/>
                <a:ea typeface="Times New Roman"/>
                <a:cs typeface="Segoe UI"/>
              </a:rPr>
              <a:t>, double-cliquez sur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 sous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Conforme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les conditions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24</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4059779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l'autorisation d'accès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Configurer les méthodes d’authentification,</a:t>
            </a:r>
            <a:r>
              <a:rPr lang="en-US" sz="1000">
                <a:solidFill>
                  <a:prstClr val="black"/>
                </a:solidFill>
                <a:latin typeface="Arial"/>
                <a:ea typeface="Times New Roman"/>
                <a:cs typeface="Segoe UI"/>
              </a:rPr>
              <a:t> désactivez toutes les cases à cocher, sélectionnez la case à cocher </a:t>
            </a:r>
            <a:r>
              <a:rPr lang="en-US" sz="1000" b="1">
                <a:solidFill>
                  <a:prstClr val="black"/>
                </a:solidFill>
                <a:latin typeface="Arial"/>
                <a:ea typeface="Times New Roman"/>
                <a:cs typeface="Times New Roman"/>
              </a:rPr>
              <a:t>Vérifier uniquement l’intégrité de l’ordinateur</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Segoe UI"/>
              </a:rPr>
              <a:t>Cliquez à nouveau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Configurer les paramètres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Contrainte de mise en conformité NAP</a:t>
            </a:r>
            <a:r>
              <a:rPr lang="en-US" sz="1000">
                <a:solidFill>
                  <a:prstClr val="black"/>
                </a:solidFill>
                <a:latin typeface="Arial"/>
                <a:ea typeface="Times New Roman"/>
                <a:cs typeface="Segoe UI"/>
              </a:rPr>
              <a:t>. Vérifiez que l'option </a:t>
            </a:r>
            <a:r>
              <a:rPr lang="en-US" sz="1000" b="1">
                <a:solidFill>
                  <a:prstClr val="black"/>
                </a:solidFill>
                <a:latin typeface="Arial"/>
                <a:ea typeface="Times New Roman"/>
                <a:cs typeface="Times New Roman"/>
              </a:rPr>
              <a:t>Autoriser un accès complet au</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réseau </a:t>
            </a:r>
            <a:r>
              <a:rPr lang="en-US" sz="1000">
                <a:solidFill>
                  <a:prstClr val="black"/>
                </a:solidFill>
                <a:latin typeface="Arial"/>
                <a:ea typeface="Times New Roman"/>
                <a:cs typeface="Segoe UI"/>
              </a:rPr>
              <a:t>est sélectionnée,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Fin de la configuration de la nouvelle stratégie réseau</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Terminer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Configurer des stratégies réseau pour les ordinateurs non conformes</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avec le bouton droit sur </a:t>
            </a:r>
            <a:r>
              <a:rPr lang="en-US" sz="1000" b="1">
                <a:solidFill>
                  <a:prstClr val="black"/>
                </a:solidFill>
                <a:latin typeface="Arial"/>
                <a:ea typeface="Times New Roman"/>
                <a:cs typeface="Times New Roman"/>
              </a:rPr>
              <a:t>Stratégies réseau</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Nouveau</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le nom de la stratégie réseau et le type de connexion</a:t>
            </a:r>
            <a:r>
              <a:rPr lang="en-US" sz="1000">
                <a:solidFill>
                  <a:prstClr val="black"/>
                </a:solidFill>
                <a:latin typeface="Arial"/>
                <a:ea typeface="Times New Roman"/>
                <a:cs typeface="Segoe UI"/>
              </a:rPr>
              <a:t>, sous </a:t>
            </a:r>
            <a:r>
              <a:rPr lang="en-US" sz="1000" b="1">
                <a:solidFill>
                  <a:prstClr val="black"/>
                </a:solidFill>
                <a:latin typeface="Arial"/>
                <a:ea typeface="Times New Roman"/>
                <a:cs typeface="Times New Roman"/>
              </a:rPr>
              <a:t>Nom de la stratégie</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Non conforme-restreint</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les conditions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Sélectionner une condition</a:t>
            </a:r>
            <a:r>
              <a:rPr lang="en-US" sz="1000">
                <a:solidFill>
                  <a:prstClr val="black"/>
                </a:solidFill>
                <a:latin typeface="Arial"/>
                <a:ea typeface="Times New Roman"/>
                <a:cs typeface="Segoe UI"/>
              </a:rPr>
              <a:t>, double-cliquez sur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 sous </a:t>
            </a:r>
            <a:r>
              <a:rPr lang="en-US" sz="1000" b="1">
                <a:solidFill>
                  <a:prstClr val="black"/>
                </a:solidFill>
                <a:latin typeface="Arial"/>
                <a:ea typeface="Times New Roman"/>
                <a:cs typeface="Times New Roman"/>
              </a:rPr>
              <a:t>Stratégies de contrôle d'intégrité</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Non conforme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les conditions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Spécifier l'autorisation d'accès</a:t>
            </a:r>
            <a:r>
              <a:rPr lang="en-US" sz="1000">
                <a:solidFill>
                  <a:prstClr val="black"/>
                </a:solidFill>
                <a:latin typeface="Arial"/>
                <a:ea typeface="Times New Roman"/>
                <a:cs typeface="Segoe UI"/>
              </a:rPr>
              <a:t>, vérifiez que l'option </a:t>
            </a:r>
            <a:r>
              <a:rPr lang="en-US" sz="1000" b="1">
                <a:solidFill>
                  <a:prstClr val="black"/>
                </a:solidFill>
                <a:latin typeface="Arial"/>
                <a:ea typeface="Times New Roman"/>
                <a:cs typeface="Times New Roman"/>
              </a:rPr>
              <a:t>Accès accordé</a:t>
            </a:r>
            <a:r>
              <a:rPr lang="en-US" sz="1000">
                <a:solidFill>
                  <a:prstClr val="black"/>
                </a:solidFill>
                <a:latin typeface="Arial"/>
                <a:ea typeface="Times New Roman"/>
                <a:cs typeface="Segoe UI"/>
              </a:rPr>
              <a:t> est sélectionnée,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Configurer les méthodes d’authentification,</a:t>
            </a:r>
            <a:r>
              <a:rPr lang="en-US" sz="1000">
                <a:solidFill>
                  <a:prstClr val="black"/>
                </a:solidFill>
                <a:latin typeface="Arial"/>
                <a:ea typeface="Times New Roman"/>
                <a:cs typeface="Segoe UI"/>
              </a:rPr>
              <a:t> désactivez toutes les cases à cocher, sélectionnez la case à cocher </a:t>
            </a:r>
            <a:r>
              <a:rPr lang="en-US" sz="1000" b="1">
                <a:solidFill>
                  <a:prstClr val="black"/>
                </a:solidFill>
                <a:latin typeface="Arial"/>
                <a:ea typeface="Times New Roman"/>
                <a:cs typeface="Times New Roman"/>
              </a:rPr>
              <a:t>Vérifier uniquement l’intégrité de l’ordinateur</a:t>
            </a:r>
            <a:r>
              <a:rPr lang="en-US" sz="1000">
                <a:solidFill>
                  <a:prstClr val="black"/>
                </a:solidFill>
                <a:latin typeface="Arial"/>
                <a:ea typeface="Times New Roman"/>
                <a:cs typeface="Segoe UI"/>
              </a:rPr>
              <a:t>, puis cliquez </a:t>
            </a:r>
            <a:r>
              <a:rPr lang="en-US" sz="1000" smtClean="0">
                <a:solidFill>
                  <a:prstClr val="black"/>
                </a:solidFill>
                <a:latin typeface="Arial"/>
                <a:ea typeface="Times New Roman"/>
                <a:cs typeface="Segoe UI"/>
              </a:rPr>
              <a:t>sur </a:t>
            </a:r>
            <a:r>
              <a:rPr lang="en-US" sz="1000" b="1" smtClean="0">
                <a:solidFill>
                  <a:prstClr val="black"/>
                </a:solidFill>
                <a:latin typeface="Arial"/>
                <a:ea typeface="Times New Roman"/>
                <a:cs typeface="Times New Roman"/>
              </a:rPr>
              <a:t>Suivant</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244437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à nouveau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Segoe UI"/>
              </a:rPr>
              <a:t>Sur la page </a:t>
            </a:r>
            <a:r>
              <a:rPr lang="en-US" sz="1000" b="1" dirty="0" err="1">
                <a:solidFill>
                  <a:prstClr val="black"/>
                </a:solidFill>
                <a:latin typeface="Arial"/>
                <a:ea typeface="Times New Roman"/>
                <a:cs typeface="Times New Roman"/>
              </a:rPr>
              <a:t>Configurer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Contrainte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mise</a:t>
            </a:r>
            <a:r>
              <a:rPr lang="en-US" sz="1000" b="1" dirty="0">
                <a:solidFill>
                  <a:prstClr val="black"/>
                </a:solidFill>
                <a:latin typeface="Arial"/>
                <a:ea typeface="Times New Roman"/>
                <a:cs typeface="Times New Roman"/>
              </a:rPr>
              <a:t> en </a:t>
            </a:r>
            <a:r>
              <a:rPr lang="en-US" sz="1000" b="1" dirty="0" err="1">
                <a:solidFill>
                  <a:prstClr val="black"/>
                </a:solidFill>
                <a:latin typeface="Arial"/>
                <a:ea typeface="Times New Roman"/>
                <a:cs typeface="Times New Roman"/>
              </a:rPr>
              <a:t>conformité</a:t>
            </a:r>
            <a:r>
              <a:rPr lang="en-US" sz="1000" b="1" dirty="0">
                <a:solidFill>
                  <a:prstClr val="black"/>
                </a:solidFill>
                <a:latin typeface="Arial"/>
                <a:ea typeface="Times New Roman"/>
                <a:cs typeface="Times New Roman"/>
              </a:rPr>
              <a:t> NAP</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Autoriser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accès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limité</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err="1">
                <a:solidFill>
                  <a:prstClr val="black"/>
                </a:solidFill>
                <a:latin typeface="Arial"/>
                <a:ea typeface="Times New Roman"/>
                <a:cs typeface="Segoe UI"/>
              </a:rPr>
              <a:t>Désactivez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Activer</a:t>
            </a:r>
            <a:r>
              <a:rPr lang="en-US" sz="1000" b="1" dirty="0">
                <a:solidFill>
                  <a:prstClr val="black"/>
                </a:solidFill>
                <a:latin typeface="Arial"/>
                <a:ea typeface="Times New Roman"/>
                <a:cs typeface="Times New Roman"/>
              </a:rPr>
              <a:t> la </a:t>
            </a:r>
            <a:r>
              <a:rPr lang="en-US" sz="1000" b="1" dirty="0" err="1">
                <a:solidFill>
                  <a:prstClr val="black"/>
                </a:solidFill>
                <a:latin typeface="Arial"/>
                <a:ea typeface="Times New Roman"/>
                <a:cs typeface="Times New Roman"/>
              </a:rPr>
              <a:t>mise</a:t>
            </a:r>
            <a:r>
              <a:rPr lang="en-US" sz="1000" b="1" dirty="0">
                <a:solidFill>
                  <a:prstClr val="black"/>
                </a:solidFill>
                <a:latin typeface="Arial"/>
                <a:ea typeface="Times New Roman"/>
                <a:cs typeface="Times New Roman"/>
              </a:rPr>
              <a:t> à jour </a:t>
            </a:r>
            <a:r>
              <a:rPr lang="en-US" sz="1000" b="1" dirty="0" err="1">
                <a:solidFill>
                  <a:prstClr val="black"/>
                </a:solidFill>
                <a:latin typeface="Arial"/>
                <a:ea typeface="Times New Roman"/>
                <a:cs typeface="Times New Roman"/>
              </a:rPr>
              <a:t>automatique</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ordinateurs</a:t>
            </a:r>
            <a:r>
              <a:rPr lang="en-US" sz="1000" b="1" dirty="0">
                <a:solidFill>
                  <a:prstClr val="black"/>
                </a:solidFill>
                <a:latin typeface="Arial"/>
                <a:ea typeface="Times New Roman"/>
                <a:cs typeface="Times New Roman"/>
              </a:rPr>
              <a:t> clients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9"/>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Configurer</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rôle</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serveur</a:t>
            </a:r>
            <a:r>
              <a:rPr lang="en-US" sz="1000" b="1" dirty="0">
                <a:solidFill>
                  <a:prstClr val="black"/>
                </a:solidFill>
                <a:latin typeface="Arial"/>
                <a:ea typeface="SimSun"/>
                <a:cs typeface="Segoe UI"/>
              </a:rPr>
              <a:t> DHCP pour la protection </a:t>
            </a:r>
            <a:r>
              <a:rPr lang="en-US" sz="1000" b="1" dirty="0" err="1">
                <a:solidFill>
                  <a:prstClr val="black"/>
                </a:solidFill>
                <a:latin typeface="Arial"/>
                <a:ea typeface="SimSun"/>
                <a:cs typeface="Segoe UI"/>
              </a:rPr>
              <a:t>d'accès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réseau</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Suspendez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votre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Outils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d'administration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DHCP</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DHCP,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successivement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LON-DC1.Adatum.com</a:t>
            </a:r>
            <a:r>
              <a:rPr lang="en-US" sz="1000" dirty="0">
                <a:solidFill>
                  <a:prstClr val="black"/>
                </a:solidFill>
                <a:latin typeface="Arial"/>
                <a:ea typeface="Times New Roman"/>
                <a:cs typeface="Segoe UI"/>
              </a:rPr>
              <a:t> et </a:t>
            </a:r>
            <a:r>
              <a:rPr lang="en-US" sz="1000" b="1" dirty="0">
                <a:solidFill>
                  <a:prstClr val="black"/>
                </a:solidFill>
                <a:latin typeface="Arial"/>
                <a:ea typeface="Times New Roman"/>
                <a:cs typeface="Times New Roman"/>
              </a:rPr>
              <a:t>IPv4</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Étendue</a:t>
            </a:r>
            <a:r>
              <a:rPr lang="en-US" sz="1000" b="1" dirty="0">
                <a:solidFill>
                  <a:prstClr val="black"/>
                </a:solidFill>
                <a:latin typeface="Arial"/>
                <a:ea typeface="Times New Roman"/>
                <a:cs typeface="Times New Roman"/>
              </a:rPr>
              <a:t> (172.16.0.0) </a:t>
            </a:r>
            <a:r>
              <a:rPr lang="en-US" sz="1000" b="1" dirty="0" err="1">
                <a:solidFill>
                  <a:prstClr val="black"/>
                </a:solidFill>
                <a:latin typeface="Arial"/>
                <a:ea typeface="Times New Roman"/>
                <a:cs typeface="Times New Roman"/>
              </a:rPr>
              <a:t>Adatum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 </a:t>
            </a:r>
            <a:r>
              <a:rPr lang="en-US" sz="1000" b="1" dirty="0" err="1">
                <a:solidFill>
                  <a:prstClr val="black"/>
                </a:solidFill>
                <a:latin typeface="Arial"/>
                <a:ea typeface="Times New Roman"/>
                <a:cs typeface="Times New Roman"/>
              </a:rPr>
              <a:t>Étendue</a:t>
            </a:r>
            <a:r>
              <a:rPr lang="en-US" sz="1000" b="1" dirty="0">
                <a:solidFill>
                  <a:prstClr val="black"/>
                </a:solidFill>
                <a:latin typeface="Arial"/>
                <a:ea typeface="Times New Roman"/>
                <a:cs typeface="Times New Roman"/>
              </a:rPr>
              <a:t> [172.16.0.0] </a:t>
            </a:r>
            <a:r>
              <a:rPr lang="en-US" sz="1000" b="1" dirty="0" err="1">
                <a:solidFill>
                  <a:prstClr val="black"/>
                </a:solidFill>
                <a:latin typeface="Arial"/>
                <a:ea typeface="Times New Roman"/>
                <a:cs typeface="Times New Roman"/>
              </a:rPr>
              <a:t>Adatum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Protection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Activer</a:t>
            </a:r>
            <a:r>
              <a:rPr lang="en-US" sz="1000" b="1" dirty="0">
                <a:solidFill>
                  <a:prstClr val="black"/>
                </a:solidFill>
                <a:latin typeface="Arial"/>
                <a:ea typeface="Times New Roman"/>
                <a:cs typeface="Times New Roman"/>
              </a:rPr>
              <a:t> pour </a:t>
            </a:r>
            <a:r>
              <a:rPr lang="en-US" sz="1000" b="1" dirty="0" err="1">
                <a:solidFill>
                  <a:prstClr val="black"/>
                </a:solidFill>
                <a:latin typeface="Arial"/>
                <a:ea typeface="Times New Roman"/>
                <a:cs typeface="Times New Roman"/>
              </a:rPr>
              <a:t>cette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étendue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sous </a:t>
            </a:r>
            <a:r>
              <a:rPr lang="en-US" sz="1000" b="1" dirty="0" err="1">
                <a:solidFill>
                  <a:prstClr val="black"/>
                </a:solidFill>
                <a:latin typeface="Arial"/>
                <a:ea typeface="Times New Roman"/>
                <a:cs typeface="Times New Roman"/>
              </a:rPr>
              <a:t>Étendue</a:t>
            </a:r>
            <a:r>
              <a:rPr lang="en-US" sz="1000" b="1" dirty="0">
                <a:solidFill>
                  <a:prstClr val="black"/>
                </a:solidFill>
                <a:latin typeface="Arial"/>
                <a:ea typeface="Times New Roman"/>
                <a:cs typeface="Times New Roman"/>
              </a:rPr>
              <a:t> (172.16.0.0) </a:t>
            </a:r>
            <a:r>
              <a:rPr lang="en-US" sz="1000" b="1" dirty="0" err="1">
                <a:solidFill>
                  <a:prstClr val="black"/>
                </a:solidFill>
                <a:latin typeface="Arial"/>
                <a:ea typeface="Times New Roman"/>
                <a:cs typeface="Times New Roman"/>
              </a:rPr>
              <a:t>Adatum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Stratégies</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et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Nouvelle </a:t>
            </a:r>
            <a:r>
              <a:rPr lang="en-US" sz="1000" b="1"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l'Assistant</a:t>
            </a:r>
            <a:r>
              <a:rPr lang="en-US" sz="1000" dirty="0">
                <a:solidFill>
                  <a:prstClr val="black"/>
                </a:solidFill>
                <a:latin typeface="Arial"/>
                <a:ea typeface="Times New Roman"/>
                <a:cs typeface="Segoe UI"/>
              </a:rPr>
              <a:t> Configuration de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DHCP,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champ </a:t>
            </a:r>
            <a:r>
              <a:rPr lang="en-US" sz="1000" b="1" dirty="0">
                <a:solidFill>
                  <a:prstClr val="black"/>
                </a:solidFill>
                <a:latin typeface="Arial"/>
                <a:ea typeface="Times New Roman"/>
                <a:cs typeface="Times New Roman"/>
              </a:rPr>
              <a:t>Nom de la </a:t>
            </a:r>
            <a:r>
              <a:rPr lang="en-US" sz="1000" b="1"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NAP</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Sur la page </a:t>
            </a:r>
            <a:r>
              <a:rPr lang="en-US" sz="1000" b="1" dirty="0" err="1">
                <a:solidFill>
                  <a:prstClr val="black"/>
                </a:solidFill>
                <a:latin typeface="Arial"/>
                <a:ea typeface="Times New Roman"/>
                <a:cs typeface="Times New Roman"/>
              </a:rPr>
              <a:t>Configurer</a:t>
            </a:r>
            <a:r>
              <a:rPr lang="en-US" sz="1000" b="1" dirty="0">
                <a:solidFill>
                  <a:prstClr val="black"/>
                </a:solidFill>
                <a:latin typeface="Arial"/>
                <a:ea typeface="Times New Roman"/>
                <a:cs typeface="Times New Roman"/>
              </a:rPr>
              <a:t> les conditions de la </a:t>
            </a:r>
            <a:r>
              <a:rPr lang="en-US" sz="1000" b="1"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/Modifier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condition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Critères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Classe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d'utilisateur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Opérateur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Égal</a:t>
            </a:r>
            <a:r>
              <a:rPr lang="en-US" sz="1000" b="1" dirty="0">
                <a:solidFill>
                  <a:prstClr val="black"/>
                </a:solidFill>
                <a:latin typeface="Arial"/>
                <a:ea typeface="Times New Roman"/>
                <a:cs typeface="Times New Roman"/>
              </a:rPr>
              <a:t> à</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Valeur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Classe</a:t>
            </a:r>
            <a:r>
              <a:rPr lang="en-US" sz="1000" b="1" dirty="0">
                <a:solidFill>
                  <a:prstClr val="black"/>
                </a:solidFill>
                <a:latin typeface="Arial"/>
                <a:ea typeface="Times New Roman"/>
                <a:cs typeface="Times New Roman"/>
              </a:rPr>
              <a:t> de protection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par </a:t>
            </a:r>
            <a:r>
              <a:rPr lang="en-US" sz="1000" b="1" dirty="0" err="1">
                <a:solidFill>
                  <a:prstClr val="black"/>
                </a:solidFill>
                <a:latin typeface="Arial"/>
                <a:ea typeface="Times New Roman"/>
                <a:cs typeface="Times New Roman"/>
              </a:rPr>
              <a:t>défaut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Ajouter</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869917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smtClean="0">
                <a:solidFill>
                  <a:prstClr val="black"/>
                </a:solidFill>
                <a:latin typeface="Arial"/>
                <a:ea typeface="Times New Roman"/>
                <a:cs typeface="Segoe UI"/>
              </a:rPr>
              <a:t>Cliquez </a:t>
            </a:r>
            <a:r>
              <a:rPr lang="en-US" sz="1000">
                <a:solidFill>
                  <a:prstClr val="black"/>
                </a:solidFill>
                <a:latin typeface="Arial"/>
                <a:ea typeface="Times New Roman"/>
                <a:cs typeface="Segoe UI"/>
              </a:rPr>
              <a:t>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Configurer les paramètres de la stratégie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Non</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Configurer les paramètres de la stratégie</a:t>
            </a:r>
            <a:r>
              <a:rPr lang="en-US" sz="1000">
                <a:solidFill>
                  <a:prstClr val="black"/>
                </a:solidFill>
                <a:latin typeface="Arial"/>
                <a:ea typeface="Times New Roman"/>
                <a:cs typeface="Segoe UI"/>
              </a:rPr>
              <a:t> suivante, dans la liste </a:t>
            </a:r>
            <a:r>
              <a:rPr lang="en-US" sz="1000" b="1">
                <a:solidFill>
                  <a:prstClr val="black"/>
                </a:solidFill>
                <a:latin typeface="Arial"/>
                <a:ea typeface="Times New Roman"/>
                <a:cs typeface="Times New Roman"/>
              </a:rPr>
              <a:t>Classe de fournisseur</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Options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DHCP standard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Dans la liste </a:t>
            </a:r>
            <a:r>
              <a:rPr lang="en-US" sz="1000" b="1">
                <a:solidFill>
                  <a:prstClr val="black"/>
                </a:solidFill>
                <a:latin typeface="Arial"/>
                <a:ea typeface="Times New Roman"/>
                <a:cs typeface="Times New Roman"/>
              </a:rPr>
              <a:t>Options disponibles</a:t>
            </a:r>
            <a:r>
              <a:rPr lang="en-US" sz="1000">
                <a:solidFill>
                  <a:prstClr val="black"/>
                </a:solidFill>
                <a:latin typeface="Arial"/>
                <a:ea typeface="Times New Roman"/>
                <a:cs typeface="Segoe UI"/>
              </a:rPr>
              <a:t>, activez la case à cocher </a:t>
            </a:r>
            <a:r>
              <a:rPr lang="en-US" sz="1000" b="1">
                <a:solidFill>
                  <a:prstClr val="black"/>
                </a:solidFill>
                <a:latin typeface="Arial"/>
                <a:ea typeface="Times New Roman"/>
                <a:cs typeface="Times New Roman"/>
              </a:rPr>
              <a:t>006 Servers DNS</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Dans le champ </a:t>
            </a:r>
            <a:r>
              <a:rPr lang="en-US" sz="1000" b="1">
                <a:solidFill>
                  <a:prstClr val="black"/>
                </a:solidFill>
                <a:latin typeface="Arial"/>
                <a:ea typeface="Times New Roman"/>
                <a:cs typeface="Times New Roman"/>
              </a:rPr>
              <a:t>Adresse IP</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172.16.0.10</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Dans la liste </a:t>
            </a:r>
            <a:r>
              <a:rPr lang="en-US" sz="1000" b="1">
                <a:solidFill>
                  <a:prstClr val="black"/>
                </a:solidFill>
                <a:latin typeface="Arial"/>
                <a:ea typeface="Times New Roman"/>
                <a:cs typeface="Times New Roman"/>
              </a:rPr>
              <a:t>Options disponibles</a:t>
            </a:r>
            <a:r>
              <a:rPr lang="en-US" sz="1000">
                <a:solidFill>
                  <a:prstClr val="black"/>
                </a:solidFill>
                <a:latin typeface="Arial"/>
                <a:ea typeface="Times New Roman"/>
                <a:cs typeface="Segoe UI"/>
              </a:rPr>
              <a:t>, activez la case à cocher </a:t>
            </a:r>
            <a:r>
              <a:rPr lang="en-US" sz="1000" b="1">
                <a:solidFill>
                  <a:prstClr val="black"/>
                </a:solidFill>
                <a:latin typeface="Arial"/>
                <a:ea typeface="Times New Roman"/>
                <a:cs typeface="Times New Roman"/>
              </a:rPr>
              <a:t>015 Nom de domaine DNS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Dans le champ </a:t>
            </a:r>
            <a:r>
              <a:rPr lang="en-US" sz="1000" b="1">
                <a:solidFill>
                  <a:prstClr val="black"/>
                </a:solidFill>
                <a:latin typeface="Arial"/>
                <a:ea typeface="Times New Roman"/>
                <a:cs typeface="Times New Roman"/>
              </a:rPr>
              <a:t>Valeur de chaîne</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restricted.adatum.com</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Résumé</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Terminer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Fermez DHCP. </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Configurer les paramètres NAP du client</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Basculez vers l'ordinateur LON-CL1, puis connectez-vous en tant que </a:t>
            </a:r>
            <a:r>
              <a:rPr lang="en-US" sz="1000" b="1">
                <a:solidFill>
                  <a:prstClr val="black"/>
                </a:solidFill>
                <a:latin typeface="Arial"/>
                <a:ea typeface="Times New Roman"/>
                <a:cs typeface="Times New Roman"/>
              </a:rPr>
              <a:t>ADATUM\Administrateur</a:t>
            </a:r>
            <a:r>
              <a:rPr lang="en-US" sz="1000">
                <a:solidFill>
                  <a:prstClr val="black"/>
                </a:solidFill>
                <a:latin typeface="Arial"/>
                <a:ea typeface="Times New Roman"/>
                <a:cs typeface="Segoe UI"/>
              </a:rPr>
              <a:t> avec le mot de passe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l'écran d'accueil, saisissez </a:t>
            </a:r>
            <a:r>
              <a:rPr lang="en-US" sz="1000" b="1">
                <a:solidFill>
                  <a:prstClr val="black"/>
                </a:solidFill>
                <a:latin typeface="Arial"/>
                <a:ea typeface="Times New Roman"/>
                <a:cs typeface="Times New Roman"/>
              </a:rPr>
              <a:t>napclcfg.msc</a:t>
            </a:r>
            <a:r>
              <a:rPr lang="en-US" sz="1000">
                <a:solidFill>
                  <a:prstClr val="black"/>
                </a:solidFill>
                <a:latin typeface="Arial"/>
                <a:ea typeface="Times New Roman"/>
                <a:cs typeface="Segoe UI"/>
              </a:rPr>
              <a:t>, puis appuyez sur Entrée.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a:t>
            </a:r>
            <a:r>
              <a:rPr lang="en-US" sz="1000" b="1">
                <a:solidFill>
                  <a:prstClr val="black"/>
                </a:solidFill>
                <a:latin typeface="Arial"/>
                <a:ea typeface="Times New Roman"/>
                <a:cs typeface="Times New Roman"/>
              </a:rPr>
              <a:t>NAPCLCFG – [configuration de client NAP (ordinateur local)]</a:t>
            </a:r>
            <a:r>
              <a:rPr lang="en-US" sz="1000">
                <a:solidFill>
                  <a:prstClr val="black"/>
                </a:solidFill>
                <a:latin typeface="Arial"/>
                <a:ea typeface="Times New Roman"/>
                <a:cs typeface="Segoe UI"/>
              </a:rPr>
              <a:t>, dans le volet de navigation, cliquez sur </a:t>
            </a:r>
            <a:r>
              <a:rPr lang="en-US" sz="1000" b="1">
                <a:solidFill>
                  <a:prstClr val="black"/>
                </a:solidFill>
                <a:latin typeface="Arial"/>
                <a:ea typeface="Times New Roman"/>
                <a:cs typeface="Times New Roman"/>
              </a:rPr>
              <a:t>Clients de contrainte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le volet de résultats, cliquez avec le bouton droit sur </a:t>
            </a:r>
            <a:r>
              <a:rPr lang="en-US" sz="1000" b="1">
                <a:solidFill>
                  <a:prstClr val="black"/>
                </a:solidFill>
                <a:latin typeface="Arial"/>
                <a:ea typeface="Times New Roman"/>
                <a:cs typeface="Times New Roman"/>
              </a:rPr>
              <a:t>Client de contrainte de quarantaine DHCP</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Activer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Fermez NAPCLCFG – [configuration du client NAP (ordinateur local)].</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Positionnez le pointeur de la souris dans le coin inférieur gauche de la barre des tâches, puis cliquez sur </a:t>
            </a:r>
            <a:r>
              <a:rPr lang="en-US" sz="1000" b="1">
                <a:solidFill>
                  <a:prstClr val="black"/>
                </a:solidFill>
                <a:latin typeface="Arial"/>
                <a:ea typeface="Times New Roman"/>
                <a:cs typeface="Times New Roman"/>
              </a:rPr>
              <a:t>Accueil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Sur l'écran d'accueil, saisissez </a:t>
            </a:r>
            <a:r>
              <a:rPr lang="en-US" sz="1000" b="1">
                <a:solidFill>
                  <a:prstClr val="black"/>
                </a:solidFill>
                <a:latin typeface="Arial"/>
                <a:ea typeface="Times New Roman"/>
                <a:cs typeface="Times New Roman"/>
              </a:rPr>
              <a:t>Services.msc</a:t>
            </a:r>
            <a:r>
              <a:rPr lang="en-US" sz="1000">
                <a:solidFill>
                  <a:prstClr val="black"/>
                </a:solidFill>
                <a:latin typeface="Arial"/>
                <a:ea typeface="Times New Roman"/>
                <a:cs typeface="Segoe UI"/>
              </a:rPr>
              <a:t>, puis appuyez sur Entrée.</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779348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Services,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résultats</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Agent de protection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Agent de protection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ordinateur</a:t>
            </a:r>
            <a:r>
              <a:rPr lang="en-US" sz="1000" b="1" dirty="0">
                <a:solidFill>
                  <a:prstClr val="black"/>
                </a:solidFill>
                <a:latin typeface="Arial"/>
                <a:ea typeface="Times New Roman"/>
                <a:cs typeface="Times New Roman"/>
              </a:rPr>
              <a:t> local)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Type de </a:t>
            </a:r>
            <a:r>
              <a:rPr lang="en-US" sz="1000" b="1" dirty="0" err="1">
                <a:solidFill>
                  <a:prstClr val="black"/>
                </a:solidFill>
                <a:latin typeface="Arial"/>
                <a:ea typeface="Times New Roman"/>
                <a:cs typeface="Times New Roman"/>
              </a:rPr>
              <a:t>démarrage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Automatique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Positionnez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Sur </a:t>
            </a:r>
            <a:r>
              <a:rPr lang="en-US" sz="1000" dirty="0" err="1">
                <a:solidFill>
                  <a:prstClr val="black"/>
                </a:solidFill>
                <a:latin typeface="Arial"/>
                <a:ea typeface="Times New Roman"/>
                <a:cs typeface="Segoe UI"/>
              </a:rPr>
              <a:t>l'écran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d'accueil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gpedit.msc</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l'arborescence</a:t>
            </a:r>
            <a:r>
              <a:rPr lang="en-US" sz="1000" dirty="0">
                <a:solidFill>
                  <a:prstClr val="black"/>
                </a:solidFill>
                <a:latin typeface="Arial"/>
                <a:ea typeface="Times New Roman"/>
                <a:cs typeface="Segoe UI"/>
              </a:rPr>
              <a:t> de la console,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successivement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Stratégie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Ordinateur</a:t>
            </a:r>
            <a:r>
              <a:rPr lang="en-US" sz="1000" b="1" dirty="0">
                <a:solidFill>
                  <a:prstClr val="black"/>
                </a:solidFill>
                <a:latin typeface="Arial"/>
                <a:ea typeface="Times New Roman"/>
                <a:cs typeface="Times New Roman"/>
              </a:rPr>
              <a:t> local</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Ordinateur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Configuration</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Modèles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d'administration</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Composants</a:t>
            </a:r>
            <a:r>
              <a:rPr lang="en-US" sz="1000" b="1" dirty="0">
                <a:solidFill>
                  <a:prstClr val="black"/>
                </a:solidFill>
                <a:latin typeface="Arial"/>
                <a:ea typeface="Times New Roman"/>
                <a:cs typeface="Times New Roman"/>
              </a:rPr>
              <a:t> Windows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Centre de </a:t>
            </a:r>
            <a:r>
              <a:rPr lang="en-US" sz="1000" b="1" dirty="0" err="1">
                <a:solidFill>
                  <a:prstClr val="black"/>
                </a:solidFill>
                <a:latin typeface="Arial"/>
                <a:ea typeface="Times New Roman"/>
                <a:cs typeface="Times New Roman"/>
              </a:rPr>
              <a:t>sécurité</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Activer</a:t>
            </a:r>
            <a:r>
              <a:rPr lang="en-US" sz="1000" b="1" dirty="0">
                <a:solidFill>
                  <a:prstClr val="black"/>
                </a:solidFill>
                <a:latin typeface="Arial"/>
                <a:ea typeface="Times New Roman"/>
                <a:cs typeface="Times New Roman"/>
              </a:rPr>
              <a:t> le Centre de </a:t>
            </a:r>
            <a:r>
              <a:rPr lang="en-US" sz="1000" b="1" dirty="0" err="1">
                <a:solidFill>
                  <a:prstClr val="black"/>
                </a:solidFill>
                <a:latin typeface="Arial"/>
                <a:ea typeface="Times New Roman"/>
                <a:cs typeface="Times New Roman"/>
              </a:rPr>
              <a:t>sécurité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ordinateurs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appartenant</a:t>
            </a:r>
            <a:r>
              <a:rPr lang="en-US" sz="1000" b="1" dirty="0">
                <a:solidFill>
                  <a:prstClr val="black"/>
                </a:solidFill>
                <a:latin typeface="Arial"/>
                <a:ea typeface="Times New Roman"/>
                <a:cs typeface="Times New Roman"/>
              </a:rPr>
              <a:t> à un </a:t>
            </a:r>
            <a:r>
              <a:rPr lang="en-US" sz="1000" b="1" dirty="0" err="1">
                <a:solidFill>
                  <a:prstClr val="black"/>
                </a:solidFill>
                <a:latin typeface="Arial"/>
                <a:ea typeface="Times New Roman"/>
                <a:cs typeface="Times New Roman"/>
              </a:rPr>
              <a:t>domaine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uniquement</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Activé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la console.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Suspendez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votre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Panneau</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de configuration</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Panneau</a:t>
            </a:r>
            <a:r>
              <a:rPr lang="en-US" sz="1000" dirty="0">
                <a:solidFill>
                  <a:prstClr val="black"/>
                </a:solidFill>
                <a:latin typeface="Arial"/>
                <a:ea typeface="Times New Roman"/>
                <a:cs typeface="Segoe UI"/>
              </a:rPr>
              <a:t> de configuration,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et Internet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Réseau</a:t>
            </a:r>
            <a:r>
              <a:rPr lang="en-US" sz="1000" dirty="0">
                <a:solidFill>
                  <a:prstClr val="black"/>
                </a:solidFill>
                <a:latin typeface="Arial"/>
                <a:ea typeface="Times New Roman"/>
                <a:cs typeface="Segoe UI"/>
              </a:rPr>
              <a:t> et Internet,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Centre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et </a:t>
            </a:r>
            <a:r>
              <a:rPr lang="en-US" sz="1000" b="1" dirty="0" err="1">
                <a:solidFill>
                  <a:prstClr val="black"/>
                </a:solidFill>
                <a:latin typeface="Arial"/>
                <a:ea typeface="Times New Roman"/>
                <a:cs typeface="Times New Roman"/>
              </a:rPr>
              <a:t>partage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Centre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et </a:t>
            </a:r>
            <a:r>
              <a:rPr lang="en-US" sz="1000" b="1" dirty="0" err="1">
                <a:solidFill>
                  <a:prstClr val="black"/>
                </a:solidFill>
                <a:latin typeface="Arial"/>
                <a:ea typeface="Times New Roman"/>
                <a:cs typeface="Times New Roman"/>
              </a:rPr>
              <a:t>partage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gauche,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Modifier les </a:t>
            </a:r>
            <a:r>
              <a:rPr lang="en-US" sz="1000" b="1"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de la carte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Connexion</a:t>
            </a:r>
            <a:r>
              <a:rPr lang="en-US" sz="1000" b="1" dirty="0">
                <a:solidFill>
                  <a:prstClr val="black"/>
                </a:solidFill>
                <a:latin typeface="Arial"/>
                <a:ea typeface="Times New Roman"/>
                <a:cs typeface="Times New Roman"/>
              </a:rPr>
              <a:t> au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local</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la </a:t>
            </a:r>
            <a:r>
              <a:rPr lang="en-US" sz="1000" b="1" dirty="0" err="1">
                <a:solidFill>
                  <a:prstClr val="black"/>
                </a:solidFill>
                <a:latin typeface="Arial"/>
                <a:ea typeface="Times New Roman"/>
                <a:cs typeface="Times New Roman"/>
              </a:rPr>
              <a:t>connexion</a:t>
            </a:r>
            <a:r>
              <a:rPr lang="en-US" sz="1000" b="1" dirty="0">
                <a:solidFill>
                  <a:prstClr val="black"/>
                </a:solidFill>
                <a:latin typeface="Arial"/>
                <a:ea typeface="Times New Roman"/>
                <a:cs typeface="Times New Roman"/>
              </a:rPr>
              <a:t> au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local</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Protocole</a:t>
            </a:r>
            <a:r>
              <a:rPr lang="en-US" sz="1000" b="1" dirty="0">
                <a:solidFill>
                  <a:prstClr val="black"/>
                </a:solidFill>
                <a:latin typeface="Arial"/>
                <a:ea typeface="Times New Roman"/>
                <a:cs typeface="Times New Roman"/>
              </a:rPr>
              <a:t> Internet version 4 (TCP/IPv4</a:t>
            </a:r>
            <a:r>
              <a:rPr lang="en-US" sz="1000" b="1" dirty="0" smtClean="0">
                <a:solidFill>
                  <a:prstClr val="black"/>
                </a:solidFill>
                <a:latin typeface="Arial"/>
                <a:ea typeface="Times New Roman"/>
                <a:cs typeface="Times New Roman"/>
              </a:rPr>
              <a:t>)</a:t>
            </a:r>
            <a:r>
              <a:rPr lang="en-US" sz="1000" dirty="0" smtClean="0">
                <a:solidFill>
                  <a:prstClr val="black"/>
                </a:solidFill>
                <a:latin typeface="Arial"/>
                <a:ea typeface="Times New Roman"/>
                <a:cs typeface="Segoe UI"/>
              </a:rPr>
              <a:t>.</a:t>
            </a:r>
          </a:p>
          <a:p>
            <a:pPr marL="34290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 </a:t>
            </a:r>
            <a:r>
              <a:rPr lang="en-US" sz="1000" b="1" dirty="0" err="1">
                <a:solidFill>
                  <a:prstClr val="black"/>
                </a:solidFill>
                <a:latin typeface="Arial"/>
                <a:ea typeface="Times New Roman"/>
                <a:cs typeface="Times New Roman"/>
              </a:rPr>
              <a:t>Protocole</a:t>
            </a:r>
            <a:r>
              <a:rPr lang="en-US" sz="1000" b="1" dirty="0">
                <a:solidFill>
                  <a:prstClr val="black"/>
                </a:solidFill>
                <a:latin typeface="Arial"/>
                <a:ea typeface="Times New Roman"/>
                <a:cs typeface="Times New Roman"/>
              </a:rPr>
              <a:t> Internet version 4 (TCP/IPv4),</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Obtenir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adresse</a:t>
            </a:r>
            <a:r>
              <a:rPr lang="en-US" sz="1000" b="1" dirty="0">
                <a:solidFill>
                  <a:prstClr val="black"/>
                </a:solidFill>
                <a:latin typeface="Arial"/>
                <a:ea typeface="Times New Roman"/>
                <a:cs typeface="Times New Roman"/>
              </a:rPr>
              <a:t> IP </a:t>
            </a:r>
            <a:r>
              <a:rPr lang="en-US" sz="1000" b="1" dirty="0" err="1">
                <a:solidFill>
                  <a:prstClr val="black"/>
                </a:solidFill>
                <a:latin typeface="Arial"/>
                <a:ea typeface="Times New Roman"/>
                <a:cs typeface="Times New Roman"/>
              </a:rPr>
              <a:t>automatiquement</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28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40594341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4"/>
            </a:pPr>
            <a:r>
              <a:rPr lang="en-US" sz="1000" smtClean="0">
                <a:solidFill>
                  <a:prstClr val="black"/>
                </a:solidFill>
                <a:latin typeface="Arial"/>
                <a:ea typeface="Times New Roman"/>
                <a:cs typeface="Segoe UI"/>
              </a:rPr>
              <a:t>Cliquez </a:t>
            </a:r>
            <a:r>
              <a:rPr lang="en-US" sz="1000">
                <a:solidFill>
                  <a:prstClr val="black"/>
                </a:solidFill>
                <a:latin typeface="Arial"/>
                <a:ea typeface="Times New Roman"/>
                <a:cs typeface="Segoe UI"/>
              </a:rPr>
              <a:t>sur </a:t>
            </a:r>
            <a:r>
              <a:rPr lang="en-US" sz="1000" b="1">
                <a:solidFill>
                  <a:prstClr val="black"/>
                </a:solidFill>
                <a:latin typeface="Arial"/>
                <a:ea typeface="Times New Roman"/>
                <a:cs typeface="Times New Roman"/>
              </a:rPr>
              <a:t>Obtenir les adresses des serveurs DNS automatiquement</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la connexion au réseau local</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ts val="1300"/>
              </a:lnSpc>
              <a:spcBef>
                <a:spcPts val="900"/>
              </a:spcBef>
              <a:spcAft>
                <a:spcPts val="300"/>
              </a:spcAft>
            </a:pPr>
            <a:r>
              <a:rPr lang="en-US" sz="1000" b="1">
                <a:solidFill>
                  <a:prstClr val="black"/>
                </a:solidFill>
                <a:latin typeface="Arial"/>
                <a:ea typeface="SimSun"/>
                <a:cs typeface="Segoe UI"/>
              </a:rPr>
              <a:t>Tester NAP</a:t>
            </a: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Positionnez le pointeur de la souris dans le coin inférieur gauche de la barre des tâches, puis cliquez sur </a:t>
            </a:r>
            <a:r>
              <a:rPr lang="en-US" sz="1000" b="1">
                <a:solidFill>
                  <a:prstClr val="black"/>
                </a:solidFill>
                <a:latin typeface="Arial"/>
                <a:ea typeface="Times New Roman"/>
                <a:cs typeface="Times New Roman"/>
              </a:rPr>
              <a:t>Accueil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l'écran d'accueil, saisissez </a:t>
            </a:r>
            <a:r>
              <a:rPr lang="en-US" sz="1000" b="1">
                <a:solidFill>
                  <a:prstClr val="black"/>
                </a:solidFill>
                <a:latin typeface="Arial"/>
                <a:ea typeface="Times New Roman"/>
                <a:cs typeface="Times New Roman"/>
              </a:rPr>
              <a:t>cmd.exe</a:t>
            </a:r>
            <a:r>
              <a:rPr lang="en-US" sz="1000">
                <a:solidFill>
                  <a:prstClr val="black"/>
                </a:solidFill>
                <a:latin typeface="Arial"/>
                <a:ea typeface="Times New Roman"/>
                <a:cs typeface="Segoe UI"/>
              </a:rPr>
              <a:t>, puis appuyez sur Entrée.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À l'invite de commandes, saisissez la commande suivante et appuyez sur Entrée :</a:t>
            </a:r>
            <a:endParaRPr lang="en-US" sz="100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a:solidFill>
                  <a:prstClr val="black"/>
                </a:solidFill>
                <a:latin typeface="Arial"/>
                <a:ea typeface="Times New Roman"/>
                <a:cs typeface="Times New Roman"/>
              </a:rPr>
              <a:t>Ipconfig </a:t>
            </a: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Basculez vers Services.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a:t>
            </a:r>
            <a:r>
              <a:rPr lang="en-US" sz="1000" b="1">
                <a:solidFill>
                  <a:prstClr val="black"/>
                </a:solidFill>
                <a:latin typeface="Arial"/>
                <a:ea typeface="Times New Roman"/>
                <a:cs typeface="Times New Roman"/>
              </a:rPr>
              <a:t>Services</a:t>
            </a:r>
            <a:r>
              <a:rPr lang="en-US" sz="1000">
                <a:solidFill>
                  <a:prstClr val="black"/>
                </a:solidFill>
                <a:latin typeface="Arial"/>
                <a:ea typeface="Times New Roman"/>
                <a:cs typeface="Segoe UI"/>
              </a:rPr>
              <a:t>, dans le volet de résultats, double-cliquez sur </a:t>
            </a:r>
            <a:r>
              <a:rPr lang="en-US" sz="1000" b="1">
                <a:solidFill>
                  <a:prstClr val="black"/>
                </a:solidFill>
                <a:latin typeface="Arial"/>
                <a:ea typeface="Times New Roman"/>
                <a:cs typeface="Times New Roman"/>
              </a:rPr>
              <a:t>Pare-feu Windows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Pare-feu Windows (ordinateur local)</a:t>
            </a:r>
            <a:r>
              <a:rPr lang="en-US" sz="1000">
                <a:solidFill>
                  <a:prstClr val="black"/>
                </a:solidFill>
                <a:latin typeface="Arial"/>
                <a:ea typeface="Times New Roman"/>
                <a:cs typeface="Segoe UI"/>
              </a:rPr>
              <a:t>, dans la liste </a:t>
            </a:r>
            <a:r>
              <a:rPr lang="en-US" sz="1000" b="1">
                <a:solidFill>
                  <a:prstClr val="black"/>
                </a:solidFill>
                <a:latin typeface="Arial"/>
                <a:ea typeface="Times New Roman"/>
                <a:cs typeface="Times New Roman"/>
              </a:rPr>
              <a:t>Type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 démarrage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Désactivé</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Arrêter</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zone de barre d'état système, cliquez sur la fenêtre contextuelle </a:t>
            </a:r>
            <a:r>
              <a:rPr lang="en-US" sz="1000" b="1">
                <a:solidFill>
                  <a:prstClr val="black"/>
                </a:solidFill>
                <a:latin typeface="Arial"/>
                <a:ea typeface="Times New Roman"/>
                <a:cs typeface="Times New Roman"/>
              </a:rPr>
              <a:t>Protection d'accès réseau</a:t>
            </a:r>
            <a:r>
              <a:rPr lang="en-US" sz="1000">
                <a:solidFill>
                  <a:prstClr val="black"/>
                </a:solidFill>
                <a:latin typeface="Arial"/>
                <a:ea typeface="Times New Roman"/>
                <a:cs typeface="Segoe UI"/>
              </a:rPr>
              <a:t>. Examinez le contenu de la boîte de dialogue </a:t>
            </a:r>
            <a:r>
              <a:rPr lang="en-US" sz="1000" b="1">
                <a:solidFill>
                  <a:prstClr val="black"/>
                </a:solidFill>
                <a:latin typeface="Arial"/>
                <a:ea typeface="Times New Roman"/>
                <a:cs typeface="Times New Roman"/>
              </a:rPr>
              <a:t>Protection d'accès réseau</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Fermer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447675" lvl="0">
              <a:lnSpc>
                <a:spcPct val="115000"/>
              </a:lnSpc>
              <a:spcAft>
                <a:spcPts val="995"/>
              </a:spcAft>
            </a:pPr>
            <a:r>
              <a:rPr lang="en-US" sz="1000" b="1">
                <a:solidFill>
                  <a:prstClr val="black"/>
                </a:solidFill>
                <a:latin typeface="Arial"/>
                <a:ea typeface="SimSun"/>
                <a:cs typeface="Arial"/>
              </a:rPr>
              <a:t>Remarque : </a:t>
            </a:r>
            <a:r>
              <a:rPr lang="en-US" sz="1000">
                <a:solidFill>
                  <a:prstClr val="black"/>
                </a:solidFill>
                <a:latin typeface="Arial"/>
                <a:ea typeface="SimSun"/>
                <a:cs typeface="Arial"/>
              </a:rPr>
              <a:t>Selon le point auquel votre ordinateur devient non-conforme, il est possible que vous ne receviez pas d'avertissement dans la zone de barre d'état système.</a:t>
            </a:r>
          </a:p>
          <a:p>
            <a:pPr marL="342900" lvl="0" indent="-342900">
              <a:lnSpc>
                <a:spcPct val="115000"/>
              </a:lnSpc>
              <a:spcAft>
                <a:spcPts val="995"/>
              </a:spcAft>
              <a:buFont typeface="+mj-lt"/>
              <a:buAutoNum type="arabicPeriod" startAt="9"/>
            </a:pPr>
            <a:r>
              <a:rPr lang="en-US" sz="1000">
                <a:solidFill>
                  <a:prstClr val="black"/>
                </a:solidFill>
                <a:latin typeface="Arial"/>
                <a:ea typeface="Times New Roman"/>
                <a:cs typeface="Segoe UI"/>
              </a:rPr>
              <a:t>À l'invite de commandes, saisissez la commande suivante et appuyez sur Entrée :</a:t>
            </a:r>
            <a:endParaRPr lang="en-US" sz="100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a:solidFill>
                  <a:prstClr val="black"/>
                </a:solidFill>
                <a:latin typeface="Arial"/>
                <a:ea typeface="Times New Roman"/>
                <a:cs typeface="Times New Roman"/>
              </a:rPr>
              <a:t>Ipconfig </a:t>
            </a:r>
          </a:p>
          <a:p>
            <a:pPr marL="342900" indent="-342900">
              <a:lnSpc>
                <a:spcPct val="115000"/>
              </a:lnSpc>
              <a:spcAft>
                <a:spcPts val="995"/>
              </a:spcAft>
              <a:buFont typeface="+mj-lt"/>
              <a:buAutoNum type="arabicPeriod" startAt="10"/>
            </a:pPr>
            <a:r>
              <a:rPr lang="en-US" sz="1000">
                <a:solidFill>
                  <a:prstClr val="black"/>
                </a:solidFill>
                <a:latin typeface="Arial"/>
                <a:ea typeface="Times New Roman"/>
                <a:cs typeface="Segoe UI"/>
              </a:rPr>
              <a:t>Notez que l'ordinateur a un masque de sous-réseau de 255.255.255.255 et un suffixe DNS (Domain </a:t>
            </a:r>
            <a:r>
              <a:rPr lang="en-US" sz="1000" smtClean="0">
                <a:solidFill>
                  <a:prstClr val="black"/>
                </a:solidFill>
                <a:latin typeface="Arial"/>
                <a:ea typeface="Times New Roman"/>
                <a:cs typeface="Segoe UI"/>
              </a:rPr>
              <a:t>Name </a:t>
            </a:r>
            <a:r>
              <a:rPr lang="en-US" sz="1000">
                <a:solidFill>
                  <a:prstClr val="black"/>
                </a:solidFill>
                <a:latin typeface="Arial"/>
                <a:ea typeface="Times New Roman"/>
                <a:cs typeface="Segoe UI"/>
              </a:rPr>
              <a:t>System) restricted.Adatum.com. Ne fermez aucune fenêtre</a:t>
            </a:r>
            <a:r>
              <a:rPr lang="en-US" sz="1000" smtClean="0">
                <a:solidFill>
                  <a:prstClr val="black"/>
                </a:solidFill>
                <a:latin typeface="Arial"/>
                <a:ea typeface="Times New Roman"/>
                <a:cs typeface="Segoe UI"/>
              </a:rPr>
              <a:t>.</a:t>
            </a:r>
            <a:endParaRPr lang="en-US" sz="1000"/>
          </a:p>
        </p:txBody>
      </p:sp>
      <p:sp>
        <p:nvSpPr>
          <p:cNvPr id="4" name="Slide Number Placeholder 3"/>
          <p:cNvSpPr>
            <a:spLocks noGrp="1"/>
          </p:cNvSpPr>
          <p:nvPr>
            <p:ph type="sldNum" sz="quarter" idx="10"/>
          </p:nvPr>
        </p:nvSpPr>
        <p:spPr/>
        <p:txBody>
          <a:bodyPr/>
          <a:lstStyle/>
          <a:p>
            <a:fld id="{4715A071-F10B-4B93-8257-2E39D073895B}" type="slidenum">
              <a:rPr lang="en-US" smtClean="0"/>
              <a:t>29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200358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715A071-F10B-4B93-8257-2E39D073895B}"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169869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715A071-F10B-4B93-8257-2E39D073895B}"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938279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Les stagiaires doivent savoir que la journalisation est désactivée par défaut et qu'ils doivent l'activer pour résoudre des problèmes liés à la protection d'accès réseau ou évaluer l'intégrité et la sécurité globales des ordinateurs de leur organisation.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740708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Rétablissez tous les ordinateurs virtuels.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Cette démonstration requiert les ordinateurs virtuels 22411B-LON-DC1 et 22411B-LON-CL1. Ils doivent déjà être en cours d'exécution depuis la démonstration précédente. </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Configurer le suivi à partir de l'interface utilisateur graphique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LON-CL1.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Positionnez le pointeur de la souris dans le coin inférieur gauche de la barre des tâches, puis cliquez sur </a:t>
            </a:r>
            <a:r>
              <a:rPr lang="en-US" sz="1000" b="1" smtClean="0">
                <a:effectLst/>
                <a:latin typeface="Arial"/>
                <a:ea typeface="Times New Roman"/>
                <a:cs typeface="Times New Roman"/>
              </a:rPr>
              <a:t>Accueil</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l'écran d'accueil, saisissez </a:t>
            </a:r>
            <a:r>
              <a:rPr lang="en-US" sz="1000" b="1" smtClean="0">
                <a:effectLst/>
                <a:latin typeface="Arial"/>
                <a:ea typeface="Times New Roman"/>
                <a:cs typeface="Times New Roman"/>
              </a:rPr>
              <a:t>napclcfg.msc</a:t>
            </a:r>
            <a:r>
              <a:rPr lang="en-US" sz="1000" smtClean="0">
                <a:effectLst/>
                <a:latin typeface="Arial"/>
                <a:ea typeface="Times New Roman"/>
                <a:cs typeface="Segoe UI"/>
              </a:rPr>
              <a:t>, puis appuyez sur Entrée.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console NAPCLCFG – [Configuration du client NAP (ordinateur local)], dans le volet de navigation, cliquez avec le bouton droit sur </a:t>
            </a:r>
            <a:r>
              <a:rPr lang="en-US" sz="1000" b="1" smtClean="0">
                <a:effectLst/>
                <a:latin typeface="Arial"/>
                <a:ea typeface="Times New Roman"/>
                <a:cs typeface="Times New Roman"/>
              </a:rPr>
              <a:t>Configuration du client NAP (ordinateur local)</a:t>
            </a:r>
            <a:r>
              <a:rPr lang="en-US" sz="1000" smtClean="0">
                <a:effectLst/>
                <a:latin typeface="Arial"/>
                <a:ea typeface="Times New Roman"/>
                <a:cs typeface="Segoe UI"/>
              </a:rPr>
              <a:t> à partir de l'arborescence de la console, puis cliquez sur </a:t>
            </a:r>
            <a:r>
              <a:rPr lang="en-US" sz="1000" b="1" smtClean="0">
                <a:effectLst/>
                <a:latin typeface="Arial"/>
                <a:ea typeface="Times New Roman"/>
                <a:cs typeface="Times New Roman"/>
              </a:rPr>
              <a:t>Propriétés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l'onglet </a:t>
            </a:r>
            <a:r>
              <a:rPr lang="en-US" sz="1000" b="1" smtClean="0">
                <a:effectLst/>
                <a:latin typeface="Arial"/>
                <a:ea typeface="Times New Roman"/>
                <a:cs typeface="Times New Roman"/>
              </a:rPr>
              <a:t>Général</a:t>
            </a:r>
            <a:r>
              <a:rPr lang="en-US" sz="1000" smtClean="0">
                <a:effectLst/>
                <a:latin typeface="Arial"/>
                <a:ea typeface="Times New Roman"/>
                <a:cs typeface="Segoe UI"/>
              </a:rPr>
              <a:t>, cliquez sur </a:t>
            </a:r>
            <a:r>
              <a:rPr lang="en-US" sz="1000" b="1" smtClean="0">
                <a:effectLst/>
                <a:latin typeface="Arial"/>
                <a:ea typeface="Times New Roman"/>
                <a:cs typeface="Times New Roman"/>
              </a:rPr>
              <a:t>Activé</a:t>
            </a:r>
            <a:r>
              <a:rPr lang="en-US" sz="1000" smtClean="0">
                <a:effectLst/>
                <a:latin typeface="Arial"/>
                <a:ea typeface="Times New Roman"/>
                <a:cs typeface="Segoe UI"/>
              </a:rPr>
              <a:t>, et dans la liste </a:t>
            </a:r>
            <a:r>
              <a:rPr lang="en-US" sz="1000" b="1" smtClean="0">
                <a:effectLst/>
                <a:latin typeface="Arial"/>
                <a:ea typeface="Times New Roman"/>
                <a:cs typeface="Times New Roman"/>
              </a:rPr>
              <a:t>De base</a:t>
            </a:r>
            <a:r>
              <a:rPr lang="en-US" sz="1000" smtClean="0">
                <a:effectLst/>
                <a:latin typeface="Arial"/>
                <a:ea typeface="Times New Roman"/>
                <a:cs typeface="Segoe UI"/>
              </a:rPr>
              <a:t>, cliquez sur </a:t>
            </a:r>
            <a:r>
              <a:rPr lang="en-US" sz="1000" b="1" smtClean="0">
                <a:effectLst/>
                <a:latin typeface="Arial"/>
                <a:ea typeface="Times New Roman"/>
                <a:cs typeface="Times New Roman"/>
              </a:rPr>
              <a:t>Avancé</a:t>
            </a:r>
            <a:r>
              <a:rPr lang="en-US" sz="1000" smtClean="0">
                <a:effectLst/>
                <a:latin typeface="Arial"/>
                <a:ea typeface="Times New Roman"/>
                <a:cs typeface="Segoe UI"/>
              </a:rPr>
              <a:t>, puis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SimSun"/>
                <a:cs typeface="Segoe UI"/>
              </a:rPr>
              <a:t>Configurer le suivi à partir de la ligne de commande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Revenez à l'invite de commandes.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À l'invite de commandes, saisissez la commande suivante et appuyez sur Entrée :</a:t>
            </a:r>
            <a:endParaRPr lang="en-US" sz="1000" smtClean="0">
              <a:effectLst/>
              <a:latin typeface="Arial"/>
              <a:ea typeface="Times New Roman"/>
              <a:cs typeface="Times New Roman"/>
            </a:endParaRPr>
          </a:p>
          <a:p>
            <a:pPr marL="447675">
              <a:lnSpc>
                <a:spcPts val="1000"/>
              </a:lnSpc>
              <a:spcBef>
                <a:spcPts val="600"/>
              </a:spcBef>
              <a:spcAft>
                <a:spcPts val="600"/>
              </a:spcAft>
            </a:pPr>
            <a:r>
              <a:rPr lang="en-US" sz="1000" b="1" smtClean="0">
                <a:effectLst/>
                <a:latin typeface="Arial"/>
                <a:ea typeface="Times New Roman"/>
                <a:cs typeface="Times New Roman"/>
              </a:rPr>
              <a:t>netsh NAP client set tracing state = enable</a:t>
            </a:r>
            <a:endParaRPr lang="en-US" sz="1000" b="1">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621562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et le cas échéant, faites une démonstration de chacune de ces commandes.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3349984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chacun des événements.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3459316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a:solidFill>
                  <a:srgbClr val="000000"/>
                </a:solidFill>
                <a:latin typeface="Arial"/>
                <a:ea typeface="SimSun"/>
                <a:cs typeface="Segoe UI"/>
              </a:rPr>
              <a:t>Exercice 1 : Configuration des composants NAP</a:t>
            </a:r>
            <a:endParaRPr lang="en-US" sz="1000" b="1">
              <a:latin typeface="Arial"/>
              <a:ea typeface="SimSun"/>
              <a:cs typeface="Arial"/>
            </a:endParaRPr>
          </a:p>
          <a:p>
            <a:pPr>
              <a:lnSpc>
                <a:spcPct val="115000"/>
              </a:lnSpc>
              <a:spcAft>
                <a:spcPts val="1000"/>
              </a:spcAft>
            </a:pPr>
            <a:r>
              <a:rPr lang="en-US" sz="1000">
                <a:latin typeface="Arial"/>
                <a:ea typeface="SimSun"/>
                <a:cs typeface="Segoe UI"/>
              </a:rPr>
              <a:t>La première étape pour implémenter la conformité et la sécurité consiste à configurer des composants de protection d'accès réseau (NAP), tels que des exigences relatives aux certificats, des stratégies de réseau et d'intégrité et des stratégies de demande de connexion. </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2 : Configuration de l'accès VPN</a:t>
            </a:r>
            <a:endParaRPr lang="en-US" sz="1000" b="1">
              <a:latin typeface="Arial"/>
              <a:ea typeface="SimSun"/>
              <a:cs typeface="Arial"/>
            </a:endParaRPr>
          </a:p>
          <a:p>
            <a:pPr>
              <a:lnSpc>
                <a:spcPct val="115000"/>
              </a:lnSpc>
              <a:spcAft>
                <a:spcPts val="1000"/>
              </a:spcAft>
            </a:pPr>
            <a:r>
              <a:rPr lang="en-US" sz="1000">
                <a:latin typeface="Arial"/>
                <a:ea typeface="SimSun"/>
                <a:cs typeface="Segoe UI"/>
              </a:rPr>
              <a:t>Après avoir configuré la protection d'accès réseau (NAP), vous devez configurer un serveur VPN, puis activer le protocole PING via le pare-feu à des fins de test.</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3 : Configuration des paramètres clients pour prendre en charge la protection d'accès réseau (NAP)</a:t>
            </a:r>
            <a:endParaRPr lang="en-US" sz="1000" b="1">
              <a:latin typeface="Arial"/>
              <a:ea typeface="SimSun"/>
              <a:cs typeface="Arial"/>
            </a:endParaRPr>
          </a:p>
          <a:p>
            <a:pPr>
              <a:lnSpc>
                <a:spcPct val="115000"/>
              </a:lnSpc>
              <a:spcAft>
                <a:spcPts val="1000"/>
              </a:spcAft>
            </a:pPr>
            <a:r>
              <a:rPr lang="en-US" sz="1000">
                <a:latin typeface="Arial"/>
                <a:ea typeface="SimSun"/>
                <a:cs typeface="Segoe UI"/>
              </a:rPr>
              <a:t>Dans cet exercice, vous allez activer la connexion d'un client VPN au réseau Adatum. Vous allez ensuite activer et configurer les composants NAP requis côté client.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961341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4715A071-F10B-4B93-8257-2E39D073895B}"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2135446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R="0" indent="-71755">
              <a:lnSpc>
                <a:spcPct val="114000"/>
              </a:lnSpc>
              <a:spcBef>
                <a:spcPts val="0"/>
              </a:spcBef>
              <a:spcAft>
                <a:spcPts val="0"/>
              </a:spcAft>
            </a:pPr>
            <a:r>
              <a:rPr lang="en-IN" sz="1000" b="1" dirty="0">
                <a:latin typeface="Arial"/>
                <a:ea typeface="Calibri"/>
                <a:cs typeface="Times New Roman"/>
              </a:rPr>
              <a:t>Question</a:t>
            </a:r>
            <a:endParaRPr lang="en-IN" sz="1000" dirty="0">
              <a:latin typeface="Arial"/>
              <a:ea typeface="Calibri"/>
              <a:cs typeface="Times New Roman"/>
            </a:endParaRPr>
          </a:p>
          <a:p>
            <a:pPr marR="0" indent="-71755">
              <a:lnSpc>
                <a:spcPct val="114000"/>
              </a:lnSpc>
              <a:spcBef>
                <a:spcPts val="0"/>
              </a:spcBef>
              <a:spcAft>
                <a:spcPts val="0"/>
              </a:spcAft>
            </a:pPr>
            <a:r>
              <a:rPr lang="fr-FR" sz="1000">
                <a:solidFill>
                  <a:srgbClr val="000000"/>
                </a:solidFill>
                <a:latin typeface="Arial"/>
                <a:ea typeface="Calibri"/>
                <a:cs typeface="Segoe UI"/>
              </a:rPr>
              <a:t>La méthode de contrainte de mise en conformité NAP par DHCP est la méthode la plus faible dans Windows Server 2012. Pourquoi est-elle moins intéressante que les autres méthodes disponibles </a:t>
            </a:r>
            <a:r>
              <a:rPr lang="fr-FR" sz="1000" smtClean="0">
                <a:solidFill>
                  <a:srgbClr val="000000"/>
                </a:solidFill>
                <a:latin typeface="Arial"/>
                <a:ea typeface="Calibri"/>
                <a:cs typeface="Segoe UI"/>
              </a:rPr>
              <a:t>?</a:t>
            </a:r>
          </a:p>
          <a:p>
            <a:pPr marR="0" indent="-71755">
              <a:lnSpc>
                <a:spcPct val="114000"/>
              </a:lnSpc>
              <a:spcBef>
                <a:spcPts val="0"/>
              </a:spcBef>
              <a:spcAft>
                <a:spcPts val="0"/>
              </a:spcAft>
            </a:pPr>
            <a:endParaRPr lang="fr-FR" sz="1000">
              <a:solidFill>
                <a:srgbClr val="000000"/>
              </a:solidFill>
              <a:latin typeface="Arial"/>
              <a:ea typeface="Calibri"/>
              <a:cs typeface="Segoe UI"/>
            </a:endParaRPr>
          </a:p>
          <a:p>
            <a:pPr marR="0" indent="-71755">
              <a:lnSpc>
                <a:spcPct val="114000"/>
              </a:lnSpc>
              <a:spcBef>
                <a:spcPts val="0"/>
              </a:spcBef>
              <a:spcAft>
                <a:spcPts val="0"/>
              </a:spcAft>
            </a:pPr>
            <a:r>
              <a:rPr lang="fr-FR" sz="1000" b="1">
                <a:solidFill>
                  <a:srgbClr val="000000"/>
                </a:solidFill>
                <a:latin typeface="Arial"/>
                <a:ea typeface="Calibri"/>
                <a:cs typeface="Segoe UI"/>
              </a:rPr>
              <a:t>Réponse</a:t>
            </a:r>
          </a:p>
          <a:p>
            <a:pPr marR="0" indent="-71755">
              <a:lnSpc>
                <a:spcPct val="114000"/>
              </a:lnSpc>
              <a:spcBef>
                <a:spcPts val="0"/>
              </a:spcBef>
              <a:spcAft>
                <a:spcPts val="0"/>
              </a:spcAft>
            </a:pPr>
            <a:r>
              <a:rPr lang="fr-FR" sz="1000">
                <a:solidFill>
                  <a:srgbClr val="000000"/>
                </a:solidFill>
                <a:latin typeface="Arial"/>
                <a:ea typeface="Calibri"/>
                <a:cs typeface="Segoe UI"/>
              </a:rPr>
              <a:t>Cette méthode est moins intéressante car si une adresse IP est affectée manuellement sur l'ordinateur client, la contrainte de mise en conformité NAP par DHCP n'est pas prise en compte</a:t>
            </a:r>
            <a:r>
              <a:rPr lang="fr-FR" sz="1000" smtClean="0">
                <a:solidFill>
                  <a:srgbClr val="000000"/>
                </a:solidFill>
                <a:latin typeface="Arial"/>
                <a:ea typeface="Calibri"/>
                <a:cs typeface="Segoe UI"/>
              </a:rPr>
              <a:t>.</a:t>
            </a:r>
          </a:p>
          <a:p>
            <a:pPr marR="0" indent="-71755">
              <a:lnSpc>
                <a:spcPct val="114000"/>
              </a:lnSpc>
              <a:spcBef>
                <a:spcPts val="0"/>
              </a:spcBef>
              <a:spcAft>
                <a:spcPts val="0"/>
              </a:spcAft>
            </a:pPr>
            <a:endParaRPr lang="fr-FR" sz="1000">
              <a:solidFill>
                <a:srgbClr val="000000"/>
              </a:solidFill>
              <a:latin typeface="Arial"/>
              <a:ea typeface="Calibri"/>
              <a:cs typeface="Segoe UI"/>
            </a:endParaRPr>
          </a:p>
          <a:p>
            <a:pPr marR="0" indent="-71755">
              <a:lnSpc>
                <a:spcPct val="114000"/>
              </a:lnSpc>
              <a:spcBef>
                <a:spcPts val="0"/>
              </a:spcBef>
              <a:spcAft>
                <a:spcPts val="0"/>
              </a:spcAft>
            </a:pPr>
            <a:r>
              <a:rPr lang="fr-FR" sz="1000" b="1">
                <a:solidFill>
                  <a:srgbClr val="000000"/>
                </a:solidFill>
                <a:latin typeface="Arial"/>
                <a:ea typeface="Calibri"/>
                <a:cs typeface="Segoe UI"/>
              </a:rPr>
              <a:t>Question</a:t>
            </a:r>
          </a:p>
          <a:p>
            <a:pPr marR="0" indent="-71755">
              <a:lnSpc>
                <a:spcPct val="114000"/>
              </a:lnSpc>
              <a:spcBef>
                <a:spcPts val="0"/>
              </a:spcBef>
              <a:spcAft>
                <a:spcPts val="0"/>
              </a:spcAft>
            </a:pPr>
            <a:r>
              <a:rPr lang="fr-FR" sz="1000">
                <a:solidFill>
                  <a:srgbClr val="000000"/>
                </a:solidFill>
                <a:latin typeface="Arial"/>
                <a:ea typeface="Calibri"/>
                <a:cs typeface="Segoe UI"/>
              </a:rPr>
              <a:t>Est-ce que vous pourriez utiliser la solution NAP pour l'accès à distance avec la solution NAP pour IPsec ? Quel serait l'avantage de ce scénario </a:t>
            </a:r>
            <a:r>
              <a:rPr lang="fr-FR" sz="1000" smtClean="0">
                <a:solidFill>
                  <a:srgbClr val="000000"/>
                </a:solidFill>
                <a:latin typeface="Arial"/>
                <a:ea typeface="Calibri"/>
                <a:cs typeface="Segoe UI"/>
              </a:rPr>
              <a:t>?</a:t>
            </a:r>
          </a:p>
          <a:p>
            <a:pPr marR="0" indent="-71755">
              <a:lnSpc>
                <a:spcPct val="114000"/>
              </a:lnSpc>
              <a:spcBef>
                <a:spcPts val="0"/>
              </a:spcBef>
              <a:spcAft>
                <a:spcPts val="0"/>
              </a:spcAft>
            </a:pPr>
            <a:endParaRPr lang="fr-FR" sz="1000">
              <a:solidFill>
                <a:srgbClr val="000000"/>
              </a:solidFill>
              <a:latin typeface="Arial"/>
              <a:ea typeface="Calibri"/>
              <a:cs typeface="Segoe UI"/>
            </a:endParaRPr>
          </a:p>
          <a:p>
            <a:pPr marR="0" indent="-71755">
              <a:lnSpc>
                <a:spcPct val="114000"/>
              </a:lnSpc>
              <a:spcBef>
                <a:spcPts val="0"/>
              </a:spcBef>
              <a:spcAft>
                <a:spcPts val="0"/>
              </a:spcAft>
            </a:pPr>
            <a:r>
              <a:rPr lang="fr-FR" sz="1000" b="1">
                <a:solidFill>
                  <a:srgbClr val="000000"/>
                </a:solidFill>
                <a:latin typeface="Arial"/>
                <a:ea typeface="Calibri"/>
                <a:cs typeface="Segoe UI"/>
              </a:rPr>
              <a:t>Réponse</a:t>
            </a:r>
          </a:p>
          <a:p>
            <a:pPr marR="0" indent="-71755">
              <a:lnSpc>
                <a:spcPct val="114000"/>
              </a:lnSpc>
              <a:spcBef>
                <a:spcPts val="0"/>
              </a:spcBef>
              <a:spcAft>
                <a:spcPts val="0"/>
              </a:spcAft>
            </a:pPr>
            <a:r>
              <a:rPr lang="fr-FR" sz="1000">
                <a:solidFill>
                  <a:srgbClr val="000000"/>
                </a:solidFill>
                <a:latin typeface="Arial"/>
                <a:ea typeface="Calibri"/>
                <a:cs typeface="Segoe UI"/>
              </a:rPr>
              <a:t>Oui. Vous pouvez utiliser une solution NAP ou toutes les solutions NAP dans un environnement. L'avantage réside dans le fait que cette solution utiliserait IPsec pour sécuriser la communication sur l'intranet et pas simplement le tunnel entre l'hôte Internet et le serveur de routage et d'accès à distance</a:t>
            </a:r>
            <a:r>
              <a:rPr lang="fr-FR" sz="1000" smtClean="0">
                <a:solidFill>
                  <a:srgbClr val="000000"/>
                </a:solidFill>
                <a:latin typeface="Arial"/>
                <a:ea typeface="Calibri"/>
                <a:cs typeface="Segoe UI"/>
              </a:rPr>
              <a:t>.</a:t>
            </a:r>
          </a:p>
          <a:p>
            <a:pPr marR="0" indent="-71755">
              <a:lnSpc>
                <a:spcPct val="114000"/>
              </a:lnSpc>
              <a:spcBef>
                <a:spcPts val="0"/>
              </a:spcBef>
              <a:spcAft>
                <a:spcPts val="0"/>
              </a:spcAft>
            </a:pPr>
            <a:endParaRPr lang="fr-FR" sz="1000">
              <a:solidFill>
                <a:srgbClr val="000000"/>
              </a:solidFill>
              <a:latin typeface="Arial"/>
              <a:ea typeface="Calibri"/>
              <a:cs typeface="Segoe UI"/>
            </a:endParaRPr>
          </a:p>
          <a:p>
            <a:pPr marR="0" indent="-71755">
              <a:lnSpc>
                <a:spcPct val="114000"/>
              </a:lnSpc>
              <a:spcBef>
                <a:spcPts val="0"/>
              </a:spcBef>
              <a:spcAft>
                <a:spcPts val="0"/>
              </a:spcAft>
            </a:pPr>
            <a:r>
              <a:rPr lang="fr-FR" sz="1000" b="1">
                <a:solidFill>
                  <a:srgbClr val="000000"/>
                </a:solidFill>
                <a:latin typeface="Arial"/>
                <a:ea typeface="Calibri"/>
                <a:cs typeface="Segoe UI"/>
              </a:rPr>
              <a:t>Question</a:t>
            </a:r>
          </a:p>
          <a:p>
            <a:pPr marR="0" indent="-71755">
              <a:lnSpc>
                <a:spcPct val="114000"/>
              </a:lnSpc>
              <a:spcBef>
                <a:spcPts val="0"/>
              </a:spcBef>
              <a:spcAft>
                <a:spcPts val="0"/>
              </a:spcAft>
            </a:pPr>
            <a:r>
              <a:rPr lang="fr-FR" sz="1000">
                <a:solidFill>
                  <a:srgbClr val="000000"/>
                </a:solidFill>
                <a:latin typeface="Arial"/>
                <a:ea typeface="Calibri"/>
                <a:cs typeface="Segoe UI"/>
              </a:rPr>
              <a:t>Est-ce que vous auriez pu utiliser la contrainte de mise en conformité NAP par DHCP pour le client ? Expliquez pourquoi</a:t>
            </a:r>
            <a:r>
              <a:rPr lang="fr-FR" sz="1000" smtClean="0">
                <a:solidFill>
                  <a:srgbClr val="000000"/>
                </a:solidFill>
                <a:latin typeface="Arial"/>
                <a:ea typeface="Calibri"/>
                <a:cs typeface="Segoe UI"/>
              </a:rPr>
              <a:t>.</a:t>
            </a:r>
          </a:p>
          <a:p>
            <a:pPr marR="0" indent="-71755">
              <a:lnSpc>
                <a:spcPct val="114000"/>
              </a:lnSpc>
              <a:spcBef>
                <a:spcPts val="0"/>
              </a:spcBef>
              <a:spcAft>
                <a:spcPts val="0"/>
              </a:spcAft>
            </a:pPr>
            <a:endParaRPr lang="fr-FR" sz="1000">
              <a:solidFill>
                <a:srgbClr val="000000"/>
              </a:solidFill>
              <a:latin typeface="Arial"/>
              <a:ea typeface="Calibri"/>
              <a:cs typeface="Segoe UI"/>
            </a:endParaRPr>
          </a:p>
          <a:p>
            <a:pPr marR="0" indent="-71755">
              <a:lnSpc>
                <a:spcPct val="114000"/>
              </a:lnSpc>
              <a:spcBef>
                <a:spcPts val="0"/>
              </a:spcBef>
              <a:spcAft>
                <a:spcPts val="0"/>
              </a:spcAft>
            </a:pPr>
            <a:r>
              <a:rPr lang="fr-FR" sz="1000" b="1">
                <a:solidFill>
                  <a:srgbClr val="000000"/>
                </a:solidFill>
                <a:latin typeface="Arial"/>
                <a:ea typeface="Calibri"/>
                <a:cs typeface="Segoe UI"/>
              </a:rPr>
              <a:t>Réponse</a:t>
            </a:r>
          </a:p>
          <a:p>
            <a:pPr marR="0" indent="-71755">
              <a:lnSpc>
                <a:spcPct val="114000"/>
              </a:lnSpc>
              <a:spcBef>
                <a:spcPts val="0"/>
              </a:spcBef>
              <a:spcAft>
                <a:spcPts val="0"/>
              </a:spcAft>
            </a:pPr>
            <a:r>
              <a:rPr lang="fr-FR" sz="1000">
                <a:solidFill>
                  <a:srgbClr val="000000"/>
                </a:solidFill>
                <a:latin typeface="Arial"/>
                <a:ea typeface="Calibri"/>
                <a:cs typeface="Segoe UI"/>
              </a:rPr>
              <a:t>Non. Cette méthode n'aurait pas fonctionné, car les adresses IP affectées au client de routage et d'accès à distance proviennent d'un pool statique sur le serveur de routage et d'accès à distance proprement dit.</a:t>
            </a:r>
            <a:endParaRPr lang="fr-FR" sz="1000" dirty="0">
              <a:solidFill>
                <a:srgbClr val="000000"/>
              </a:solidFill>
              <a:latin typeface="Arial"/>
              <a:ea typeface="Calibri"/>
              <a:cs typeface="Segoe UI"/>
            </a:endParaRPr>
          </a:p>
        </p:txBody>
      </p:sp>
      <p:sp>
        <p:nvSpPr>
          <p:cNvPr id="4" name="Slide Number Placeholder 3"/>
          <p:cNvSpPr>
            <a:spLocks noGrp="1"/>
          </p:cNvSpPr>
          <p:nvPr>
            <p:ph type="sldNum" sz="quarter" idx="10"/>
          </p:nvPr>
        </p:nvSpPr>
        <p:spPr/>
        <p:txBody>
          <a:bodyPr/>
          <a:lstStyle/>
          <a:p>
            <a:fld id="{17EE81D0-823D-4845-BB46-3B9486EB5355}" type="slidenum">
              <a:rPr lang="en-IN" smtClean="0"/>
              <a:pPr/>
              <a:t>37</a:t>
            </a:fld>
            <a:endParaRPr lang="en-IN" dirty="0"/>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000000"/>
                </a:solidFill>
                <a:latin typeface="Arial"/>
              </a:rPr>
              <a:t>20411B</a:t>
            </a:r>
            <a:endParaRPr lang="en-IN" sz="1200" b="1" dirty="0">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smtClean="0">
                <a:solidFill>
                  <a:srgbClr val="336699"/>
                </a:solidFill>
                <a:latin typeface="Arial"/>
              </a:rPr>
              <a:t>9: Implementing Network Access Protection</a:t>
            </a:r>
            <a:endParaRPr lang="en-IN" sz="1200" b="1" dirty="0">
              <a:solidFill>
                <a:srgbClr val="336699"/>
              </a:solidFill>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Quelles sont les trois principales configurations de client que vous devez configurer pour la plupart des déploiements NAP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Certains déploiements NAP qui utilisent le programme de validation d'intégrité de la sécurité Windows requièrent l'activation du Centre de sécurité. Le service de protection d'accès réseau est requis lorsque vous déployez la protection d'accès réseau sur des ordinateurs clients compatibles avec la protection d'accès réseau. Vous devez également configurer les clients de contrainte de mise en conformité NAP sur les ordinateurs compatibles avec la protection d'accès réseau :</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souhaitez évaluer l'intégrité et la sécurité globales du réseau sur lequel la protection d'accès réseau est mise en œuvre. Que devez-vous faire pour commencer à enregistrer les événements NAP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La journalisation du suivi de la protection d'accès réseau est désactivée par défaut ; mais vous devez l'activer si vous souhaitez résoudre des problèmes liés à la protection d'accès réseau ou évaluer l'intégrité et la sécurité globales des ordinateurs de votre organisation. Vous pouvez utiliser la console de gestion Client NAP ou l'outil en ligne de commande netsh pour activer les fonctionnalités de journalisation.</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Sur un ordinateur client, quelles étapes devez-vous effectuer pour vérifier que son intégrité est évaluée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devez procéder comme suit pour vérifier que son intégrité peut être évaluée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Activez le client de contrainte de mise en conformité par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Activez le Centre de sécurité.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Démarrez l'agent de service NAP.</a:t>
            </a:r>
            <a:endParaRPr lang="en-US" sz="1000" smtClean="0">
              <a:effectLst/>
              <a:latin typeface="Arial"/>
              <a:ea typeface="Times New Roman"/>
              <a:cs typeface="Times New Roman"/>
            </a:endParaRPr>
          </a:p>
          <a:p>
            <a:pPr>
              <a:lnSpc>
                <a:spcPct val="115000"/>
              </a:lnSpc>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841477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smtClean="0">
                <a:latin typeface="Arial"/>
                <a:ea typeface="SimSun"/>
                <a:cs typeface="Arial"/>
              </a:rPr>
              <a:t>Outils</a:t>
            </a:r>
            <a:endParaRPr lang="en-US" sz="100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39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18750774"/>
              </p:ext>
            </p:extLst>
          </p:nvPr>
        </p:nvGraphicFramePr>
        <p:xfrm>
          <a:off x="428604" y="2438400"/>
          <a:ext cx="5786478" cy="3367722"/>
        </p:xfrm>
        <a:graphic>
          <a:graphicData uri="http://schemas.openxmlformats.org/drawingml/2006/table">
            <a:tbl>
              <a:tblPr firstRow="1" bandRow="1">
                <a:tableStyleId>{5C22544A-7EE6-4342-B048-85BDC9FD1C3A}</a:tableStyleId>
              </a:tblPr>
              <a:tblGrid>
                <a:gridCol w="984172"/>
                <a:gridCol w="2016224"/>
                <a:gridCol w="2786082"/>
              </a:tblGrid>
              <a:tr h="370840">
                <a:tc>
                  <a:txBody>
                    <a:bodyPr/>
                    <a:lstStyle/>
                    <a:p>
                      <a:pPr marL="0" marR="0">
                        <a:lnSpc>
                          <a:spcPct val="115000"/>
                        </a:lnSpc>
                        <a:spcBef>
                          <a:spcPts val="0"/>
                        </a:spcBef>
                        <a:spcAft>
                          <a:spcPts val="0"/>
                        </a:spcAft>
                      </a:pPr>
                      <a:r>
                        <a:rPr lang="en-US" sz="1000" dirty="0" err="1" smtClean="0">
                          <a:latin typeface="Arial" pitchFamily="34" charset="0"/>
                          <a:ea typeface="Times New Roman"/>
                          <a:cs typeface="Arial" pitchFamily="34" charset="0"/>
                        </a:rPr>
                        <a:t>Outil</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Utilisation</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Emplacement</a:t>
                      </a:r>
                      <a:endParaRPr lang="en-IN" sz="1000" dirty="0">
                        <a:latin typeface="Arial" pitchFamily="34" charset="0"/>
                        <a:ea typeface="Times New Roman"/>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00" smtClean="0">
                          <a:solidFill>
                            <a:prstClr val="black"/>
                          </a:solidFill>
                          <a:latin typeface="Arial"/>
                          <a:ea typeface="SimSun"/>
                          <a:cs typeface="Arial"/>
                        </a:rPr>
                        <a:t>Services</a:t>
                      </a:r>
                      <a:endParaRPr lang="en-IN" sz="1000" dirty="0">
                        <a:latin typeface="Arial" pitchFamily="34" charset="0"/>
                        <a:ea typeface="Times New Roman"/>
                        <a:cs typeface="Arial" pitchFamily="34" charset="0"/>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Permet d'activer et de configurer le service NAP sur les ordinateurs clients.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dirty="0" err="1" smtClean="0">
                          <a:solidFill>
                            <a:prstClr val="black"/>
                          </a:solidFill>
                          <a:latin typeface="Arial"/>
                          <a:ea typeface="SimSun"/>
                          <a:cs typeface="Arial"/>
                        </a:rPr>
                        <a:t>Cliquez</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sur</a:t>
                      </a:r>
                      <a:r>
                        <a:rPr lang="en-US" sz="1000" dirty="0" smtClean="0">
                          <a:solidFill>
                            <a:prstClr val="black"/>
                          </a:solidFill>
                          <a:latin typeface="Arial"/>
                          <a:ea typeface="SimSun"/>
                          <a:cs typeface="Arial"/>
                        </a:rPr>
                        <a:t> </a:t>
                      </a:r>
                      <a:r>
                        <a:rPr lang="en-US" sz="1000" b="1" dirty="0" err="1" smtClean="0">
                          <a:solidFill>
                            <a:prstClr val="black"/>
                          </a:solidFill>
                          <a:latin typeface="Arial"/>
                          <a:ea typeface="SimSun"/>
                          <a:cs typeface="Arial"/>
                        </a:rPr>
                        <a:t>Accueil</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sur</a:t>
                      </a:r>
                      <a:r>
                        <a:rPr lang="en-US" sz="1000" dirty="0" smtClean="0">
                          <a:solidFill>
                            <a:prstClr val="black"/>
                          </a:solidFill>
                          <a:latin typeface="Arial"/>
                          <a:ea typeface="SimSun"/>
                          <a:cs typeface="Arial"/>
                        </a:rPr>
                        <a:t> </a:t>
                      </a:r>
                      <a:r>
                        <a:rPr lang="en-US" sz="1000" b="1" dirty="0" err="1" smtClean="0">
                          <a:solidFill>
                            <a:prstClr val="black"/>
                          </a:solidFill>
                          <a:latin typeface="Arial"/>
                          <a:ea typeface="SimSun"/>
                          <a:cs typeface="Arial"/>
                        </a:rPr>
                        <a:t>Panneau</a:t>
                      </a:r>
                      <a:r>
                        <a:rPr lang="en-US" sz="1000" b="1" dirty="0" smtClean="0">
                          <a:solidFill>
                            <a:prstClr val="black"/>
                          </a:solidFill>
                          <a:latin typeface="Arial"/>
                          <a:ea typeface="SimSun"/>
                          <a:cs typeface="Arial"/>
                        </a:rPr>
                        <a:t> de configuration</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sur</a:t>
                      </a:r>
                      <a:r>
                        <a:rPr lang="en-US" sz="1000" dirty="0" smtClean="0">
                          <a:solidFill>
                            <a:prstClr val="black"/>
                          </a:solidFill>
                          <a:latin typeface="Arial"/>
                          <a:ea typeface="SimSun"/>
                          <a:cs typeface="Arial"/>
                        </a:rPr>
                        <a:t> </a:t>
                      </a:r>
                      <a:r>
                        <a:rPr lang="en-US" sz="1000" b="1" dirty="0" err="1" smtClean="0">
                          <a:solidFill>
                            <a:prstClr val="black"/>
                          </a:solidFill>
                          <a:latin typeface="Arial"/>
                          <a:ea typeface="SimSun"/>
                          <a:cs typeface="Arial"/>
                        </a:rPr>
                        <a:t>Système</a:t>
                      </a:r>
                      <a:r>
                        <a:rPr lang="en-US" sz="1000" b="1" dirty="0" smtClean="0">
                          <a:solidFill>
                            <a:prstClr val="black"/>
                          </a:solidFill>
                          <a:latin typeface="Arial"/>
                          <a:ea typeface="SimSun"/>
                          <a:cs typeface="Arial"/>
                        </a:rPr>
                        <a:t> et maintenance</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sur</a:t>
                      </a:r>
                      <a:r>
                        <a:rPr lang="en-US" sz="1000" dirty="0" smtClean="0">
                          <a:solidFill>
                            <a:prstClr val="black"/>
                          </a:solidFill>
                          <a:latin typeface="Arial"/>
                          <a:ea typeface="SimSun"/>
                          <a:cs typeface="Arial"/>
                        </a:rPr>
                        <a:t> </a:t>
                      </a:r>
                      <a:r>
                        <a:rPr lang="en-US" sz="1000" b="1" dirty="0" err="1" smtClean="0">
                          <a:solidFill>
                            <a:prstClr val="black"/>
                          </a:solidFill>
                          <a:latin typeface="Arial"/>
                          <a:ea typeface="SimSun"/>
                          <a:cs typeface="Arial"/>
                        </a:rPr>
                        <a:t>Outils</a:t>
                      </a:r>
                      <a:r>
                        <a:rPr lang="en-US" sz="1000" b="1" dirty="0" smtClean="0">
                          <a:solidFill>
                            <a:prstClr val="black"/>
                          </a:solidFill>
                          <a:latin typeface="Arial"/>
                          <a:ea typeface="SimSun"/>
                          <a:cs typeface="Arial"/>
                        </a:rPr>
                        <a:t> </a:t>
                      </a:r>
                      <a:r>
                        <a:rPr lang="en-US" sz="1000" b="1" dirty="0" err="1" smtClean="0">
                          <a:solidFill>
                            <a:prstClr val="black"/>
                          </a:solidFill>
                          <a:latin typeface="Arial"/>
                          <a:ea typeface="SimSun"/>
                          <a:cs typeface="Arial"/>
                        </a:rPr>
                        <a:t>d'administration</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puis</a:t>
                      </a:r>
                      <a:r>
                        <a:rPr lang="en-US" sz="1000" dirty="0" smtClean="0">
                          <a:solidFill>
                            <a:prstClr val="black"/>
                          </a:solidFill>
                          <a:latin typeface="Arial"/>
                          <a:ea typeface="SimSun"/>
                          <a:cs typeface="Arial"/>
                        </a:rPr>
                        <a:t> double-</a:t>
                      </a:r>
                      <a:r>
                        <a:rPr lang="en-US" sz="1000" dirty="0" err="1" smtClean="0">
                          <a:solidFill>
                            <a:prstClr val="black"/>
                          </a:solidFill>
                          <a:latin typeface="Arial"/>
                          <a:ea typeface="SimSun"/>
                          <a:cs typeface="Arial"/>
                        </a:rPr>
                        <a:t>cliquez</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sur</a:t>
                      </a:r>
                      <a:r>
                        <a:rPr lang="en-US" sz="1000" dirty="0" smtClean="0">
                          <a:solidFill>
                            <a:prstClr val="black"/>
                          </a:solidFill>
                          <a:latin typeface="Arial"/>
                          <a:ea typeface="SimSun"/>
                          <a:cs typeface="Arial"/>
                        </a:rPr>
                        <a:t> </a:t>
                      </a:r>
                      <a:r>
                        <a:rPr lang="en-US" sz="1000" b="1" dirty="0" smtClean="0">
                          <a:solidFill>
                            <a:prstClr val="black"/>
                          </a:solidFill>
                          <a:latin typeface="Arial"/>
                          <a:ea typeface="SimSun"/>
                          <a:cs typeface="Arial"/>
                        </a:rPr>
                        <a:t>Services</a:t>
                      </a:r>
                      <a:r>
                        <a:rPr lang="en-US" sz="1000" dirty="0" smtClean="0">
                          <a:solidFill>
                            <a:prstClr val="black"/>
                          </a:solidFill>
                          <a:latin typeface="Arial"/>
                          <a:ea typeface="SimSun"/>
                          <a:cs typeface="Arial"/>
                        </a:rPr>
                        <a:t>.</a:t>
                      </a:r>
                      <a:endParaRPr lang="en-US" sz="1000" dirty="0">
                        <a:solidFill>
                          <a:prstClr val="black"/>
                        </a:solidFill>
                        <a:latin typeface="Arial"/>
                        <a:ea typeface="SimSun"/>
                        <a:cs typeface="Arial"/>
                      </a:endParaRPr>
                    </a:p>
                  </a:txBody>
                  <a:tcPr marL="68580" marR="68580" marT="0" marB="0"/>
                </a:tc>
              </a:tr>
              <a:tr h="370840">
                <a:tc>
                  <a:txBody>
                    <a:bodyPr/>
                    <a:lstStyle/>
                    <a:p>
                      <a:pPr marL="0" marR="0">
                        <a:lnSpc>
                          <a:spcPct val="115000"/>
                        </a:lnSpc>
                        <a:spcBef>
                          <a:spcPts val="0"/>
                        </a:spcBef>
                        <a:spcAft>
                          <a:spcPts val="0"/>
                        </a:spcAft>
                      </a:pPr>
                      <a:r>
                        <a:rPr lang="en-US" sz="1000" dirty="0">
                          <a:latin typeface="Arial" pitchFamily="34" charset="0"/>
                          <a:ea typeface="Times New Roman"/>
                          <a:cs typeface="Arial" pitchFamily="34" charset="0"/>
                        </a:rPr>
                        <a:t>Netsh nap</a:t>
                      </a:r>
                      <a:endParaRPr lang="en-IN" sz="1000" dirty="0">
                        <a:latin typeface="Arial" pitchFamily="34" charset="0"/>
                        <a:ea typeface="Times New Roman"/>
                        <a:cs typeface="Arial" pitchFamily="34" charset="0"/>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Si vous utilisez </a:t>
                      </a:r>
                      <a:r>
                        <a:rPr lang="en-US" sz="1000" b="1" smtClean="0">
                          <a:solidFill>
                            <a:prstClr val="black"/>
                          </a:solidFill>
                          <a:latin typeface="Arial"/>
                          <a:ea typeface="SimSun"/>
                          <a:cs typeface="Arial"/>
                        </a:rPr>
                        <a:t>netsh</a:t>
                      </a:r>
                      <a:r>
                        <a:rPr lang="en-US" sz="1000" smtClean="0">
                          <a:solidFill>
                            <a:prstClr val="black"/>
                          </a:solidFill>
                          <a:latin typeface="Arial"/>
                          <a:ea typeface="SimSun"/>
                          <a:cs typeface="Arial"/>
                        </a:rPr>
                        <a:t>, vous pouvez créer des scripts pour configurer un ensemble de protection d'accès réseau (NAP) automatiquement, et afficher la configuration et le statut du service client NAP.</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Ouvrez une fenêtre de commande avec des droits administratifs</a:t>
                      </a:r>
                      <a:r>
                        <a:rPr lang="en-US" sz="1000" smtClean="0">
                          <a:solidFill>
                            <a:prstClr val="black"/>
                          </a:solidFill>
                          <a:latin typeface="Arial"/>
                          <a:ea typeface="SimSun"/>
                          <a:cs typeface="Segoe UI"/>
                        </a:rPr>
                        <a:t>,</a:t>
                      </a:r>
                      <a:r>
                        <a:rPr lang="en-US" sz="1000" smtClean="0">
                          <a:solidFill>
                            <a:prstClr val="black"/>
                          </a:solidFill>
                          <a:latin typeface="Arial"/>
                          <a:ea typeface="SimSun"/>
                          <a:cs typeface="Arial"/>
                        </a:rPr>
                        <a:t> et tapez </a:t>
                      </a:r>
                      <a:r>
                        <a:rPr lang="en-US" sz="1000" b="1" smtClean="0">
                          <a:solidFill>
                            <a:prstClr val="black"/>
                          </a:solidFill>
                          <a:latin typeface="Arial"/>
                          <a:ea typeface="SimSun"/>
                          <a:cs typeface="Arial"/>
                        </a:rPr>
                        <a:t>netsh –c nap</a:t>
                      </a:r>
                      <a:r>
                        <a:rPr lang="en-US" sz="1000" smtClean="0">
                          <a:solidFill>
                            <a:prstClr val="black"/>
                          </a:solidFill>
                          <a:latin typeface="Arial"/>
                          <a:ea typeface="SimSun"/>
                          <a:cs typeface="Arial"/>
                        </a:rPr>
                        <a:t>. Vous pouvez taper </a:t>
                      </a:r>
                      <a:r>
                        <a:rPr lang="en-US" sz="1000" b="1" smtClean="0">
                          <a:solidFill>
                            <a:prstClr val="black"/>
                          </a:solidFill>
                          <a:latin typeface="Arial"/>
                          <a:ea typeface="SimSun"/>
                          <a:cs typeface="Arial"/>
                        </a:rPr>
                        <a:t>help</a:t>
                      </a:r>
                      <a:r>
                        <a:rPr lang="en-US" sz="1000" smtClean="0">
                          <a:solidFill>
                            <a:prstClr val="black"/>
                          </a:solidFill>
                          <a:latin typeface="Arial"/>
                          <a:ea typeface="SimSun"/>
                          <a:cs typeface="Arial"/>
                        </a:rPr>
                        <a:t> pour obtenir la liste complète des commandes disponibles.</a:t>
                      </a:r>
                      <a:endParaRPr lang="en-US" sz="1000">
                        <a:solidFill>
                          <a:prstClr val="black"/>
                        </a:solidFill>
                        <a:latin typeface="Arial"/>
                        <a:ea typeface="SimSun"/>
                        <a:cs typeface="Arial"/>
                      </a:endParaRPr>
                    </a:p>
                  </a:txBody>
                  <a:tcPr marL="68580" marR="68580" marT="0" marB="0"/>
                </a:tc>
              </a:tr>
              <a:tr h="1083944">
                <a:tc>
                  <a:txBody>
                    <a:bodyPr/>
                    <a:lstStyle/>
                    <a:p>
                      <a:pPr lvl="0">
                        <a:lnSpc>
                          <a:spcPct val="115000"/>
                        </a:lnSpc>
                      </a:pPr>
                      <a:r>
                        <a:rPr lang="en-US" sz="1000" smtClean="0">
                          <a:solidFill>
                            <a:prstClr val="black"/>
                          </a:solidFill>
                          <a:latin typeface="Arial"/>
                          <a:ea typeface="SimSun"/>
                          <a:cs typeface="Arial"/>
                        </a:rPr>
                        <a:t>Stratégie de groupe</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Certains déploiements NAP qui utilisent le programme de validation d'intégrité de la sécurité Windows imposent l'activation du Centre de sécurité.</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Activez le paramètre </a:t>
                      </a:r>
                      <a:r>
                        <a:rPr lang="en-US" sz="1000" b="1" smtClean="0">
                          <a:solidFill>
                            <a:prstClr val="black"/>
                          </a:solidFill>
                          <a:latin typeface="Arial"/>
                          <a:ea typeface="SimSun"/>
                          <a:cs typeface="Arial"/>
                        </a:rPr>
                        <a:t>Activer le Centre de sécurité (ordinateurs appartenant à un domaine uniquement)</a:t>
                      </a:r>
                      <a:r>
                        <a:rPr lang="en-US" sz="1000" smtClean="0">
                          <a:solidFill>
                            <a:prstClr val="black"/>
                          </a:solidFill>
                          <a:latin typeface="Arial"/>
                          <a:ea typeface="SimSun"/>
                          <a:cs typeface="Arial"/>
                        </a:rPr>
                        <a:t> dans les sections Configuration de l'ordinateur/Modèles d'administration/Composants Windows/Centre de sécurité de la stratégie de groupe.</a:t>
                      </a:r>
                      <a:endParaRPr lang="en-US" sz="1000">
                        <a:solidFill>
                          <a:prstClr val="black"/>
                        </a:solidFill>
                        <a:latin typeface="Arial"/>
                        <a:ea typeface="SimSun"/>
                        <a:cs typeface="Arial"/>
                      </a:endParaRPr>
                    </a:p>
                  </a:txBody>
                  <a:tcPr marL="68580" marR="68580" marT="0" marB="0"/>
                </a:tc>
              </a:tr>
            </a:tbl>
          </a:graphicData>
        </a:graphic>
      </p:graphicFrame>
    </p:spTree>
    <p:extLst>
      <p:ext uri="{BB962C8B-B14F-4D97-AF65-F5344CB8AC3E}">
        <p14:creationId xmlns:p14="http://schemas.microsoft.com/office/powerpoint/2010/main" val="3553262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les fonctionnalités et les caractéristiques de la protection d'accès réseau (NAP) en développant les informations contenues dans la diapositive.</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La protection d'accès réseau peut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Appliquer des stratégies de spécifications d'intégrité sur les ordinateurs clients qui exécutent Windows</a:t>
            </a:r>
            <a:r>
              <a:rPr lang="en-US" sz="1000" baseline="30000" smtClean="0">
                <a:effectLst/>
                <a:latin typeface="Arial"/>
                <a:ea typeface="Times New Roman"/>
                <a:cs typeface="Segoe UI"/>
              </a:rPr>
              <a:t>®</a:t>
            </a:r>
            <a:r>
              <a:rPr lang="en-US" sz="1000" smtClean="0">
                <a:effectLst/>
                <a:latin typeface="Arial"/>
                <a:ea typeface="Times New Roman"/>
                <a:cs typeface="Segoe UI"/>
              </a:rPr>
              <a:t> XP Service Pack 3 (SP3), Windows Vista</a:t>
            </a:r>
            <a:r>
              <a:rPr lang="en-US" sz="1000" baseline="30000" smtClean="0">
                <a:effectLst/>
                <a:latin typeface="Arial"/>
                <a:ea typeface="Times New Roman"/>
                <a:cs typeface="Segoe UI"/>
              </a:rPr>
              <a:t>®</a:t>
            </a:r>
            <a:r>
              <a:rPr lang="en-US" sz="1000" smtClean="0">
                <a:effectLst/>
                <a:latin typeface="Arial"/>
                <a:ea typeface="Times New Roman"/>
                <a:cs typeface="Segoe UI"/>
              </a:rPr>
              <a:t>, Windows</a:t>
            </a:r>
            <a:r>
              <a:rPr lang="en-US" sz="1000" baseline="30000" smtClean="0">
                <a:effectLst/>
                <a:latin typeface="Arial"/>
                <a:ea typeface="Times New Roman"/>
                <a:cs typeface="Segoe UI"/>
              </a:rPr>
              <a:t>®</a:t>
            </a:r>
            <a:r>
              <a:rPr lang="en-US" sz="1000" smtClean="0">
                <a:effectLst/>
                <a:latin typeface="Arial"/>
                <a:ea typeface="Times New Roman"/>
                <a:cs typeface="Segoe UI"/>
              </a:rPr>
              <a:t> 7 et Windows 8.</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Vérifier que les ordinateurs clients restent conformes aux stratégies existantes.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Assurer la mise à jour des ordinateurs qui ne répondent pas aux spécifications d'intégrité pour un accès réseau complet.</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SimSun"/>
                <a:cs typeface="Segoe UI"/>
              </a:rPr>
              <a:t>La protection d'accès réseau ne peut pas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Empêcher des utilisateurs autorisés équipés d'ordinateurs conformes d'effectuer des opérations malveillantes sur le réseau.</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Restreindre l'accès réseau des ordinateurs exécutant des versions de Windows antérieures à Windows XP Service Pack 2 (SP2), si vous configurez des règles d'exception pour ces ordinateurs.</a:t>
            </a:r>
            <a:endParaRPr lang="en-US" sz="1000" smtClean="0">
              <a:effectLst/>
              <a:latin typeface="Arial"/>
              <a:ea typeface="Times New Roman"/>
              <a:cs typeface="Times New Roman"/>
            </a:endParaRPr>
          </a:p>
          <a:p>
            <a:pPr>
              <a:lnSpc>
                <a:spcPct val="115000"/>
              </a:lnSpc>
            </a:pPr>
            <a:r>
              <a:rPr lang="en-US" sz="1000">
                <a:latin typeface="Arial"/>
                <a:ea typeface="SimSun"/>
                <a:cs typeface="Segoe UI"/>
              </a:rPr>
              <a:t>NAP comporte trois aspects importants et distincts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Validation de l'état d'intégrité. Valide l'intégrité d'un ordinateur par rapport à des stratégies de contrôle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Conformité aux stratégies de contrôle d'intégrité. Met à jour les ordinateurs clients qui ne répondent pas aux spécifications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Mise en place d'un accès limité. Isole les ordinateurs non conformes sur un réseau de mise à jour avec un accès limité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418139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a:latin typeface="Arial"/>
                <a:ea typeface="SimSun"/>
                <a:cs typeface="Segoe UI"/>
              </a:rPr>
              <a:t>Insistez sur le fait que la protection d'accès réseau n'est pas un outil de sécurité mais un outil de conformité. Bien qu'elle procure une couche de sécurité supplémentaire, il ne s'agit pas d'une solution de sécurité complète. La protection d'accès réseau est mise en œuvre et gérée par les méthodes suivantes, qui seront traitées en détail ultérieurement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a:latin typeface="Arial"/>
                <a:ea typeface="Times New Roman"/>
                <a:cs typeface="Segoe UI"/>
              </a:rPr>
              <a:t>Trafic protégé par le protocole IPsec (Internet Protocol </a:t>
            </a:r>
            <a:r>
              <a:rPr lang="en-US" sz="1000" smtClean="0">
                <a:latin typeface="Arial"/>
                <a:ea typeface="Times New Roman"/>
                <a:cs typeface="Segoe UI"/>
              </a:rPr>
              <a:t>Security)</a:t>
            </a:r>
          </a:p>
          <a:p>
            <a:pPr marL="342900" marR="0" lvl="0" indent="-342900">
              <a:lnSpc>
                <a:spcPct val="115000"/>
              </a:lnSpc>
              <a:spcBef>
                <a:spcPts val="0"/>
              </a:spcBef>
              <a:spcAft>
                <a:spcPts val="995"/>
              </a:spcAft>
              <a:buFont typeface="Symbol"/>
              <a:buChar char=""/>
            </a:pPr>
            <a:r>
              <a:rPr lang="en-US" sz="1000" smtClean="0">
                <a:solidFill>
                  <a:prstClr val="black"/>
                </a:solidFill>
                <a:latin typeface="Arial"/>
                <a:ea typeface="Times New Roman"/>
                <a:cs typeface="Segoe UI"/>
              </a:rPr>
              <a:t>Connexions </a:t>
            </a:r>
            <a:r>
              <a:rPr lang="en-US" sz="1000">
                <a:solidFill>
                  <a:prstClr val="black"/>
                </a:solidFill>
                <a:latin typeface="Arial"/>
                <a:ea typeface="Times New Roman"/>
                <a:cs typeface="Segoe UI"/>
              </a:rPr>
              <a:t>authentifiées par le protocole IEEE </a:t>
            </a:r>
            <a:r>
              <a:rPr lang="en-US" sz="1000" smtClean="0">
                <a:solidFill>
                  <a:prstClr val="black"/>
                </a:solidFill>
                <a:latin typeface="Arial"/>
                <a:ea typeface="Times New Roman"/>
                <a:cs typeface="Segoe UI"/>
              </a:rPr>
              <a:t>802.1X</a:t>
            </a:r>
          </a:p>
          <a:p>
            <a:pPr marL="342900" marR="0" lvl="0" indent="-342900">
              <a:lnSpc>
                <a:spcPct val="115000"/>
              </a:lnSpc>
              <a:spcBef>
                <a:spcPts val="0"/>
              </a:spcBef>
              <a:spcAft>
                <a:spcPts val="995"/>
              </a:spcAft>
              <a:buFont typeface="Symbol"/>
              <a:buChar char=""/>
            </a:pPr>
            <a:r>
              <a:rPr lang="en-US" sz="1000" smtClean="0">
                <a:solidFill>
                  <a:prstClr val="black"/>
                </a:solidFill>
                <a:latin typeface="Arial"/>
                <a:ea typeface="Times New Roman"/>
                <a:cs typeface="Segoe UI"/>
              </a:rPr>
              <a:t>Connexions </a:t>
            </a:r>
            <a:r>
              <a:rPr lang="en-US" sz="1000">
                <a:solidFill>
                  <a:prstClr val="black"/>
                </a:solidFill>
                <a:latin typeface="Arial"/>
                <a:ea typeface="Times New Roman"/>
                <a:cs typeface="Segoe UI"/>
              </a:rPr>
              <a:t>de réseau privé virtuel (</a:t>
            </a:r>
            <a:r>
              <a:rPr lang="en-US" sz="1000" smtClean="0">
                <a:solidFill>
                  <a:prstClr val="black"/>
                </a:solidFill>
                <a:latin typeface="Arial"/>
                <a:ea typeface="Times New Roman"/>
                <a:cs typeface="Segoe UI"/>
              </a:rPr>
              <a:t>VPN)</a:t>
            </a:r>
          </a:p>
          <a:p>
            <a:pPr marL="342900" marR="0" lvl="0" indent="-342900">
              <a:lnSpc>
                <a:spcPct val="115000"/>
              </a:lnSpc>
              <a:spcBef>
                <a:spcPts val="0"/>
              </a:spcBef>
              <a:spcAft>
                <a:spcPts val="995"/>
              </a:spcAft>
              <a:buFont typeface="Symbol"/>
              <a:buChar char=""/>
            </a:pPr>
            <a:r>
              <a:rPr lang="en-US" sz="1000" smtClean="0">
                <a:solidFill>
                  <a:prstClr val="black"/>
                </a:solidFill>
                <a:latin typeface="Arial"/>
                <a:ea typeface="Times New Roman"/>
                <a:cs typeface="Segoe UI"/>
              </a:rPr>
              <a:t>Configurations </a:t>
            </a:r>
            <a:r>
              <a:rPr lang="en-US" sz="1000">
                <a:solidFill>
                  <a:prstClr val="black"/>
                </a:solidFill>
                <a:latin typeface="Arial"/>
                <a:ea typeface="Times New Roman"/>
                <a:cs typeface="Segoe UI"/>
              </a:rPr>
              <a:t>d'adresses DHCP (Dynamic Host Configuration Protocol)</a:t>
            </a:r>
            <a:endParaRPr lang="en-US" sz="1000">
              <a:solidFill>
                <a:prstClr val="black"/>
              </a:solidFill>
              <a:latin typeface="Arial"/>
              <a:ea typeface="Times New Roman"/>
              <a:cs typeface="Times New Roman"/>
            </a:endParaRPr>
          </a:p>
          <a:p>
            <a:pPr lvl="0">
              <a:lnSpc>
                <a:spcPct val="115000"/>
              </a:lnSpc>
              <a:spcAft>
                <a:spcPts val="1000"/>
              </a:spcAft>
            </a:pPr>
            <a:r>
              <a:rPr lang="en-US" sz="1000">
                <a:solidFill>
                  <a:prstClr val="black"/>
                </a:solidFill>
                <a:latin typeface="Arial"/>
                <a:ea typeface="SimSun"/>
                <a:cs typeface="Segoe UI"/>
              </a:rPr>
              <a:t>Expliquez que contrairement au Contrôle de quarantaine d'accès réseau (NAQC, Network Access Quarantine Control), la protection d'accès réseau assure l'analyse continue de l'état d'intégrité des ordinateurs connectés. Vous pouvez configurer des règles d'exception qui ne limitent pas l'accès aux ordinateurs non compatibles avec la protection d'accès réseau, ou à ceux exécutant des versions de Windows antérieures à Windows XP SP3, ou aux systèmes d'exploitation clients d'autres fournisseurs.</a:t>
            </a:r>
            <a:endParaRPr lang="en-US"/>
          </a:p>
        </p:txBody>
      </p:sp>
      <p:sp>
        <p:nvSpPr>
          <p:cNvPr id="4" name="Slide Number Placeholder 3"/>
          <p:cNvSpPr>
            <a:spLocks noGrp="1"/>
          </p:cNvSpPr>
          <p:nvPr>
            <p:ph type="sldNum" sz="quarter" idx="10"/>
          </p:nvPr>
        </p:nvSpPr>
        <p:spPr/>
        <p:txBody>
          <a:bodyPr/>
          <a:lstStyle/>
          <a:p>
            <a:fld id="{4715A071-F10B-4B93-8257-2E39D073895B}"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1903839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chaque scénario, et demandez aux stagiaires si l'un d'entre eux pourraient s'appliquer à leur organisation.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373092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brièvement chacune des méthodes. Insistez sur le fait que la leçon suivante couvre ces méthodes plus en détail.</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325382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a:latin typeface="Arial"/>
                <a:ea typeface="SimSun"/>
                <a:cs typeface="Segoe UI"/>
              </a:rPr>
              <a:t>Utilisez la diapositive pour souligner chacun des composants suivants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Clients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Points de contrainte de mise en conformité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Serveurs de stratégie de contrôle d'intégrité NAP</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Serveurs de spécification d'intégrité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AD DS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Réseaux restreints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715A071-F10B-4B93-8257-2E39D073895B}"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2829632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4715A071-F10B-4B93-8257-2E39D073895B}"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9: Implémentation de la protection d'accès réseau</a:t>
            </a:r>
            <a:endParaRPr lang="en-US" sz="1200" b="1">
              <a:solidFill>
                <a:srgbClr val="336699"/>
              </a:solidFill>
              <a:latin typeface="Arial"/>
            </a:endParaRPr>
          </a:p>
        </p:txBody>
      </p:sp>
    </p:spTree>
    <p:extLst>
      <p:ext uri="{BB962C8B-B14F-4D97-AF65-F5344CB8AC3E}">
        <p14:creationId xmlns:p14="http://schemas.microsoft.com/office/powerpoint/2010/main" val="30687211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330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3169492"/>
            <a:ext cx="5638799" cy="340093"/>
          </a:xfrm>
        </p:spPr>
        <p:txBody>
          <a:bodyPr/>
          <a:lstStyle/>
          <a:p>
            <a:r>
              <a:rPr lang="en-US" sz="2600" smtClean="0"/>
              <a:t>Module 9</a:t>
            </a:r>
            <a:endParaRPr lang="en-US" sz="2600"/>
          </a:p>
        </p:txBody>
      </p:sp>
      <p:sp>
        <p:nvSpPr>
          <p:cNvPr id="3" name="Subtitle 2"/>
          <p:cNvSpPr>
            <a:spLocks noGrp="1"/>
          </p:cNvSpPr>
          <p:nvPr>
            <p:ph type="subTitle" sz="quarter" idx="1"/>
          </p:nvPr>
        </p:nvSpPr>
        <p:spPr/>
        <p:txBody>
          <a:bodyPr/>
          <a:lstStyle/>
          <a:p>
            <a:r>
              <a:rPr lang="fr-FR" smtClean="0"/>
              <a:t>Implémentation de la protection d'accès réseau
</a:t>
            </a:r>
            <a:endParaRPr lang="en-US"/>
          </a:p>
        </p:txBody>
      </p:sp>
    </p:spTree>
    <p:extLst>
      <p:ext uri="{BB962C8B-B14F-4D97-AF65-F5344CB8AC3E}">
        <p14:creationId xmlns:p14="http://schemas.microsoft.com/office/powerpoint/2010/main" val="29028212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fr-FR" smtClean="0"/>
              <a:t>Processus de contrainte de mise en conformité NAP</a:t>
            </a:r>
            <a:endParaRPr lang="en-US"/>
          </a:p>
        </p:txBody>
      </p:sp>
      <p:grpSp>
        <p:nvGrpSpPr>
          <p:cNvPr id="4" name="Group 3" descr="Diagram of the interactions, depicted as arrows, between the various components of a NAP solution"/>
          <p:cNvGrpSpPr>
            <a:grpSpLocks/>
          </p:cNvGrpSpPr>
          <p:nvPr/>
        </p:nvGrpSpPr>
        <p:grpSpPr bwMode="auto">
          <a:xfrm>
            <a:off x="19050" y="749300"/>
            <a:ext cx="9077325" cy="5795963"/>
            <a:chOff x="12" y="472"/>
            <a:chExt cx="5718" cy="3651"/>
          </a:xfrm>
        </p:grpSpPr>
        <p:sp>
          <p:nvSpPr>
            <p:cNvPr id="5" name="Rectangle 4"/>
            <p:cNvSpPr>
              <a:spLocks noChangeArrowheads="1"/>
            </p:cNvSpPr>
            <p:nvPr/>
          </p:nvSpPr>
          <p:spPr bwMode="auto">
            <a:xfrm>
              <a:off x="12" y="472"/>
              <a:ext cx="5718" cy="3651"/>
            </a:xfrm>
            <a:prstGeom prst="rect">
              <a:avLst/>
            </a:prstGeom>
            <a:solidFill>
              <a:schemeClr val="bg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pic>
          <p:nvPicPr>
            <p:cNvPr id="6" name="Picture 5"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 y="649"/>
              <a:ext cx="478" cy="57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7"/>
            <p:cNvSpPr>
              <a:spLocks noChangeArrowheads="1"/>
            </p:cNvSpPr>
            <p:nvPr/>
          </p:nvSpPr>
          <p:spPr bwMode="auto">
            <a:xfrm>
              <a:off x="1997" y="622"/>
              <a:ext cx="594" cy="290"/>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Autorité HRA </a:t>
              </a:r>
            </a:p>
          </p:txBody>
        </p:sp>
        <p:pic>
          <p:nvPicPr>
            <p:cNvPr id="8" name="Picture 7"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 y="2390"/>
              <a:ext cx="478" cy="575"/>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9"/>
            <p:cNvSpPr>
              <a:spLocks noChangeArrowheads="1"/>
            </p:cNvSpPr>
            <p:nvPr/>
          </p:nvSpPr>
          <p:spPr bwMode="auto">
            <a:xfrm>
              <a:off x="2402" y="2989"/>
              <a:ext cx="937"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Serveur VPN </a:t>
              </a:r>
            </a:p>
          </p:txBody>
        </p:sp>
        <p:pic>
          <p:nvPicPr>
            <p:cNvPr id="10" name="Picture 9"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 y="1453"/>
              <a:ext cx="478" cy="57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1"/>
            <p:cNvSpPr>
              <a:spLocks noChangeArrowheads="1"/>
            </p:cNvSpPr>
            <p:nvPr/>
          </p:nvSpPr>
          <p:spPr bwMode="auto">
            <a:xfrm>
              <a:off x="2402" y="2052"/>
              <a:ext cx="937"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Serveur DHCP </a:t>
              </a:r>
            </a:p>
          </p:txBody>
        </p:sp>
        <p:grpSp>
          <p:nvGrpSpPr>
            <p:cNvPr id="12" name="Group 11"/>
            <p:cNvGrpSpPr>
              <a:grpSpLocks/>
            </p:cNvGrpSpPr>
            <p:nvPr/>
          </p:nvGrpSpPr>
          <p:grpSpPr bwMode="auto">
            <a:xfrm>
              <a:off x="2496" y="3367"/>
              <a:ext cx="889" cy="650"/>
              <a:chOff x="2916" y="3354"/>
              <a:chExt cx="889" cy="650"/>
            </a:xfrm>
          </p:grpSpPr>
          <p:pic>
            <p:nvPicPr>
              <p:cNvPr id="45" name="Picture 44" descr="Router_Wirel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29" y="3510"/>
                <a:ext cx="576" cy="49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Public_Switch"/>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2981">
                <a:off x="2916" y="3354"/>
                <a:ext cx="576" cy="40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AutoShape 15"/>
            <p:cNvSpPr>
              <a:spLocks noChangeArrowheads="1"/>
            </p:cNvSpPr>
            <p:nvPr/>
          </p:nvSpPr>
          <p:spPr bwMode="auto">
            <a:xfrm>
              <a:off x="1099" y="3787"/>
              <a:ext cx="1678" cy="277"/>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Périphériques d'accès réseau </a:t>
              </a:r>
              <a:r>
                <a:rPr sz="1400">
                  <a:latin typeface="Segoe UI"/>
                  <a:ea typeface="Segoe UI"/>
                  <a:cs typeface="Segoe UI"/>
                </a:rPr>
                <a:t/>
              </a:r>
              <a:br>
                <a:rPr sz="1400">
                  <a:latin typeface="Segoe UI"/>
                  <a:ea typeface="Segoe UI"/>
                  <a:cs typeface="Segoe UI"/>
                </a:rPr>
              </a:br>
              <a:r>
                <a:rPr lang="en-US" sz="1400" dirty="0">
                  <a:latin typeface="Segoe UI" pitchFamily="34" charset="0"/>
                  <a:ea typeface="Segoe UI" pitchFamily="34" charset="0"/>
                  <a:cs typeface="Segoe UI" pitchFamily="34" charset="0"/>
                </a:rPr>
                <a:t>IEEE 802.1X</a:t>
              </a:r>
            </a:p>
          </p:txBody>
        </p:sp>
        <p:pic>
          <p:nvPicPr>
            <p:cNvPr id="14" name="Picture 13" descr="LaptopCompu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3" y="1891"/>
              <a:ext cx="524" cy="5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9" y="1898"/>
              <a:ext cx="478" cy="5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 y="608"/>
              <a:ext cx="478" cy="575"/>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19"/>
            <p:cNvSpPr>
              <a:spLocks noChangeArrowheads="1"/>
            </p:cNvSpPr>
            <p:nvPr/>
          </p:nvSpPr>
          <p:spPr bwMode="auto">
            <a:xfrm>
              <a:off x="3587" y="875"/>
              <a:ext cx="1417" cy="323"/>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Serveur de spécification d'intégrité </a:t>
              </a:r>
            </a:p>
          </p:txBody>
        </p:sp>
        <p:pic>
          <p:nvPicPr>
            <p:cNvPr id="18" name="Picture 17"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 y="605"/>
              <a:ext cx="478" cy="575"/>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1"/>
            <p:cNvSpPr>
              <a:spLocks noChangeArrowheads="1"/>
            </p:cNvSpPr>
            <p:nvPr/>
          </p:nvSpPr>
          <p:spPr bwMode="auto">
            <a:xfrm>
              <a:off x="725" y="606"/>
              <a:ext cx="811" cy="32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Serveur de mise à jour </a:t>
              </a:r>
            </a:p>
          </p:txBody>
        </p:sp>
        <p:sp>
          <p:nvSpPr>
            <p:cNvPr id="20" name="AutoShape 22"/>
            <p:cNvSpPr>
              <a:spLocks noChangeArrowheads="1"/>
            </p:cNvSpPr>
            <p:nvPr/>
          </p:nvSpPr>
          <p:spPr bwMode="auto">
            <a:xfrm>
              <a:off x="46" y="2498"/>
              <a:ext cx="722" cy="226"/>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Client NAP </a:t>
              </a:r>
            </a:p>
          </p:txBody>
        </p:sp>
        <p:sp>
          <p:nvSpPr>
            <p:cNvPr id="21" name="AutoShape 23"/>
            <p:cNvSpPr>
              <a:spLocks noChangeArrowheads="1"/>
            </p:cNvSpPr>
            <p:nvPr/>
          </p:nvSpPr>
          <p:spPr bwMode="auto">
            <a:xfrm>
              <a:off x="4656" y="2514"/>
              <a:ext cx="1044" cy="654"/>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dirty="0">
                  <a:latin typeface="Segoe UI" pitchFamily="34" charset="0"/>
                  <a:ea typeface="Segoe UI" pitchFamily="34" charset="0"/>
                  <a:cs typeface="Segoe UI" pitchFamily="34" charset="0"/>
                </a:rPr>
                <a:t>Serveur de stratégie de contrôle d'intégrité NAP </a:t>
              </a:r>
            </a:p>
          </p:txBody>
        </p:sp>
        <p:grpSp>
          <p:nvGrpSpPr>
            <p:cNvPr id="22" name="Group 21"/>
            <p:cNvGrpSpPr>
              <a:grpSpLocks/>
            </p:cNvGrpSpPr>
            <p:nvPr/>
          </p:nvGrpSpPr>
          <p:grpSpPr bwMode="auto">
            <a:xfrm>
              <a:off x="3073" y="982"/>
              <a:ext cx="1966" cy="2442"/>
              <a:chOff x="3082" y="1005"/>
              <a:chExt cx="1966" cy="2442"/>
            </a:xfrm>
          </p:grpSpPr>
          <p:sp>
            <p:nvSpPr>
              <p:cNvPr id="41" name="Line 25"/>
              <p:cNvSpPr>
                <a:spLocks noChangeShapeType="1"/>
              </p:cNvSpPr>
              <p:nvPr/>
            </p:nvSpPr>
            <p:spPr bwMode="auto">
              <a:xfrm>
                <a:off x="3123" y="1005"/>
                <a:ext cx="1913" cy="98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2" name="Line 26"/>
              <p:cNvSpPr>
                <a:spLocks noChangeShapeType="1"/>
              </p:cNvSpPr>
              <p:nvPr/>
            </p:nvSpPr>
            <p:spPr bwMode="auto">
              <a:xfrm>
                <a:off x="3114" y="1707"/>
                <a:ext cx="1920" cy="37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3" name="Line 27"/>
              <p:cNvSpPr>
                <a:spLocks noChangeShapeType="1"/>
              </p:cNvSpPr>
              <p:nvPr/>
            </p:nvSpPr>
            <p:spPr bwMode="auto">
              <a:xfrm flipV="1">
                <a:off x="3112" y="2205"/>
                <a:ext cx="1927" cy="40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4" name="Line 28"/>
              <p:cNvSpPr>
                <a:spLocks noChangeShapeType="1"/>
              </p:cNvSpPr>
              <p:nvPr/>
            </p:nvSpPr>
            <p:spPr bwMode="auto">
              <a:xfrm flipV="1">
                <a:off x="3082" y="2340"/>
                <a:ext cx="1966" cy="1107"/>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grpSp>
          <p:nvGrpSpPr>
            <p:cNvPr id="23" name="Group 22"/>
            <p:cNvGrpSpPr>
              <a:grpSpLocks/>
            </p:cNvGrpSpPr>
            <p:nvPr/>
          </p:nvGrpSpPr>
          <p:grpSpPr bwMode="auto">
            <a:xfrm flipH="1">
              <a:off x="684" y="987"/>
              <a:ext cx="1966" cy="2442"/>
              <a:chOff x="3082" y="1005"/>
              <a:chExt cx="1966" cy="2442"/>
            </a:xfrm>
          </p:grpSpPr>
          <p:sp>
            <p:nvSpPr>
              <p:cNvPr id="37" name="Line 30"/>
              <p:cNvSpPr>
                <a:spLocks noChangeShapeType="1"/>
              </p:cNvSpPr>
              <p:nvPr/>
            </p:nvSpPr>
            <p:spPr bwMode="auto">
              <a:xfrm>
                <a:off x="3123" y="1005"/>
                <a:ext cx="1913" cy="98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8" name="Line 31"/>
              <p:cNvSpPr>
                <a:spLocks noChangeShapeType="1"/>
              </p:cNvSpPr>
              <p:nvPr/>
            </p:nvSpPr>
            <p:spPr bwMode="auto">
              <a:xfrm>
                <a:off x="3114" y="1707"/>
                <a:ext cx="1920" cy="37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9" name="Line 32"/>
              <p:cNvSpPr>
                <a:spLocks noChangeShapeType="1"/>
              </p:cNvSpPr>
              <p:nvPr/>
            </p:nvSpPr>
            <p:spPr bwMode="auto">
              <a:xfrm flipV="1">
                <a:off x="3112" y="2205"/>
                <a:ext cx="1927" cy="404"/>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40" name="Line 33"/>
              <p:cNvSpPr>
                <a:spLocks noChangeShapeType="1"/>
              </p:cNvSpPr>
              <p:nvPr/>
            </p:nvSpPr>
            <p:spPr bwMode="auto">
              <a:xfrm flipV="1">
                <a:off x="3082" y="2340"/>
                <a:ext cx="1966" cy="1107"/>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sp>
          <p:nvSpPr>
            <p:cNvPr id="24" name="Line 34"/>
            <p:cNvSpPr>
              <a:spLocks noChangeShapeType="1"/>
            </p:cNvSpPr>
            <p:nvPr/>
          </p:nvSpPr>
          <p:spPr bwMode="auto">
            <a:xfrm flipH="1" flipV="1">
              <a:off x="414" y="1204"/>
              <a:ext cx="7" cy="66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25" name="Line 35"/>
            <p:cNvSpPr>
              <a:spLocks noChangeShapeType="1"/>
            </p:cNvSpPr>
            <p:nvPr/>
          </p:nvSpPr>
          <p:spPr bwMode="auto">
            <a:xfrm flipH="1" flipV="1">
              <a:off x="5277" y="1202"/>
              <a:ext cx="7" cy="660"/>
            </a:xfrm>
            <a:prstGeom prst="line">
              <a:avLst/>
            </a:prstGeom>
            <a:noFill/>
            <a:ln w="381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nvGrpSpPr>
            <p:cNvPr id="26" name="Group 25"/>
            <p:cNvGrpSpPr>
              <a:grpSpLocks/>
            </p:cNvGrpSpPr>
            <p:nvPr/>
          </p:nvGrpSpPr>
          <p:grpSpPr bwMode="auto">
            <a:xfrm>
              <a:off x="3109" y="591"/>
              <a:ext cx="1938" cy="146"/>
              <a:chOff x="3138" y="654"/>
              <a:chExt cx="1848" cy="146"/>
            </a:xfrm>
          </p:grpSpPr>
          <p:sp>
            <p:nvSpPr>
              <p:cNvPr id="34" name="Line 37"/>
              <p:cNvSpPr>
                <a:spLocks noChangeShapeType="1"/>
              </p:cNvSpPr>
              <p:nvPr/>
            </p:nvSpPr>
            <p:spPr bwMode="auto">
              <a:xfrm rot="-5400000">
                <a:off x="4059" y="-260"/>
                <a:ext cx="1" cy="184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5" name="Line 38"/>
              <p:cNvSpPr>
                <a:spLocks noChangeShapeType="1"/>
              </p:cNvSpPr>
              <p:nvPr/>
            </p:nvSpPr>
            <p:spPr bwMode="auto">
              <a:xfrm>
                <a:off x="3146" y="656"/>
                <a:ext cx="1"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sp>
            <p:nvSpPr>
              <p:cNvPr id="36" name="Line 39"/>
              <p:cNvSpPr>
                <a:spLocks noChangeShapeType="1"/>
              </p:cNvSpPr>
              <p:nvPr/>
            </p:nvSpPr>
            <p:spPr bwMode="auto">
              <a:xfrm>
                <a:off x="4985" y="654"/>
                <a:ext cx="1"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pitchFamily="34" charset="0"/>
                  <a:ea typeface="Segoe UI" pitchFamily="34" charset="0"/>
                  <a:cs typeface="Segoe UI" pitchFamily="34" charset="0"/>
                </a:endParaRPr>
              </a:p>
            </p:txBody>
          </p:sp>
        </p:grpSp>
        <p:sp>
          <p:nvSpPr>
            <p:cNvPr id="27" name="AutoShape 40"/>
            <p:cNvSpPr>
              <a:spLocks noChangeArrowheads="1"/>
            </p:cNvSpPr>
            <p:nvPr/>
          </p:nvSpPr>
          <p:spPr bwMode="auto">
            <a:xfrm>
              <a:off x="3408" y="576"/>
              <a:ext cx="1417" cy="173"/>
            </a:xfrm>
            <a:prstGeom prst="roundRect">
              <a:avLst>
                <a:gd name="adj" fmla="val 1106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b="0" dirty="0">
                  <a:latin typeface="Segoe UI" pitchFamily="34" charset="0"/>
                  <a:ea typeface="Segoe UI" pitchFamily="34" charset="0"/>
                  <a:cs typeface="Segoe UI" pitchFamily="34" charset="0"/>
                </a:rPr>
                <a:t>Messages RADIUS </a:t>
              </a:r>
            </a:p>
          </p:txBody>
        </p:sp>
        <p:sp>
          <p:nvSpPr>
            <p:cNvPr id="28" name="AutoShape 41"/>
            <p:cNvSpPr>
              <a:spLocks noChangeArrowheads="1"/>
            </p:cNvSpPr>
            <p:nvPr/>
          </p:nvSpPr>
          <p:spPr bwMode="auto">
            <a:xfrm>
              <a:off x="401" y="1330"/>
              <a:ext cx="676" cy="391"/>
            </a:xfrm>
            <a:prstGeom prst="roundRect">
              <a:avLst>
                <a:gd name="adj" fmla="val 1106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400" b="0" dirty="0">
                  <a:latin typeface="Segoe UI" pitchFamily="34" charset="0"/>
                  <a:ea typeface="Segoe UI" pitchFamily="34" charset="0"/>
                  <a:cs typeface="Segoe UI" pitchFamily="34" charset="0"/>
                </a:rPr>
                <a:t>Mises à jour</a:t>
              </a:r>
            </a:p>
            <a:p>
              <a:pPr algn="l"/>
              <a:r>
                <a:rPr lang="en-US" sz="1400" b="0" dirty="0">
                  <a:latin typeface="Segoe UI" pitchFamily="34" charset="0"/>
                  <a:ea typeface="Segoe UI" pitchFamily="34" charset="0"/>
                  <a:cs typeface="Segoe UI" pitchFamily="34" charset="0"/>
                </a:rPr>
                <a:t>de l'intégrité</a:t>
              </a:r>
            </a:p>
            <a:p>
              <a:pPr algn="l"/>
              <a:r>
                <a:rPr lang="en-US" sz="1400" b="0">
                  <a:latin typeface="Segoe UI" pitchFamily="34" charset="0"/>
                  <a:ea typeface="Segoe UI" pitchFamily="34" charset="0"/>
                  <a:cs typeface="Segoe UI" pitchFamily="34" charset="0"/>
                </a:rPr>
                <a:t>du </a:t>
              </a:r>
              <a:r>
                <a:rPr lang="en-US" sz="1400" b="0" smtClean="0">
                  <a:latin typeface="Segoe UI" pitchFamily="34" charset="0"/>
                  <a:ea typeface="Segoe UI" pitchFamily="34" charset="0"/>
                  <a:cs typeface="Segoe UI" pitchFamily="34" charset="0"/>
                </a:rPr>
                <a:t>système</a:t>
              </a:r>
              <a:endParaRPr lang="en-US" sz="1400" b="0" dirty="0">
                <a:latin typeface="Segoe UI" pitchFamily="34" charset="0"/>
                <a:ea typeface="Segoe UI" pitchFamily="34" charset="0"/>
                <a:cs typeface="Segoe UI" pitchFamily="34" charset="0"/>
              </a:endParaRPr>
            </a:p>
          </p:txBody>
        </p:sp>
        <p:sp>
          <p:nvSpPr>
            <p:cNvPr id="29" name="AutoShape 42"/>
            <p:cNvSpPr>
              <a:spLocks noChangeArrowheads="1"/>
            </p:cNvSpPr>
            <p:nvPr/>
          </p:nvSpPr>
          <p:spPr bwMode="auto">
            <a:xfrm rot="-1667023">
              <a:off x="699" y="1419"/>
              <a:ext cx="2085" cy="177"/>
            </a:xfrm>
            <a:prstGeom prst="roundRect">
              <a:avLst>
                <a:gd name="adj" fmla="val 5000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itchFamily="34" charset="0"/>
                  <a:ea typeface="Segoe UI" pitchFamily="34" charset="0"/>
                  <a:cs typeface="Segoe UI" pitchFamily="34" charset="0"/>
                </a:rPr>
                <a:t>Messages HTTP ou HTTP sur SSL </a:t>
              </a:r>
            </a:p>
          </p:txBody>
        </p:sp>
        <p:sp>
          <p:nvSpPr>
            <p:cNvPr id="30" name="AutoShape 43"/>
            <p:cNvSpPr>
              <a:spLocks noChangeArrowheads="1"/>
            </p:cNvSpPr>
            <p:nvPr/>
          </p:nvSpPr>
          <p:spPr bwMode="auto">
            <a:xfrm>
              <a:off x="4323" y="1281"/>
              <a:ext cx="983" cy="474"/>
            </a:xfrm>
            <a:prstGeom prst="roundRect">
              <a:avLst>
                <a:gd name="adj" fmla="val 11060"/>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400" b="0" dirty="0">
                  <a:latin typeface="Segoe UI" pitchFamily="34" charset="0"/>
                  <a:ea typeface="Segoe UI" pitchFamily="34" charset="0"/>
                  <a:cs typeface="Segoe UI" pitchFamily="34" charset="0"/>
                </a:rPr>
                <a:t>Requêtes</a:t>
              </a:r>
            </a:p>
            <a:p>
              <a:pPr algn="r"/>
              <a:r>
                <a:rPr lang="en-US" sz="1400" b="0" dirty="0">
                  <a:latin typeface="Segoe UI" pitchFamily="34" charset="0"/>
                  <a:ea typeface="Segoe UI" pitchFamily="34" charset="0"/>
                  <a:cs typeface="Segoe UI" pitchFamily="34" charset="0"/>
                </a:rPr>
                <a:t>des spécifications</a:t>
              </a:r>
            </a:p>
            <a:p>
              <a:pPr algn="r"/>
              <a:r>
                <a:rPr lang="en-US" sz="1400" b="0" dirty="0">
                  <a:latin typeface="Segoe UI" pitchFamily="34" charset="0"/>
                  <a:ea typeface="Segoe UI" pitchFamily="34" charset="0"/>
                  <a:cs typeface="Segoe UI" pitchFamily="34" charset="0"/>
                </a:rPr>
                <a:t>d'intégrité</a:t>
              </a:r>
            </a:p>
            <a:p>
              <a:pPr algn="r"/>
              <a:r>
                <a:rPr lang="en-US" sz="1400" b="0" dirty="0">
                  <a:latin typeface="Segoe UI" pitchFamily="34" charset="0"/>
                  <a:ea typeface="Segoe UI" pitchFamily="34" charset="0"/>
                  <a:cs typeface="Segoe UI" pitchFamily="34" charset="0"/>
                </a:rPr>
                <a:t>du système </a:t>
              </a:r>
            </a:p>
          </p:txBody>
        </p:sp>
        <p:sp>
          <p:nvSpPr>
            <p:cNvPr id="31" name="AutoShape 44"/>
            <p:cNvSpPr>
              <a:spLocks noChangeArrowheads="1"/>
            </p:cNvSpPr>
            <p:nvPr/>
          </p:nvSpPr>
          <p:spPr bwMode="auto">
            <a:xfrm rot="-655497">
              <a:off x="611" y="1865"/>
              <a:ext cx="2080" cy="169"/>
            </a:xfrm>
            <a:prstGeom prst="roundRect">
              <a:avLst>
                <a:gd name="adj" fmla="val 47963"/>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Messages DHCP </a:t>
              </a:r>
            </a:p>
          </p:txBody>
        </p:sp>
        <p:sp>
          <p:nvSpPr>
            <p:cNvPr id="32" name="AutoShape 45"/>
            <p:cNvSpPr>
              <a:spLocks noChangeArrowheads="1"/>
            </p:cNvSpPr>
            <p:nvPr/>
          </p:nvSpPr>
          <p:spPr bwMode="auto">
            <a:xfrm rot="720429">
              <a:off x="603" y="2380"/>
              <a:ext cx="2080" cy="169"/>
            </a:xfrm>
            <a:prstGeom prst="roundRect">
              <a:avLst>
                <a:gd name="adj" fmla="val 47963"/>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Messages PEAP sur PPP</a:t>
              </a:r>
            </a:p>
          </p:txBody>
        </p:sp>
        <p:sp>
          <p:nvSpPr>
            <p:cNvPr id="33" name="AutoShape 46"/>
            <p:cNvSpPr>
              <a:spLocks noChangeArrowheads="1"/>
            </p:cNvSpPr>
            <p:nvPr/>
          </p:nvSpPr>
          <p:spPr bwMode="auto">
            <a:xfrm rot="1788189">
              <a:off x="596" y="2868"/>
              <a:ext cx="2080" cy="169"/>
            </a:xfrm>
            <a:prstGeom prst="roundRect">
              <a:avLst>
                <a:gd name="adj" fmla="val 47963"/>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333333"/>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Messages PEAP sur EAPOL</a:t>
              </a:r>
            </a:p>
          </p:txBody>
        </p:sp>
      </p:grpSp>
    </p:spTree>
    <p:extLst>
      <p:ext uri="{BB962C8B-B14F-4D97-AF65-F5344CB8AC3E}">
        <p14:creationId xmlns:p14="http://schemas.microsoft.com/office/powerpoint/2010/main" val="285665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Contrainte de mise en conformité IPsec</a:t>
            </a:r>
            <a:endParaRPr lang="en-US"/>
          </a:p>
        </p:txBody>
      </p:sp>
      <p:sp>
        <p:nvSpPr>
          <p:cNvPr id="4" name="Content Placeholder 2"/>
          <p:cNvSpPr>
            <a:spLocks noGrp="1"/>
          </p:cNvSpPr>
          <p:nvPr/>
        </p:nvSpPr>
        <p:spPr bwMode="auto">
          <a:xfrm>
            <a:off x="458788" y="11010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Points clés de la contrainte de </a:t>
            </a:r>
            <a:r>
              <a:rPr lang="en-US" sz="2600" smtClean="0"/>
              <a:t>mise en conformité</a:t>
            </a:r>
            <a:r>
              <a:rPr lang="en-US" sz="2600" dirty="0" smtClean="0"/>
              <a:t> NAP IPsec :</a:t>
            </a:r>
          </a:p>
          <a:p>
            <a:pPr lvl="1"/>
            <a:r>
              <a:rPr lang="en-GB" sz="2200" dirty="0" smtClean="0"/>
              <a:t>La contrainte de mise en conformité NAP IPsec comprend un serveur de certificats d'intégrité et un client de contrainte de mise en conformité NAP IPsec</a:t>
            </a:r>
          </a:p>
          <a:p>
            <a:pPr lvl="2"/>
            <a:r>
              <a:rPr lang="en-GB" sz="1800" dirty="0" smtClean="0"/>
              <a:t>Le serveur de certificats d'intégrité délivre des certificats X.509 aux clients en quarantaine lorsque ces derniers prouvent qu'ils sont conformes. Les certificats sont ensuite utilisés pour authentifier les clients NAP lorsqu'ils établissent des communications protégées par IPsec avec d'autres clients NAP sur un intranet. </a:t>
            </a:r>
            <a:endParaRPr lang="en-GB" sz="1800" dirty="0"/>
          </a:p>
          <a:p>
            <a:pPr lvl="1"/>
            <a:r>
              <a:rPr lang="en-GB" sz="2200" dirty="0" err="1" smtClean="0"/>
              <a:t>La contrainte de mise en conformité IPsec restreint la communication sur un réseau aux nœuds considérés comme conformes </a:t>
            </a:r>
          </a:p>
          <a:p>
            <a:pPr lvl="1"/>
            <a:r>
              <a:rPr lang="en-GB" sz="2200" dirty="0"/>
              <a:t>Vous pouvez définir des spécifications pour les communications </a:t>
            </a:r>
            <a:r>
              <a:rPr lang="en-GB" sz="2200"/>
              <a:t>sécurisées </a:t>
            </a:r>
            <a:r>
              <a:rPr lang="en-GB" sz="2200" smtClean="0"/>
              <a:t>avec </a:t>
            </a:r>
            <a:r>
              <a:rPr lang="en-GB" sz="2200" dirty="0"/>
              <a:t>des clients conformes en fonction d'une adresse IP ou d'un numéro de port TCP/UDP</a:t>
            </a:r>
          </a:p>
          <a:p>
            <a:pPr lvl="1"/>
            <a:endParaRPr lang="en-US" dirty="0"/>
          </a:p>
        </p:txBody>
      </p:sp>
    </p:spTree>
    <p:extLst>
      <p:ext uri="{BB962C8B-B14F-4D97-AF65-F5344CB8AC3E}">
        <p14:creationId xmlns:p14="http://schemas.microsoft.com/office/powerpoint/2010/main" val="1270785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Contrainte de mise en conformité 802.1X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smtClean="0"/>
              <a:t>Points clés de la contrainte de mise en conformité NAP pour les connexions 802.1X câblées ou sans fil :</a:t>
            </a:r>
          </a:p>
          <a:p>
            <a:pPr lvl="1"/>
            <a:r>
              <a:rPr lang="en-GB" sz="2200" dirty="0"/>
              <a:t>L'ordinateur doit être conforme pour pouvoir obtenir un accès réseau illimité via une connexion réseau authentifiée par le protocole 802.1X </a:t>
            </a:r>
          </a:p>
          <a:p>
            <a:pPr lvl="1"/>
            <a:r>
              <a:rPr lang="en-GB" sz="2200" dirty="0"/>
              <a:t>L'accès des ordinateurs non conformes est limité au moyen d'un </a:t>
            </a:r>
            <a:r>
              <a:rPr lang="en-GB" sz="2200"/>
              <a:t>profil </a:t>
            </a:r>
            <a:r>
              <a:rPr lang="en-GB" sz="2200" smtClean="0"/>
              <a:t>d'accès </a:t>
            </a:r>
            <a:r>
              <a:rPr lang="en-GB" sz="2200" dirty="0"/>
              <a:t>restreint que le commutateur Ethernet ou </a:t>
            </a:r>
            <a:r>
              <a:rPr lang="en-GB" sz="2200"/>
              <a:t>le </a:t>
            </a:r>
            <a:r>
              <a:rPr lang="en-GB" sz="2200" smtClean="0"/>
              <a:t>point </a:t>
            </a:r>
            <a:r>
              <a:rPr lang="en-GB" sz="2200" dirty="0"/>
              <a:t>d'accès sans fil place sur la connexion </a:t>
            </a:r>
          </a:p>
          <a:p>
            <a:pPr lvl="1"/>
            <a:r>
              <a:rPr lang="en-GB" sz="2200" dirty="0"/>
              <a:t>Les profils d'accès restreint peuvent spécifier des filtres de paquets IP ou un identificateur de réseau local virtuel (VLAN) qui correspond au réseau restreint </a:t>
            </a:r>
          </a:p>
          <a:p>
            <a:pPr lvl="1"/>
            <a:r>
              <a:rPr lang="en-GB" sz="2200" dirty="0"/>
              <a:t>La contrainte de mise en conformité 802.1X analyse activement l'état d'intégrité du client NAP connecté et applique le profil d'accès restreint à la connexion si le client devient non </a:t>
            </a:r>
            <a:r>
              <a:rPr lang="en-GB" sz="2200"/>
              <a:t>conforme </a:t>
            </a:r>
            <a:endParaRPr lang="en-GB" sz="2200" dirty="0"/>
          </a:p>
        </p:txBody>
      </p:sp>
    </p:spTree>
    <p:extLst>
      <p:ext uri="{BB962C8B-B14F-4D97-AF65-F5344CB8AC3E}">
        <p14:creationId xmlns:p14="http://schemas.microsoft.com/office/powerpoint/2010/main" val="9918924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3534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72f5cfd1-aea3-47d2-8a0d-ed2965056d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Contrainte de mise en conformité VPN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Points clés de la contrainte de mise en conformité NAP VPN :</a:t>
            </a:r>
          </a:p>
          <a:p>
            <a:pPr lvl="1"/>
            <a:r>
              <a:rPr lang="en-GB" dirty="0"/>
              <a:t>L'ordinateur doit être conforme pour pouvoir obtenir un accès réseau illimité via une connexion VPN d'accès à distance </a:t>
            </a:r>
          </a:p>
          <a:p>
            <a:pPr lvl="1"/>
            <a:r>
              <a:rPr lang="en-GB" dirty="0"/>
              <a:t>Les ordinateurs non conformes ont un accès réseau limité au moyen d'un jeu de filtres de paquets IP que le serveur VPN applique à la connexion VPN</a:t>
            </a:r>
          </a:p>
          <a:p>
            <a:pPr lvl="1"/>
            <a:r>
              <a:rPr lang="en-GB" dirty="0"/>
              <a:t>La contrainte de mise en conformité VPN analyse activement l'état d'intégrité du client NAP et applique les filtres de paquets IP du réseau restreint à la connexion VPN si le client devient non conforme </a:t>
            </a:r>
          </a:p>
          <a:p>
            <a:pPr lvl="1"/>
            <a:endParaRPr lang="en-US" dirty="0"/>
          </a:p>
        </p:txBody>
      </p:sp>
    </p:spTree>
    <p:extLst>
      <p:ext uri="{BB962C8B-B14F-4D97-AF65-F5344CB8AC3E}">
        <p14:creationId xmlns:p14="http://schemas.microsoft.com/office/powerpoint/2010/main" val="765748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6316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4228ca96-08ab-403b-b770-d4cb9053ec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Contrainte de mise en conformité DHCP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Points clés de la contrainte de mise en conformité NAP DHCP :</a:t>
            </a:r>
          </a:p>
          <a:p>
            <a:pPr lvl="1"/>
            <a:r>
              <a:rPr lang="en-GB" dirty="0" smtClean="0"/>
              <a:t>Les ordinateurs doivent être conformes pour pouvoir obtenir une configuration d'adresse IPv4 pour un accès illimité d'un serveur DHCP </a:t>
            </a:r>
          </a:p>
          <a:p>
            <a:pPr lvl="1"/>
            <a:r>
              <a:rPr lang="en-GB" dirty="0"/>
              <a:t>Les ordinateurs non conformes ont une configuration d'adresse IPv4, ce qui autorise l'accès au réseau restreint uniquement</a:t>
            </a:r>
          </a:p>
          <a:p>
            <a:pPr lvl="1"/>
            <a:r>
              <a:rPr lang="en-GB" dirty="0"/>
              <a:t>La contrainte de mise en conformité par DHCP analyse activement l'état d'intégrité du client NAP et renouvelle la configuration d'adresse IPv4 pour l'accès au réseau restreint uniquement, si le client devient non conforme </a:t>
            </a:r>
          </a:p>
          <a:p>
            <a:pPr lvl="1"/>
            <a:endParaRPr lang="en-US" dirty="0"/>
          </a:p>
        </p:txBody>
      </p:sp>
    </p:spTree>
    <p:extLst>
      <p:ext uri="{BB962C8B-B14F-4D97-AF65-F5344CB8AC3E}">
        <p14:creationId xmlns:p14="http://schemas.microsoft.com/office/powerpoint/2010/main" val="1389611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Configuration de NAP</a:t>
            </a:r>
            <a:endParaRPr lang="en-US"/>
          </a:p>
        </p:txBody>
      </p:sp>
      <p:sp>
        <p:nvSpPr>
          <p:cNvPr id="3" name="Text Placeholder 2"/>
          <p:cNvSpPr>
            <a:spLocks noGrp="1"/>
          </p:cNvSpPr>
          <p:nvPr>
            <p:ph type="body" idx="1"/>
          </p:nvPr>
        </p:nvSpPr>
        <p:spPr/>
        <p:txBody>
          <a:bodyPr/>
          <a:lstStyle/>
          <a:p>
            <a:r>
              <a:rPr lang="fr-FR" smtClean="0"/>
              <a:t>Qu'est-ce que les programmes de validation d'intégrité système ?
Qu'est-ce qu'une stratégie de contrôle d'intégrité ?
Qu'est-ce que les groupes de serveurs de mise à jour ?
Configuration du client NAP
Démonstration : Configuration de NAP</a:t>
            </a:r>
            <a:endParaRPr lang="en-US"/>
          </a:p>
        </p:txBody>
      </p:sp>
    </p:spTree>
    <p:extLst>
      <p:ext uri="{BB962C8B-B14F-4D97-AF65-F5344CB8AC3E}">
        <p14:creationId xmlns:p14="http://schemas.microsoft.com/office/powerpoint/2010/main" val="2440970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les programmes de validation d'intégrité système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gn="ctr">
              <a:buNone/>
            </a:pPr>
            <a:r>
              <a:rPr lang="en-US" sz="2400" dirty="0" smtClean="0"/>
              <a:t>Les programmes de validation d'intégrité système sont les équivalents côté serveur des agents d'intégrité système</a:t>
            </a:r>
          </a:p>
          <a:p>
            <a:pPr marL="0" indent="0">
              <a:buNone/>
            </a:pPr>
            <a:endParaRPr lang="en-US" sz="2000" dirty="0" smtClean="0"/>
          </a:p>
          <a:p>
            <a:r>
              <a:rPr lang="en-GB" sz="2000" dirty="0"/>
              <a:t>Chaque agent d'intégrité système sur le client possède un programme de validation d'intégrité système correspondant dans le service NPS </a:t>
            </a:r>
          </a:p>
          <a:p>
            <a:r>
              <a:rPr lang="en-GB" sz="2000" dirty="0"/>
              <a:t>Les programmes de validation d'intégrité système permettent au service NPS de vérifier la déclaration d'intégrité produite par l'agent d'intégrité système correspondant sur le client </a:t>
            </a:r>
          </a:p>
          <a:p>
            <a:r>
              <a:rPr lang="en-GB" sz="2000" dirty="0"/>
              <a:t>Les programmes de validation d'intégrité système contiennent les paramètres de configuration requis sur les ordinateurs clients </a:t>
            </a:r>
          </a:p>
          <a:p>
            <a:r>
              <a:rPr lang="en-GB" sz="2000" dirty="0"/>
              <a:t>Le programme de validation d'intégrité système de la sécurité Windows correspond à l'agent d'intégrité système Microsoft sur les ordinateurs clients </a:t>
            </a:r>
          </a:p>
          <a:p>
            <a:endParaRPr lang="en-US" sz="2200" dirty="0"/>
          </a:p>
        </p:txBody>
      </p:sp>
      <p:grpSp>
        <p:nvGrpSpPr>
          <p:cNvPr id="5" name="Group 4"/>
          <p:cNvGrpSpPr/>
          <p:nvPr/>
        </p:nvGrpSpPr>
        <p:grpSpPr>
          <a:xfrm>
            <a:off x="6270078" y="5257800"/>
            <a:ext cx="2492922" cy="1524000"/>
            <a:chOff x="5357912" y="5181600"/>
            <a:chExt cx="2492922" cy="1524000"/>
          </a:xfrm>
        </p:grpSpPr>
        <p:pic>
          <p:nvPicPr>
            <p:cNvPr id="6" name="Picture 5" descr="D:\Evergreen\Divers\Bibliothèque PPT\Bibliothèque PPT\Health.png"/>
            <p:cNvPicPr>
              <a:picLocks noChangeAspect="1" noChangeArrowheads="1"/>
            </p:cNvPicPr>
            <p:nvPr/>
          </p:nvPicPr>
          <p:blipFill>
            <a:blip r:embed="rId3"/>
            <a:srcRect/>
            <a:stretch>
              <a:fillRect/>
            </a:stretch>
          </p:blipFill>
          <p:spPr bwMode="auto">
            <a:xfrm>
              <a:off x="5357912" y="5181600"/>
              <a:ext cx="1738213" cy="1294183"/>
            </a:xfrm>
            <a:prstGeom prst="rect">
              <a:avLst/>
            </a:prstGeom>
            <a:noFill/>
          </p:spPr>
        </p:pic>
        <p:pic>
          <p:nvPicPr>
            <p:cNvPr id="7" name="Picture 6" descr="D:\Evergreen\Divers\Bibliothèque PPT\Bibliothèque PPT\ServerProcess.png"/>
            <p:cNvPicPr>
              <a:picLocks noChangeAspect="1" noChangeArrowheads="1"/>
            </p:cNvPicPr>
            <p:nvPr/>
          </p:nvPicPr>
          <p:blipFill>
            <a:blip r:embed="rId4"/>
            <a:srcRect/>
            <a:stretch>
              <a:fillRect/>
            </a:stretch>
          </p:blipFill>
          <p:spPr bwMode="auto">
            <a:xfrm>
              <a:off x="6858000" y="5943600"/>
              <a:ext cx="992834" cy="762000"/>
            </a:xfrm>
            <a:prstGeom prst="rect">
              <a:avLst/>
            </a:prstGeom>
            <a:noFill/>
          </p:spPr>
        </p:pic>
      </p:grpSp>
    </p:spTree>
    <p:extLst>
      <p:ext uri="{BB962C8B-B14F-4D97-AF65-F5344CB8AC3E}">
        <p14:creationId xmlns:p14="http://schemas.microsoft.com/office/powerpoint/2010/main" val="2485495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fr-FR" smtClean="0"/>
              <a:t>Qu'est-ce qu'une stratégie de contrôle d'intégrité ?</a:t>
            </a:r>
            <a:endParaRPr lang="en-US"/>
          </a:p>
        </p:txBody>
      </p:sp>
      <p:pic>
        <p:nvPicPr>
          <p:cNvPr id="4" name="Picture 3" descr="D:\Evergreen\Divers\Bibliothèque PPT\Bibliothèque PPT\Policy_Writing.png"/>
          <p:cNvPicPr>
            <a:picLocks noChangeAspect="1" noChangeArrowheads="1"/>
          </p:cNvPicPr>
          <p:nvPr/>
        </p:nvPicPr>
        <p:blipFill>
          <a:blip r:embed="rId3"/>
          <a:srcRect/>
          <a:stretch>
            <a:fillRect/>
          </a:stretch>
        </p:blipFill>
        <p:spPr bwMode="auto">
          <a:xfrm>
            <a:off x="7391400" y="4572000"/>
            <a:ext cx="1530858" cy="2133600"/>
          </a:xfrm>
          <a:prstGeom prst="rect">
            <a:avLst/>
          </a:prstGeom>
          <a:noFill/>
        </p:spPr>
      </p:pic>
      <p:sp>
        <p:nvSpPr>
          <p:cNvPr id="5" name="Content Placeholder 2"/>
          <p:cNvSpPr>
            <a:spLocks noGrp="1"/>
          </p:cNvSpPr>
          <p:nvPr/>
        </p:nvSpPr>
        <p:spPr bwMode="auto">
          <a:xfrm>
            <a:off x="228600" y="11772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000" b="1" dirty="0"/>
              <a:t>Pour pouvoir exploiter le programme de validation d'intégrité de la sécurité Windows, vous devez configurer une stratégie de contrôle d'intégrité et lui affecter le programme de validation d'intégrité système</a:t>
            </a:r>
          </a:p>
          <a:p>
            <a:r>
              <a:rPr lang="en-GB" sz="1600" dirty="0" smtClean="0"/>
              <a:t>Les stratégies de contrôle d'intégrité sont composées d'un ou de plusieurs programmes de validation d'intégrité système, </a:t>
            </a:r>
            <a:r>
              <a:rPr lang="en-US" sz="1600" dirty="0" smtClean="0"/>
              <a:t>ainsi que d'autres paramètres, qui vous permettent de définir les critères de configuration des ordinateurs compatibles avec la protection d'accès réseau qui tentent de se connecter à votre réseau</a:t>
            </a:r>
            <a:endParaRPr lang="en-GB" sz="1600" dirty="0"/>
          </a:p>
          <a:p>
            <a:r>
              <a:rPr lang="en-GB" sz="1600" dirty="0"/>
              <a:t>Vous pouvez définir des stratégies de contrôle d'intégrité des clients dans le </a:t>
            </a:r>
            <a:r>
              <a:rPr sz="1600"/>
              <a:t/>
            </a:r>
            <a:br>
              <a:rPr sz="1600"/>
            </a:br>
            <a:r>
              <a:rPr lang="en-GB" sz="1600" dirty="0"/>
              <a:t>service NPS en ajoutant un ou plusieurs programmes de validation d'intégrité système à la stratégie de contrôle d'intégrité</a:t>
            </a:r>
          </a:p>
          <a:p>
            <a:r>
              <a:rPr lang="en-GB" sz="1600" dirty="0"/>
              <a:t>La contrainte de mise en conformité NAP est accomplie par le serveur NPS </a:t>
            </a:r>
            <a:r>
              <a:rPr sz="1600"/>
              <a:t/>
            </a:r>
            <a:br>
              <a:rPr sz="1600"/>
            </a:br>
            <a:r>
              <a:rPr lang="en-GB" sz="1600" dirty="0"/>
              <a:t>et les stratégies sont spécifiques à un réseau</a:t>
            </a:r>
          </a:p>
          <a:p>
            <a:r>
              <a:rPr lang="en-GB" sz="1600" dirty="0"/>
              <a:t>Une fois que vous avez créé une stratégie de contrôle d'intégrité en </a:t>
            </a:r>
            <a:r>
              <a:rPr lang="en-GB" sz="1600"/>
              <a:t>ajoutant </a:t>
            </a:r>
            <a:r>
              <a:rPr lang="en-GB" sz="1600" smtClean="0"/>
              <a:t/>
            </a:r>
            <a:br>
              <a:rPr lang="en-GB" sz="1600" smtClean="0"/>
            </a:br>
            <a:r>
              <a:rPr lang="en-GB" sz="1600" smtClean="0"/>
              <a:t>un </a:t>
            </a:r>
            <a:r>
              <a:rPr lang="en-GB" sz="1600"/>
              <a:t>ou </a:t>
            </a:r>
            <a:r>
              <a:rPr lang="en-GB" sz="1600" smtClean="0"/>
              <a:t>plusieurs </a:t>
            </a:r>
            <a:r>
              <a:rPr lang="en-GB" sz="1600" dirty="0"/>
              <a:t>programmes de validation d'intégrité système à la stratégie</a:t>
            </a:r>
            <a:r>
              <a:rPr lang="en-GB" sz="1600"/>
              <a:t>, </a:t>
            </a:r>
            <a:r>
              <a:rPr lang="en-GB" sz="1600" smtClean="0"/>
              <a:t/>
            </a:r>
            <a:br>
              <a:rPr lang="en-GB" sz="1600" smtClean="0"/>
            </a:br>
            <a:r>
              <a:rPr lang="en-GB" sz="1600" smtClean="0"/>
              <a:t>vous </a:t>
            </a:r>
            <a:r>
              <a:rPr lang="en-GB" sz="1600"/>
              <a:t>pouvez </a:t>
            </a:r>
            <a:r>
              <a:rPr lang="en-GB" sz="1600" smtClean="0"/>
              <a:t>ajouter </a:t>
            </a:r>
            <a:r>
              <a:rPr lang="en-GB" sz="1600" dirty="0"/>
              <a:t>la stratégie de contrôle d'intégrité à la </a:t>
            </a:r>
            <a:r>
              <a:rPr lang="en-GB" sz="1600"/>
              <a:t>stratégie </a:t>
            </a:r>
            <a:r>
              <a:rPr lang="en-GB" sz="1600" smtClean="0"/>
              <a:t/>
            </a:r>
            <a:br>
              <a:rPr lang="en-GB" sz="1600" smtClean="0"/>
            </a:br>
            <a:r>
              <a:rPr lang="en-GB" sz="1600" smtClean="0"/>
              <a:t>réseau et </a:t>
            </a:r>
            <a:r>
              <a:rPr lang="en-GB" sz="1600" dirty="0"/>
              <a:t>activer la contrainte de mise en conformité NAP </a:t>
            </a:r>
            <a:r>
              <a:rPr lang="en-GB" sz="1600"/>
              <a:t>dans </a:t>
            </a:r>
            <a:r>
              <a:rPr lang="en-GB" sz="1600" smtClean="0"/>
              <a:t/>
            </a:r>
            <a:br>
              <a:rPr lang="en-GB" sz="1600" smtClean="0"/>
            </a:br>
            <a:r>
              <a:rPr lang="en-GB" sz="1600" smtClean="0"/>
              <a:t>la </a:t>
            </a:r>
            <a:r>
              <a:rPr lang="en-GB" sz="1600" dirty="0"/>
              <a:t>stratégie </a:t>
            </a:r>
          </a:p>
          <a:p>
            <a:endParaRPr lang="en-US" sz="1600" dirty="0"/>
          </a:p>
        </p:txBody>
      </p:sp>
      <p:pic>
        <p:nvPicPr>
          <p:cNvPr id="6" name="Picture 5" descr="D:\Evergreen\Divers\Bibliothèque PPT\Bibliothèque PPT\Health.png"/>
          <p:cNvPicPr>
            <a:picLocks noChangeAspect="1" noChangeArrowheads="1"/>
          </p:cNvPicPr>
          <p:nvPr/>
        </p:nvPicPr>
        <p:blipFill>
          <a:blip r:embed="rId4"/>
          <a:srcRect/>
          <a:stretch>
            <a:fillRect/>
          </a:stretch>
        </p:blipFill>
        <p:spPr bwMode="auto">
          <a:xfrm>
            <a:off x="6324600" y="5638800"/>
            <a:ext cx="1426419" cy="1062038"/>
          </a:xfrm>
          <a:prstGeom prst="rect">
            <a:avLst/>
          </a:prstGeom>
          <a:noFill/>
        </p:spPr>
      </p:pic>
    </p:spTree>
    <p:extLst>
      <p:ext uri="{BB962C8B-B14F-4D97-AF65-F5344CB8AC3E}">
        <p14:creationId xmlns:p14="http://schemas.microsoft.com/office/powerpoint/2010/main" val="803628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de la protection d'accès réseau
Vue d'ensemble des processus de contrainte de mise en conformité NAP
Configuration de NAP
Analyse et résolution des problèmes du système NAP</a:t>
            </a:r>
            <a:endParaRPr lang="en-US"/>
          </a:p>
        </p:txBody>
      </p:sp>
    </p:spTree>
    <p:extLst>
      <p:ext uri="{BB962C8B-B14F-4D97-AF65-F5344CB8AC3E}">
        <p14:creationId xmlns:p14="http://schemas.microsoft.com/office/powerpoint/2010/main" val="1299221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les groupes de serveurs de mise à jour ?</a:t>
            </a:r>
            <a:endParaRPr lang="en-US"/>
          </a:p>
        </p:txBody>
      </p:sp>
      <p:sp>
        <p:nvSpPr>
          <p:cNvPr id="4" name="Content Placeholder 2"/>
          <p:cNvSpPr>
            <a:spLocks noGrp="1"/>
          </p:cNvSpPr>
          <p:nvPr/>
        </p:nvSpPr>
        <p:spPr bwMode="auto">
          <a:xfrm>
            <a:off x="381000" y="990600"/>
            <a:ext cx="8119156" cy="3581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000" b="1" dirty="0"/>
              <a:t>Lorsque la contrainte de mise en conformité NAP est mise en œuvre, vous devez spécifier des groupes de serveurs de mise à jour afin que les clients aient accès aux ressources qui assurent la mise en conformité des clients non conformes compatibles avec la protection d'accès réseau</a:t>
            </a:r>
          </a:p>
          <a:p>
            <a:r>
              <a:rPr lang="en-GB" sz="1800" dirty="0" smtClean="0"/>
              <a:t>Un serveur de mise à jour héberge les mises à jour que l'agent NAP </a:t>
            </a:r>
            <a:r>
              <a:rPr lang="en-GB" sz="1800" smtClean="0"/>
              <a:t>peut utiliser </a:t>
            </a:r>
            <a:r>
              <a:rPr lang="en-GB" sz="1800" dirty="0" smtClean="0"/>
              <a:t>pour que les ordinateurs clients non conformes </a:t>
            </a:r>
            <a:r>
              <a:rPr lang="en-GB" sz="1800" smtClean="0"/>
              <a:t>deviennent conformes </a:t>
            </a:r>
            <a:r>
              <a:rPr lang="en-GB" sz="1800" dirty="0" smtClean="0"/>
              <a:t>à la stratégie de contrôle d'intégrité définie par le serveur NPS </a:t>
            </a:r>
          </a:p>
          <a:p>
            <a:r>
              <a:rPr lang="en-GB" sz="1800" dirty="0"/>
              <a:t>Un groupe de serveurs de mise à jour est une liste de serveurs </a:t>
            </a:r>
            <a:r>
              <a:rPr lang="en-GB" sz="1800"/>
              <a:t>sur </a:t>
            </a:r>
            <a:r>
              <a:rPr lang="en-GB" sz="1800" smtClean="0"/>
              <a:t>le réseau </a:t>
            </a:r>
            <a:r>
              <a:rPr lang="en-GB" sz="1800" dirty="0"/>
              <a:t>restreint auxquels les clients NAP non </a:t>
            </a:r>
            <a:r>
              <a:rPr lang="en-GB" sz="1800"/>
              <a:t>conformes </a:t>
            </a:r>
            <a:r>
              <a:rPr lang="en-GB" sz="1800" smtClean="0"/>
              <a:t>peuvent </a:t>
            </a:r>
            <a:br>
              <a:rPr lang="en-GB" sz="1800" smtClean="0"/>
            </a:br>
            <a:r>
              <a:rPr lang="en-GB" sz="1800" smtClean="0"/>
              <a:t>accéder </a:t>
            </a:r>
            <a:r>
              <a:rPr lang="en-GB" sz="1800" dirty="0"/>
              <a:t>pour obtenir des mises à </a:t>
            </a:r>
            <a:r>
              <a:rPr lang="en-GB" sz="1800"/>
              <a:t>jour </a:t>
            </a:r>
            <a:r>
              <a:rPr lang="en-GB" sz="1800" smtClean="0"/>
              <a:t>logicielles </a:t>
            </a:r>
            <a:endParaRPr lang="en-GB" sz="1800" dirty="0"/>
          </a:p>
          <a:p>
            <a:endParaRPr lang="en-US" sz="1800" dirty="0"/>
          </a:p>
        </p:txBody>
      </p:sp>
      <p:pic>
        <p:nvPicPr>
          <p:cNvPr id="5" name="Picture 4" descr="D:\Evergreen\Divers\Bibliothèque PPT\Bibliothèque PPT\abstract_oval_blue_04.png"/>
          <p:cNvPicPr>
            <a:picLocks noChangeAspect="1" noChangeArrowheads="1"/>
          </p:cNvPicPr>
          <p:nvPr/>
        </p:nvPicPr>
        <p:blipFill>
          <a:blip r:embed="rId3"/>
          <a:srcRect/>
          <a:stretch>
            <a:fillRect/>
          </a:stretch>
        </p:blipFill>
        <p:spPr bwMode="auto">
          <a:xfrm>
            <a:off x="5358346" y="4495800"/>
            <a:ext cx="2928404" cy="2219325"/>
          </a:xfrm>
          <a:prstGeom prst="rect">
            <a:avLst/>
          </a:prstGeom>
          <a:noFill/>
        </p:spPr>
      </p:pic>
      <p:pic>
        <p:nvPicPr>
          <p:cNvPr id="6" name="Picture 5" descr="D:\Evergreen\Divers\Bibliothèque PPT\Bibliothèque PPT\Server.png"/>
          <p:cNvPicPr>
            <a:picLocks noChangeAspect="1" noChangeArrowheads="1"/>
          </p:cNvPicPr>
          <p:nvPr/>
        </p:nvPicPr>
        <p:blipFill>
          <a:blip r:embed="rId4"/>
          <a:srcRect/>
          <a:stretch>
            <a:fillRect/>
          </a:stretch>
        </p:blipFill>
        <p:spPr bwMode="auto">
          <a:xfrm>
            <a:off x="4994910" y="5360894"/>
            <a:ext cx="948690" cy="1116106"/>
          </a:xfrm>
          <a:prstGeom prst="rect">
            <a:avLst/>
          </a:prstGeom>
          <a:noFill/>
        </p:spPr>
      </p:pic>
      <p:pic>
        <p:nvPicPr>
          <p:cNvPr id="7" name="Picture 6" descr="D:\Evergreen\Divers\Bibliothèque PPT\Bibliothèque PPT\Computer_Desktop.png"/>
          <p:cNvPicPr>
            <a:picLocks noChangeAspect="1" noChangeArrowheads="1"/>
          </p:cNvPicPr>
          <p:nvPr/>
        </p:nvPicPr>
        <p:blipFill>
          <a:blip r:embed="rId5"/>
          <a:srcRect/>
          <a:stretch>
            <a:fillRect/>
          </a:stretch>
        </p:blipFill>
        <p:spPr bwMode="auto">
          <a:xfrm>
            <a:off x="6324600" y="5181600"/>
            <a:ext cx="964692" cy="1176452"/>
          </a:xfrm>
          <a:prstGeom prst="rect">
            <a:avLst/>
          </a:prstGeom>
          <a:noFill/>
        </p:spPr>
      </p:pic>
      <p:pic>
        <p:nvPicPr>
          <p:cNvPr id="8" name="Picture 7" descr="D:\Evergreen\Divers\Bibliothèque PPT\Bibliothèque PPT\Validated.png"/>
          <p:cNvPicPr>
            <a:picLocks noChangeAspect="1" noChangeArrowheads="1"/>
          </p:cNvPicPr>
          <p:nvPr/>
        </p:nvPicPr>
        <p:blipFill>
          <a:blip r:embed="rId6"/>
          <a:srcRect/>
          <a:stretch>
            <a:fillRect/>
          </a:stretch>
        </p:blipFill>
        <p:spPr bwMode="auto">
          <a:xfrm>
            <a:off x="6705600" y="5334000"/>
            <a:ext cx="466725" cy="475237"/>
          </a:xfrm>
          <a:prstGeom prst="rect">
            <a:avLst/>
          </a:prstGeom>
          <a:noFill/>
        </p:spPr>
      </p:pic>
      <p:pic>
        <p:nvPicPr>
          <p:cNvPr id="9" name="Picture 8" descr="D:\Evergreen\Divers\Bibliothèque PPT\Bibliothèque PPT\Server.png"/>
          <p:cNvPicPr>
            <a:picLocks noChangeAspect="1" noChangeArrowheads="1"/>
          </p:cNvPicPr>
          <p:nvPr/>
        </p:nvPicPr>
        <p:blipFill>
          <a:blip r:embed="rId4"/>
          <a:srcRect/>
          <a:stretch>
            <a:fillRect/>
          </a:stretch>
        </p:blipFill>
        <p:spPr bwMode="auto">
          <a:xfrm>
            <a:off x="7620000" y="5208494"/>
            <a:ext cx="948690" cy="1116106"/>
          </a:xfrm>
          <a:prstGeom prst="rect">
            <a:avLst/>
          </a:prstGeom>
          <a:noFill/>
        </p:spPr>
      </p:pic>
      <p:pic>
        <p:nvPicPr>
          <p:cNvPr id="10" name="Picture 9" descr="D:\Evergreen\Divers\Bibliothèque PPT\Bibliothèque PPT\Server.png"/>
          <p:cNvPicPr>
            <a:picLocks noChangeAspect="1" noChangeArrowheads="1"/>
          </p:cNvPicPr>
          <p:nvPr/>
        </p:nvPicPr>
        <p:blipFill>
          <a:blip r:embed="rId4"/>
          <a:srcRect/>
          <a:stretch>
            <a:fillRect/>
          </a:stretch>
        </p:blipFill>
        <p:spPr bwMode="auto">
          <a:xfrm>
            <a:off x="6400800" y="3962400"/>
            <a:ext cx="948690" cy="1116106"/>
          </a:xfrm>
          <a:prstGeom prst="rect">
            <a:avLst/>
          </a:prstGeom>
          <a:noFill/>
        </p:spPr>
      </p:pic>
    </p:spTree>
    <p:extLst>
      <p:ext uri="{BB962C8B-B14F-4D97-AF65-F5344CB8AC3E}">
        <p14:creationId xmlns:p14="http://schemas.microsoft.com/office/powerpoint/2010/main" val="398503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a60e0025-c286-4150-8fa8-953a4c203e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Configuration du client NAP</a:t>
            </a:r>
            <a:endParaRPr lang="en-US"/>
          </a:p>
        </p:txBody>
      </p:sp>
      <p:sp>
        <p:nvSpPr>
          <p:cNvPr id="4" name="Content Placeholder 2"/>
          <p:cNvSpPr>
            <a:spLocks noGrp="1"/>
          </p:cNvSpPr>
          <p:nvPr/>
        </p:nvSpPr>
        <p:spPr bwMode="auto">
          <a:xfrm>
            <a:off x="458788" y="15736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200" dirty="0"/>
              <a:t>Certains déploiements NAP qui utilisent le programme de validation d'intégrité de la sécurité Windows requièrent l'activation du Centre de sécurité</a:t>
            </a:r>
          </a:p>
          <a:p>
            <a:endParaRPr lang="en-GB" sz="1800" dirty="0"/>
          </a:p>
          <a:p>
            <a:r>
              <a:rPr lang="en-GB" sz="2200" dirty="0"/>
              <a:t>Le service de protection d'accès réseau est requis lorsque vous déployez la protection d'accès réseau sur des ordinateurs clients compatibles avec la protection d'accès réseau</a:t>
            </a:r>
          </a:p>
          <a:p>
            <a:endParaRPr lang="en-GB" sz="1800" dirty="0"/>
          </a:p>
          <a:p>
            <a:r>
              <a:rPr lang="en-GB" sz="2200" dirty="0"/>
              <a:t>Vous devez également configurer les clients de contrainte de mise en conformité NAP sur les ordinateurs compatibles avec la protection d'accès réseau</a:t>
            </a:r>
          </a:p>
          <a:p>
            <a:endParaRPr lang="en-GB" sz="1800" dirty="0"/>
          </a:p>
          <a:p>
            <a:r>
              <a:rPr lang="en-GB" sz="2200" dirty="0"/>
              <a:t>La plupart des paramètres clients NAP peuvent être configurés à l'aide des objets de stratégie </a:t>
            </a:r>
            <a:r>
              <a:rPr lang="en-GB" sz="2200"/>
              <a:t>de </a:t>
            </a:r>
            <a:r>
              <a:rPr lang="en-GB" sz="2200" smtClean="0"/>
              <a:t>groupe</a:t>
            </a:r>
            <a:endParaRPr lang="en-GB" sz="2200" dirty="0"/>
          </a:p>
        </p:txBody>
      </p:sp>
    </p:spTree>
    <p:extLst>
      <p:ext uri="{BB962C8B-B14F-4D97-AF65-F5344CB8AC3E}">
        <p14:creationId xmlns:p14="http://schemas.microsoft.com/office/powerpoint/2010/main" val="1984684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bf1041d3-0156-468e-9966-06d5158784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Démonstration : Configuration de NAP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sz="2400" dirty="0" smtClean="0"/>
              <a:t>Dans cette démonstration, vous allez apprendre à :</a:t>
            </a:r>
          </a:p>
          <a:p>
            <a:pPr lvl="0"/>
            <a:r>
              <a:rPr lang="en-US" sz="2400" dirty="0" smtClean="0"/>
              <a:t>Installer le rôle de serveur NPS</a:t>
            </a:r>
            <a:endParaRPr lang="en-GB" sz="2400" dirty="0"/>
          </a:p>
          <a:p>
            <a:pPr lvl="0"/>
            <a:r>
              <a:rPr lang="en-US" sz="2400" dirty="0"/>
              <a:t>Configurer le serveur NPS en tant que serveur de stratégie de contrôle d'intégrité NAP</a:t>
            </a:r>
            <a:endParaRPr lang="en-GB" sz="2400" dirty="0"/>
          </a:p>
          <a:p>
            <a:pPr lvl="0"/>
            <a:r>
              <a:rPr lang="en-US" sz="2400" dirty="0"/>
              <a:t>Configurer les stratégies de contrôle d'intégrité</a:t>
            </a:r>
            <a:endParaRPr lang="en-GB" sz="2400" dirty="0"/>
          </a:p>
          <a:p>
            <a:pPr lvl="0"/>
            <a:r>
              <a:rPr lang="en-US" sz="2400" dirty="0"/>
              <a:t>Configurer des stratégies réseau pour les ordinateurs conformes</a:t>
            </a:r>
            <a:endParaRPr lang="en-GB" sz="2400" dirty="0"/>
          </a:p>
          <a:p>
            <a:pPr lvl="0"/>
            <a:r>
              <a:rPr lang="en-US" sz="2400" dirty="0"/>
              <a:t>Configurer des stratégies réseau pour les ordinateurs non conformes</a:t>
            </a:r>
            <a:endParaRPr lang="en-GB" sz="2400" dirty="0"/>
          </a:p>
          <a:p>
            <a:pPr lvl="0"/>
            <a:r>
              <a:rPr lang="en-US" sz="2400" dirty="0"/>
              <a:t>Configurer le rôle de serveur DHCP pour la protection d'accès réseau</a:t>
            </a:r>
            <a:endParaRPr lang="en-GB" sz="2400" dirty="0"/>
          </a:p>
          <a:p>
            <a:pPr lvl="0"/>
            <a:r>
              <a:rPr lang="en-US" sz="2400" dirty="0"/>
              <a:t>Configurer les paramètres NAP du client</a:t>
            </a:r>
            <a:endParaRPr lang="en-GB" sz="2400" dirty="0"/>
          </a:p>
          <a:p>
            <a:pPr lvl="0"/>
            <a:r>
              <a:rPr lang="en-US" sz="2400" dirty="0"/>
              <a:t>Tester la protection d'accès réseau</a:t>
            </a:r>
            <a:endParaRPr lang="en-GB" sz="2400" dirty="0"/>
          </a:p>
        </p:txBody>
      </p:sp>
    </p:spTree>
    <p:extLst>
      <p:ext uri="{BB962C8B-B14F-4D97-AF65-F5344CB8AC3E}">
        <p14:creationId xmlns:p14="http://schemas.microsoft.com/office/powerpoint/2010/main" val="761917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7634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20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6920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0375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7821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6292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40378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Vue d'ensemble de la protection d'accès réseau</a:t>
            </a:r>
            <a:endParaRPr lang="en-US"/>
          </a:p>
        </p:txBody>
      </p:sp>
      <p:sp>
        <p:nvSpPr>
          <p:cNvPr id="3" name="Text Placeholder 2"/>
          <p:cNvSpPr>
            <a:spLocks noGrp="1"/>
          </p:cNvSpPr>
          <p:nvPr>
            <p:ph type="body" idx="1"/>
          </p:nvPr>
        </p:nvSpPr>
        <p:spPr/>
        <p:txBody>
          <a:bodyPr/>
          <a:lstStyle/>
          <a:p>
            <a:r>
              <a:rPr lang="fr-FR" smtClean="0"/>
              <a:t>Qu'est-ce que la protection d'accès réseau ?
Scénarios de protection d'accès réseau
Méthodes de contrainte de mise en conformité NAP
Architecture de la plateforme NAP</a:t>
            </a:r>
            <a:endParaRPr lang="en-US"/>
          </a:p>
        </p:txBody>
      </p:sp>
    </p:spTree>
    <p:extLst>
      <p:ext uri="{BB962C8B-B14F-4D97-AF65-F5344CB8AC3E}">
        <p14:creationId xmlns:p14="http://schemas.microsoft.com/office/powerpoint/2010/main" val="2353348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1f395153-6337-4288-9d31-5e4df9d207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4: Analyse et résolution des problèmes du système NAP</a:t>
            </a:r>
            <a:endParaRPr lang="en-US"/>
          </a:p>
        </p:txBody>
      </p:sp>
      <p:sp>
        <p:nvSpPr>
          <p:cNvPr id="3" name="Text Placeholder 2"/>
          <p:cNvSpPr>
            <a:spLocks noGrp="1"/>
          </p:cNvSpPr>
          <p:nvPr>
            <p:ph type="body" idx="1"/>
          </p:nvPr>
        </p:nvSpPr>
        <p:spPr/>
        <p:txBody>
          <a:bodyPr/>
          <a:lstStyle/>
          <a:p>
            <a:r>
              <a:rPr lang="fr-FR" smtClean="0"/>
              <a:t>Qu'est-ce que le suivi NAP ?
Démonstration : Configuration du suivi NAP
Résolution des problèmes de la protection d'accès réseau
Résolution des problèmes de la protection d'accès réseau avec les journaux d'événements</a:t>
            </a:r>
            <a:endParaRPr lang="en-US"/>
          </a:p>
        </p:txBody>
      </p:sp>
    </p:spTree>
    <p:extLst>
      <p:ext uri="{BB962C8B-B14F-4D97-AF65-F5344CB8AC3E}">
        <p14:creationId xmlns:p14="http://schemas.microsoft.com/office/powerpoint/2010/main" val="3382746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d141989d-3ecf-40e7-aa9b-dc7f27a7d6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suivi NAP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Le suivi de la protection d'accès réseau identifie des événements NAP et </a:t>
            </a:r>
            <a:r>
              <a:rPr lang="en-GB" sz="2400"/>
              <a:t>les </a:t>
            </a:r>
            <a:r>
              <a:rPr lang="en-GB" sz="2400" smtClean="0"/>
              <a:t>enregistre </a:t>
            </a:r>
            <a:r>
              <a:rPr lang="en-GB" sz="2400" dirty="0"/>
              <a:t>dans un fichier journal en fonction de l'un des niveaux de suivi ci-après :</a:t>
            </a:r>
          </a:p>
          <a:p>
            <a:pPr lvl="1"/>
            <a:r>
              <a:rPr lang="en-GB" sz="2000" dirty="0"/>
              <a:t>De base</a:t>
            </a:r>
          </a:p>
          <a:p>
            <a:pPr lvl="1"/>
            <a:r>
              <a:rPr lang="en-GB" sz="2000" dirty="0"/>
              <a:t>Avancée</a:t>
            </a:r>
          </a:p>
          <a:p>
            <a:pPr lvl="1"/>
            <a:r>
              <a:rPr lang="en-GB" sz="2000" dirty="0"/>
              <a:t>Débogage</a:t>
            </a:r>
          </a:p>
          <a:p>
            <a:endParaRPr lang="en-GB" sz="1800" dirty="0" smtClean="0"/>
          </a:p>
          <a:p>
            <a:r>
              <a:rPr lang="en-GB" sz="2400" dirty="0" smtClean="0"/>
              <a:t>Vous pouvez utiliser les journaux de suivi pour :</a:t>
            </a:r>
          </a:p>
          <a:p>
            <a:pPr lvl="1"/>
            <a:r>
              <a:rPr lang="en-GB" sz="2000" dirty="0"/>
              <a:t>Évaluer l'intégrité et la sécurité de votre réseau</a:t>
            </a:r>
          </a:p>
          <a:p>
            <a:pPr lvl="1"/>
            <a:r>
              <a:rPr lang="en-GB" sz="2000" dirty="0"/>
              <a:t>Résoudre les problèmes et effectuer des opérations de maintenance</a:t>
            </a:r>
          </a:p>
          <a:p>
            <a:endParaRPr lang="en-GB" sz="1800" dirty="0" smtClean="0"/>
          </a:p>
          <a:p>
            <a:r>
              <a:rPr lang="en-GB" sz="2400" dirty="0" smtClean="0"/>
              <a:t>Le suivi de la protection d'accès réseau est désactivé par défaut, ce qui </a:t>
            </a:r>
            <a:r>
              <a:rPr lang="en-GB" sz="2400" smtClean="0"/>
              <a:t>signifie qu'aucun </a:t>
            </a:r>
            <a:r>
              <a:rPr lang="en-GB" sz="2400" dirty="0" smtClean="0"/>
              <a:t>événement NAP n'est enregistré dans les journaux de suivi</a:t>
            </a:r>
          </a:p>
          <a:p>
            <a:endParaRPr lang="en-US" sz="2400" dirty="0"/>
          </a:p>
        </p:txBody>
      </p:sp>
    </p:spTree>
    <p:extLst>
      <p:ext uri="{BB962C8B-B14F-4D97-AF65-F5344CB8AC3E}">
        <p14:creationId xmlns:p14="http://schemas.microsoft.com/office/powerpoint/2010/main" val="28402768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528d91d3-87e8-4064-8346-52be2d108c2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du suivi NAP</a:t>
            </a:r>
            <a:endParaRPr lang="en-US"/>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FontTx/>
              <a:buNone/>
            </a:pPr>
            <a:r>
              <a:rPr lang="en-US" sz="2400" dirty="0" smtClean="0">
                <a:latin typeface="Segoe UI" pitchFamily="34" charset="0"/>
                <a:ea typeface="Segoe UI" pitchFamily="34" charset="0"/>
                <a:cs typeface="Segoe UI" pitchFamily="34" charset="0"/>
              </a:rPr>
              <a:t>Dans cette démonstration, vous allez apprendre à : </a:t>
            </a:r>
          </a:p>
          <a:p>
            <a:r>
              <a:rPr lang="en-US" sz="2400" b="0" dirty="0" smtClean="0">
                <a:latin typeface="Segoe UI" pitchFamily="34" charset="0"/>
                <a:ea typeface="Segoe UI" pitchFamily="34" charset="0"/>
                <a:cs typeface="Segoe UI" pitchFamily="34" charset="0"/>
              </a:rPr>
              <a:t>Configurer le suivi à partir de l'interface utilisateur graphique</a:t>
            </a:r>
          </a:p>
          <a:p>
            <a:r>
              <a:rPr lang="en-US" sz="2400" b="0" dirty="0" smtClean="0">
                <a:latin typeface="Segoe UI" pitchFamily="34" charset="0"/>
                <a:ea typeface="Segoe UI" pitchFamily="34" charset="0"/>
                <a:cs typeface="Segoe UI" pitchFamily="34" charset="0"/>
              </a:rPr>
              <a:t>Configurer le suivi à partir de la ligne de commande</a:t>
            </a:r>
          </a:p>
        </p:txBody>
      </p:sp>
    </p:spTree>
    <p:extLst>
      <p:ext uri="{BB962C8B-B14F-4D97-AF65-F5344CB8AC3E}">
        <p14:creationId xmlns:p14="http://schemas.microsoft.com/office/powerpoint/2010/main" val="2596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8b1e0f76-6fc2-492a-955b-97da544eb1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Résolution des problèmes de la protection d'accès réseau</a:t>
            </a:r>
            <a:endParaRPr lang="en-US"/>
          </a:p>
        </p:txBody>
      </p:sp>
      <p:sp>
        <p:nvSpPr>
          <p:cNvPr id="4" name="Content Placeholder 2"/>
          <p:cNvSpPr>
            <a:spLocks noGrp="1"/>
          </p:cNvSpPr>
          <p:nvPr/>
        </p:nvSpPr>
        <p:spPr bwMode="auto">
          <a:xfrm>
            <a:off x="419878" y="972766"/>
            <a:ext cx="8119156" cy="38339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GB" dirty="0" smtClean="0"/>
          </a:p>
          <a:p>
            <a:endParaRPr lang="en-GB" dirty="0" smtClean="0"/>
          </a:p>
          <a:p>
            <a:pPr marL="0" indent="0">
              <a:buNone/>
            </a:pPr>
            <a:r>
              <a:rPr lang="en-GB" sz="2400" b="1" dirty="0" smtClean="0"/>
              <a:t>Vous pouvez utiliser la commande netsh NAP suivante pour vous aider à résoudre les problèmes liés à la protection d'accès réseau</a:t>
            </a:r>
            <a:r>
              <a:rPr lang="en-GB" b="1" dirty="0" smtClean="0"/>
              <a:t> :</a:t>
            </a:r>
          </a:p>
          <a:p>
            <a:endParaRPr lang="en-GB" b="1" dirty="0" smtClean="0"/>
          </a:p>
          <a:p>
            <a:r>
              <a:rPr lang="en-GB" sz="2400" dirty="0" err="1" smtClean="0"/>
              <a:t>netsh NAP client show state </a:t>
            </a:r>
            <a:endParaRPr lang="en-GB" sz="2400" dirty="0" smtClean="0"/>
          </a:p>
          <a:p>
            <a:endParaRPr lang="en-GB" sz="2400" dirty="0" smtClean="0"/>
          </a:p>
          <a:p>
            <a:r>
              <a:rPr lang="en-GB" sz="2400" dirty="0" err="1" smtClean="0"/>
              <a:t>netsh NAP client show config</a:t>
            </a:r>
            <a:endParaRPr lang="en-GB" sz="2400" dirty="0" smtClean="0"/>
          </a:p>
          <a:p>
            <a:endParaRPr lang="en-GB" sz="2400" dirty="0"/>
          </a:p>
          <a:p>
            <a:r>
              <a:rPr lang="en-GB" sz="2400" dirty="0"/>
              <a:t>netsh NAP client show group</a:t>
            </a:r>
          </a:p>
          <a:p>
            <a:endParaRPr lang="en-US" dirty="0"/>
          </a:p>
        </p:txBody>
      </p:sp>
    </p:spTree>
    <p:extLst>
      <p:ext uri="{BB962C8B-B14F-4D97-AF65-F5344CB8AC3E}">
        <p14:creationId xmlns:p14="http://schemas.microsoft.com/office/powerpoint/2010/main" val="156356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03d27b14-ea0f-4e4e-976a-30a7a6a020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Résolution des problèmes de la protection d'accès réseau avec les journaux d'événements</a:t>
            </a:r>
            <a:endParaRPr lang="en-US"/>
          </a:p>
        </p:txBody>
      </p:sp>
      <p:graphicFrame>
        <p:nvGraphicFramePr>
          <p:cNvPr id="4" name="Group 30"/>
          <p:cNvGraphicFramePr>
            <a:graphicFrameLocks/>
          </p:cNvGraphicFramePr>
          <p:nvPr>
            <p:extLst>
              <p:ext uri="{D42A27DB-BD31-4B8C-83A1-F6EECF244321}">
                <p14:modId xmlns:p14="http://schemas.microsoft.com/office/powerpoint/2010/main" val="3218127976"/>
              </p:ext>
            </p:extLst>
          </p:nvPr>
        </p:nvGraphicFramePr>
        <p:xfrm>
          <a:off x="862600" y="1763738"/>
          <a:ext cx="7254847" cy="3008376"/>
        </p:xfrm>
        <a:graphic>
          <a:graphicData uri="http://schemas.openxmlformats.org/drawingml/2006/table">
            <a:tbl>
              <a:tblPr>
                <a:tableStyleId>{21E4AEA4-8DFA-4A89-87EB-49C32662AFE0}</a:tableStyleId>
              </a:tblPr>
              <a:tblGrid>
                <a:gridCol w="2033000"/>
                <a:gridCol w="5221847"/>
              </a:tblGrid>
              <a:tr h="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latin typeface="Segoe UI" pitchFamily="34" charset="0"/>
                          <a:ea typeface="Segoe UI" pitchFamily="34" charset="0"/>
                          <a:cs typeface="Segoe UI" pitchFamily="34" charset="0"/>
                        </a:rPr>
                        <a:t>ID d'événement</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latin typeface="Segoe UI" pitchFamily="34" charset="0"/>
                          <a:ea typeface="Segoe UI" pitchFamily="34" charset="0"/>
                          <a:cs typeface="Segoe UI" pitchFamily="34" charset="0"/>
                        </a:rPr>
                        <a:t>Signification</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28257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6272</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L'authentification a réussi</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38417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6273</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L'authentification n'a pas réussi</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38576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6274</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Un problème de configuration existe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28257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6276</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Le client NAP est mis en quarantaine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39687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6277</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Le client NAP est en période d'essai</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28257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6278</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Le client NAP bénéficie d'un accès complet</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bl>
          </a:graphicData>
        </a:graphic>
      </p:graphicFrame>
    </p:spTree>
    <p:extLst>
      <p:ext uri="{BB962C8B-B14F-4D97-AF65-F5344CB8AC3E}">
        <p14:creationId xmlns:p14="http://schemas.microsoft.com/office/powerpoint/2010/main" val="26934101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 Implémentation de la protection d'accès réseau</a:t>
            </a:r>
            <a:endParaRPr lang="en-US"/>
          </a:p>
        </p:txBody>
      </p:sp>
      <p:sp>
        <p:nvSpPr>
          <p:cNvPr id="3" name="Text Placeholder 2"/>
          <p:cNvSpPr>
            <a:spLocks noGrp="1"/>
          </p:cNvSpPr>
          <p:nvPr>
            <p:ph type="body" idx="1"/>
          </p:nvPr>
        </p:nvSpPr>
        <p:spPr/>
        <p:txBody>
          <a:bodyPr/>
          <a:lstStyle/>
          <a:p>
            <a:r>
              <a:rPr lang="fr-FR" sz="2600" smtClean="0"/>
              <a:t>Exercice 1 : Configuration des composants NAP
Exercice 2 : Configuration de l'accès VPN
Exercice 3 : Configuration des paramètres clients pour prendre en charge la protection d'accès réseau (NAP)</a:t>
            </a:r>
            <a:endParaRPr lang="en-US" sz="2600"/>
          </a:p>
        </p:txBody>
      </p:sp>
      <p:sp>
        <p:nvSpPr>
          <p:cNvPr id="4" name="TextBox 3"/>
          <p:cNvSpPr txBox="1"/>
          <p:nvPr/>
        </p:nvSpPr>
        <p:spPr>
          <a:xfrm>
            <a:off x="458788" y="3048000"/>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3534581"/>
            <a:ext cx="8494633" cy="2492990"/>
          </a:xfrm>
          <a:prstGeom prst="rect">
            <a:avLst/>
          </a:prstGeom>
          <a:noFill/>
        </p:spPr>
        <p:txBody>
          <a:bodyPr vert="horz" wrap="none" rtlCol="0">
            <a:spAutoFit/>
          </a:bodyPr>
          <a:lstStyle/>
          <a:p>
            <a:pPr>
              <a:tabLst>
                <a:tab pos="3854450" algn="l"/>
              </a:tabLst>
            </a:pPr>
            <a:r>
              <a:rPr lang="en-US" sz="2600" b="0" i="0" u="none" strike="noStrike" baseline="0" smtClean="0">
                <a:latin typeface="Segoe UI"/>
                <a:ea typeface="SimSun"/>
                <a:cs typeface="Cordia New"/>
              </a:rPr>
              <a:t>Ordinateurs virtuels	22411B-LON-DC1</a:t>
            </a:r>
            <a:endParaRPr lang="fr-CA"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	22411B-LON-RTR</a:t>
            </a:r>
            <a:endParaRPr lang="fr-CA"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	22411B-LON-CL2</a:t>
            </a:r>
            <a:r>
              <a:rPr lang="en-US" sz="2600">
                <a:solidFill>
                  <a:srgbClr val="000000"/>
                </a:solidFill>
                <a:latin typeface="Segoe UI"/>
                <a:ea typeface="SimSun"/>
                <a:cs typeface="Cordia New"/>
              </a:rPr>
              <a:t>	</a:t>
            </a:r>
          </a:p>
          <a:p>
            <a:pPr>
              <a:tabLst>
                <a:tab pos="3854450"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ADATUM\Administrateur</a:t>
            </a:r>
            <a:r>
              <a:rPr lang="en-US" sz="2600" b="0" i="0" u="none" strike="noStrike" baseline="0" smtClean="0">
                <a:latin typeface="Segoe UI"/>
                <a:ea typeface="SimSun"/>
                <a:cs typeface="Cordia New"/>
              </a:rPr>
              <a:t>	</a:t>
            </a:r>
          </a:p>
          <a:p>
            <a:pPr>
              <a:tabLst>
                <a:tab pos="3854450"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a:t>
            </a:r>
            <a:r>
              <a:rPr lang="en-US" sz="2600" b="0" i="0" u="none" strike="noStrike" baseline="0" smtClean="0">
                <a:latin typeface="Segoe UI"/>
                <a:ea typeface="SimSun"/>
                <a:cs typeface="Cordia New"/>
              </a:rPr>
              <a:t>	</a:t>
            </a:r>
          </a:p>
          <a:p>
            <a:pPr>
              <a:tabLst>
                <a:tab pos="3854450" algn="l"/>
              </a:tabLst>
            </a:pPr>
            <a:endParaRPr lang="en-US" sz="2600" b="0" i="0" u="none" strike="noStrike" baseline="0" smtClean="0">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60 minutes</a:t>
            </a:r>
            <a:endParaRPr lang="en-US" sz="2800">
              <a:latin typeface="Segoe UI"/>
            </a:endParaRPr>
          </a:p>
        </p:txBody>
      </p:sp>
    </p:spTree>
    <p:extLst>
      <p:ext uri="{BB962C8B-B14F-4D97-AF65-F5344CB8AC3E}">
        <p14:creationId xmlns:p14="http://schemas.microsoft.com/office/powerpoint/2010/main" val="13520068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145383"/>
          </a:xfrm>
          <a:prstGeom prst="rect">
            <a:avLst/>
          </a:prstGeom>
          <a:noFill/>
        </p:spPr>
        <p:txBody>
          <a:bodyPr vert="horz" wrap="square" rtlCol="0">
            <a:spAutoFit/>
          </a:bodyPr>
          <a:lstStyle/>
          <a:p>
            <a:pPr>
              <a:lnSpc>
                <a:spcPct val="115000"/>
              </a:lnSpc>
              <a:spcAft>
                <a:spcPts val="1000"/>
              </a:spcAft>
            </a:pPr>
            <a:r>
              <a:rPr lang="en-US" sz="2000" smtClean="0">
                <a:effectLst/>
                <a:latin typeface="Segoe UI"/>
                <a:ea typeface="SimSun"/>
                <a:cs typeface="Segoe UI"/>
              </a:rPr>
              <a:t>A. Datum est une société internationale d'ingénierie et de fabrication, dont le siège social est à Londres, au Royaume-Uni. Un bureau informatique et un centre de données situés à Londres pour s’occuper du siège social et d’autres sites. A. Datum a récemment déployé une infrastructure serveur et client Windows Server 2012</a:t>
            </a:r>
            <a:endParaRPr lang="en-US" sz="2000" smtClean="0">
              <a:effectLst/>
              <a:latin typeface="Segoe UI"/>
              <a:ea typeface="SimSun"/>
              <a:cs typeface="Cordia New"/>
            </a:endParaRPr>
          </a:p>
          <a:p>
            <a:pPr>
              <a:lnSpc>
                <a:spcPct val="115000"/>
              </a:lnSpc>
              <a:spcAft>
                <a:spcPts val="1000"/>
              </a:spcAft>
            </a:pPr>
            <a:r>
              <a:rPr lang="en-US" sz="2000" smtClean="0">
                <a:effectLst/>
                <a:latin typeface="Segoe UI"/>
                <a:ea typeface="SimSun"/>
                <a:cs typeface="Segoe UI"/>
              </a:rPr>
              <a:t> Pour améliorer la sécurité et les exigences de conformité, A. Datum doit étendre sa solution VPN pour inclure la protection d'accès réseau (NAP). Vous devez trouver une manière de le vérifier et, s'il y a lieu, mettre automatiquement les ordinateurs client en conformité chaque fois qu'ils se connectent à distance à l'aide de la connexion VPN. Vous allez réaliser cet objectif à l'aide de NPS pour créer des paramètres de validation d'intégrité système, des stratégies réseau et de contrôle d'intégrité et configurer la protection d'accès réseau (NAP) pour vérifier l'intégrité des clients et y remédier</a:t>
            </a:r>
            <a:endParaRPr lang="en-US" sz="2000">
              <a:effectLst/>
              <a:latin typeface="Segoe UI"/>
              <a:ea typeface="SimSun"/>
              <a:cs typeface="Cordia New"/>
            </a:endParaRPr>
          </a:p>
        </p:txBody>
      </p:sp>
    </p:spTree>
    <p:extLst>
      <p:ext uri="{BB962C8B-B14F-4D97-AF65-F5344CB8AC3E}">
        <p14:creationId xmlns:p14="http://schemas.microsoft.com/office/powerpoint/2010/main" val="3725293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Révision de l'atelier pratique</a:t>
            </a:r>
            <a:endParaRPr lang="en-IN" dirty="0"/>
          </a:p>
        </p:txBody>
      </p:sp>
      <p:sp>
        <p:nvSpPr>
          <p:cNvPr id="3" name="Text Placeholder 2"/>
          <p:cNvSpPr>
            <a:spLocks noGrp="1"/>
          </p:cNvSpPr>
          <p:nvPr>
            <p:ph type="body" idx="1"/>
          </p:nvPr>
        </p:nvSpPr>
        <p:spPr>
          <a:xfrm>
            <a:off x="458788" y="1021215"/>
            <a:ext cx="8151812" cy="5147356"/>
          </a:xfrm>
        </p:spPr>
        <p:txBody>
          <a:bodyPr/>
          <a:lstStyle/>
          <a:p>
            <a:r>
              <a:rPr lang="fr-FR"/>
              <a:t>La méthode de contrainte de mise en conformité NAP par DHCP est la méthode la plus faible dans Windows Server 2012. Pourquoi est-elle moins intéressante que les autres méthodes disponibles ?</a:t>
            </a:r>
            <a:r>
              <a:rPr lang="en-IN" smtClean="0"/>
              <a:t>
</a:t>
            </a:r>
            <a:r>
              <a:rPr lang="fr-FR"/>
              <a:t>Est-ce que vous pourriez utiliser la solution NAP pour l'accès à distance avec la solution NAP pour IPsec ? Quel serait l'avantage de ce scénario ?</a:t>
            </a:r>
            <a:r>
              <a:rPr lang="en-IN" smtClean="0"/>
              <a:t>
</a:t>
            </a:r>
            <a:r>
              <a:rPr lang="fr-FR"/>
              <a:t>Est-ce que vous auriez pu utiliser la contrainte de mise en conformité NAP par DHCP pour le client ? Expliquez </a:t>
            </a:r>
            <a:r>
              <a:rPr lang="fr-FR" smtClean="0"/>
              <a:t>pourquoi</a:t>
            </a:r>
            <a:endParaRPr lang="en-IN" dirty="0"/>
          </a:p>
        </p:txBody>
      </p:sp>
    </p:spTree>
    <p:extLst>
      <p:ext uri="{BB962C8B-B14F-4D97-AF65-F5344CB8AC3E}">
        <p14:creationId xmlns:p14="http://schemas.microsoft.com/office/powerpoint/2010/main" val="796064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a:t>
            </a:r>
            <a:endParaRPr lang="en-US"/>
          </a:p>
        </p:txBody>
      </p:sp>
    </p:spTree>
    <p:extLst>
      <p:ext uri="{BB962C8B-B14F-4D97-AF65-F5344CB8AC3E}">
        <p14:creationId xmlns:p14="http://schemas.microsoft.com/office/powerpoint/2010/main" val="1991138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0415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protection d'accès réseau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La protection d'accès réseau permet de :</a:t>
            </a:r>
          </a:p>
          <a:p>
            <a:pPr lvl="1"/>
            <a:r>
              <a:rPr lang="en-US" sz="2200" dirty="0" smtClean="0"/>
              <a:t>Mettre en vigueur des stratégies de spécification d'intégrité sur les ordinateurs clients</a:t>
            </a:r>
          </a:p>
          <a:p>
            <a:pPr lvl="1"/>
            <a:r>
              <a:rPr lang="en-US" sz="2200" dirty="0" smtClean="0"/>
              <a:t>Vérifier que les ordinateurs clients sont conformes aux stratégies</a:t>
            </a:r>
          </a:p>
          <a:p>
            <a:pPr lvl="1"/>
            <a:r>
              <a:rPr lang="en-US" sz="2200" dirty="0" smtClean="0"/>
              <a:t>Assurer la mise à jour des ordinateurs qui ne répondent pas aux spécifications d'intégrité</a:t>
            </a:r>
          </a:p>
          <a:p>
            <a:r>
              <a:rPr lang="en-US" sz="2600" dirty="0" smtClean="0"/>
              <a:t>La protection d'accès réseau ne permet pas de :</a:t>
            </a:r>
          </a:p>
          <a:p>
            <a:pPr lvl="1"/>
            <a:r>
              <a:rPr lang="en-GB" sz="2200" dirty="0"/>
              <a:t>Empêcher des utilisateurs autorisés équipés d'ordinateurs conformes d'effectuer des opérations malveillantes sur le réseau</a:t>
            </a:r>
          </a:p>
          <a:p>
            <a:pPr lvl="1"/>
            <a:r>
              <a:rPr lang="en-GB" sz="2200" dirty="0"/>
              <a:t>Restreindre l'accès réseau des ordinateurs exécutant des versions de Windows antérieures à Windows XP SP2 lorsque des règles d'exception sont configurées pour ces ordinateurs</a:t>
            </a:r>
            <a:endParaRPr lang="en-US" sz="2200" dirty="0"/>
          </a:p>
        </p:txBody>
      </p:sp>
    </p:spTree>
    <p:extLst>
      <p:ext uri="{BB962C8B-B14F-4D97-AF65-F5344CB8AC3E}">
        <p14:creationId xmlns:p14="http://schemas.microsoft.com/office/powerpoint/2010/main" val="684762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1908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Scénarios de protection d'accès réseau</a:t>
            </a:r>
            <a:endParaRPr lang="en-US"/>
          </a:p>
        </p:txBody>
      </p:sp>
      <p:sp>
        <p:nvSpPr>
          <p:cNvPr id="4" name="Content Placeholder 2"/>
          <p:cNvSpPr>
            <a:spLocks noGrp="1"/>
          </p:cNvSpPr>
          <p:nvPr/>
        </p:nvSpPr>
        <p:spPr bwMode="auto">
          <a:xfrm>
            <a:off x="458788" y="914400"/>
            <a:ext cx="8119156" cy="502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dirty="0" smtClean="0"/>
              <a:t>La protection d'accès réseau vous aide à vérifier l'état d'intégrité des éléments suivants :</a:t>
            </a:r>
          </a:p>
        </p:txBody>
      </p:sp>
      <p:pic>
        <p:nvPicPr>
          <p:cNvPr id="5" name="Picture 4" descr="D:\Evergreen\Divers\Bibliothèque PPT\Bibliothèque PPT\Computer_Desktop+Keyboard.png"/>
          <p:cNvPicPr>
            <a:picLocks noChangeAspect="1" noChangeArrowheads="1"/>
          </p:cNvPicPr>
          <p:nvPr/>
        </p:nvPicPr>
        <p:blipFill>
          <a:blip r:embed="rId3"/>
          <a:srcRect/>
          <a:stretch>
            <a:fillRect/>
          </a:stretch>
        </p:blipFill>
        <p:spPr bwMode="auto">
          <a:xfrm>
            <a:off x="1524000" y="4444425"/>
            <a:ext cx="1564196" cy="1752600"/>
          </a:xfrm>
          <a:prstGeom prst="rect">
            <a:avLst/>
          </a:prstGeom>
          <a:noFill/>
        </p:spPr>
      </p:pic>
      <p:pic>
        <p:nvPicPr>
          <p:cNvPr id="6" name="Picture 5" descr="D:\Evergreen\Divers\Bibliothèque PPT\Bibliothèque PPT\Building_House.png"/>
          <p:cNvPicPr>
            <a:picLocks noChangeAspect="1" noChangeArrowheads="1"/>
          </p:cNvPicPr>
          <p:nvPr/>
        </p:nvPicPr>
        <p:blipFill>
          <a:blip r:embed="rId4"/>
          <a:srcRect/>
          <a:stretch>
            <a:fillRect/>
          </a:stretch>
        </p:blipFill>
        <p:spPr bwMode="auto">
          <a:xfrm>
            <a:off x="5715000" y="4520625"/>
            <a:ext cx="1731228" cy="1571886"/>
          </a:xfrm>
          <a:prstGeom prst="rect">
            <a:avLst/>
          </a:prstGeom>
          <a:noFill/>
        </p:spPr>
      </p:pic>
      <p:grpSp>
        <p:nvGrpSpPr>
          <p:cNvPr id="7" name="Group 6"/>
          <p:cNvGrpSpPr/>
          <p:nvPr/>
        </p:nvGrpSpPr>
        <p:grpSpPr>
          <a:xfrm>
            <a:off x="1143000" y="1752600"/>
            <a:ext cx="2729384" cy="2489775"/>
            <a:chOff x="527334" y="1600200"/>
            <a:chExt cx="2729384" cy="2489775"/>
          </a:xfrm>
        </p:grpSpPr>
        <p:pic>
          <p:nvPicPr>
            <p:cNvPr id="8" name="Picture 7" descr="D:\Evergreen\Divers\Bibliothèque PPT\Bibliothèque PPT\Roaming_Client.png"/>
            <p:cNvPicPr>
              <a:picLocks noChangeAspect="1" noChangeArrowheads="1"/>
            </p:cNvPicPr>
            <p:nvPr/>
          </p:nvPicPr>
          <p:blipFill>
            <a:blip r:embed="rId5"/>
            <a:srcRect/>
            <a:stretch>
              <a:fillRect/>
            </a:stretch>
          </p:blipFill>
          <p:spPr bwMode="auto">
            <a:xfrm>
              <a:off x="914400" y="1600200"/>
              <a:ext cx="1952625" cy="1914525"/>
            </a:xfrm>
            <a:prstGeom prst="rect">
              <a:avLst/>
            </a:prstGeom>
            <a:noFill/>
          </p:spPr>
        </p:pic>
        <p:sp>
          <p:nvSpPr>
            <p:cNvPr id="9" name="TextBox 7"/>
            <p:cNvSpPr txBox="1"/>
            <p:nvPr/>
          </p:nvSpPr>
          <p:spPr>
            <a:xfrm>
              <a:off x="527334" y="3505200"/>
              <a:ext cx="2729384"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Ordinateurs </a:t>
              </a:r>
              <a:r>
                <a:rPr lang="en-US" sz="1600" smtClean="0">
                  <a:latin typeface="Segoe UI" pitchFamily="34" charset="0"/>
                  <a:ea typeface="Segoe UI" pitchFamily="34" charset="0"/>
                  <a:cs typeface="Segoe UI" pitchFamily="34" charset="0"/>
                </a:rPr>
                <a:t>portables </a:t>
              </a:r>
              <a:br>
                <a:rPr lang="en-US" sz="1600" smtClean="0">
                  <a:latin typeface="Segoe UI" pitchFamily="34" charset="0"/>
                  <a:ea typeface="Segoe UI" pitchFamily="34" charset="0"/>
                  <a:cs typeface="Segoe UI" pitchFamily="34" charset="0"/>
                </a:rPr>
              </a:br>
              <a:r>
                <a:rPr lang="en-US" sz="1600" smtClean="0">
                  <a:latin typeface="Segoe UI" pitchFamily="34" charset="0"/>
                  <a:ea typeface="Segoe UI" pitchFamily="34" charset="0"/>
                  <a:cs typeface="Segoe UI" pitchFamily="34" charset="0"/>
                </a:rPr>
                <a:t>des </a:t>
              </a:r>
              <a:r>
                <a:rPr lang="en-US" sz="1600" dirty="0" smtClean="0">
                  <a:latin typeface="Segoe UI" pitchFamily="34" charset="0"/>
                  <a:ea typeface="Segoe UI" pitchFamily="34" charset="0"/>
                  <a:cs typeface="Segoe UI" pitchFamily="34" charset="0"/>
                </a:rPr>
                <a:t>employés itinérants</a:t>
              </a:r>
              <a:endParaRPr lang="en-IN" sz="1600" dirty="0">
                <a:latin typeface="Segoe UI" pitchFamily="34" charset="0"/>
                <a:ea typeface="Segoe UI" pitchFamily="34" charset="0"/>
                <a:cs typeface="Segoe UI" pitchFamily="34" charset="0"/>
              </a:endParaRPr>
            </a:p>
          </p:txBody>
        </p:sp>
      </p:grpSp>
      <p:sp>
        <p:nvSpPr>
          <p:cNvPr id="10" name="TextBox 8"/>
          <p:cNvSpPr txBox="1"/>
          <p:nvPr/>
        </p:nvSpPr>
        <p:spPr>
          <a:xfrm>
            <a:off x="1219200" y="6197025"/>
            <a:ext cx="2060116"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Ordinateurs de bureau</a:t>
            </a:r>
            <a:endParaRPr lang="en-IN" sz="1600" dirty="0">
              <a:latin typeface="Segoe UI" pitchFamily="34" charset="0"/>
              <a:ea typeface="Segoe UI" pitchFamily="34" charset="0"/>
              <a:cs typeface="Segoe UI" pitchFamily="34" charset="0"/>
            </a:endParaRPr>
          </a:p>
        </p:txBody>
      </p:sp>
      <p:sp>
        <p:nvSpPr>
          <p:cNvPr id="11" name="TextBox 9"/>
          <p:cNvSpPr txBox="1"/>
          <p:nvPr/>
        </p:nvSpPr>
        <p:spPr>
          <a:xfrm>
            <a:off x="5715000" y="6120825"/>
            <a:ext cx="2012089"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Ordinateurs non gérés </a:t>
            </a:r>
          </a:p>
          <a:p>
            <a:r>
              <a:rPr lang="en-US" sz="1600" dirty="0" smtClean="0">
                <a:latin typeface="Segoe UI" pitchFamily="34" charset="0"/>
                <a:ea typeface="Segoe UI" pitchFamily="34" charset="0"/>
                <a:cs typeface="Segoe UI" pitchFamily="34" charset="0"/>
              </a:rPr>
              <a:t>destinés à un usage privé</a:t>
            </a:r>
            <a:endParaRPr lang="en-IN" sz="1600" dirty="0">
              <a:latin typeface="Segoe UI" pitchFamily="34" charset="0"/>
              <a:ea typeface="Segoe UI" pitchFamily="34" charset="0"/>
              <a:cs typeface="Segoe UI" pitchFamily="34" charset="0"/>
            </a:endParaRPr>
          </a:p>
        </p:txBody>
      </p:sp>
      <p:pic>
        <p:nvPicPr>
          <p:cNvPr id="12" name="Picture 11" descr="D:\Evergreen\Divers\Bibliothèque PPT\Bibliothèque PPT\Computer_Hibernate.png"/>
          <p:cNvPicPr>
            <a:picLocks noChangeAspect="1" noChangeArrowheads="1"/>
          </p:cNvPicPr>
          <p:nvPr/>
        </p:nvPicPr>
        <p:blipFill>
          <a:blip r:embed="rId6"/>
          <a:srcRect/>
          <a:stretch>
            <a:fillRect/>
          </a:stretch>
        </p:blipFill>
        <p:spPr bwMode="auto">
          <a:xfrm>
            <a:off x="5013198" y="5358825"/>
            <a:ext cx="909319" cy="1015999"/>
          </a:xfrm>
          <a:prstGeom prst="rect">
            <a:avLst/>
          </a:prstGeom>
          <a:noFill/>
        </p:spPr>
      </p:pic>
      <p:grpSp>
        <p:nvGrpSpPr>
          <p:cNvPr id="13" name="Group 12"/>
          <p:cNvGrpSpPr/>
          <p:nvPr/>
        </p:nvGrpSpPr>
        <p:grpSpPr>
          <a:xfrm>
            <a:off x="4724400" y="1871246"/>
            <a:ext cx="2581167" cy="2371129"/>
            <a:chOff x="4953000" y="1752600"/>
            <a:chExt cx="2581167" cy="2371129"/>
          </a:xfrm>
        </p:grpSpPr>
        <p:sp>
          <p:nvSpPr>
            <p:cNvPr id="14" name="TextBox 10"/>
            <p:cNvSpPr txBox="1"/>
            <p:nvPr/>
          </p:nvSpPr>
          <p:spPr>
            <a:xfrm>
              <a:off x="5181600" y="3538954"/>
              <a:ext cx="2352567"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Ordinateurs </a:t>
              </a:r>
              <a:r>
                <a:rPr lang="en-US" sz="1600" smtClean="0">
                  <a:latin typeface="Segoe UI" pitchFamily="34" charset="0"/>
                  <a:ea typeface="Segoe UI" pitchFamily="34" charset="0"/>
                  <a:cs typeface="Segoe UI" pitchFamily="34" charset="0"/>
                </a:rPr>
                <a:t>portables </a:t>
              </a:r>
              <a:br>
                <a:rPr lang="en-US" sz="1600" smtClean="0">
                  <a:latin typeface="Segoe UI" pitchFamily="34" charset="0"/>
                  <a:ea typeface="Segoe UI" pitchFamily="34" charset="0"/>
                  <a:cs typeface="Segoe UI" pitchFamily="34" charset="0"/>
                </a:rPr>
              </a:br>
              <a:r>
                <a:rPr lang="en-US" sz="1600" smtClean="0">
                  <a:latin typeface="Segoe UI" pitchFamily="34" charset="0"/>
                  <a:ea typeface="Segoe UI" pitchFamily="34" charset="0"/>
                  <a:cs typeface="Segoe UI" pitchFamily="34" charset="0"/>
                </a:rPr>
                <a:t>des </a:t>
              </a:r>
              <a:r>
                <a:rPr lang="en-US" sz="1600" dirty="0" smtClean="0">
                  <a:latin typeface="Segoe UI" pitchFamily="34" charset="0"/>
                  <a:ea typeface="Segoe UI" pitchFamily="34" charset="0"/>
                  <a:cs typeface="Segoe UI" pitchFamily="34" charset="0"/>
                </a:rPr>
                <a:t>visiteurs</a:t>
              </a:r>
              <a:endParaRPr lang="en-IN" sz="1600" dirty="0">
                <a:latin typeface="Segoe UI" pitchFamily="34" charset="0"/>
                <a:ea typeface="Segoe UI" pitchFamily="34" charset="0"/>
                <a:cs typeface="Segoe UI" pitchFamily="34" charset="0"/>
              </a:endParaRPr>
            </a:p>
          </p:txBody>
        </p:sp>
        <p:grpSp>
          <p:nvGrpSpPr>
            <p:cNvPr id="15" name="Group 14"/>
            <p:cNvGrpSpPr/>
            <p:nvPr/>
          </p:nvGrpSpPr>
          <p:grpSpPr>
            <a:xfrm>
              <a:off x="4953000" y="1752600"/>
              <a:ext cx="2503932" cy="1831086"/>
              <a:chOff x="4953000" y="1752600"/>
              <a:chExt cx="2503932" cy="1831086"/>
            </a:xfrm>
          </p:grpSpPr>
          <p:pic>
            <p:nvPicPr>
              <p:cNvPr id="16" name="Picture 15" descr="D:\Evergreen\Divers\Bibliothèque PPT\Bibliothèque PPT\Building_MainOffice.png"/>
              <p:cNvPicPr>
                <a:picLocks noChangeAspect="1" noChangeArrowheads="1"/>
              </p:cNvPicPr>
              <p:nvPr/>
            </p:nvPicPr>
            <p:blipFill>
              <a:blip r:embed="rId7"/>
              <a:srcRect/>
              <a:stretch>
                <a:fillRect/>
              </a:stretch>
            </p:blipFill>
            <p:spPr bwMode="auto">
              <a:xfrm>
                <a:off x="5943600" y="1752600"/>
                <a:ext cx="1513332" cy="1828800"/>
              </a:xfrm>
              <a:prstGeom prst="rect">
                <a:avLst/>
              </a:prstGeom>
              <a:noFill/>
            </p:spPr>
          </p:pic>
          <p:pic>
            <p:nvPicPr>
              <p:cNvPr id="17" name="Picture 16" descr="D:\Evergreen\Divers\Bibliothèque PPT\Bibliothèque PPT\LaptopComputer_Small.png"/>
              <p:cNvPicPr>
                <a:picLocks noChangeAspect="1" noChangeArrowheads="1"/>
              </p:cNvPicPr>
              <p:nvPr/>
            </p:nvPicPr>
            <p:blipFill>
              <a:blip r:embed="rId8"/>
              <a:srcRect/>
              <a:stretch>
                <a:fillRect/>
              </a:stretch>
            </p:blipFill>
            <p:spPr bwMode="auto">
              <a:xfrm>
                <a:off x="4953000" y="2514600"/>
                <a:ext cx="1344763" cy="1069086"/>
              </a:xfrm>
              <a:prstGeom prst="rect">
                <a:avLst/>
              </a:prstGeom>
              <a:noFill/>
            </p:spPr>
          </p:pic>
        </p:grpSp>
      </p:grpSp>
    </p:spTree>
    <p:extLst>
      <p:ext uri="{BB962C8B-B14F-4D97-AF65-F5344CB8AC3E}">
        <p14:creationId xmlns:p14="http://schemas.microsoft.com/office/powerpoint/2010/main" val="650862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6" cy="740664"/>
          </a:xfrm>
        </p:spPr>
        <p:txBody>
          <a:bodyPr/>
          <a:lstStyle/>
          <a:p>
            <a:r>
              <a:rPr lang="fr-FR" smtClean="0"/>
              <a:t>Méthodes de contrainte de mise en conformité NAP</a:t>
            </a:r>
            <a:endParaRPr lang="en-US"/>
          </a:p>
        </p:txBody>
      </p:sp>
      <p:graphicFrame>
        <p:nvGraphicFramePr>
          <p:cNvPr id="4" name="Group 103"/>
          <p:cNvGraphicFramePr>
            <a:graphicFrameLocks/>
          </p:cNvGraphicFramePr>
          <p:nvPr>
            <p:extLst>
              <p:ext uri="{D42A27DB-BD31-4B8C-83A1-F6EECF244321}">
                <p14:modId xmlns:p14="http://schemas.microsoft.com/office/powerpoint/2010/main" val="4289304596"/>
              </p:ext>
            </p:extLst>
          </p:nvPr>
        </p:nvGraphicFramePr>
        <p:xfrm>
          <a:off x="209549" y="1041763"/>
          <a:ext cx="8691563" cy="5587637"/>
        </p:xfrm>
        <a:graphic>
          <a:graphicData uri="http://schemas.openxmlformats.org/drawingml/2006/table">
            <a:tbl>
              <a:tblPr>
                <a:tableStyleId>{21E4AEA4-8DFA-4A89-87EB-49C32662AFE0}</a:tableStyleId>
              </a:tblPr>
              <a:tblGrid>
                <a:gridCol w="3276600"/>
                <a:gridCol w="5414963"/>
              </a:tblGrid>
              <a:tr h="42981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Méthode</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u="none" strike="noStrike" cap="none" normalizeH="0" baseline="0" dirty="0" smtClean="0">
                          <a:ln>
                            <a:noFill/>
                          </a:ln>
                          <a:effectLst/>
                          <a:latin typeface="Segoe UI" pitchFamily="34" charset="0"/>
                          <a:ea typeface="Segoe UI" pitchFamily="34" charset="0"/>
                          <a:cs typeface="Segoe UI" pitchFamily="34" charset="0"/>
                        </a:rPr>
                        <a:t>Points clés</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r>
              <a:tr h="123153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Contrainte de mise en conformité IPsec pour les communications protégées par IPsec</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c>
                  <a:txBody>
                    <a:body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L'ordinateur doit être conforme pour pouvoir communiquer avec d'autres ordinateurs conformes</a:t>
                      </a:r>
                    </a:p>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Il s'agit du type de contrainte de mise en conformité NAP le plus puissant, qui peut être appliqué en fonction d'une adresse IP ou d'un numéro de port de protocole</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r>
              <a:tr h="841346">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Contrainte de mise en conformité 802.1X pour les connexions câblées ou sans fil authentifiées par le protocole IEEE 802.1X</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c>
                  <a:txBody>
                    <a:body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L'ordinateur doit être conforme pour pouvoir obtenir un accès illimité via une connexion 802.1X (commutateur d'authentification ou point d'accès)</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r>
              <a:tr h="621865">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Contrainte de mise en conformité VPN pour les connexions d'accès à distance</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c>
                  <a:txBody>
                    <a:body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L'ordinateur doit être conforme pour pouvoir obtenir un accès réseau illimité via une connexion de service d'accès à distance</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r>
              <a:tr h="1149582">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DirectAccess</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c>
                  <a:txBody>
                    <a:body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L'ordinateur doit être conforme pour pouvoir obtenir un accès réseau illimité</a:t>
                      </a:r>
                    </a:p>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Pour les ordinateurs non conformes, l'accès est restreint à un groupe défini de serveurs d'infrastructure</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r>
              <a:tr h="11430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defRPr/>
                      </a:pPr>
                      <a:r>
                        <a:rPr kumimoji="0" lang="en-US" sz="1400" u="none" strike="noStrike" cap="none" normalizeH="0" baseline="0" dirty="0" smtClean="0">
                          <a:ln>
                            <a:noFill/>
                          </a:ln>
                          <a:effectLst/>
                          <a:latin typeface="Segoe UI" pitchFamily="34" charset="0"/>
                          <a:ea typeface="Segoe UI" pitchFamily="34" charset="0"/>
                          <a:cs typeface="Segoe UI" pitchFamily="34" charset="0"/>
                        </a:rPr>
                        <a:t>Contrainte de mise en conformité par DHCP pour la configuration d'adresse basée sur DHCP</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c>
                  <a:txBody>
                    <a:bodyPr/>
                    <a:lstStyle/>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L'ordinateur doit être conforme pour pouvoir recevoir une configuration d'adresse IPv4 à accès illimité de DHCP</a:t>
                      </a:r>
                    </a:p>
                    <a:p>
                      <a:pPr marL="174625" marR="0" lvl="0" indent="-174625"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400" u="none" strike="noStrike" cap="none" normalizeH="0" baseline="0" dirty="0" smtClean="0">
                          <a:ln>
                            <a:noFill/>
                          </a:ln>
                          <a:effectLst/>
                          <a:latin typeface="Segoe UI" pitchFamily="34" charset="0"/>
                          <a:ea typeface="Segoe UI" pitchFamily="34" charset="0"/>
                          <a:cs typeface="Segoe UI" pitchFamily="34" charset="0"/>
                        </a:rPr>
                        <a:t>Il s'agit de la forme de contrainte de mise en conformité NAP la plus faible</a:t>
                      </a:r>
                      <a:endParaRPr kumimoji="0" lang="en-US" sz="1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1" marB="91451" anchor="ctr" horzOverflow="overflow"/>
                </a:tc>
              </a:tr>
            </a:tbl>
          </a:graphicData>
        </a:graphic>
      </p:graphicFrame>
    </p:spTree>
    <p:extLst>
      <p:ext uri="{BB962C8B-B14F-4D97-AF65-F5344CB8AC3E}">
        <p14:creationId xmlns:p14="http://schemas.microsoft.com/office/powerpoint/2010/main" val="4126375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b0c5bf77-7988-466b-9d3f-f37e8ae2a4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Architecture de la plateforme NAP</a:t>
            </a:r>
            <a:endParaRPr lang="en-US"/>
          </a:p>
        </p:txBody>
      </p:sp>
      <p:grpSp>
        <p:nvGrpSpPr>
          <p:cNvPr id="4" name="Group 3" descr="Components of a NAP solution"/>
          <p:cNvGrpSpPr>
            <a:grpSpLocks/>
          </p:cNvGrpSpPr>
          <p:nvPr/>
        </p:nvGrpSpPr>
        <p:grpSpPr bwMode="auto">
          <a:xfrm>
            <a:off x="38099" y="723900"/>
            <a:ext cx="9077327" cy="5795966"/>
            <a:chOff x="12" y="458"/>
            <a:chExt cx="5718" cy="3651"/>
          </a:xfrm>
        </p:grpSpPr>
        <p:sp>
          <p:nvSpPr>
            <p:cNvPr id="5" name="Rectangle 4"/>
            <p:cNvSpPr>
              <a:spLocks noChangeArrowheads="1"/>
            </p:cNvSpPr>
            <p:nvPr/>
          </p:nvSpPr>
          <p:spPr bwMode="auto">
            <a:xfrm>
              <a:off x="12" y="458"/>
              <a:ext cx="5718" cy="3651"/>
            </a:xfrm>
            <a:prstGeom prst="rect">
              <a:avLst/>
            </a:prstGeom>
            <a:solidFill>
              <a:schemeClr val="bg1"/>
            </a:solidFill>
            <a:ln>
              <a:noFill/>
            </a:ln>
            <a:effectLst/>
            <a:extLs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sp>
          <p:nvSpPr>
            <p:cNvPr id="6" name="Line 71"/>
            <p:cNvSpPr>
              <a:spLocks noChangeShapeType="1"/>
            </p:cNvSpPr>
            <p:nvPr/>
          </p:nvSpPr>
          <p:spPr bwMode="auto">
            <a:xfrm flipH="1">
              <a:off x="1713" y="1117"/>
              <a:ext cx="132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sp>
          <p:nvSpPr>
            <p:cNvPr id="7" name="Oval 6"/>
            <p:cNvSpPr>
              <a:spLocks noChangeArrowheads="1"/>
            </p:cNvSpPr>
            <p:nvPr/>
          </p:nvSpPr>
          <p:spPr bwMode="auto">
            <a:xfrm>
              <a:off x="2364" y="848"/>
              <a:ext cx="3225" cy="1755"/>
            </a:xfrm>
            <a:prstGeom prst="ellipse">
              <a:avLst/>
            </a:prstGeom>
            <a:gradFill rotWithShape="1">
              <a:gsLst>
                <a:gs pos="0">
                  <a:srgbClr val="DEE7F1"/>
                </a:gs>
                <a:gs pos="100000">
                  <a:srgbClr val="8DACD0"/>
                </a:gs>
              </a:gsLst>
              <a:lin ang="18900000" scaled="1"/>
            </a:gradFill>
            <a:ln>
              <a:noFill/>
            </a:ln>
            <a:effectLst>
              <a:outerShdw dist="35921" dir="2700000" algn="ctr" rotWithShape="0">
                <a:srgbClr val="5F5F5F">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endParaRPr lang="en-US" b="0" dirty="0">
                <a:solidFill>
                  <a:srgbClr val="000000"/>
                </a:solidFill>
                <a:latin typeface="Arial" pitchFamily="34" charset="0"/>
              </a:endParaRPr>
            </a:p>
          </p:txBody>
        </p:sp>
        <p:sp>
          <p:nvSpPr>
            <p:cNvPr id="8" name="AutoShape 73"/>
            <p:cNvSpPr>
              <a:spLocks noChangeArrowheads="1"/>
            </p:cNvSpPr>
            <p:nvPr/>
          </p:nvSpPr>
          <p:spPr bwMode="auto">
            <a:xfrm>
              <a:off x="3467" y="2390"/>
              <a:ext cx="976" cy="23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b="0" dirty="0">
                  <a:latin typeface="Segoe UI" pitchFamily="34" charset="0"/>
                  <a:ea typeface="Segoe UI" pitchFamily="34" charset="0"/>
                  <a:cs typeface="Segoe UI" pitchFamily="34" charset="0"/>
                </a:rPr>
                <a:t>Intranet</a:t>
              </a:r>
            </a:p>
          </p:txBody>
        </p:sp>
        <p:pic>
          <p:nvPicPr>
            <p:cNvPr id="9" name="Picture 8" descr="Inter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 y="1572"/>
              <a:ext cx="584" cy="579"/>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75"/>
            <p:cNvSpPr>
              <a:spLocks noChangeArrowheads="1"/>
            </p:cNvSpPr>
            <p:nvPr/>
          </p:nvSpPr>
          <p:spPr bwMode="auto">
            <a:xfrm flipH="1">
              <a:off x="1397" y="3397"/>
              <a:ext cx="828" cy="32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itchFamily="34" charset="0"/>
                  <a:ea typeface="Segoe UI" pitchFamily="34" charset="0"/>
                  <a:cs typeface="Segoe UI" pitchFamily="34" charset="0"/>
                </a:rPr>
                <a:t>Serveurs de mise à jour </a:t>
              </a:r>
            </a:p>
          </p:txBody>
        </p:sp>
        <p:pic>
          <p:nvPicPr>
            <p:cNvPr id="11" name="Picture 10"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06" y="1827"/>
              <a:ext cx="426" cy="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52" y="1291"/>
              <a:ext cx="426" cy="508"/>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78"/>
            <p:cNvSpPr>
              <a:spLocks noChangeArrowheads="1"/>
            </p:cNvSpPr>
            <p:nvPr/>
          </p:nvSpPr>
          <p:spPr bwMode="auto">
            <a:xfrm>
              <a:off x="62" y="2158"/>
              <a:ext cx="751" cy="23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b="0" dirty="0">
                  <a:latin typeface="Segoe UI" pitchFamily="34" charset="0"/>
                  <a:ea typeface="Segoe UI" pitchFamily="34" charset="0"/>
                  <a:cs typeface="Segoe UI" pitchFamily="34" charset="0"/>
                </a:rPr>
                <a:t>Internet</a:t>
              </a:r>
            </a:p>
          </p:txBody>
        </p:sp>
        <p:grpSp>
          <p:nvGrpSpPr>
            <p:cNvPr id="14" name="Group 13"/>
            <p:cNvGrpSpPr>
              <a:grpSpLocks/>
            </p:cNvGrpSpPr>
            <p:nvPr/>
          </p:nvGrpSpPr>
          <p:grpSpPr bwMode="auto">
            <a:xfrm>
              <a:off x="723" y="1632"/>
              <a:ext cx="1840" cy="519"/>
              <a:chOff x="718" y="1641"/>
              <a:chExt cx="1840" cy="519"/>
            </a:xfrm>
          </p:grpSpPr>
          <p:sp>
            <p:nvSpPr>
              <p:cNvPr id="40" name="Line 80"/>
              <p:cNvSpPr>
                <a:spLocks noChangeShapeType="1"/>
              </p:cNvSpPr>
              <p:nvPr/>
            </p:nvSpPr>
            <p:spPr bwMode="auto">
              <a:xfrm flipH="1">
                <a:off x="1919" y="1869"/>
                <a:ext cx="639"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pic>
            <p:nvPicPr>
              <p:cNvPr id="41" name="Picture 40" descr="Pare-feu"/>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4" y="1642"/>
                <a:ext cx="6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Line 82"/>
              <p:cNvSpPr>
                <a:spLocks noChangeShapeType="1"/>
              </p:cNvSpPr>
              <p:nvPr/>
            </p:nvSpPr>
            <p:spPr bwMode="auto">
              <a:xfrm flipH="1">
                <a:off x="754" y="1869"/>
                <a:ext cx="132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pic>
            <p:nvPicPr>
              <p:cNvPr id="43" name="Picture 42" descr="Pare-feu"/>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5" y="1641"/>
                <a:ext cx="6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Line 84"/>
              <p:cNvSpPr>
                <a:spLocks noChangeShapeType="1"/>
              </p:cNvSpPr>
              <p:nvPr/>
            </p:nvSpPr>
            <p:spPr bwMode="auto">
              <a:xfrm flipH="1">
                <a:off x="718" y="1869"/>
                <a:ext cx="463"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grpSp>
        <p:pic>
          <p:nvPicPr>
            <p:cNvPr id="15" name="Picture 14"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7" y="1832"/>
              <a:ext cx="426" cy="508"/>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86"/>
            <p:cNvSpPr>
              <a:spLocks noChangeArrowheads="1"/>
            </p:cNvSpPr>
            <p:nvPr/>
          </p:nvSpPr>
          <p:spPr bwMode="auto">
            <a:xfrm>
              <a:off x="4809" y="2281"/>
              <a:ext cx="851" cy="505"/>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b="0" dirty="0">
                  <a:latin typeface="Segoe UI" pitchFamily="34" charset="0"/>
                  <a:ea typeface="Segoe UI" pitchFamily="34" charset="0"/>
                  <a:cs typeface="Segoe UI" pitchFamily="34" charset="0"/>
                </a:rPr>
                <a:t>Serveur de stratégie de contrôle d'intégrité NAP </a:t>
              </a:r>
            </a:p>
          </p:txBody>
        </p:sp>
        <p:sp>
          <p:nvSpPr>
            <p:cNvPr id="17" name="AutoShape 87"/>
            <p:cNvSpPr>
              <a:spLocks noChangeArrowheads="1"/>
            </p:cNvSpPr>
            <p:nvPr/>
          </p:nvSpPr>
          <p:spPr bwMode="auto">
            <a:xfrm>
              <a:off x="2410" y="2323"/>
              <a:ext cx="836" cy="18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b="0" dirty="0">
                  <a:latin typeface="Segoe UI" pitchFamily="34" charset="0"/>
                  <a:ea typeface="Segoe UI" pitchFamily="34" charset="0"/>
                  <a:cs typeface="Segoe UI" pitchFamily="34" charset="0"/>
                </a:rPr>
                <a:t>Serveur DHCP </a:t>
              </a:r>
            </a:p>
          </p:txBody>
        </p:sp>
        <p:sp>
          <p:nvSpPr>
            <p:cNvPr id="18" name="AutoShape 88"/>
            <p:cNvSpPr>
              <a:spLocks noChangeArrowheads="1"/>
            </p:cNvSpPr>
            <p:nvPr/>
          </p:nvSpPr>
          <p:spPr bwMode="auto">
            <a:xfrm>
              <a:off x="3561" y="1823"/>
              <a:ext cx="806" cy="483"/>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b="0" dirty="0">
                  <a:latin typeface="Segoe UI" pitchFamily="34" charset="0"/>
                  <a:ea typeface="Segoe UI" pitchFamily="34" charset="0"/>
                  <a:cs typeface="Segoe UI" pitchFamily="34" charset="0"/>
                </a:rPr>
                <a:t>Autorité HRA (Health Registration </a:t>
              </a:r>
              <a:r>
                <a:rPr lang="en-US" sz="1200" b="0">
                  <a:latin typeface="Segoe UI" pitchFamily="34" charset="0"/>
                  <a:ea typeface="Segoe UI" pitchFamily="34" charset="0"/>
                  <a:cs typeface="Segoe UI" pitchFamily="34" charset="0"/>
                </a:rPr>
                <a:t>Authority</a:t>
              </a:r>
              <a:r>
                <a:rPr lang="en-US" sz="1200" b="0" smtClean="0">
                  <a:latin typeface="Segoe UI" pitchFamily="34" charset="0"/>
                  <a:ea typeface="Segoe UI" pitchFamily="34" charset="0"/>
                  <a:cs typeface="Segoe UI" pitchFamily="34" charset="0"/>
                </a:rPr>
                <a:t>)</a:t>
              </a:r>
              <a:endParaRPr lang="en-US" sz="1200" b="0" dirty="0">
                <a:latin typeface="Segoe UI" pitchFamily="34" charset="0"/>
                <a:ea typeface="Segoe UI" pitchFamily="34" charset="0"/>
                <a:cs typeface="Segoe UI" pitchFamily="34" charset="0"/>
              </a:endParaRPr>
            </a:p>
          </p:txBody>
        </p:sp>
        <p:grpSp>
          <p:nvGrpSpPr>
            <p:cNvPr id="19" name="Group 18"/>
            <p:cNvGrpSpPr>
              <a:grpSpLocks/>
            </p:cNvGrpSpPr>
            <p:nvPr/>
          </p:nvGrpSpPr>
          <p:grpSpPr bwMode="auto">
            <a:xfrm>
              <a:off x="4266" y="1002"/>
              <a:ext cx="715" cy="478"/>
              <a:chOff x="2916" y="3354"/>
              <a:chExt cx="889" cy="650"/>
            </a:xfrm>
          </p:grpSpPr>
          <p:pic>
            <p:nvPicPr>
              <p:cNvPr id="38" name="Picture 37" descr="Router_Wireles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29" y="3510"/>
                <a:ext cx="576" cy="49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Public_Switch"/>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2981">
                <a:off x="2916" y="3354"/>
                <a:ext cx="576" cy="406"/>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AutoShape 92"/>
            <p:cNvSpPr>
              <a:spLocks noChangeArrowheads="1"/>
            </p:cNvSpPr>
            <p:nvPr/>
          </p:nvSpPr>
          <p:spPr bwMode="auto">
            <a:xfrm>
              <a:off x="4768" y="804"/>
              <a:ext cx="806" cy="277"/>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b="0" dirty="0">
                  <a:latin typeface="Segoe UI" pitchFamily="34" charset="0"/>
                  <a:ea typeface="Segoe UI" pitchFamily="34" charset="0"/>
                  <a:cs typeface="Segoe UI" pitchFamily="34" charset="0"/>
                </a:rPr>
                <a:t>Périphériques </a:t>
              </a:r>
              <a:r>
                <a:rPr sz="1200" b="0">
                  <a:latin typeface="Segoe UI"/>
                  <a:ea typeface="Segoe UI"/>
                  <a:cs typeface="Segoe UI"/>
                </a:rPr>
                <a:t/>
              </a:r>
              <a:br>
                <a:rPr sz="1200" b="0">
                  <a:latin typeface="Segoe UI"/>
                  <a:ea typeface="Segoe UI"/>
                  <a:cs typeface="Segoe UI"/>
                </a:rPr>
              </a:br>
              <a:r>
                <a:rPr lang="en-US" sz="1200" b="0" dirty="0">
                  <a:latin typeface="Segoe UI" pitchFamily="34" charset="0"/>
                  <a:ea typeface="Segoe UI" pitchFamily="34" charset="0"/>
                  <a:cs typeface="Segoe UI" pitchFamily="34" charset="0"/>
                </a:rPr>
                <a:t>IEEE 802.1X</a:t>
              </a:r>
            </a:p>
          </p:txBody>
        </p:sp>
        <p:pic>
          <p:nvPicPr>
            <p:cNvPr id="21" name="Picture 20" descr="2DomainWithOus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19" y="992"/>
              <a:ext cx="63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94"/>
            <p:cNvSpPr>
              <a:spLocks noChangeArrowheads="1"/>
            </p:cNvSpPr>
            <p:nvPr/>
          </p:nvSpPr>
          <p:spPr bwMode="auto">
            <a:xfrm>
              <a:off x="3240" y="802"/>
              <a:ext cx="645" cy="277"/>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b="0" dirty="0">
                  <a:latin typeface="Segoe UI" pitchFamily="34" charset="0"/>
                  <a:ea typeface="Segoe UI" pitchFamily="34" charset="0"/>
                  <a:cs typeface="Segoe UI" pitchFamily="34" charset="0"/>
                </a:rPr>
                <a:t>Active Directory</a:t>
              </a:r>
            </a:p>
          </p:txBody>
        </p:sp>
        <p:sp>
          <p:nvSpPr>
            <p:cNvPr id="23" name="Line 95"/>
            <p:cNvSpPr>
              <a:spLocks noChangeShapeType="1"/>
            </p:cNvSpPr>
            <p:nvPr/>
          </p:nvSpPr>
          <p:spPr bwMode="auto">
            <a:xfrm rot="5400000" flipH="1">
              <a:off x="1342" y="1479"/>
              <a:ext cx="754" cy="7"/>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pic>
          <p:nvPicPr>
            <p:cNvPr id="24" name="Picture 23"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2" y="837"/>
              <a:ext cx="426" cy="508"/>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97"/>
            <p:cNvSpPr>
              <a:spLocks noChangeArrowheads="1"/>
            </p:cNvSpPr>
            <p:nvPr/>
          </p:nvSpPr>
          <p:spPr bwMode="auto">
            <a:xfrm>
              <a:off x="1785" y="637"/>
              <a:ext cx="745" cy="182"/>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b="0" dirty="0">
                  <a:latin typeface="Segoe UI" pitchFamily="34" charset="0"/>
                  <a:ea typeface="Segoe UI" pitchFamily="34" charset="0"/>
                  <a:cs typeface="Segoe UI" pitchFamily="34" charset="0"/>
                </a:rPr>
                <a:t>Serveur VPN </a:t>
              </a:r>
            </a:p>
          </p:txBody>
        </p:sp>
        <p:sp>
          <p:nvSpPr>
            <p:cNvPr id="26" name="Oval 25"/>
            <p:cNvSpPr>
              <a:spLocks noChangeArrowheads="1"/>
            </p:cNvSpPr>
            <p:nvPr/>
          </p:nvSpPr>
          <p:spPr bwMode="auto">
            <a:xfrm>
              <a:off x="2552" y="2785"/>
              <a:ext cx="1996" cy="893"/>
            </a:xfrm>
            <a:prstGeom prst="ellipse">
              <a:avLst/>
            </a:prstGeom>
            <a:gradFill rotWithShape="1">
              <a:gsLst>
                <a:gs pos="0">
                  <a:srgbClr val="DEE7F1"/>
                </a:gs>
                <a:gs pos="100000">
                  <a:srgbClr val="8DACD0"/>
                </a:gs>
              </a:gsLst>
              <a:lin ang="18900000" scaled="1"/>
            </a:gradFill>
            <a:ln>
              <a:noFill/>
            </a:ln>
            <a:effectLst>
              <a:outerShdw dist="35921" dir="2700000" algn="ctr" rotWithShape="0">
                <a:srgbClr val="5F5F5F">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endParaRPr lang="en-US" b="0" dirty="0">
                <a:solidFill>
                  <a:srgbClr val="000000"/>
                </a:solidFill>
                <a:latin typeface="Arial" pitchFamily="34" charset="0"/>
              </a:endParaRPr>
            </a:p>
          </p:txBody>
        </p:sp>
        <p:sp>
          <p:nvSpPr>
            <p:cNvPr id="27" name="AutoShape 99"/>
            <p:cNvSpPr>
              <a:spLocks noChangeArrowheads="1"/>
            </p:cNvSpPr>
            <p:nvPr/>
          </p:nvSpPr>
          <p:spPr bwMode="auto">
            <a:xfrm>
              <a:off x="3176" y="3055"/>
              <a:ext cx="976" cy="349"/>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b="0" dirty="0">
                  <a:latin typeface="Segoe UI" pitchFamily="34" charset="0"/>
                  <a:ea typeface="Segoe UI" pitchFamily="34" charset="0"/>
                  <a:cs typeface="Segoe UI" pitchFamily="34" charset="0"/>
                </a:rPr>
                <a:t>Réseau restreint</a:t>
              </a:r>
            </a:p>
          </p:txBody>
        </p:sp>
        <p:pic>
          <p:nvPicPr>
            <p:cNvPr id="28" name="Picture 27"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5" y="2905"/>
              <a:ext cx="426" cy="50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7" y="3054"/>
              <a:ext cx="426" cy="508"/>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102"/>
            <p:cNvSpPr>
              <a:spLocks noChangeArrowheads="1"/>
            </p:cNvSpPr>
            <p:nvPr/>
          </p:nvSpPr>
          <p:spPr bwMode="auto">
            <a:xfrm>
              <a:off x="4464" y="3501"/>
              <a:ext cx="985" cy="288"/>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a:latin typeface="Segoe UI" pitchFamily="34" charset="0"/>
                  <a:ea typeface="Segoe UI" pitchFamily="34" charset="0"/>
                  <a:cs typeface="Segoe UI" pitchFamily="34" charset="0"/>
                </a:rPr>
                <a:t>Client NAP avec accès limité </a:t>
              </a:r>
            </a:p>
          </p:txBody>
        </p:sp>
        <p:pic>
          <p:nvPicPr>
            <p:cNvPr id="31" name="Picture 30" descr="LaptopComput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47" y="3372"/>
              <a:ext cx="468" cy="508"/>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a:grpSpLocks/>
            </p:cNvGrpSpPr>
            <p:nvPr/>
          </p:nvGrpSpPr>
          <p:grpSpPr bwMode="auto">
            <a:xfrm>
              <a:off x="1313" y="2170"/>
              <a:ext cx="818" cy="255"/>
              <a:chOff x="1313" y="2170"/>
              <a:chExt cx="818" cy="255"/>
            </a:xfrm>
          </p:grpSpPr>
          <p:sp>
            <p:nvSpPr>
              <p:cNvPr id="34" name="Line 105"/>
              <p:cNvSpPr>
                <a:spLocks noChangeShapeType="1"/>
              </p:cNvSpPr>
              <p:nvPr/>
            </p:nvSpPr>
            <p:spPr bwMode="auto">
              <a:xfrm rot="5400000">
                <a:off x="1720" y="1887"/>
                <a:ext cx="1" cy="81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sp>
            <p:nvSpPr>
              <p:cNvPr id="35" name="Line 106"/>
              <p:cNvSpPr>
                <a:spLocks noChangeShapeType="1"/>
              </p:cNvSpPr>
              <p:nvPr/>
            </p:nvSpPr>
            <p:spPr bwMode="auto">
              <a:xfrm rot="10800000">
                <a:off x="1313" y="2172"/>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sp>
            <p:nvSpPr>
              <p:cNvPr id="36" name="Line 107"/>
              <p:cNvSpPr>
                <a:spLocks noChangeShapeType="1"/>
              </p:cNvSpPr>
              <p:nvPr/>
            </p:nvSpPr>
            <p:spPr bwMode="auto">
              <a:xfrm rot="10800000">
                <a:off x="2130" y="2170"/>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sp>
            <p:nvSpPr>
              <p:cNvPr id="37" name="Line 108"/>
              <p:cNvSpPr>
                <a:spLocks noChangeShapeType="1"/>
              </p:cNvSpPr>
              <p:nvPr/>
            </p:nvSpPr>
            <p:spPr bwMode="auto">
              <a:xfrm rot="10800000">
                <a:off x="1729" y="2294"/>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b="0" dirty="0"/>
              </a:p>
            </p:txBody>
          </p:sp>
        </p:grpSp>
        <p:sp>
          <p:nvSpPr>
            <p:cNvPr id="33" name="AutoShape 109"/>
            <p:cNvSpPr>
              <a:spLocks noChangeArrowheads="1"/>
            </p:cNvSpPr>
            <p:nvPr/>
          </p:nvSpPr>
          <p:spPr bwMode="auto">
            <a:xfrm>
              <a:off x="1238" y="2395"/>
              <a:ext cx="976" cy="30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b="0" dirty="0">
                  <a:latin typeface="Segoe UI" pitchFamily="34" charset="0"/>
                  <a:ea typeface="Segoe UI" pitchFamily="34" charset="0"/>
                  <a:cs typeface="Segoe UI" pitchFamily="34" charset="0"/>
                </a:rPr>
                <a:t>Réseau de périmètre</a:t>
              </a:r>
            </a:p>
          </p:txBody>
        </p:sp>
      </p:grpSp>
    </p:spTree>
    <p:extLst>
      <p:ext uri="{BB962C8B-B14F-4D97-AF65-F5344CB8AC3E}">
        <p14:creationId xmlns:p14="http://schemas.microsoft.com/office/powerpoint/2010/main" val="2666235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2: Vue d'ensemble des processus de contrainte de mise en conformité NAP</a:t>
            </a:r>
            <a:endParaRPr lang="en-US"/>
          </a:p>
        </p:txBody>
      </p:sp>
      <p:sp>
        <p:nvSpPr>
          <p:cNvPr id="3" name="Text Placeholder 2"/>
          <p:cNvSpPr>
            <a:spLocks noGrp="1"/>
          </p:cNvSpPr>
          <p:nvPr>
            <p:ph type="body" idx="1"/>
          </p:nvPr>
        </p:nvSpPr>
        <p:spPr/>
        <p:txBody>
          <a:bodyPr/>
          <a:lstStyle/>
          <a:p>
            <a:r>
              <a:rPr lang="fr-FR" smtClean="0"/>
              <a:t>Processus de contrainte de mise en conformité NAP
Contrainte de mise en conformité IPsec
Contrainte de mise en conformité 802.1X
Contrainte de mise en conformité VPN
Contrainte de mise en conformité DHCP</a:t>
            </a:r>
            <a:endParaRPr lang="en-US"/>
          </a:p>
        </p:txBody>
      </p:sp>
    </p:spTree>
    <p:extLst>
      <p:ext uri="{BB962C8B-B14F-4D97-AF65-F5344CB8AC3E}">
        <p14:creationId xmlns:p14="http://schemas.microsoft.com/office/powerpoint/2010/main" val="4068432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66</TotalTime>
  <Words>2837</Words>
  <Application>Microsoft Office PowerPoint</Application>
  <PresentationFormat>On-screen Show (4:3)</PresentationFormat>
  <Paragraphs>617</Paragraphs>
  <Slides>39</Slides>
  <Notes>39</Notes>
  <HiddenSlides>11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Segoe UI Light</vt:lpstr>
      <vt:lpstr>Times New Roman</vt:lpstr>
      <vt:lpstr>Segoe UI</vt:lpstr>
      <vt:lpstr>Verdana</vt:lpstr>
      <vt:lpstr>Symbol</vt:lpstr>
      <vt:lpstr>Calibri</vt:lpstr>
      <vt:lpstr>Wingdings</vt:lpstr>
      <vt:lpstr>Segoe Light</vt:lpstr>
      <vt:lpstr>Cordia New</vt:lpstr>
      <vt:lpstr>SimSun</vt:lpstr>
      <vt:lpstr>Presentation1</vt:lpstr>
      <vt:lpstr>Module 9</vt:lpstr>
      <vt:lpstr>Vue d'ensemble du module</vt:lpstr>
      <vt:lpstr>Leçon 1: Vue d'ensemble de la protection d'accès réseau</vt:lpstr>
      <vt:lpstr>Qu'est-ce que la protection d'accès réseau ?</vt:lpstr>
      <vt:lpstr>PowerPoint Presentation</vt:lpstr>
      <vt:lpstr>Scénarios de protection d'accès réseau</vt:lpstr>
      <vt:lpstr>Méthodes de contrainte de mise en conformité NAP</vt:lpstr>
      <vt:lpstr>Architecture de la plateforme NAP</vt:lpstr>
      <vt:lpstr>Leçon 2: Vue d'ensemble des processus de contrainte de mise en conformité NAP</vt:lpstr>
      <vt:lpstr>Processus de contrainte de mise en conformité NAP</vt:lpstr>
      <vt:lpstr>Contrainte de mise en conformité IPsec</vt:lpstr>
      <vt:lpstr>Contrainte de mise en conformité 802.1X</vt:lpstr>
      <vt:lpstr>PowerPoint Presentation</vt:lpstr>
      <vt:lpstr>Contrainte de mise en conformité VPN</vt:lpstr>
      <vt:lpstr>PowerPoint Presentation</vt:lpstr>
      <vt:lpstr>Contrainte de mise en conformité DHCP</vt:lpstr>
      <vt:lpstr>Leçon 3: Configuration de NAP</vt:lpstr>
      <vt:lpstr>Qu'est-ce que les programmes de validation d'intégrité système ?</vt:lpstr>
      <vt:lpstr>Qu'est-ce qu'une stratégie de contrôle d'intégrité ?</vt:lpstr>
      <vt:lpstr>Qu'est-ce que les groupes de serveurs de mise à jour ?</vt:lpstr>
      <vt:lpstr>Configuration du client NAP</vt:lpstr>
      <vt:lpstr>Démonstration : Configuration de NAP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Leçon 4: Analyse et résolution des problèmes du système NAP</vt:lpstr>
      <vt:lpstr>Qu'est-ce que le suivi NAP ?</vt:lpstr>
      <vt:lpstr>Démonstration : Configuration du suivi NAP</vt:lpstr>
      <vt:lpstr>Résolution des problèmes de la protection d'accès réseau</vt:lpstr>
      <vt:lpstr>Résolution des problèmes de la protection d'accès réseau avec les journaux d'événements</vt:lpstr>
      <vt:lpstr>Atelier pratique : Implémentation de la protection d'accès réseau</vt:lpstr>
      <vt:lpstr>Scénario d'atelier pratique</vt:lpstr>
      <vt:lpstr>Révision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Module9</dc:title>
  <dc:creator>Ruiz, Esther</dc:creator>
  <cp:lastModifiedBy>Ruiz, Esther</cp:lastModifiedBy>
  <cp:revision>10</cp:revision>
  <dcterms:created xsi:type="dcterms:W3CDTF">2013-03-06T10:47:25Z</dcterms:created>
  <dcterms:modified xsi:type="dcterms:W3CDTF">2013-03-15T15:43:52Z</dcterms:modified>
</cp:coreProperties>
</file>