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62"/>
  </p:notesMasterIdLst>
  <p:sldIdLst>
    <p:sldId id="256" r:id="rId2"/>
    <p:sldId id="303" r:id="rId3"/>
    <p:sldId id="257" r:id="rId4"/>
    <p:sldId id="258" r:id="rId5"/>
    <p:sldId id="259" r:id="rId6"/>
    <p:sldId id="260" r:id="rId7"/>
    <p:sldId id="261" r:id="rId8"/>
    <p:sldId id="304" r:id="rId9"/>
    <p:sldId id="262" r:id="rId10"/>
    <p:sldId id="263" r:id="rId11"/>
    <p:sldId id="264" r:id="rId12"/>
    <p:sldId id="265" r:id="rId13"/>
    <p:sldId id="266" r:id="rId14"/>
    <p:sldId id="267" r:id="rId15"/>
    <p:sldId id="268" r:id="rId16"/>
    <p:sldId id="269" r:id="rId17"/>
    <p:sldId id="270" r:id="rId18"/>
    <p:sldId id="271" r:id="rId19"/>
    <p:sldId id="305" r:id="rId20"/>
    <p:sldId id="306" r:id="rId21"/>
    <p:sldId id="272" r:id="rId22"/>
    <p:sldId id="273" r:id="rId23"/>
    <p:sldId id="274" r:id="rId24"/>
    <p:sldId id="275" r:id="rId25"/>
    <p:sldId id="276" r:id="rId26"/>
    <p:sldId id="308" r:id="rId27"/>
    <p:sldId id="309" r:id="rId28"/>
    <p:sldId id="277" r:id="rId29"/>
    <p:sldId id="278" r:id="rId30"/>
    <p:sldId id="279" r:id="rId31"/>
    <p:sldId id="310" r:id="rId32"/>
    <p:sldId id="280" r:id="rId33"/>
    <p:sldId id="311" r:id="rId34"/>
    <p:sldId id="281" r:id="rId35"/>
    <p:sldId id="316" r:id="rId36"/>
    <p:sldId id="282" r:id="rId37"/>
    <p:sldId id="283" r:id="rId38"/>
    <p:sldId id="284" r:id="rId39"/>
    <p:sldId id="285" r:id="rId40"/>
    <p:sldId id="315" r:id="rId41"/>
    <p:sldId id="287" r:id="rId42"/>
    <p:sldId id="288" r:id="rId43"/>
    <p:sldId id="289" r:id="rId44"/>
    <p:sldId id="290" r:id="rId45"/>
    <p:sldId id="291" r:id="rId46"/>
    <p:sldId id="292" r:id="rId47"/>
    <p:sldId id="293" r:id="rId48"/>
    <p:sldId id="312" r:id="rId49"/>
    <p:sldId id="294" r:id="rId50"/>
    <p:sldId id="295" r:id="rId51"/>
    <p:sldId id="296" r:id="rId52"/>
    <p:sldId id="297" r:id="rId53"/>
    <p:sldId id="298" r:id="rId54"/>
    <p:sldId id="313" r:id="rId55"/>
    <p:sldId id="299" r:id="rId56"/>
    <p:sldId id="300" r:id="rId57"/>
    <p:sldId id="314" r:id="rId58"/>
    <p:sldId id="301" r:id="rId59"/>
    <p:sldId id="317" r:id="rId60"/>
    <p:sldId id="302" r:id="rId61"/>
  </p:sldIdLst>
  <p:sldSz cx="9144000" cy="6858000" type="screen4x3"/>
  <p:notesSz cx="6858000" cy="9144000"/>
  <p:embeddedFontLst>
    <p:embeddedFont>
      <p:font typeface="Segoe UI Light" pitchFamily="34" charset="0"/>
      <p:regular r:id="rId63"/>
    </p:embeddedFont>
    <p:embeddedFont>
      <p:font typeface="Segoe UI" pitchFamily="34" charset="0"/>
      <p:regular r:id="rId64"/>
      <p:bold r:id="rId65"/>
      <p:italic r:id="rId66"/>
      <p:boldItalic r:id="rId67"/>
    </p:embeddedFont>
    <p:embeddedFont>
      <p:font typeface="Verdana" pitchFamily="34" charset="0"/>
      <p:regular r:id="rId68"/>
      <p:bold r:id="rId69"/>
      <p:italic r:id="rId70"/>
      <p:boldItalic r:id="rId71"/>
    </p:embeddedFont>
    <p:embeddedFont>
      <p:font typeface="Calibri" pitchFamily="34" charset="0"/>
      <p:regular r:id="rId72"/>
      <p:bold r:id="rId73"/>
      <p:italic r:id="rId74"/>
      <p:boldItalic r:id="rId75"/>
    </p:embeddedFont>
    <p:embeddedFont>
      <p:font typeface="Segoe Light" pitchFamily="34" charset="0"/>
      <p:regular r:id="rId76"/>
      <p:italic r:id="rId77"/>
    </p:embeddedFont>
    <p:embeddedFont>
      <p:font typeface="Cordia New" pitchFamily="34" charset="-34"/>
      <p:regular r:id="rId78"/>
      <p:bold r:id="rId79"/>
      <p:italic r:id="rId80"/>
      <p:boldItalic r:id="rId81"/>
    </p:embeddedFont>
    <p:embeddedFont>
      <p:font typeface="SimSun" pitchFamily="2" charset="-122"/>
      <p:regular r:id="rId82"/>
    </p:embeddedFont>
    <p:embeddedFont>
      <p:font typeface="Segoe" pitchFamily="34" charset="0"/>
      <p:regular r:id="rId83"/>
      <p:bold r:id="rId84"/>
      <p:italic r:id="rId85"/>
      <p:boldItalic r:id="rId8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0035" autoAdjust="0"/>
    <p:restoredTop sz="94628" autoAdjust="0"/>
  </p:normalViewPr>
  <p:slideViewPr>
    <p:cSldViewPr>
      <p:cViewPr>
        <p:scale>
          <a:sx n="109" d="100"/>
          <a:sy n="109" d="100"/>
        </p:scale>
        <p:origin x="-354" y="-72"/>
      </p:cViewPr>
      <p:guideLst>
        <p:guide orient="horz" pos="2160"/>
        <p:guide pos="2880"/>
      </p:guideLst>
    </p:cSldViewPr>
  </p:slideViewPr>
  <p:notesTextViewPr>
    <p:cViewPr>
      <p:scale>
        <a:sx n="1" d="1"/>
        <a:sy n="1" d="1"/>
      </p:scale>
      <p:origin x="0" y="0"/>
    </p:cViewPr>
  </p:notesTextViewPr>
  <p:notesViewPr>
    <p:cSldViewPr showGuides="1">
      <p:cViewPr varScale="1">
        <p:scale>
          <a:sx n="102" d="100"/>
          <a:sy n="102" d="100"/>
        </p:scale>
        <p:origin x="-34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6" Type="http://schemas.openxmlformats.org/officeDocument/2006/relationships/font" Target="fonts/font14.fntdata"/><Relationship Id="rId84" Type="http://schemas.openxmlformats.org/officeDocument/2006/relationships/font" Target="fonts/font22.fntdata"/><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font" Target="fonts/font12.fntdata"/><Relationship Id="rId79" Type="http://schemas.openxmlformats.org/officeDocument/2006/relationships/font" Target="fonts/font17.fntdata"/><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20.fntdata"/><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80" Type="http://schemas.openxmlformats.org/officeDocument/2006/relationships/font" Target="fonts/font18.fntdata"/><Relationship Id="rId85" Type="http://schemas.openxmlformats.org/officeDocument/2006/relationships/font" Target="fonts/font2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font" Target="fonts/font13.fntdata"/><Relationship Id="rId83" Type="http://schemas.openxmlformats.org/officeDocument/2006/relationships/font" Target="fonts/font21.fntdata"/><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font" Target="fonts/font16.fntdata"/><Relationship Id="rId81" Type="http://schemas.openxmlformats.org/officeDocument/2006/relationships/font" Target="fonts/font19.fntdata"/><Relationship Id="rId86"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7033A5-663B-4F02-B9B2-221D3510D45A}" type="datetimeFigureOut">
              <a:rPr lang="en-US" smtClean="0"/>
              <a:t>3/15/2013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4EB56C-2B4B-4165-8D9C-FDA0C45E3970}" type="slidenum">
              <a:rPr lang="en-US" smtClean="0"/>
              <a:t>‹#›</a:t>
            </a:fld>
            <a:endParaRPr lang="en-US"/>
          </a:p>
        </p:txBody>
      </p:sp>
    </p:spTree>
    <p:extLst>
      <p:ext uri="{BB962C8B-B14F-4D97-AF65-F5344CB8AC3E}">
        <p14:creationId xmlns:p14="http://schemas.microsoft.com/office/powerpoint/2010/main" val="2400025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Présentation</a:t>
            </a:r>
            <a:r>
              <a:rPr lang="en-US" sz="1000" b="1" dirty="0">
                <a:latin typeface="Arial"/>
                <a:ea typeface="SimSun"/>
                <a:cs typeface="Arial"/>
              </a:rPr>
              <a:t> : 60 minutes</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Atelier </a:t>
            </a:r>
            <a:r>
              <a:rPr lang="en-US" sz="1000" b="1" dirty="0" err="1">
                <a:latin typeface="Arial"/>
                <a:ea typeface="SimSun"/>
                <a:cs typeface="Arial"/>
              </a:rPr>
              <a:t>pratique</a:t>
            </a:r>
            <a:r>
              <a:rPr lang="en-US" sz="1000" b="1" dirty="0">
                <a:latin typeface="Arial"/>
                <a:ea typeface="SimSun"/>
                <a:cs typeface="Arial"/>
              </a:rPr>
              <a:t> : 75 minutes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décrire</a:t>
            </a:r>
            <a:r>
              <a:rPr lang="en-US" sz="1000" dirty="0" smtClean="0">
                <a:solidFill>
                  <a:srgbClr val="000000"/>
                </a:solidFill>
                <a:effectLst/>
                <a:latin typeface="Arial"/>
                <a:ea typeface="Times New Roman"/>
                <a:cs typeface="Segoe UI"/>
              </a:rPr>
              <a:t> le </a:t>
            </a:r>
            <a:r>
              <a:rPr lang="en-US" sz="1000" dirty="0" err="1" smtClean="0">
                <a:solidFill>
                  <a:srgbClr val="000000"/>
                </a:solidFill>
                <a:effectLst/>
                <a:latin typeface="Arial"/>
                <a:ea typeface="Times New Roman"/>
                <a:cs typeface="Segoe UI"/>
              </a:rPr>
              <a:t>Gestionnaire</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ressources</a:t>
            </a:r>
            <a:r>
              <a:rPr lang="en-US" sz="1000" dirty="0" smtClean="0">
                <a:solidFill>
                  <a:srgbClr val="000000"/>
                </a:solidFill>
                <a:effectLst/>
                <a:latin typeface="Arial"/>
                <a:ea typeface="Times New Roman"/>
                <a:cs typeface="Segoe UI"/>
              </a:rPr>
              <a:t> du </a:t>
            </a:r>
            <a:r>
              <a:rPr lang="en-US" sz="1000" dirty="0" err="1" smtClean="0">
                <a:solidFill>
                  <a:srgbClr val="000000"/>
                </a:solidFill>
                <a:effectLst/>
                <a:latin typeface="Arial"/>
                <a:ea typeface="Times New Roman"/>
                <a:cs typeface="Segoe UI"/>
              </a:rPr>
              <a:t>serveur</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fichiers</a:t>
            </a:r>
            <a:r>
              <a:rPr lang="en-US" sz="1000" dirty="0" smtClean="0">
                <a:solidFill>
                  <a:srgbClr val="000000"/>
                </a:solidFill>
                <a:effectLst/>
                <a:latin typeface="Arial"/>
                <a:ea typeface="Times New Roman"/>
                <a:cs typeface="Segoe UI"/>
              </a:rPr>
              <a:t> (FSRM)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utiliser</a:t>
            </a:r>
            <a:r>
              <a:rPr lang="en-US" sz="1000" dirty="0" smtClean="0">
                <a:solidFill>
                  <a:srgbClr val="000000"/>
                </a:solidFill>
                <a:effectLst/>
                <a:latin typeface="Arial"/>
                <a:ea typeface="Times New Roman"/>
                <a:cs typeface="Segoe UI"/>
              </a:rPr>
              <a:t> FSRM pour </a:t>
            </a:r>
            <a:r>
              <a:rPr lang="en-US" sz="1000" dirty="0" err="1" smtClean="0">
                <a:solidFill>
                  <a:srgbClr val="000000"/>
                </a:solidFill>
                <a:effectLst/>
                <a:latin typeface="Arial"/>
                <a:ea typeface="Times New Roman"/>
                <a:cs typeface="Segoe UI"/>
              </a:rPr>
              <a:t>gérer</a:t>
            </a:r>
            <a:r>
              <a:rPr lang="en-US" sz="1000" dirty="0" smtClean="0">
                <a:solidFill>
                  <a:srgbClr val="000000"/>
                </a:solidFill>
                <a:effectLst/>
                <a:latin typeface="Arial"/>
                <a:ea typeface="Times New Roman"/>
                <a:cs typeface="Segoe UI"/>
              </a:rPr>
              <a:t> les quotas, les </a:t>
            </a:r>
            <a:r>
              <a:rPr lang="en-US" sz="1000" dirty="0" err="1" smtClean="0">
                <a:solidFill>
                  <a:srgbClr val="000000"/>
                </a:solidFill>
                <a:effectLst/>
                <a:latin typeface="Arial"/>
                <a:ea typeface="Times New Roman"/>
                <a:cs typeface="Segoe UI"/>
              </a:rPr>
              <a:t>filtres</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fichiers</a:t>
            </a:r>
            <a:r>
              <a:rPr lang="en-US" sz="1000" dirty="0" smtClean="0">
                <a:solidFill>
                  <a:srgbClr val="000000"/>
                </a:solidFill>
                <a:effectLst/>
                <a:latin typeface="Arial"/>
                <a:ea typeface="Times New Roman"/>
                <a:cs typeface="Segoe UI"/>
              </a:rPr>
              <a:t> et les rapports de </a:t>
            </a:r>
            <a:r>
              <a:rPr lang="en-US" sz="1000" dirty="0" err="1" smtClean="0">
                <a:solidFill>
                  <a:srgbClr val="000000"/>
                </a:solidFill>
                <a:effectLst/>
                <a:latin typeface="Arial"/>
                <a:ea typeface="Times New Roman"/>
                <a:cs typeface="Segoe UI"/>
              </a:rPr>
              <a:t>stockage</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implémenter</a:t>
            </a:r>
            <a:r>
              <a:rPr lang="en-US" sz="1000" dirty="0" smtClean="0">
                <a:solidFill>
                  <a:srgbClr val="000000"/>
                </a:solidFill>
                <a:effectLst/>
                <a:latin typeface="Arial"/>
                <a:ea typeface="Times New Roman"/>
                <a:cs typeface="Segoe UI"/>
              </a:rPr>
              <a:t> des </a:t>
            </a:r>
            <a:r>
              <a:rPr lang="en-US" sz="1000" dirty="0" err="1" smtClean="0">
                <a:solidFill>
                  <a:srgbClr val="000000"/>
                </a:solidFill>
                <a:effectLst/>
                <a:latin typeface="Arial"/>
                <a:ea typeface="Times New Roman"/>
                <a:cs typeface="Segoe UI"/>
              </a:rPr>
              <a:t>tâches</a:t>
            </a:r>
            <a:r>
              <a:rPr lang="en-US" sz="1000" dirty="0" smtClean="0">
                <a:solidFill>
                  <a:srgbClr val="000000"/>
                </a:solidFill>
                <a:effectLst/>
                <a:latin typeface="Arial"/>
                <a:ea typeface="Times New Roman"/>
                <a:cs typeface="Segoe UI"/>
              </a:rPr>
              <a:t> de classification et de </a:t>
            </a:r>
            <a:r>
              <a:rPr lang="en-US" sz="1000" dirty="0" err="1" smtClean="0">
                <a:solidFill>
                  <a:srgbClr val="000000"/>
                </a:solidFill>
                <a:effectLst/>
                <a:latin typeface="Arial"/>
                <a:ea typeface="Times New Roman"/>
                <a:cs typeface="Segoe UI"/>
              </a:rPr>
              <a:t>gestion</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fichiers</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décrire</a:t>
            </a:r>
            <a:r>
              <a:rPr lang="en-US" sz="1000" dirty="0" smtClean="0">
                <a:solidFill>
                  <a:srgbClr val="000000"/>
                </a:solidFill>
                <a:effectLst/>
                <a:latin typeface="Arial"/>
                <a:ea typeface="Times New Roman"/>
                <a:cs typeface="Segoe UI"/>
              </a:rPr>
              <a:t> le </a:t>
            </a:r>
            <a:r>
              <a:rPr lang="en-US" sz="1000" dirty="0" err="1" smtClean="0">
                <a:solidFill>
                  <a:srgbClr val="000000"/>
                </a:solidFill>
                <a:effectLst/>
                <a:latin typeface="Arial"/>
                <a:ea typeface="Times New Roman"/>
                <a:cs typeface="Segoe UI"/>
              </a:rPr>
              <a:t>système</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fichiers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distribués</a:t>
            </a:r>
            <a:r>
              <a:rPr lang="en-US" sz="1000" dirty="0" smtClean="0">
                <a:solidFill>
                  <a:srgbClr val="000000"/>
                </a:solidFill>
                <a:effectLst/>
                <a:latin typeface="Arial"/>
                <a:ea typeface="Times New Roman"/>
                <a:cs typeface="Segoe UI"/>
              </a:rPr>
              <a:t> (DFS)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configurer</a:t>
            </a:r>
            <a:r>
              <a:rPr lang="en-US" sz="1000" dirty="0" smtClean="0">
                <a:solidFill>
                  <a:srgbClr val="000000"/>
                </a:solidFill>
                <a:effectLst/>
                <a:latin typeface="Arial"/>
                <a:ea typeface="Times New Roman"/>
                <a:cs typeface="Segoe UI"/>
              </a:rPr>
              <a:t> des </a:t>
            </a:r>
            <a:r>
              <a:rPr lang="en-US" sz="1000" dirty="0" err="1" smtClean="0">
                <a:solidFill>
                  <a:srgbClr val="000000"/>
                </a:solidFill>
                <a:effectLst/>
                <a:latin typeface="Arial"/>
                <a:ea typeface="Times New Roman"/>
                <a:cs typeface="Segoe UI"/>
              </a:rPr>
              <a:t>espaces</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noms</a:t>
            </a:r>
            <a:r>
              <a:rPr lang="en-US" sz="1000" dirty="0" smtClean="0">
                <a:solidFill>
                  <a:srgbClr val="000000"/>
                </a:solidFill>
                <a:effectLst/>
                <a:latin typeface="Arial"/>
                <a:ea typeface="Times New Roman"/>
                <a:cs typeface="Segoe UI"/>
              </a:rPr>
              <a:t> DFS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configurer</a:t>
            </a:r>
            <a:r>
              <a:rPr lang="en-US" sz="1000" dirty="0" smtClean="0">
                <a:solidFill>
                  <a:srgbClr val="000000"/>
                </a:solidFill>
                <a:effectLst/>
                <a:latin typeface="Arial"/>
                <a:ea typeface="Times New Roman"/>
                <a:cs typeface="Segoe UI"/>
              </a:rPr>
              <a:t> et </a:t>
            </a:r>
            <a:r>
              <a:rPr lang="en-US" sz="1000" dirty="0" err="1" smtClean="0">
                <a:solidFill>
                  <a:srgbClr val="000000"/>
                </a:solidFill>
                <a:effectLst/>
                <a:latin typeface="Arial"/>
                <a:ea typeface="Times New Roman"/>
                <a:cs typeface="Segoe UI"/>
              </a:rPr>
              <a:t>résoudre</a:t>
            </a:r>
            <a:r>
              <a:rPr lang="en-US" sz="1000" dirty="0" smtClean="0">
                <a:solidFill>
                  <a:srgbClr val="000000"/>
                </a:solidFill>
                <a:effectLst/>
                <a:latin typeface="Arial"/>
                <a:ea typeface="Times New Roman"/>
                <a:cs typeface="Segoe UI"/>
              </a:rPr>
              <a:t> les </a:t>
            </a:r>
            <a:r>
              <a:rPr lang="en-US" sz="1000" dirty="0" err="1" smtClean="0">
                <a:solidFill>
                  <a:srgbClr val="000000"/>
                </a:solidFill>
                <a:effectLst/>
                <a:latin typeface="Arial"/>
                <a:ea typeface="Times New Roman"/>
                <a:cs typeface="Segoe UI"/>
              </a:rPr>
              <a:t>problèmes</a:t>
            </a:r>
            <a:r>
              <a:rPr lang="en-US" sz="1000" dirty="0" smtClean="0">
                <a:solidFill>
                  <a:srgbClr val="000000"/>
                </a:solidFill>
                <a:effectLst/>
                <a:latin typeface="Arial"/>
                <a:ea typeface="Times New Roman"/>
                <a:cs typeface="Segoe UI"/>
              </a:rPr>
              <a:t> de </a:t>
            </a:r>
            <a:r>
              <a:rPr lang="en-US" sz="1000" dirty="0" err="1" smtClean="0">
                <a:solidFill>
                  <a:srgbClr val="000000"/>
                </a:solidFill>
                <a:effectLst/>
                <a:latin typeface="Arial"/>
                <a:ea typeface="Times New Roman"/>
                <a:cs typeface="Segoe UI"/>
              </a:rPr>
              <a:t>réplication</a:t>
            </a:r>
            <a:r>
              <a:rPr lang="en-US" sz="1000" dirty="0" smtClean="0">
                <a:solidFill>
                  <a:srgbClr val="000000"/>
                </a:solidFill>
                <a:effectLst/>
                <a:latin typeface="Arial"/>
                <a:ea typeface="Times New Roman"/>
                <a:cs typeface="Segoe UI"/>
              </a:rPr>
              <a:t> DFS (DFS-R).</a:t>
            </a:r>
            <a:endParaRPr lang="en-US" sz="1000" dirty="0" smtClean="0">
              <a:effectLst/>
              <a:latin typeface="Arial"/>
              <a:ea typeface="Times New Roman"/>
              <a:cs typeface="Times New Roman"/>
            </a:endParaRPr>
          </a:p>
          <a:p>
            <a:pPr>
              <a:lnSpc>
                <a:spcPct val="115000"/>
              </a:lnSpc>
              <a:spcAft>
                <a:spcPts val="1000"/>
              </a:spcAft>
            </a:pPr>
            <a:r>
              <a:rPr lang="en-US" sz="1000" b="1" dirty="0">
                <a:latin typeface="Arial"/>
                <a:ea typeface="SimSun"/>
                <a:cs typeface="Arial"/>
              </a:rPr>
              <a:t>Documents de </a:t>
            </a:r>
            <a:r>
              <a:rPr lang="en-US" sz="1000" b="1" dirty="0" err="1">
                <a:latin typeface="Arial"/>
                <a:ea typeface="SimSun"/>
                <a:cs typeface="Arial"/>
              </a:rPr>
              <a:t>cours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disposer du </a:t>
            </a:r>
            <a:r>
              <a:rPr lang="en-US" sz="1000" dirty="0" err="1">
                <a:latin typeface="Arial"/>
                <a:ea typeface="SimSun"/>
                <a:cs typeface="Segoe UI"/>
              </a:rPr>
              <a:t>fichier</a:t>
            </a:r>
            <a:r>
              <a:rPr lang="en-US" sz="1000" dirty="0">
                <a:latin typeface="Arial"/>
                <a:ea typeface="SimSun"/>
                <a:cs typeface="Segoe UI"/>
              </a:rPr>
              <a:t> Microsoft</a:t>
            </a:r>
            <a:r>
              <a:rPr lang="en-US" sz="1000" baseline="30000" dirty="0">
                <a:latin typeface="Arial"/>
                <a:ea typeface="SimSun"/>
                <a:cs typeface="Segoe UI"/>
              </a:rPr>
              <a:t>®</a:t>
            </a:r>
            <a:r>
              <a:rPr lang="en-US" sz="1000" dirty="0">
                <a:latin typeface="Arial"/>
                <a:ea typeface="SimSun"/>
                <a:cs typeface="Segoe UI"/>
              </a:rPr>
              <a:t> Office PowerPoint</a:t>
            </a:r>
            <a:r>
              <a:rPr lang="en-US" sz="1000" baseline="30000" dirty="0">
                <a:latin typeface="Arial"/>
                <a:ea typeface="SimSun"/>
                <a:cs typeface="Segoe UI"/>
              </a:rPr>
              <a:t>®</a:t>
            </a:r>
            <a:r>
              <a:rPr lang="en-US" sz="1000" dirty="0">
                <a:latin typeface="Arial"/>
                <a:ea typeface="SimSun"/>
                <a:cs typeface="Segoe UI"/>
              </a:rPr>
              <a:t> 22411B_10.pptx.</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Important</a:t>
            </a:r>
            <a:r>
              <a:rPr lang="en-US" sz="1000" dirty="0">
                <a:latin typeface="Arial"/>
                <a:ea typeface="SimSun"/>
                <a:cs typeface="Segoe UI"/>
              </a:rPr>
              <a:t> :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recommandé</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PowerPoint 2007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plus </a:t>
            </a:r>
            <a:r>
              <a:rPr lang="en-US" sz="1000" dirty="0" err="1">
                <a:latin typeface="Arial"/>
                <a:ea typeface="SimSun"/>
                <a:cs typeface="Segoe UI"/>
              </a:rPr>
              <a:t>récente</a:t>
            </a:r>
            <a:r>
              <a:rPr lang="en-US" sz="1000" dirty="0">
                <a:latin typeface="Arial"/>
                <a:ea typeface="SimSun"/>
                <a:cs typeface="Segoe UI"/>
              </a:rPr>
              <a:t> pour </a:t>
            </a:r>
            <a:r>
              <a:rPr lang="en-US" sz="1000" dirty="0" err="1">
                <a:latin typeface="Arial"/>
                <a:ea typeface="SimSun"/>
                <a:cs typeface="Segoe UI"/>
              </a:rPr>
              <a:t>afficher</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de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cours</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la </a:t>
            </a:r>
            <a:r>
              <a:rPr lang="en-US" sz="1000" dirty="0" err="1">
                <a:latin typeface="Arial"/>
                <a:ea typeface="SimSun"/>
                <a:cs typeface="Segoe UI"/>
              </a:rPr>
              <a:t>Visionneuse</a:t>
            </a:r>
            <a:r>
              <a:rPr lang="en-US" sz="1000" dirty="0">
                <a:latin typeface="Arial"/>
                <a:ea typeface="SimSun"/>
                <a:cs typeface="Segoe UI"/>
              </a:rPr>
              <a:t> PowerPoint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a:t>
            </a:r>
            <a:r>
              <a:rPr lang="en-US" sz="1000" dirty="0" err="1">
                <a:latin typeface="Arial"/>
                <a:ea typeface="SimSun"/>
                <a:cs typeface="Segoe UI"/>
              </a:rPr>
              <a:t>antérieure</a:t>
            </a:r>
            <a:r>
              <a:rPr lang="en-US" sz="1000" dirty="0">
                <a:latin typeface="Arial"/>
                <a:ea typeface="SimSun"/>
                <a:cs typeface="Segoe UI"/>
              </a:rPr>
              <a:t> </a:t>
            </a:r>
            <a:r>
              <a:rPr lang="en-US" sz="1000" dirty="0" err="1">
                <a:latin typeface="Arial"/>
                <a:ea typeface="SimSun"/>
                <a:cs typeface="Segoe UI"/>
              </a:rPr>
              <a:t>d'Office</a:t>
            </a:r>
            <a:r>
              <a:rPr lang="en-US" sz="1000" dirty="0">
                <a:latin typeface="Arial"/>
                <a:ea typeface="SimSun"/>
                <a:cs typeface="Segoe UI"/>
              </a:rPr>
              <a:t> PowerPoint, </a:t>
            </a:r>
            <a:r>
              <a:rPr lang="en-US" sz="1000" dirty="0" err="1">
                <a:latin typeface="Arial"/>
                <a:ea typeface="SimSun"/>
                <a:cs typeface="Segoe UI"/>
              </a:rPr>
              <a:t>il</a:t>
            </a:r>
            <a:r>
              <a:rPr lang="en-US" sz="1000" dirty="0">
                <a:latin typeface="Arial"/>
                <a:ea typeface="SimSun"/>
                <a:cs typeface="Segoe UI"/>
              </a:rPr>
              <a:t> se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ne </a:t>
            </a:r>
            <a:r>
              <a:rPr lang="en-US" sz="1000" dirty="0" err="1">
                <a:latin typeface="Arial"/>
                <a:ea typeface="SimSun"/>
                <a:cs typeface="Segoe UI"/>
              </a:rPr>
              <a:t>s'affichent</a:t>
            </a:r>
            <a:r>
              <a:rPr lang="en-US" sz="1000" dirty="0">
                <a:latin typeface="Arial"/>
                <a:ea typeface="SimSun"/>
                <a:cs typeface="Segoe UI"/>
              </a:rPr>
              <a:t> pas </a:t>
            </a:r>
            <a:r>
              <a:rPr lang="en-US" sz="1000" dirty="0" err="1">
                <a:latin typeface="Arial"/>
                <a:ea typeface="SimSun"/>
                <a:cs typeface="Segoe UI"/>
              </a:rPr>
              <a:t>correctement</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b="1" dirty="0" err="1">
                <a:latin typeface="Arial"/>
                <a:ea typeface="SimSun"/>
                <a:cs typeface="Arial"/>
              </a:rPr>
              <a:t>Préparation</a:t>
            </a:r>
            <a:endParaRPr lang="en-US" sz="1000" dirty="0">
              <a:latin typeface="Arial"/>
              <a:ea typeface="SimSun"/>
              <a:cs typeface="Arial"/>
            </a:endParaRPr>
          </a:p>
          <a:p>
            <a:pPr fontAlgn="base">
              <a:lnSpc>
                <a:spcPct val="90000"/>
              </a:lnSpc>
              <a:spcAft>
                <a:spcPts val="720"/>
              </a:spcAft>
            </a:pPr>
            <a:r>
              <a:rPr lang="en-US" sz="1000" dirty="0" smtClean="0">
                <a:effectLst/>
                <a:latin typeface="Arial"/>
                <a:ea typeface="SimSun"/>
                <a:cs typeface="Segoe UI"/>
              </a:rPr>
              <a:t>Pour </a:t>
            </a:r>
            <a:r>
              <a:rPr lang="en-US" sz="1000" dirty="0" err="1" smtClean="0">
                <a:effectLst/>
                <a:latin typeface="Arial"/>
                <a:ea typeface="SimSun"/>
                <a:cs typeface="Segoe UI"/>
              </a:rPr>
              <a:t>préparer</a:t>
            </a:r>
            <a:r>
              <a:rPr lang="en-US" sz="1000" dirty="0" smtClean="0">
                <a:effectLst/>
                <a:latin typeface="Arial"/>
                <a:ea typeface="SimSun"/>
                <a:cs typeface="Segoe UI"/>
              </a:rPr>
              <a:t> </a:t>
            </a:r>
            <a:r>
              <a:rPr lang="en-US" sz="1000" dirty="0" err="1" smtClean="0">
                <a:effectLst/>
                <a:latin typeface="Arial"/>
                <a:ea typeface="SimSun"/>
                <a:cs typeface="Segoe UI"/>
              </a:rPr>
              <a:t>ce</a:t>
            </a:r>
            <a:r>
              <a:rPr lang="en-US" sz="1000" dirty="0" smtClean="0">
                <a:effectLst/>
                <a:latin typeface="Arial"/>
                <a:ea typeface="SimSun"/>
                <a:cs typeface="Segoe UI"/>
              </a:rPr>
              <a:t> module, </a:t>
            </a:r>
            <a:r>
              <a:rPr lang="en-US" sz="1000" dirty="0" err="1" smtClean="0">
                <a:effectLst/>
                <a:latin typeface="Arial"/>
                <a:ea typeface="SimSun"/>
                <a:cs typeface="Segoe UI"/>
              </a:rPr>
              <a:t>vous</a:t>
            </a:r>
            <a:r>
              <a:rPr lang="en-US" sz="1000" dirty="0" smtClean="0">
                <a:effectLst/>
                <a:latin typeface="Arial"/>
                <a:ea typeface="SimSun"/>
                <a:cs typeface="Segoe UI"/>
              </a:rPr>
              <a:t> </a:t>
            </a:r>
            <a:r>
              <a:rPr lang="en-US" sz="1000" dirty="0" err="1" smtClean="0">
                <a:effectLst/>
                <a:latin typeface="Arial"/>
                <a:ea typeface="SimSun"/>
                <a:cs typeface="Segoe UI"/>
              </a:rPr>
              <a:t>devez</a:t>
            </a:r>
            <a:r>
              <a:rPr lang="en-US" sz="1000" dirty="0" smtClean="0">
                <a:effectLst/>
                <a:latin typeface="Arial"/>
                <a:ea typeface="SimSun"/>
                <a:cs typeface="Segoe UI"/>
              </a:rPr>
              <a:t> </a:t>
            </a:r>
            <a:r>
              <a:rPr lang="en-US" sz="1000" dirty="0" err="1" smtClean="0">
                <a:effectLst/>
                <a:latin typeface="Arial"/>
                <a:ea typeface="SimSun"/>
                <a:cs typeface="Segoe UI"/>
              </a:rPr>
              <a:t>effectuer</a:t>
            </a:r>
            <a:r>
              <a:rPr lang="en-US" sz="1000" dirty="0" smtClean="0">
                <a:effectLst/>
                <a:latin typeface="Arial"/>
                <a:ea typeface="SimSun"/>
                <a:cs typeface="Segoe UI"/>
              </a:rPr>
              <a:t> les </a:t>
            </a:r>
            <a:r>
              <a:rPr lang="en-US" sz="1000" dirty="0" err="1" smtClean="0">
                <a:effectLst/>
                <a:latin typeface="Arial"/>
                <a:ea typeface="SimSun"/>
                <a:cs typeface="Segoe UI"/>
              </a:rPr>
              <a:t>tâches</a:t>
            </a:r>
            <a:r>
              <a:rPr lang="en-US" sz="1000" dirty="0" smtClean="0">
                <a:effectLst/>
                <a:latin typeface="Arial"/>
                <a:ea typeface="SimSun"/>
                <a:cs typeface="Segoe UI"/>
              </a:rPr>
              <a:t> </a:t>
            </a:r>
            <a:r>
              <a:rPr lang="en-US" sz="1000" dirty="0" err="1" smtClean="0">
                <a:effectLst/>
                <a:latin typeface="Arial"/>
                <a:ea typeface="SimSun"/>
                <a:cs typeface="Segoe UI"/>
              </a:rPr>
              <a:t>suivantes</a:t>
            </a:r>
            <a:r>
              <a:rPr lang="en-US" sz="1000" dirty="0" smtClean="0">
                <a:effectLst/>
                <a:latin typeface="Arial"/>
                <a:ea typeface="SimSun"/>
                <a:cs typeface="Segoe UI"/>
              </a:rPr>
              <a:t> :</a:t>
            </a:r>
            <a:endParaRPr lang="en-US" sz="1000" dirty="0" smtClean="0">
              <a:effectLst/>
              <a:latin typeface="Arial"/>
              <a:ea typeface="SimSu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lire </a:t>
            </a:r>
            <a:r>
              <a:rPr lang="en-US" sz="1000" dirty="0" err="1" smtClean="0">
                <a:effectLst/>
                <a:latin typeface="Arial"/>
                <a:ea typeface="Times New Roman"/>
                <a:cs typeface="Times New Roman"/>
              </a:rPr>
              <a:t>tous</a:t>
            </a:r>
            <a:r>
              <a:rPr lang="en-US" sz="1000" dirty="0" smtClean="0">
                <a:effectLst/>
                <a:latin typeface="Arial"/>
                <a:ea typeface="Times New Roman"/>
                <a:cs typeface="Times New Roman"/>
              </a:rPr>
              <a:t> les documents de </a:t>
            </a:r>
            <a:r>
              <a:rPr lang="en-US" sz="1000" dirty="0" err="1" smtClean="0">
                <a:effectLst/>
                <a:latin typeface="Arial"/>
                <a:ea typeface="Times New Roman"/>
                <a:cs typeface="Times New Roman"/>
              </a:rPr>
              <a:t>cours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relatifs</a:t>
            </a:r>
            <a:r>
              <a:rPr lang="en-US" sz="1000" dirty="0" smtClean="0">
                <a:effectLst/>
                <a:latin typeface="Arial"/>
                <a:ea typeface="Times New Roman"/>
                <a:cs typeface="Times New Roman"/>
              </a:rPr>
              <a:t> à </a:t>
            </a:r>
            <a:r>
              <a:rPr lang="en-US" sz="1000" dirty="0" err="1" smtClean="0">
                <a:effectLst/>
                <a:latin typeface="Arial"/>
                <a:ea typeface="Times New Roman"/>
                <a:cs typeface="Times New Roman"/>
              </a:rPr>
              <a:t>ce</a:t>
            </a:r>
            <a:r>
              <a:rPr lang="en-US" sz="1000" dirty="0" smtClean="0">
                <a:effectLst/>
                <a:latin typeface="Arial"/>
                <a:ea typeface="Times New Roman"/>
                <a:cs typeface="Times New Roman"/>
              </a:rPr>
              <a:t> module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exercer</a:t>
            </a:r>
            <a:r>
              <a:rPr lang="en-US" sz="1000" dirty="0" smtClean="0">
                <a:effectLst/>
                <a:latin typeface="Arial"/>
                <a:ea typeface="Times New Roman"/>
                <a:cs typeface="Times New Roman"/>
              </a:rPr>
              <a:t> à </a:t>
            </a:r>
            <a:r>
              <a:rPr lang="en-US" sz="1000" dirty="0" err="1" smtClean="0">
                <a:effectLst/>
                <a:latin typeface="Arial"/>
                <a:ea typeface="Times New Roman"/>
                <a:cs typeface="Times New Roman"/>
              </a:rPr>
              <a:t>effectuer</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démonstrations</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exercer</a:t>
            </a:r>
            <a:r>
              <a:rPr lang="en-US" sz="1000" dirty="0" smtClean="0">
                <a:effectLst/>
                <a:latin typeface="Arial"/>
                <a:ea typeface="Times New Roman"/>
                <a:cs typeface="Times New Roman"/>
              </a:rPr>
              <a:t> à </a:t>
            </a:r>
            <a:r>
              <a:rPr lang="en-US" sz="1000" dirty="0" err="1" smtClean="0">
                <a:effectLst/>
                <a:latin typeface="Arial"/>
                <a:ea typeface="Times New Roman"/>
                <a:cs typeface="Times New Roman"/>
              </a:rPr>
              <a:t>effectuer</a:t>
            </a:r>
            <a:r>
              <a:rPr lang="en-US" sz="1000" dirty="0" smtClean="0">
                <a:effectLst/>
                <a:latin typeface="Arial"/>
                <a:ea typeface="Times New Roman"/>
                <a:cs typeface="Times New Roman"/>
              </a:rPr>
              <a:t> les ateliers ;</a:t>
            </a: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passer en revue la section « </a:t>
            </a:r>
            <a:r>
              <a:rPr lang="en-US" sz="1000" dirty="0" err="1" smtClean="0">
                <a:effectLst/>
                <a:latin typeface="Arial"/>
                <a:ea typeface="Times New Roman"/>
                <a:cs typeface="Times New Roman"/>
              </a:rPr>
              <a:t>Contrôle</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acquis</a:t>
            </a:r>
            <a:r>
              <a:rPr lang="en-US" sz="1000" dirty="0" smtClean="0">
                <a:effectLst/>
                <a:latin typeface="Arial"/>
                <a:ea typeface="Times New Roman"/>
                <a:cs typeface="Times New Roman"/>
              </a:rPr>
              <a:t> et </a:t>
            </a:r>
            <a:r>
              <a:rPr lang="en-US" sz="1000" dirty="0" err="1" smtClean="0">
                <a:effectLst/>
                <a:latin typeface="Arial"/>
                <a:ea typeface="Times New Roman"/>
                <a:cs typeface="Times New Roman"/>
              </a:rPr>
              <a:t>éléments</a:t>
            </a:r>
            <a:r>
              <a:rPr lang="en-US" sz="1000" dirty="0" smtClean="0">
                <a:effectLst/>
                <a:latin typeface="Arial"/>
                <a:ea typeface="Times New Roman"/>
                <a:cs typeface="Times New Roman"/>
              </a:rPr>
              <a:t> à </a:t>
            </a:r>
            <a:r>
              <a:rPr lang="en-US" sz="1000" dirty="0" err="1" smtClean="0">
                <a:effectLst/>
                <a:latin typeface="Arial"/>
                <a:ea typeface="Times New Roman"/>
                <a:cs typeface="Times New Roman"/>
              </a:rPr>
              <a:t>retenir</a:t>
            </a:r>
            <a:r>
              <a:rPr lang="en-US" sz="1000" dirty="0" smtClean="0">
                <a:effectLst/>
                <a:latin typeface="Arial"/>
                <a:ea typeface="Times New Roman"/>
                <a:cs typeface="Times New Roman"/>
              </a:rPr>
              <a:t> » et </a:t>
            </a:r>
            <a:r>
              <a:rPr lang="en-US" sz="1000" dirty="0" err="1" smtClean="0">
                <a:effectLst/>
                <a:latin typeface="Arial"/>
                <a:ea typeface="Times New Roman"/>
                <a:cs typeface="Times New Roman"/>
              </a:rPr>
              <a:t>réfléchir</a:t>
            </a:r>
            <a:r>
              <a:rPr lang="en-US" sz="1000" dirty="0" smtClean="0">
                <a:effectLst/>
                <a:latin typeface="Arial"/>
                <a:ea typeface="Times New Roman"/>
                <a:cs typeface="Times New Roman"/>
              </a:rPr>
              <a:t> à la </a:t>
            </a:r>
            <a:r>
              <a:rPr lang="en-US" sz="1000" dirty="0" err="1" smtClean="0">
                <a:effectLst/>
                <a:latin typeface="Arial"/>
                <a:ea typeface="Times New Roman"/>
                <a:cs typeface="Times New Roman"/>
              </a:rPr>
              <a:t>façon</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l'utiliser</a:t>
            </a:r>
            <a:r>
              <a:rPr lang="en-US" sz="1000" dirty="0" smtClean="0">
                <a:effectLst/>
                <a:latin typeface="Arial"/>
                <a:ea typeface="Times New Roman"/>
                <a:cs typeface="Times New Roman"/>
              </a:rPr>
              <a:t> pour </a:t>
            </a:r>
            <a:r>
              <a:rPr lang="en-US" sz="1000" dirty="0" err="1" smtClean="0">
                <a:effectLst/>
                <a:latin typeface="Arial"/>
                <a:ea typeface="Times New Roman"/>
                <a:cs typeface="Times New Roman"/>
              </a:rPr>
              <a:t>que</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stagiaires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puissent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approfondir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leurs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connaissances</a:t>
            </a:r>
            <a:r>
              <a:rPr lang="en-US" sz="1000" dirty="0" smtClean="0">
                <a:effectLst/>
                <a:latin typeface="Arial"/>
                <a:ea typeface="Times New Roman"/>
                <a:cs typeface="Times New Roman"/>
              </a:rPr>
              <a:t> et les </a:t>
            </a:r>
            <a:r>
              <a:rPr lang="en-US" sz="1000" dirty="0" err="1" smtClean="0">
                <a:effectLst/>
                <a:latin typeface="Arial"/>
                <a:ea typeface="Times New Roman"/>
                <a:cs typeface="Times New Roman"/>
              </a:rPr>
              <a:t>mettre</a:t>
            </a:r>
            <a:r>
              <a:rPr lang="en-US" sz="1000" dirty="0" smtClean="0">
                <a:effectLst/>
                <a:latin typeface="Arial"/>
                <a:ea typeface="Times New Roman"/>
                <a:cs typeface="Times New Roman"/>
              </a:rPr>
              <a:t> en </a:t>
            </a:r>
            <a:r>
              <a:rPr lang="en-US" sz="1000" dirty="0" err="1" smtClean="0">
                <a:effectLst/>
                <a:latin typeface="Arial"/>
                <a:ea typeface="Times New Roman"/>
                <a:cs typeface="Times New Roman"/>
              </a:rPr>
              <a:t>pratique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le cadre de </a:t>
            </a:r>
            <a:r>
              <a:rPr lang="en-US" sz="1000" dirty="0" err="1" smtClean="0">
                <a:effectLst/>
                <a:latin typeface="Arial"/>
                <a:ea typeface="Times New Roman"/>
                <a:cs typeface="Times New Roman"/>
              </a:rPr>
              <a:t>leur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fonction</a:t>
            </a:r>
            <a:r>
              <a:rPr lang="en-US" sz="1000" dirty="0" smtClean="0">
                <a:effectLst/>
                <a:latin typeface="Arial"/>
                <a:ea typeface="Times New Roman"/>
                <a:cs typeface="Times New Roman"/>
              </a:rPr>
              <a:t>.</a:t>
            </a:r>
          </a:p>
        </p:txBody>
      </p:sp>
      <p:sp>
        <p:nvSpPr>
          <p:cNvPr id="4" name="Slide Number Placeholder 3"/>
          <p:cNvSpPr>
            <a:spLocks noGrp="1"/>
          </p:cNvSpPr>
          <p:nvPr>
            <p:ph type="sldNum" sz="quarter" idx="10"/>
          </p:nvPr>
        </p:nvSpPr>
        <p:spPr/>
        <p:txBody>
          <a:bodyPr/>
          <a:lstStyle/>
          <a:p>
            <a:fld id="{924EB56C-2B4B-4165-8D9C-FDA0C45E3970}"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893047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Présentez la gestion de quota aux stagiaires. Expliquez-leur comment ils peuvent l'implémenter à l'aide de FSRM.</a:t>
            </a:r>
            <a:endParaRPr lang="en-US" sz="1000">
              <a:latin typeface="Arial"/>
              <a:ea typeface="SimSun"/>
              <a:cs typeface="Arial"/>
            </a:endParaRPr>
          </a:p>
          <a:p>
            <a:pPr>
              <a:lnSpc>
                <a:spcPct val="115000"/>
              </a:lnSpc>
              <a:spcAft>
                <a:spcPts val="1000"/>
              </a:spcAft>
            </a:pPr>
            <a:r>
              <a:rPr lang="en-US" sz="1000">
                <a:solidFill>
                  <a:srgbClr val="000000"/>
                </a:solidFill>
                <a:latin typeface="Arial"/>
                <a:ea typeface="SimSun"/>
                <a:cs typeface="Segoe UI"/>
              </a:rPr>
              <a:t>Examinez les scénarios suivants avec les stagiaires. Demandez-leur de déterminer si le scénario utilise un quota inconditionnel ou conditionnel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Vous pouvez placer une limite de 500 mégaoctets (Mo) sur le dossier personnel de chaque utilisateur sur un serveur, avec une notification adressée à vous-même et à l'utilisateur lorsque celui-ci dépasse 400 Mo de stockage.</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Vous définissez un quota flexible de 750 Mo sur le dossier partagé d'un groupe. Lorsque cette limite de stockage est atteinte, tous les utilisateurs du groupe sont avertis par courrier électronique que le quota de stockage a été relevé temporairement à 1 gigaoctet (Go), ce qui leur permet de supprimer les fichiers inutiles et de se conformer à la stratégie de quota de 500 Mo prédéfinie.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Il se peut que vous receviez une notification lorsqu'un dossier temporaire atteint 2 Go alors qu'aucune limite de quota n'est définie sur ce dossier car il est nécessaire à l'exécution d'un service sur votre serveur.</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3541393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Décrivez les modèles de quotas. </a:t>
            </a:r>
            <a:r>
              <a:rPr lang="en-US" sz="1000">
                <a:solidFill>
                  <a:srgbClr val="000000"/>
                </a:solidFill>
                <a:latin typeface="Arial"/>
                <a:ea typeface="SimSun"/>
                <a:cs typeface="Segoe UI"/>
              </a:rPr>
              <a:t>N'oubliez pas de présenter les modèles de quotas par défaut. Pour cela, vous pouvez ouvrir la console et afficher la liste de modèles par défaut.</a:t>
            </a:r>
            <a:endParaRPr lang="en-US" sz="1000">
              <a:latin typeface="Arial"/>
              <a:ea typeface="SimSun"/>
              <a:cs typeface="Arial"/>
            </a:endParaRPr>
          </a:p>
          <a:p>
            <a:pPr>
              <a:lnSpc>
                <a:spcPct val="115000"/>
              </a:lnSpc>
              <a:spcAft>
                <a:spcPts val="1000"/>
              </a:spcAft>
            </a:pPr>
            <a:r>
              <a:rPr lang="en-US" sz="1000">
                <a:solidFill>
                  <a:srgbClr val="000000"/>
                </a:solidFill>
                <a:latin typeface="Arial"/>
                <a:ea typeface="SimSun"/>
                <a:cs typeface="Segoe UI"/>
              </a:rPr>
              <a:t>Pendant la présentation, fournissez des exemples d'utilisation de chaque modèle de quota par défaut ou demandez aux stagiaires d'en proposer. Vous pouvez ensuite montrer comment créer un modèle à partir de l'un des exemples fournis par les stagiaires.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935252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les différentes méthodes disponibles pour surveiller l'utilisation des quotas.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85225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la gestion du filtrage de fichiers à vos stagiaires.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150652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Expliquez les groupes de fichiers à vos stagiaires. Assurez-vous qu'ils comprennent qu'un groupe de fichiers doit être spécifié pour tout filtre de fichiers ou toute exception de filtre de fichiers, afin d'indiquer le type de fichier affecté par ce filtre de fichiers ou cette exception de filtre de fichiers spécifique. Pensez à montrer aux stagiaires les groupes de fichiers par défaut dans FSRM afin de leur donner une indication de la façon dont des groupes de fichiers sont configurés.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601827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Définissez des modèles de filtres de fichiers en utilisant les modèles de quotas mentionnés précédemment pour la comparaison.</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que les exceptions de filtres de fichiers peuvent permettre à un administrateur de créer des exceptions à un filtre de fichiers à large champ d'application, plutôt que d'avoir à créer plusieurs filtres de fichiers et de les appliquer à différents emplacements.</a:t>
            </a:r>
            <a:endParaRPr lang="en-US" sz="1000">
              <a:latin typeface="Arial"/>
              <a:ea typeface="SimSun"/>
              <a:cs typeface="Arial"/>
            </a:endParaRPr>
          </a:p>
          <a:p>
            <a:pPr>
              <a:lnSpc>
                <a:spcPct val="115000"/>
              </a:lnSpc>
              <a:spcAft>
                <a:spcPts val="1000"/>
              </a:spcAft>
            </a:pPr>
            <a:r>
              <a:rPr lang="en-US" sz="1000">
                <a:latin typeface="Arial"/>
                <a:ea typeface="SimSun"/>
                <a:cs typeface="Segoe UI"/>
              </a:rPr>
              <a:t>Assurez-vous que les stagiaires comprennent que les exceptions de filtres de fichiers remplacent le comportement des filtres de fichiers existants, par conséquent ils doivent les gérer avec prudence.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3613550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comment les rapports de stockage fonctionnent dans FSRM. Indiquez aux stagiaires que les rapports de stockage peuvent les aider à gérer leurs serveurs de fichiers. Les rapports de stockage peuvent fournir des rapports pour la gestion de quota, le filtrage de fichiers et la gestion de la classification. Les rapports de stockage fournissent également des rapports à caractère général tels que le rapport des fichiers volumineux et les rapports des derniers fichiers utilisés et des fichiers ouverts le moins récemment. Ces rapports permettent aux stagiaires de mieux gérer le stockage sur leurs serveurs de fichiers.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6457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aux stagiaires que si vous souhaitez générer des rapports, vous devez configurer une tâche de gestion de rapport. Les tâches de gestion de rapport peuvent être configurées pour s'exécuter selon une planification ou à la demande.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3667762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 cette démonstration, vous allez utiliser les ordinateurs virtuels </a:t>
            </a:r>
            <a:r>
              <a:rPr lang="en-US" sz="1000" b="1">
                <a:latin typeface="Arial"/>
                <a:ea typeface="SimSun"/>
                <a:cs typeface="Arial"/>
              </a:rPr>
              <a:t>22411B-LON-DC1</a:t>
            </a:r>
            <a:r>
              <a:rPr lang="en-US" sz="1000">
                <a:latin typeface="Arial"/>
                <a:ea typeface="SimSun"/>
                <a:cs typeface="Segoe UI"/>
              </a:rPr>
              <a:t> et </a:t>
            </a:r>
            <a:r>
              <a:rPr lang="en-US" sz="1000" b="1">
                <a:latin typeface="Arial"/>
                <a:ea typeface="SimSun"/>
                <a:cs typeface="Arial"/>
              </a:rPr>
              <a:t>22411B-LON-SVR1</a:t>
            </a:r>
            <a:r>
              <a:rPr lang="en-US" sz="1000">
                <a:latin typeface="Arial"/>
                <a:ea typeface="SimSun"/>
                <a:cs typeface="Segoe UI"/>
              </a:rPr>
              <a:t>. Connectez-vous à </a:t>
            </a:r>
            <a:r>
              <a:rPr lang="en-US" sz="1000" b="1">
                <a:latin typeface="Arial"/>
                <a:ea typeface="SimSun"/>
                <a:cs typeface="Arial"/>
              </a:rPr>
              <a:t>LON-SVR1</a:t>
            </a:r>
            <a:r>
              <a:rPr lang="en-US" sz="1000">
                <a:latin typeface="Arial"/>
                <a:ea typeface="SimSun"/>
                <a:cs typeface="Segoe UI"/>
              </a:rPr>
              <a:t> en tant que </a:t>
            </a:r>
            <a:r>
              <a:rPr lang="en-US" sz="1000" b="1">
                <a:latin typeface="Arial"/>
                <a:ea typeface="SimSun"/>
                <a:cs typeface="Arial"/>
              </a:rPr>
              <a:t>ADATUM\Administrateur</a:t>
            </a:r>
            <a:r>
              <a:rPr lang="en-US" sz="1000">
                <a:latin typeface="Arial"/>
                <a:ea typeface="SimSun"/>
                <a:cs typeface="Segoe UI"/>
              </a:rPr>
              <a:t> avec le mot de passe </a:t>
            </a:r>
            <a:r>
              <a:rPr lang="en-US" sz="1000" b="1">
                <a:latin typeface="Arial"/>
                <a:ea typeface="SimSun"/>
                <a:cs typeface="Arial"/>
              </a:rPr>
              <a:t>Pa$$w0rd</a:t>
            </a:r>
            <a:r>
              <a:rPr lang="en-US" sz="1000">
                <a:latin typeface="Arial"/>
                <a:ea typeface="SimSun"/>
                <a:cs typeface="Segoe UI"/>
              </a:rPr>
              <a:t>.</a:t>
            </a:r>
            <a:endParaRPr lang="en-US" sz="1000">
              <a:latin typeface="Arial"/>
              <a:ea typeface="SimSun"/>
              <a:cs typeface="Arial"/>
            </a:endParaRPr>
          </a:p>
          <a:p>
            <a:pPr>
              <a:lnSpc>
                <a:spcPct val="115000"/>
              </a:lnSpc>
              <a:spcAft>
                <a:spcPts val="1000"/>
              </a:spcAft>
            </a:pPr>
            <a:r>
              <a:rPr lang="en-US" sz="1000" b="1">
                <a:latin typeface="Arial"/>
                <a:ea typeface="SimSun"/>
                <a:cs typeface="Arial"/>
              </a:rPr>
              <a:t>Procédure de démonstration</a:t>
            </a:r>
            <a:endParaRPr lang="en-US" sz="1000">
              <a:latin typeface="Arial"/>
              <a:ea typeface="SimSun"/>
              <a:cs typeface="Arial"/>
            </a:endParaRPr>
          </a:p>
          <a:p>
            <a:pPr>
              <a:lnSpc>
                <a:spcPct val="115000"/>
              </a:lnSpc>
              <a:spcAft>
                <a:spcPts val="1000"/>
              </a:spcAft>
            </a:pPr>
            <a:r>
              <a:rPr lang="en-US" sz="1000" b="1">
                <a:latin typeface="Arial"/>
                <a:ea typeface="SimSun"/>
                <a:cs typeface="Arial"/>
              </a:rPr>
              <a:t>Créer un quota</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Connectez-vous à LON-SVR1 en tant que </a:t>
            </a:r>
            <a:r>
              <a:rPr lang="en-US" sz="1000" b="1" smtClean="0">
                <a:effectLst/>
                <a:latin typeface="Arial"/>
                <a:ea typeface="Times New Roman"/>
                <a:cs typeface="Times New Roman"/>
              </a:rPr>
              <a:t>ADATUM\Administrateur</a:t>
            </a:r>
            <a:r>
              <a:rPr lang="en-US" sz="1000" smtClean="0">
                <a:effectLst/>
                <a:latin typeface="Arial"/>
                <a:ea typeface="Times New Roman"/>
                <a:cs typeface="Segoe UI"/>
              </a:rPr>
              <a:t> avec le mot de passe </a:t>
            </a:r>
            <a:r>
              <a:rPr lang="en-US" sz="1000" b="1" smtClean="0">
                <a:effectLst/>
                <a:latin typeface="Arial"/>
                <a:ea typeface="Times New Roman"/>
                <a:cs typeface="Times New Roman"/>
              </a:rPr>
              <a:t>Pa$$w0rd</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barre des tâches, cliquez sur le raccourci </a:t>
            </a:r>
            <a:r>
              <a:rPr lang="en-US" sz="1000" b="1" smtClean="0">
                <a:effectLst/>
                <a:latin typeface="Arial"/>
                <a:ea typeface="Times New Roman"/>
                <a:cs typeface="Times New Roman"/>
              </a:rPr>
              <a:t>Gestionnaire de serveur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a:t>
            </a:r>
            <a:r>
              <a:rPr lang="en-US" sz="1000" b="1" smtClean="0">
                <a:effectLst/>
                <a:latin typeface="Arial"/>
                <a:ea typeface="Times New Roman"/>
                <a:cs typeface="Times New Roman"/>
              </a:rPr>
              <a:t>Gestionnaire de serveur</a:t>
            </a:r>
            <a:r>
              <a:rPr lang="en-US" sz="1000" smtClean="0">
                <a:effectLst/>
                <a:latin typeface="Arial"/>
                <a:ea typeface="Times New Roman"/>
                <a:cs typeface="Segoe UI"/>
              </a:rPr>
              <a:t>, cliquez sur </a:t>
            </a:r>
            <a:r>
              <a:rPr lang="en-US" sz="1000" b="1" smtClean="0">
                <a:effectLst/>
                <a:latin typeface="Arial"/>
                <a:ea typeface="Times New Roman"/>
                <a:cs typeface="Times New Roman"/>
              </a:rPr>
              <a:t>Outils</a:t>
            </a:r>
            <a:r>
              <a:rPr lang="en-US" sz="1000" smtClean="0">
                <a:effectLst/>
                <a:latin typeface="Arial"/>
                <a:ea typeface="Times New Roman"/>
                <a:cs typeface="Segoe UI"/>
              </a:rPr>
              <a:t>, puis sur </a:t>
            </a:r>
            <a:r>
              <a:rPr lang="en-US" sz="1000" b="1" smtClean="0">
                <a:effectLst/>
                <a:latin typeface="Arial"/>
                <a:ea typeface="Times New Roman"/>
                <a:cs typeface="Times New Roman"/>
              </a:rPr>
              <a:t>Gestionnaire de ressources du serveur de fichiers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a:t>
            </a:r>
            <a:r>
              <a:rPr lang="en-US" sz="1000" b="1" smtClean="0">
                <a:effectLst/>
                <a:latin typeface="Arial"/>
                <a:ea typeface="Times New Roman"/>
                <a:cs typeface="Times New Roman"/>
              </a:rPr>
              <a:t>Gestionnaire de ressources du serveur de fichiers</a:t>
            </a:r>
            <a:r>
              <a:rPr lang="en-US" sz="1000" smtClean="0">
                <a:effectLst/>
                <a:latin typeface="Arial"/>
                <a:ea typeface="Times New Roman"/>
                <a:cs typeface="Segoe UI"/>
              </a:rPr>
              <a:t>, développez le nœud </a:t>
            </a:r>
            <a:r>
              <a:rPr lang="en-US" sz="1000" b="1" smtClean="0">
                <a:effectLst/>
                <a:latin typeface="Arial"/>
                <a:ea typeface="Times New Roman"/>
                <a:cs typeface="Times New Roman"/>
              </a:rPr>
              <a:t>Gestion de quota</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Modèles de quotas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Cliquez avec le bouton droit sur le modèle </a:t>
            </a:r>
            <a:r>
              <a:rPr lang="en-US" sz="1000" b="1" smtClean="0">
                <a:effectLst/>
                <a:latin typeface="Arial"/>
                <a:ea typeface="Times New Roman"/>
                <a:cs typeface="Times New Roman"/>
              </a:rPr>
              <a:t>Limite</a:t>
            </a:r>
            <a:r>
              <a:rPr lang="en-US" sz="1000" smtClean="0">
                <a:effectLst/>
                <a:latin typeface="Arial"/>
                <a:ea typeface="Times New Roman"/>
                <a:cs typeface="Segoe UI"/>
              </a:rPr>
              <a:t> </a:t>
            </a:r>
            <a:r>
              <a:rPr lang="en-US" sz="1000" b="1" smtClean="0">
                <a:effectLst/>
                <a:latin typeface="Arial"/>
                <a:ea typeface="Times New Roman"/>
                <a:cs typeface="Times New Roman"/>
              </a:rPr>
              <a:t>de 100 Mo</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Créer un quota à partir d'un modèle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fenêtre Créer un quota, cliquez sur </a:t>
            </a:r>
            <a:r>
              <a:rPr lang="en-US" sz="1000" b="1" smtClean="0">
                <a:effectLst/>
                <a:latin typeface="Arial"/>
                <a:ea typeface="Times New Roman"/>
                <a:cs typeface="Times New Roman"/>
              </a:rPr>
              <a:t>Parcourir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fenêtre Rechercher un dossier, développez </a:t>
            </a:r>
            <a:r>
              <a:rPr lang="en-US" sz="1000" b="1" smtClean="0">
                <a:effectLst/>
                <a:latin typeface="Arial"/>
                <a:ea typeface="Times New Roman"/>
                <a:cs typeface="Times New Roman"/>
              </a:rPr>
              <a:t>Allfiles (E:)</a:t>
            </a:r>
            <a:r>
              <a:rPr lang="en-US" sz="1000" smtClean="0">
                <a:effectLst/>
                <a:latin typeface="Arial"/>
                <a:ea typeface="Times New Roman"/>
                <a:cs typeface="Segoe UI"/>
              </a:rPr>
              <a:t>, développez </a:t>
            </a:r>
            <a:r>
              <a:rPr lang="en-US" sz="1000" b="1" smtClean="0">
                <a:effectLst/>
                <a:latin typeface="Arial"/>
                <a:ea typeface="Times New Roman"/>
                <a:cs typeface="Times New Roman"/>
              </a:rPr>
              <a:t>Labfiles</a:t>
            </a:r>
            <a:r>
              <a:rPr lang="en-US" sz="1000" smtClean="0">
                <a:effectLst/>
                <a:latin typeface="Arial"/>
                <a:ea typeface="Times New Roman"/>
                <a:cs typeface="Segoe UI"/>
              </a:rPr>
              <a:t>, </a:t>
            </a:r>
            <a:r>
              <a:rPr lang="en-US" sz="1000" b="1" smtClean="0">
                <a:effectLst/>
                <a:latin typeface="Arial"/>
                <a:ea typeface="Times New Roman"/>
                <a:cs typeface="Times New Roman"/>
              </a:rPr>
              <a:t>Mod10</a:t>
            </a:r>
            <a:r>
              <a:rPr lang="en-US" sz="1000" smtClean="0">
                <a:effectLst/>
                <a:latin typeface="Arial"/>
                <a:ea typeface="Times New Roman"/>
                <a:cs typeface="Segoe UI"/>
              </a:rPr>
              <a:t>, cliquez sur </a:t>
            </a:r>
            <a:r>
              <a:rPr lang="en-US" sz="1000" b="1" smtClean="0">
                <a:effectLst/>
                <a:latin typeface="Arial"/>
                <a:ea typeface="Times New Roman"/>
                <a:cs typeface="Times New Roman"/>
              </a:rPr>
              <a:t>Data</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fenêtre Créer un quota, cliquez sur </a:t>
            </a:r>
            <a:r>
              <a:rPr lang="en-US" sz="1000" b="1" smtClean="0">
                <a:effectLst/>
                <a:latin typeface="Arial"/>
                <a:ea typeface="Times New Roman"/>
                <a:cs typeface="Times New Roman"/>
              </a:rPr>
              <a:t>Créer</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fenêtre Gestionnaire de ressources du serveur de fichiers, cliquez sur </a:t>
            </a:r>
            <a:r>
              <a:rPr lang="en-US" sz="1000" b="1" smtClean="0">
                <a:effectLst/>
                <a:latin typeface="Arial"/>
                <a:ea typeface="Times New Roman"/>
                <a:cs typeface="Times New Roman"/>
              </a:rPr>
              <a:t>Quotas</a:t>
            </a:r>
            <a:r>
              <a:rPr lang="en-US" sz="1000" smtClean="0">
                <a:effectLst/>
                <a:latin typeface="Arial"/>
                <a:ea typeface="Times New Roman"/>
                <a:cs typeface="Segoe UI"/>
              </a:rPr>
              <a:t> pour afficher le quota que vous venez de créer.</a:t>
            </a:r>
            <a:endParaRPr lang="en-US" sz="1000" smtClean="0">
              <a:effectLst/>
              <a:latin typeface="Arial"/>
              <a:ea typeface="Times New Roman"/>
              <a:cs typeface="Times New Roman"/>
            </a:endParaRPr>
          </a:p>
          <a:p>
            <a:pPr>
              <a:lnSpc>
                <a:spcPct val="115000"/>
              </a:lnSpc>
              <a:spcAft>
                <a:spcPts val="1000"/>
              </a:spcAft>
            </a:pPr>
            <a:r>
              <a:rPr lang="en-US" sz="1000" b="1">
                <a:latin typeface="Arial"/>
                <a:ea typeface="SimSun"/>
                <a:cs typeface="Arial"/>
              </a:rPr>
              <a:t>Tester un </a:t>
            </a:r>
            <a:r>
              <a:rPr lang="en-US" sz="1000" b="1" smtClean="0">
                <a:latin typeface="Arial"/>
                <a:ea typeface="SimSun"/>
                <a:cs typeface="Arial"/>
              </a:rPr>
              <a:t>quota</a:t>
            </a:r>
          </a:p>
          <a:p>
            <a:pPr marL="342900" indent="-342900">
              <a:lnSpc>
                <a:spcPct val="115000"/>
              </a:lnSpc>
              <a:spcAft>
                <a:spcPts val="995"/>
              </a:spcAft>
              <a:buFont typeface="+mj-lt"/>
              <a:buAutoNum type="arabicPeriod"/>
            </a:pPr>
            <a:r>
              <a:rPr lang="en-US" sz="1000">
                <a:latin typeface="Arial"/>
                <a:ea typeface="Times New Roman"/>
                <a:cs typeface="Segoe UI"/>
              </a:rPr>
              <a:t>Dans la barre des tâches, cliquez sur l'icône Windows PowerShell.</a:t>
            </a:r>
          </a:p>
          <a:p>
            <a:pPr>
              <a:lnSpc>
                <a:spcPct val="115000"/>
              </a:lnSpc>
              <a:spcAft>
                <a:spcPts val="1000"/>
              </a:spcAft>
            </a:pP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751705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dirty="0" err="1" smtClean="0">
                <a:solidFill>
                  <a:prstClr val="black"/>
                </a:solidFill>
                <a:latin typeface="Arial"/>
                <a:ea typeface="Times New Roman"/>
                <a:cs typeface="Segoe UI"/>
              </a:rPr>
              <a:t>Dans</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Windows PowerShell,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les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suivantes</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après </a:t>
            </a:r>
            <a:r>
              <a:rPr lang="en-US" sz="1000" dirty="0" err="1">
                <a:solidFill>
                  <a:prstClr val="black"/>
                </a:solidFill>
                <a:latin typeface="Arial"/>
                <a:ea typeface="Times New Roman"/>
                <a:cs typeface="Segoe UI"/>
              </a:rPr>
              <a:t>chaque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ligne</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dirty="0">
                <a:solidFill>
                  <a:prstClr val="black"/>
                </a:solidFill>
                <a:latin typeface="Arial"/>
                <a:ea typeface="Times New Roman"/>
                <a:cs typeface="Times New Roman"/>
              </a:rPr>
              <a:t>E:</a:t>
            </a:r>
          </a:p>
          <a:p>
            <a:pPr marL="447675" lvl="0">
              <a:lnSpc>
                <a:spcPct val="115000"/>
              </a:lnSpc>
              <a:spcBef>
                <a:spcPts val="600"/>
              </a:spcBef>
              <a:spcAft>
                <a:spcPts val="995"/>
              </a:spcAft>
            </a:pPr>
            <a:r>
              <a:rPr lang="en-US" sz="1000" dirty="0">
                <a:solidFill>
                  <a:prstClr val="black"/>
                </a:solidFill>
                <a:latin typeface="Arial"/>
                <a:ea typeface="Times New Roman"/>
                <a:cs typeface="Times New Roman"/>
              </a:rPr>
              <a:t>cd \</a:t>
            </a:r>
            <a:r>
              <a:rPr lang="en-US" sz="1000" dirty="0" err="1">
                <a:solidFill>
                  <a:prstClr val="black"/>
                </a:solidFill>
                <a:latin typeface="Arial"/>
                <a:ea typeface="Times New Roman"/>
                <a:cs typeface="Times New Roman"/>
              </a:rPr>
              <a:t>Labfiles</a:t>
            </a:r>
            <a:r>
              <a:rPr lang="en-US" sz="1000" dirty="0">
                <a:solidFill>
                  <a:prstClr val="black"/>
                </a:solidFill>
                <a:latin typeface="Arial"/>
                <a:ea typeface="Times New Roman"/>
                <a:cs typeface="Times New Roman"/>
              </a:rPr>
              <a:t>\Mod10\Data</a:t>
            </a:r>
          </a:p>
          <a:p>
            <a:pPr marL="447675" lvl="0">
              <a:lnSpc>
                <a:spcPct val="115000"/>
              </a:lnSpc>
              <a:spcBef>
                <a:spcPts val="600"/>
              </a:spcBef>
              <a:spcAft>
                <a:spcPts val="995"/>
              </a:spcAft>
            </a:pPr>
            <a:r>
              <a:rPr lang="en-US" sz="1000" dirty="0" err="1">
                <a:solidFill>
                  <a:prstClr val="black"/>
                </a:solidFill>
                <a:latin typeface="Arial"/>
                <a:ea typeface="Times New Roman"/>
                <a:cs typeface="Times New Roman"/>
              </a:rPr>
              <a:t>Fsutil</a:t>
            </a:r>
            <a:r>
              <a:rPr lang="en-US" sz="1000" dirty="0">
                <a:solidFill>
                  <a:prstClr val="black"/>
                </a:solidFill>
                <a:latin typeface="Arial"/>
                <a:ea typeface="Times New Roman"/>
                <a:cs typeface="Times New Roman"/>
              </a:rPr>
              <a:t> file </a:t>
            </a:r>
            <a:r>
              <a:rPr lang="en-US" sz="1000" dirty="0" err="1">
                <a:solidFill>
                  <a:prstClr val="black"/>
                </a:solidFill>
                <a:latin typeface="Arial"/>
                <a:ea typeface="Times New Roman"/>
                <a:cs typeface="Times New Roman"/>
              </a:rPr>
              <a:t>createnew</a:t>
            </a:r>
            <a:r>
              <a:rPr lang="en-US" sz="1000" dirty="0">
                <a:solidFill>
                  <a:prstClr val="black"/>
                </a:solidFill>
                <a:latin typeface="Arial"/>
                <a:ea typeface="Times New Roman"/>
                <a:cs typeface="Times New Roman"/>
              </a:rPr>
              <a:t> largefile.txt 130000000</a:t>
            </a:r>
          </a:p>
          <a:p>
            <a:pPr marL="342900" lvl="0" indent="-342900">
              <a:lnSpc>
                <a:spcPct val="115000"/>
              </a:lnSpc>
              <a:spcAft>
                <a:spcPts val="995"/>
              </a:spcAft>
              <a:buFont typeface="+mj-lt"/>
              <a:buAutoNum type="arabicPeriod" startAt="3"/>
            </a:pPr>
            <a:r>
              <a:rPr lang="en-US" sz="1000" dirty="0" err="1">
                <a:solidFill>
                  <a:prstClr val="black"/>
                </a:solidFill>
                <a:latin typeface="Arial"/>
                <a:ea typeface="Times New Roman"/>
                <a:cs typeface="Segoe UI"/>
              </a:rPr>
              <a:t>Observez</a:t>
            </a:r>
            <a:r>
              <a:rPr lang="en-US" sz="1000" dirty="0">
                <a:solidFill>
                  <a:prstClr val="black"/>
                </a:solidFill>
                <a:latin typeface="Arial"/>
                <a:ea typeface="Times New Roman"/>
                <a:cs typeface="Segoe UI"/>
              </a:rPr>
              <a:t> le message </a:t>
            </a:r>
            <a:r>
              <a:rPr lang="en-US" sz="1000" dirty="0" err="1">
                <a:solidFill>
                  <a:prstClr val="black"/>
                </a:solidFill>
                <a:latin typeface="Arial"/>
                <a:ea typeface="Times New Roman"/>
                <a:cs typeface="Segoe UI"/>
              </a:rPr>
              <a:t>retourné</a:t>
            </a:r>
            <a:r>
              <a:rPr lang="en-US" sz="1000" dirty="0">
                <a:solidFill>
                  <a:prstClr val="black"/>
                </a:solidFill>
                <a:latin typeface="Arial"/>
                <a:ea typeface="Times New Roman"/>
                <a:cs typeface="Segoe UI"/>
              </a:rPr>
              <a:t> : </a:t>
            </a:r>
            <a:r>
              <a:rPr lang="en-US" sz="1000" b="1" dirty="0" err="1">
                <a:solidFill>
                  <a:prstClr val="black"/>
                </a:solidFill>
                <a:latin typeface="Arial"/>
                <a:ea typeface="Times New Roman"/>
                <a:cs typeface="Times New Roman"/>
              </a:rPr>
              <a:t>Erreur</a:t>
            </a:r>
            <a:r>
              <a:rPr lang="en-US" sz="1000" b="1" dirty="0">
                <a:solidFill>
                  <a:prstClr val="black"/>
                </a:solidFill>
                <a:latin typeface="Arial"/>
                <a:ea typeface="Times New Roman"/>
                <a:cs typeface="Times New Roman"/>
              </a:rPr>
              <a:t> : </a:t>
            </a:r>
            <a:r>
              <a:rPr lang="en-US" sz="1000" b="1" dirty="0" err="1">
                <a:solidFill>
                  <a:prstClr val="black"/>
                </a:solidFill>
                <a:latin typeface="Arial"/>
                <a:ea typeface="Times New Roman"/>
                <a:cs typeface="Times New Roman"/>
              </a:rPr>
              <a:t>Espace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insuffisant</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sur</a:t>
            </a:r>
            <a:r>
              <a:rPr lang="en-US" sz="1000" b="1" dirty="0">
                <a:solidFill>
                  <a:prstClr val="black"/>
                </a:solidFill>
                <a:latin typeface="Arial"/>
                <a:ea typeface="Times New Roman"/>
                <a:cs typeface="Times New Roman"/>
              </a:rPr>
              <a:t> le </a:t>
            </a:r>
            <a:r>
              <a:rPr lang="en-US" sz="1000" b="1" dirty="0" err="1">
                <a:solidFill>
                  <a:prstClr val="black"/>
                </a:solidFill>
                <a:latin typeface="Arial"/>
                <a:ea typeface="Times New Roman"/>
                <a:cs typeface="Times New Roman"/>
              </a:rPr>
              <a:t>disque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Windows PowerShell.</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err="1">
                <a:solidFill>
                  <a:prstClr val="black"/>
                </a:solidFill>
                <a:latin typeface="Arial"/>
                <a:ea typeface="SimSun"/>
                <a:cs typeface="Arial"/>
              </a:rPr>
              <a:t>Créer</a:t>
            </a:r>
            <a:r>
              <a:rPr lang="en-US" sz="1000" b="1" dirty="0">
                <a:solidFill>
                  <a:prstClr val="black"/>
                </a:solidFill>
                <a:latin typeface="Arial"/>
                <a:ea typeface="SimSun"/>
                <a:cs typeface="Arial"/>
              </a:rPr>
              <a:t> un </a:t>
            </a:r>
            <a:r>
              <a:rPr lang="en-US" sz="1000" b="1" dirty="0" err="1">
                <a:solidFill>
                  <a:prstClr val="black"/>
                </a:solidFill>
                <a:latin typeface="Arial"/>
                <a:ea typeface="SimSun"/>
                <a:cs typeface="Arial"/>
              </a:rPr>
              <a:t>filtre</a:t>
            </a:r>
            <a:r>
              <a:rPr lang="en-US" sz="1000" b="1" dirty="0">
                <a:solidFill>
                  <a:prstClr val="black"/>
                </a:solidFill>
                <a:latin typeface="Arial"/>
                <a:ea typeface="SimSun"/>
                <a:cs typeface="Arial"/>
              </a:rPr>
              <a:t> de </a:t>
            </a:r>
            <a:r>
              <a:rPr lang="en-US" sz="1000" b="1" dirty="0" err="1">
                <a:solidFill>
                  <a:prstClr val="black"/>
                </a:solidFill>
                <a:latin typeface="Arial"/>
                <a:ea typeface="SimSun"/>
                <a:cs typeface="Arial"/>
              </a:rPr>
              <a:t>fichiers</a:t>
            </a:r>
            <a:endParaRPr lang="en-US" sz="1000" dirty="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fenêtre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Gestionnaire</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ressources</a:t>
            </a:r>
            <a:r>
              <a:rPr lang="en-US" sz="1000" dirty="0">
                <a:solidFill>
                  <a:srgbClr val="000000"/>
                </a:solidFill>
                <a:latin typeface="Arial"/>
                <a:ea typeface="Times New Roman"/>
                <a:cs typeface="Segoe UI"/>
              </a:rPr>
              <a:t> du </a:t>
            </a:r>
            <a:r>
              <a:rPr lang="en-US" sz="1000" dirty="0" err="1">
                <a:solidFill>
                  <a:srgbClr val="000000"/>
                </a:solidFill>
                <a:latin typeface="Arial"/>
                <a:ea typeface="Times New Roman"/>
                <a:cs typeface="Segoe UI"/>
              </a:rPr>
              <a:t>serveur</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fichiers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développez</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nœud</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Gestion</a:t>
            </a:r>
            <a:r>
              <a:rPr lang="en-US" sz="1000" b="1" dirty="0">
                <a:solidFill>
                  <a:prstClr val="black"/>
                </a:solidFill>
                <a:latin typeface="Arial"/>
                <a:ea typeface="Times New Roman"/>
                <a:cs typeface="Times New Roman"/>
              </a:rPr>
              <a:t> du </a:t>
            </a:r>
            <a:r>
              <a:rPr lang="en-US" sz="1000" b="1" dirty="0" err="1">
                <a:solidFill>
                  <a:prstClr val="black"/>
                </a:solidFill>
                <a:latin typeface="Arial"/>
                <a:ea typeface="Times New Roman"/>
                <a:cs typeface="Times New Roman"/>
              </a:rPr>
              <a:t>filtrage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fichiers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Modèles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filtres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fichiers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avec le </a:t>
            </a:r>
            <a:r>
              <a:rPr lang="en-US" sz="1000" dirty="0" err="1">
                <a:solidFill>
                  <a:srgbClr val="000000"/>
                </a:solidFill>
                <a:latin typeface="Arial"/>
                <a:ea typeface="Times New Roman"/>
                <a:cs typeface="Segoe UI"/>
              </a:rPr>
              <a:t>bouton</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droit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modèle</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Bloquer</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fichiers</a:t>
            </a:r>
            <a:r>
              <a:rPr lang="en-US" sz="1000" b="1" dirty="0">
                <a:solidFill>
                  <a:prstClr val="black"/>
                </a:solidFill>
                <a:latin typeface="Arial"/>
                <a:ea typeface="Times New Roman"/>
                <a:cs typeface="Times New Roman"/>
              </a:rPr>
              <a:t> image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Créer</a:t>
            </a:r>
            <a:r>
              <a:rPr lang="en-US" sz="1000" b="1" dirty="0">
                <a:solidFill>
                  <a:prstClr val="black"/>
                </a:solidFill>
                <a:latin typeface="Arial"/>
                <a:ea typeface="Times New Roman"/>
                <a:cs typeface="Times New Roman"/>
              </a:rPr>
              <a:t> un </a:t>
            </a:r>
            <a:r>
              <a:rPr lang="en-US" sz="1000" b="1" dirty="0" err="1">
                <a:solidFill>
                  <a:prstClr val="black"/>
                </a:solidFill>
                <a:latin typeface="Arial"/>
                <a:ea typeface="Times New Roman"/>
                <a:cs typeface="Times New Roman"/>
              </a:rPr>
              <a:t>filtre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fichiers</a:t>
            </a:r>
            <a:r>
              <a:rPr lang="en-US" sz="1000" b="1" dirty="0">
                <a:solidFill>
                  <a:prstClr val="black"/>
                </a:solidFill>
                <a:latin typeface="Arial"/>
                <a:ea typeface="Times New Roman"/>
                <a:cs typeface="Times New Roman"/>
              </a:rPr>
              <a:t> à </a:t>
            </a:r>
            <a:r>
              <a:rPr lang="en-US" sz="1000" b="1" dirty="0" err="1">
                <a:solidFill>
                  <a:prstClr val="black"/>
                </a:solidFill>
                <a:latin typeface="Arial"/>
                <a:ea typeface="Times New Roman"/>
                <a:cs typeface="Times New Roman"/>
              </a:rPr>
              <a:t>partir</a:t>
            </a:r>
            <a:r>
              <a:rPr lang="en-US" sz="1000" b="1" dirty="0">
                <a:solidFill>
                  <a:prstClr val="black"/>
                </a:solidFill>
                <a:latin typeface="Arial"/>
                <a:ea typeface="Times New Roman"/>
                <a:cs typeface="Times New Roman"/>
              </a:rPr>
              <a:t> d'un </a:t>
            </a:r>
            <a:r>
              <a:rPr lang="en-US" sz="1000" b="1" dirty="0" err="1">
                <a:solidFill>
                  <a:prstClr val="black"/>
                </a:solidFill>
                <a:latin typeface="Arial"/>
                <a:ea typeface="Times New Roman"/>
                <a:cs typeface="Times New Roman"/>
              </a:rPr>
              <a:t>modèle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fenêtre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Créer</a:t>
            </a:r>
            <a:r>
              <a:rPr lang="en-US" sz="1000" dirty="0">
                <a:solidFill>
                  <a:srgbClr val="000000"/>
                </a:solidFill>
                <a:latin typeface="Arial"/>
                <a:ea typeface="Times New Roman"/>
                <a:cs typeface="Segoe UI"/>
              </a:rPr>
              <a:t> un </a:t>
            </a:r>
            <a:r>
              <a:rPr lang="en-US" sz="1000" dirty="0" err="1">
                <a:solidFill>
                  <a:srgbClr val="000000"/>
                </a:solidFill>
                <a:latin typeface="Arial"/>
                <a:ea typeface="Times New Roman"/>
                <a:cs typeface="Segoe UI"/>
              </a:rPr>
              <a:t>filtre</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fichiers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Parcourir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Rechercher</a:t>
            </a:r>
            <a:r>
              <a:rPr lang="en-US" sz="1000" dirty="0">
                <a:solidFill>
                  <a:prstClr val="black"/>
                </a:solidFill>
                <a:latin typeface="Arial"/>
                <a:ea typeface="Times New Roman"/>
                <a:cs typeface="Segoe UI"/>
              </a:rPr>
              <a:t> un dossier,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Allfiles</a:t>
            </a:r>
            <a:r>
              <a:rPr lang="en-US" sz="1000" b="1" dirty="0">
                <a:solidFill>
                  <a:prstClr val="black"/>
                </a:solidFill>
                <a:latin typeface="Arial"/>
                <a:ea typeface="Times New Roman"/>
                <a:cs typeface="Times New Roman"/>
              </a:rPr>
              <a:t> (E:)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Labfiles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Mod10</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Data</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fenêtre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Créer</a:t>
            </a:r>
            <a:r>
              <a:rPr lang="en-US" sz="1000" dirty="0">
                <a:solidFill>
                  <a:srgbClr val="000000"/>
                </a:solidFill>
                <a:latin typeface="Arial"/>
                <a:ea typeface="Times New Roman"/>
                <a:cs typeface="Segoe UI"/>
              </a:rPr>
              <a:t> un </a:t>
            </a:r>
            <a:r>
              <a:rPr lang="en-US" sz="1000" dirty="0" err="1">
                <a:solidFill>
                  <a:srgbClr val="000000"/>
                </a:solidFill>
                <a:latin typeface="Arial"/>
                <a:ea typeface="Times New Roman"/>
                <a:cs typeface="Segoe UI"/>
              </a:rPr>
              <a:t>filtre</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fichiers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Créer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SimSun"/>
                <a:cs typeface="Arial"/>
              </a:rPr>
              <a:t>Tester un </a:t>
            </a:r>
            <a:r>
              <a:rPr lang="en-US" sz="1000" b="1" dirty="0" err="1">
                <a:solidFill>
                  <a:prstClr val="black"/>
                </a:solidFill>
                <a:latin typeface="Arial"/>
                <a:ea typeface="SimSun"/>
                <a:cs typeface="Arial"/>
              </a:rPr>
              <a:t>filtre</a:t>
            </a:r>
            <a:r>
              <a:rPr lang="en-US" sz="1000" b="1" dirty="0">
                <a:solidFill>
                  <a:prstClr val="black"/>
                </a:solidFill>
                <a:latin typeface="Arial"/>
                <a:ea typeface="SimSun"/>
                <a:cs typeface="Arial"/>
              </a:rPr>
              <a:t> de </a:t>
            </a:r>
            <a:r>
              <a:rPr lang="en-US" sz="1000" b="1" dirty="0" err="1">
                <a:solidFill>
                  <a:prstClr val="black"/>
                </a:solidFill>
                <a:latin typeface="Arial"/>
                <a:ea typeface="SimSun"/>
                <a:cs typeface="Arial"/>
              </a:rPr>
              <a:t>fichiers</a:t>
            </a:r>
            <a:endParaRPr lang="en-US" sz="1000" dirty="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Ouvrez</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l'Explorateur</a:t>
            </a:r>
            <a:r>
              <a:rPr lang="en-US" sz="1000" dirty="0" smtClean="0">
                <a:solidFill>
                  <a:prstClr val="black"/>
                </a:solidFill>
                <a:latin typeface="Arial"/>
                <a:ea typeface="Times New Roman"/>
                <a:cs typeface="Segoe UI"/>
              </a:rPr>
              <a:t> de </a:t>
            </a:r>
            <a:r>
              <a:rPr lang="en-US" sz="1000" dirty="0" err="1" smtClean="0">
                <a:solidFill>
                  <a:prstClr val="black"/>
                </a:solidFill>
                <a:latin typeface="Arial"/>
                <a:ea typeface="Times New Roman"/>
                <a:cs typeface="Segoe UI"/>
              </a:rPr>
              <a:t>fichiers</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de </a:t>
            </a:r>
            <a:r>
              <a:rPr lang="en-US" sz="1000" dirty="0" err="1" smtClean="0">
                <a:solidFill>
                  <a:prstClr val="black"/>
                </a:solidFill>
                <a:latin typeface="Arial"/>
                <a:ea typeface="Times New Roman"/>
                <a:cs typeface="Segoe UI"/>
              </a:rPr>
              <a:t>l’Explorateur</a:t>
            </a:r>
            <a:r>
              <a:rPr lang="en-US" sz="1000" dirty="0" smtClean="0">
                <a:solidFill>
                  <a:prstClr val="black"/>
                </a:solidFill>
                <a:latin typeface="Arial"/>
                <a:ea typeface="Times New Roman"/>
                <a:cs typeface="Segoe UI"/>
              </a:rPr>
              <a:t> de </a:t>
            </a:r>
            <a:r>
              <a:rPr lang="en-US" sz="1000" dirty="0" err="1" smtClean="0">
                <a:solidFill>
                  <a:prstClr val="black"/>
                </a:solidFill>
                <a:latin typeface="Arial"/>
                <a:ea typeface="Times New Roman"/>
                <a:cs typeface="Segoe UI"/>
              </a:rPr>
              <a:t>fichiers</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Allfiles</a:t>
            </a:r>
            <a:r>
              <a:rPr lang="en-US" sz="1000" b="1" dirty="0">
                <a:solidFill>
                  <a:prstClr val="black"/>
                </a:solidFill>
                <a:latin typeface="Arial"/>
                <a:ea typeface="Times New Roman"/>
                <a:cs typeface="Times New Roman"/>
              </a:rPr>
              <a:t> (E:)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Labfiles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Mod10</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l'Explorateur</a:t>
            </a:r>
            <a:r>
              <a:rPr lang="en-US" sz="1000" dirty="0" smtClean="0">
                <a:solidFill>
                  <a:prstClr val="black"/>
                </a:solidFill>
                <a:latin typeface="Arial"/>
                <a:ea typeface="Times New Roman"/>
                <a:cs typeface="Segoe UI"/>
              </a:rPr>
              <a:t> de </a:t>
            </a:r>
            <a:r>
              <a:rPr lang="en-US" sz="1000" dirty="0" err="1" smtClean="0">
                <a:solidFill>
                  <a:prstClr val="black"/>
                </a:solidFill>
                <a:latin typeface="Arial"/>
                <a:ea typeface="Times New Roman"/>
                <a:cs typeface="Segoe UI"/>
              </a:rPr>
              <a:t>fichiers</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l'onglet</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Accueil</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Nouvel</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élément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Image bitmap</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19</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805705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4000"/>
              </a:lnSpc>
            </a:pPr>
            <a:r>
              <a:rPr lang="en-US" sz="1000">
                <a:latin typeface="Arial"/>
                <a:ea typeface="SimSun"/>
                <a:cs typeface="Segoe UI"/>
              </a:rPr>
              <a:t>Lors de la préparation de ce cours, il est impératif que vous exécutiez vous-même les ateliers afin de</a:t>
            </a:r>
            <a:endParaRPr lang="en-US" sz="1000">
              <a:latin typeface="Arial"/>
              <a:ea typeface="SimSun"/>
              <a:cs typeface="Arial"/>
            </a:endParaRPr>
          </a:p>
          <a:p>
            <a:pPr>
              <a:lnSpc>
                <a:spcPct val="114000"/>
              </a:lnSpc>
            </a:pPr>
            <a:r>
              <a:rPr lang="en-US" sz="1000" smtClean="0">
                <a:solidFill>
                  <a:prstClr val="black"/>
                </a:solidFill>
                <a:latin typeface="Arial"/>
                <a:ea typeface="SimSun"/>
                <a:cs typeface="Segoe UI"/>
              </a:rPr>
              <a:t>comprendre </a:t>
            </a:r>
            <a:r>
              <a:rPr lang="en-US" sz="1000">
                <a:solidFill>
                  <a:prstClr val="black"/>
                </a:solidFill>
                <a:latin typeface="Arial"/>
                <a:ea typeface="SimSun"/>
                <a:cs typeface="Segoe UI"/>
              </a:rPr>
              <a:t>comment ils fonctionnent et les concepts abordés dans chacun d'entre eux. Vous serez ainsi à même de fournir des conseils avisés aux stagiaires qui peuvent rester bloqués lors d'un atelier. Vous serez également plus en mesure d'organiser votre cours afin de vous assurer que tous les concepts abordés dans les ateliers sont également traités dans votre cours.</a:t>
            </a:r>
            <a:endParaRPr lang="en-US"/>
          </a:p>
        </p:txBody>
      </p:sp>
      <p:sp>
        <p:nvSpPr>
          <p:cNvPr id="4" name="Slide Number Placeholder 3"/>
          <p:cNvSpPr>
            <a:spLocks noGrp="1"/>
          </p:cNvSpPr>
          <p:nvPr>
            <p:ph type="sldNum" sz="quarter" idx="10"/>
          </p:nvPr>
        </p:nvSpPr>
        <p:spPr/>
        <p:txBody>
          <a:bodyPr/>
          <a:lstStyle/>
          <a:p>
            <a:fld id="{924EB56C-2B4B-4165-8D9C-FDA0C45E3970}"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771324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err="1" smtClean="0">
                <a:solidFill>
                  <a:prstClr val="black"/>
                </a:solidFill>
                <a:latin typeface="Arial"/>
                <a:ea typeface="Times New Roman"/>
                <a:cs typeface="Segoe UI"/>
              </a:rPr>
              <a:t>Tapez</a:t>
            </a:r>
            <a:r>
              <a:rPr lang="en-US" sz="1000" dirty="0" smtClean="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testimage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Le </a:t>
            </a:r>
            <a:r>
              <a:rPr lang="en-US" sz="1000" dirty="0" err="1">
                <a:solidFill>
                  <a:prstClr val="black"/>
                </a:solidFill>
                <a:latin typeface="Arial"/>
                <a:ea typeface="Times New Roman"/>
                <a:cs typeface="Segoe UI"/>
              </a:rPr>
              <a:t>fichier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va</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créé</a:t>
            </a:r>
            <a:r>
              <a:rPr lang="en-US" sz="1000" dirty="0">
                <a:solidFill>
                  <a:prstClr val="black"/>
                </a:solidFill>
                <a:latin typeface="Arial"/>
                <a:ea typeface="Times New Roman"/>
                <a:cs typeface="Segoe UI"/>
              </a:rPr>
              <a:t> avec </a:t>
            </a:r>
            <a:r>
              <a:rPr lang="en-US" sz="1000" dirty="0" err="1">
                <a:solidFill>
                  <a:prstClr val="black"/>
                </a:solidFill>
                <a:latin typeface="Arial"/>
                <a:ea typeface="Times New Roman"/>
                <a:cs typeface="Segoe UI"/>
              </a:rPr>
              <a:t>succès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testimage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Copier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Data</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Coller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Vous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recevrez</a:t>
            </a:r>
            <a:r>
              <a:rPr lang="en-US" sz="1000" dirty="0">
                <a:solidFill>
                  <a:prstClr val="black"/>
                </a:solidFill>
                <a:latin typeface="Arial"/>
                <a:ea typeface="Times New Roman"/>
                <a:cs typeface="Segoe UI"/>
              </a:rPr>
              <a:t> un message </a:t>
            </a:r>
            <a:r>
              <a:rPr lang="en-US" sz="1000" dirty="0" err="1">
                <a:solidFill>
                  <a:prstClr val="black"/>
                </a:solidFill>
                <a:latin typeface="Arial"/>
                <a:ea typeface="Times New Roman"/>
                <a:cs typeface="Segoe UI"/>
              </a:rPr>
              <a:t>vous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indiquant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vous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avez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besoin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d'une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autorisation</a:t>
            </a:r>
            <a:r>
              <a:rPr lang="en-US" sz="1000" dirty="0">
                <a:solidFill>
                  <a:prstClr val="black"/>
                </a:solidFill>
                <a:latin typeface="Arial"/>
                <a:ea typeface="Times New Roman"/>
                <a:cs typeface="Segoe UI"/>
              </a:rPr>
              <a:t> pour </a:t>
            </a:r>
            <a:r>
              <a:rPr lang="en-US" sz="1000" dirty="0" err="1">
                <a:solidFill>
                  <a:prstClr val="black"/>
                </a:solidFill>
                <a:latin typeface="Arial"/>
                <a:ea typeface="Times New Roman"/>
                <a:cs typeface="Segoe UI"/>
              </a:rPr>
              <a:t>exécuter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cette</a:t>
            </a:r>
            <a:r>
              <a:rPr lang="en-US" sz="1000" dirty="0">
                <a:solidFill>
                  <a:prstClr val="black"/>
                </a:solidFill>
                <a:latin typeface="Arial"/>
                <a:ea typeface="Times New Roman"/>
                <a:cs typeface="Segoe UI"/>
              </a:rPr>
              <a:t> action.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Ignorer</a:t>
            </a:r>
            <a:r>
              <a:rPr lang="en-US" sz="1000" dirty="0">
                <a:solidFill>
                  <a:prstClr val="black"/>
                </a:solidFill>
                <a:latin typeface="Arial"/>
                <a:ea typeface="Times New Roman"/>
                <a:cs typeface="Segoe UI"/>
              </a:rPr>
              <a:t> pour effacer le message.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l'Explorateur</a:t>
            </a:r>
            <a:r>
              <a:rPr lang="en-US" sz="1000" dirty="0" smtClean="0">
                <a:solidFill>
                  <a:prstClr val="black"/>
                </a:solidFill>
                <a:latin typeface="Arial"/>
                <a:ea typeface="Times New Roman"/>
                <a:cs typeface="Segoe UI"/>
              </a:rPr>
              <a:t> de </a:t>
            </a:r>
            <a:r>
              <a:rPr lang="en-US" sz="1000" dirty="0" err="1" smtClean="0">
                <a:solidFill>
                  <a:prstClr val="black"/>
                </a:solidFill>
                <a:latin typeface="Arial"/>
                <a:ea typeface="Times New Roman"/>
                <a:cs typeface="Segoe UI"/>
              </a:rPr>
              <a:t>fichiers</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err="1">
                <a:solidFill>
                  <a:prstClr val="black"/>
                </a:solidFill>
                <a:latin typeface="Arial"/>
                <a:ea typeface="SimSun"/>
                <a:cs typeface="Arial"/>
              </a:rPr>
              <a:t>Générer</a:t>
            </a:r>
            <a:r>
              <a:rPr lang="en-US" sz="1000" b="1" dirty="0">
                <a:solidFill>
                  <a:prstClr val="black"/>
                </a:solidFill>
                <a:latin typeface="Arial"/>
                <a:ea typeface="SimSun"/>
                <a:cs typeface="Arial"/>
              </a:rPr>
              <a:t> un rapport de </a:t>
            </a:r>
            <a:r>
              <a:rPr lang="en-US" sz="1000" b="1" dirty="0" err="1">
                <a:solidFill>
                  <a:prstClr val="black"/>
                </a:solidFill>
                <a:latin typeface="Arial"/>
                <a:ea typeface="SimSun"/>
                <a:cs typeface="Arial"/>
              </a:rPr>
              <a:t>stockage</a:t>
            </a:r>
            <a:endParaRPr lang="en-US" sz="1000" dirty="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b="1" dirty="0" err="1">
                <a:solidFill>
                  <a:prstClr val="black"/>
                </a:solidFill>
                <a:latin typeface="Arial"/>
                <a:ea typeface="Times New Roman"/>
                <a:cs typeface="Times New Roman"/>
              </a:rPr>
              <a:t>Gestionnaire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ressources</a:t>
            </a:r>
            <a:r>
              <a:rPr lang="en-US" sz="1000" b="1" dirty="0">
                <a:solidFill>
                  <a:prstClr val="black"/>
                </a:solidFill>
                <a:latin typeface="Arial"/>
                <a:ea typeface="Times New Roman"/>
                <a:cs typeface="Times New Roman"/>
              </a:rPr>
              <a:t> du </a:t>
            </a:r>
            <a:r>
              <a:rPr lang="en-US" sz="1000" b="1" dirty="0" err="1">
                <a:solidFill>
                  <a:prstClr val="black"/>
                </a:solidFill>
                <a:latin typeface="Arial"/>
                <a:ea typeface="Times New Roman"/>
                <a:cs typeface="Times New Roman"/>
              </a:rPr>
              <a:t>serveur</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fichiers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de navigation,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Gestion</a:t>
            </a:r>
            <a:r>
              <a:rPr lang="en-US" sz="1000" b="1" dirty="0">
                <a:solidFill>
                  <a:prstClr val="black"/>
                </a:solidFill>
                <a:latin typeface="Arial"/>
                <a:ea typeface="Times New Roman"/>
                <a:cs typeface="Times New Roman"/>
              </a:rPr>
              <a:t> des rapports de </a:t>
            </a:r>
            <a:r>
              <a:rPr lang="en-US" sz="1000" b="1" dirty="0" err="1">
                <a:solidFill>
                  <a:prstClr val="black"/>
                </a:solidFill>
                <a:latin typeface="Arial"/>
                <a:ea typeface="Times New Roman"/>
                <a:cs typeface="Times New Roman"/>
              </a:rPr>
              <a:t>stockage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Générer</a:t>
            </a:r>
            <a:r>
              <a:rPr lang="en-US" sz="1000" b="1" dirty="0">
                <a:solidFill>
                  <a:prstClr val="black"/>
                </a:solidFill>
                <a:latin typeface="Arial"/>
                <a:ea typeface="Times New Roman"/>
                <a:cs typeface="Times New Roman"/>
              </a:rPr>
              <a:t> les rapports </a:t>
            </a:r>
            <a:r>
              <a:rPr lang="en-US" sz="1000" b="1" dirty="0" err="1">
                <a:solidFill>
                  <a:prstClr val="black"/>
                </a:solidFill>
                <a:latin typeface="Arial"/>
                <a:ea typeface="Times New Roman"/>
                <a:cs typeface="Times New Roman"/>
              </a:rPr>
              <a:t>maintenant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Propriétés</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tâches</a:t>
            </a:r>
            <a:r>
              <a:rPr lang="en-US" sz="1000" dirty="0">
                <a:solidFill>
                  <a:prstClr val="black"/>
                </a:solidFill>
                <a:latin typeface="Arial"/>
                <a:ea typeface="Times New Roman"/>
                <a:cs typeface="Segoe UI"/>
              </a:rPr>
              <a:t> de rapports de </a:t>
            </a:r>
            <a:r>
              <a:rPr lang="en-US" sz="1000" dirty="0" err="1">
                <a:solidFill>
                  <a:prstClr val="black"/>
                </a:solidFill>
                <a:latin typeface="Arial"/>
                <a:ea typeface="Times New Roman"/>
                <a:cs typeface="Segoe UI"/>
              </a:rPr>
              <a:t>stockage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activez</a:t>
            </a:r>
            <a:r>
              <a:rPr lang="en-US" sz="1000" dirty="0">
                <a:solidFill>
                  <a:prstClr val="black"/>
                </a:solidFill>
                <a:latin typeface="Arial"/>
                <a:ea typeface="Times New Roman"/>
                <a:cs typeface="Segoe UI"/>
              </a:rPr>
              <a:t> la case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Fichiers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volumineux</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l'onglet</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Étendue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Ajouter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dirty="0" err="1">
                <a:solidFill>
                  <a:prstClr val="black"/>
                </a:solidFill>
                <a:latin typeface="Arial"/>
                <a:ea typeface="Times New Roman"/>
                <a:cs typeface="Segoe UI"/>
              </a:rPr>
              <a:t>Rechercher</a:t>
            </a:r>
            <a:r>
              <a:rPr lang="en-US" sz="1000" dirty="0">
                <a:solidFill>
                  <a:prstClr val="black"/>
                </a:solidFill>
                <a:latin typeface="Arial"/>
                <a:ea typeface="Times New Roman"/>
                <a:cs typeface="Segoe UI"/>
              </a:rPr>
              <a:t> un dossier,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Allfiles</a:t>
            </a:r>
            <a:r>
              <a:rPr lang="en-US" sz="1000" b="1" dirty="0">
                <a:solidFill>
                  <a:prstClr val="black"/>
                </a:solidFill>
                <a:latin typeface="Arial"/>
                <a:ea typeface="Times New Roman"/>
                <a:cs typeface="Times New Roman"/>
              </a:rPr>
              <a:t> (E:)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Propriétés</a:t>
            </a:r>
            <a:r>
              <a:rPr lang="en-US" sz="1000" dirty="0">
                <a:solidFill>
                  <a:prstClr val="black"/>
                </a:solidFill>
                <a:latin typeface="Arial"/>
                <a:ea typeface="Times New Roman"/>
                <a:cs typeface="Segoe UI"/>
              </a:rPr>
              <a:t> des </a:t>
            </a:r>
            <a:r>
              <a:rPr lang="en-US" sz="1000" dirty="0" err="1">
                <a:solidFill>
                  <a:prstClr val="black"/>
                </a:solidFill>
                <a:latin typeface="Arial"/>
                <a:ea typeface="Times New Roman"/>
                <a:cs typeface="Segoe UI"/>
              </a:rPr>
              <a:t>tâches</a:t>
            </a:r>
            <a:r>
              <a:rPr lang="en-US" sz="1000" dirty="0">
                <a:solidFill>
                  <a:prstClr val="black"/>
                </a:solidFill>
                <a:latin typeface="Arial"/>
                <a:ea typeface="Times New Roman"/>
                <a:cs typeface="Segoe UI"/>
              </a:rPr>
              <a:t> de rapports de </a:t>
            </a:r>
            <a:r>
              <a:rPr lang="en-US" sz="1000" dirty="0" err="1">
                <a:solidFill>
                  <a:prstClr val="black"/>
                </a:solidFill>
                <a:latin typeface="Arial"/>
                <a:ea typeface="Times New Roman"/>
                <a:cs typeface="Segoe UI"/>
              </a:rPr>
              <a:t>stockage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Générer</a:t>
            </a:r>
            <a:r>
              <a:rPr lang="en-US" sz="1000" dirty="0">
                <a:solidFill>
                  <a:prstClr val="black"/>
                </a:solidFill>
                <a:latin typeface="Arial"/>
                <a:ea typeface="Times New Roman"/>
                <a:cs typeface="Segoe UI"/>
              </a:rPr>
              <a:t> des rapports de </a:t>
            </a:r>
            <a:r>
              <a:rPr lang="en-US" sz="1000" dirty="0" err="1">
                <a:solidFill>
                  <a:prstClr val="black"/>
                </a:solidFill>
                <a:latin typeface="Arial"/>
                <a:ea typeface="Times New Roman"/>
                <a:cs typeface="Segoe UI"/>
              </a:rPr>
              <a:t>stockage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pour </a:t>
            </a:r>
            <a:r>
              <a:rPr lang="en-US" sz="1000" dirty="0" err="1">
                <a:solidFill>
                  <a:prstClr val="black"/>
                </a:solidFill>
                <a:latin typeface="Arial"/>
                <a:ea typeface="Times New Roman"/>
                <a:cs typeface="Segoe UI"/>
              </a:rPr>
              <a:t>générer</a:t>
            </a:r>
            <a:r>
              <a:rPr lang="en-US" sz="1000" dirty="0">
                <a:solidFill>
                  <a:prstClr val="black"/>
                </a:solidFill>
                <a:latin typeface="Arial"/>
                <a:ea typeface="Times New Roman"/>
                <a:cs typeface="Segoe UI"/>
              </a:rPr>
              <a:t> le rapport.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qui </a:t>
            </a:r>
            <a:r>
              <a:rPr lang="en-US" sz="1000" dirty="0" err="1">
                <a:solidFill>
                  <a:prstClr val="black"/>
                </a:solidFill>
                <a:latin typeface="Arial"/>
                <a:ea typeface="Times New Roman"/>
                <a:cs typeface="Segoe UI"/>
              </a:rPr>
              <a:t>s'affiche</a:t>
            </a:r>
            <a:r>
              <a:rPr lang="en-US" sz="1000" dirty="0">
                <a:solidFill>
                  <a:prstClr val="black"/>
                </a:solidFill>
                <a:latin typeface="Arial"/>
                <a:ea typeface="Times New Roman"/>
                <a:cs typeface="Segoe UI"/>
              </a:rPr>
              <a:t>, double-</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fichier</a:t>
            </a:r>
            <a:r>
              <a:rPr lang="en-US" sz="1000" dirty="0">
                <a:solidFill>
                  <a:prstClr val="black"/>
                </a:solidFill>
                <a:latin typeface="Arial"/>
                <a:ea typeface="Times New Roman"/>
                <a:cs typeface="Segoe UI"/>
              </a:rPr>
              <a:t> HTML et </a:t>
            </a:r>
            <a:r>
              <a:rPr lang="en-US" sz="1000" dirty="0" err="1">
                <a:solidFill>
                  <a:prstClr val="black"/>
                </a:solidFill>
                <a:latin typeface="Arial"/>
                <a:ea typeface="Times New Roman"/>
                <a:cs typeface="Segoe UI"/>
              </a:rPr>
              <a:t>examinez</a:t>
            </a:r>
            <a:r>
              <a:rPr lang="en-US" sz="1000" dirty="0">
                <a:solidFill>
                  <a:prstClr val="black"/>
                </a:solidFill>
                <a:latin typeface="Arial"/>
                <a:ea typeface="Times New Roman"/>
                <a:cs typeface="Segoe UI"/>
              </a:rPr>
              <a:t> le rapport.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de rapport.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interactive.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Gestionnaire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ressources</a:t>
            </a:r>
            <a:r>
              <a:rPr lang="en-US" sz="1000" dirty="0">
                <a:solidFill>
                  <a:prstClr val="black"/>
                </a:solidFill>
                <a:latin typeface="Arial"/>
                <a:ea typeface="Times New Roman"/>
                <a:cs typeface="Segoe UI"/>
              </a:rPr>
              <a:t> du </a:t>
            </a:r>
            <a:r>
              <a:rPr lang="en-US" sz="1000" dirty="0" err="1">
                <a:solidFill>
                  <a:prstClr val="black"/>
                </a:solidFill>
                <a:latin typeface="Arial"/>
                <a:ea typeface="Times New Roman"/>
                <a:cs typeface="Segoe UI"/>
              </a:rPr>
              <a:t>serveur</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fichiers</a:t>
            </a:r>
            <a:r>
              <a:rPr lang="en-US" sz="1000" dirty="0" smtClean="0">
                <a:solidFill>
                  <a:prstClr val="black"/>
                </a:solidFill>
                <a:latin typeface="Arial"/>
                <a:ea typeface="Times New Roman"/>
                <a:cs typeface="Segoe UI"/>
              </a:rPr>
              <a:t>.</a:t>
            </a:r>
          </a:p>
          <a:p>
            <a:pPr marL="34290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du </a:t>
            </a:r>
            <a:r>
              <a:rPr lang="en-US" sz="1000" dirty="0" err="1">
                <a:solidFill>
                  <a:prstClr val="black"/>
                </a:solidFill>
                <a:latin typeface="Arial"/>
                <a:ea typeface="Times New Roman"/>
                <a:cs typeface="Segoe UI"/>
              </a:rPr>
              <a:t>Gestionnaire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serveur</a:t>
            </a:r>
            <a:r>
              <a:rPr lang="en-US" sz="1000" dirty="0" smtClean="0">
                <a:solidFill>
                  <a:prstClr val="black"/>
                </a:solidFill>
                <a:latin typeface="Arial"/>
                <a:ea typeface="Times New Roman"/>
                <a:cs typeface="Segoe UI"/>
              </a:rPr>
              <a:t>.</a:t>
            </a:r>
            <a:endParaRPr lang="en-US" sz="1000" dirty="0"/>
          </a:p>
        </p:txBody>
      </p:sp>
      <p:sp>
        <p:nvSpPr>
          <p:cNvPr id="4" name="Slide Number Placeholder 3"/>
          <p:cNvSpPr>
            <a:spLocks noGrp="1"/>
          </p:cNvSpPr>
          <p:nvPr>
            <p:ph type="sldNum" sz="quarter" idx="10"/>
          </p:nvPr>
        </p:nvSpPr>
        <p:spPr/>
        <p:txBody>
          <a:bodyPr/>
          <a:lstStyle/>
          <a:p>
            <a:fld id="{924EB56C-2B4B-4165-8D9C-FDA0C45E3970}" type="slidenum">
              <a:rPr lang="en-US" smtClean="0"/>
              <a:t>20</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362967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279471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Présentez la gestion de classification des fichiers illustrée sur la diapositive.</a:t>
            </a:r>
            <a:endParaRPr lang="en-US" sz="1000">
              <a:latin typeface="Arial"/>
              <a:ea typeface="SimSun"/>
              <a:cs typeface="Arial"/>
            </a:endParaRPr>
          </a:p>
          <a:p>
            <a:pPr>
              <a:lnSpc>
                <a:spcPct val="115000"/>
              </a:lnSpc>
              <a:spcAft>
                <a:spcPts val="1000"/>
              </a:spcAft>
            </a:pPr>
            <a:r>
              <a:rPr lang="en-US" sz="1000">
                <a:latin typeface="Arial"/>
                <a:ea typeface="SimSun"/>
                <a:cs typeface="Segoe UI"/>
              </a:rPr>
              <a:t>La fonctionnalité Gestion de la classification des fichiers dans Windows Server</a:t>
            </a:r>
            <a:r>
              <a:rPr lang="en-US" sz="1000" baseline="30000">
                <a:latin typeface="Arial"/>
                <a:ea typeface="SimSun"/>
                <a:cs typeface="Segoe UI"/>
              </a:rPr>
              <a:t>®</a:t>
            </a:r>
            <a:r>
              <a:rPr lang="en-US" sz="1000">
                <a:latin typeface="Arial"/>
                <a:ea typeface="SimSun"/>
                <a:cs typeface="Segoe UI"/>
              </a:rPr>
              <a:t> 2012 fournit les composants répertoriés sur la diapositive. Utilisez cette diapositive comme exemple pour fournir une présentation générale de chaque composant.</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Les propriétés de classification sont utilisées pour attribuer des valeurs aux fichiers.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Une règle de classification attribue une propriété de classification à un objet du système de fichiers.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Les tâches de gestion de fichiers automatisent le processus de recherche des sous-ensembles de fichiers sur un serveur et d'application de commandes simples sur une base planifiée. Les fichiers sont identifiés par les propriétés de classification qui ont été attribuées au fichier par une règle de classification. </a:t>
            </a:r>
            <a:endParaRPr lang="en-US" sz="1000" smtClean="0">
              <a:effectLst/>
              <a:latin typeface="Arial"/>
              <a:ea typeface="Times New Roman"/>
              <a:cs typeface="Times New Roman"/>
            </a:endParaRPr>
          </a:p>
          <a:p>
            <a:pPr>
              <a:lnSpc>
                <a:spcPct val="115000"/>
              </a:lnSpc>
              <a:spcAft>
                <a:spcPts val="1000"/>
              </a:spcAft>
            </a:pPr>
            <a:r>
              <a:rPr lang="en-US" sz="1000">
                <a:latin typeface="Arial"/>
                <a:ea typeface="SimSun"/>
                <a:cs typeface="Segoe UI"/>
              </a:rPr>
              <a:t>Expliquez le scénario suivant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Le fichier Payroll.rpt se trouve dans un dossier d'un de vos serveurs.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Vous créez une propriété de classification nommée </a:t>
            </a:r>
            <a:r>
              <a:rPr lang="en-US" sz="1000" b="1" smtClean="0">
                <a:effectLst/>
                <a:latin typeface="Arial"/>
                <a:ea typeface="Times New Roman"/>
                <a:cs typeface="Times New Roman"/>
              </a:rPr>
              <a:t>IsConfidential</a:t>
            </a:r>
            <a:r>
              <a:rPr lang="en-US" sz="1000" smtClean="0">
                <a:effectLst/>
                <a:latin typeface="Arial"/>
                <a:ea typeface="Times New Roman"/>
                <a:cs typeface="Segoe UI"/>
              </a:rPr>
              <a:t>, qui peut avoir la valeur OUI ou NON.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Vous créez une règle de classification qui attribue la propriété </a:t>
            </a:r>
            <a:r>
              <a:rPr lang="en-US" sz="1000" b="1" smtClean="0">
                <a:effectLst/>
                <a:latin typeface="Arial"/>
                <a:ea typeface="Times New Roman"/>
                <a:cs typeface="Times New Roman"/>
              </a:rPr>
              <a:t>IsConfidential</a:t>
            </a:r>
            <a:r>
              <a:rPr lang="en-US" sz="1000" smtClean="0">
                <a:effectLst/>
                <a:latin typeface="Arial"/>
                <a:ea typeface="Times New Roman"/>
                <a:cs typeface="Segoe UI"/>
              </a:rPr>
              <a:t> au fichier Payroll.rpt avec la valeur OUI si le fichier contient le texte </a:t>
            </a:r>
            <a:r>
              <a:rPr lang="en-US" sz="1000" b="1" smtClean="0">
                <a:effectLst/>
                <a:latin typeface="Arial"/>
                <a:ea typeface="Times New Roman"/>
                <a:cs typeface="Times New Roman"/>
              </a:rPr>
              <a:t>Numéro de compte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Vous créez une tâche de gestion de fichiers qui déplace le fichier Payroll.rpt vers un emplacement sécurisé si la propriété de classification </a:t>
            </a:r>
            <a:r>
              <a:rPr lang="en-US" sz="1000" b="1" smtClean="0">
                <a:effectLst/>
                <a:latin typeface="Arial"/>
                <a:ea typeface="Times New Roman"/>
                <a:cs typeface="Times New Roman"/>
              </a:rPr>
              <a:t>IsConfidential</a:t>
            </a:r>
            <a:r>
              <a:rPr lang="en-US" sz="1000" smtClean="0">
                <a:effectLst/>
                <a:latin typeface="Arial"/>
                <a:ea typeface="Times New Roman"/>
                <a:cs typeface="Segoe UI"/>
              </a:rPr>
              <a:t> lui a été attribuée avec la valeur OUI.</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953232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Expliquez aux stagiaires que vous utilisez des propriétés de classification pour attribuer des valeurs aux fichiers. Ces valeurs sont ensuite attribuées explicitement par une règle de classification. </a:t>
            </a:r>
            <a:endParaRPr lang="en-US" sz="1000">
              <a:latin typeface="Arial"/>
              <a:ea typeface="SimSun"/>
              <a:cs typeface="Arial"/>
            </a:endParaRPr>
          </a:p>
          <a:p>
            <a:pPr>
              <a:lnSpc>
                <a:spcPct val="115000"/>
              </a:lnSpc>
              <a:spcAft>
                <a:spcPts val="1000"/>
              </a:spcAft>
            </a:pPr>
            <a:r>
              <a:rPr lang="en-US" sz="1000">
                <a:latin typeface="Arial"/>
                <a:ea typeface="SimSun"/>
                <a:cs typeface="Segoe UI"/>
              </a:rPr>
              <a:t>Passez en revue les types de propriétés de classification qui sont listés sur la diapositive.</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que les propriétés de classification ont la même fonction qu'une balise dans un fichier ; c'est-à-dire, identifier aisément les propriétés de ce fichier qui peuvent ne pas être facilement reconnaissables par les utilisateurs ou les applications.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3155246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924EB56C-2B4B-4165-8D9C-FDA0C45E3970}"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067358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 cette démonstration, vous allez utiliser les ordinateurs virtuels </a:t>
            </a:r>
            <a:r>
              <a:rPr lang="en-US" sz="1000" b="1">
                <a:latin typeface="Arial"/>
                <a:ea typeface="SimSun"/>
                <a:cs typeface="Arial"/>
              </a:rPr>
              <a:t>22411B-LON-DC1</a:t>
            </a:r>
            <a:r>
              <a:rPr lang="en-US" sz="1000">
                <a:latin typeface="Arial"/>
                <a:ea typeface="SimSun"/>
                <a:cs typeface="Segoe UI"/>
              </a:rPr>
              <a:t> et </a:t>
            </a:r>
            <a:r>
              <a:rPr lang="en-US" sz="1000" b="1">
                <a:latin typeface="Arial"/>
                <a:ea typeface="SimSun"/>
                <a:cs typeface="Arial"/>
              </a:rPr>
              <a:t>22411B-LON-SVR1</a:t>
            </a:r>
            <a:r>
              <a:rPr lang="en-US" sz="1000">
                <a:latin typeface="Arial"/>
                <a:ea typeface="SimSun"/>
                <a:cs typeface="Segoe UI"/>
              </a:rPr>
              <a:t>. Connectez-vous à </a:t>
            </a:r>
            <a:r>
              <a:rPr lang="en-US" sz="1000" b="1">
                <a:latin typeface="Arial"/>
                <a:ea typeface="SimSun"/>
                <a:cs typeface="Arial"/>
              </a:rPr>
              <a:t>LON-SVR1</a:t>
            </a:r>
            <a:r>
              <a:rPr lang="en-US" sz="1000">
                <a:latin typeface="Arial"/>
                <a:ea typeface="SimSun"/>
                <a:cs typeface="Segoe UI"/>
              </a:rPr>
              <a:t> en tant que </a:t>
            </a:r>
            <a:r>
              <a:rPr lang="en-US" sz="1000" b="1">
                <a:latin typeface="Arial"/>
                <a:ea typeface="SimSun"/>
                <a:cs typeface="Arial"/>
              </a:rPr>
              <a:t>ADATUM\Administrateur</a:t>
            </a:r>
            <a:r>
              <a:rPr lang="en-US" sz="1000">
                <a:latin typeface="Arial"/>
                <a:ea typeface="SimSun"/>
                <a:cs typeface="Segoe UI"/>
              </a:rPr>
              <a:t> avec le mot de passe </a:t>
            </a:r>
            <a:r>
              <a:rPr lang="en-US" sz="1000" b="1">
                <a:latin typeface="Arial"/>
                <a:ea typeface="SimSun"/>
                <a:cs typeface="Arial"/>
              </a:rPr>
              <a:t>Pa$$w0rd</a:t>
            </a:r>
            <a:r>
              <a:rPr lang="en-US" sz="1000">
                <a:latin typeface="Arial"/>
                <a:ea typeface="SimSun"/>
                <a:cs typeface="Segoe UI"/>
              </a:rPr>
              <a:t>.</a:t>
            </a:r>
            <a:endParaRPr lang="en-US" sz="1000">
              <a:latin typeface="Arial"/>
              <a:ea typeface="SimSun"/>
              <a:cs typeface="Arial"/>
            </a:endParaRPr>
          </a:p>
          <a:p>
            <a:pPr>
              <a:lnSpc>
                <a:spcPct val="115000"/>
              </a:lnSpc>
              <a:spcAft>
                <a:spcPts val="1000"/>
              </a:spcAft>
            </a:pPr>
            <a:r>
              <a:rPr lang="en-US" sz="1000" b="1">
                <a:latin typeface="Arial"/>
                <a:ea typeface="SimSun"/>
                <a:cs typeface="Arial"/>
              </a:rPr>
              <a:t>Procédure de démonstration</a:t>
            </a:r>
            <a:endParaRPr lang="en-US" sz="1000">
              <a:latin typeface="Arial"/>
              <a:ea typeface="SimSun"/>
              <a:cs typeface="Arial"/>
            </a:endParaRPr>
          </a:p>
          <a:p>
            <a:pPr>
              <a:lnSpc>
                <a:spcPct val="115000"/>
              </a:lnSpc>
              <a:spcAft>
                <a:spcPts val="1000"/>
              </a:spcAft>
            </a:pPr>
            <a:r>
              <a:rPr lang="en-US" sz="1000" b="1">
                <a:latin typeface="Arial"/>
                <a:ea typeface="SimSun"/>
                <a:cs typeface="Arial"/>
              </a:rPr>
              <a:t>Créer une propriété de classification</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LON-SVR1, cliquez sur le raccourci </a:t>
            </a:r>
            <a:r>
              <a:rPr lang="en-US" sz="1000" b="1" smtClean="0">
                <a:effectLst/>
                <a:latin typeface="Arial"/>
                <a:ea typeface="Times New Roman"/>
                <a:cs typeface="Times New Roman"/>
              </a:rPr>
              <a:t>Gestionnaire de serveur</a:t>
            </a:r>
            <a:r>
              <a:rPr lang="en-US" sz="1000" smtClean="0">
                <a:effectLst/>
                <a:latin typeface="Arial"/>
                <a:ea typeface="Times New Roman"/>
                <a:cs typeface="Segoe UI"/>
              </a:rPr>
              <a:t> dans la barre d'outils.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a:t>
            </a:r>
            <a:r>
              <a:rPr lang="en-US" sz="1000" b="1" smtClean="0">
                <a:effectLst/>
                <a:latin typeface="Arial"/>
                <a:ea typeface="Times New Roman"/>
                <a:cs typeface="Times New Roman"/>
              </a:rPr>
              <a:t>Gestionnaire de serveur</a:t>
            </a:r>
            <a:r>
              <a:rPr lang="en-US" sz="1000" smtClean="0">
                <a:effectLst/>
                <a:latin typeface="Arial"/>
                <a:ea typeface="Times New Roman"/>
                <a:cs typeface="Segoe UI"/>
              </a:rPr>
              <a:t>, cliquez sur </a:t>
            </a:r>
            <a:r>
              <a:rPr lang="en-US" sz="1000" b="1" smtClean="0">
                <a:effectLst/>
                <a:latin typeface="Arial"/>
                <a:ea typeface="Times New Roman"/>
                <a:cs typeface="Times New Roman"/>
              </a:rPr>
              <a:t>Outils</a:t>
            </a:r>
            <a:r>
              <a:rPr lang="en-US" sz="1000" smtClean="0">
                <a:effectLst/>
                <a:latin typeface="Arial"/>
                <a:ea typeface="Times New Roman"/>
                <a:cs typeface="Segoe UI"/>
              </a:rPr>
              <a:t>, puis sur </a:t>
            </a:r>
            <a:r>
              <a:rPr lang="en-US" sz="1000" b="1" smtClean="0">
                <a:effectLst/>
                <a:latin typeface="Arial"/>
                <a:ea typeface="Times New Roman"/>
                <a:cs typeface="Times New Roman"/>
              </a:rPr>
              <a:t>Gestionnaire de ressources du serveur de fichiers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a:t>
            </a:r>
            <a:r>
              <a:rPr lang="en-US" sz="1000" b="1" smtClean="0">
                <a:effectLst/>
                <a:latin typeface="Arial"/>
                <a:ea typeface="Times New Roman"/>
                <a:cs typeface="Times New Roman"/>
              </a:rPr>
              <a:t>Gestionnaire de ressources du serveur de fichiers</a:t>
            </a:r>
            <a:r>
              <a:rPr lang="en-US" sz="1000" smtClean="0">
                <a:effectLst/>
                <a:latin typeface="Arial"/>
                <a:ea typeface="Times New Roman"/>
                <a:cs typeface="Segoe UI"/>
              </a:rPr>
              <a:t>, développez le nœud </a:t>
            </a:r>
            <a:r>
              <a:rPr lang="en-US" sz="1000" b="1" smtClean="0">
                <a:effectLst/>
                <a:latin typeface="Arial"/>
                <a:ea typeface="Times New Roman"/>
                <a:cs typeface="Times New Roman"/>
              </a:rPr>
              <a:t>Gestion de la classification</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Propriétés de classification</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Cliquez avec le bouton droit sur </a:t>
            </a:r>
            <a:r>
              <a:rPr lang="en-US" sz="1000" b="1" smtClean="0">
                <a:effectLst/>
                <a:latin typeface="Arial"/>
                <a:ea typeface="Times New Roman"/>
                <a:cs typeface="Times New Roman"/>
              </a:rPr>
              <a:t>Propriétés de classification</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Créer une propriété locale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fenêtre Créer la propriété de classification locale, dans le champ </a:t>
            </a:r>
            <a:r>
              <a:rPr lang="en-US" sz="1000" b="1" smtClean="0">
                <a:effectLst/>
                <a:latin typeface="Arial"/>
                <a:ea typeface="Times New Roman"/>
                <a:cs typeface="Times New Roman"/>
              </a:rPr>
              <a:t>Nom</a:t>
            </a:r>
            <a:r>
              <a:rPr lang="en-US" sz="1000" smtClean="0">
                <a:effectLst/>
                <a:latin typeface="Arial"/>
                <a:ea typeface="Times New Roman"/>
                <a:cs typeface="Segoe UI"/>
              </a:rPr>
              <a:t>, tapez </a:t>
            </a:r>
            <a:r>
              <a:rPr lang="en-US" sz="1000" b="1" smtClean="0">
                <a:effectLst/>
                <a:latin typeface="Arial"/>
                <a:ea typeface="Times New Roman"/>
                <a:cs typeface="Times New Roman"/>
              </a:rPr>
              <a:t>Confidentiel</a:t>
            </a:r>
            <a:r>
              <a:rPr lang="en-US" sz="1000" smtClean="0">
                <a:effectLst/>
                <a:latin typeface="Arial"/>
                <a:ea typeface="Times New Roman"/>
                <a:cs typeface="Segoe UI"/>
              </a:rPr>
              <a:t>, puis dans le champ </a:t>
            </a:r>
            <a:r>
              <a:rPr lang="en-US" sz="1000" b="1" smtClean="0">
                <a:effectLst/>
                <a:latin typeface="Arial"/>
                <a:ea typeface="Times New Roman"/>
                <a:cs typeface="Times New Roman"/>
              </a:rPr>
              <a:t>Description</a:t>
            </a:r>
            <a:r>
              <a:rPr lang="en-US" sz="1000" smtClean="0">
                <a:effectLst/>
                <a:latin typeface="Arial"/>
                <a:ea typeface="Times New Roman"/>
                <a:cs typeface="Segoe UI"/>
              </a:rPr>
              <a:t>, tapez </a:t>
            </a:r>
            <a:r>
              <a:rPr lang="en-US" sz="1000" b="1" smtClean="0">
                <a:effectLst/>
                <a:latin typeface="Arial"/>
                <a:ea typeface="Times New Roman"/>
                <a:cs typeface="Times New Roman"/>
              </a:rPr>
              <a:t>Attribue la valeur de confidentialité Oui ou Non</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Sous</a:t>
            </a:r>
            <a:r>
              <a:rPr lang="en-US" sz="1000" b="1" smtClean="0">
                <a:effectLst/>
                <a:latin typeface="Arial"/>
                <a:ea typeface="Times New Roman"/>
                <a:cs typeface="Times New Roman"/>
              </a:rPr>
              <a:t> Type de</a:t>
            </a:r>
            <a:r>
              <a:rPr lang="en-US" sz="1000" smtClean="0">
                <a:effectLst/>
                <a:latin typeface="Arial"/>
                <a:ea typeface="Times New Roman"/>
                <a:cs typeface="Segoe UI"/>
              </a:rPr>
              <a:t> </a:t>
            </a:r>
            <a:r>
              <a:rPr lang="en-US" sz="1000" b="1" smtClean="0">
                <a:effectLst/>
                <a:latin typeface="Arial"/>
                <a:ea typeface="Times New Roman"/>
                <a:cs typeface="Times New Roman"/>
              </a:rPr>
              <a:t>propriété</a:t>
            </a:r>
            <a:r>
              <a:rPr lang="en-US" sz="1000" smtClean="0">
                <a:effectLst/>
                <a:latin typeface="Arial"/>
                <a:ea typeface="Times New Roman"/>
                <a:cs typeface="Segoe UI"/>
              </a:rPr>
              <a:t>, cliquez sur la zone de liste déroulante, puis sélectionnez </a:t>
            </a:r>
            <a:r>
              <a:rPr lang="en-US" sz="1000" b="1" smtClean="0">
                <a:effectLst/>
                <a:latin typeface="Arial"/>
                <a:ea typeface="Times New Roman"/>
                <a:cs typeface="Times New Roman"/>
              </a:rPr>
              <a:t>Oui/Non</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fenêtre Créer la propriété locale de classification, cliquez sur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a:lnSpc>
                <a:spcPct val="115000"/>
              </a:lnSpc>
              <a:spcAft>
                <a:spcPts val="1000"/>
              </a:spcAft>
            </a:pPr>
            <a:r>
              <a:rPr lang="en-US" sz="1000" b="1">
                <a:latin typeface="Arial"/>
                <a:ea typeface="SimSun"/>
                <a:cs typeface="Arial"/>
              </a:rPr>
              <a:t>Créer une règle de classification</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a:t>
            </a:r>
            <a:r>
              <a:rPr lang="en-US" sz="1000" b="1" smtClean="0">
                <a:effectLst/>
                <a:latin typeface="Arial"/>
                <a:ea typeface="Times New Roman"/>
                <a:cs typeface="Times New Roman"/>
              </a:rPr>
              <a:t>Gestionnaire de ressources du serveur de fichiers</a:t>
            </a:r>
            <a:r>
              <a:rPr lang="en-US" sz="1000" smtClean="0">
                <a:effectLst/>
                <a:latin typeface="Arial"/>
                <a:ea typeface="Times New Roman"/>
                <a:cs typeface="Segoe UI"/>
              </a:rPr>
              <a:t>, cliquez sur le nœud </a:t>
            </a:r>
            <a:r>
              <a:rPr lang="en-US" sz="1000" b="1" smtClean="0">
                <a:effectLst/>
                <a:latin typeface="Arial"/>
                <a:ea typeface="Times New Roman"/>
                <a:cs typeface="Times New Roman"/>
              </a:rPr>
              <a:t>Règles de classification</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Cliquez avec le bouton droit sur le nœud </a:t>
            </a:r>
            <a:r>
              <a:rPr lang="en-US" sz="1000" b="1" smtClean="0">
                <a:effectLst/>
                <a:latin typeface="Arial"/>
                <a:ea typeface="Times New Roman"/>
                <a:cs typeface="Times New Roman"/>
              </a:rPr>
              <a:t>Règles de classification</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Créer une règle de classification</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champ </a:t>
            </a:r>
            <a:r>
              <a:rPr lang="en-US" sz="1000" b="1" smtClean="0">
                <a:effectLst/>
                <a:latin typeface="Arial"/>
                <a:ea typeface="Times New Roman"/>
                <a:cs typeface="Times New Roman"/>
              </a:rPr>
              <a:t>Nom de la règle</a:t>
            </a:r>
            <a:r>
              <a:rPr lang="en-US" sz="1000" smtClean="0">
                <a:effectLst/>
                <a:latin typeface="Arial"/>
                <a:ea typeface="Times New Roman"/>
                <a:cs typeface="Segoe UI"/>
              </a:rPr>
              <a:t>, tapez </a:t>
            </a:r>
            <a:r>
              <a:rPr lang="en-US" sz="1000" b="1" smtClean="0">
                <a:effectLst/>
                <a:latin typeface="Arial"/>
                <a:ea typeface="Times New Roman"/>
                <a:cs typeface="Times New Roman"/>
              </a:rPr>
              <a:t>Documents de paie confidentiels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564394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le champ </a:t>
            </a:r>
            <a:r>
              <a:rPr lang="en-US" sz="1000" b="1">
                <a:solidFill>
                  <a:prstClr val="black"/>
                </a:solidFill>
                <a:latin typeface="Arial"/>
                <a:ea typeface="Times New Roman"/>
                <a:cs typeface="Times New Roman"/>
              </a:rPr>
              <a:t>Description</a:t>
            </a:r>
            <a:r>
              <a:rPr lang="en-US" sz="1000">
                <a:solidFill>
                  <a:prstClr val="black"/>
                </a:solidFill>
                <a:latin typeface="Arial"/>
                <a:ea typeface="Times New Roman"/>
                <a:cs typeface="Segoe UI"/>
              </a:rPr>
              <a:t>, tapez </a:t>
            </a:r>
            <a:r>
              <a:rPr lang="en-US" sz="1000" b="1">
                <a:solidFill>
                  <a:prstClr val="black"/>
                </a:solidFill>
                <a:latin typeface="Arial"/>
                <a:ea typeface="Times New Roman"/>
                <a:cs typeface="Times New Roman"/>
              </a:rPr>
              <a:t>Classer les documents contenant le mot paie comme confidentiel</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Cliquez sur l'onglet Étendue.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a:solidFill>
                  <a:prstClr val="black"/>
                </a:solidFill>
                <a:latin typeface="Arial"/>
                <a:ea typeface="Times New Roman"/>
                <a:cs typeface="Segoe UI"/>
              </a:rPr>
              <a:t>Dans la section </a:t>
            </a:r>
            <a:r>
              <a:rPr lang="en-US" sz="1000" b="1">
                <a:solidFill>
                  <a:prstClr val="black"/>
                </a:solidFill>
                <a:latin typeface="Arial"/>
                <a:ea typeface="Times New Roman"/>
                <a:cs typeface="Times New Roman"/>
              </a:rPr>
              <a:t>Portée</a:t>
            </a:r>
            <a:r>
              <a:rPr lang="en-US" sz="1000">
                <a:solidFill>
                  <a:prstClr val="black"/>
                </a:solidFill>
                <a:latin typeface="Arial"/>
                <a:ea typeface="Times New Roman"/>
                <a:cs typeface="Segoe UI"/>
              </a:rPr>
              <a:t>, cliquez sur le bouton </a:t>
            </a:r>
            <a:r>
              <a:rPr lang="en-US" sz="1000" b="1">
                <a:solidFill>
                  <a:prstClr val="black"/>
                </a:solidFill>
                <a:latin typeface="Arial"/>
                <a:ea typeface="Times New Roman"/>
                <a:cs typeface="Times New Roman"/>
              </a:rPr>
              <a:t>Ajouter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717550" lvl="0" indent="-342900">
              <a:lnSpc>
                <a:spcPct val="115000"/>
              </a:lnSpc>
              <a:spcAft>
                <a:spcPts val="995"/>
              </a:spcAft>
              <a:buFont typeface="Symbol"/>
              <a:buChar char=""/>
            </a:pPr>
            <a:r>
              <a:rPr lang="en-US" sz="1000">
                <a:solidFill>
                  <a:prstClr val="black"/>
                </a:solidFill>
                <a:latin typeface="Arial"/>
                <a:ea typeface="Times New Roman"/>
                <a:cs typeface="Segoe UI"/>
              </a:rPr>
              <a:t>Dans la fenêtre Rechercher un dossier</a:t>
            </a:r>
            <a:r>
              <a:rPr lang="en-US" sz="1000" b="1">
                <a:solidFill>
                  <a:prstClr val="black"/>
                </a:solidFill>
                <a:latin typeface="Arial"/>
                <a:ea typeface="Times New Roman"/>
                <a:cs typeface="Times New Roman"/>
              </a:rPr>
              <a:t>,</a:t>
            </a:r>
            <a:r>
              <a:rPr lang="en-US" sz="1000">
                <a:solidFill>
                  <a:prstClr val="black"/>
                </a:solidFill>
                <a:latin typeface="Arial"/>
                <a:ea typeface="Times New Roman"/>
                <a:cs typeface="Segoe UI"/>
              </a:rPr>
              <a:t> développez </a:t>
            </a:r>
            <a:r>
              <a:rPr lang="en-US" sz="1000" b="1">
                <a:solidFill>
                  <a:prstClr val="black"/>
                </a:solidFill>
                <a:latin typeface="Arial"/>
                <a:ea typeface="Times New Roman"/>
                <a:cs typeface="Times New Roman"/>
              </a:rPr>
              <a:t>Allfiles (E:)</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Labfiles</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Mod10</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Dans la fenêtre Créer une règle de classification, cliquez sur l'onglet </a:t>
            </a:r>
            <a:r>
              <a:rPr lang="en-US" sz="1000" b="1">
                <a:solidFill>
                  <a:prstClr val="black"/>
                </a:solidFill>
                <a:latin typeface="Arial"/>
                <a:ea typeface="Times New Roman"/>
                <a:cs typeface="Times New Roman"/>
              </a:rPr>
              <a:t>Classification</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Dans la zone </a:t>
            </a:r>
            <a:r>
              <a:rPr lang="en-US" sz="1000" b="1">
                <a:solidFill>
                  <a:prstClr val="black"/>
                </a:solidFill>
                <a:latin typeface="Arial"/>
                <a:ea typeface="Times New Roman"/>
                <a:cs typeface="Times New Roman"/>
              </a:rPr>
              <a:t>Méthode</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de classification</a:t>
            </a:r>
            <a:r>
              <a:rPr lang="en-US" sz="1000">
                <a:solidFill>
                  <a:prstClr val="black"/>
                </a:solidFill>
                <a:latin typeface="Arial"/>
                <a:ea typeface="Times New Roman"/>
                <a:cs typeface="Segoe UI"/>
              </a:rPr>
              <a:t>, cliquez sur la zone de liste déroulante, puis cliquez sur </a:t>
            </a:r>
            <a:r>
              <a:rPr lang="en-US" sz="1000" b="1">
                <a:solidFill>
                  <a:prstClr val="black"/>
                </a:solidFill>
                <a:latin typeface="Arial"/>
                <a:ea typeface="Times New Roman"/>
                <a:cs typeface="Times New Roman"/>
              </a:rPr>
              <a:t>Classifieur de contenus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Dans la section </a:t>
            </a:r>
            <a:r>
              <a:rPr lang="en-US" sz="1000" b="1">
                <a:solidFill>
                  <a:prstClr val="black"/>
                </a:solidFill>
                <a:latin typeface="Arial"/>
                <a:ea typeface="Times New Roman"/>
                <a:cs typeface="Times New Roman"/>
              </a:rPr>
              <a:t>Propriété</a:t>
            </a:r>
            <a:r>
              <a:rPr lang="en-US" sz="1000">
                <a:solidFill>
                  <a:prstClr val="black"/>
                </a:solidFill>
                <a:latin typeface="Arial"/>
                <a:ea typeface="Times New Roman"/>
                <a:cs typeface="Segoe UI"/>
              </a:rPr>
              <a:t>, entrez </a:t>
            </a:r>
            <a:r>
              <a:rPr lang="en-US" sz="1000" b="1">
                <a:solidFill>
                  <a:prstClr val="black"/>
                </a:solidFill>
                <a:latin typeface="Arial"/>
                <a:ea typeface="Times New Roman"/>
                <a:cs typeface="Times New Roman"/>
              </a:rPr>
              <a:t>Confidentiel</a:t>
            </a:r>
            <a:r>
              <a:rPr lang="en-US" sz="1000">
                <a:solidFill>
                  <a:prstClr val="black"/>
                </a:solidFill>
                <a:latin typeface="Arial"/>
                <a:ea typeface="Times New Roman"/>
                <a:cs typeface="Segoe UI"/>
              </a:rPr>
              <a:t> comme nom de </a:t>
            </a:r>
            <a:r>
              <a:rPr lang="en-US" sz="1000" b="1">
                <a:solidFill>
                  <a:prstClr val="black"/>
                </a:solidFill>
                <a:latin typeface="Arial"/>
                <a:ea typeface="Times New Roman"/>
                <a:cs typeface="Times New Roman"/>
              </a:rPr>
              <a:t>propriété</a:t>
            </a:r>
            <a:r>
              <a:rPr lang="en-US" sz="1000">
                <a:solidFill>
                  <a:prstClr val="black"/>
                </a:solidFill>
                <a:latin typeface="Arial"/>
                <a:ea typeface="Times New Roman"/>
                <a:cs typeface="Segoe UI"/>
              </a:rPr>
              <a:t> et attribuez la valeur </a:t>
            </a:r>
            <a:r>
              <a:rPr lang="en-US" sz="1000" b="1">
                <a:solidFill>
                  <a:prstClr val="black"/>
                </a:solidFill>
                <a:latin typeface="Arial"/>
                <a:ea typeface="Times New Roman"/>
                <a:cs typeface="Times New Roman"/>
              </a:rPr>
              <a:t>Oui</a:t>
            </a:r>
            <a:r>
              <a:rPr lang="en-US" sz="1000">
                <a:solidFill>
                  <a:prstClr val="black"/>
                </a:solidFill>
                <a:latin typeface="Arial"/>
                <a:ea typeface="Times New Roman"/>
                <a:cs typeface="Segoe UI"/>
              </a:rPr>
              <a:t> à cette </a:t>
            </a:r>
            <a:r>
              <a:rPr lang="en-US" sz="1000" b="1">
                <a:solidFill>
                  <a:prstClr val="black"/>
                </a:solidFill>
                <a:latin typeface="Arial"/>
                <a:ea typeface="Times New Roman"/>
                <a:cs typeface="Times New Roman"/>
              </a:rPr>
              <a:t>propriété</a:t>
            </a:r>
            <a:r>
              <a:rPr lang="en-US" sz="1000">
                <a:solidFill>
                  <a:prstClr val="black"/>
                </a:solidFill>
                <a:latin typeface="Arial"/>
                <a:ea typeface="Times New Roman"/>
                <a:cs typeface="Segoe UI"/>
              </a:rPr>
              <a:t>, puis cliquez sur le bouton </a:t>
            </a:r>
            <a:r>
              <a:rPr lang="en-US" sz="1000" b="1">
                <a:solidFill>
                  <a:prstClr val="black"/>
                </a:solidFill>
                <a:latin typeface="Arial"/>
                <a:ea typeface="Times New Roman"/>
                <a:cs typeface="Times New Roman"/>
              </a:rPr>
              <a:t>Configurer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Sous l'onglet </a:t>
            </a:r>
            <a:r>
              <a:rPr lang="en-US" sz="1000" b="1">
                <a:solidFill>
                  <a:prstClr val="black"/>
                </a:solidFill>
                <a:latin typeface="Arial"/>
                <a:ea typeface="Times New Roman"/>
                <a:cs typeface="Times New Roman"/>
              </a:rPr>
              <a:t>Paramètres</a:t>
            </a:r>
            <a:r>
              <a:rPr lang="en-US" sz="1000">
                <a:solidFill>
                  <a:prstClr val="black"/>
                </a:solidFill>
                <a:latin typeface="Arial"/>
                <a:ea typeface="Times New Roman"/>
                <a:cs typeface="Segoe UI"/>
              </a:rPr>
              <a:t>, dans la colonne </a:t>
            </a:r>
            <a:r>
              <a:rPr lang="en-US" sz="1000" b="1">
                <a:solidFill>
                  <a:prstClr val="black"/>
                </a:solidFill>
                <a:latin typeface="Arial"/>
                <a:ea typeface="Times New Roman"/>
                <a:cs typeface="Times New Roman"/>
              </a:rPr>
              <a:t>Type d'expression</a:t>
            </a:r>
            <a:r>
              <a:rPr lang="en-US" sz="1000">
                <a:solidFill>
                  <a:prstClr val="black"/>
                </a:solidFill>
                <a:latin typeface="Arial"/>
                <a:ea typeface="Times New Roman"/>
                <a:cs typeface="Segoe UI"/>
              </a:rPr>
              <a:t>, cliquez sur le menu déroulant et sélectionnez </a:t>
            </a:r>
            <a:r>
              <a:rPr lang="en-US" sz="1000" b="1">
                <a:solidFill>
                  <a:prstClr val="black"/>
                </a:solidFill>
                <a:latin typeface="Arial"/>
                <a:ea typeface="Times New Roman"/>
                <a:cs typeface="Times New Roman"/>
              </a:rPr>
              <a:t>Chaîne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Double-cliquez dans la colonne </a:t>
            </a:r>
            <a:r>
              <a:rPr lang="en-US" sz="1000" b="1">
                <a:solidFill>
                  <a:prstClr val="black"/>
                </a:solidFill>
                <a:latin typeface="Arial"/>
                <a:ea typeface="Times New Roman"/>
                <a:cs typeface="Times New Roman"/>
              </a:rPr>
              <a:t>Expression</a:t>
            </a:r>
            <a:r>
              <a:rPr lang="en-US" sz="1000">
                <a:solidFill>
                  <a:prstClr val="black"/>
                </a:solidFill>
                <a:latin typeface="Arial"/>
                <a:ea typeface="Times New Roman"/>
                <a:cs typeface="Segoe UI"/>
              </a:rPr>
              <a:t>, tapez </a:t>
            </a:r>
            <a:r>
              <a:rPr lang="en-US" sz="1000" b="1">
                <a:solidFill>
                  <a:prstClr val="black"/>
                </a:solidFill>
                <a:latin typeface="Arial"/>
                <a:ea typeface="Times New Roman"/>
                <a:cs typeface="Times New Roman"/>
              </a:rPr>
              <a:t>paie</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a:solidFill>
                  <a:prstClr val="black"/>
                </a:solidFill>
                <a:latin typeface="Arial"/>
                <a:ea typeface="Times New Roman"/>
                <a:cs typeface="Segoe UI"/>
              </a:rPr>
              <a:t>Dans la fenêtre Créer une règle de classification,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lvl="0">
              <a:lnSpc>
                <a:spcPct val="115000"/>
              </a:lnSpc>
              <a:spcAft>
                <a:spcPts val="1000"/>
              </a:spcAft>
            </a:pPr>
            <a:r>
              <a:rPr lang="en-US" sz="1000" b="1">
                <a:solidFill>
                  <a:prstClr val="black"/>
                </a:solidFill>
                <a:latin typeface="Arial"/>
                <a:ea typeface="SimSun"/>
                <a:cs typeface="Arial"/>
              </a:rPr>
              <a:t>Modifier la planification de la classification</a:t>
            </a:r>
            <a:endParaRPr lang="en-US" sz="100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Cliquez avec le bouton droit sur le nœud </a:t>
            </a:r>
            <a:r>
              <a:rPr lang="en-US" sz="1000" b="1">
                <a:solidFill>
                  <a:prstClr val="black"/>
                </a:solidFill>
                <a:latin typeface="Arial"/>
                <a:ea typeface="Times New Roman"/>
                <a:cs typeface="Times New Roman"/>
              </a:rPr>
              <a:t>Règles de classification</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Configurer la planification de la classification</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fenêtre Options du Gestionnaire de ressources du serveur de fichiers, assurez-vous que l'onglet </a:t>
            </a:r>
            <a:r>
              <a:rPr lang="en-US" sz="1000" b="1">
                <a:solidFill>
                  <a:prstClr val="black"/>
                </a:solidFill>
                <a:latin typeface="Arial"/>
                <a:ea typeface="Times New Roman"/>
                <a:cs typeface="Times New Roman"/>
              </a:rPr>
              <a:t>Classification automatique</a:t>
            </a:r>
            <a:r>
              <a:rPr lang="en-US" sz="1000">
                <a:solidFill>
                  <a:prstClr val="black"/>
                </a:solidFill>
                <a:latin typeface="Arial"/>
                <a:ea typeface="Times New Roman"/>
                <a:cs typeface="Segoe UI"/>
              </a:rPr>
              <a:t> est sélectionné.</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fenêtre Planification, activez la case à cocher </a:t>
            </a:r>
            <a:r>
              <a:rPr lang="en-US" sz="1000" b="1">
                <a:solidFill>
                  <a:prstClr val="black"/>
                </a:solidFill>
                <a:latin typeface="Arial"/>
                <a:ea typeface="Times New Roman"/>
                <a:cs typeface="Times New Roman"/>
              </a:rPr>
              <a:t>Activer la planification fixe</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le champ </a:t>
            </a:r>
            <a:r>
              <a:rPr lang="en-US" sz="1000" b="1">
                <a:solidFill>
                  <a:prstClr val="black"/>
                </a:solidFill>
                <a:latin typeface="Arial"/>
                <a:ea typeface="Times New Roman"/>
                <a:cs typeface="Times New Roman"/>
              </a:rPr>
              <a:t>Exécuter à</a:t>
            </a:r>
            <a:r>
              <a:rPr lang="en-US" sz="1000">
                <a:solidFill>
                  <a:prstClr val="black"/>
                </a:solidFill>
                <a:latin typeface="Arial"/>
                <a:ea typeface="Times New Roman"/>
                <a:cs typeface="Segoe UI"/>
              </a:rPr>
              <a:t>, tapez </a:t>
            </a:r>
            <a:r>
              <a:rPr lang="en-US" sz="1000" b="1">
                <a:solidFill>
                  <a:prstClr val="black"/>
                </a:solidFill>
                <a:latin typeface="Arial"/>
                <a:ea typeface="Times New Roman"/>
                <a:cs typeface="Times New Roman"/>
              </a:rPr>
              <a:t>8:30:00</a:t>
            </a:r>
            <a:r>
              <a:rPr lang="en-US" sz="1000">
                <a:solidFill>
                  <a:prstClr val="black"/>
                </a:solidFill>
                <a:latin typeface="Arial"/>
                <a:ea typeface="Times New Roman"/>
                <a:cs typeface="Segoe UI"/>
              </a:rPr>
              <a:t>, sélectionnez </a:t>
            </a:r>
            <a:r>
              <a:rPr lang="en-US" sz="1000" b="1">
                <a:solidFill>
                  <a:prstClr val="black"/>
                </a:solidFill>
                <a:latin typeface="Arial"/>
                <a:ea typeface="Times New Roman"/>
                <a:cs typeface="Times New Roman"/>
              </a:rPr>
              <a:t>dimanche</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indent="-342900">
              <a:lnSpc>
                <a:spcPct val="115000"/>
              </a:lnSpc>
              <a:spcAft>
                <a:spcPts val="995"/>
              </a:spcAft>
              <a:buFont typeface="+mj-lt"/>
              <a:buAutoNum type="arabicPeriod"/>
            </a:pPr>
            <a:r>
              <a:rPr lang="en-US" sz="1000">
                <a:solidFill>
                  <a:prstClr val="black"/>
                </a:solidFill>
                <a:latin typeface="Arial"/>
                <a:ea typeface="Times New Roman"/>
                <a:cs typeface="Segoe UI"/>
              </a:rPr>
              <a:t>Cliquez avec le bouton droit sur le nœud </a:t>
            </a:r>
            <a:r>
              <a:rPr lang="en-US" sz="1000" b="1">
                <a:solidFill>
                  <a:prstClr val="black"/>
                </a:solidFill>
                <a:latin typeface="Arial"/>
                <a:ea typeface="Times New Roman"/>
                <a:cs typeface="Times New Roman"/>
              </a:rPr>
              <a:t>Règles de classification</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Exécuter</a:t>
            </a:r>
            <a:r>
              <a:rPr lang="en-US" sz="1000">
                <a:solidFill>
                  <a:prstClr val="black"/>
                </a:solidFill>
                <a:latin typeface="Arial"/>
                <a:ea typeface="Times New Roman"/>
                <a:cs typeface="Segoe UI"/>
              </a:rPr>
              <a:t> </a:t>
            </a:r>
            <a:r>
              <a:rPr lang="en-US" sz="1000" b="1">
                <a:solidFill>
                  <a:prstClr val="black"/>
                </a:solidFill>
                <a:latin typeface="Arial"/>
                <a:ea typeface="Times New Roman"/>
                <a:cs typeface="Times New Roman"/>
              </a:rPr>
              <a:t>la </a:t>
            </a:r>
            <a:r>
              <a:rPr lang="en-US" sz="1000" b="1" smtClean="0">
                <a:solidFill>
                  <a:prstClr val="black"/>
                </a:solidFill>
                <a:latin typeface="Arial"/>
                <a:ea typeface="Times New Roman"/>
                <a:cs typeface="Times New Roman"/>
              </a:rPr>
              <a:t>classification </a:t>
            </a:r>
            <a:r>
              <a:rPr lang="en-US" sz="1000" b="1">
                <a:solidFill>
                  <a:prstClr val="black"/>
                </a:solidFill>
                <a:latin typeface="Arial"/>
                <a:ea typeface="Times New Roman"/>
                <a:cs typeface="Times New Roman"/>
              </a:rPr>
              <a:t>avec toutes les règles maintenant</a:t>
            </a:r>
            <a:r>
              <a:rPr lang="en-US" sz="1000" smtClean="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26</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862333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err="1" smtClean="0">
                <a:solidFill>
                  <a:prstClr val="black"/>
                </a:solidFill>
                <a:latin typeface="Arial"/>
                <a:ea typeface="Times New Roman"/>
                <a:cs typeface="Segoe UI"/>
              </a:rPr>
              <a:t>Dans</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Exécuter</a:t>
            </a:r>
            <a:r>
              <a:rPr lang="en-US" sz="1000" dirty="0">
                <a:solidFill>
                  <a:prstClr val="black"/>
                </a:solidFill>
                <a:latin typeface="Arial"/>
                <a:ea typeface="Times New Roman"/>
                <a:cs typeface="Segoe UI"/>
              </a:rPr>
              <a:t> la classification,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Attendre</a:t>
            </a:r>
            <a:r>
              <a:rPr lang="en-US" sz="1000" b="1" dirty="0">
                <a:solidFill>
                  <a:prstClr val="black"/>
                </a:solidFill>
                <a:latin typeface="Arial"/>
                <a:ea typeface="Times New Roman"/>
                <a:cs typeface="Times New Roman"/>
              </a:rPr>
              <a:t> la fin de la classification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err="1">
                <a:solidFill>
                  <a:prstClr val="black"/>
                </a:solidFill>
                <a:latin typeface="Arial"/>
                <a:ea typeface="Times New Roman"/>
                <a:cs typeface="Segoe UI"/>
              </a:rPr>
              <a:t>Affichez</a:t>
            </a:r>
            <a:r>
              <a:rPr lang="en-US" sz="1000" dirty="0">
                <a:solidFill>
                  <a:prstClr val="black"/>
                </a:solidFill>
                <a:latin typeface="Arial"/>
                <a:ea typeface="Times New Roman"/>
                <a:cs typeface="Segoe UI"/>
              </a:rPr>
              <a:t> le rapport,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vérifiez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January.txt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est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répertorié</a:t>
            </a:r>
            <a:r>
              <a:rPr lang="en-US" sz="1000" dirty="0">
                <a:solidFill>
                  <a:prstClr val="black"/>
                </a:solidFill>
                <a:latin typeface="Arial"/>
                <a:ea typeface="Times New Roman"/>
                <a:cs typeface="Segoe UI"/>
              </a:rPr>
              <a:t> au bas.</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une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de </a:t>
            </a:r>
            <a:r>
              <a:rPr lang="en-US" sz="1000" dirty="0" err="1" smtClean="0">
                <a:solidFill>
                  <a:prstClr val="black"/>
                </a:solidFill>
                <a:latin typeface="Arial"/>
                <a:ea typeface="Times New Roman"/>
                <a:cs typeface="Segoe UI"/>
              </a:rPr>
              <a:t>l'Explorateur</a:t>
            </a:r>
            <a:r>
              <a:rPr lang="en-US" sz="1000" dirty="0" smtClean="0">
                <a:solidFill>
                  <a:prstClr val="black"/>
                </a:solidFill>
                <a:latin typeface="Arial"/>
                <a:ea typeface="Times New Roman"/>
                <a:cs typeface="Segoe UI"/>
              </a:rPr>
              <a:t> de </a:t>
            </a:r>
            <a:r>
              <a:rPr lang="en-US" sz="1000" dirty="0" err="1" smtClean="0">
                <a:solidFill>
                  <a:prstClr val="black"/>
                </a:solidFill>
                <a:latin typeface="Arial"/>
                <a:ea typeface="Times New Roman"/>
                <a:cs typeface="Segoe UI"/>
              </a:rPr>
              <a:t>fichiers</a:t>
            </a:r>
            <a:r>
              <a:rPr lang="en-US" sz="1000" baseline="30000" dirty="0" smtClean="0">
                <a:solidFill>
                  <a:prstClr val="black"/>
                </a:solidFill>
                <a:latin typeface="Arial"/>
                <a:ea typeface="Times New Roman"/>
                <a:cs typeface="Segoe UI"/>
              </a:rPr>
              <a:t>®</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lecteur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développez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Labfiles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Mod10</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double-</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le dossier </a:t>
            </a:r>
            <a:r>
              <a:rPr lang="en-US" sz="1000" b="1" dirty="0">
                <a:solidFill>
                  <a:prstClr val="black"/>
                </a:solidFill>
                <a:latin typeface="Arial"/>
                <a:ea typeface="Times New Roman"/>
                <a:cs typeface="Times New Roman"/>
              </a:rPr>
              <a:t>Data</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dossier </a:t>
            </a:r>
            <a:r>
              <a:rPr lang="en-US" sz="1000" b="1" dirty="0">
                <a:solidFill>
                  <a:prstClr val="black"/>
                </a:solidFill>
                <a:latin typeface="Arial"/>
                <a:ea typeface="Times New Roman"/>
                <a:cs typeface="Times New Roman"/>
              </a:rPr>
              <a:t>Data</a:t>
            </a:r>
            <a:r>
              <a:rPr lang="en-US" sz="1000" dirty="0">
                <a:solidFill>
                  <a:prstClr val="black"/>
                </a:solidFill>
                <a:latin typeface="Arial"/>
                <a:ea typeface="Times New Roman"/>
                <a:cs typeface="Segoe UI"/>
              </a:rPr>
              <a:t>, double-</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fichier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January.txt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consultez</a:t>
            </a:r>
            <a:r>
              <a:rPr lang="en-US" sz="1000" dirty="0">
                <a:solidFill>
                  <a:prstClr val="black"/>
                </a:solidFill>
                <a:latin typeface="Arial"/>
                <a:ea typeface="Times New Roman"/>
                <a:cs typeface="Segoe UI"/>
              </a:rPr>
              <a:t> son </a:t>
            </a:r>
            <a:r>
              <a:rPr lang="en-US" sz="1000" dirty="0" err="1">
                <a:solidFill>
                  <a:prstClr val="black"/>
                </a:solidFill>
                <a:latin typeface="Arial"/>
                <a:ea typeface="Times New Roman"/>
                <a:cs typeface="Segoe UI"/>
              </a:rPr>
              <a:t>contenu</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toutes</a:t>
            </a:r>
            <a:r>
              <a:rPr lang="en-US" sz="1000" dirty="0">
                <a:solidFill>
                  <a:prstClr val="black"/>
                </a:solidFill>
                <a:latin typeface="Arial"/>
                <a:ea typeface="Times New Roman"/>
                <a:cs typeface="Segoe UI"/>
              </a:rPr>
              <a:t> les </a:t>
            </a:r>
            <a:r>
              <a:rPr lang="en-US" sz="1000" dirty="0" err="1">
                <a:solidFill>
                  <a:prstClr val="black"/>
                </a:solidFill>
                <a:latin typeface="Arial"/>
                <a:ea typeface="Times New Roman"/>
                <a:cs typeface="Segoe UI"/>
              </a:rPr>
              <a:t>fenêtres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ouvertes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LON-SVR1.</a:t>
            </a:r>
            <a:endParaRPr lang="en-US" dirty="0"/>
          </a:p>
        </p:txBody>
      </p:sp>
      <p:sp>
        <p:nvSpPr>
          <p:cNvPr id="4" name="Slide Number Placeholder 3"/>
          <p:cNvSpPr>
            <a:spLocks noGrp="1"/>
          </p:cNvSpPr>
          <p:nvPr>
            <p:ph type="sldNum" sz="quarter" idx="10"/>
          </p:nvPr>
        </p:nvSpPr>
        <p:spPr/>
        <p:txBody>
          <a:bodyPr/>
          <a:lstStyle/>
          <a:p>
            <a:fld id="{924EB56C-2B4B-4165-8D9C-FDA0C45E3970}"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3326186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Passez en revue les éléments à prendre en considération pour la classification des fichiers, comme indiqué sur la diapositive.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564198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924EB56C-2B4B-4165-8D9C-FDA0C45E3970}"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695885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Présentez brièvement le contenu du module. </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796252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 cette démonstration, vous allez utiliser les ordinateurs virtuels </a:t>
            </a:r>
            <a:r>
              <a:rPr lang="en-US" sz="1000" b="1">
                <a:latin typeface="Arial"/>
                <a:ea typeface="SimSun"/>
                <a:cs typeface="Arial"/>
              </a:rPr>
              <a:t>22411B-LON-DC1</a:t>
            </a:r>
            <a:r>
              <a:rPr lang="en-US" sz="1000">
                <a:latin typeface="Arial"/>
                <a:ea typeface="SimSun"/>
                <a:cs typeface="Segoe UI"/>
              </a:rPr>
              <a:t> et </a:t>
            </a:r>
            <a:r>
              <a:rPr lang="en-US" sz="1000" b="1">
                <a:latin typeface="Arial"/>
                <a:ea typeface="SimSun"/>
                <a:cs typeface="Arial"/>
              </a:rPr>
              <a:t>22411B-LON-SVR1</a:t>
            </a:r>
            <a:r>
              <a:rPr lang="en-US" sz="1000">
                <a:latin typeface="Arial"/>
                <a:ea typeface="SimSun"/>
                <a:cs typeface="Segoe UI"/>
              </a:rPr>
              <a:t>. Connectez-vous à LON-SVR1 en tant que </a:t>
            </a:r>
            <a:r>
              <a:rPr lang="en-US" sz="1000" b="1">
                <a:latin typeface="Arial"/>
                <a:ea typeface="SimSun"/>
                <a:cs typeface="Arial"/>
              </a:rPr>
              <a:t>ADATUM\Administrateur</a:t>
            </a:r>
            <a:r>
              <a:rPr lang="en-US" sz="1000">
                <a:latin typeface="Arial"/>
                <a:ea typeface="SimSun"/>
                <a:cs typeface="Segoe UI"/>
              </a:rPr>
              <a:t> avec le mot de passe </a:t>
            </a:r>
            <a:r>
              <a:rPr lang="en-US" sz="1000" b="1">
                <a:latin typeface="Arial"/>
                <a:ea typeface="SimSun"/>
                <a:cs typeface="Arial"/>
              </a:rPr>
              <a:t>Pa$$w0rd</a:t>
            </a:r>
            <a:r>
              <a:rPr lang="en-US" sz="1000">
                <a:latin typeface="Arial"/>
                <a:ea typeface="SimSun"/>
                <a:cs typeface="Segoe UI"/>
              </a:rPr>
              <a:t>.</a:t>
            </a:r>
            <a:endParaRPr lang="en-US" sz="1000">
              <a:latin typeface="Arial"/>
              <a:ea typeface="SimSun"/>
              <a:cs typeface="Arial"/>
            </a:endParaRPr>
          </a:p>
          <a:p>
            <a:pPr>
              <a:lnSpc>
                <a:spcPct val="115000"/>
              </a:lnSpc>
              <a:spcAft>
                <a:spcPts val="1000"/>
              </a:spcAft>
            </a:pPr>
            <a:r>
              <a:rPr lang="en-US" sz="1000" b="1">
                <a:latin typeface="Arial"/>
                <a:ea typeface="SimSun"/>
                <a:cs typeface="Arial"/>
              </a:rPr>
              <a:t>Procédure de démonstration</a:t>
            </a:r>
            <a:endParaRPr lang="en-US" sz="1000">
              <a:latin typeface="Arial"/>
              <a:ea typeface="SimSun"/>
              <a:cs typeface="Arial"/>
            </a:endParaRPr>
          </a:p>
          <a:p>
            <a:pPr>
              <a:lnSpc>
                <a:spcPct val="115000"/>
              </a:lnSpc>
              <a:spcAft>
                <a:spcPts val="1000"/>
              </a:spcAft>
            </a:pPr>
            <a:r>
              <a:rPr lang="en-US" sz="1000" b="1">
                <a:latin typeface="Arial"/>
                <a:ea typeface="SimSun"/>
                <a:cs typeface="Arial"/>
              </a:rPr>
              <a:t>Créer une tâche de gestion de fichiers</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Sur LON-SVR1, cliquez sur le raccourci </a:t>
            </a:r>
            <a:r>
              <a:rPr lang="en-US" sz="1000" b="1" smtClean="0">
                <a:effectLst/>
                <a:latin typeface="Arial"/>
                <a:ea typeface="Times New Roman"/>
                <a:cs typeface="Times New Roman"/>
              </a:rPr>
              <a:t>Gestionnaire de serveur</a:t>
            </a:r>
            <a:r>
              <a:rPr lang="en-US" sz="1000" smtClean="0">
                <a:solidFill>
                  <a:srgbClr val="000000"/>
                </a:solidFill>
                <a:effectLst/>
                <a:latin typeface="Arial"/>
                <a:ea typeface="Times New Roman"/>
                <a:cs typeface="Segoe UI"/>
              </a:rPr>
              <a:t> dans la barre des tâches.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Dans le </a:t>
            </a:r>
            <a:r>
              <a:rPr lang="en-US" sz="1000" b="1" smtClean="0">
                <a:effectLst/>
                <a:latin typeface="Arial"/>
                <a:ea typeface="Times New Roman"/>
                <a:cs typeface="Times New Roman"/>
              </a:rPr>
              <a:t>Gestionnaire de serveur</a:t>
            </a:r>
            <a:r>
              <a:rPr lang="en-US" sz="1000" smtClean="0">
                <a:solidFill>
                  <a:srgbClr val="000000"/>
                </a:solidFill>
                <a:effectLst/>
                <a:latin typeface="Arial"/>
                <a:ea typeface="Times New Roman"/>
                <a:cs typeface="Segoe UI"/>
              </a:rPr>
              <a:t>, cliquez sur </a:t>
            </a:r>
            <a:r>
              <a:rPr lang="en-US" sz="1000" b="1" smtClean="0">
                <a:effectLst/>
                <a:latin typeface="Arial"/>
                <a:ea typeface="Times New Roman"/>
                <a:cs typeface="Times New Roman"/>
              </a:rPr>
              <a:t>Outils</a:t>
            </a:r>
            <a:r>
              <a:rPr lang="en-US" sz="1000" smtClean="0">
                <a:solidFill>
                  <a:srgbClr val="000000"/>
                </a:solidFill>
                <a:effectLst/>
                <a:latin typeface="Arial"/>
                <a:ea typeface="Times New Roman"/>
                <a:cs typeface="Segoe UI"/>
              </a:rPr>
              <a:t>, puis sur </a:t>
            </a:r>
            <a:r>
              <a:rPr lang="en-US" sz="1000" b="1" smtClean="0">
                <a:effectLst/>
                <a:latin typeface="Arial"/>
                <a:ea typeface="Times New Roman"/>
                <a:cs typeface="Times New Roman"/>
              </a:rPr>
              <a:t>Gestionnaire de ressources du serveur de fichiers</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Dans </a:t>
            </a:r>
            <a:r>
              <a:rPr lang="en-US" sz="1000" b="1" smtClean="0">
                <a:effectLst/>
                <a:latin typeface="Arial"/>
                <a:ea typeface="Times New Roman"/>
                <a:cs typeface="Times New Roman"/>
              </a:rPr>
              <a:t>Gestionnaire de ressources du serveur de fichiers</a:t>
            </a:r>
            <a:r>
              <a:rPr lang="en-US" sz="1000" smtClean="0">
                <a:solidFill>
                  <a:srgbClr val="000000"/>
                </a:solidFill>
                <a:effectLst/>
                <a:latin typeface="Arial"/>
                <a:ea typeface="Times New Roman"/>
                <a:cs typeface="Segoe UI"/>
              </a:rPr>
              <a:t>, cliquez avec le bouton droit sur le nœud </a:t>
            </a:r>
            <a:r>
              <a:rPr lang="en-US" sz="1000" b="1" smtClean="0">
                <a:effectLst/>
                <a:latin typeface="Arial"/>
                <a:ea typeface="Times New Roman"/>
                <a:cs typeface="Times New Roman"/>
              </a:rPr>
              <a:t>Tâches de gestion de fichiers</a:t>
            </a:r>
            <a:r>
              <a:rPr lang="en-US" sz="1000" smtClean="0">
                <a:solidFill>
                  <a:srgbClr val="000000"/>
                </a:solidFill>
                <a:effectLst/>
                <a:latin typeface="Arial"/>
                <a:ea typeface="Times New Roman"/>
                <a:cs typeface="Segoe UI"/>
              </a:rPr>
              <a:t>, puis cliquez sur </a:t>
            </a:r>
            <a:r>
              <a:rPr lang="en-US" sz="1000" b="1" smtClean="0">
                <a:effectLst/>
                <a:latin typeface="Arial"/>
                <a:ea typeface="Times New Roman"/>
                <a:cs typeface="Times New Roman"/>
              </a:rPr>
              <a:t>Créer une</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tâche de gestion de fichiers</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Dans le champ </a:t>
            </a:r>
            <a:r>
              <a:rPr lang="en-US" sz="1000" b="1" smtClean="0">
                <a:effectLst/>
                <a:latin typeface="Arial"/>
                <a:ea typeface="Times New Roman"/>
                <a:cs typeface="Times New Roman"/>
              </a:rPr>
              <a:t>Nom</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de la tâche</a:t>
            </a:r>
            <a:r>
              <a:rPr lang="en-US" sz="1000" smtClean="0">
                <a:solidFill>
                  <a:srgbClr val="000000"/>
                </a:solidFill>
                <a:effectLst/>
                <a:latin typeface="Arial"/>
                <a:ea typeface="Times New Roman"/>
                <a:cs typeface="Segoe UI"/>
              </a:rPr>
              <a:t>, tapez </a:t>
            </a:r>
            <a:r>
              <a:rPr lang="en-US" sz="1000" b="1" smtClean="0">
                <a:effectLst/>
                <a:latin typeface="Arial"/>
                <a:ea typeface="Times New Roman"/>
                <a:cs typeface="Times New Roman"/>
              </a:rPr>
              <a:t>Faire expirer les documents confidentiels</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Dans le champ </a:t>
            </a:r>
            <a:r>
              <a:rPr lang="en-US" sz="1000" b="1" smtClean="0">
                <a:effectLst/>
                <a:latin typeface="Arial"/>
                <a:ea typeface="Times New Roman"/>
                <a:cs typeface="Times New Roman"/>
              </a:rPr>
              <a:t>Description</a:t>
            </a:r>
            <a:r>
              <a:rPr lang="en-US" sz="1000" smtClean="0">
                <a:solidFill>
                  <a:srgbClr val="000000"/>
                </a:solidFill>
                <a:effectLst/>
                <a:latin typeface="Arial"/>
                <a:ea typeface="Times New Roman"/>
                <a:cs typeface="Segoe UI"/>
              </a:rPr>
              <a:t>, tapez </a:t>
            </a:r>
            <a:r>
              <a:rPr lang="en-US" sz="1000" b="1" smtClean="0">
                <a:effectLst/>
                <a:latin typeface="Arial"/>
                <a:ea typeface="Times New Roman"/>
                <a:cs typeface="Times New Roman"/>
              </a:rPr>
              <a:t>Déplacer</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les documents confidentiels vers un autre dossier</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Cliquez sur l'onglet Étendue.</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Dans la section </a:t>
            </a:r>
            <a:r>
              <a:rPr lang="en-US" sz="1000" b="1" smtClean="0">
                <a:effectLst/>
                <a:latin typeface="Arial"/>
                <a:ea typeface="Times New Roman"/>
                <a:cs typeface="Times New Roman"/>
              </a:rPr>
              <a:t>Portée</a:t>
            </a:r>
            <a:r>
              <a:rPr lang="en-US" sz="1000" smtClean="0">
                <a:solidFill>
                  <a:srgbClr val="000000"/>
                </a:solidFill>
                <a:effectLst/>
                <a:latin typeface="Arial"/>
                <a:ea typeface="Times New Roman"/>
                <a:cs typeface="Segoe UI"/>
              </a:rPr>
              <a:t>, cliquez sur le bouton </a:t>
            </a:r>
            <a:r>
              <a:rPr lang="en-US" sz="1000" b="1" smtClean="0">
                <a:effectLst/>
                <a:latin typeface="Arial"/>
                <a:ea typeface="Times New Roman"/>
                <a:cs typeface="Times New Roman"/>
              </a:rPr>
              <a:t>Ajouter</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Développez </a:t>
            </a:r>
            <a:r>
              <a:rPr lang="en-US" sz="1000" b="1" smtClean="0">
                <a:effectLst/>
                <a:latin typeface="Arial"/>
                <a:ea typeface="Times New Roman"/>
                <a:cs typeface="Times New Roman"/>
              </a:rPr>
              <a:t>Allfiles (E:)</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Labfiles</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Mod10</a:t>
            </a:r>
            <a:r>
              <a:rPr lang="en-US" sz="1000" smtClean="0">
                <a:solidFill>
                  <a:srgbClr val="000000"/>
                </a:solidFill>
                <a:effectLst/>
                <a:latin typeface="Arial"/>
                <a:ea typeface="Times New Roman"/>
                <a:cs typeface="Segoe UI"/>
              </a:rPr>
              <a:t>, cliquez sur </a:t>
            </a:r>
            <a:r>
              <a:rPr lang="en-US" sz="1000" b="1" smtClean="0">
                <a:effectLst/>
                <a:latin typeface="Arial"/>
                <a:ea typeface="Times New Roman"/>
                <a:cs typeface="Times New Roman"/>
              </a:rPr>
              <a:t>Data</a:t>
            </a:r>
            <a:r>
              <a:rPr lang="en-US" sz="1000" smtClean="0">
                <a:solidFill>
                  <a:srgbClr val="000000"/>
                </a:solidFill>
                <a:effectLst/>
                <a:latin typeface="Arial"/>
                <a:ea typeface="Times New Roman"/>
                <a:cs typeface="Segoe UI"/>
              </a:rPr>
              <a:t>, puis cliquez sur </a:t>
            </a:r>
            <a:r>
              <a:rPr lang="en-US" sz="1000" b="1" smtClean="0">
                <a:effectLst/>
                <a:latin typeface="Arial"/>
                <a:ea typeface="Times New Roman"/>
                <a:cs typeface="Times New Roman"/>
              </a:rPr>
              <a:t>OK</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a:lnSpc>
                <a:spcPct val="115000"/>
              </a:lnSpc>
              <a:spcAft>
                <a:spcPts val="1000"/>
              </a:spcAft>
            </a:pPr>
            <a:r>
              <a:rPr lang="en-US" sz="1000" b="1">
                <a:latin typeface="Arial"/>
                <a:ea typeface="SimSun"/>
                <a:cs typeface="Arial"/>
              </a:rPr>
              <a:t>Configurer une tâche de gestion de fichiers pour faire expirer des documents</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Dans la fenêtre Créer une tâche de gestion de fichiers, cliquez sur l'onglet </a:t>
            </a:r>
            <a:r>
              <a:rPr lang="en-US" sz="1000" b="1" smtClean="0">
                <a:effectLst/>
                <a:latin typeface="Arial"/>
                <a:ea typeface="Times New Roman"/>
                <a:cs typeface="Times New Roman"/>
              </a:rPr>
              <a:t>Action</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Sous l'onglet </a:t>
            </a:r>
            <a:r>
              <a:rPr lang="en-US" sz="1000" b="1" smtClean="0">
                <a:effectLst/>
                <a:latin typeface="Arial"/>
                <a:ea typeface="Times New Roman"/>
                <a:cs typeface="Times New Roman"/>
              </a:rPr>
              <a:t>Action</a:t>
            </a:r>
            <a:r>
              <a:rPr lang="en-US" sz="1000" smtClean="0">
                <a:solidFill>
                  <a:srgbClr val="000000"/>
                </a:solidFill>
                <a:effectLst/>
                <a:latin typeface="Arial"/>
                <a:ea typeface="Times New Roman"/>
                <a:cs typeface="Segoe UI"/>
              </a:rPr>
              <a:t>, sous </a:t>
            </a:r>
            <a:r>
              <a:rPr lang="en-US" sz="1000" b="1" smtClean="0">
                <a:effectLst/>
                <a:latin typeface="Arial"/>
                <a:ea typeface="Times New Roman"/>
                <a:cs typeface="Times New Roman"/>
              </a:rPr>
              <a:t>Type</a:t>
            </a:r>
            <a:r>
              <a:rPr lang="en-US" sz="1000" smtClean="0">
                <a:solidFill>
                  <a:srgbClr val="000000"/>
                </a:solidFill>
                <a:effectLst/>
                <a:latin typeface="Arial"/>
                <a:ea typeface="Times New Roman"/>
                <a:cs typeface="Segoe UI"/>
              </a:rPr>
              <a:t>, sélectionnez </a:t>
            </a:r>
            <a:r>
              <a:rPr lang="en-US" sz="1000" b="1" smtClean="0">
                <a:effectLst/>
                <a:latin typeface="Arial"/>
                <a:ea typeface="Times New Roman"/>
                <a:cs typeface="Times New Roman"/>
              </a:rPr>
              <a:t>Expiration de fichier</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Dans </a:t>
            </a:r>
            <a:r>
              <a:rPr lang="en-US" sz="1000" b="1" smtClean="0">
                <a:effectLst/>
                <a:latin typeface="Arial"/>
                <a:ea typeface="Times New Roman"/>
                <a:cs typeface="Times New Roman"/>
              </a:rPr>
              <a:t>Répertoire</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d'expiration</a:t>
            </a:r>
            <a:r>
              <a:rPr lang="en-US" sz="1000" smtClean="0">
                <a:solidFill>
                  <a:srgbClr val="000000"/>
                </a:solidFill>
                <a:effectLst/>
                <a:latin typeface="Arial"/>
                <a:ea typeface="Times New Roman"/>
                <a:cs typeface="Segoe UI"/>
              </a:rPr>
              <a:t>, tapez </a:t>
            </a:r>
            <a:r>
              <a:rPr lang="en-US" sz="1000" b="1" smtClean="0">
                <a:effectLst/>
                <a:latin typeface="Arial"/>
                <a:ea typeface="Times New Roman"/>
                <a:cs typeface="Times New Roman"/>
              </a:rPr>
              <a:t>E:\Labfiles\Mod10\Expired</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Dans la fenêtre Créer une tâche de gestion de fichiers, cliquez sur l'onglet </a:t>
            </a:r>
            <a:r>
              <a:rPr lang="en-US" sz="1000" b="1" smtClean="0">
                <a:effectLst/>
                <a:latin typeface="Arial"/>
                <a:ea typeface="Times New Roman"/>
                <a:cs typeface="Times New Roman"/>
              </a:rPr>
              <a:t>Condition</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Sous l'onglet </a:t>
            </a:r>
            <a:r>
              <a:rPr lang="en-US" sz="1000" b="1" smtClean="0">
                <a:effectLst/>
                <a:latin typeface="Arial"/>
                <a:ea typeface="Times New Roman"/>
                <a:cs typeface="Times New Roman"/>
              </a:rPr>
              <a:t>Condition</a:t>
            </a:r>
            <a:r>
              <a:rPr lang="en-US" sz="1000" smtClean="0">
                <a:solidFill>
                  <a:srgbClr val="000000"/>
                </a:solidFill>
                <a:effectLst/>
                <a:latin typeface="Arial"/>
                <a:ea typeface="Times New Roman"/>
                <a:cs typeface="Segoe UI"/>
              </a:rPr>
              <a:t>, dans la section </a:t>
            </a:r>
            <a:r>
              <a:rPr lang="en-US" sz="1000" b="1" smtClean="0">
                <a:effectLst/>
                <a:latin typeface="Arial"/>
                <a:ea typeface="Times New Roman"/>
                <a:cs typeface="Times New Roman"/>
              </a:rPr>
              <a:t>Conditions</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de propriété</a:t>
            </a:r>
            <a:r>
              <a:rPr lang="en-US" sz="1000" smtClean="0">
                <a:solidFill>
                  <a:srgbClr val="000000"/>
                </a:solidFill>
                <a:effectLst/>
                <a:latin typeface="Arial"/>
                <a:ea typeface="Times New Roman"/>
                <a:cs typeface="Segoe UI"/>
              </a:rPr>
              <a:t>, cliquez sur le bouton </a:t>
            </a:r>
            <a:r>
              <a:rPr lang="en-US" sz="1000" b="1" smtClean="0">
                <a:effectLst/>
                <a:latin typeface="Arial"/>
                <a:ea typeface="Times New Roman"/>
                <a:cs typeface="Times New Roman"/>
              </a:rPr>
              <a:t>Ajouter</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7464365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a:solidFill>
                  <a:srgbClr val="000000"/>
                </a:solidFill>
                <a:latin typeface="Arial"/>
                <a:ea typeface="Times New Roman"/>
                <a:cs typeface="Segoe UI"/>
              </a:rPr>
              <a:t>Dans la fenêtre Condition de propriété, cliquez sur la zone de liste déroulante </a:t>
            </a:r>
            <a:r>
              <a:rPr lang="en-US" sz="1000" b="1">
                <a:solidFill>
                  <a:prstClr val="black"/>
                </a:solidFill>
                <a:latin typeface="Arial"/>
                <a:ea typeface="Times New Roman"/>
                <a:cs typeface="Times New Roman"/>
              </a:rPr>
              <a:t>Propriété</a:t>
            </a:r>
            <a:r>
              <a:rPr lang="en-US" sz="1000">
                <a:solidFill>
                  <a:srgbClr val="000000"/>
                </a:solidFill>
                <a:latin typeface="Arial"/>
                <a:ea typeface="Times New Roman"/>
                <a:cs typeface="Segoe UI"/>
              </a:rPr>
              <a:t>, puis sélectionnez </a:t>
            </a:r>
            <a:r>
              <a:rPr lang="en-US" sz="1000" b="1">
                <a:solidFill>
                  <a:prstClr val="black"/>
                </a:solidFill>
                <a:latin typeface="Arial"/>
                <a:ea typeface="Times New Roman"/>
                <a:cs typeface="Times New Roman"/>
              </a:rPr>
              <a:t>Confidentiel</a:t>
            </a:r>
            <a:r>
              <a:rPr lang="en-US" sz="1000">
                <a:solidFill>
                  <a:srgbClr val="000000"/>
                </a:solidFill>
                <a:latin typeface="Arial"/>
                <a:ea typeface="Times New Roman"/>
                <a:cs typeface="Segoe UI"/>
              </a:rPr>
              <a:t>. Cliquez sur la zone de liste déroulante </a:t>
            </a:r>
            <a:r>
              <a:rPr lang="en-US" sz="1000" b="1">
                <a:solidFill>
                  <a:prstClr val="black"/>
                </a:solidFill>
                <a:latin typeface="Arial"/>
                <a:ea typeface="Times New Roman"/>
                <a:cs typeface="Times New Roman"/>
              </a:rPr>
              <a:t>Opérateur</a:t>
            </a:r>
            <a:r>
              <a:rPr lang="en-US" sz="1000">
                <a:solidFill>
                  <a:srgbClr val="000000"/>
                </a:solidFill>
                <a:latin typeface="Arial"/>
                <a:ea typeface="Times New Roman"/>
                <a:cs typeface="Segoe UI"/>
              </a:rPr>
              <a:t>, puis sélectionnez </a:t>
            </a:r>
            <a:r>
              <a:rPr lang="en-US" sz="1000" b="1">
                <a:solidFill>
                  <a:prstClr val="black"/>
                </a:solidFill>
                <a:latin typeface="Arial"/>
                <a:ea typeface="Times New Roman"/>
                <a:cs typeface="Times New Roman"/>
              </a:rPr>
              <a:t>Égal</a:t>
            </a:r>
            <a:r>
              <a:rPr lang="en-US" sz="1000">
                <a:solidFill>
                  <a:srgbClr val="000000"/>
                </a:solidFill>
                <a:latin typeface="Arial"/>
                <a:ea typeface="Times New Roman"/>
                <a:cs typeface="Segoe UI"/>
              </a:rPr>
              <a:t>. Cliquez sur la zone de liste déroulante </a:t>
            </a:r>
            <a:r>
              <a:rPr lang="en-US" sz="1000" b="1">
                <a:solidFill>
                  <a:prstClr val="black"/>
                </a:solidFill>
                <a:latin typeface="Arial"/>
                <a:ea typeface="Times New Roman"/>
                <a:cs typeface="Times New Roman"/>
              </a:rPr>
              <a:t>Valeur</a:t>
            </a:r>
            <a:r>
              <a:rPr lang="en-US" sz="1000">
                <a:solidFill>
                  <a:srgbClr val="000000"/>
                </a:solidFill>
                <a:latin typeface="Arial"/>
                <a:ea typeface="Times New Roman"/>
                <a:cs typeface="Segoe UI"/>
              </a:rPr>
              <a:t>, sélectionnez </a:t>
            </a:r>
            <a:r>
              <a:rPr lang="en-US" sz="1000">
                <a:solidFill>
                  <a:prstClr val="black"/>
                </a:solidFill>
                <a:latin typeface="Arial"/>
                <a:ea typeface="Times New Roman"/>
                <a:cs typeface="Times New Roman"/>
              </a:rPr>
              <a:t>Oui</a:t>
            </a:r>
            <a:r>
              <a:rPr lang="en-US" sz="1000">
                <a:solidFill>
                  <a:srgbClr val="000000"/>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srgbClr val="000000"/>
                </a:solidFill>
                <a:latin typeface="Arial"/>
                <a:ea typeface="Times New Roman"/>
                <a:cs typeface="Segoe UI"/>
              </a:rPr>
              <a:t>Dans la fenêtre Créer une tâche de gestion de fichiers, cliquez sur l'onglet </a:t>
            </a:r>
            <a:r>
              <a:rPr lang="en-US" sz="1000" b="1">
                <a:solidFill>
                  <a:prstClr val="black"/>
                </a:solidFill>
                <a:latin typeface="Arial"/>
                <a:ea typeface="Times New Roman"/>
                <a:cs typeface="Times New Roman"/>
              </a:rPr>
              <a:t>Planification</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srgbClr val="000000"/>
                </a:solidFill>
                <a:latin typeface="Arial"/>
                <a:ea typeface="Times New Roman"/>
                <a:cs typeface="Segoe UI"/>
              </a:rPr>
              <a:t>Activez la case à cocher </a:t>
            </a:r>
            <a:r>
              <a:rPr lang="en-US" sz="1000" b="1">
                <a:solidFill>
                  <a:prstClr val="black"/>
                </a:solidFill>
                <a:latin typeface="Arial"/>
                <a:ea typeface="Times New Roman"/>
                <a:cs typeface="Times New Roman"/>
              </a:rPr>
              <a:t>dimanche</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srgbClr val="000000"/>
                </a:solidFill>
                <a:latin typeface="Arial"/>
                <a:ea typeface="Times New Roman"/>
                <a:cs typeface="Segoe UI"/>
              </a:rPr>
              <a:t>Dans la fenêtre Créer une tâche de gestion de fichiers, cliquez sur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srgbClr val="000000"/>
                </a:solidFill>
                <a:latin typeface="Arial"/>
                <a:ea typeface="Times New Roman"/>
                <a:cs typeface="Segoe UI"/>
              </a:rPr>
              <a:t>Cliquez avec le bouton droit sur </a:t>
            </a:r>
            <a:r>
              <a:rPr lang="en-US" sz="1000" b="1">
                <a:solidFill>
                  <a:prstClr val="black"/>
                </a:solidFill>
                <a:latin typeface="Arial"/>
                <a:ea typeface="Times New Roman"/>
                <a:cs typeface="Times New Roman"/>
              </a:rPr>
              <a:t>Faire expirer les documents confidentiels</a:t>
            </a:r>
            <a:r>
              <a:rPr lang="en-US" sz="1000">
                <a:solidFill>
                  <a:srgbClr val="000000"/>
                </a:solidFill>
                <a:latin typeface="Arial"/>
                <a:ea typeface="Times New Roman"/>
                <a:cs typeface="Segoe UI"/>
              </a:rPr>
              <a:t>, puis cliquez sur </a:t>
            </a:r>
            <a:r>
              <a:rPr lang="en-US" sz="1000" b="1">
                <a:solidFill>
                  <a:prstClr val="black"/>
                </a:solidFill>
                <a:latin typeface="Arial"/>
                <a:ea typeface="Times New Roman"/>
                <a:cs typeface="Times New Roman"/>
              </a:rPr>
              <a:t>Exécuter maintenant une tâche de gestion de fichiers</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srgbClr val="000000"/>
                </a:solidFill>
                <a:latin typeface="Arial"/>
                <a:ea typeface="Times New Roman"/>
                <a:cs typeface="Segoe UI"/>
              </a:rPr>
              <a:t>Dans la fenêtre Exécuter une tâche de gestion de fichiers, choisissez </a:t>
            </a:r>
            <a:r>
              <a:rPr lang="en-US" sz="1000" b="1">
                <a:solidFill>
                  <a:prstClr val="black"/>
                </a:solidFill>
                <a:latin typeface="Arial"/>
                <a:ea typeface="Times New Roman"/>
                <a:cs typeface="Times New Roman"/>
              </a:rPr>
              <a:t>Attendre la fin de l'exécution de la tâche</a:t>
            </a:r>
            <a:r>
              <a:rPr lang="en-US" sz="1000">
                <a:solidFill>
                  <a:srgbClr val="000000"/>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srgbClr val="000000"/>
                </a:solidFill>
                <a:latin typeface="Arial"/>
                <a:ea typeface="Times New Roman"/>
                <a:cs typeface="Segoe UI"/>
              </a:rPr>
              <a:t>Affichez le rapport généré, en vérifiant que </a:t>
            </a:r>
            <a:r>
              <a:rPr lang="en-US" sz="1000" b="1">
                <a:solidFill>
                  <a:prstClr val="black"/>
                </a:solidFill>
                <a:latin typeface="Arial"/>
                <a:ea typeface="Times New Roman"/>
                <a:cs typeface="Times New Roman"/>
              </a:rPr>
              <a:t>January.txt</a:t>
            </a:r>
            <a:r>
              <a:rPr lang="en-US" sz="1000">
                <a:solidFill>
                  <a:srgbClr val="000000"/>
                </a:solidFill>
                <a:latin typeface="Arial"/>
                <a:ea typeface="Times New Roman"/>
                <a:cs typeface="Segoe UI"/>
              </a:rPr>
              <a:t> figure dans la liste.</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srgbClr val="000000"/>
                </a:solidFill>
                <a:latin typeface="Arial"/>
                <a:ea typeface="Times New Roman"/>
                <a:cs typeface="Segoe UI"/>
              </a:rPr>
              <a:t>Ouvrez le dossier </a:t>
            </a:r>
            <a:r>
              <a:rPr lang="en-US" sz="1000" b="1">
                <a:solidFill>
                  <a:prstClr val="black"/>
                </a:solidFill>
                <a:latin typeface="Arial"/>
                <a:ea typeface="Times New Roman"/>
                <a:cs typeface="Times New Roman"/>
              </a:rPr>
              <a:t>E:\Labfiles\Mod10\Expired</a:t>
            </a:r>
            <a:r>
              <a:rPr lang="en-US" sz="1000">
                <a:solidFill>
                  <a:srgbClr val="000000"/>
                </a:solidFill>
                <a:latin typeface="Arial"/>
                <a:ea typeface="Times New Roman"/>
                <a:cs typeface="Segoe UI"/>
              </a:rPr>
              <a:t>, puis affichez le contenu. Le contenu inclut des dossiers représentant le nom du serveur et l'emplacement précédent du contenu expiré.</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6"/>
            </a:pPr>
            <a:r>
              <a:rPr lang="en-US" sz="1000">
                <a:solidFill>
                  <a:srgbClr val="000000"/>
                </a:solidFill>
                <a:latin typeface="Arial"/>
                <a:ea typeface="Times New Roman"/>
                <a:cs typeface="Segoe UI"/>
              </a:rPr>
              <a:t>Fermez toutes les fenêtres.</a:t>
            </a:r>
            <a:endParaRPr lang="en-US"/>
          </a:p>
        </p:txBody>
      </p:sp>
      <p:sp>
        <p:nvSpPr>
          <p:cNvPr id="4" name="Slide Number Placeholder 3"/>
          <p:cNvSpPr>
            <a:spLocks noGrp="1"/>
          </p:cNvSpPr>
          <p:nvPr>
            <p:ph type="sldNum" sz="quarter" idx="10"/>
          </p:nvPr>
        </p:nvSpPr>
        <p:spPr/>
        <p:txBody>
          <a:bodyPr/>
          <a:lstStyle/>
          <a:p>
            <a:fld id="{924EB56C-2B4B-4165-8D9C-FDA0C45E3970}" type="slidenum">
              <a:rPr lang="en-US" smtClean="0"/>
              <a:t>31</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426308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4000"/>
              </a:lnSpc>
              <a:spcAft>
                <a:spcPts val="1000"/>
              </a:spcAft>
            </a:pPr>
            <a:r>
              <a:rPr lang="en-US" sz="1000" dirty="0">
                <a:latin typeface="Arial"/>
                <a:ea typeface="SimSun"/>
                <a:cs typeface="Segoe UI"/>
              </a:rPr>
              <a:t>Pour </a:t>
            </a:r>
            <a:r>
              <a:rPr lang="en-US" sz="1000" dirty="0" err="1">
                <a:latin typeface="Arial"/>
                <a:ea typeface="SimSun"/>
                <a:cs typeface="Segoe UI"/>
              </a:rPr>
              <a:t>cet</a:t>
            </a:r>
            <a:r>
              <a:rPr lang="en-US" sz="1000" dirty="0">
                <a:latin typeface="Arial"/>
                <a:ea typeface="SimSun"/>
                <a:cs typeface="Segoe UI"/>
              </a:rPr>
              <a:t> atelier </a:t>
            </a:r>
            <a:r>
              <a:rPr lang="en-US" sz="1000" dirty="0" err="1">
                <a:latin typeface="Arial"/>
                <a:ea typeface="SimSun"/>
                <a:cs typeface="Segoe UI"/>
              </a:rPr>
              <a:t>pratique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utiliserez</a:t>
            </a:r>
            <a:r>
              <a:rPr lang="en-US" sz="1000" dirty="0">
                <a:latin typeface="Arial"/>
                <a:ea typeface="SimSun"/>
                <a:cs typeface="Segoe UI"/>
              </a:rPr>
              <a:t> </a:t>
            </a:r>
            <a:r>
              <a:rPr lang="en-US" sz="1000" dirty="0" err="1">
                <a:latin typeface="Arial"/>
                <a:ea typeface="SimSun"/>
                <a:cs typeface="Segoe UI"/>
              </a:rPr>
              <a:t>l'environnement</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a:t>
            </a:r>
            <a:r>
              <a:rPr lang="en-US" sz="1000" dirty="0" err="1">
                <a:latin typeface="Arial"/>
                <a:ea typeface="SimSun"/>
                <a:cs typeface="Segoe UI"/>
              </a:rPr>
              <a:t>disponible</a:t>
            </a:r>
            <a:r>
              <a:rPr lang="en-US" sz="1000" dirty="0">
                <a:latin typeface="Arial"/>
                <a:ea typeface="SimSun"/>
                <a:cs typeface="Segoe UI"/>
              </a:rPr>
              <a:t>. Avant de commencer </a:t>
            </a:r>
            <a:r>
              <a:rPr lang="en-US" sz="1000" dirty="0" err="1">
                <a:latin typeface="Arial"/>
                <a:ea typeface="SimSun"/>
                <a:cs typeface="Segoe UI"/>
              </a:rPr>
              <a:t>cet</a:t>
            </a:r>
            <a:r>
              <a:rPr lang="en-US" sz="1000" dirty="0">
                <a:latin typeface="Arial"/>
                <a:ea typeface="SimSun"/>
                <a:cs typeface="Segoe UI"/>
              </a:rPr>
              <a:t> atelier </a:t>
            </a:r>
            <a:r>
              <a:rPr lang="en-US" sz="1000" dirty="0" err="1">
                <a:latin typeface="Arial"/>
                <a:ea typeface="SimSun"/>
                <a:cs typeface="Segoe UI"/>
              </a:rPr>
              <a:t>pratique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procéder</a:t>
            </a:r>
            <a:r>
              <a:rPr lang="en-US" sz="1000" dirty="0">
                <a:latin typeface="Arial"/>
                <a:ea typeface="SimSun"/>
                <a:cs typeface="Segoe UI"/>
              </a:rPr>
              <a:t> aux </a:t>
            </a:r>
            <a:r>
              <a:rPr lang="en-US" sz="1000" dirty="0" err="1">
                <a:latin typeface="Arial"/>
                <a:ea typeface="SimSun"/>
                <a:cs typeface="Segoe UI"/>
              </a:rPr>
              <a:t>étapes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4000"/>
              </a:lnSpc>
              <a:spcBef>
                <a:spcPts val="0"/>
              </a:spcBef>
              <a:spcAft>
                <a:spcPts val="995"/>
              </a:spcAft>
              <a:buFont typeface="+mj-lt"/>
              <a:buAutoNum type="arabicPeriod"/>
            </a:pPr>
            <a:r>
              <a:rPr lang="en-US" sz="1000" dirty="0" smtClean="0">
                <a:effectLst/>
                <a:latin typeface="Arial"/>
                <a:ea typeface="Times New Roman"/>
                <a:cs typeface="Segoe UI"/>
              </a:rPr>
              <a:t>Sur </a:t>
            </a:r>
            <a:r>
              <a:rPr lang="en-US" sz="1000" dirty="0" err="1" smtClean="0">
                <a:effectLst/>
                <a:latin typeface="Arial"/>
                <a:ea typeface="Times New Roman"/>
                <a:cs typeface="Segoe UI"/>
              </a:rPr>
              <a:t>l'ordinateur</a:t>
            </a:r>
            <a:r>
              <a:rPr lang="en-US" sz="1000" dirty="0" smtClean="0">
                <a:effectLst/>
                <a:latin typeface="Arial"/>
                <a:ea typeface="Times New Roman"/>
                <a:cs typeface="Segoe UI"/>
              </a:rPr>
              <a:t> </a:t>
            </a:r>
            <a:r>
              <a:rPr lang="en-US" sz="1000" dirty="0" err="1" smtClean="0">
                <a:effectLst/>
                <a:latin typeface="Arial"/>
                <a:ea typeface="Times New Roman"/>
                <a:cs typeface="Segoe UI"/>
              </a:rPr>
              <a:t>hôte</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latin typeface="Arial"/>
                <a:cs typeface="Arial"/>
              </a:rPr>
              <a:t>Accueil</a:t>
            </a:r>
            <a:r>
              <a:rPr lang="en-US" sz="1000" dirty="0" smtClean="0">
                <a:effectLst/>
                <a:latin typeface="Arial"/>
                <a:ea typeface="Times New Roman"/>
                <a:cs typeface="Segoe UI"/>
              </a:rPr>
              <a:t>, </a:t>
            </a:r>
            <a:r>
              <a:rPr lang="en-US" sz="1000" dirty="0" err="1" smtClean="0">
                <a:effectLst/>
                <a:latin typeface="Arial"/>
                <a:ea typeface="Times New Roman"/>
                <a:cs typeface="Segoe UI"/>
              </a:rPr>
              <a:t>pointez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a:latin typeface="Arial"/>
                <a:cs typeface="Arial"/>
              </a:rPr>
              <a:t>Outils</a:t>
            </a:r>
            <a:r>
              <a:rPr lang="en-US" sz="1000" b="1" dirty="0">
                <a:latin typeface="Arial"/>
                <a:cs typeface="Arial"/>
              </a:rPr>
              <a:t> </a:t>
            </a:r>
            <a:r>
              <a:rPr lang="en-US" sz="1000" b="1" dirty="0" err="1">
                <a:latin typeface="Arial"/>
                <a:cs typeface="Arial"/>
              </a:rPr>
              <a:t>d'administration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a:latin typeface="Arial"/>
                <a:cs typeface="Arial"/>
              </a:rPr>
              <a:t>Gestionnaire</a:t>
            </a:r>
            <a:r>
              <a:rPr lang="en-US" sz="1000" b="1" dirty="0">
                <a:latin typeface="Arial"/>
                <a:cs typeface="Arial"/>
              </a:rPr>
              <a:t> Hyper-V</a:t>
            </a:r>
            <a:r>
              <a:rPr lang="en-US" sz="1000" dirty="0" smtClean="0">
                <a:effectLst/>
                <a:latin typeface="Arial"/>
                <a:ea typeface="Times New Roman"/>
                <a:cs typeface="Segoe UI"/>
              </a:rPr>
              <a:t>.</a:t>
            </a:r>
            <a:endParaRPr lang="en-US" sz="1000" dirty="0" smtClean="0">
              <a:effectLst/>
              <a:latin typeface="Arial"/>
            </a:endParaRPr>
          </a:p>
          <a:p>
            <a:pPr marL="342900" marR="0" lvl="0" indent="-342900">
              <a:lnSpc>
                <a:spcPct val="114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Gestionnaire</a:t>
            </a:r>
            <a:r>
              <a:rPr lang="en-US" sz="1000" dirty="0" smtClean="0">
                <a:effectLst/>
                <a:latin typeface="Arial"/>
                <a:ea typeface="Times New Roman"/>
                <a:cs typeface="Segoe UI"/>
              </a:rPr>
              <a:t> Hyper-V</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a:latin typeface="Arial"/>
                <a:cs typeface="Arial"/>
              </a:rPr>
              <a:t>22411B-LON-DC1</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volet</a:t>
            </a:r>
            <a:r>
              <a:rPr lang="en-US" sz="1000" dirty="0" smtClean="0">
                <a:effectLst/>
                <a:latin typeface="Arial"/>
                <a:ea typeface="Times New Roman"/>
                <a:cs typeface="Segoe UI"/>
              </a:rPr>
              <a:t> Actions,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latin typeface="Arial"/>
                <a:cs typeface="Arial"/>
              </a:rPr>
              <a:t>Accueil</a:t>
            </a:r>
            <a:r>
              <a:rPr lang="en-US" sz="1000" dirty="0" smtClean="0">
                <a:effectLst/>
                <a:latin typeface="Arial"/>
                <a:ea typeface="Times New Roman"/>
                <a:cs typeface="Segoe UI"/>
              </a:rPr>
              <a:t>.</a:t>
            </a:r>
            <a:endParaRPr lang="en-US" sz="1000" dirty="0" smtClean="0">
              <a:effectLst/>
              <a:latin typeface="Arial"/>
            </a:endParaRPr>
          </a:p>
          <a:p>
            <a:pPr marL="342900" marR="0" lvl="0" indent="-342900">
              <a:lnSpc>
                <a:spcPct val="114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volet</a:t>
            </a:r>
            <a:r>
              <a:rPr lang="en-US" sz="1000" dirty="0" smtClean="0">
                <a:effectLst/>
                <a:latin typeface="Arial"/>
                <a:ea typeface="Times New Roman"/>
                <a:cs typeface="Segoe UI"/>
              </a:rPr>
              <a:t> Actions,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a:latin typeface="Arial"/>
                <a:cs typeface="Arial"/>
              </a:rPr>
              <a:t>Se connecter</a:t>
            </a:r>
            <a:r>
              <a:rPr lang="en-US" sz="1000" dirty="0" smtClean="0">
                <a:effectLst/>
                <a:latin typeface="Arial"/>
                <a:ea typeface="Times New Roman"/>
                <a:cs typeface="Segoe UI"/>
              </a:rPr>
              <a:t>. </a:t>
            </a:r>
            <a:r>
              <a:rPr lang="en-US" sz="1000" dirty="0" err="1" smtClean="0">
                <a:effectLst/>
                <a:latin typeface="Arial"/>
                <a:ea typeface="Times New Roman"/>
                <a:cs typeface="Segoe UI"/>
              </a:rPr>
              <a:t>Attendez</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a:t>
            </a:r>
            <a:r>
              <a:rPr lang="en-US" sz="1000" dirty="0" err="1" smtClean="0">
                <a:effectLst/>
                <a:latin typeface="Arial"/>
                <a:ea typeface="Times New Roman"/>
                <a:cs typeface="Segoe UI"/>
              </a:rPr>
              <a:t>l'ordinateur</a:t>
            </a:r>
            <a:r>
              <a:rPr lang="en-US" sz="1000" dirty="0" smtClean="0">
                <a:effectLst/>
                <a:latin typeface="Arial"/>
                <a:ea typeface="Times New Roman"/>
                <a:cs typeface="Segoe UI"/>
              </a:rPr>
              <a:t> </a:t>
            </a:r>
            <a:r>
              <a:rPr lang="en-US" sz="1000" dirty="0" err="1" smtClean="0">
                <a:effectLst/>
                <a:latin typeface="Arial"/>
                <a:ea typeface="Times New Roman"/>
                <a:cs typeface="Segoe UI"/>
              </a:rPr>
              <a:t>virtuel</a:t>
            </a:r>
            <a:r>
              <a:rPr lang="en-US" sz="1000" dirty="0" smtClean="0">
                <a:effectLst/>
                <a:latin typeface="Arial"/>
                <a:ea typeface="Times New Roman"/>
                <a:cs typeface="Segoe UI"/>
              </a:rPr>
              <a:t> </a:t>
            </a:r>
            <a:r>
              <a:rPr lang="en-US" sz="1000" dirty="0" err="1" smtClean="0">
                <a:effectLst/>
                <a:latin typeface="Arial"/>
                <a:ea typeface="Times New Roman"/>
                <a:cs typeface="Segoe UI"/>
              </a:rPr>
              <a:t>démarre</a:t>
            </a:r>
            <a:r>
              <a:rPr lang="en-US" sz="1000" dirty="0" smtClean="0">
                <a:effectLst/>
                <a:latin typeface="Arial"/>
                <a:ea typeface="Times New Roman"/>
                <a:cs typeface="Segoe UI"/>
              </a:rPr>
              <a:t>. </a:t>
            </a:r>
            <a:endParaRPr lang="en-US" sz="1000" dirty="0" smtClean="0">
              <a:effectLst/>
              <a:latin typeface="Arial"/>
            </a:endParaRPr>
          </a:p>
          <a:p>
            <a:pPr marL="342900" marR="0" lvl="0" indent="-342900">
              <a:lnSpc>
                <a:spcPct val="114000"/>
              </a:lnSpc>
              <a:spcBef>
                <a:spcPts val="0"/>
              </a:spcBef>
              <a:spcAft>
                <a:spcPts val="995"/>
              </a:spcAft>
              <a:buFont typeface="+mj-lt"/>
              <a:buAutoNum type="arabicPeriod"/>
            </a:pPr>
            <a:r>
              <a:rPr lang="en-US" sz="1000" dirty="0" err="1" smtClean="0">
                <a:effectLst/>
                <a:latin typeface="Arial"/>
                <a:ea typeface="Times New Roman"/>
                <a:cs typeface="Segoe UI"/>
              </a:rPr>
              <a:t>Connectez-vous</a:t>
            </a:r>
            <a:r>
              <a:rPr lang="en-US" sz="1000" dirty="0" smtClean="0">
                <a:effectLst/>
                <a:latin typeface="Arial"/>
                <a:ea typeface="Times New Roman"/>
                <a:cs typeface="Segoe UI"/>
              </a:rPr>
              <a:t> en </a:t>
            </a:r>
            <a:r>
              <a:rPr lang="en-US" sz="1000" dirty="0" err="1" smtClean="0">
                <a:effectLst/>
                <a:latin typeface="Arial"/>
                <a:ea typeface="Times New Roman"/>
                <a:cs typeface="Segoe UI"/>
              </a:rPr>
              <a:t>utilisant</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informations</a:t>
            </a:r>
            <a:r>
              <a:rPr lang="en-US" sz="1000" dirty="0" smtClean="0">
                <a:effectLst/>
                <a:latin typeface="Arial"/>
                <a:ea typeface="Times New Roman"/>
                <a:cs typeface="Segoe UI"/>
              </a:rPr>
              <a:t> </a:t>
            </a:r>
            <a:r>
              <a:rPr lang="en-US" sz="1000" dirty="0" err="1" smtClean="0">
                <a:effectLst/>
                <a:latin typeface="Arial"/>
                <a:ea typeface="Times New Roman"/>
                <a:cs typeface="Segoe UI"/>
              </a:rPr>
              <a:t>d'identification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suivantes</a:t>
            </a:r>
            <a:r>
              <a:rPr lang="en-US" sz="1000" dirty="0" smtClean="0">
                <a:effectLst/>
                <a:latin typeface="Arial"/>
                <a:ea typeface="Times New Roman"/>
                <a:cs typeface="Segoe UI"/>
              </a:rPr>
              <a:t> : </a:t>
            </a:r>
            <a:endParaRPr lang="en-US" sz="1000" dirty="0" smtClean="0">
              <a:effectLst/>
              <a:latin typeface="Arial"/>
            </a:endParaRPr>
          </a:p>
          <a:p>
            <a:pPr marL="717550" marR="0" lvl="0" indent="-342900">
              <a:lnSpc>
                <a:spcPct val="114000"/>
              </a:lnSpc>
              <a:spcBef>
                <a:spcPts val="0"/>
              </a:spcBef>
              <a:spcAft>
                <a:spcPts val="995"/>
              </a:spcAft>
              <a:buFont typeface="Symbol"/>
              <a:buChar char=""/>
            </a:pPr>
            <a:r>
              <a:rPr lang="en-US" sz="1000" dirty="0" smtClean="0">
                <a:effectLst/>
                <a:latin typeface="Arial"/>
                <a:ea typeface="Times New Roman"/>
                <a:cs typeface="Segoe UI"/>
              </a:rPr>
              <a:t>Nom </a:t>
            </a:r>
            <a:r>
              <a:rPr lang="en-US" sz="1000" dirty="0" err="1" smtClean="0">
                <a:effectLst/>
                <a:latin typeface="Arial"/>
                <a:ea typeface="Times New Roman"/>
                <a:cs typeface="Segoe UI"/>
              </a:rPr>
              <a:t>d'utilisateur</a:t>
            </a:r>
            <a:r>
              <a:rPr lang="en-US" sz="1000" dirty="0" smtClean="0">
                <a:effectLst/>
                <a:latin typeface="Arial"/>
                <a:ea typeface="Times New Roman"/>
                <a:cs typeface="Segoe UI"/>
              </a:rPr>
              <a:t> : </a:t>
            </a:r>
            <a:r>
              <a:rPr lang="en-US" sz="1000" b="1" dirty="0">
                <a:latin typeface="Arial"/>
                <a:cs typeface="Arial"/>
              </a:rPr>
              <a:t>ADATUM\</a:t>
            </a:r>
            <a:r>
              <a:rPr lang="en-US" sz="1000" b="1" dirty="0" err="1">
                <a:latin typeface="Arial"/>
                <a:cs typeface="Arial"/>
              </a:rPr>
              <a:t>Administrateur</a:t>
            </a:r>
            <a:endParaRPr lang="en-US" sz="1000" dirty="0" smtClean="0">
              <a:effectLst/>
              <a:latin typeface="Arial"/>
            </a:endParaRPr>
          </a:p>
          <a:p>
            <a:pPr marL="717550" marR="0" lvl="0" indent="-342900">
              <a:lnSpc>
                <a:spcPct val="114000"/>
              </a:lnSpc>
              <a:spcBef>
                <a:spcPts val="0"/>
              </a:spcBef>
              <a:spcAft>
                <a:spcPts val="995"/>
              </a:spcAft>
              <a:buFont typeface="Symbol"/>
              <a:buChar char=""/>
            </a:pPr>
            <a:r>
              <a:rPr lang="en-US" sz="1000" dirty="0" smtClean="0">
                <a:effectLst/>
                <a:latin typeface="Arial"/>
                <a:ea typeface="Times New Roman"/>
                <a:cs typeface="Segoe UI"/>
              </a:rPr>
              <a:t>Mot de </a:t>
            </a:r>
            <a:r>
              <a:rPr lang="en-US" sz="1000" dirty="0" err="1" smtClean="0">
                <a:effectLst/>
                <a:latin typeface="Arial"/>
                <a:ea typeface="Times New Roman"/>
                <a:cs typeface="Segoe UI"/>
              </a:rPr>
              <a:t>passe</a:t>
            </a:r>
            <a:r>
              <a:rPr lang="en-US" sz="1000" dirty="0" smtClean="0">
                <a:effectLst/>
                <a:latin typeface="Arial"/>
                <a:ea typeface="Times New Roman"/>
                <a:cs typeface="Segoe UI"/>
              </a:rPr>
              <a:t> : </a:t>
            </a:r>
            <a:r>
              <a:rPr lang="en-US" sz="1000" b="1" dirty="0">
                <a:latin typeface="Arial"/>
                <a:cs typeface="Arial"/>
              </a:rPr>
              <a:t>Pa$$w0rd</a:t>
            </a:r>
            <a:endParaRPr lang="en-US" sz="1000" dirty="0" smtClean="0">
              <a:effectLst/>
              <a:latin typeface="Arial"/>
            </a:endParaRPr>
          </a:p>
          <a:p>
            <a:pPr marL="342900" marR="0" lvl="0" indent="-342900">
              <a:lnSpc>
                <a:spcPct val="114000"/>
              </a:lnSpc>
              <a:spcBef>
                <a:spcPts val="0"/>
              </a:spcBef>
              <a:spcAft>
                <a:spcPts val="995"/>
              </a:spcAft>
              <a:buFont typeface="+mj-lt"/>
              <a:buAutoNum type="arabicPeriod" startAt="5"/>
            </a:pPr>
            <a:r>
              <a:rPr lang="en-US" sz="1000" dirty="0" err="1" smtClean="0">
                <a:effectLst/>
                <a:latin typeface="Arial"/>
                <a:ea typeface="Times New Roman"/>
                <a:cs typeface="Segoe UI"/>
              </a:rPr>
              <a:t>Effectuez</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étapes</a:t>
            </a:r>
            <a:r>
              <a:rPr lang="en-US" sz="1000" dirty="0" smtClean="0">
                <a:effectLst/>
                <a:latin typeface="Arial"/>
                <a:ea typeface="Times New Roman"/>
                <a:cs typeface="Segoe UI"/>
              </a:rPr>
              <a:t> 2 à 4 pour </a:t>
            </a:r>
            <a:r>
              <a:rPr lang="en-US" sz="1000" b="1" dirty="0">
                <a:latin typeface="Arial"/>
                <a:cs typeface="Arial"/>
              </a:rPr>
              <a:t>22411B-LON-SVR1</a:t>
            </a:r>
            <a:r>
              <a:rPr lang="en-US" sz="1000" dirty="0" smtClean="0">
                <a:effectLst/>
                <a:latin typeface="Arial"/>
                <a:ea typeface="Times New Roman"/>
                <a:cs typeface="Segoe UI"/>
              </a:rPr>
              <a:t>.</a:t>
            </a:r>
            <a:endParaRPr lang="en-US" sz="1000" dirty="0" smtClean="0">
              <a:effectLst/>
              <a:latin typeface="Arial"/>
            </a:endParaRPr>
          </a:p>
          <a:p>
            <a:pPr>
              <a:lnSpc>
                <a:spcPct val="114000"/>
              </a:lnSpc>
            </a:pPr>
            <a:r>
              <a:rPr lang="fr-FR" sz="1000" b="1" dirty="0">
                <a:latin typeface="Arial" pitchFamily="34" charset="0"/>
                <a:cs typeface="Arial" pitchFamily="34" charset="0"/>
              </a:rPr>
              <a:t>Exercice 1 : Configuration des quotas FSRM</a:t>
            </a:r>
            <a:endParaRPr lang="en-US" sz="1000" b="1" dirty="0">
              <a:latin typeface="Arial" pitchFamily="34" charset="0"/>
              <a:cs typeface="Arial" pitchFamily="34" charset="0"/>
            </a:endParaRPr>
          </a:p>
          <a:p>
            <a:pPr>
              <a:lnSpc>
                <a:spcPct val="114000"/>
              </a:lnSpc>
              <a:spcAft>
                <a:spcPts val="1000"/>
              </a:spcAft>
            </a:pPr>
            <a:r>
              <a:rPr lang="fr-FR" sz="1000" dirty="0">
                <a:latin typeface="Arial" pitchFamily="34" charset="0"/>
                <a:cs typeface="Arial" pitchFamily="34" charset="0"/>
              </a:rPr>
              <a:t>Pour prendre en charge la création d'un espace de noms répliqué, vous avez dû installer le rôle de serveur DFS pour LON-SVR1 et LON-SVR4.</a:t>
            </a:r>
            <a:endParaRPr lang="en-US" sz="1000" dirty="0">
              <a:latin typeface="Arial" pitchFamily="34" charset="0"/>
              <a:cs typeface="Arial" pitchFamily="34" charset="0"/>
            </a:endParaRPr>
          </a:p>
          <a:p>
            <a:pPr>
              <a:lnSpc>
                <a:spcPct val="114000"/>
              </a:lnSpc>
            </a:pPr>
            <a:endParaRPr lang="en-US" sz="1000" b="1" dirty="0">
              <a:latin typeface="Arial" pitchFamily="34" charset="0"/>
              <a:cs typeface="Arial" pitchFamily="34" charset="0"/>
            </a:endParaRPr>
          </a:p>
          <a:p>
            <a:pPr>
              <a:lnSpc>
                <a:spcPct val="114000"/>
              </a:lnSpc>
            </a:pPr>
            <a:r>
              <a:rPr lang="fr-FR" sz="1000" b="1" dirty="0">
                <a:latin typeface="Arial" pitchFamily="34" charset="0"/>
                <a:cs typeface="Arial" pitchFamily="34" charset="0"/>
              </a:rPr>
              <a:t>Exercice 2 : Configuration d'un espace de noms DFS</a:t>
            </a:r>
            <a:endParaRPr lang="en-US" sz="1000" b="1" dirty="0">
              <a:latin typeface="Arial" pitchFamily="34" charset="0"/>
              <a:cs typeface="Arial" pitchFamily="34" charset="0"/>
            </a:endParaRPr>
          </a:p>
          <a:p>
            <a:pPr>
              <a:lnSpc>
                <a:spcPct val="114000"/>
              </a:lnSpc>
            </a:pPr>
            <a:r>
              <a:rPr lang="fr-FR" sz="1000" dirty="0">
                <a:latin typeface="Arial" pitchFamily="34" charset="0"/>
                <a:cs typeface="Arial" pitchFamily="34" charset="0"/>
              </a:rPr>
              <a:t>Vous avez dû configurer un espace de noms DFS pour prendre en charge la dernière structure de fichiers demandée. </a:t>
            </a:r>
            <a:endParaRPr lang="fr-FR" sz="1000" dirty="0" smtClean="0">
              <a:latin typeface="Arial" pitchFamily="34" charset="0"/>
              <a:cs typeface="Arial" pitchFamily="34" charset="0"/>
            </a:endParaRPr>
          </a:p>
          <a:p>
            <a:pPr>
              <a:lnSpc>
                <a:spcPct val="114000"/>
              </a:lnSpc>
            </a:pPr>
            <a:endParaRPr lang="fr-FR" sz="1000" dirty="0">
              <a:latin typeface="Arial" pitchFamily="34" charset="0"/>
              <a:cs typeface="Arial" pitchFamily="34" charset="0"/>
            </a:endParaRPr>
          </a:p>
          <a:p>
            <a:pPr>
              <a:lnSpc>
                <a:spcPct val="114000"/>
              </a:lnSpc>
            </a:pPr>
            <a:r>
              <a:rPr lang="fr-FR" sz="1000" dirty="0">
                <a:latin typeface="Arial" pitchFamily="34" charset="0"/>
                <a:cs typeface="Arial" pitchFamily="34" charset="0"/>
              </a:rPr>
              <a:t>La direction a demandé que la nouvelle structure soit configurée comme suit :</a:t>
            </a:r>
          </a:p>
          <a:p>
            <a:pPr>
              <a:lnSpc>
                <a:spcPct val="114000"/>
              </a:lnSpc>
            </a:pPr>
            <a:endParaRPr lang="en-US" sz="1000" dirty="0">
              <a:latin typeface="Arial" pitchFamily="34" charset="0"/>
              <a:cs typeface="Arial" pitchFamily="34" charset="0"/>
            </a:endParaRPr>
          </a:p>
          <a:p>
            <a:pPr marL="171450" lvl="0" indent="-171450">
              <a:lnSpc>
                <a:spcPct val="114000"/>
              </a:lnSpc>
              <a:buFont typeface="Arial" pitchFamily="34" charset="0"/>
              <a:buChar char="•"/>
            </a:pPr>
            <a:r>
              <a:rPr lang="fr-FR" sz="1000" dirty="0">
                <a:latin typeface="Arial" pitchFamily="34" charset="0"/>
                <a:cs typeface="Arial" pitchFamily="34" charset="0"/>
              </a:rPr>
              <a:t>Espace de noms : \\Adatum.com\BranchDocs</a:t>
            </a:r>
          </a:p>
          <a:p>
            <a:pPr marL="171450" lvl="0" indent="-171450">
              <a:lnSpc>
                <a:spcPct val="114000"/>
              </a:lnSpc>
              <a:buFont typeface="Arial" pitchFamily="34" charset="0"/>
              <a:buChar char="•"/>
            </a:pPr>
            <a:r>
              <a:rPr lang="fr-FR" sz="1000" dirty="0">
                <a:latin typeface="Arial" pitchFamily="34" charset="0"/>
                <a:cs typeface="Arial" pitchFamily="34" charset="0"/>
              </a:rPr>
              <a:t>Partages de fichiers à inclure </a:t>
            </a:r>
            <a:r>
              <a:rPr lang="fr-FR" sz="1000" dirty="0" smtClean="0">
                <a:latin typeface="Arial" pitchFamily="34" charset="0"/>
                <a:cs typeface="Arial" pitchFamily="34" charset="0"/>
              </a:rPr>
              <a:t>:</a:t>
            </a:r>
            <a:endParaRPr lang="en-US" sz="1000" dirty="0">
              <a:latin typeface="Arial" pitchFamily="34" charset="0"/>
              <a:cs typeface="Arial" pitchFamily="34" charset="0"/>
            </a:endParaRPr>
          </a:p>
          <a:p>
            <a:pPr marL="628650" lvl="1" indent="-171450">
              <a:lnSpc>
                <a:spcPct val="114000"/>
              </a:lnSpc>
              <a:buFont typeface="Arial" pitchFamily="34" charset="0"/>
              <a:buChar char="•"/>
            </a:pPr>
            <a:r>
              <a:rPr lang="en-US" sz="1000" dirty="0">
                <a:latin typeface="Arial" pitchFamily="34" charset="0"/>
                <a:cs typeface="Arial" pitchFamily="34" charset="0"/>
              </a:rPr>
              <a:t>\\LON-SVR4\ResearchTemplates</a:t>
            </a:r>
          </a:p>
          <a:p>
            <a:pPr marL="628650" lvl="1" indent="-171450">
              <a:lnSpc>
                <a:spcPct val="114000"/>
              </a:lnSpc>
              <a:buFont typeface="Arial" pitchFamily="34" charset="0"/>
              <a:buChar char="•"/>
            </a:pPr>
            <a:r>
              <a:rPr lang="en-US" sz="1000" dirty="0">
                <a:latin typeface="Arial" pitchFamily="34" charset="0"/>
                <a:cs typeface="Arial" pitchFamily="34" charset="0"/>
              </a:rPr>
              <a:t>\\</a:t>
            </a:r>
            <a:r>
              <a:rPr lang="en-US" sz="1000" dirty="0" smtClean="0">
                <a:latin typeface="Arial" pitchFamily="34" charset="0"/>
                <a:cs typeface="Arial" pitchFamily="34" charset="0"/>
              </a:rPr>
              <a:t>LON-SVR1\DataFiles</a:t>
            </a:r>
            <a:endParaRPr lang="en-US" sz="1000" dirty="0">
              <a:latin typeface="Arial" pitchFamily="34" charset="0"/>
              <a:cs typeface="Arial" pitchFamily="34" charset="0"/>
            </a:endParaRPr>
          </a:p>
          <a:p>
            <a:pPr>
              <a:lnSpc>
                <a:spcPct val="114000"/>
              </a:lnSpc>
            </a:pPr>
            <a:endParaRPr lang="en-US" sz="1000" dirty="0">
              <a:latin typeface="Arial" pitchFamily="34" charset="0"/>
              <a:cs typeface="Arial" pitchFamily="34" charset="0"/>
            </a:endParaRPr>
          </a:p>
          <a:p>
            <a:pPr>
              <a:lnSpc>
                <a:spcPct val="114000"/>
              </a:lnSpc>
            </a:pPr>
            <a:endParaRPr lang="en-US" sz="1000" b="1" dirty="0">
              <a:latin typeface="Arial" pitchFamily="34" charset="0"/>
              <a:cs typeface="Arial" pitchFamily="34" charset="0"/>
            </a:endParaRPr>
          </a:p>
          <a:p>
            <a:pPr>
              <a:lnSpc>
                <a:spcPct val="114000"/>
              </a:lnSpc>
            </a:pPr>
            <a:r>
              <a:rPr lang="fr-FR" sz="1000" b="1" dirty="0">
                <a:latin typeface="Arial" pitchFamily="34" charset="0"/>
                <a:cs typeface="Arial" pitchFamily="34" charset="0"/>
              </a:rPr>
              <a:t>Exercice 3 : Configuration de la réplication DFS</a:t>
            </a:r>
            <a:endParaRPr lang="en-US" sz="1000" b="1" dirty="0">
              <a:latin typeface="Arial" pitchFamily="34" charset="0"/>
              <a:cs typeface="Arial" pitchFamily="34" charset="0"/>
            </a:endParaRPr>
          </a:p>
          <a:p>
            <a:pPr>
              <a:lnSpc>
                <a:spcPct val="114000"/>
              </a:lnSpc>
            </a:pPr>
            <a:r>
              <a:rPr lang="fr-FR" sz="1000" dirty="0">
                <a:latin typeface="Arial" pitchFamily="34" charset="0"/>
                <a:cs typeface="Arial" pitchFamily="34" charset="0"/>
              </a:rPr>
              <a:t>Vous avez été invité à vérifier que les fichiers figurant dans le nouvel espace de noms DFS sont répliqués sur LON-SVR1 et LON-SVR4 pour garantir la disponibilité des données.</a:t>
            </a:r>
            <a:endParaRPr lang="en-US" sz="1000"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674064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fr-FR" sz="1000">
                <a:latin typeface="Arial"/>
                <a:ea typeface="Calibri"/>
                <a:cs typeface="Times New Roman"/>
              </a:rPr>
              <a:t>Quels critères doivent être remplis pour utiliser FSRM pour gérer la structure de fichier d'un serveur ?</a:t>
            </a:r>
          </a:p>
          <a:p>
            <a:pPr>
              <a:lnSpc>
                <a:spcPct val="115000"/>
              </a:lnSpc>
            </a:pPr>
            <a:r>
              <a:rPr lang="fr-FR" sz="1000" b="1">
                <a:latin typeface="Arial"/>
                <a:ea typeface="Calibri"/>
                <a:cs typeface="Times New Roman"/>
              </a:rPr>
              <a:t>Réponse</a:t>
            </a:r>
          </a:p>
          <a:p>
            <a:pPr>
              <a:lnSpc>
                <a:spcPct val="115000"/>
              </a:lnSpc>
              <a:spcAft>
                <a:spcPts val="1000"/>
              </a:spcAft>
            </a:pPr>
            <a:r>
              <a:rPr lang="fr-FR" sz="1000">
                <a:latin typeface="Arial"/>
                <a:ea typeface="Calibri"/>
                <a:cs typeface="Times New Roman"/>
              </a:rPr>
              <a:t>Les serveurs doivent exécuter Windows Server 2003 SP1 ou une version plus récente. Si vous souhaitez utiliser l'infrastructure de classification des fichiers, vous devez exécuter Windows Server 2008 R2 ou une version plus récente. En outre, vous devez formater les volumes sur lesquels vous exécutez des opérations FSRM avec NTFS.</a:t>
            </a:r>
          </a:p>
          <a:p>
            <a:pPr>
              <a:lnSpc>
                <a:spcPct val="115000"/>
              </a:lnSpc>
            </a:pPr>
            <a:r>
              <a:rPr lang="fr-FR" sz="1000" b="1">
                <a:latin typeface="Arial"/>
                <a:ea typeface="Calibri"/>
                <a:cs typeface="Times New Roman"/>
              </a:rPr>
              <a:t>Question</a:t>
            </a:r>
          </a:p>
          <a:p>
            <a:pPr>
              <a:lnSpc>
                <a:spcPct val="115000"/>
              </a:lnSpc>
              <a:spcAft>
                <a:spcPts val="1000"/>
              </a:spcAft>
            </a:pPr>
            <a:r>
              <a:rPr lang="fr-FR" sz="1000">
                <a:latin typeface="Arial"/>
                <a:ea typeface="Calibri"/>
                <a:cs typeface="Times New Roman"/>
              </a:rPr>
              <a:t>De quelles manières les tâches de gestion de la classification et de gestion des fichiers peuvent-elles diminuer la surcharge administrative lors du traitement d'une structure de fichiers et de dossiers </a:t>
            </a:r>
            <a:r>
              <a:rPr lang="fr-FR" sz="1000" smtClean="0">
                <a:latin typeface="Arial"/>
                <a:ea typeface="Calibri"/>
                <a:cs typeface="Times New Roman"/>
              </a:rPr>
              <a:t>complexe ?</a:t>
            </a:r>
            <a:endParaRPr lang="fr-FR" sz="1000">
              <a:latin typeface="Arial"/>
              <a:ea typeface="Calibri"/>
              <a:cs typeface="Times New Roman"/>
            </a:endParaRPr>
          </a:p>
          <a:p>
            <a:pPr>
              <a:lnSpc>
                <a:spcPct val="115000"/>
              </a:lnSpc>
            </a:pPr>
            <a:r>
              <a:rPr lang="fr-FR" sz="1000" b="1">
                <a:latin typeface="Arial"/>
                <a:ea typeface="Calibri"/>
                <a:cs typeface="Times New Roman"/>
              </a:rPr>
              <a:t>Réponse</a:t>
            </a:r>
          </a:p>
          <a:p>
            <a:pPr>
              <a:lnSpc>
                <a:spcPct val="115000"/>
              </a:lnSpc>
              <a:spcAft>
                <a:spcPts val="1000"/>
              </a:spcAft>
            </a:pPr>
            <a:r>
              <a:rPr lang="fr-FR" sz="1000">
                <a:latin typeface="Arial"/>
                <a:ea typeface="Calibri"/>
                <a:cs typeface="Times New Roman"/>
              </a:rPr>
              <a:t>Les tâches de gestion de la classification et de gestion des fichiers peuvent permettre aux administrateurs d'automatiser la classification et la modification manuelles des fichiers sur un serveur de fichiers. Au lieu d'inspecter les fichiers manuellement et d'effectuer des opérations manuelles sur les fichiers, les administrateurs peuvent configurer l'infrastructure de classification des fichiers pour classer des fichiers, puis exécuter les opérations nécessaires sur ces fichiers via des tâches de gestion de fichiers.</a:t>
            </a:r>
          </a:p>
        </p:txBody>
      </p:sp>
      <p:sp>
        <p:nvSpPr>
          <p:cNvPr id="4" name="Slide Number Placeholder 3"/>
          <p:cNvSpPr>
            <a:spLocks noGrp="1"/>
          </p:cNvSpPr>
          <p:nvPr>
            <p:ph type="sldNum" sz="quarter" idx="10"/>
          </p:nvPr>
        </p:nvSpPr>
        <p:spPr/>
        <p:txBody>
          <a:bodyPr/>
          <a:lstStyle/>
          <a:p>
            <a:fld id="{924EB56C-2B4B-4165-8D9C-FDA0C45E3970}" type="slidenum">
              <a:rPr lang="en-US" smtClean="0"/>
              <a:t>33</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933715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24EB56C-2B4B-4165-8D9C-FDA0C45E3970}"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3267196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14000"/>
              </a:lnSpc>
              <a:spcBef>
                <a:spcPts val="0"/>
              </a:spcBef>
              <a:spcAft>
                <a:spcPts val="0"/>
              </a:spcAft>
              <a:buClrTx/>
              <a:buSzTx/>
              <a:buFontTx/>
              <a:buNone/>
              <a:tabLst/>
              <a:defRPr/>
            </a:pPr>
            <a:r>
              <a:rPr lang="en-US" sz="1000" b="1" dirty="0" smtClean="0">
                <a:latin typeface="Arial" pitchFamily="34" charset="0"/>
                <a:cs typeface="Arial" pitchFamily="34" charset="0"/>
              </a:rPr>
              <a:t>Question</a:t>
            </a:r>
            <a:endParaRPr lang="en-US" sz="1000" baseline="0" dirty="0" smtClean="0">
              <a:latin typeface="Arial" pitchFamily="34" charset="0"/>
              <a:cs typeface="Arial" pitchFamily="34" charset="0"/>
            </a:endParaRPr>
          </a:p>
          <a:p>
            <a:pPr>
              <a:lnSpc>
                <a:spcPct val="114000"/>
              </a:lnSpc>
              <a:spcAft>
                <a:spcPts val="1200"/>
              </a:spcAft>
              <a:defRPr/>
            </a:pPr>
            <a:r>
              <a:rPr lang="fr-FR" sz="1000">
                <a:latin typeface="Arial" pitchFamily="34" charset="0"/>
                <a:cs typeface="Arial" pitchFamily="34" charset="0"/>
              </a:rPr>
              <a:t>Quels critères doivent être remplis pour utiliser FSRM pour gérer la structure de fichier d'un serveur ?</a:t>
            </a:r>
          </a:p>
          <a:p>
            <a:pPr>
              <a:lnSpc>
                <a:spcPct val="114000"/>
              </a:lnSpc>
              <a:defRPr/>
            </a:pPr>
            <a:r>
              <a:rPr lang="fr-FR" sz="1000" b="1">
                <a:latin typeface="Arial" pitchFamily="34" charset="0"/>
                <a:cs typeface="Arial" pitchFamily="34" charset="0"/>
              </a:rPr>
              <a:t>Réponse</a:t>
            </a:r>
          </a:p>
          <a:p>
            <a:pPr>
              <a:lnSpc>
                <a:spcPct val="114000"/>
              </a:lnSpc>
              <a:spcAft>
                <a:spcPts val="1200"/>
              </a:spcAft>
              <a:defRPr/>
            </a:pPr>
            <a:r>
              <a:rPr lang="fr-FR" sz="1000">
                <a:latin typeface="Arial" pitchFamily="34" charset="0"/>
                <a:cs typeface="Arial" pitchFamily="34" charset="0"/>
              </a:rPr>
              <a:t>Les serveurs doivent exécuter Windows Server 2003 SP1 ou une version plus récente. Si vous souhaitez utiliser l'infrastructure de classification des fichiers, vous devez exécuter Windows Server 2008 R2 ou une version plus récente. En outre, vous devez formater les volumes sur lesquels vous exécutez des opérations FSRM avec NTFS.</a:t>
            </a:r>
          </a:p>
          <a:p>
            <a:pPr>
              <a:lnSpc>
                <a:spcPct val="114000"/>
              </a:lnSpc>
              <a:defRPr/>
            </a:pPr>
            <a:r>
              <a:rPr lang="fr-FR" sz="1000" b="1">
                <a:latin typeface="Arial" pitchFamily="34" charset="0"/>
                <a:cs typeface="Arial" pitchFamily="34" charset="0"/>
              </a:rPr>
              <a:t>Question</a:t>
            </a:r>
          </a:p>
          <a:p>
            <a:pPr>
              <a:lnSpc>
                <a:spcPct val="114000"/>
              </a:lnSpc>
              <a:spcAft>
                <a:spcPts val="1200"/>
              </a:spcAft>
              <a:defRPr/>
            </a:pPr>
            <a:r>
              <a:rPr lang="fr-FR" sz="1000">
                <a:latin typeface="Arial" pitchFamily="34" charset="0"/>
                <a:cs typeface="Arial" pitchFamily="34" charset="0"/>
              </a:rPr>
              <a:t>De quelles manières les tâches de gestion de la classification et de gestion des fichiers peuvent-elles diminuer la surcharge administrative lors du traitement d'une structure de fichiers et de dossiers </a:t>
            </a:r>
            <a:r>
              <a:rPr lang="fr-FR" sz="1000" smtClean="0">
                <a:latin typeface="Arial" pitchFamily="34" charset="0"/>
                <a:cs typeface="Arial" pitchFamily="34" charset="0"/>
              </a:rPr>
              <a:t>complexe ?</a:t>
            </a:r>
            <a:endParaRPr lang="fr-FR" sz="1000">
              <a:latin typeface="Arial" pitchFamily="34" charset="0"/>
              <a:cs typeface="Arial" pitchFamily="34" charset="0"/>
            </a:endParaRPr>
          </a:p>
          <a:p>
            <a:pPr>
              <a:lnSpc>
                <a:spcPct val="114000"/>
              </a:lnSpc>
              <a:defRPr/>
            </a:pPr>
            <a:r>
              <a:rPr lang="fr-FR" sz="1000" b="1">
                <a:latin typeface="Arial" pitchFamily="34" charset="0"/>
                <a:cs typeface="Arial" pitchFamily="34" charset="0"/>
              </a:rPr>
              <a:t>Réponse</a:t>
            </a:r>
          </a:p>
          <a:p>
            <a:pPr>
              <a:lnSpc>
                <a:spcPct val="114000"/>
              </a:lnSpc>
              <a:spcAft>
                <a:spcPts val="1200"/>
              </a:spcAft>
              <a:defRPr/>
            </a:pPr>
            <a:r>
              <a:rPr lang="fr-FR" sz="1000">
                <a:latin typeface="Arial" pitchFamily="34" charset="0"/>
                <a:cs typeface="Arial" pitchFamily="34" charset="0"/>
              </a:rPr>
              <a:t>Les tâches de gestion de la classification et de gestion des fichiers peuvent permettre aux administrateurs d'automatiser la classification et la modification manuelles des fichiers sur un serveur de fichiers. Au lieu d'inspecter les fichiers manuellement et d'effectuer des opérations manuelles sur les fichiers, les administrateurs peuvent configurer l'infrastructure de classification des fichiers pour classer des fichiers, puis exécuter les opérations nécessaires sur ces fichiers via des tâches de gestion de fichiers.</a:t>
            </a:r>
          </a:p>
        </p:txBody>
      </p:sp>
      <p:sp>
        <p:nvSpPr>
          <p:cNvPr id="4" name="Slide Number Placeholder 3"/>
          <p:cNvSpPr>
            <a:spLocks noGrp="1"/>
          </p:cNvSpPr>
          <p:nvPr>
            <p:ph type="sldNum" sz="quarter" idx="10"/>
          </p:nvPr>
        </p:nvSpPr>
        <p:spPr/>
        <p:txBody>
          <a:bodyPr/>
          <a:lstStyle/>
          <a:p>
            <a:fld id="{D5CEF5DA-DBD0-4E4D-95CE-E4001EC53E38}"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20411B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336699"/>
                </a:solidFill>
                <a:latin typeface="Arial"/>
              </a:rPr>
              <a:t>10: Optimizing File Services</a:t>
            </a:r>
            <a:endParaRPr lang="en-US" sz="1200" b="1" dirty="0">
              <a:solidFill>
                <a:srgbClr val="336699"/>
              </a:solidFill>
              <a:latin typeface="Arial"/>
            </a:endParaRPr>
          </a:p>
        </p:txBody>
      </p:sp>
    </p:spTree>
    <p:extLst>
      <p:ext uri="{BB962C8B-B14F-4D97-AF65-F5344CB8AC3E}">
        <p14:creationId xmlns:p14="http://schemas.microsoft.com/office/powerpoint/2010/main" val="10606993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36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745898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Expliquez qu'il existe deux technologies principales qui forment une solution DFS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Espace de noms DFS (DFS-N)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solidFill>
                  <a:srgbClr val="000000"/>
                </a:solidFill>
                <a:effectLst/>
                <a:latin typeface="Arial"/>
                <a:ea typeface="Times New Roman"/>
                <a:cs typeface="Segoe UI"/>
              </a:rPr>
              <a:t>Réplication DFS (DFS-R)</a:t>
            </a:r>
            <a:endParaRPr lang="en-US" sz="1000" smtClean="0">
              <a:effectLst/>
              <a:latin typeface="Arial"/>
              <a:ea typeface="Times New Roman"/>
              <a:cs typeface="Times New Roman"/>
            </a:endParaRPr>
          </a:p>
          <a:p>
            <a:pPr>
              <a:lnSpc>
                <a:spcPct val="115000"/>
              </a:lnSpc>
              <a:spcAft>
                <a:spcPts val="1000"/>
              </a:spcAft>
            </a:pPr>
            <a:r>
              <a:rPr lang="en-US" sz="1000">
                <a:solidFill>
                  <a:srgbClr val="000000"/>
                </a:solidFill>
                <a:latin typeface="Arial"/>
                <a:ea typeface="SimSun"/>
                <a:cs typeface="Segoe UI"/>
              </a:rPr>
              <a:t>Décrivez brièvement chaque composant. Une brève description est suffisante à ce stade car ces composants seront présentés en détail ultérieurement dans le module.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37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42753245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aux stagiaires que vous choisirez un espace de noms autonome dans les cas suivants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Votre organisation n'utilise pas de service de domaine Active Directory</a:t>
            </a:r>
            <a:r>
              <a:rPr lang="en-US" sz="1000" baseline="30000" smtClean="0">
                <a:effectLst/>
                <a:latin typeface="Arial"/>
                <a:ea typeface="Times New Roman"/>
                <a:cs typeface="Times New Roman"/>
              </a:rPr>
              <a:t>®</a:t>
            </a:r>
            <a:r>
              <a:rPr lang="en-US" sz="1000" smtClean="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Vous devez créer un espace de noms unique avec plus de 5 000 cibles. (Notez que vous pouvez diviser les cibles de dossier en deux espaces de noms basés sur un domaine ou plus.)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Vous souhaitiez utiliser le serveur comme un cluster de serveurs pour vérifier la disponibilité.</a:t>
            </a:r>
          </a:p>
          <a:p>
            <a:pPr>
              <a:lnSpc>
                <a:spcPct val="115000"/>
              </a:lnSpc>
              <a:spcAft>
                <a:spcPts val="1000"/>
              </a:spcAft>
            </a:pPr>
            <a:r>
              <a:rPr lang="en-US" sz="1000">
                <a:latin typeface="Arial"/>
                <a:ea typeface="SimSun"/>
                <a:cs typeface="Segoe UI"/>
              </a:rPr>
              <a:t>Expliquez que vous choisirez un espace de noms basé sur un domaine dans les cas suivants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Vous souhaitez vérifier la disponibilité à l'aide de plusieurs serveurs d'espace de noms.</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Vous voulez masquer le nom des serveurs d'espace de noms aux utilisateurs, probablement parce que vous envisagez de remplacer le serveur d'espace de noms ou d'effectuer une migration de l'espace de noms vers un autre serveur.</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38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7725365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la réplication DFS et demandez aux stagiaires les avantages qu'ils entrevoient concernant son implémentation.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Décrivez certaines des notions générales liées à la réplication DFS.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39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618874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8039684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15000"/>
              </a:lnSpc>
              <a:spcAft>
                <a:spcPts val="1000"/>
              </a:spcAft>
            </a:pPr>
            <a:r>
              <a:rPr lang="en-US" sz="1000" dirty="0" err="1" smtClean="0">
                <a:latin typeface="Arial"/>
                <a:ea typeface="SimSun"/>
                <a:cs typeface="Segoe UI"/>
              </a:rPr>
              <a:t>Décrivez</a:t>
            </a:r>
            <a:r>
              <a:rPr lang="en-US" sz="1000" dirty="0" smtClean="0">
                <a:latin typeface="Arial"/>
                <a:ea typeface="SimSun"/>
                <a:cs typeface="Segoe UI"/>
              </a:rPr>
              <a:t> </a:t>
            </a:r>
            <a:r>
              <a:rPr lang="en-US" sz="1000" dirty="0" err="1" smtClean="0">
                <a:latin typeface="Arial"/>
                <a:ea typeface="SimSun"/>
                <a:cs typeface="Segoe UI"/>
              </a:rPr>
              <a:t>entièrement</a:t>
            </a:r>
            <a:r>
              <a:rPr lang="en-US" sz="1000" dirty="0" smtClean="0">
                <a:latin typeface="Arial"/>
                <a:ea typeface="SimSun"/>
                <a:cs typeface="Segoe UI"/>
              </a:rPr>
              <a:t> le </a:t>
            </a:r>
            <a:r>
              <a:rPr lang="en-US" sz="1000" dirty="0" err="1" smtClean="0">
                <a:latin typeface="Arial"/>
                <a:ea typeface="SimSun"/>
                <a:cs typeface="Segoe UI"/>
              </a:rPr>
              <a:t>processus</a:t>
            </a:r>
            <a:r>
              <a:rPr lang="en-US" sz="1000" dirty="0" smtClean="0">
                <a:latin typeface="Arial"/>
                <a:ea typeface="SimSun"/>
                <a:cs typeface="Segoe UI"/>
              </a:rPr>
              <a:t> </a:t>
            </a:r>
            <a:r>
              <a:rPr lang="en-US" sz="1000" dirty="0" err="1" smtClean="0">
                <a:latin typeface="Arial"/>
                <a:ea typeface="SimSun"/>
                <a:cs typeface="Segoe UI"/>
              </a:rPr>
              <a:t>comme</a:t>
            </a:r>
            <a:r>
              <a:rPr lang="en-US" sz="1000" dirty="0" smtClean="0">
                <a:latin typeface="Arial"/>
                <a:ea typeface="SimSun"/>
                <a:cs typeface="Segoe UI"/>
              </a:rPr>
              <a:t> suit :</a:t>
            </a:r>
            <a:endParaRPr lang="en-US" sz="1000" dirty="0" smtClean="0">
              <a:latin typeface="Arial"/>
              <a:ea typeface="SimSun"/>
              <a:cs typeface="Arial"/>
            </a:endParaRPr>
          </a:p>
          <a:p>
            <a:pPr>
              <a:lnSpc>
                <a:spcPct val="115000"/>
              </a:lnSpc>
              <a:spcAft>
                <a:spcPts val="1000"/>
              </a:spcAft>
            </a:pPr>
            <a:r>
              <a:rPr lang="en-US" sz="1000" dirty="0" err="1" smtClean="0">
                <a:latin typeface="Arial"/>
                <a:ea typeface="SimSun"/>
                <a:cs typeface="Segoe UI"/>
              </a:rPr>
              <a:t>Comme</a:t>
            </a:r>
            <a:r>
              <a:rPr lang="en-US" sz="1000" dirty="0" smtClean="0">
                <a:latin typeface="Arial"/>
                <a:ea typeface="SimSun"/>
                <a:cs typeface="Segoe UI"/>
              </a:rPr>
              <a:t> le </a:t>
            </a:r>
            <a:r>
              <a:rPr lang="en-US" sz="1000" dirty="0" err="1" smtClean="0">
                <a:latin typeface="Arial"/>
                <a:ea typeface="SimSun"/>
                <a:cs typeface="Segoe UI"/>
              </a:rPr>
              <a:t>montre</a:t>
            </a:r>
            <a:r>
              <a:rPr lang="en-US" sz="1000" dirty="0" smtClean="0">
                <a:latin typeface="Arial"/>
                <a:ea typeface="SimSun"/>
                <a:cs typeface="Segoe UI"/>
              </a:rPr>
              <a:t> </a:t>
            </a:r>
            <a:r>
              <a:rPr lang="en-US" sz="1000" dirty="0" err="1" smtClean="0">
                <a:latin typeface="Arial"/>
                <a:ea typeface="SimSun"/>
                <a:cs typeface="Segoe UI"/>
              </a:rPr>
              <a:t>l'illustration</a:t>
            </a:r>
            <a:r>
              <a:rPr lang="en-US" sz="1000" dirty="0" smtClean="0">
                <a:latin typeface="Arial"/>
                <a:ea typeface="SimSun"/>
                <a:cs typeface="Segoe UI"/>
              </a:rPr>
              <a:t>, </a:t>
            </a:r>
            <a:r>
              <a:rPr lang="en-US" sz="1000" dirty="0" err="1" smtClean="0">
                <a:latin typeface="Arial"/>
                <a:ea typeface="SimSun"/>
                <a:cs typeface="Segoe UI"/>
              </a:rPr>
              <a:t>lorsqu'un</a:t>
            </a:r>
            <a:r>
              <a:rPr lang="en-US" sz="1000" dirty="0" smtClean="0">
                <a:latin typeface="Arial"/>
                <a:ea typeface="SimSun"/>
                <a:cs typeface="Segoe UI"/>
              </a:rPr>
              <a:t> </a:t>
            </a:r>
            <a:r>
              <a:rPr lang="en-US" sz="1000" dirty="0" err="1" smtClean="0">
                <a:latin typeface="Arial"/>
                <a:ea typeface="SimSun"/>
                <a:cs typeface="Segoe UI"/>
              </a:rPr>
              <a:t>utilisateur</a:t>
            </a:r>
            <a:r>
              <a:rPr lang="en-US" sz="1000" dirty="0" smtClean="0">
                <a:latin typeface="Arial"/>
                <a:ea typeface="SimSun"/>
                <a:cs typeface="Segoe UI"/>
              </a:rPr>
              <a:t> </a:t>
            </a:r>
            <a:r>
              <a:rPr lang="en-US" sz="1000" dirty="0" err="1" smtClean="0">
                <a:latin typeface="Arial"/>
                <a:ea typeface="SimSun"/>
                <a:cs typeface="Segoe UI"/>
              </a:rPr>
              <a:t>essaie</a:t>
            </a:r>
            <a:r>
              <a:rPr lang="en-US" sz="1000" dirty="0" smtClean="0">
                <a:latin typeface="Arial"/>
                <a:ea typeface="SimSun"/>
                <a:cs typeface="Segoe UI"/>
              </a:rPr>
              <a:t> </a:t>
            </a:r>
            <a:r>
              <a:rPr lang="en-US" sz="1000" dirty="0" err="1" smtClean="0">
                <a:latin typeface="Arial"/>
                <a:ea typeface="SimSun"/>
                <a:cs typeface="Segoe UI"/>
              </a:rPr>
              <a:t>d'accéder</a:t>
            </a:r>
            <a:r>
              <a:rPr lang="en-US" sz="1000" dirty="0" smtClean="0">
                <a:latin typeface="Arial"/>
                <a:ea typeface="SimSun"/>
                <a:cs typeface="Segoe UI"/>
              </a:rPr>
              <a:t> à un dossier </a:t>
            </a:r>
            <a:r>
              <a:rPr lang="en-US" sz="1000" dirty="0" err="1" smtClean="0">
                <a:latin typeface="Arial"/>
                <a:ea typeface="SimSun"/>
                <a:cs typeface="Segoe UI"/>
              </a:rPr>
              <a:t>dans</a:t>
            </a:r>
            <a:r>
              <a:rPr lang="en-US" sz="1000" dirty="0" smtClean="0">
                <a:latin typeface="Arial"/>
                <a:ea typeface="SimSun"/>
                <a:cs typeface="Segoe UI"/>
              </a:rPr>
              <a:t> </a:t>
            </a:r>
            <a:r>
              <a:rPr lang="en-US" sz="1000" dirty="0" err="1" smtClean="0">
                <a:latin typeface="Arial"/>
                <a:ea typeface="SimSun"/>
                <a:cs typeface="Segoe UI"/>
              </a:rPr>
              <a:t>l'espace</a:t>
            </a:r>
            <a:r>
              <a:rPr lang="en-US" sz="1000" dirty="0" smtClean="0">
                <a:latin typeface="Arial"/>
                <a:ea typeface="SimSun"/>
                <a:cs typeface="Segoe UI"/>
              </a:rPr>
              <a:t> de </a:t>
            </a:r>
            <a:r>
              <a:rPr lang="en-US" sz="1000" dirty="0" err="1" smtClean="0">
                <a:latin typeface="Arial"/>
                <a:ea typeface="SimSun"/>
                <a:cs typeface="Segoe UI"/>
              </a:rPr>
              <a:t>noms</a:t>
            </a:r>
            <a:r>
              <a:rPr lang="en-US" sz="1000" dirty="0" smtClean="0">
                <a:latin typeface="Arial"/>
                <a:ea typeface="SimSun"/>
                <a:cs typeface="Segoe UI"/>
              </a:rPr>
              <a:t> (1), </a:t>
            </a:r>
            <a:r>
              <a:rPr lang="en-US" sz="1000" dirty="0" err="1" smtClean="0">
                <a:latin typeface="Arial"/>
                <a:ea typeface="SimSun"/>
                <a:cs typeface="Segoe UI"/>
              </a:rPr>
              <a:t>l'ordinateur</a:t>
            </a:r>
            <a:r>
              <a:rPr lang="en-US" sz="1000" dirty="0" smtClean="0">
                <a:latin typeface="Arial"/>
                <a:ea typeface="SimSun"/>
                <a:cs typeface="Segoe UI"/>
              </a:rPr>
              <a:t> client </a:t>
            </a:r>
            <a:r>
              <a:rPr lang="en-US" sz="1000" dirty="0" err="1" smtClean="0">
                <a:latin typeface="Arial"/>
                <a:ea typeface="SimSun"/>
                <a:cs typeface="Segoe UI"/>
              </a:rPr>
              <a:t>contacte</a:t>
            </a:r>
            <a:r>
              <a:rPr lang="en-US" sz="1000" dirty="0" smtClean="0">
                <a:latin typeface="Arial"/>
                <a:ea typeface="SimSun"/>
                <a:cs typeface="Segoe UI"/>
              </a:rPr>
              <a:t> un </a:t>
            </a:r>
            <a:r>
              <a:rPr lang="en-US" sz="1000" dirty="0" err="1" smtClean="0">
                <a:latin typeface="Arial"/>
                <a:ea typeface="SimSun"/>
                <a:cs typeface="Segoe UI"/>
              </a:rPr>
              <a:t>serveur</a:t>
            </a:r>
            <a:r>
              <a:rPr lang="en-US" sz="1000" dirty="0" smtClean="0">
                <a:latin typeface="Arial"/>
                <a:ea typeface="SimSun"/>
                <a:cs typeface="Segoe UI"/>
              </a:rPr>
              <a:t> </a:t>
            </a:r>
            <a:r>
              <a:rPr lang="en-US" sz="1000" dirty="0" err="1" smtClean="0">
                <a:latin typeface="Arial"/>
                <a:ea typeface="SimSun"/>
                <a:cs typeface="Segoe UI"/>
              </a:rPr>
              <a:t>d'espace</a:t>
            </a:r>
            <a:r>
              <a:rPr lang="en-US" sz="1000" dirty="0" smtClean="0">
                <a:latin typeface="Arial"/>
                <a:ea typeface="SimSun"/>
                <a:cs typeface="Segoe UI"/>
              </a:rPr>
              <a:t> de </a:t>
            </a:r>
            <a:r>
              <a:rPr lang="en-US" sz="1000" dirty="0" err="1" smtClean="0">
                <a:latin typeface="Arial"/>
                <a:ea typeface="SimSun"/>
                <a:cs typeface="Segoe UI"/>
              </a:rPr>
              <a:t>noms</a:t>
            </a:r>
            <a:r>
              <a:rPr lang="en-US" sz="1000" dirty="0" smtClean="0">
                <a:latin typeface="Arial"/>
                <a:ea typeface="SimSun"/>
                <a:cs typeface="Segoe UI"/>
              </a:rPr>
              <a:t>. Le </a:t>
            </a:r>
            <a:r>
              <a:rPr lang="en-US" sz="1000" dirty="0" err="1" smtClean="0">
                <a:latin typeface="Arial"/>
                <a:ea typeface="SimSun"/>
                <a:cs typeface="Segoe UI"/>
              </a:rPr>
              <a:t>serveur</a:t>
            </a:r>
            <a:r>
              <a:rPr lang="en-US" sz="1000" dirty="0" smtClean="0">
                <a:latin typeface="Arial"/>
                <a:ea typeface="SimSun"/>
                <a:cs typeface="Segoe UI"/>
              </a:rPr>
              <a:t> </a:t>
            </a:r>
            <a:r>
              <a:rPr lang="en-US" sz="1000" dirty="0" err="1" smtClean="0">
                <a:latin typeface="Arial"/>
                <a:ea typeface="SimSun"/>
                <a:cs typeface="Segoe UI"/>
              </a:rPr>
              <a:t>d'espace</a:t>
            </a:r>
            <a:r>
              <a:rPr lang="en-US" sz="1000" dirty="0" smtClean="0">
                <a:latin typeface="Arial"/>
                <a:ea typeface="SimSun"/>
                <a:cs typeface="Segoe UI"/>
              </a:rPr>
              <a:t> de </a:t>
            </a:r>
            <a:r>
              <a:rPr lang="en-US" sz="1000" dirty="0" err="1" smtClean="0">
                <a:latin typeface="Arial"/>
                <a:ea typeface="SimSun"/>
                <a:cs typeface="Segoe UI"/>
              </a:rPr>
              <a:t>noms</a:t>
            </a:r>
            <a:r>
              <a:rPr lang="en-US" sz="1000" dirty="0" smtClean="0">
                <a:latin typeface="Arial"/>
                <a:ea typeface="SimSun"/>
                <a:cs typeface="Segoe UI"/>
              </a:rPr>
              <a:t> </a:t>
            </a:r>
            <a:r>
              <a:rPr lang="en-US" sz="1000" dirty="0" err="1" smtClean="0">
                <a:latin typeface="Arial"/>
                <a:ea typeface="SimSun"/>
                <a:cs typeface="Segoe UI"/>
              </a:rPr>
              <a:t>envoie</a:t>
            </a:r>
            <a:r>
              <a:rPr lang="en-US" sz="1000" dirty="0" smtClean="0">
                <a:latin typeface="Arial"/>
                <a:ea typeface="SimSun"/>
                <a:cs typeface="Segoe UI"/>
              </a:rPr>
              <a:t> </a:t>
            </a:r>
            <a:r>
              <a:rPr lang="en-US" sz="1000" dirty="0" err="1" smtClean="0">
                <a:latin typeface="Arial"/>
                <a:ea typeface="SimSun"/>
                <a:cs typeface="Segoe UI"/>
              </a:rPr>
              <a:t>une</a:t>
            </a:r>
            <a:r>
              <a:rPr lang="en-US" sz="1000" dirty="0" smtClean="0">
                <a:latin typeface="Arial"/>
                <a:ea typeface="SimSun"/>
                <a:cs typeface="Segoe UI"/>
              </a:rPr>
              <a:t> </a:t>
            </a:r>
            <a:r>
              <a:rPr lang="en-US" sz="1000" dirty="0" err="1" smtClean="0">
                <a:latin typeface="Arial"/>
                <a:ea typeface="SimSun"/>
                <a:cs typeface="Segoe UI"/>
              </a:rPr>
              <a:t>référence</a:t>
            </a:r>
            <a:r>
              <a:rPr lang="en-US" sz="1000" dirty="0" smtClean="0">
                <a:latin typeface="Arial"/>
                <a:ea typeface="SimSun"/>
                <a:cs typeface="Segoe UI"/>
              </a:rPr>
              <a:t> à </a:t>
            </a:r>
            <a:r>
              <a:rPr lang="en-US" sz="1000" dirty="0" err="1" smtClean="0">
                <a:latin typeface="Arial"/>
                <a:ea typeface="SimSun"/>
                <a:cs typeface="Segoe UI"/>
              </a:rPr>
              <a:t>l'ordinateur</a:t>
            </a:r>
            <a:r>
              <a:rPr lang="en-US" sz="1000" dirty="0" smtClean="0">
                <a:latin typeface="Arial"/>
                <a:ea typeface="SimSun"/>
                <a:cs typeface="Segoe UI"/>
              </a:rPr>
              <a:t> client </a:t>
            </a:r>
            <a:r>
              <a:rPr lang="en-US" sz="1000" dirty="0" err="1" smtClean="0">
                <a:latin typeface="Arial"/>
                <a:ea typeface="SimSun"/>
                <a:cs typeface="Segoe UI"/>
              </a:rPr>
              <a:t>contenant</a:t>
            </a:r>
            <a:r>
              <a:rPr lang="en-US" sz="1000" dirty="0" smtClean="0">
                <a:latin typeface="Arial"/>
                <a:ea typeface="SimSun"/>
                <a:cs typeface="Segoe UI"/>
              </a:rPr>
              <a:t> </a:t>
            </a:r>
            <a:r>
              <a:rPr lang="en-US" sz="1000" dirty="0" err="1" smtClean="0">
                <a:latin typeface="Arial"/>
                <a:ea typeface="SimSun"/>
                <a:cs typeface="Segoe UI"/>
              </a:rPr>
              <a:t>une</a:t>
            </a:r>
            <a:r>
              <a:rPr lang="en-US" sz="1000" dirty="0" smtClean="0">
                <a:latin typeface="Arial"/>
                <a:ea typeface="SimSun"/>
                <a:cs typeface="Segoe UI"/>
              </a:rPr>
              <a:t> </a:t>
            </a:r>
            <a:r>
              <a:rPr lang="en-US" sz="1000" dirty="0" err="1" smtClean="0">
                <a:latin typeface="Arial"/>
                <a:ea typeface="SimSun"/>
                <a:cs typeface="Segoe UI"/>
              </a:rPr>
              <a:t>liste</a:t>
            </a:r>
            <a:r>
              <a:rPr lang="en-US" sz="1000" dirty="0" smtClean="0">
                <a:latin typeface="Arial"/>
                <a:ea typeface="SimSun"/>
                <a:cs typeface="Segoe UI"/>
              </a:rPr>
              <a:t> de </a:t>
            </a:r>
            <a:r>
              <a:rPr lang="en-US" sz="1000" dirty="0" err="1" smtClean="0">
                <a:latin typeface="Arial"/>
                <a:ea typeface="SimSun"/>
                <a:cs typeface="Segoe UI"/>
              </a:rPr>
              <a:t>serveurs</a:t>
            </a:r>
            <a:r>
              <a:rPr lang="en-US" sz="1000" dirty="0" smtClean="0">
                <a:latin typeface="Arial"/>
                <a:ea typeface="SimSun"/>
                <a:cs typeface="Segoe UI"/>
              </a:rPr>
              <a:t> qui </a:t>
            </a:r>
            <a:r>
              <a:rPr lang="en-US" sz="1000" dirty="0" err="1" smtClean="0">
                <a:latin typeface="Arial"/>
                <a:ea typeface="SimSun"/>
                <a:cs typeface="Segoe UI"/>
              </a:rPr>
              <a:t>hébergent</a:t>
            </a:r>
            <a:r>
              <a:rPr lang="en-US" sz="1000" dirty="0" smtClean="0">
                <a:latin typeface="Arial"/>
                <a:ea typeface="SimSun"/>
                <a:cs typeface="Segoe UI"/>
              </a:rPr>
              <a:t> les dossiers </a:t>
            </a:r>
            <a:r>
              <a:rPr lang="en-US" sz="1000" dirty="0" err="1" smtClean="0">
                <a:latin typeface="Arial"/>
                <a:ea typeface="SimSun"/>
                <a:cs typeface="Segoe UI"/>
              </a:rPr>
              <a:t>partagés</a:t>
            </a:r>
            <a:r>
              <a:rPr lang="en-US" sz="1000" dirty="0" smtClean="0">
                <a:latin typeface="Arial"/>
                <a:ea typeface="SimSun"/>
                <a:cs typeface="Segoe UI"/>
              </a:rPr>
              <a:t> (</a:t>
            </a:r>
            <a:r>
              <a:rPr lang="en-US" sz="1000" dirty="0" err="1" smtClean="0">
                <a:latin typeface="Arial"/>
                <a:ea typeface="SimSun"/>
                <a:cs typeface="Segoe UI"/>
              </a:rPr>
              <a:t>appelés</a:t>
            </a:r>
            <a:r>
              <a:rPr lang="en-US" sz="1000" dirty="0" smtClean="0">
                <a:latin typeface="Arial"/>
                <a:ea typeface="SimSun"/>
                <a:cs typeface="Segoe UI"/>
              </a:rPr>
              <a:t> </a:t>
            </a:r>
            <a:r>
              <a:rPr lang="en-US" sz="1000" dirty="0" err="1" smtClean="0">
                <a:latin typeface="Arial"/>
                <a:ea typeface="SimSun"/>
                <a:cs typeface="Segoe UI"/>
              </a:rPr>
              <a:t>cibles</a:t>
            </a:r>
            <a:r>
              <a:rPr lang="en-US" sz="1000" dirty="0" smtClean="0">
                <a:latin typeface="Arial"/>
                <a:ea typeface="SimSun"/>
                <a:cs typeface="Segoe UI"/>
              </a:rPr>
              <a:t> de dossier) </a:t>
            </a:r>
            <a:r>
              <a:rPr lang="en-US" sz="1000" dirty="0" err="1" smtClean="0">
                <a:latin typeface="Arial"/>
                <a:ea typeface="SimSun"/>
                <a:cs typeface="Segoe UI"/>
              </a:rPr>
              <a:t>associés</a:t>
            </a:r>
            <a:r>
              <a:rPr lang="en-US" sz="1000" dirty="0" smtClean="0">
                <a:latin typeface="Arial"/>
                <a:ea typeface="SimSun"/>
                <a:cs typeface="Segoe UI"/>
              </a:rPr>
              <a:t> au dossier. </a:t>
            </a:r>
            <a:r>
              <a:rPr lang="en-US" sz="1000" dirty="0" err="1" smtClean="0">
                <a:latin typeface="Arial"/>
                <a:ea typeface="SimSun"/>
                <a:cs typeface="Segoe UI"/>
              </a:rPr>
              <a:t>L'ordinateur</a:t>
            </a:r>
            <a:r>
              <a:rPr lang="en-US" sz="1000" dirty="0" smtClean="0">
                <a:latin typeface="Arial"/>
                <a:ea typeface="SimSun"/>
                <a:cs typeface="Segoe UI"/>
              </a:rPr>
              <a:t> client met en cache la </a:t>
            </a:r>
            <a:r>
              <a:rPr lang="en-US" sz="1000" dirty="0" err="1" smtClean="0">
                <a:latin typeface="Arial"/>
                <a:ea typeface="SimSun"/>
                <a:cs typeface="Segoe UI"/>
              </a:rPr>
              <a:t>référence</a:t>
            </a:r>
            <a:r>
              <a:rPr lang="en-US" sz="1000" dirty="0" smtClean="0">
                <a:latin typeface="Arial"/>
                <a:ea typeface="SimSun"/>
                <a:cs typeface="Segoe UI"/>
              </a:rPr>
              <a:t> </a:t>
            </a:r>
            <a:r>
              <a:rPr lang="en-US" sz="1000" dirty="0" err="1" smtClean="0">
                <a:latin typeface="Arial"/>
                <a:ea typeface="SimSun"/>
                <a:cs typeface="Segoe UI"/>
              </a:rPr>
              <a:t>puis</a:t>
            </a:r>
            <a:r>
              <a:rPr lang="en-US" sz="1000" dirty="0" smtClean="0">
                <a:latin typeface="Arial"/>
                <a:ea typeface="SimSun"/>
                <a:cs typeface="Segoe UI"/>
              </a:rPr>
              <a:t> </a:t>
            </a:r>
            <a:r>
              <a:rPr lang="en-US" sz="1000" dirty="0" err="1" smtClean="0">
                <a:latin typeface="Arial"/>
                <a:ea typeface="SimSun"/>
                <a:cs typeface="Segoe UI"/>
              </a:rPr>
              <a:t>contacte</a:t>
            </a:r>
            <a:r>
              <a:rPr lang="en-US" sz="1000" dirty="0" smtClean="0">
                <a:latin typeface="Arial"/>
                <a:ea typeface="SimSun"/>
                <a:cs typeface="Segoe UI"/>
              </a:rPr>
              <a:t> le premier </a:t>
            </a:r>
            <a:r>
              <a:rPr lang="en-US" sz="1000" dirty="0" err="1" smtClean="0">
                <a:latin typeface="Arial"/>
                <a:ea typeface="SimSun"/>
                <a:cs typeface="Segoe UI"/>
              </a:rPr>
              <a:t>serveur</a:t>
            </a:r>
            <a:r>
              <a:rPr lang="en-US" sz="1000" dirty="0" smtClean="0">
                <a:latin typeface="Arial"/>
                <a:ea typeface="SimSun"/>
                <a:cs typeface="Segoe UI"/>
              </a:rPr>
              <a:t> </a:t>
            </a:r>
            <a:r>
              <a:rPr lang="en-US" sz="1000" dirty="0" err="1" smtClean="0">
                <a:latin typeface="Arial"/>
                <a:ea typeface="SimSun"/>
                <a:cs typeface="Segoe UI"/>
              </a:rPr>
              <a:t>dans</a:t>
            </a:r>
            <a:r>
              <a:rPr lang="en-US" sz="1000" dirty="0" smtClean="0">
                <a:latin typeface="Arial"/>
                <a:ea typeface="SimSun"/>
                <a:cs typeface="Segoe UI"/>
              </a:rPr>
              <a:t> la </a:t>
            </a:r>
            <a:r>
              <a:rPr lang="en-US" sz="1000" dirty="0" err="1" smtClean="0">
                <a:latin typeface="Arial"/>
                <a:ea typeface="SimSun"/>
                <a:cs typeface="Segoe UI"/>
              </a:rPr>
              <a:t>référence</a:t>
            </a:r>
            <a:r>
              <a:rPr lang="en-US" sz="1000" dirty="0" smtClean="0">
                <a:latin typeface="Arial"/>
                <a:ea typeface="SimSun"/>
                <a:cs typeface="Segoe UI"/>
              </a:rPr>
              <a:t> (2). Il </a:t>
            </a:r>
            <a:r>
              <a:rPr lang="en-US" sz="1000" dirty="0" err="1" smtClean="0">
                <a:latin typeface="Arial"/>
                <a:ea typeface="SimSun"/>
                <a:cs typeface="Segoe UI"/>
              </a:rPr>
              <a:t>s'agit</a:t>
            </a:r>
            <a:r>
              <a:rPr lang="en-US" sz="1000" dirty="0" smtClean="0">
                <a:latin typeface="Arial"/>
                <a:ea typeface="SimSun"/>
                <a:cs typeface="Segoe UI"/>
              </a:rPr>
              <a:t> en </a:t>
            </a:r>
            <a:r>
              <a:rPr lang="en-US" sz="1000" dirty="0" err="1" smtClean="0">
                <a:latin typeface="Arial"/>
                <a:ea typeface="SimSun"/>
                <a:cs typeface="Segoe UI"/>
              </a:rPr>
              <a:t>général</a:t>
            </a:r>
            <a:r>
              <a:rPr lang="en-US" sz="1000" dirty="0" smtClean="0">
                <a:latin typeface="Arial"/>
                <a:ea typeface="SimSun"/>
                <a:cs typeface="Segoe UI"/>
              </a:rPr>
              <a:t> d'un </a:t>
            </a:r>
            <a:r>
              <a:rPr lang="en-US" sz="1000" dirty="0" err="1" smtClean="0">
                <a:latin typeface="Arial"/>
                <a:ea typeface="SimSun"/>
                <a:cs typeface="Segoe UI"/>
              </a:rPr>
              <a:t>serveur</a:t>
            </a:r>
            <a:r>
              <a:rPr lang="en-US" sz="1000" dirty="0" smtClean="0">
                <a:latin typeface="Arial"/>
                <a:ea typeface="SimSun"/>
                <a:cs typeface="Segoe UI"/>
              </a:rPr>
              <a:t> </a:t>
            </a:r>
            <a:r>
              <a:rPr lang="en-US" sz="1000" dirty="0" err="1" smtClean="0">
                <a:latin typeface="Arial"/>
                <a:ea typeface="SimSun"/>
                <a:cs typeface="Segoe UI"/>
              </a:rPr>
              <a:t>dans</a:t>
            </a:r>
            <a:r>
              <a:rPr lang="en-US" sz="1000" dirty="0" smtClean="0">
                <a:latin typeface="Arial"/>
                <a:ea typeface="SimSun"/>
                <a:cs typeface="Segoe UI"/>
              </a:rPr>
              <a:t> le </a:t>
            </a:r>
            <a:r>
              <a:rPr lang="en-US" sz="1000" dirty="0" err="1" smtClean="0">
                <a:latin typeface="Arial"/>
                <a:ea typeface="SimSun"/>
                <a:cs typeface="Segoe UI"/>
              </a:rPr>
              <a:t>propre</a:t>
            </a:r>
            <a:r>
              <a:rPr lang="en-US" sz="1000" dirty="0" smtClean="0">
                <a:latin typeface="Arial"/>
                <a:ea typeface="SimSun"/>
                <a:cs typeface="Segoe UI"/>
              </a:rPr>
              <a:t> site du client à </a:t>
            </a:r>
            <a:r>
              <a:rPr lang="en-US" sz="1000" dirty="0" err="1" smtClean="0">
                <a:latin typeface="Arial"/>
                <a:ea typeface="SimSun"/>
                <a:cs typeface="Segoe UI"/>
              </a:rPr>
              <a:t>moins</a:t>
            </a:r>
            <a:r>
              <a:rPr lang="en-US" sz="1000" dirty="0" smtClean="0">
                <a:latin typeface="Arial"/>
                <a:ea typeface="SimSun"/>
                <a:cs typeface="Segoe UI"/>
              </a:rPr>
              <a:t> </a:t>
            </a:r>
            <a:r>
              <a:rPr lang="en-US" sz="1000" dirty="0" err="1" smtClean="0">
                <a:latin typeface="Arial"/>
                <a:ea typeface="SimSun"/>
                <a:cs typeface="Segoe UI"/>
              </a:rPr>
              <a:t>qu'il</a:t>
            </a:r>
            <a:r>
              <a:rPr lang="en-US" sz="1000" dirty="0" smtClean="0">
                <a:latin typeface="Arial"/>
                <a:ea typeface="SimSun"/>
                <a:cs typeface="Segoe UI"/>
              </a:rPr>
              <a:t> </a:t>
            </a:r>
            <a:r>
              <a:rPr lang="en-US" sz="1000" dirty="0" err="1" smtClean="0">
                <a:latin typeface="Arial"/>
                <a:ea typeface="SimSun"/>
                <a:cs typeface="Segoe UI"/>
              </a:rPr>
              <a:t>n'existe</a:t>
            </a:r>
            <a:r>
              <a:rPr lang="en-US" sz="1000" dirty="0" smtClean="0">
                <a:latin typeface="Arial"/>
                <a:ea typeface="SimSun"/>
                <a:cs typeface="Segoe UI"/>
              </a:rPr>
              <a:t> </a:t>
            </a:r>
            <a:r>
              <a:rPr lang="en-US" sz="1000" dirty="0" err="1" smtClean="0">
                <a:latin typeface="Arial"/>
                <a:ea typeface="SimSun"/>
                <a:cs typeface="Segoe UI"/>
              </a:rPr>
              <a:t>aucun</a:t>
            </a:r>
            <a:r>
              <a:rPr lang="en-US" sz="1000" dirty="0" smtClean="0">
                <a:latin typeface="Arial"/>
                <a:ea typeface="SimSun"/>
                <a:cs typeface="Segoe UI"/>
              </a:rPr>
              <a:t> </a:t>
            </a:r>
            <a:r>
              <a:rPr lang="en-US" sz="1000" dirty="0" err="1" smtClean="0">
                <a:latin typeface="Arial"/>
                <a:ea typeface="SimSun"/>
                <a:cs typeface="Segoe UI"/>
              </a:rPr>
              <a:t>serveur</a:t>
            </a:r>
            <a:r>
              <a:rPr lang="en-US" sz="1000" dirty="0" smtClean="0">
                <a:latin typeface="Arial"/>
                <a:ea typeface="SimSun"/>
                <a:cs typeface="Segoe UI"/>
              </a:rPr>
              <a:t> de </a:t>
            </a:r>
            <a:r>
              <a:rPr lang="en-US" sz="1000" dirty="0" err="1" smtClean="0">
                <a:latin typeface="Arial"/>
                <a:ea typeface="SimSun"/>
                <a:cs typeface="Segoe UI"/>
              </a:rPr>
              <a:t>même</a:t>
            </a:r>
            <a:r>
              <a:rPr lang="en-US" sz="1000" dirty="0" smtClean="0">
                <a:latin typeface="Arial"/>
                <a:ea typeface="SimSun"/>
                <a:cs typeface="Segoe UI"/>
              </a:rPr>
              <a:t> site </a:t>
            </a:r>
            <a:r>
              <a:rPr lang="en-US" sz="1000" dirty="0" err="1" smtClean="0">
                <a:latin typeface="Arial"/>
                <a:ea typeface="SimSun"/>
                <a:cs typeface="Segoe UI"/>
              </a:rPr>
              <a:t>ou</a:t>
            </a:r>
            <a:r>
              <a:rPr lang="en-US" sz="1000" dirty="0" smtClean="0">
                <a:latin typeface="Arial"/>
                <a:ea typeface="SimSun"/>
                <a:cs typeface="Segoe UI"/>
              </a:rPr>
              <a:t> </a:t>
            </a:r>
            <a:r>
              <a:rPr lang="en-US" sz="1000" dirty="0" err="1" smtClean="0">
                <a:latin typeface="Arial"/>
                <a:ea typeface="SimSun"/>
                <a:cs typeface="Segoe UI"/>
              </a:rPr>
              <a:t>que</a:t>
            </a:r>
            <a:r>
              <a:rPr lang="en-US" sz="1000" dirty="0" smtClean="0">
                <a:latin typeface="Arial"/>
                <a:ea typeface="SimSun"/>
                <a:cs typeface="Segoe UI"/>
              </a:rPr>
              <a:t> </a:t>
            </a:r>
            <a:r>
              <a:rPr lang="en-US" sz="1000" dirty="0" err="1" smtClean="0">
                <a:latin typeface="Arial"/>
                <a:ea typeface="SimSun"/>
                <a:cs typeface="Segoe UI"/>
              </a:rPr>
              <a:t>l'administrateur</a:t>
            </a:r>
            <a:r>
              <a:rPr lang="en-US" sz="1000" dirty="0" smtClean="0">
                <a:latin typeface="Arial"/>
                <a:ea typeface="SimSun"/>
                <a:cs typeface="Segoe UI"/>
              </a:rPr>
              <a:t> configure </a:t>
            </a:r>
            <a:r>
              <a:rPr lang="en-US" sz="1000" dirty="0" err="1" smtClean="0">
                <a:latin typeface="Arial"/>
                <a:ea typeface="SimSun"/>
                <a:cs typeface="Segoe UI"/>
              </a:rPr>
              <a:t>une</a:t>
            </a:r>
            <a:r>
              <a:rPr lang="en-US" sz="1000" dirty="0" smtClean="0">
                <a:latin typeface="Arial"/>
                <a:ea typeface="SimSun"/>
                <a:cs typeface="Segoe UI"/>
              </a:rPr>
              <a:t> </a:t>
            </a:r>
            <a:r>
              <a:rPr lang="en-US" sz="1000" dirty="0" err="1" smtClean="0">
                <a:latin typeface="Arial"/>
                <a:ea typeface="SimSun"/>
                <a:cs typeface="Segoe UI"/>
              </a:rPr>
              <a:t>priorité</a:t>
            </a:r>
            <a:r>
              <a:rPr lang="en-US" sz="1000" dirty="0" smtClean="0">
                <a:latin typeface="Arial"/>
                <a:ea typeface="SimSun"/>
                <a:cs typeface="Segoe UI"/>
              </a:rPr>
              <a:t> </a:t>
            </a:r>
            <a:r>
              <a:rPr lang="en-US" sz="1000" dirty="0" err="1" smtClean="0">
                <a:latin typeface="Arial"/>
                <a:ea typeface="SimSun"/>
                <a:cs typeface="Segoe UI"/>
              </a:rPr>
              <a:t>cible</a:t>
            </a:r>
            <a:r>
              <a:rPr lang="en-US" sz="1000" dirty="0" smtClean="0">
                <a:latin typeface="Arial"/>
                <a:ea typeface="SimSun"/>
                <a:cs typeface="Segoe UI"/>
              </a:rPr>
              <a:t>.</a:t>
            </a:r>
            <a:endParaRPr lang="en-US" sz="1000" dirty="0" smtClean="0">
              <a:latin typeface="Arial"/>
              <a:ea typeface="SimSun"/>
              <a:cs typeface="Arial"/>
            </a:endParaRPr>
          </a:p>
          <a:p>
            <a:pPr>
              <a:lnSpc>
                <a:spcPct val="115000"/>
              </a:lnSpc>
              <a:spcAft>
                <a:spcPts val="1000"/>
              </a:spcAft>
            </a:pPr>
            <a:r>
              <a:rPr lang="en-US" sz="1000" dirty="0" smtClean="0">
                <a:latin typeface="Arial"/>
                <a:ea typeface="SimSun"/>
                <a:cs typeface="Segoe UI"/>
              </a:rPr>
              <a:t>La </a:t>
            </a:r>
            <a:r>
              <a:rPr lang="en-US" sz="1000" dirty="0" err="1" smtClean="0">
                <a:latin typeface="Arial"/>
                <a:ea typeface="SimSun"/>
                <a:cs typeface="Segoe UI"/>
              </a:rPr>
              <a:t>synchronisation</a:t>
            </a:r>
            <a:r>
              <a:rPr lang="en-US" sz="1000" dirty="0" smtClean="0">
                <a:latin typeface="Arial"/>
                <a:ea typeface="SimSun"/>
                <a:cs typeface="Segoe UI"/>
              </a:rPr>
              <a:t> des dossiers </a:t>
            </a:r>
            <a:r>
              <a:rPr lang="en-US" sz="1000" dirty="0" err="1" smtClean="0">
                <a:latin typeface="Arial"/>
                <a:ea typeface="SimSun"/>
                <a:cs typeface="Segoe UI"/>
              </a:rPr>
              <a:t>partagés</a:t>
            </a:r>
            <a:r>
              <a:rPr lang="en-US" sz="1000" dirty="0" smtClean="0">
                <a:latin typeface="Arial"/>
                <a:ea typeface="SimSun"/>
                <a:cs typeface="Segoe UI"/>
              </a:rPr>
              <a:t> </a:t>
            </a:r>
            <a:r>
              <a:rPr lang="en-US" sz="1000" dirty="0" err="1" smtClean="0">
                <a:latin typeface="Arial"/>
                <a:ea typeface="SimSun"/>
                <a:cs typeface="Segoe UI"/>
              </a:rPr>
              <a:t>est</a:t>
            </a:r>
            <a:r>
              <a:rPr lang="en-US" sz="1000" dirty="0" smtClean="0">
                <a:latin typeface="Arial"/>
                <a:ea typeface="SimSun"/>
                <a:cs typeface="Segoe UI"/>
              </a:rPr>
              <a:t> </a:t>
            </a:r>
            <a:r>
              <a:rPr lang="en-US" sz="1000" dirty="0" err="1" smtClean="0">
                <a:latin typeface="Arial"/>
                <a:ea typeface="SimSun"/>
                <a:cs typeface="Segoe UI"/>
              </a:rPr>
              <a:t>assurée</a:t>
            </a:r>
            <a:r>
              <a:rPr lang="en-US" sz="1000" dirty="0" smtClean="0">
                <a:latin typeface="Arial"/>
                <a:ea typeface="SimSun"/>
                <a:cs typeface="Segoe UI"/>
              </a:rPr>
              <a:t> par la </a:t>
            </a:r>
            <a:r>
              <a:rPr lang="en-US" sz="1000" dirty="0" err="1" smtClean="0">
                <a:latin typeface="Arial"/>
                <a:ea typeface="SimSun"/>
                <a:cs typeface="Segoe UI"/>
              </a:rPr>
              <a:t>réplication</a:t>
            </a:r>
            <a:r>
              <a:rPr lang="en-US" sz="1000" dirty="0" smtClean="0">
                <a:latin typeface="Arial"/>
                <a:ea typeface="SimSun"/>
                <a:cs typeface="Segoe UI"/>
              </a:rPr>
              <a:t> DFS. Le fait </a:t>
            </a:r>
            <a:r>
              <a:rPr lang="en-US" sz="1000" dirty="0" err="1" smtClean="0">
                <a:latin typeface="Arial"/>
                <a:ea typeface="SimSun"/>
                <a:cs typeface="Segoe UI"/>
              </a:rPr>
              <a:t>que</a:t>
            </a:r>
            <a:r>
              <a:rPr lang="en-US" sz="1000" dirty="0" smtClean="0">
                <a:latin typeface="Arial"/>
                <a:ea typeface="SimSun"/>
                <a:cs typeface="Segoe UI"/>
              </a:rPr>
              <a:t> </a:t>
            </a:r>
            <a:r>
              <a:rPr lang="en-US" sz="1000" dirty="0" err="1" smtClean="0">
                <a:latin typeface="Arial"/>
                <a:ea typeface="SimSun"/>
                <a:cs typeface="Segoe UI"/>
              </a:rPr>
              <a:t>plusieurs</a:t>
            </a:r>
            <a:r>
              <a:rPr lang="en-US" sz="1000" dirty="0" smtClean="0">
                <a:latin typeface="Arial"/>
                <a:ea typeface="SimSun"/>
                <a:cs typeface="Segoe UI"/>
              </a:rPr>
              <a:t> </a:t>
            </a:r>
            <a:r>
              <a:rPr lang="en-US" sz="1000" dirty="0" err="1" smtClean="0">
                <a:latin typeface="Arial"/>
                <a:ea typeface="SimSun"/>
                <a:cs typeface="Segoe UI"/>
              </a:rPr>
              <a:t>serveurs</a:t>
            </a:r>
            <a:r>
              <a:rPr lang="en-US" sz="1000" dirty="0" smtClean="0">
                <a:latin typeface="Arial"/>
                <a:ea typeface="SimSun"/>
                <a:cs typeface="Segoe UI"/>
              </a:rPr>
              <a:t> </a:t>
            </a:r>
            <a:r>
              <a:rPr lang="en-US" sz="1000" dirty="0" err="1" smtClean="0">
                <a:latin typeface="Arial"/>
                <a:ea typeface="SimSun"/>
                <a:cs typeface="Segoe UI"/>
              </a:rPr>
              <a:t>hébergent</a:t>
            </a:r>
            <a:r>
              <a:rPr lang="en-US" sz="1000" dirty="0" smtClean="0">
                <a:latin typeface="Arial"/>
                <a:ea typeface="SimSun"/>
                <a:cs typeface="Segoe UI"/>
              </a:rPr>
              <a:t> le dossier </a:t>
            </a:r>
            <a:r>
              <a:rPr lang="en-US" sz="1000" dirty="0" err="1" smtClean="0">
                <a:latin typeface="Arial"/>
                <a:ea typeface="SimSun"/>
                <a:cs typeface="Segoe UI"/>
              </a:rPr>
              <a:t>est</a:t>
            </a:r>
            <a:r>
              <a:rPr lang="en-US" sz="1000" dirty="0" smtClean="0">
                <a:latin typeface="Arial"/>
                <a:ea typeface="SimSun"/>
                <a:cs typeface="Segoe UI"/>
              </a:rPr>
              <a:t> transparent pour les </a:t>
            </a:r>
            <a:r>
              <a:rPr lang="en-US" sz="1000" dirty="0" err="1" smtClean="0">
                <a:latin typeface="Arial"/>
                <a:ea typeface="SimSun"/>
                <a:cs typeface="Segoe UI"/>
              </a:rPr>
              <a:t>utilisateurs</a:t>
            </a:r>
            <a:r>
              <a:rPr lang="en-US" sz="1000" dirty="0" smtClean="0">
                <a:latin typeface="Arial"/>
                <a:ea typeface="SimSun"/>
                <a:cs typeface="Segoe UI"/>
              </a:rPr>
              <a:t>, qui </a:t>
            </a:r>
            <a:r>
              <a:rPr lang="en-US" sz="1000" dirty="0" err="1" smtClean="0">
                <a:latin typeface="Arial"/>
                <a:ea typeface="SimSun"/>
                <a:cs typeface="Segoe UI"/>
              </a:rPr>
              <a:t>voient</a:t>
            </a:r>
            <a:r>
              <a:rPr lang="en-US" sz="1000" dirty="0" smtClean="0">
                <a:latin typeface="Arial"/>
                <a:ea typeface="SimSun"/>
                <a:cs typeface="Segoe UI"/>
              </a:rPr>
              <a:t> </a:t>
            </a:r>
            <a:r>
              <a:rPr lang="en-US" sz="1000" dirty="0" err="1" smtClean="0">
                <a:latin typeface="Arial"/>
                <a:ea typeface="SimSun"/>
                <a:cs typeface="Segoe UI"/>
              </a:rPr>
              <a:t>uniquement</a:t>
            </a:r>
            <a:r>
              <a:rPr lang="en-US" sz="1000" dirty="0" smtClean="0">
                <a:latin typeface="Arial"/>
                <a:ea typeface="SimSun"/>
                <a:cs typeface="Segoe UI"/>
              </a:rPr>
              <a:t> un </a:t>
            </a:r>
            <a:r>
              <a:rPr lang="en-US" sz="1000" dirty="0" err="1" smtClean="0">
                <a:latin typeface="Arial"/>
                <a:ea typeface="SimSun"/>
                <a:cs typeface="Segoe UI"/>
              </a:rPr>
              <a:t>seul</a:t>
            </a:r>
            <a:r>
              <a:rPr lang="en-US" sz="1000" dirty="0" smtClean="0">
                <a:latin typeface="Arial"/>
                <a:ea typeface="SimSun"/>
                <a:cs typeface="Segoe UI"/>
              </a:rPr>
              <a:t> dossier </a:t>
            </a:r>
            <a:r>
              <a:rPr lang="en-US" sz="1000" dirty="0" err="1" smtClean="0">
                <a:latin typeface="Arial"/>
                <a:ea typeface="SimSun"/>
                <a:cs typeface="Segoe UI"/>
              </a:rPr>
              <a:t>dans</a:t>
            </a:r>
            <a:r>
              <a:rPr lang="en-US" sz="1000" dirty="0" smtClean="0">
                <a:latin typeface="Arial"/>
                <a:ea typeface="SimSun"/>
                <a:cs typeface="Segoe UI"/>
              </a:rPr>
              <a:t> </a:t>
            </a:r>
            <a:r>
              <a:rPr lang="en-US" sz="1000" dirty="0" err="1" smtClean="0">
                <a:latin typeface="Arial"/>
                <a:ea typeface="SimSun"/>
                <a:cs typeface="Segoe UI"/>
              </a:rPr>
              <a:t>l'espace</a:t>
            </a:r>
            <a:r>
              <a:rPr lang="en-US" sz="1000" dirty="0" smtClean="0">
                <a:latin typeface="Arial"/>
                <a:ea typeface="SimSun"/>
                <a:cs typeface="Segoe UI"/>
              </a:rPr>
              <a:t> de </a:t>
            </a:r>
            <a:r>
              <a:rPr lang="en-US" sz="1000" dirty="0" err="1" smtClean="0">
                <a:latin typeface="Arial"/>
                <a:ea typeface="SimSun"/>
                <a:cs typeface="Segoe UI"/>
              </a:rPr>
              <a:t>noms</a:t>
            </a:r>
            <a:r>
              <a:rPr lang="en-US" sz="1000" dirty="0" smtClean="0">
                <a:latin typeface="Arial"/>
                <a:ea typeface="SimSun"/>
                <a:cs typeface="Segoe UI"/>
              </a:rPr>
              <a:t>. Si </a:t>
            </a:r>
            <a:r>
              <a:rPr lang="en-US" sz="1000" dirty="0" err="1" smtClean="0">
                <a:latin typeface="Arial"/>
                <a:ea typeface="SimSun"/>
                <a:cs typeface="Segoe UI"/>
              </a:rPr>
              <a:t>l'un</a:t>
            </a:r>
            <a:r>
              <a:rPr lang="en-US" sz="1000" dirty="0" smtClean="0">
                <a:latin typeface="Arial"/>
                <a:ea typeface="SimSun"/>
                <a:cs typeface="Segoe UI"/>
              </a:rPr>
              <a:t> des </a:t>
            </a:r>
            <a:r>
              <a:rPr lang="en-US" sz="1000" dirty="0" err="1" smtClean="0">
                <a:latin typeface="Arial"/>
                <a:ea typeface="SimSun"/>
                <a:cs typeface="Segoe UI"/>
              </a:rPr>
              <a:t>serveurs</a:t>
            </a:r>
            <a:r>
              <a:rPr lang="en-US" sz="1000" dirty="0" smtClean="0">
                <a:latin typeface="Arial"/>
                <a:ea typeface="SimSun"/>
                <a:cs typeface="Segoe UI"/>
              </a:rPr>
              <a:t> </a:t>
            </a:r>
            <a:r>
              <a:rPr lang="en-US" sz="1000" dirty="0" err="1" smtClean="0">
                <a:latin typeface="Arial"/>
                <a:ea typeface="SimSun"/>
                <a:cs typeface="Segoe UI"/>
              </a:rPr>
              <a:t>devient</a:t>
            </a:r>
            <a:r>
              <a:rPr lang="en-US" sz="1000" dirty="0" smtClean="0">
                <a:latin typeface="Arial"/>
                <a:ea typeface="SimSun"/>
                <a:cs typeface="Segoe UI"/>
              </a:rPr>
              <a:t> </a:t>
            </a:r>
            <a:r>
              <a:rPr lang="en-US" sz="1000" dirty="0" err="1" smtClean="0">
                <a:latin typeface="Arial"/>
                <a:ea typeface="SimSun"/>
                <a:cs typeface="Segoe UI"/>
              </a:rPr>
              <a:t>indisponible</a:t>
            </a:r>
            <a:r>
              <a:rPr lang="en-US" sz="1000" dirty="0" smtClean="0">
                <a:latin typeface="Arial"/>
                <a:ea typeface="SimSun"/>
                <a:cs typeface="Segoe UI"/>
              </a:rPr>
              <a:t>, </a:t>
            </a:r>
            <a:r>
              <a:rPr lang="en-US" sz="1000" dirty="0" err="1" smtClean="0">
                <a:latin typeface="Arial"/>
                <a:ea typeface="SimSun"/>
                <a:cs typeface="Segoe UI"/>
              </a:rPr>
              <a:t>l'ordinateur</a:t>
            </a:r>
            <a:r>
              <a:rPr lang="en-US" sz="1000" dirty="0" smtClean="0">
                <a:latin typeface="Arial"/>
                <a:ea typeface="SimSun"/>
                <a:cs typeface="Segoe UI"/>
              </a:rPr>
              <a:t> client bascule </a:t>
            </a:r>
            <a:r>
              <a:rPr lang="en-US" sz="1000" dirty="0" err="1" smtClean="0">
                <a:latin typeface="Arial"/>
                <a:ea typeface="SimSun"/>
                <a:cs typeface="Segoe UI"/>
              </a:rPr>
              <a:t>vers</a:t>
            </a:r>
            <a:r>
              <a:rPr lang="en-US" sz="1000" dirty="0" smtClean="0">
                <a:latin typeface="Arial"/>
                <a:ea typeface="SimSun"/>
                <a:cs typeface="Segoe UI"/>
              </a:rPr>
              <a:t> le </a:t>
            </a:r>
            <a:r>
              <a:rPr lang="en-US" sz="1000" dirty="0" err="1" smtClean="0">
                <a:latin typeface="Arial"/>
                <a:ea typeface="SimSun"/>
                <a:cs typeface="Segoe UI"/>
              </a:rPr>
              <a:t>serveur</a:t>
            </a:r>
            <a:r>
              <a:rPr lang="en-US" sz="1000" dirty="0" smtClean="0">
                <a:latin typeface="Arial"/>
                <a:ea typeface="SimSun"/>
                <a:cs typeface="Segoe UI"/>
              </a:rPr>
              <a:t> </a:t>
            </a:r>
            <a:r>
              <a:rPr lang="en-US" sz="1000" dirty="0" err="1" smtClean="0">
                <a:latin typeface="Arial"/>
                <a:ea typeface="SimSun"/>
                <a:cs typeface="Segoe UI"/>
              </a:rPr>
              <a:t>restant</a:t>
            </a:r>
            <a:r>
              <a:rPr lang="en-US" sz="1000" dirty="0" smtClean="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pPr>
              <a:defRPr/>
            </a:pPr>
            <a:fld id="{DCCEFC8F-1EBC-43E5-886D-F0A9AD3E9B6F}" type="slidenum">
              <a:rPr lang="en-US" smtClean="0"/>
              <a:pPr>
                <a:defRPr/>
              </a:pPr>
              <a:t>40</a:t>
            </a:fld>
            <a:endParaRPr lang="en-US" dirty="0"/>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3427648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smtClean="0">
                <a:latin typeface="Arial"/>
                <a:ea typeface="SimSun"/>
                <a:cs typeface="Arial"/>
              </a:rPr>
              <a:t>Cette </a:t>
            </a:r>
            <a:r>
              <a:rPr lang="en-US" sz="1000">
                <a:latin typeface="Arial"/>
                <a:ea typeface="SimSun"/>
                <a:cs typeface="Arial"/>
              </a:rPr>
              <a:t>rubrique présente une nouvelle fonctionnalité de Windows Server 2012. Le service de rôle Services de fichiers appelé Déduplication des données active l'optimisation du stockage sur les volumes non-système.</a:t>
            </a:r>
          </a:p>
          <a:p>
            <a:pPr>
              <a:lnSpc>
                <a:spcPct val="115000"/>
              </a:lnSpc>
              <a:spcAft>
                <a:spcPts val="1000"/>
              </a:spcAft>
            </a:pPr>
            <a:r>
              <a:rPr lang="en-US" sz="1000">
                <a:latin typeface="Arial"/>
                <a:ea typeface="SimSun"/>
                <a:cs typeface="Arial"/>
              </a:rPr>
              <a:t>Expliquez la déduplication des données, ainsi que les fonctionnalités évoluées et les éléments à prendre en considération tels qu'ils sont énumérés dans le manuel.</a:t>
            </a:r>
          </a:p>
          <a:p>
            <a:pPr>
              <a:lnSpc>
                <a:spcPct val="115000"/>
              </a:lnSpc>
              <a:spcAft>
                <a:spcPts val="1000"/>
              </a:spcAft>
            </a:pPr>
            <a:r>
              <a:rPr lang="en-US" sz="1000">
                <a:latin typeface="Arial"/>
                <a:ea typeface="SimSun"/>
                <a:cs typeface="Arial"/>
              </a:rPr>
              <a:t>Assurez-vous que les stagiaires comprennent que la déduplication des données n'est pas spécifique de la réplication DFS, mais plutôt que la réplication DFS est l'une des technologies de Windows Server 2012 qui est conçue pour tirer parti de la déduplication des données.</a:t>
            </a:r>
          </a:p>
        </p:txBody>
      </p:sp>
      <p:sp>
        <p:nvSpPr>
          <p:cNvPr id="4" name="Slide Number Placeholder 3"/>
          <p:cNvSpPr>
            <a:spLocks noGrp="1"/>
          </p:cNvSpPr>
          <p:nvPr>
            <p:ph type="sldNum" sz="quarter" idx="10"/>
          </p:nvPr>
        </p:nvSpPr>
        <p:spPr/>
        <p:txBody>
          <a:bodyPr/>
          <a:lstStyle/>
          <a:p>
            <a:fld id="{924EB56C-2B4B-4165-8D9C-FDA0C45E3970}" type="slidenum">
              <a:rPr lang="en-US" smtClean="0"/>
              <a:t>41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5738924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Expliquez que l'espace de noms DFS et la réplication DFS peuvent fournir ensemble des solutions pour plusieurs scénarios clés :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le partage de fichiers entre succursales ; Mentionnez que les administrateurs peuvent utiliser la réplication DFS pour répliquer des fichiers entre des serveurs de succursale, fournissant ainsi aux utilisateurs un accès rapide aux fichiers dans leurs succursales respectives. Avoir des fichiers dans plusieurs succursales arrange également les utilisateurs qui se déplacent d'une succursale à une autre. Les utilisateurs peuvent modifier leurs fichiers dans une succursale, puis ces modifications sont répliquées à la succursale de l'utilisateur ou au site concentrateur.</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Collecte de données. Le scénario de collecte de données aide à supprimer les sauvegardes sur bande dans les succursales et réduit considérablement les coûts de fonctionnement de succursale. Pour cela, les données sont répliquées d'un serveur de succursale vers un serveur de bureau central ou un centre de données. Les administrateurs du bureau central peuvent utiliser des logiciels de sauvegarde pour sauvegarder les données du serveur de succursale. Cela élimine le processus souvent sujet aux erreurs qui consiste à réaliser des sauvegardes depuis des succursales avec des administrateurs qui ne sont pas spécialisés en technologies de l'information. </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Distribution de données. Les données peuvent être répliquées dans l'ensemble d'une organisation et tenues à la disposition des utilisateurs, via une seule arborescence de dossiers d'espace de noms virtuels.</a:t>
            </a:r>
          </a:p>
          <a:p>
            <a:pPr>
              <a:lnSpc>
                <a:spcPct val="115000"/>
              </a:lnSpc>
              <a:spcAft>
                <a:spcPts val="1000"/>
              </a:spcAft>
            </a:pPr>
            <a:r>
              <a:rPr lang="en-US" sz="1000" b="1">
                <a:latin typeface="Arial"/>
                <a:ea typeface="SimSun"/>
                <a:cs typeface="Arial"/>
              </a:rPr>
              <a:t>Remarque : </a:t>
            </a:r>
            <a:r>
              <a:rPr lang="en-US" sz="1000">
                <a:latin typeface="Arial"/>
                <a:ea typeface="SimSun"/>
                <a:cs typeface="Arial"/>
              </a:rPr>
              <a:t>Veillez à mentionner que la réplication DFS ne réplique que les modifications entre les deux serveurs pour réduire les besoins en bande passante. </a:t>
            </a:r>
          </a:p>
          <a:p>
            <a:pPr>
              <a:lnSpc>
                <a:spcPct val="115000"/>
              </a:lnSpc>
              <a:spcAft>
                <a:spcPts val="1000"/>
              </a:spcAft>
            </a:pPr>
            <a:r>
              <a:rPr lang="en-US" sz="1000">
                <a:latin typeface="Arial"/>
                <a:ea typeface="SimSun"/>
                <a:cs typeface="Segoe UI"/>
              </a:rPr>
              <a:t>Veillez à mentionner que la réplication DFS réplique un fichier uniquement après sa fermeture ; par conséquent, elle n'est pas recommandée pour répliquer des fichiers de base de données ou tout fichier maintenu ouvert pendant de longues périodes.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42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3361676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 cette démonstration, vous allez utiliser les ordinateurs virtuels </a:t>
            </a:r>
            <a:r>
              <a:rPr lang="en-US" sz="1000" b="1">
                <a:latin typeface="Arial"/>
                <a:ea typeface="SimSun"/>
                <a:cs typeface="Arial"/>
              </a:rPr>
              <a:t>22411B-LON-DC1</a:t>
            </a:r>
            <a:r>
              <a:rPr lang="en-US" sz="1000">
                <a:latin typeface="Arial"/>
                <a:ea typeface="SimSun"/>
                <a:cs typeface="Segoe UI"/>
              </a:rPr>
              <a:t> et </a:t>
            </a:r>
            <a:r>
              <a:rPr lang="en-US" sz="1000" b="1">
                <a:latin typeface="Arial"/>
                <a:ea typeface="SimSun"/>
                <a:cs typeface="Arial"/>
              </a:rPr>
              <a:t>22411B-LON-SVR1</a:t>
            </a:r>
            <a:r>
              <a:rPr lang="en-US" sz="1000">
                <a:latin typeface="Arial"/>
                <a:ea typeface="SimSun"/>
                <a:cs typeface="Segoe UI"/>
              </a:rPr>
              <a:t>. Connectez-vous à </a:t>
            </a:r>
            <a:r>
              <a:rPr lang="en-US" sz="1000" b="1">
                <a:latin typeface="Arial"/>
                <a:ea typeface="SimSun"/>
                <a:cs typeface="Arial"/>
              </a:rPr>
              <a:t>LON-SVR1</a:t>
            </a:r>
            <a:r>
              <a:rPr lang="en-US" sz="1000">
                <a:latin typeface="Arial"/>
                <a:ea typeface="SimSun"/>
                <a:cs typeface="Segoe UI"/>
              </a:rPr>
              <a:t> en tant que </a:t>
            </a:r>
            <a:r>
              <a:rPr lang="en-US" sz="1000" b="1">
                <a:latin typeface="Arial"/>
                <a:ea typeface="SimSun"/>
                <a:cs typeface="Arial"/>
              </a:rPr>
              <a:t>ADATUM\Administrateur</a:t>
            </a:r>
            <a:r>
              <a:rPr lang="en-US" sz="1000">
                <a:latin typeface="Arial"/>
                <a:ea typeface="SimSun"/>
                <a:cs typeface="Segoe UI"/>
              </a:rPr>
              <a:t> avec le mot de passe </a:t>
            </a:r>
            <a:r>
              <a:rPr lang="en-US" sz="1000" b="1">
                <a:latin typeface="Arial"/>
                <a:ea typeface="SimSun"/>
                <a:cs typeface="Arial"/>
              </a:rPr>
              <a:t>Pa$$w0rd</a:t>
            </a:r>
            <a:r>
              <a:rPr lang="en-US" sz="1000">
                <a:latin typeface="Arial"/>
                <a:ea typeface="SimSun"/>
                <a:cs typeface="Segoe UI"/>
              </a:rPr>
              <a:t>.</a:t>
            </a:r>
            <a:endParaRPr lang="en-US" sz="1000">
              <a:latin typeface="Arial"/>
              <a:ea typeface="SimSun"/>
              <a:cs typeface="Arial"/>
            </a:endParaRPr>
          </a:p>
          <a:p>
            <a:pPr>
              <a:lnSpc>
                <a:spcPct val="115000"/>
              </a:lnSpc>
              <a:spcAft>
                <a:spcPts val="1000"/>
              </a:spcAft>
            </a:pPr>
            <a:r>
              <a:rPr lang="en-US" sz="1000" b="1">
                <a:latin typeface="Arial"/>
                <a:ea typeface="SimSun"/>
                <a:cs typeface="Arial"/>
              </a:rPr>
              <a:t>Procédure de démonstration</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Installer le rôle DFS</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Basculez vers LON-SVR1.</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barre des tâches, cliquez sur </a:t>
            </a:r>
            <a:r>
              <a:rPr lang="en-US" sz="1000" b="1" smtClean="0">
                <a:effectLst/>
                <a:latin typeface="Arial"/>
                <a:ea typeface="Times New Roman"/>
                <a:cs typeface="Times New Roman"/>
              </a:rPr>
              <a:t>Gestionnaire de serveur</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le Gestionnaire de serveur, cliquez sur </a:t>
            </a:r>
            <a:r>
              <a:rPr lang="en-US" sz="1000" b="1" smtClean="0">
                <a:effectLst/>
                <a:latin typeface="Arial"/>
                <a:ea typeface="Times New Roman"/>
                <a:cs typeface="Times New Roman"/>
              </a:rPr>
              <a:t>Gérer</a:t>
            </a:r>
            <a:r>
              <a:rPr lang="en-US" sz="1000" smtClean="0">
                <a:effectLst/>
                <a:latin typeface="Arial"/>
                <a:ea typeface="Times New Roman"/>
                <a:cs typeface="Times New Roman"/>
              </a:rPr>
              <a:t>, puis sur </a:t>
            </a:r>
            <a:r>
              <a:rPr lang="en-US" sz="1000" b="1" smtClean="0">
                <a:effectLst/>
                <a:latin typeface="Arial"/>
                <a:ea typeface="Times New Roman"/>
                <a:cs typeface="Times New Roman"/>
              </a:rPr>
              <a:t>Ajouter des rôles et fonctionnalités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l'Assistant Ajout de rôles et de fonctionnalités, cliquez sur </a:t>
            </a:r>
            <a:r>
              <a:rPr lang="en-US" sz="1000" b="1" smtClean="0">
                <a:effectLst/>
                <a:latin typeface="Arial"/>
                <a:ea typeface="Times New Roman"/>
                <a:cs typeface="Times New Roman"/>
              </a:rPr>
              <a:t>Suivant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page </a:t>
            </a:r>
            <a:r>
              <a:rPr lang="en-US" sz="1000" b="1" smtClean="0">
                <a:effectLst/>
                <a:latin typeface="Arial"/>
                <a:ea typeface="Times New Roman"/>
                <a:cs typeface="Times New Roman"/>
              </a:rPr>
              <a:t>Sélectionner le type d'installation</a:t>
            </a:r>
            <a:r>
              <a:rPr lang="en-US" sz="1000" smtClean="0">
                <a:effectLst/>
                <a:latin typeface="Arial"/>
                <a:ea typeface="Times New Roman"/>
                <a:cs typeface="Times New Roman"/>
              </a:rPr>
              <a:t>, cliquez sur </a:t>
            </a:r>
            <a:r>
              <a:rPr lang="en-US" sz="1000" b="1" smtClean="0">
                <a:effectLst/>
                <a:latin typeface="Arial"/>
                <a:ea typeface="Times New Roman"/>
                <a:cs typeface="Times New Roman"/>
              </a:rPr>
              <a:t>Suivant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page </a:t>
            </a:r>
            <a:r>
              <a:rPr lang="en-US" sz="1000" b="1" smtClean="0">
                <a:effectLst/>
                <a:latin typeface="Arial"/>
                <a:ea typeface="Times New Roman"/>
                <a:cs typeface="Times New Roman"/>
              </a:rPr>
              <a:t>Sélectionner le serveur de destination</a:t>
            </a:r>
            <a:r>
              <a:rPr lang="en-US" sz="1000" smtClean="0">
                <a:effectLst/>
                <a:latin typeface="Arial"/>
                <a:ea typeface="Times New Roman"/>
                <a:cs typeface="Times New Roman"/>
              </a:rPr>
              <a:t>, cliquez sur </a:t>
            </a:r>
            <a:r>
              <a:rPr lang="en-US" sz="1000" b="1" smtClean="0">
                <a:effectLst/>
                <a:latin typeface="Arial"/>
                <a:ea typeface="Times New Roman"/>
                <a:cs typeface="Times New Roman"/>
              </a:rPr>
              <a:t>Suivant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page </a:t>
            </a:r>
            <a:r>
              <a:rPr lang="en-US" sz="1000" b="1" smtClean="0">
                <a:effectLst/>
                <a:latin typeface="Arial"/>
                <a:ea typeface="Times New Roman"/>
                <a:cs typeface="Times New Roman"/>
              </a:rPr>
              <a:t>Sélectionner des rôles de serveurs,</a:t>
            </a:r>
            <a:r>
              <a:rPr lang="en-US" sz="1000" smtClean="0">
                <a:effectLst/>
                <a:latin typeface="Arial"/>
                <a:ea typeface="Times New Roman"/>
                <a:cs typeface="Times New Roman"/>
              </a:rPr>
              <a:t> développez </a:t>
            </a:r>
            <a:r>
              <a:rPr lang="en-US" sz="1000" b="1" smtClean="0">
                <a:effectLst/>
                <a:latin typeface="Arial"/>
                <a:ea typeface="Times New Roman"/>
                <a:cs typeface="Times New Roman"/>
              </a:rPr>
              <a:t>Service de fichiers et de stockage (Installé)</a:t>
            </a:r>
            <a:r>
              <a:rPr lang="en-US" sz="1000" smtClean="0">
                <a:effectLst/>
                <a:latin typeface="Arial"/>
                <a:ea typeface="Times New Roman"/>
                <a:cs typeface="Times New Roman"/>
              </a:rPr>
              <a:t>, </a:t>
            </a:r>
            <a:r>
              <a:rPr lang="en-US" sz="1000" b="1" smtClean="0">
                <a:effectLst/>
                <a:latin typeface="Arial"/>
                <a:ea typeface="Times New Roman"/>
                <a:cs typeface="Times New Roman"/>
              </a:rPr>
              <a:t>Services de fichiers et iSCSI (Installé)</a:t>
            </a:r>
            <a:r>
              <a:rPr lang="en-US" sz="1000" smtClean="0">
                <a:effectLst/>
                <a:latin typeface="Arial"/>
                <a:ea typeface="Times New Roman"/>
                <a:cs typeface="Times New Roman"/>
              </a:rPr>
              <a:t>, puis activez la case à cocher </a:t>
            </a:r>
            <a:r>
              <a:rPr lang="en-US" sz="1000" b="1" smtClean="0">
                <a:effectLst/>
                <a:latin typeface="Arial"/>
                <a:ea typeface="Times New Roman"/>
                <a:cs typeface="Times New Roman"/>
              </a:rPr>
              <a:t>Espaces de noms DFS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fenêtre contextuelle Ajouter des rôles et fonctionnalités, cliquez sur </a:t>
            </a:r>
            <a:r>
              <a:rPr lang="en-US" sz="1000" b="1" smtClean="0">
                <a:effectLst/>
                <a:latin typeface="Arial"/>
                <a:ea typeface="Times New Roman"/>
                <a:cs typeface="Times New Roman"/>
              </a:rPr>
              <a:t>Ajouter des fonctionnalités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Activez la case à cocher </a:t>
            </a:r>
            <a:r>
              <a:rPr lang="en-US" sz="1000" b="1" smtClean="0">
                <a:effectLst/>
                <a:latin typeface="Arial"/>
                <a:ea typeface="Times New Roman"/>
                <a:cs typeface="Times New Roman"/>
              </a:rPr>
              <a:t>Réplication DFS</a:t>
            </a:r>
            <a:r>
              <a:rPr lang="en-US" sz="1000" smtClean="0">
                <a:effectLst/>
                <a:latin typeface="Arial"/>
                <a:ea typeface="Times New Roman"/>
                <a:cs typeface="Times New Roman"/>
              </a:rPr>
              <a:t>, puis cliquez sur </a:t>
            </a:r>
            <a:r>
              <a:rPr lang="en-US" sz="1000" b="1" smtClean="0">
                <a:effectLst/>
                <a:latin typeface="Arial"/>
                <a:ea typeface="Times New Roman"/>
                <a:cs typeface="Times New Roman"/>
              </a:rPr>
              <a:t>Suivant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page </a:t>
            </a:r>
            <a:r>
              <a:rPr lang="en-US" sz="1000" b="1" smtClean="0">
                <a:effectLst/>
                <a:latin typeface="Arial"/>
                <a:ea typeface="Times New Roman"/>
                <a:cs typeface="Times New Roman"/>
              </a:rPr>
              <a:t>Sélectionner des fonctionnalités</a:t>
            </a:r>
            <a:r>
              <a:rPr lang="en-US" sz="1000" smtClean="0">
                <a:effectLst/>
                <a:latin typeface="Arial"/>
                <a:ea typeface="Times New Roman"/>
                <a:cs typeface="Times New Roman"/>
              </a:rPr>
              <a:t>, cliquez sur </a:t>
            </a:r>
            <a:r>
              <a:rPr lang="en-US" sz="1000" b="1" smtClean="0">
                <a:effectLst/>
                <a:latin typeface="Arial"/>
                <a:ea typeface="Times New Roman"/>
                <a:cs typeface="Times New Roman"/>
              </a:rPr>
              <a:t>Suivant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page </a:t>
            </a:r>
            <a:r>
              <a:rPr lang="en-US" sz="1000" b="1" smtClean="0">
                <a:effectLst/>
                <a:latin typeface="Arial"/>
                <a:ea typeface="Times New Roman"/>
                <a:cs typeface="Times New Roman"/>
              </a:rPr>
              <a:t>Confirmer les sélections d'installation</a:t>
            </a:r>
            <a:r>
              <a:rPr lang="en-US" sz="1000" smtClean="0">
                <a:effectLst/>
                <a:latin typeface="Arial"/>
                <a:ea typeface="Times New Roman"/>
                <a:cs typeface="Times New Roman"/>
              </a:rPr>
              <a:t>, cliquez sur </a:t>
            </a:r>
            <a:r>
              <a:rPr lang="en-US" sz="1000" b="1" smtClean="0">
                <a:effectLst/>
                <a:latin typeface="Arial"/>
                <a:ea typeface="Times New Roman"/>
                <a:cs typeface="Times New Roman"/>
              </a:rPr>
              <a:t>Installer</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Une fois l'installation réussie, cliquez sur </a:t>
            </a:r>
            <a:r>
              <a:rPr lang="en-US" sz="1000" b="1" smtClean="0">
                <a:effectLst/>
                <a:latin typeface="Arial"/>
                <a:ea typeface="Times New Roman"/>
                <a:cs typeface="Times New Roman"/>
              </a:rPr>
              <a:t>Fermer</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Fermez le Gestionnaire de serveur.</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43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Tree>
    <p:extLst>
      <p:ext uri="{BB962C8B-B14F-4D97-AF65-F5344CB8AC3E}">
        <p14:creationId xmlns:p14="http://schemas.microsoft.com/office/powerpoint/2010/main" val="40682686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44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3421710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le processus de création d'un espace de noms pour publier du contenu.</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45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4297930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les spécifications concernant la sécurité pour créer et gérer DFS. Veillez à expliquer que vous devez utiliser la commande </a:t>
            </a:r>
            <a:r>
              <a:rPr lang="en-US" sz="1000">
                <a:latin typeface="Arial"/>
                <a:ea typeface="SimSun"/>
                <a:cs typeface="Arial"/>
              </a:rPr>
              <a:t>Déléguer les autorisations de gestion</a:t>
            </a:r>
            <a:r>
              <a:rPr lang="en-US" sz="1000">
                <a:latin typeface="Arial"/>
                <a:ea typeface="SimSun"/>
                <a:cs typeface="Segoe UI"/>
              </a:rPr>
              <a:t> depuis la console Gestion du système de fichiers distribués DFS.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46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799529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 cette démonstration, vous allez utiliser les ordinateurs virtuels </a:t>
            </a:r>
            <a:r>
              <a:rPr lang="en-US" sz="1000" b="1">
                <a:latin typeface="Arial"/>
                <a:ea typeface="SimSun"/>
                <a:cs typeface="Arial"/>
              </a:rPr>
              <a:t>22411B-LON-DC1</a:t>
            </a:r>
            <a:r>
              <a:rPr lang="en-US" sz="1000">
                <a:latin typeface="Arial"/>
                <a:ea typeface="SimSun"/>
                <a:cs typeface="Segoe UI"/>
              </a:rPr>
              <a:t> et </a:t>
            </a:r>
            <a:r>
              <a:rPr lang="en-US" sz="1000" b="1">
                <a:latin typeface="Arial"/>
                <a:ea typeface="SimSun"/>
                <a:cs typeface="Arial"/>
              </a:rPr>
              <a:t>22411B-LON-SVR1</a:t>
            </a:r>
            <a:r>
              <a:rPr lang="en-US" sz="1000">
                <a:latin typeface="Arial"/>
                <a:ea typeface="SimSun"/>
                <a:cs typeface="Segoe UI"/>
              </a:rPr>
              <a:t>. Connectez-vous à </a:t>
            </a:r>
            <a:r>
              <a:rPr lang="en-US" sz="1000" b="1">
                <a:latin typeface="Arial"/>
                <a:ea typeface="SimSun"/>
                <a:cs typeface="Arial"/>
              </a:rPr>
              <a:t>LON-SVR1</a:t>
            </a:r>
            <a:r>
              <a:rPr lang="en-US" sz="1000">
                <a:latin typeface="Arial"/>
                <a:ea typeface="SimSun"/>
                <a:cs typeface="Segoe UI"/>
              </a:rPr>
              <a:t> en tant que </a:t>
            </a:r>
            <a:r>
              <a:rPr lang="en-US" sz="1000" b="1">
                <a:latin typeface="Arial"/>
                <a:ea typeface="SimSun"/>
                <a:cs typeface="Arial"/>
              </a:rPr>
              <a:t>ADATUM\Administrateur</a:t>
            </a:r>
            <a:r>
              <a:rPr lang="en-US" sz="1000">
                <a:latin typeface="Arial"/>
                <a:ea typeface="SimSun"/>
                <a:cs typeface="Segoe UI"/>
              </a:rPr>
              <a:t> avec le mot de passe </a:t>
            </a:r>
            <a:r>
              <a:rPr lang="en-US" sz="1000" b="1">
                <a:latin typeface="Arial"/>
                <a:ea typeface="SimSun"/>
                <a:cs typeface="Arial"/>
              </a:rPr>
              <a:t>Pa$$w0rd</a:t>
            </a:r>
            <a:r>
              <a:rPr lang="en-US" sz="1000">
                <a:latin typeface="Arial"/>
                <a:ea typeface="SimSun"/>
                <a:cs typeface="Segoe UI"/>
              </a:rPr>
              <a:t>.</a:t>
            </a:r>
            <a:endParaRPr lang="en-US" sz="1000">
              <a:latin typeface="Arial"/>
              <a:ea typeface="SimSun"/>
              <a:cs typeface="Arial"/>
            </a:endParaRPr>
          </a:p>
          <a:p>
            <a:pPr>
              <a:lnSpc>
                <a:spcPct val="115000"/>
              </a:lnSpc>
              <a:spcAft>
                <a:spcPts val="1000"/>
              </a:spcAft>
            </a:pPr>
            <a:r>
              <a:rPr lang="en-US" sz="1000" b="1">
                <a:latin typeface="Arial"/>
                <a:ea typeface="SimSun"/>
                <a:cs typeface="Arial"/>
              </a:rPr>
              <a:t>Procédure de démonstration</a:t>
            </a:r>
            <a:endParaRPr lang="en-US" sz="1000">
              <a:latin typeface="Arial"/>
              <a:ea typeface="SimSun"/>
              <a:cs typeface="Arial"/>
            </a:endParaRPr>
          </a:p>
          <a:p>
            <a:pPr>
              <a:lnSpc>
                <a:spcPct val="115000"/>
              </a:lnSpc>
              <a:spcAft>
                <a:spcPts val="1000"/>
              </a:spcAft>
            </a:pPr>
            <a:r>
              <a:rPr lang="en-US" sz="1000" b="1">
                <a:latin typeface="Arial"/>
                <a:ea typeface="SimSun"/>
                <a:cs typeface="Arial"/>
              </a:rPr>
              <a:t>Créer un espace de noms</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Basculez vers LON-SVR1.</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barre des tâches, cliquez sur le raccourci </a:t>
            </a:r>
            <a:r>
              <a:rPr lang="en-US" sz="1000" b="1" smtClean="0">
                <a:effectLst/>
                <a:latin typeface="Arial"/>
                <a:ea typeface="Times New Roman"/>
                <a:cs typeface="Times New Roman"/>
              </a:rPr>
              <a:t>Gestionnaire de serveur</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le Gestionnaire de serveur, cliquez sur </a:t>
            </a:r>
            <a:r>
              <a:rPr lang="en-US" sz="1000" b="1" smtClean="0">
                <a:effectLst/>
                <a:latin typeface="Arial"/>
                <a:ea typeface="Times New Roman"/>
                <a:cs typeface="Times New Roman"/>
              </a:rPr>
              <a:t>Outils</a:t>
            </a:r>
            <a:r>
              <a:rPr lang="en-US" sz="1000" smtClean="0">
                <a:effectLst/>
                <a:latin typeface="Arial"/>
                <a:ea typeface="Times New Roman"/>
                <a:cs typeface="Times New Roman"/>
              </a:rPr>
              <a:t>, puis sur </a:t>
            </a:r>
            <a:r>
              <a:rPr lang="en-US" sz="1000" b="1" smtClean="0">
                <a:effectLst/>
                <a:latin typeface="Arial"/>
                <a:ea typeface="Times New Roman"/>
                <a:cs typeface="Times New Roman"/>
              </a:rPr>
              <a:t>Gestion du système de fichiers distribués DFS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console </a:t>
            </a:r>
            <a:r>
              <a:rPr lang="en-US" sz="1000" b="1" smtClean="0">
                <a:effectLst/>
                <a:latin typeface="Arial"/>
                <a:ea typeface="Times New Roman"/>
                <a:cs typeface="Times New Roman"/>
              </a:rPr>
              <a:t>Gestion du système de fichiers distribués DFS</a:t>
            </a:r>
            <a:r>
              <a:rPr lang="en-US" sz="1000" smtClean="0">
                <a:effectLst/>
                <a:latin typeface="Arial"/>
                <a:ea typeface="Times New Roman"/>
                <a:cs typeface="Times New Roman"/>
              </a:rPr>
              <a:t>, cliquez sur </a:t>
            </a:r>
            <a:r>
              <a:rPr lang="en-US" sz="1000" b="1" smtClean="0">
                <a:effectLst/>
                <a:latin typeface="Arial"/>
                <a:ea typeface="Times New Roman"/>
                <a:cs typeface="Times New Roman"/>
              </a:rPr>
              <a:t>Espaces de noms</a:t>
            </a:r>
            <a:r>
              <a:rPr lang="en-US" sz="100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Cliquez avec le bouton droit sur </a:t>
            </a:r>
            <a:r>
              <a:rPr lang="en-US" sz="1000" b="1" smtClean="0">
                <a:effectLst/>
                <a:latin typeface="Arial"/>
                <a:ea typeface="Times New Roman"/>
                <a:cs typeface="Times New Roman"/>
              </a:rPr>
              <a:t>Espaces de noms</a:t>
            </a:r>
            <a:r>
              <a:rPr lang="en-US" sz="1000" smtClean="0">
                <a:effectLst/>
                <a:latin typeface="Arial"/>
                <a:ea typeface="Times New Roman"/>
                <a:cs typeface="Times New Roman"/>
              </a:rPr>
              <a:t>, puis cliquez sur </a:t>
            </a:r>
            <a:r>
              <a:rPr lang="en-US" sz="1000" b="1" smtClean="0">
                <a:effectLst/>
                <a:latin typeface="Arial"/>
                <a:ea typeface="Times New Roman"/>
                <a:cs typeface="Times New Roman"/>
              </a:rPr>
              <a:t>Nouvel espace de noms</a:t>
            </a:r>
            <a:r>
              <a:rPr lang="en-US" sz="1000" smtClean="0">
                <a:effectLst/>
                <a:latin typeface="Arial"/>
                <a:ea typeface="Times New Roman"/>
                <a:cs typeface="Times New Roman"/>
              </a:rPr>
              <a:t>.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l'Assistant Nouvel espace de noms, dans la page </a:t>
            </a:r>
            <a:r>
              <a:rPr lang="en-US" sz="1000" b="1" smtClean="0">
                <a:effectLst/>
                <a:latin typeface="Arial"/>
                <a:ea typeface="Times New Roman"/>
                <a:cs typeface="Times New Roman"/>
              </a:rPr>
              <a:t>Serveur d'espaces de noms</a:t>
            </a:r>
            <a:r>
              <a:rPr lang="en-US" sz="1000" smtClean="0">
                <a:effectLst/>
                <a:latin typeface="Arial"/>
                <a:ea typeface="Times New Roman"/>
                <a:cs typeface="Times New Roman"/>
              </a:rPr>
              <a:t>, sous </a:t>
            </a:r>
            <a:r>
              <a:rPr lang="en-US" sz="1000" b="1" smtClean="0">
                <a:effectLst/>
                <a:latin typeface="Arial"/>
                <a:ea typeface="Times New Roman"/>
                <a:cs typeface="Times New Roman"/>
              </a:rPr>
              <a:t>Serveur</a:t>
            </a:r>
            <a:r>
              <a:rPr lang="en-US" sz="1000" smtClean="0">
                <a:effectLst/>
                <a:latin typeface="Arial"/>
                <a:ea typeface="Times New Roman"/>
                <a:cs typeface="Times New Roman"/>
              </a:rPr>
              <a:t>, tapez </a:t>
            </a:r>
            <a:r>
              <a:rPr lang="en-US" sz="1000" b="1" smtClean="0">
                <a:effectLst/>
                <a:latin typeface="Arial"/>
                <a:ea typeface="Times New Roman"/>
                <a:cs typeface="Times New Roman"/>
              </a:rPr>
              <a:t>LON-SVR1</a:t>
            </a:r>
            <a:r>
              <a:rPr lang="en-US" sz="1000" smtClean="0">
                <a:effectLst/>
                <a:latin typeface="Arial"/>
                <a:ea typeface="Times New Roman"/>
                <a:cs typeface="Times New Roman"/>
              </a:rPr>
              <a:t>, puis cliquez sur </a:t>
            </a:r>
            <a:r>
              <a:rPr lang="en-US" sz="1000" b="1" smtClean="0">
                <a:effectLst/>
                <a:latin typeface="Arial"/>
                <a:ea typeface="Times New Roman"/>
                <a:cs typeface="Times New Roman"/>
              </a:rPr>
              <a:t>Suivant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page </a:t>
            </a:r>
            <a:r>
              <a:rPr lang="en-US" sz="1000" b="1" smtClean="0">
                <a:effectLst/>
                <a:latin typeface="Arial"/>
                <a:ea typeface="Times New Roman"/>
                <a:cs typeface="Times New Roman"/>
              </a:rPr>
              <a:t>Nom et</a:t>
            </a:r>
            <a:r>
              <a:rPr lang="en-US" sz="1000" smtClean="0">
                <a:effectLst/>
                <a:latin typeface="Arial"/>
                <a:ea typeface="Times New Roman"/>
                <a:cs typeface="Times New Roman"/>
              </a:rPr>
              <a:t> </a:t>
            </a:r>
            <a:r>
              <a:rPr lang="en-US" sz="1000" b="1" smtClean="0">
                <a:effectLst/>
                <a:latin typeface="Arial"/>
                <a:ea typeface="Times New Roman"/>
                <a:cs typeface="Times New Roman"/>
              </a:rPr>
              <a:t>paramètres de l'espace de noms</a:t>
            </a:r>
            <a:r>
              <a:rPr lang="en-US" sz="1000" smtClean="0">
                <a:effectLst/>
                <a:latin typeface="Arial"/>
                <a:ea typeface="Times New Roman"/>
                <a:cs typeface="Times New Roman"/>
              </a:rPr>
              <a:t>, sous </a:t>
            </a:r>
            <a:r>
              <a:rPr lang="en-US" sz="1000" b="1" smtClean="0">
                <a:effectLst/>
                <a:latin typeface="Arial"/>
                <a:ea typeface="Times New Roman"/>
                <a:cs typeface="Times New Roman"/>
              </a:rPr>
              <a:t>Nom</a:t>
            </a:r>
            <a:r>
              <a:rPr lang="en-US" sz="1000" smtClean="0">
                <a:effectLst/>
                <a:latin typeface="Arial"/>
                <a:ea typeface="Times New Roman"/>
                <a:cs typeface="Times New Roman"/>
              </a:rPr>
              <a:t>, tapez </a:t>
            </a:r>
            <a:r>
              <a:rPr lang="en-US" sz="1000" b="1" smtClean="0">
                <a:effectLst/>
                <a:latin typeface="Arial"/>
                <a:ea typeface="Times New Roman"/>
                <a:cs typeface="Times New Roman"/>
              </a:rPr>
              <a:t>Research</a:t>
            </a:r>
            <a:r>
              <a:rPr lang="en-US" sz="1000" smtClean="0">
                <a:effectLst/>
                <a:latin typeface="Arial"/>
                <a:ea typeface="Times New Roman"/>
                <a:cs typeface="Times New Roman"/>
              </a:rPr>
              <a:t>, puis cliquez sur </a:t>
            </a:r>
            <a:r>
              <a:rPr lang="en-US" sz="1000" b="1" smtClean="0">
                <a:effectLst/>
                <a:latin typeface="Arial"/>
                <a:ea typeface="Times New Roman"/>
                <a:cs typeface="Times New Roman"/>
              </a:rPr>
              <a:t>Suivant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page </a:t>
            </a:r>
            <a:r>
              <a:rPr lang="en-US" sz="1000" b="1" smtClean="0">
                <a:effectLst/>
                <a:latin typeface="Arial"/>
                <a:ea typeface="Times New Roman"/>
                <a:cs typeface="Times New Roman"/>
              </a:rPr>
              <a:t>Type d’espace de noms</a:t>
            </a:r>
            <a:r>
              <a:rPr lang="en-US" sz="1000" smtClean="0">
                <a:effectLst/>
                <a:latin typeface="Arial"/>
                <a:ea typeface="Times New Roman"/>
                <a:cs typeface="Times New Roman"/>
              </a:rPr>
              <a:t>, assurez-vous que </a:t>
            </a:r>
            <a:r>
              <a:rPr lang="en-US" sz="1000" b="1" smtClean="0">
                <a:effectLst/>
                <a:latin typeface="Arial"/>
                <a:ea typeface="Times New Roman"/>
                <a:cs typeface="Times New Roman"/>
              </a:rPr>
              <a:t>Espace de noms de domaine </a:t>
            </a:r>
            <a:r>
              <a:rPr lang="en-US" sz="1000" smtClean="0">
                <a:effectLst/>
                <a:latin typeface="Arial"/>
                <a:ea typeface="Times New Roman"/>
                <a:cs typeface="Times New Roman"/>
              </a:rPr>
              <a:t>et </a:t>
            </a:r>
            <a:r>
              <a:rPr lang="en-US" sz="1000" b="1" smtClean="0">
                <a:effectLst/>
                <a:latin typeface="Arial"/>
                <a:ea typeface="Times New Roman"/>
                <a:cs typeface="Times New Roman"/>
              </a:rPr>
              <a:t>Activer le mode Windows Server</a:t>
            </a:r>
            <a:r>
              <a:rPr lang="en-US" sz="1000" smtClean="0">
                <a:effectLst/>
                <a:latin typeface="Arial"/>
                <a:ea typeface="Times New Roman"/>
                <a:cs typeface="Times New Roman"/>
              </a:rPr>
              <a:t> </a:t>
            </a:r>
            <a:r>
              <a:rPr lang="en-US" sz="1000" b="1" smtClean="0">
                <a:effectLst/>
                <a:latin typeface="Arial"/>
                <a:ea typeface="Times New Roman"/>
                <a:cs typeface="Times New Roman"/>
              </a:rPr>
              <a:t>2008</a:t>
            </a:r>
            <a:r>
              <a:rPr lang="en-US" sz="1000" smtClean="0">
                <a:effectLst/>
                <a:latin typeface="Arial"/>
                <a:ea typeface="Times New Roman"/>
                <a:cs typeface="Times New Roman"/>
              </a:rPr>
              <a:t> sont sélectionnés, puis cliquez sur </a:t>
            </a:r>
            <a:r>
              <a:rPr lang="en-US" sz="1000" b="1" smtClean="0">
                <a:effectLst/>
                <a:latin typeface="Arial"/>
                <a:ea typeface="Times New Roman"/>
                <a:cs typeface="Times New Roman"/>
              </a:rPr>
              <a:t>Suivant</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page </a:t>
            </a:r>
            <a:r>
              <a:rPr lang="en-US" sz="1000" b="1" smtClean="0">
                <a:effectLst/>
                <a:latin typeface="Arial"/>
                <a:ea typeface="Times New Roman"/>
                <a:cs typeface="Times New Roman"/>
              </a:rPr>
              <a:t>Revoir les paramètres</a:t>
            </a:r>
            <a:r>
              <a:rPr lang="en-US" sz="1000" smtClean="0">
                <a:effectLst/>
                <a:latin typeface="Arial"/>
                <a:ea typeface="Times New Roman"/>
                <a:cs typeface="Times New Roman"/>
              </a:rPr>
              <a:t> et </a:t>
            </a:r>
            <a:r>
              <a:rPr lang="en-US" sz="1000" b="1" smtClean="0">
                <a:effectLst/>
                <a:latin typeface="Arial"/>
                <a:ea typeface="Times New Roman"/>
                <a:cs typeface="Times New Roman"/>
              </a:rPr>
              <a:t>créer l'espace de noms</a:t>
            </a:r>
            <a:r>
              <a:rPr lang="en-US" sz="1000" smtClean="0">
                <a:effectLst/>
                <a:latin typeface="Arial"/>
                <a:ea typeface="Times New Roman"/>
                <a:cs typeface="Times New Roman"/>
              </a:rPr>
              <a:t>, cliquez sur </a:t>
            </a:r>
            <a:r>
              <a:rPr lang="en-US" sz="1000" b="1" smtClean="0">
                <a:effectLst/>
                <a:latin typeface="Arial"/>
                <a:ea typeface="Times New Roman"/>
                <a:cs typeface="Times New Roman"/>
              </a:rPr>
              <a:t>Créer</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page </a:t>
            </a:r>
            <a:r>
              <a:rPr lang="en-US" sz="1000" b="1" smtClean="0">
                <a:effectLst/>
                <a:latin typeface="Arial"/>
                <a:ea typeface="Times New Roman"/>
                <a:cs typeface="Times New Roman"/>
              </a:rPr>
              <a:t>Confirmation</a:t>
            </a:r>
            <a:r>
              <a:rPr lang="en-US" sz="1000" smtClean="0">
                <a:effectLst/>
                <a:latin typeface="Arial"/>
                <a:ea typeface="Times New Roman"/>
                <a:cs typeface="Times New Roman"/>
              </a:rPr>
              <a:t>, vérifiez que la tâche de création de l'espace de noms a réussi, puis cliquez sur </a:t>
            </a:r>
            <a:r>
              <a:rPr lang="en-US" sz="1000" b="1" smtClean="0">
                <a:effectLst/>
                <a:latin typeface="Arial"/>
                <a:ea typeface="Times New Roman"/>
                <a:cs typeface="Times New Roman"/>
              </a:rPr>
              <a:t>Fermer</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console, développez le nœud </a:t>
            </a:r>
            <a:r>
              <a:rPr lang="en-US" sz="1000" b="1" smtClean="0">
                <a:effectLst/>
                <a:latin typeface="Arial"/>
                <a:ea typeface="Times New Roman"/>
                <a:cs typeface="Times New Roman"/>
              </a:rPr>
              <a:t>Espaces de noms</a:t>
            </a:r>
            <a:r>
              <a:rPr lang="en-US" sz="1000" smtClean="0">
                <a:effectLst/>
                <a:latin typeface="Arial"/>
                <a:ea typeface="Times New Roman"/>
                <a:cs typeface="Times New Roman"/>
              </a:rPr>
              <a:t>, puis cliquez sur </a:t>
            </a:r>
            <a:r>
              <a:rPr lang="en-US" sz="1000" b="1" smtClean="0">
                <a:effectLst/>
                <a:latin typeface="Arial"/>
                <a:ea typeface="Times New Roman"/>
                <a:cs typeface="Times New Roman"/>
              </a:rPr>
              <a:t>\\Adatum.com\Research</a:t>
            </a:r>
            <a:r>
              <a:rPr lang="en-US" sz="1000" smtClean="0">
                <a:effectLst/>
                <a:latin typeface="Arial"/>
                <a:ea typeface="Times New Roman"/>
                <a:cs typeface="Times New Roman"/>
              </a:rPr>
              <a:t>. Examinez les quatre onglets dans le volet de détails.</a:t>
            </a:r>
          </a:p>
          <a:p>
            <a:pPr marL="342900" marR="0" lvl="0" indent="-342900">
              <a:lnSpc>
                <a:spcPct val="115000"/>
              </a:lnSpc>
              <a:spcBef>
                <a:spcPts val="0"/>
              </a:spcBef>
              <a:spcAft>
                <a:spcPts val="995"/>
              </a:spcAft>
              <a:buFont typeface="+mj-lt"/>
              <a:buAutoNum type="arabicPeriod"/>
            </a:pP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47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2880053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console,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avec le </a:t>
            </a:r>
            <a:r>
              <a:rPr lang="en-US" sz="1000" dirty="0" err="1">
                <a:solidFill>
                  <a:prstClr val="black"/>
                </a:solidFill>
                <a:latin typeface="Arial"/>
                <a:ea typeface="Times New Roman"/>
                <a:cs typeface="Times New Roman"/>
              </a:rPr>
              <a:t>bouton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droit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\\Adatum.com\Research</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Propriétés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Vérifiez</a:t>
            </a:r>
            <a:r>
              <a:rPr lang="en-US" sz="1000" dirty="0">
                <a:solidFill>
                  <a:prstClr val="black"/>
                </a:solidFill>
                <a:latin typeface="Arial"/>
                <a:ea typeface="Times New Roman"/>
                <a:cs typeface="Times New Roman"/>
              </a:rPr>
              <a:t> les options des </a:t>
            </a:r>
            <a:r>
              <a:rPr lang="en-US" sz="1000" dirty="0" err="1">
                <a:solidFill>
                  <a:prstClr val="black"/>
                </a:solidFill>
                <a:latin typeface="Arial"/>
                <a:ea typeface="Times New Roman"/>
                <a:cs typeface="Times New Roman"/>
              </a:rPr>
              <a:t>onglets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Général</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Références</a:t>
            </a:r>
            <a:r>
              <a:rPr lang="en-US" sz="1000" dirty="0">
                <a:solidFill>
                  <a:prstClr val="black"/>
                </a:solidFill>
                <a:latin typeface="Arial"/>
                <a:ea typeface="Times New Roman"/>
                <a:cs typeface="Times New Roman"/>
              </a:rPr>
              <a:t> et </a:t>
            </a:r>
            <a:r>
              <a:rPr lang="en-US" sz="1000" b="1" dirty="0" err="1">
                <a:solidFill>
                  <a:prstClr val="black"/>
                </a:solidFill>
                <a:latin typeface="Arial"/>
                <a:ea typeface="Times New Roman"/>
                <a:cs typeface="Times New Roman"/>
              </a:rPr>
              <a:t>Avancée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12"/>
            </a:pP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 pour </a:t>
            </a:r>
            <a:r>
              <a:rPr lang="en-US" sz="1000" dirty="0" err="1">
                <a:solidFill>
                  <a:prstClr val="black"/>
                </a:solidFill>
                <a:latin typeface="Arial"/>
                <a:ea typeface="Times New Roman"/>
                <a:cs typeface="Times New Roman"/>
              </a:rPr>
              <a:t>fermer</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boîte</a:t>
            </a:r>
            <a:r>
              <a:rPr lang="en-US" sz="1000" dirty="0">
                <a:solidFill>
                  <a:prstClr val="black"/>
                </a:solidFill>
                <a:latin typeface="Arial"/>
                <a:ea typeface="Times New Roman"/>
                <a:cs typeface="Times New Roman"/>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 \\Adatum.com\Research</a:t>
            </a:r>
            <a:r>
              <a:rPr lang="en-US" sz="1000" dirty="0">
                <a:solidFill>
                  <a:prstClr val="black"/>
                </a:solidFill>
                <a:latin typeface="Arial"/>
                <a:ea typeface="Times New Roman"/>
                <a:cs typeface="Times New Roman"/>
              </a:rPr>
              <a:t>.</a:t>
            </a:r>
          </a:p>
          <a:p>
            <a:pPr lvl="0">
              <a:lnSpc>
                <a:spcPct val="115000"/>
              </a:lnSpc>
              <a:spcAft>
                <a:spcPts val="1000"/>
              </a:spcAft>
            </a:pPr>
            <a:r>
              <a:rPr lang="en-US" sz="1000" b="1" dirty="0" err="1">
                <a:solidFill>
                  <a:prstClr val="black"/>
                </a:solidFill>
                <a:latin typeface="Arial"/>
                <a:ea typeface="SimSun"/>
                <a:cs typeface="Arial"/>
              </a:rPr>
              <a:t>Créer</a:t>
            </a:r>
            <a:r>
              <a:rPr lang="en-US" sz="1000" b="1" dirty="0">
                <a:solidFill>
                  <a:prstClr val="black"/>
                </a:solidFill>
                <a:latin typeface="Arial"/>
                <a:ea typeface="SimSun"/>
                <a:cs typeface="Arial"/>
              </a:rPr>
              <a:t> un dossier et </a:t>
            </a:r>
            <a:r>
              <a:rPr lang="en-US" sz="1000" b="1" dirty="0" err="1">
                <a:solidFill>
                  <a:prstClr val="black"/>
                </a:solidFill>
                <a:latin typeface="Arial"/>
                <a:ea typeface="SimSun"/>
                <a:cs typeface="Arial"/>
              </a:rPr>
              <a:t>une</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cible</a:t>
            </a:r>
            <a:r>
              <a:rPr lang="en-US" sz="1000" b="1" dirty="0">
                <a:solidFill>
                  <a:prstClr val="black"/>
                </a:solidFill>
                <a:latin typeface="Arial"/>
                <a:ea typeface="SimSun"/>
                <a:cs typeface="Arial"/>
              </a:rPr>
              <a:t> de dossier</a:t>
            </a:r>
            <a:endParaRPr lang="en-US" sz="1000" dirty="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console </a:t>
            </a:r>
            <a:r>
              <a:rPr lang="en-US" sz="1000" dirty="0" err="1">
                <a:solidFill>
                  <a:prstClr val="black"/>
                </a:solidFill>
                <a:latin typeface="Arial"/>
                <a:ea typeface="Times New Roman"/>
                <a:cs typeface="Times New Roman"/>
              </a:rPr>
              <a:t>Gestion</a:t>
            </a:r>
            <a:r>
              <a:rPr lang="en-US" sz="1000" dirty="0">
                <a:solidFill>
                  <a:prstClr val="black"/>
                </a:solidFill>
                <a:latin typeface="Arial"/>
                <a:ea typeface="Times New Roman"/>
                <a:cs typeface="Times New Roman"/>
              </a:rPr>
              <a:t> du </a:t>
            </a:r>
            <a:r>
              <a:rPr lang="en-US" sz="1000" dirty="0" err="1">
                <a:solidFill>
                  <a:prstClr val="black"/>
                </a:solidFill>
                <a:latin typeface="Arial"/>
                <a:ea typeface="Times New Roman"/>
                <a:cs typeface="Times New Roman"/>
              </a:rPr>
              <a:t>système</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fichiers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distribués</a:t>
            </a:r>
            <a:r>
              <a:rPr lang="en-US" sz="1000" dirty="0">
                <a:solidFill>
                  <a:prstClr val="black"/>
                </a:solidFill>
                <a:latin typeface="Arial"/>
                <a:ea typeface="Times New Roman"/>
                <a:cs typeface="Times New Roman"/>
              </a:rPr>
              <a:t> DFS,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avec le </a:t>
            </a:r>
            <a:r>
              <a:rPr lang="en-US" sz="1000" dirty="0" err="1">
                <a:solidFill>
                  <a:prstClr val="black"/>
                </a:solidFill>
                <a:latin typeface="Arial"/>
                <a:ea typeface="Times New Roman"/>
                <a:cs typeface="Times New Roman"/>
              </a:rPr>
              <a:t>bouton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droit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\\Adatum.com\Research</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Nouveau dossier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boîte</a:t>
            </a:r>
            <a:r>
              <a:rPr lang="en-US" sz="1000" dirty="0">
                <a:solidFill>
                  <a:prstClr val="black"/>
                </a:solidFill>
                <a:latin typeface="Arial"/>
                <a:ea typeface="Times New Roman"/>
                <a:cs typeface="Times New Roman"/>
              </a:rPr>
              <a:t> de dialogue </a:t>
            </a:r>
            <a:r>
              <a:rPr lang="en-US" sz="1000" b="1" dirty="0">
                <a:solidFill>
                  <a:prstClr val="black"/>
                </a:solidFill>
                <a:latin typeface="Arial"/>
                <a:ea typeface="Times New Roman"/>
                <a:cs typeface="Times New Roman"/>
              </a:rPr>
              <a:t>Nouveau dossier</a:t>
            </a:r>
            <a:r>
              <a:rPr lang="en-US" sz="1000" dirty="0">
                <a:solidFill>
                  <a:prstClr val="black"/>
                </a:solidFill>
                <a:latin typeface="Arial"/>
                <a:ea typeface="Times New Roman"/>
                <a:cs typeface="Times New Roman"/>
              </a:rPr>
              <a:t>, sous </a:t>
            </a:r>
            <a:r>
              <a:rPr lang="en-US" sz="1000" b="1" dirty="0">
                <a:solidFill>
                  <a:prstClr val="black"/>
                </a:solidFill>
                <a:latin typeface="Arial"/>
                <a:ea typeface="Times New Roman"/>
                <a:cs typeface="Times New Roman"/>
              </a:rPr>
              <a:t>Nom</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tapez</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Proposals</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boîte</a:t>
            </a:r>
            <a:r>
              <a:rPr lang="en-US" sz="1000" dirty="0">
                <a:solidFill>
                  <a:prstClr val="black"/>
                </a:solidFill>
                <a:latin typeface="Arial"/>
                <a:ea typeface="Times New Roman"/>
                <a:cs typeface="Times New Roman"/>
              </a:rPr>
              <a:t> de dialogue </a:t>
            </a:r>
            <a:r>
              <a:rPr lang="en-US" sz="1000" b="1" dirty="0">
                <a:solidFill>
                  <a:prstClr val="black"/>
                </a:solidFill>
                <a:latin typeface="Arial"/>
                <a:ea typeface="Times New Roman"/>
                <a:cs typeface="Times New Roman"/>
              </a:rPr>
              <a:t>Nouveau dossier</a:t>
            </a:r>
            <a:r>
              <a:rPr lang="en-US" sz="1000" dirty="0">
                <a:solidFill>
                  <a:prstClr val="black"/>
                </a:solidFill>
                <a:latin typeface="Arial"/>
                <a:ea typeface="Times New Roman"/>
                <a:cs typeface="Times New Roman"/>
              </a:rPr>
              <a:t>, sous </a:t>
            </a:r>
            <a:r>
              <a:rPr lang="en-US" sz="1000" b="1" dirty="0" err="1">
                <a:solidFill>
                  <a:prstClr val="black"/>
                </a:solidFill>
                <a:latin typeface="Arial"/>
                <a:ea typeface="Times New Roman"/>
                <a:cs typeface="Times New Roman"/>
              </a:rPr>
              <a:t>Cibles</a:t>
            </a:r>
            <a:r>
              <a:rPr lang="en-US" sz="1000" b="1" dirty="0">
                <a:solidFill>
                  <a:prstClr val="black"/>
                </a:solidFill>
                <a:latin typeface="Arial"/>
                <a:ea typeface="Times New Roman"/>
                <a:cs typeface="Times New Roman"/>
              </a:rPr>
              <a:t> de dossier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Ajouter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boîte</a:t>
            </a:r>
            <a:r>
              <a:rPr lang="en-US" sz="1000" dirty="0">
                <a:solidFill>
                  <a:prstClr val="black"/>
                </a:solidFill>
                <a:latin typeface="Arial"/>
                <a:ea typeface="Times New Roman"/>
                <a:cs typeface="Times New Roman"/>
              </a:rPr>
              <a:t> de dialogue </a:t>
            </a:r>
            <a:r>
              <a:rPr lang="en-US" sz="1000" b="1" dirty="0" err="1">
                <a:solidFill>
                  <a:prstClr val="black"/>
                </a:solidFill>
                <a:latin typeface="Arial"/>
                <a:ea typeface="Times New Roman"/>
                <a:cs typeface="Times New Roman"/>
              </a:rPr>
              <a:t>Ajouter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une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cible</a:t>
            </a:r>
            <a:r>
              <a:rPr lang="en-US" sz="1000" b="1" dirty="0">
                <a:solidFill>
                  <a:prstClr val="black"/>
                </a:solidFill>
                <a:latin typeface="Arial"/>
                <a:ea typeface="Times New Roman"/>
                <a:cs typeface="Times New Roman"/>
              </a:rPr>
              <a:t> de dossier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tapez</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\\LON-SVR1\Proposal_docs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boîte</a:t>
            </a:r>
            <a:r>
              <a:rPr lang="en-US" sz="1000" dirty="0">
                <a:solidFill>
                  <a:prstClr val="black"/>
                </a:solidFill>
                <a:latin typeface="Arial"/>
                <a:ea typeface="Times New Roman"/>
                <a:cs typeface="Times New Roman"/>
              </a:rPr>
              <a:t> de dialogue </a:t>
            </a:r>
            <a:r>
              <a:rPr lang="en-US" sz="1000" b="1" dirty="0" err="1">
                <a:solidFill>
                  <a:prstClr val="black"/>
                </a:solidFill>
                <a:latin typeface="Arial"/>
                <a:ea typeface="Times New Roman"/>
                <a:cs typeface="Times New Roman"/>
              </a:rPr>
              <a:t>Avertissement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Oui</a:t>
            </a:r>
            <a:r>
              <a:rPr lang="en-US" sz="1000" dirty="0">
                <a:solidFill>
                  <a:prstClr val="black"/>
                </a:solidFill>
                <a:latin typeface="Arial"/>
                <a:ea typeface="Times New Roman"/>
                <a:cs typeface="Times New Roman"/>
              </a:rPr>
              <a:t> pour </a:t>
            </a:r>
            <a:r>
              <a:rPr lang="en-US" sz="1000" dirty="0" err="1">
                <a:solidFill>
                  <a:prstClr val="black"/>
                </a:solidFill>
                <a:latin typeface="Arial"/>
                <a:ea typeface="Times New Roman"/>
                <a:cs typeface="Times New Roman"/>
              </a:rPr>
              <a:t>créer</a:t>
            </a:r>
            <a:r>
              <a:rPr lang="en-US" sz="1000" dirty="0">
                <a:solidFill>
                  <a:prstClr val="black"/>
                </a:solidFill>
                <a:latin typeface="Arial"/>
                <a:ea typeface="Times New Roman"/>
                <a:cs typeface="Times New Roman"/>
              </a:rPr>
              <a:t> le dossier </a:t>
            </a:r>
            <a:r>
              <a:rPr lang="en-US" sz="1000" dirty="0" err="1">
                <a:solidFill>
                  <a:prstClr val="black"/>
                </a:solidFill>
                <a:latin typeface="Arial"/>
                <a:ea typeface="Times New Roman"/>
                <a:cs typeface="Times New Roman"/>
              </a:rPr>
              <a:t>partagé</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Configurez</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boîte</a:t>
            </a:r>
            <a:r>
              <a:rPr lang="en-US" sz="1000" dirty="0">
                <a:solidFill>
                  <a:prstClr val="black"/>
                </a:solidFill>
                <a:latin typeface="Arial"/>
                <a:ea typeface="Times New Roman"/>
                <a:cs typeface="Times New Roman"/>
              </a:rPr>
              <a:t> de dialogue </a:t>
            </a:r>
            <a:r>
              <a:rPr lang="en-US" sz="1000" b="1" dirty="0" err="1">
                <a:solidFill>
                  <a:prstClr val="black"/>
                </a:solidFill>
                <a:latin typeface="Arial"/>
                <a:ea typeface="Times New Roman"/>
                <a:cs typeface="Times New Roman"/>
              </a:rPr>
              <a:t>Créer</a:t>
            </a:r>
            <a:r>
              <a:rPr lang="en-US" sz="1000" b="1" dirty="0">
                <a:solidFill>
                  <a:prstClr val="black"/>
                </a:solidFill>
                <a:latin typeface="Arial"/>
                <a:ea typeface="Times New Roman"/>
                <a:cs typeface="Times New Roman"/>
              </a:rPr>
              <a:t> un </a:t>
            </a:r>
            <a:r>
              <a:rPr lang="en-US" sz="1000" b="1" dirty="0" err="1">
                <a:solidFill>
                  <a:prstClr val="black"/>
                </a:solidFill>
                <a:latin typeface="Arial"/>
                <a:ea typeface="Times New Roman"/>
                <a:cs typeface="Times New Roman"/>
              </a:rPr>
              <a:t>partage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comme</a:t>
            </a:r>
            <a:r>
              <a:rPr lang="en-US" sz="1000" dirty="0">
                <a:solidFill>
                  <a:prstClr val="black"/>
                </a:solidFill>
                <a:latin typeface="Arial"/>
                <a:ea typeface="Times New Roman"/>
                <a:cs typeface="Times New Roman"/>
              </a:rPr>
              <a:t> suit,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717550" lvl="0" indent="-342900">
              <a:lnSpc>
                <a:spcPct val="115000"/>
              </a:lnSpc>
              <a:spcAft>
                <a:spcPts val="995"/>
              </a:spcAft>
              <a:buFont typeface="Symbol"/>
              <a:buChar char=""/>
            </a:pPr>
            <a:r>
              <a:rPr lang="en-US" sz="1000" dirty="0" err="1">
                <a:solidFill>
                  <a:prstClr val="black"/>
                </a:solidFill>
                <a:latin typeface="Arial"/>
                <a:ea typeface="Times New Roman"/>
                <a:cs typeface="Times New Roman"/>
              </a:rPr>
              <a:t>Chemin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d'accès</a:t>
            </a:r>
            <a:r>
              <a:rPr lang="en-US" sz="1000" dirty="0">
                <a:solidFill>
                  <a:prstClr val="black"/>
                </a:solidFill>
                <a:latin typeface="Arial"/>
                <a:ea typeface="Times New Roman"/>
                <a:cs typeface="Times New Roman"/>
              </a:rPr>
              <a:t> local du dossier </a:t>
            </a:r>
            <a:r>
              <a:rPr lang="en-US" sz="1000" dirty="0" err="1">
                <a:solidFill>
                  <a:prstClr val="black"/>
                </a:solidFill>
                <a:latin typeface="Arial"/>
                <a:ea typeface="Times New Roman"/>
                <a:cs typeface="Times New Roman"/>
              </a:rPr>
              <a:t>partagé</a:t>
            </a:r>
            <a:r>
              <a:rPr lang="en-US" sz="1000" dirty="0">
                <a:solidFill>
                  <a:prstClr val="black"/>
                </a:solidFill>
                <a:latin typeface="Arial"/>
                <a:ea typeface="Times New Roman"/>
                <a:cs typeface="Times New Roman"/>
              </a:rPr>
              <a:t> : </a:t>
            </a:r>
            <a:r>
              <a:rPr lang="en-US" sz="1000" b="1" dirty="0">
                <a:solidFill>
                  <a:prstClr val="black"/>
                </a:solidFill>
                <a:latin typeface="Arial"/>
                <a:ea typeface="Times New Roman"/>
                <a:cs typeface="Times New Roman"/>
              </a:rPr>
              <a:t>C:\Proposal_docs</a:t>
            </a:r>
            <a:endParaRPr lang="en-US" sz="1000" dirty="0">
              <a:solidFill>
                <a:prstClr val="black"/>
              </a:solidFill>
              <a:latin typeface="Arial"/>
              <a:ea typeface="Times New Roman"/>
              <a:cs typeface="Times New Roman"/>
            </a:endParaRPr>
          </a:p>
          <a:p>
            <a:pPr marL="717550" lvl="0" indent="-342900">
              <a:lnSpc>
                <a:spcPct val="115000"/>
              </a:lnSpc>
              <a:spcAft>
                <a:spcPts val="995"/>
              </a:spcAft>
              <a:buFont typeface="Symbol"/>
              <a:buChar char=""/>
            </a:pPr>
            <a:r>
              <a:rPr lang="en-US" sz="1000" dirty="0" err="1">
                <a:solidFill>
                  <a:prstClr val="black"/>
                </a:solidFill>
                <a:latin typeface="Arial"/>
                <a:ea typeface="Times New Roman"/>
                <a:cs typeface="Times New Roman"/>
              </a:rPr>
              <a:t>Autorisations</a:t>
            </a:r>
            <a:r>
              <a:rPr lang="en-US" sz="1000" dirty="0">
                <a:solidFill>
                  <a:prstClr val="black"/>
                </a:solidFill>
                <a:latin typeface="Arial"/>
                <a:ea typeface="Times New Roman"/>
                <a:cs typeface="Times New Roman"/>
              </a:rPr>
              <a:t> de dossier </a:t>
            </a:r>
            <a:r>
              <a:rPr lang="en-US" sz="1000" dirty="0" err="1">
                <a:solidFill>
                  <a:prstClr val="black"/>
                </a:solidFill>
                <a:latin typeface="Arial"/>
                <a:ea typeface="Times New Roman"/>
                <a:cs typeface="Times New Roman"/>
              </a:rPr>
              <a:t>partagé</a:t>
            </a:r>
            <a:r>
              <a:rPr lang="en-US" sz="1000" dirty="0">
                <a:solidFill>
                  <a:prstClr val="black"/>
                </a:solidFill>
                <a:latin typeface="Arial"/>
                <a:ea typeface="Times New Roman"/>
                <a:cs typeface="Times New Roman"/>
              </a:rPr>
              <a:t> : </a:t>
            </a:r>
            <a:r>
              <a:rPr lang="en-US" sz="1000" b="1" dirty="0">
                <a:solidFill>
                  <a:prstClr val="black"/>
                </a:solidFill>
                <a:latin typeface="Arial"/>
                <a:ea typeface="Times New Roman"/>
                <a:cs typeface="Times New Roman"/>
              </a:rPr>
              <a:t>Les </a:t>
            </a:r>
            <a:r>
              <a:rPr lang="en-US" sz="1000" b="1" dirty="0" err="1">
                <a:solidFill>
                  <a:prstClr val="black"/>
                </a:solidFill>
                <a:latin typeface="Arial"/>
                <a:ea typeface="Times New Roman"/>
                <a:cs typeface="Times New Roman"/>
              </a:rPr>
              <a:t>administrateurs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ont</a:t>
            </a:r>
            <a:r>
              <a:rPr lang="en-US" sz="1000" b="1" dirty="0">
                <a:solidFill>
                  <a:prstClr val="black"/>
                </a:solidFill>
                <a:latin typeface="Arial"/>
                <a:ea typeface="Times New Roman"/>
                <a:cs typeface="Times New Roman"/>
              </a:rPr>
              <a:t> un </a:t>
            </a:r>
            <a:r>
              <a:rPr lang="en-US" sz="1000" b="1" dirty="0" err="1">
                <a:solidFill>
                  <a:prstClr val="black"/>
                </a:solidFill>
                <a:latin typeface="Arial"/>
                <a:ea typeface="Times New Roman"/>
                <a:cs typeface="Times New Roman"/>
              </a:rPr>
              <a:t>accès</a:t>
            </a:r>
            <a:r>
              <a:rPr lang="en-US" sz="1000" b="1" dirty="0">
                <a:solidFill>
                  <a:prstClr val="black"/>
                </a:solidFill>
                <a:latin typeface="Arial"/>
                <a:ea typeface="Times New Roman"/>
                <a:cs typeface="Times New Roman"/>
              </a:rPr>
              <a:t> total, les </a:t>
            </a:r>
            <a:r>
              <a:rPr lang="en-US" sz="1000" b="1" dirty="0" err="1">
                <a:solidFill>
                  <a:prstClr val="black"/>
                </a:solidFill>
                <a:latin typeface="Arial"/>
                <a:ea typeface="Times New Roman"/>
                <a:cs typeface="Times New Roman"/>
              </a:rPr>
              <a:t>autres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ont</a:t>
            </a:r>
            <a:r>
              <a:rPr lang="en-US" sz="1000" b="1" dirty="0">
                <a:solidFill>
                  <a:prstClr val="black"/>
                </a:solidFill>
                <a:latin typeface="Arial"/>
                <a:ea typeface="Times New Roman"/>
                <a:cs typeface="Times New Roman"/>
              </a:rPr>
              <a:t> un </a:t>
            </a:r>
            <a:r>
              <a:rPr lang="en-US" sz="1000" b="1" dirty="0" err="1">
                <a:solidFill>
                  <a:prstClr val="black"/>
                </a:solidFill>
                <a:latin typeface="Arial"/>
                <a:ea typeface="Times New Roman"/>
                <a:cs typeface="Times New Roman"/>
              </a:rPr>
              <a:t>accès</a:t>
            </a:r>
            <a:r>
              <a:rPr lang="en-US" sz="1000" b="1" dirty="0">
                <a:solidFill>
                  <a:prstClr val="black"/>
                </a:solidFill>
                <a:latin typeface="Arial"/>
                <a:ea typeface="Times New Roman"/>
                <a:cs typeface="Times New Roman"/>
              </a:rPr>
              <a:t> en lecture/</a:t>
            </a:r>
            <a:r>
              <a:rPr lang="en-US" sz="1000" b="1" dirty="0" err="1">
                <a:solidFill>
                  <a:prstClr val="black"/>
                </a:solidFill>
                <a:latin typeface="Arial"/>
                <a:ea typeface="Times New Roman"/>
                <a:cs typeface="Times New Roman"/>
              </a:rPr>
              <a:t>écriture</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boîte</a:t>
            </a:r>
            <a:r>
              <a:rPr lang="en-US" sz="1000" dirty="0">
                <a:solidFill>
                  <a:prstClr val="black"/>
                </a:solidFill>
                <a:latin typeface="Arial"/>
                <a:ea typeface="Times New Roman"/>
                <a:cs typeface="Times New Roman"/>
              </a:rPr>
              <a:t> de dialogue </a:t>
            </a:r>
            <a:r>
              <a:rPr lang="en-US" sz="1000" b="1" dirty="0" err="1">
                <a:solidFill>
                  <a:prstClr val="black"/>
                </a:solidFill>
                <a:latin typeface="Arial"/>
                <a:ea typeface="Times New Roman"/>
                <a:cs typeface="Times New Roman"/>
              </a:rPr>
              <a:t>Avertissement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Oui</a:t>
            </a:r>
            <a:r>
              <a:rPr lang="en-US" sz="1000" dirty="0">
                <a:solidFill>
                  <a:prstClr val="black"/>
                </a:solidFill>
                <a:latin typeface="Arial"/>
                <a:ea typeface="Times New Roman"/>
                <a:cs typeface="Times New Roman"/>
              </a:rPr>
              <a:t> pour </a:t>
            </a:r>
            <a:r>
              <a:rPr lang="en-US" sz="1000" dirty="0" err="1">
                <a:solidFill>
                  <a:prstClr val="black"/>
                </a:solidFill>
                <a:latin typeface="Arial"/>
                <a:ea typeface="Times New Roman"/>
                <a:cs typeface="Times New Roman"/>
              </a:rPr>
              <a:t>créer</a:t>
            </a:r>
            <a:r>
              <a:rPr lang="en-US" sz="1000" dirty="0">
                <a:solidFill>
                  <a:prstClr val="black"/>
                </a:solidFill>
                <a:latin typeface="Arial"/>
                <a:ea typeface="Times New Roman"/>
                <a:cs typeface="Times New Roman"/>
              </a:rPr>
              <a:t> le dossier.</a:t>
            </a:r>
          </a:p>
          <a:p>
            <a:pPr marL="342900" lvl="0" indent="-342900">
              <a:lnSpc>
                <a:spcPct val="115000"/>
              </a:lnSpc>
              <a:spcAft>
                <a:spcPts val="995"/>
              </a:spcAft>
              <a:buFont typeface="+mj-lt"/>
              <a:buAutoNum type="arabicPeriod" startAt="7"/>
            </a:pP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 pour </a:t>
            </a:r>
            <a:r>
              <a:rPr lang="en-US" sz="1000" dirty="0" err="1">
                <a:solidFill>
                  <a:prstClr val="black"/>
                </a:solidFill>
                <a:latin typeface="Arial"/>
                <a:ea typeface="Times New Roman"/>
                <a:cs typeface="Times New Roman"/>
              </a:rPr>
              <a:t>fermer</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boîte</a:t>
            </a:r>
            <a:r>
              <a:rPr lang="en-US" sz="1000" dirty="0">
                <a:solidFill>
                  <a:prstClr val="black"/>
                </a:solidFill>
                <a:latin typeface="Arial"/>
                <a:ea typeface="Times New Roman"/>
                <a:cs typeface="Times New Roman"/>
              </a:rPr>
              <a:t> de dialogue</a:t>
            </a:r>
            <a:r>
              <a:rPr lang="en-US" sz="1000" b="1" dirty="0">
                <a:solidFill>
                  <a:prstClr val="black"/>
                </a:solidFill>
                <a:latin typeface="Arial"/>
                <a:ea typeface="Times New Roman"/>
                <a:cs typeface="Times New Roman"/>
              </a:rPr>
              <a:t> Nouveau dossier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7"/>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console, </a:t>
            </a:r>
            <a:r>
              <a:rPr lang="en-US" sz="1000" dirty="0" err="1">
                <a:solidFill>
                  <a:prstClr val="black"/>
                </a:solidFill>
                <a:latin typeface="Arial"/>
                <a:ea typeface="Times New Roman"/>
                <a:cs typeface="Times New Roman"/>
              </a:rPr>
              <a:t>développez</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\\Adatum.com\Research</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Proposals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Remarquez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qu'actuellement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il</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n'existe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qu'une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seule</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cible</a:t>
            </a:r>
            <a:r>
              <a:rPr lang="en-US" sz="1000" b="1" dirty="0">
                <a:solidFill>
                  <a:prstClr val="black"/>
                </a:solidFill>
                <a:latin typeface="Arial"/>
                <a:ea typeface="Times New Roman"/>
                <a:cs typeface="Times New Roman"/>
              </a:rPr>
              <a:t> de dossier</a:t>
            </a:r>
            <a:r>
              <a:rPr lang="en-US" sz="1000" dirty="0">
                <a:solidFill>
                  <a:prstClr val="black"/>
                </a:solidFill>
                <a:latin typeface="Arial"/>
                <a:ea typeface="Times New Roman"/>
                <a:cs typeface="Times New Roman"/>
              </a:rPr>
              <a:t>. Pour </a:t>
            </a:r>
            <a:r>
              <a:rPr lang="en-US" sz="1000" dirty="0" err="1">
                <a:solidFill>
                  <a:prstClr val="black"/>
                </a:solidFill>
                <a:latin typeface="Arial"/>
                <a:ea typeface="Times New Roman"/>
                <a:cs typeface="Times New Roman"/>
              </a:rPr>
              <a:t>fournir</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redondance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il</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est</a:t>
            </a:r>
            <a:r>
              <a:rPr lang="en-US" sz="1000" dirty="0">
                <a:solidFill>
                  <a:prstClr val="black"/>
                </a:solidFill>
                <a:latin typeface="Arial"/>
                <a:ea typeface="Times New Roman"/>
                <a:cs typeface="Times New Roman"/>
              </a:rPr>
              <a:t> possible </a:t>
            </a:r>
            <a:r>
              <a:rPr lang="en-US" sz="1000" dirty="0" err="1">
                <a:solidFill>
                  <a:prstClr val="black"/>
                </a:solidFill>
                <a:latin typeface="Arial"/>
                <a:ea typeface="Times New Roman"/>
                <a:cs typeface="Times New Roman"/>
              </a:rPr>
              <a:t>d'ajouter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une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deuxième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cible</a:t>
            </a:r>
            <a:r>
              <a:rPr lang="en-US" sz="1000" dirty="0">
                <a:solidFill>
                  <a:prstClr val="black"/>
                </a:solidFill>
                <a:latin typeface="Arial"/>
                <a:ea typeface="Times New Roman"/>
                <a:cs typeface="Times New Roman"/>
              </a:rPr>
              <a:t> de dossier avec la </a:t>
            </a:r>
            <a:r>
              <a:rPr lang="en-US" sz="1000" b="1" dirty="0" err="1">
                <a:solidFill>
                  <a:prstClr val="black"/>
                </a:solidFill>
                <a:latin typeface="Arial"/>
                <a:ea typeface="Times New Roman"/>
                <a:cs typeface="Times New Roman"/>
              </a:rPr>
              <a:t>réplication</a:t>
            </a:r>
            <a:r>
              <a:rPr lang="en-US" sz="1000" b="1" dirty="0">
                <a:solidFill>
                  <a:prstClr val="black"/>
                </a:solidFill>
                <a:latin typeface="Arial"/>
                <a:ea typeface="Times New Roman"/>
                <a:cs typeface="Times New Roman"/>
              </a:rPr>
              <a:t> DFS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configurée</a:t>
            </a:r>
            <a:r>
              <a:rPr lang="en-US" sz="1000" dirty="0">
                <a:solidFill>
                  <a:prstClr val="black"/>
                </a:solidFill>
                <a:latin typeface="Arial"/>
                <a:ea typeface="Times New Roman"/>
                <a:cs typeface="Times New Roman"/>
              </a:rPr>
              <a:t>. </a:t>
            </a:r>
            <a:endParaRPr lang="en-US" sz="1000" dirty="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7"/>
            </a:pPr>
            <a:r>
              <a:rPr lang="en-US" sz="1000" dirty="0" smtClean="0">
                <a:solidFill>
                  <a:prstClr val="black"/>
                </a:solidFill>
                <a:latin typeface="Arial"/>
                <a:ea typeface="SimSun"/>
                <a:cs typeface="Arial"/>
              </a:rPr>
              <a:t>Pour </a:t>
            </a:r>
            <a:r>
              <a:rPr lang="en-US" sz="1000" dirty="0">
                <a:solidFill>
                  <a:prstClr val="black"/>
                </a:solidFill>
                <a:latin typeface="Arial"/>
                <a:ea typeface="SimSun"/>
                <a:cs typeface="Arial"/>
              </a:rPr>
              <a:t>tester </a:t>
            </a:r>
            <a:r>
              <a:rPr lang="en-US" sz="1000" dirty="0" err="1">
                <a:solidFill>
                  <a:prstClr val="black"/>
                </a:solidFill>
                <a:latin typeface="Arial"/>
                <a:ea typeface="SimSun"/>
                <a:cs typeface="Arial"/>
              </a:rPr>
              <a:t>l'espace</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noms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ouvrez</a:t>
            </a:r>
            <a:r>
              <a:rPr lang="en-US" sz="1000" dirty="0">
                <a:solidFill>
                  <a:prstClr val="black"/>
                </a:solidFill>
                <a:latin typeface="Arial"/>
                <a:ea typeface="SimSun"/>
                <a:cs typeface="Arial"/>
              </a:rPr>
              <a:t> </a:t>
            </a:r>
            <a:r>
              <a:rPr lang="en-US" sz="1000" dirty="0" err="1" smtClean="0">
                <a:solidFill>
                  <a:prstClr val="black"/>
                </a:solidFill>
                <a:latin typeface="Arial"/>
                <a:ea typeface="SimSun"/>
                <a:cs typeface="Arial"/>
              </a:rPr>
              <a:t>l'Explorateur</a:t>
            </a:r>
            <a:r>
              <a:rPr lang="en-US" sz="1000" dirty="0" smtClean="0">
                <a:solidFill>
                  <a:prstClr val="black"/>
                </a:solidFill>
                <a:latin typeface="Arial"/>
                <a:ea typeface="SimSun"/>
                <a:cs typeface="Arial"/>
              </a:rPr>
              <a:t> de </a:t>
            </a:r>
            <a:r>
              <a:rPr lang="en-US" sz="1000" dirty="0" err="1" smtClean="0">
                <a:solidFill>
                  <a:prstClr val="black"/>
                </a:solidFill>
                <a:latin typeface="Arial"/>
                <a:ea typeface="SimSun"/>
                <a:cs typeface="Arial"/>
              </a:rPr>
              <a:t>fichiers</a:t>
            </a:r>
            <a:r>
              <a:rPr lang="en-US" sz="1000" dirty="0" smtClean="0">
                <a:solidFill>
                  <a:prstClr val="black"/>
                </a:solidFill>
                <a:latin typeface="Arial"/>
                <a:ea typeface="SimSun"/>
                <a:cs typeface="Arial"/>
              </a:rPr>
              <a:t>, </a:t>
            </a:r>
            <a:r>
              <a:rPr lang="en-US" sz="1000" dirty="0" err="1">
                <a:solidFill>
                  <a:prstClr val="black"/>
                </a:solidFill>
                <a:latin typeface="Arial"/>
                <a:ea typeface="SimSun"/>
                <a:cs typeface="Arial"/>
              </a:rPr>
              <a:t>puis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la </a:t>
            </a:r>
            <a:r>
              <a:rPr lang="en-US" sz="1000" dirty="0" err="1">
                <a:solidFill>
                  <a:prstClr val="black"/>
                </a:solidFill>
                <a:latin typeface="Arial"/>
                <a:ea typeface="SimSun"/>
                <a:cs typeface="Arial"/>
              </a:rPr>
              <a:t>barre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d'adresse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tapez</a:t>
            </a:r>
            <a:r>
              <a:rPr lang="en-US" sz="1000" dirty="0">
                <a:solidFill>
                  <a:prstClr val="black"/>
                </a:solidFill>
                <a:latin typeface="Arial"/>
                <a:ea typeface="SimSun"/>
                <a:cs typeface="Arial"/>
              </a:rPr>
              <a:t> </a:t>
            </a:r>
            <a:r>
              <a:rPr lang="en-US" sz="1000" b="1" dirty="0">
                <a:solidFill>
                  <a:prstClr val="black"/>
                </a:solidFill>
                <a:latin typeface="Arial"/>
                <a:ea typeface="SimSun"/>
                <a:cs typeface="Arial"/>
              </a:rPr>
              <a:t>\\Adatum.com\Research</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puis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appuyez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Entrée. Le dossier Proposals </a:t>
            </a:r>
            <a:r>
              <a:rPr lang="en-US" sz="1000" dirty="0" err="1">
                <a:solidFill>
                  <a:prstClr val="black"/>
                </a:solidFill>
                <a:latin typeface="Arial"/>
                <a:ea typeface="SimSun"/>
                <a:cs typeface="Arial"/>
              </a:rPr>
              <a:t>s'affiche</a:t>
            </a:r>
            <a:r>
              <a:rPr lang="en-US" sz="1000" dirty="0">
                <a:solidFill>
                  <a:prstClr val="black"/>
                </a:solidFill>
                <a:latin typeface="Arial"/>
                <a:ea typeface="SimSun"/>
                <a:cs typeface="Arial"/>
              </a:rPr>
              <a:t>.</a:t>
            </a:r>
            <a:endParaRPr lang="en-US" dirty="0"/>
          </a:p>
        </p:txBody>
      </p:sp>
      <p:sp>
        <p:nvSpPr>
          <p:cNvPr id="4" name="Slide Number Placeholder 3"/>
          <p:cNvSpPr>
            <a:spLocks noGrp="1"/>
          </p:cNvSpPr>
          <p:nvPr>
            <p:ph type="sldNum" sz="quarter" idx="10"/>
          </p:nvPr>
        </p:nvSpPr>
        <p:spPr/>
        <p:txBody>
          <a:bodyPr/>
          <a:lstStyle/>
          <a:p>
            <a:fld id="{924EB56C-2B4B-4165-8D9C-FDA0C45E3970}" type="slidenum">
              <a:rPr lang="en-US" smtClean="0"/>
              <a:t>48</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7458565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les différentes méthodes d'optimisation d'un espace de noms.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49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330081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Cette rubrique est destinée à identifier les principaux défis auxquels les administrateurs sont confrontés concernant la gestion de la capacité.</a:t>
            </a:r>
            <a:endParaRPr lang="en-US" sz="1000">
              <a:latin typeface="Arial"/>
              <a:ea typeface="SimSun"/>
              <a:cs typeface="Arial"/>
            </a:endParaRPr>
          </a:p>
          <a:p>
            <a:pPr>
              <a:lnSpc>
                <a:spcPct val="115000"/>
              </a:lnSpc>
              <a:spcAft>
                <a:spcPts val="1000"/>
              </a:spcAft>
            </a:pPr>
            <a:r>
              <a:rPr lang="en-US" sz="1000">
                <a:latin typeface="Arial"/>
                <a:ea typeface="SimSun"/>
                <a:cs typeface="Segoe UI"/>
              </a:rPr>
              <a:t>Vous pouvez utiliser les points clés sur cette diapositive et la question à la fin de la rubrique pour orienter la discussion de cours sur les défis en matière de gestion de la capacité, notamment sur ceux auxquels vos stagiaires ont déjà été confrontés. Demandez des exemples et discutez des solutions</a:t>
            </a:r>
            <a:r>
              <a:rPr lang="en-US" sz="1000" smtClean="0">
                <a:effectLst/>
                <a:latin typeface="Arial"/>
                <a:ea typeface="SimSun"/>
                <a:cs typeface="Segoe UI"/>
              </a:rPr>
              <a:t>, </a:t>
            </a:r>
            <a:r>
              <a:rPr lang="en-US" sz="1000">
                <a:latin typeface="Arial"/>
                <a:ea typeface="SimSun"/>
                <a:cs typeface="Segoe UI"/>
              </a:rPr>
              <a:t>le cas échéant. Cela vous permettra d'établir un contexte dans lequel placer le module dans son ensemble.</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Quels sont les défis en matière de gestion de la capacité auxquels vous avez été ou êtes confrontés dans votre environnement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réponses que vous obtiendrez varieront probablement. Vous devez donc orienter les stagiaires vers une conversation qui implique l'incorporation des notions de cette rubrique lorsqu'ils partageront leurs exemples.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35383184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50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5638544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le diagramme comme suit :</a:t>
            </a:r>
            <a:endParaRPr lang="en-US" sz="1000">
              <a:latin typeface="Arial"/>
              <a:ea typeface="SimSun"/>
              <a:cs typeface="Arial"/>
            </a:endParaRPr>
          </a:p>
          <a:p>
            <a:pPr>
              <a:lnSpc>
                <a:spcPct val="115000"/>
              </a:lnSpc>
              <a:spcAft>
                <a:spcPts val="1000"/>
              </a:spcAft>
            </a:pPr>
            <a:r>
              <a:rPr lang="en-US" sz="1000">
                <a:latin typeface="Arial"/>
                <a:ea typeface="SimSun"/>
                <a:cs typeface="Segoe UI"/>
              </a:rPr>
              <a:t>Dans ce schéma se trouvent deux dossiers répliqués : Projects et Proposals. Lorsque les données changent dans chaque dossier répliqué, les modifications sont répliquées à travers des connexions entre les membres du groupe de réplication. Les connexions entre les membres forment la topologie de réplication.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La création de plusieurs dossiers répliqués dans un groupe de réplication unique simplifie le processus de déploiement de dossiers répliqués, car la topologie, la planification et la limitation de bande passante pour le groupe de réplication sont appliquées à chaque dossier répliqué.</a:t>
            </a:r>
            <a:endParaRPr lang="en-US" sz="1000">
              <a:latin typeface="Arial"/>
              <a:ea typeface="SimSun"/>
              <a:cs typeface="Arial"/>
            </a:endParaRPr>
          </a:p>
          <a:p>
            <a:pPr>
              <a:lnSpc>
                <a:spcPct val="115000"/>
              </a:lnSpc>
              <a:spcAft>
                <a:spcPts val="1000"/>
              </a:spcAft>
            </a:pPr>
            <a:r>
              <a:rPr lang="en-US" sz="1000" b="1">
                <a:latin typeface="Arial"/>
                <a:ea typeface="SimSun"/>
                <a:cs typeface="Arial"/>
              </a:rPr>
              <a:t>Remarque : </a:t>
            </a:r>
            <a:r>
              <a:rPr lang="en-US" sz="1000">
                <a:latin typeface="Arial"/>
                <a:ea typeface="SimSun"/>
                <a:cs typeface="Segoe UI"/>
              </a:rPr>
              <a:t>Les dossiers répliqués n'ont pas besoin d'être des dossiers partagés ni de faire partie d'un espace de noms, même si le composant logiciel enfichable Gestion du système de fichiers distribués DFS facilite le partage des dossiers répliqués et les publie éventuellement dans un espace de noms existant.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51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3814123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Présentez une vue d'ensemble du processus de réplication initiale.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52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3887074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 cette démonstration, vous allez utiliser les ordinateurs virtuels </a:t>
            </a:r>
            <a:r>
              <a:rPr lang="en-US" sz="1000" b="1">
                <a:latin typeface="Arial"/>
                <a:ea typeface="SimSun"/>
                <a:cs typeface="Arial"/>
              </a:rPr>
              <a:t>22411B-LON-DC1</a:t>
            </a:r>
            <a:r>
              <a:rPr lang="en-US" sz="1000">
                <a:latin typeface="Arial"/>
                <a:ea typeface="SimSun"/>
                <a:cs typeface="Segoe UI"/>
              </a:rPr>
              <a:t>, </a:t>
            </a:r>
            <a:r>
              <a:rPr lang="en-US" sz="1000" b="1">
                <a:latin typeface="Arial"/>
                <a:ea typeface="SimSun"/>
                <a:cs typeface="Arial"/>
              </a:rPr>
              <a:t>22411B-LON-SVR1</a:t>
            </a:r>
            <a:r>
              <a:rPr lang="en-US" sz="1000">
                <a:latin typeface="Arial"/>
                <a:ea typeface="SimSun"/>
                <a:cs typeface="Segoe UI"/>
              </a:rPr>
              <a:t> et </a:t>
            </a:r>
            <a:r>
              <a:rPr lang="en-US" sz="1000" b="1">
                <a:latin typeface="Arial"/>
                <a:ea typeface="SimSun"/>
                <a:cs typeface="Arial"/>
              </a:rPr>
              <a:t>22411B-LON-SVR4</a:t>
            </a:r>
            <a:r>
              <a:rPr lang="en-US" sz="1000">
                <a:latin typeface="Arial"/>
                <a:ea typeface="SimSun"/>
                <a:cs typeface="Segoe UI"/>
              </a:rPr>
              <a:t>. Connectez-vous à </a:t>
            </a:r>
            <a:r>
              <a:rPr lang="en-US" sz="1000">
                <a:latin typeface="Arial"/>
                <a:ea typeface="SimSun"/>
                <a:cs typeface="Arial"/>
              </a:rPr>
              <a:t>tous les ordinateurs virtuels</a:t>
            </a:r>
            <a:r>
              <a:rPr lang="en-US" sz="1000">
                <a:latin typeface="Arial"/>
                <a:ea typeface="SimSun"/>
                <a:cs typeface="Segoe UI"/>
              </a:rPr>
              <a:t> avec le nom d’utilisateur </a:t>
            </a:r>
            <a:r>
              <a:rPr lang="en-US" sz="1000" b="1">
                <a:latin typeface="Arial"/>
                <a:ea typeface="SimSun"/>
                <a:cs typeface="Arial"/>
              </a:rPr>
              <a:t>ADATUM\Administrateur</a:t>
            </a:r>
            <a:r>
              <a:rPr lang="en-US" sz="1000">
                <a:latin typeface="Arial"/>
                <a:ea typeface="SimSun"/>
                <a:cs typeface="Segoe UI"/>
              </a:rPr>
              <a:t> et le mot de passe </a:t>
            </a:r>
            <a:r>
              <a:rPr lang="en-US" sz="1000" b="1">
                <a:latin typeface="Arial"/>
                <a:ea typeface="SimSun"/>
                <a:cs typeface="Arial"/>
              </a:rPr>
              <a:t>Pa$$w0rd</a:t>
            </a:r>
            <a:r>
              <a:rPr lang="en-US" sz="1000">
                <a:latin typeface="Arial"/>
                <a:ea typeface="SimSun"/>
                <a:cs typeface="Segoe UI"/>
              </a:rPr>
              <a:t>.</a:t>
            </a:r>
            <a:endParaRPr lang="en-US" sz="1000">
              <a:latin typeface="Arial"/>
              <a:ea typeface="SimSun"/>
              <a:cs typeface="Arial"/>
            </a:endParaRPr>
          </a:p>
          <a:p>
            <a:pPr>
              <a:lnSpc>
                <a:spcPct val="115000"/>
              </a:lnSpc>
              <a:spcAft>
                <a:spcPts val="1000"/>
              </a:spcAft>
            </a:pPr>
            <a:r>
              <a:rPr lang="en-US" sz="1000">
                <a:latin typeface="Arial"/>
                <a:ea typeface="SimSun"/>
                <a:cs typeface="Segoe UI"/>
              </a:rPr>
              <a:t>Avant que vous de suivre cette démonstration, installez la réplication DFS sur LON-SVR4. Vous pouvez utiliser les étapes de l'atelier pratique B, exercice 1, tâche 2, si nécessaire.</a:t>
            </a:r>
            <a:endParaRPr lang="en-US" sz="1000">
              <a:latin typeface="Arial"/>
              <a:ea typeface="SimSun"/>
              <a:cs typeface="Arial"/>
            </a:endParaRPr>
          </a:p>
          <a:p>
            <a:pPr>
              <a:lnSpc>
                <a:spcPct val="115000"/>
              </a:lnSpc>
              <a:spcAft>
                <a:spcPts val="1000"/>
              </a:spcAft>
            </a:pPr>
            <a:r>
              <a:rPr lang="en-US" sz="1000" b="1">
                <a:latin typeface="Arial"/>
                <a:ea typeface="SimSun"/>
                <a:cs typeface="Arial"/>
              </a:rPr>
              <a:t>Procédure de démonstration</a:t>
            </a:r>
            <a:endParaRPr lang="en-US" sz="1000">
              <a:latin typeface="Arial"/>
              <a:ea typeface="SimSun"/>
              <a:cs typeface="Arial"/>
            </a:endParaRPr>
          </a:p>
          <a:p>
            <a:pPr>
              <a:lnSpc>
                <a:spcPct val="115000"/>
              </a:lnSpc>
              <a:spcAft>
                <a:spcPts val="1000"/>
              </a:spcAft>
            </a:pPr>
            <a:r>
              <a:rPr lang="en-US" sz="1000" b="1">
                <a:latin typeface="Arial"/>
                <a:ea typeface="SimSun"/>
                <a:cs typeface="Arial"/>
              </a:rPr>
              <a:t>Créer une cible de dossier pour la réplication</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Basculez vers LON-SVR1.</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Gestion du système de fichiers distribués DFS, cliquez avec le bouton droit sur le dossier </a:t>
            </a:r>
            <a:r>
              <a:rPr lang="en-US" sz="1000" b="1" smtClean="0">
                <a:effectLst/>
                <a:latin typeface="Arial"/>
                <a:ea typeface="Times New Roman"/>
                <a:cs typeface="Times New Roman"/>
              </a:rPr>
              <a:t>Proposals</a:t>
            </a:r>
            <a:r>
              <a:rPr lang="en-US" sz="1000" smtClean="0">
                <a:effectLst/>
                <a:latin typeface="Arial"/>
                <a:ea typeface="Times New Roman"/>
                <a:cs typeface="Times New Roman"/>
              </a:rPr>
              <a:t>, puis cliquez sur </a:t>
            </a:r>
            <a:r>
              <a:rPr lang="en-US" sz="1000" b="1" smtClean="0">
                <a:effectLst/>
                <a:latin typeface="Arial"/>
                <a:ea typeface="Times New Roman"/>
                <a:cs typeface="Times New Roman"/>
              </a:rPr>
              <a:t>Ajouter une cible de dossier</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boîte de dialogue </a:t>
            </a:r>
            <a:r>
              <a:rPr lang="en-US" sz="1000" b="1" smtClean="0">
                <a:effectLst/>
                <a:latin typeface="Arial"/>
                <a:ea typeface="Times New Roman"/>
                <a:cs typeface="Times New Roman"/>
              </a:rPr>
              <a:t>Nouvelle cible de dossier</a:t>
            </a:r>
            <a:r>
              <a:rPr lang="en-US" sz="1000" smtClean="0">
                <a:effectLst/>
                <a:latin typeface="Arial"/>
                <a:ea typeface="Times New Roman"/>
                <a:cs typeface="Times New Roman"/>
              </a:rPr>
              <a:t>, tapez </a:t>
            </a:r>
            <a:r>
              <a:rPr lang="en-US" sz="1000" b="1" smtClean="0">
                <a:effectLst/>
                <a:latin typeface="Arial"/>
                <a:ea typeface="Times New Roman"/>
                <a:cs typeface="Times New Roman"/>
              </a:rPr>
              <a:t>\\LON-SVR4\Proposal_docs</a:t>
            </a:r>
            <a:r>
              <a:rPr lang="en-US" sz="1000" smtClean="0">
                <a:effectLst/>
                <a:latin typeface="Arial"/>
                <a:ea typeface="Times New Roman"/>
                <a:cs typeface="Times New Roman"/>
              </a:rPr>
              <a:t>,</a:t>
            </a:r>
            <a:r>
              <a:rPr lang="en-US" sz="1000" b="1" smtClean="0">
                <a:effectLst/>
                <a:latin typeface="Arial"/>
                <a:ea typeface="Times New Roman"/>
                <a:cs typeface="Times New Roman"/>
              </a:rPr>
              <a:t> </a:t>
            </a:r>
            <a:r>
              <a:rPr lang="en-US" sz="1000" smtClean="0">
                <a:effectLst/>
                <a:latin typeface="Arial"/>
                <a:ea typeface="Times New Roman"/>
                <a:cs typeface="Times New Roman"/>
              </a:rPr>
              <a:t>puis cliquez sur </a:t>
            </a:r>
            <a:r>
              <a:rPr lang="en-US" sz="1000" b="1" smtClean="0">
                <a:effectLst/>
                <a:latin typeface="Arial"/>
                <a:ea typeface="Times New Roman"/>
                <a:cs typeface="Times New Roman"/>
              </a:rPr>
              <a:t>OK</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boîte de dialogue </a:t>
            </a:r>
            <a:r>
              <a:rPr lang="en-US" sz="1000" b="1" smtClean="0">
                <a:effectLst/>
                <a:latin typeface="Arial"/>
                <a:ea typeface="Times New Roman"/>
                <a:cs typeface="Times New Roman"/>
              </a:rPr>
              <a:t>Avertissement</a:t>
            </a:r>
            <a:r>
              <a:rPr lang="en-US" sz="1000" smtClean="0">
                <a:effectLst/>
                <a:latin typeface="Arial"/>
                <a:ea typeface="Times New Roman"/>
                <a:cs typeface="Times New Roman"/>
              </a:rPr>
              <a:t>, cliquez sur </a:t>
            </a:r>
            <a:r>
              <a:rPr lang="en-US" sz="1000" b="1" smtClean="0">
                <a:effectLst/>
                <a:latin typeface="Arial"/>
                <a:ea typeface="Times New Roman"/>
                <a:cs typeface="Times New Roman"/>
              </a:rPr>
              <a:t>Oui</a:t>
            </a:r>
            <a:r>
              <a:rPr lang="en-US" sz="1000" smtClean="0">
                <a:effectLst/>
                <a:latin typeface="Arial"/>
                <a:ea typeface="Times New Roman"/>
                <a:cs typeface="Times New Roman"/>
              </a:rPr>
              <a:t> pour créer le dossier partagé.</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boîte de dialogue </a:t>
            </a:r>
            <a:r>
              <a:rPr lang="en-US" sz="1000" b="1" smtClean="0">
                <a:effectLst/>
                <a:latin typeface="Arial"/>
                <a:ea typeface="Times New Roman"/>
                <a:cs typeface="Times New Roman"/>
              </a:rPr>
              <a:t>Créer un partage</a:t>
            </a:r>
            <a:r>
              <a:rPr lang="en-US" sz="1000" smtClean="0">
                <a:effectLst/>
                <a:latin typeface="Arial"/>
                <a:ea typeface="Times New Roman"/>
                <a:cs typeface="Times New Roman"/>
              </a:rPr>
              <a:t>, dans le champ </a:t>
            </a:r>
            <a:r>
              <a:rPr lang="en-US" sz="1000" b="1" smtClean="0">
                <a:effectLst/>
                <a:latin typeface="Arial"/>
                <a:ea typeface="Times New Roman"/>
                <a:cs typeface="Times New Roman"/>
              </a:rPr>
              <a:t>Chemin d’accès local du dossier partagé</a:t>
            </a:r>
            <a:r>
              <a:rPr lang="en-US" sz="1000" smtClean="0">
                <a:effectLst/>
                <a:latin typeface="Arial"/>
                <a:ea typeface="Times New Roman"/>
                <a:cs typeface="Times New Roman"/>
              </a:rPr>
              <a:t>, tapez </a:t>
            </a:r>
            <a:r>
              <a:rPr lang="en-US" sz="1000" b="1" smtClean="0">
                <a:effectLst/>
                <a:latin typeface="Arial"/>
                <a:ea typeface="Times New Roman"/>
                <a:cs typeface="Times New Roman"/>
              </a:rPr>
              <a:t>C:\Proposal_docs</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Sous </a:t>
            </a:r>
            <a:r>
              <a:rPr lang="en-US" sz="1000" b="1" smtClean="0">
                <a:effectLst/>
                <a:latin typeface="Arial"/>
                <a:ea typeface="Times New Roman"/>
                <a:cs typeface="Times New Roman"/>
              </a:rPr>
              <a:t>Autorisations du dossier partagé</a:t>
            </a:r>
            <a:r>
              <a:rPr lang="en-US" sz="1000" smtClean="0">
                <a:effectLst/>
                <a:latin typeface="Arial"/>
                <a:ea typeface="Times New Roman"/>
                <a:cs typeface="Times New Roman"/>
              </a:rPr>
              <a:t>, sélectionnez </a:t>
            </a:r>
            <a:r>
              <a:rPr lang="en-US" sz="1000" b="1" smtClean="0">
                <a:effectLst/>
                <a:latin typeface="Arial"/>
                <a:ea typeface="Times New Roman"/>
                <a:cs typeface="Times New Roman"/>
              </a:rPr>
              <a:t>Les administrateurs ont un accès total, les autres ont un accès en lecture/écriture</a:t>
            </a:r>
            <a:r>
              <a:rPr lang="en-US" sz="1000" smtClean="0">
                <a:effectLst/>
                <a:latin typeface="Arial"/>
                <a:ea typeface="Times New Roman"/>
                <a:cs typeface="Times New Roman"/>
              </a:rPr>
              <a:t>, puis cliquez sur </a:t>
            </a:r>
            <a:r>
              <a:rPr lang="en-US" sz="1000" b="1" smtClean="0">
                <a:effectLst/>
                <a:latin typeface="Arial"/>
                <a:ea typeface="Times New Roman"/>
                <a:cs typeface="Times New Roman"/>
              </a:rPr>
              <a:t>OK</a:t>
            </a:r>
            <a:r>
              <a:rPr lang="en-US" sz="100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boîte de dialogue </a:t>
            </a:r>
            <a:r>
              <a:rPr lang="en-US" sz="1000" b="1" smtClean="0">
                <a:effectLst/>
                <a:latin typeface="Arial"/>
                <a:ea typeface="Times New Roman"/>
                <a:cs typeface="Times New Roman"/>
              </a:rPr>
              <a:t>Avertissement</a:t>
            </a:r>
            <a:r>
              <a:rPr lang="en-US" sz="1000" smtClean="0">
                <a:effectLst/>
                <a:latin typeface="Arial"/>
                <a:ea typeface="Times New Roman"/>
                <a:cs typeface="Times New Roman"/>
              </a:rPr>
              <a:t>, cliquez sur </a:t>
            </a:r>
            <a:r>
              <a:rPr lang="en-US" sz="1000" b="1" smtClean="0">
                <a:effectLst/>
                <a:latin typeface="Arial"/>
                <a:ea typeface="Times New Roman"/>
                <a:cs typeface="Times New Roman"/>
              </a:rPr>
              <a:t>Oui</a:t>
            </a:r>
            <a:r>
              <a:rPr lang="en-US" sz="1000" smtClean="0">
                <a:effectLst/>
                <a:latin typeface="Arial"/>
                <a:ea typeface="Times New Roman"/>
                <a:cs typeface="Times New Roman"/>
              </a:rPr>
              <a:t> pour créer le dossier.</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Times New Roman"/>
              </a:rPr>
              <a:t>Dans la boîte de dialogue </a:t>
            </a:r>
            <a:r>
              <a:rPr lang="en-US" sz="1000" b="1" smtClean="0">
                <a:effectLst/>
                <a:latin typeface="Arial"/>
                <a:ea typeface="Times New Roman"/>
                <a:cs typeface="Times New Roman"/>
              </a:rPr>
              <a:t>Réplication</a:t>
            </a:r>
            <a:r>
              <a:rPr lang="en-US" sz="1000" smtClean="0">
                <a:effectLst/>
                <a:latin typeface="Arial"/>
                <a:ea typeface="Times New Roman"/>
                <a:cs typeface="Times New Roman"/>
              </a:rPr>
              <a:t>, cliquez sur </a:t>
            </a:r>
            <a:r>
              <a:rPr lang="en-US" sz="1000" b="1" smtClean="0">
                <a:effectLst/>
                <a:latin typeface="Arial"/>
                <a:ea typeface="Times New Roman"/>
                <a:cs typeface="Times New Roman"/>
              </a:rPr>
              <a:t>Oui</a:t>
            </a:r>
            <a:r>
              <a:rPr lang="en-US" sz="1000" smtClean="0">
                <a:effectLst/>
                <a:latin typeface="Arial"/>
                <a:ea typeface="Times New Roman"/>
                <a:cs typeface="Times New Roman"/>
              </a:rPr>
              <a:t> pour créer un groupe de réplication. L'Assistant Réplication de dossier démarre.</a:t>
            </a: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53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81470826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SimSun"/>
                <a:cs typeface="Arial"/>
              </a:rPr>
              <a:t>Créer un groupe de réplication</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latin typeface="Arial"/>
                <a:ea typeface="Times New Roman"/>
                <a:cs typeface="Times New Roman"/>
              </a:rPr>
              <a:t>Dans </a:t>
            </a:r>
            <a:r>
              <a:rPr lang="en-US" sz="1000" b="1">
                <a:latin typeface="Arial"/>
                <a:ea typeface="Times New Roman"/>
                <a:cs typeface="Times New Roman"/>
              </a:rPr>
              <a:t>Gestion du système de fichiers distribués DFS</a:t>
            </a:r>
            <a:r>
              <a:rPr lang="en-US" sz="1000">
                <a:latin typeface="Arial"/>
                <a:ea typeface="Times New Roman"/>
                <a:cs typeface="Times New Roman"/>
              </a:rPr>
              <a:t>, dans l'Assistant Réplication de dossier, dans les pages </a:t>
            </a:r>
            <a:r>
              <a:rPr lang="en-US" sz="1000" b="1">
                <a:latin typeface="Arial"/>
                <a:ea typeface="Times New Roman"/>
                <a:cs typeface="Times New Roman"/>
              </a:rPr>
              <a:t>Nom du groupe de réplication et</a:t>
            </a:r>
            <a:r>
              <a:rPr lang="en-US" sz="1000">
                <a:latin typeface="Arial"/>
                <a:ea typeface="Times New Roman"/>
                <a:cs typeface="Times New Roman"/>
              </a:rPr>
              <a:t> </a:t>
            </a:r>
            <a:r>
              <a:rPr lang="en-US" sz="1000" b="1">
                <a:latin typeface="Arial"/>
                <a:ea typeface="Times New Roman"/>
                <a:cs typeface="Times New Roman"/>
              </a:rPr>
              <a:t>du dossier répliqué</a:t>
            </a:r>
            <a:r>
              <a:rPr lang="en-US" sz="1000">
                <a:latin typeface="Arial"/>
                <a:ea typeface="Times New Roman"/>
                <a:cs typeface="Times New Roman"/>
              </a:rPr>
              <a:t>, acceptez les paramètres par défaut, puis cliquez sur </a:t>
            </a:r>
            <a:r>
              <a:rPr lang="en-US" sz="1000" b="1">
                <a:latin typeface="Arial"/>
                <a:ea typeface="Times New Roman"/>
                <a:cs typeface="Times New Roman"/>
              </a:rPr>
              <a:t>Suivant</a:t>
            </a:r>
            <a:r>
              <a:rPr lang="en-US" sz="1000">
                <a:latin typeface="Arial"/>
                <a:ea typeface="Times New Roman"/>
                <a:cs typeface="Times New Roman"/>
              </a:rPr>
              <a:t>.</a:t>
            </a:r>
          </a:p>
          <a:p>
            <a:pPr marL="342900" lvl="0" indent="-342900">
              <a:lnSpc>
                <a:spcPct val="115000"/>
              </a:lnSpc>
              <a:spcAft>
                <a:spcPts val="995"/>
              </a:spcAft>
              <a:buFont typeface="+mj-lt"/>
              <a:buAutoNum type="arabicPeriod" startAt="2"/>
            </a:pPr>
            <a:r>
              <a:rPr lang="en-US" sz="1000" smtClean="0">
                <a:solidFill>
                  <a:prstClr val="black"/>
                </a:solidFill>
                <a:latin typeface="Arial"/>
                <a:ea typeface="Times New Roman"/>
                <a:cs typeface="Times New Roman"/>
              </a:rPr>
              <a:t>Dans </a:t>
            </a:r>
            <a:r>
              <a:rPr lang="en-US" sz="1000">
                <a:solidFill>
                  <a:prstClr val="black"/>
                </a:solidFill>
                <a:latin typeface="Arial"/>
                <a:ea typeface="Times New Roman"/>
                <a:cs typeface="Times New Roman"/>
              </a:rPr>
              <a:t>la page </a:t>
            </a:r>
            <a:r>
              <a:rPr lang="en-US" sz="1000" b="1">
                <a:solidFill>
                  <a:prstClr val="black"/>
                </a:solidFill>
                <a:latin typeface="Arial"/>
                <a:ea typeface="Times New Roman"/>
                <a:cs typeface="Times New Roman"/>
              </a:rPr>
              <a:t>Éligibilité de réplication</a:t>
            </a:r>
            <a:r>
              <a:rPr lang="en-US" sz="1000">
                <a:solidFill>
                  <a:prstClr val="black"/>
                </a:solidFill>
                <a:latin typeface="Arial"/>
                <a:ea typeface="Times New Roman"/>
                <a:cs typeface="Times New Roman"/>
              </a:rPr>
              <a:t>, notez que </a:t>
            </a:r>
            <a:r>
              <a:rPr lang="en-US" sz="1000" b="1">
                <a:solidFill>
                  <a:prstClr val="black"/>
                </a:solidFill>
                <a:latin typeface="Arial"/>
                <a:ea typeface="Times New Roman"/>
                <a:cs typeface="Times New Roman"/>
              </a:rPr>
              <a:t>LON-SVR4</a:t>
            </a:r>
            <a:r>
              <a:rPr lang="en-US" sz="1000">
                <a:solidFill>
                  <a:prstClr val="black"/>
                </a:solidFill>
                <a:latin typeface="Arial"/>
                <a:ea typeface="Times New Roman"/>
                <a:cs typeface="Times New Roman"/>
              </a:rPr>
              <a:t> et </a:t>
            </a:r>
            <a:r>
              <a:rPr lang="en-US" sz="1000" b="1">
                <a:solidFill>
                  <a:prstClr val="black"/>
                </a:solidFill>
                <a:latin typeface="Arial"/>
                <a:ea typeface="Times New Roman"/>
                <a:cs typeface="Times New Roman"/>
              </a:rPr>
              <a:t>LON-SVR1</a:t>
            </a:r>
            <a:r>
              <a:rPr lang="en-US" sz="1000">
                <a:solidFill>
                  <a:prstClr val="black"/>
                </a:solidFill>
                <a:latin typeface="Arial"/>
                <a:ea typeface="Times New Roman"/>
                <a:cs typeface="Times New Roman"/>
              </a:rPr>
              <a:t> sont tous deux éligibles comme membres de la réplication DFS.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Times New Roman"/>
              </a:rPr>
              <a:t>Dans la page </a:t>
            </a:r>
            <a:r>
              <a:rPr lang="en-US" sz="1000" b="1">
                <a:solidFill>
                  <a:prstClr val="black"/>
                </a:solidFill>
                <a:latin typeface="Arial"/>
                <a:ea typeface="Times New Roman"/>
                <a:cs typeface="Times New Roman"/>
              </a:rPr>
              <a:t>Membre principal</a:t>
            </a:r>
            <a:r>
              <a:rPr lang="en-US" sz="1000">
                <a:solidFill>
                  <a:prstClr val="black"/>
                </a:solidFill>
                <a:latin typeface="Arial"/>
                <a:ea typeface="Times New Roman"/>
                <a:cs typeface="Times New Roman"/>
              </a:rPr>
              <a:t>, sélectionnez </a:t>
            </a:r>
            <a:r>
              <a:rPr lang="en-US" sz="1000" b="1">
                <a:solidFill>
                  <a:prstClr val="black"/>
                </a:solidFill>
                <a:latin typeface="Arial"/>
                <a:ea typeface="Times New Roman"/>
                <a:cs typeface="Times New Roman"/>
              </a:rPr>
              <a:t>LON-SVR1</a:t>
            </a:r>
            <a:r>
              <a:rPr lang="en-US" sz="1000">
                <a:solidFill>
                  <a:prstClr val="black"/>
                </a:solidFill>
                <a:latin typeface="Arial"/>
                <a:ea typeface="Times New Roman"/>
                <a:cs typeface="Times New Roman"/>
              </a:rPr>
              <a:t> comme membre principal, puis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2"/>
            </a:pPr>
            <a:r>
              <a:rPr lang="en-US" sz="1000">
                <a:solidFill>
                  <a:prstClr val="black"/>
                </a:solidFill>
                <a:latin typeface="Arial"/>
                <a:ea typeface="Times New Roman"/>
                <a:cs typeface="Times New Roman"/>
              </a:rPr>
              <a:t>Dans la page </a:t>
            </a:r>
            <a:r>
              <a:rPr lang="en-US" sz="1000" b="1">
                <a:solidFill>
                  <a:prstClr val="black"/>
                </a:solidFill>
                <a:latin typeface="Arial"/>
                <a:ea typeface="Times New Roman"/>
                <a:cs typeface="Times New Roman"/>
              </a:rPr>
              <a:t>Sélection de topologie</a:t>
            </a:r>
            <a:r>
              <a:rPr lang="en-US" sz="1000">
                <a:solidFill>
                  <a:prstClr val="black"/>
                </a:solidFill>
                <a:latin typeface="Arial"/>
                <a:ea typeface="Times New Roman"/>
                <a:cs typeface="Times New Roman"/>
              </a:rPr>
              <a:t>, laissez la sélection par défaut </a:t>
            </a:r>
            <a:r>
              <a:rPr lang="en-US" sz="1000" b="1">
                <a:solidFill>
                  <a:prstClr val="black"/>
                </a:solidFill>
                <a:latin typeface="Arial"/>
                <a:ea typeface="Times New Roman"/>
                <a:cs typeface="Times New Roman"/>
              </a:rPr>
              <a:t>Maille pleine</a:t>
            </a:r>
            <a:r>
              <a:rPr lang="en-US" sz="1000">
                <a:solidFill>
                  <a:prstClr val="black"/>
                </a:solidFill>
                <a:latin typeface="Arial"/>
                <a:ea typeface="Times New Roman"/>
                <a:cs typeface="Times New Roman"/>
              </a:rPr>
              <a:t>, qui répliquera toutes les données entre tous les membres du groupe de réplication. </a:t>
            </a:r>
          </a:p>
          <a:p>
            <a:pPr marL="354013" lvl="0">
              <a:lnSpc>
                <a:spcPct val="115000"/>
              </a:lnSpc>
              <a:spcAft>
                <a:spcPts val="995"/>
              </a:spcAft>
            </a:pPr>
            <a:r>
              <a:rPr lang="en-US" sz="1000">
                <a:solidFill>
                  <a:prstClr val="black"/>
                </a:solidFill>
                <a:latin typeface="Arial"/>
                <a:ea typeface="Times New Roman"/>
                <a:cs typeface="Times New Roman"/>
              </a:rPr>
              <a:t>Si vous aviez trois membres ou plus au sein du groupe de réplication, vous pouvez également activer l'option Hub et Spoke, qui permet de configurer un scénario de publication dans lequel les données sont répliquées depuis un concentrateur commun au reste des membres. Vous pouvez également activer l'option Aucune topologie, qui permet de configurer la topologie ultérieurement. </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Après vérification de toutes les sélections,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Dans la page </a:t>
            </a:r>
            <a:r>
              <a:rPr lang="en-US" sz="1000" b="1">
                <a:solidFill>
                  <a:prstClr val="black"/>
                </a:solidFill>
                <a:latin typeface="Arial"/>
                <a:ea typeface="Times New Roman"/>
                <a:cs typeface="Times New Roman"/>
              </a:rPr>
              <a:t>Planification du groupe de réplication</a:t>
            </a:r>
            <a:r>
              <a:rPr lang="en-US" sz="1000">
                <a:solidFill>
                  <a:prstClr val="black"/>
                </a:solidFill>
                <a:latin typeface="Arial"/>
                <a:ea typeface="Times New Roman"/>
                <a:cs typeface="Times New Roman"/>
              </a:rPr>
              <a:t> </a:t>
            </a:r>
            <a:r>
              <a:rPr lang="en-US" sz="1000" b="1">
                <a:solidFill>
                  <a:prstClr val="black"/>
                </a:solidFill>
                <a:latin typeface="Arial"/>
                <a:ea typeface="Times New Roman"/>
                <a:cs typeface="Times New Roman"/>
              </a:rPr>
              <a:t>et bande passante</a:t>
            </a:r>
            <a:r>
              <a:rPr lang="en-US" sz="1000">
                <a:solidFill>
                  <a:prstClr val="black"/>
                </a:solidFill>
                <a:latin typeface="Arial"/>
                <a:ea typeface="Times New Roman"/>
                <a:cs typeface="Times New Roman"/>
              </a:rPr>
              <a:t>, laissez la sélection par défaut </a:t>
            </a:r>
            <a:r>
              <a:rPr lang="en-US" sz="1000" b="1">
                <a:solidFill>
                  <a:prstClr val="black"/>
                </a:solidFill>
                <a:latin typeface="Arial"/>
                <a:ea typeface="Times New Roman"/>
                <a:cs typeface="Times New Roman"/>
              </a:rPr>
              <a:t>Répliquer en continu</a:t>
            </a:r>
            <a:r>
              <a:rPr lang="en-US" sz="1000">
                <a:solidFill>
                  <a:prstClr val="black"/>
                </a:solidFill>
                <a:latin typeface="Arial"/>
                <a:ea typeface="Times New Roman"/>
                <a:cs typeface="Times New Roman"/>
              </a:rPr>
              <a:t>, puis configurez le paramètre pour utiliser la </a:t>
            </a:r>
            <a:r>
              <a:rPr lang="en-US" sz="1000" b="1">
                <a:solidFill>
                  <a:prstClr val="black"/>
                </a:solidFill>
                <a:latin typeface="Arial"/>
                <a:ea typeface="Times New Roman"/>
                <a:cs typeface="Times New Roman"/>
              </a:rPr>
              <a:t>totalité de la bande passante</a:t>
            </a:r>
            <a:r>
              <a:rPr lang="en-US" sz="1000">
                <a:solidFill>
                  <a:prstClr val="black"/>
                </a:solidFill>
                <a:latin typeface="Arial"/>
                <a:ea typeface="Times New Roman"/>
                <a:cs typeface="Times New Roman"/>
              </a:rPr>
              <a:t>. Notez que vous pouvez également choisir une planification spécifique pour effectuer la réplication au cours des jours et des heures spécifiés.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Dans la page </a:t>
            </a:r>
            <a:r>
              <a:rPr lang="en-US" sz="1000" b="1">
                <a:solidFill>
                  <a:prstClr val="black"/>
                </a:solidFill>
                <a:latin typeface="Arial"/>
                <a:ea typeface="Times New Roman"/>
                <a:cs typeface="Times New Roman"/>
              </a:rPr>
              <a:t>Vérifier les paramètres et créer le groupe de réplication</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Créer</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Dans la page </a:t>
            </a:r>
            <a:r>
              <a:rPr lang="en-US" sz="1000" b="1">
                <a:solidFill>
                  <a:prstClr val="black"/>
                </a:solidFill>
                <a:latin typeface="Arial"/>
                <a:ea typeface="Times New Roman"/>
                <a:cs typeface="Times New Roman"/>
              </a:rPr>
              <a:t>Confirmation</a:t>
            </a:r>
            <a:r>
              <a:rPr lang="en-US" sz="1000">
                <a:solidFill>
                  <a:prstClr val="black"/>
                </a:solidFill>
                <a:latin typeface="Arial"/>
                <a:ea typeface="Times New Roman"/>
                <a:cs typeface="Times New Roman"/>
              </a:rPr>
              <a:t>, vérifiez que toutes les tâches ont réussi, puis cliquez sur </a:t>
            </a:r>
            <a:r>
              <a:rPr lang="en-US" sz="1000" b="1">
                <a:solidFill>
                  <a:prstClr val="black"/>
                </a:solidFill>
                <a:latin typeface="Arial"/>
                <a:ea typeface="Times New Roman"/>
                <a:cs typeface="Times New Roman"/>
              </a:rPr>
              <a:t>Fermer</a:t>
            </a:r>
            <a:r>
              <a:rPr lang="en-US" sz="1000">
                <a:solidFill>
                  <a:prstClr val="black"/>
                </a:solidFill>
                <a:latin typeface="Arial"/>
                <a:ea typeface="Times New Roman"/>
                <a:cs typeface="Times New Roman"/>
              </a:rPr>
              <a:t>. Notez l'avertissement </a:t>
            </a:r>
            <a:r>
              <a:rPr lang="en-US" sz="1000" b="1">
                <a:solidFill>
                  <a:prstClr val="black"/>
                </a:solidFill>
                <a:latin typeface="Arial"/>
                <a:ea typeface="Times New Roman"/>
                <a:cs typeface="Times New Roman"/>
              </a:rPr>
              <a:t>Délai de réplication</a:t>
            </a:r>
            <a:r>
              <a:rPr lang="en-US" sz="1000">
                <a:solidFill>
                  <a:prstClr val="black"/>
                </a:solidFill>
                <a:latin typeface="Arial"/>
                <a:ea typeface="Times New Roman"/>
                <a:cs typeface="Times New Roman"/>
              </a:rPr>
              <a:t>, puis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Dans la console, développez </a:t>
            </a:r>
            <a:r>
              <a:rPr lang="en-US" sz="1000" b="1">
                <a:solidFill>
                  <a:prstClr val="black"/>
                </a:solidFill>
                <a:latin typeface="Arial"/>
                <a:ea typeface="Times New Roman"/>
                <a:cs typeface="Times New Roman"/>
              </a:rPr>
              <a:t>Réplication</a:t>
            </a:r>
            <a:r>
              <a:rPr lang="en-US" sz="1000">
                <a:solidFill>
                  <a:prstClr val="black"/>
                </a:solidFill>
                <a:latin typeface="Arial"/>
                <a:ea typeface="Times New Roman"/>
                <a:cs typeface="Times New Roman"/>
              </a:rPr>
              <a:t> :</a:t>
            </a:r>
          </a:p>
          <a:p>
            <a:pPr marL="342900" lvl="0" indent="-342900">
              <a:lnSpc>
                <a:spcPct val="115000"/>
              </a:lnSpc>
              <a:spcAft>
                <a:spcPts val="995"/>
              </a:spcAft>
              <a:buFont typeface="+mj-lt"/>
              <a:buAutoNum type="arabicPeriod" startAt="5"/>
            </a:pPr>
            <a:r>
              <a:rPr lang="en-US" sz="1000">
                <a:solidFill>
                  <a:prstClr val="black"/>
                </a:solidFill>
                <a:latin typeface="Arial"/>
                <a:ea typeface="Times New Roman"/>
                <a:cs typeface="Times New Roman"/>
              </a:rPr>
              <a:t>Sous </a:t>
            </a:r>
            <a:r>
              <a:rPr lang="en-US" sz="1000" b="1">
                <a:solidFill>
                  <a:prstClr val="black"/>
                </a:solidFill>
                <a:latin typeface="Arial"/>
                <a:ea typeface="Times New Roman"/>
                <a:cs typeface="Times New Roman"/>
              </a:rPr>
              <a:t>Réplication</a:t>
            </a:r>
            <a:r>
              <a:rPr lang="en-US" sz="1000">
                <a:solidFill>
                  <a:prstClr val="black"/>
                </a:solidFill>
                <a:latin typeface="Arial"/>
                <a:ea typeface="Times New Roman"/>
                <a:cs typeface="Times New Roman"/>
              </a:rPr>
              <a:t>, cliquez sur </a:t>
            </a:r>
            <a:r>
              <a:rPr lang="en-US" sz="1000" b="1">
                <a:solidFill>
                  <a:prstClr val="black"/>
                </a:solidFill>
                <a:latin typeface="Arial"/>
                <a:ea typeface="Times New Roman"/>
                <a:cs typeface="Times New Roman"/>
              </a:rPr>
              <a:t>Adatum.com\research\proposals</a:t>
            </a:r>
            <a:r>
              <a:rPr lang="en-US" sz="1000">
                <a:solidFill>
                  <a:prstClr val="black"/>
                </a:solidFill>
                <a:latin typeface="Arial"/>
                <a:ea typeface="Times New Roman"/>
                <a:cs typeface="Times New Roman"/>
              </a:rPr>
              <a:t>. Cliquez et examinez chacun des onglets dans le volet de détails.</a:t>
            </a:r>
            <a:endParaRPr lang="en-US"/>
          </a:p>
        </p:txBody>
      </p:sp>
      <p:sp>
        <p:nvSpPr>
          <p:cNvPr id="4" name="Slide Number Placeholder 3"/>
          <p:cNvSpPr>
            <a:spLocks noGrp="1"/>
          </p:cNvSpPr>
          <p:nvPr>
            <p:ph type="sldNum" sz="quarter" idx="10"/>
          </p:nvPr>
        </p:nvSpPr>
        <p:spPr/>
        <p:txBody>
          <a:bodyPr/>
          <a:lstStyle/>
          <a:p>
            <a:fld id="{924EB56C-2B4B-4165-8D9C-FDA0C45E3970}" type="slidenum">
              <a:rPr lang="en-US" smtClean="0"/>
              <a:t>54</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8918555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que le système de fichiers DFS de Windows Server°2012 fournit divers rapports de diagnostic et fonctionnalités de test de propagation.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55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4347974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b="1" smtClean="0">
                <a:solidFill>
                  <a:srgbClr val="000000"/>
                </a:solidFill>
                <a:latin typeface="Arial"/>
                <a:ea typeface="SimSun"/>
                <a:cs typeface="Segoe UI"/>
              </a:rPr>
              <a:t>Exercice</a:t>
            </a:r>
            <a:r>
              <a:rPr lang="en-US" sz="1000" b="1">
                <a:solidFill>
                  <a:srgbClr val="000000"/>
                </a:solidFill>
                <a:latin typeface="Arial"/>
                <a:ea typeface="SimSun"/>
                <a:cs typeface="Segoe UI"/>
              </a:rPr>
              <a:t> 1 : Installation du service de rôle DFS</a:t>
            </a:r>
            <a:endParaRPr lang="en-US" sz="1000" b="1">
              <a:latin typeface="Arial"/>
              <a:ea typeface="SimSun"/>
              <a:cs typeface="Arial"/>
            </a:endParaRPr>
          </a:p>
          <a:p>
            <a:pPr>
              <a:lnSpc>
                <a:spcPct val="115000"/>
              </a:lnSpc>
              <a:spcAft>
                <a:spcPts val="1000"/>
              </a:spcAft>
            </a:pPr>
            <a:r>
              <a:rPr lang="en-US" sz="1000">
                <a:latin typeface="Arial"/>
                <a:ea typeface="SimSun"/>
                <a:cs typeface="Segoe UI"/>
              </a:rPr>
              <a:t>Pour prendre en charge la création d'un espace de noms répliqué, vous avez dû installer le rôle de serveur DFS pour LON-SVR1 et LON-SVR4.</a:t>
            </a:r>
            <a:endParaRPr lang="en-US" sz="1000">
              <a:latin typeface="Arial"/>
              <a:ea typeface="SimSun"/>
              <a:cs typeface="Arial"/>
            </a:endParaRPr>
          </a:p>
          <a:p>
            <a:pPr>
              <a:lnSpc>
                <a:spcPct val="115000"/>
              </a:lnSpc>
            </a:pPr>
            <a:r>
              <a:rPr lang="en-US" sz="1000" b="1" smtClean="0">
                <a:solidFill>
                  <a:srgbClr val="000000"/>
                </a:solidFill>
                <a:latin typeface="Arial"/>
                <a:ea typeface="SimSun"/>
                <a:cs typeface="Segoe UI"/>
              </a:rPr>
              <a:t>Exercice</a:t>
            </a:r>
            <a:r>
              <a:rPr lang="en-US" sz="1000" b="1">
                <a:solidFill>
                  <a:srgbClr val="000000"/>
                </a:solidFill>
                <a:latin typeface="Arial"/>
                <a:ea typeface="SimSun"/>
                <a:cs typeface="Segoe UI"/>
              </a:rPr>
              <a:t> 2 : Configuration d'un espace de noms DFS</a:t>
            </a:r>
            <a:endParaRPr lang="en-US" sz="1000" b="1">
              <a:latin typeface="Arial"/>
              <a:ea typeface="SimSun"/>
              <a:cs typeface="Arial"/>
            </a:endParaRPr>
          </a:p>
          <a:p>
            <a:pPr>
              <a:lnSpc>
                <a:spcPct val="115000"/>
              </a:lnSpc>
              <a:spcAft>
                <a:spcPts val="1000"/>
              </a:spcAft>
            </a:pPr>
            <a:r>
              <a:rPr lang="en-US" sz="1000">
                <a:latin typeface="Arial"/>
                <a:ea typeface="SimSun"/>
                <a:cs typeface="Segoe UI"/>
              </a:rPr>
              <a:t>Vous avez dû configurer un espace de noms DFS pour prendre en charge la dernière structure de fichiers demandée. La direction a demandé que la nouvelle structure soit configurée comme suit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Espace de noms : </a:t>
            </a:r>
            <a:r>
              <a:rPr lang="en-US" sz="1000" smtClean="0">
                <a:effectLst/>
                <a:latin typeface="Arial"/>
                <a:ea typeface="Times New Roman"/>
                <a:cs typeface="Times New Roman"/>
              </a:rPr>
              <a:t>\\Adatum.com\BranchDocs</a:t>
            </a:r>
          </a:p>
          <a:p>
            <a:pPr marL="342900" marR="0" lvl="0" indent="-342900">
              <a:lnSpc>
                <a:spcPct val="115000"/>
              </a:lnSpc>
              <a:spcBef>
                <a:spcPts val="0"/>
              </a:spcBef>
              <a:spcAft>
                <a:spcPts val="995"/>
              </a:spcAft>
              <a:buFont typeface="Symbol"/>
              <a:buChar char=""/>
            </a:pPr>
            <a:r>
              <a:rPr lang="en-US" sz="1000" smtClean="0">
                <a:solidFill>
                  <a:prstClr val="black"/>
                </a:solidFill>
                <a:latin typeface="Arial"/>
                <a:ea typeface="Times New Roman"/>
                <a:cs typeface="Segoe UI"/>
              </a:rPr>
              <a:t>Partages </a:t>
            </a:r>
            <a:r>
              <a:rPr lang="en-US" sz="1000">
                <a:solidFill>
                  <a:prstClr val="black"/>
                </a:solidFill>
                <a:latin typeface="Arial"/>
                <a:ea typeface="Times New Roman"/>
                <a:cs typeface="Segoe UI"/>
              </a:rPr>
              <a:t>de fichiers à inclure :</a:t>
            </a:r>
            <a:endParaRPr lang="en-US" sz="1000">
              <a:solidFill>
                <a:prstClr val="black"/>
              </a:solidFill>
              <a:latin typeface="Arial"/>
              <a:ea typeface="Times New Roman"/>
              <a:cs typeface="Times New Roman"/>
            </a:endParaRPr>
          </a:p>
          <a:p>
            <a:pPr marL="742950" lvl="1" indent="-285750">
              <a:lnSpc>
                <a:spcPct val="115000"/>
              </a:lnSpc>
              <a:spcAft>
                <a:spcPts val="995"/>
              </a:spcAft>
              <a:buFont typeface="Arial" pitchFamily="34" charset="0"/>
              <a:buChar char="•"/>
            </a:pPr>
            <a:r>
              <a:rPr lang="en-US" sz="1000">
                <a:solidFill>
                  <a:prstClr val="black"/>
                </a:solidFill>
                <a:latin typeface="Arial"/>
                <a:ea typeface="Times New Roman"/>
                <a:cs typeface="Times New Roman"/>
              </a:rPr>
              <a:t>\\LON-SVR4\ResearchTemplates</a:t>
            </a:r>
          </a:p>
          <a:p>
            <a:pPr marL="742950" lvl="1" indent="-285750">
              <a:lnSpc>
                <a:spcPct val="115000"/>
              </a:lnSpc>
              <a:spcAft>
                <a:spcPts val="995"/>
              </a:spcAft>
              <a:buFont typeface="Arial" pitchFamily="34" charset="0"/>
              <a:buChar char="•"/>
            </a:pPr>
            <a:r>
              <a:rPr lang="en-US" sz="1000">
                <a:solidFill>
                  <a:prstClr val="black"/>
                </a:solidFill>
                <a:latin typeface="Arial"/>
                <a:ea typeface="Times New Roman"/>
                <a:cs typeface="Times New Roman"/>
              </a:rPr>
              <a:t>\\LON-SVR1\DataFiles</a:t>
            </a:r>
          </a:p>
          <a:p>
            <a:pPr lvl="0">
              <a:lnSpc>
                <a:spcPct val="115000"/>
              </a:lnSpc>
            </a:pPr>
            <a:endParaRPr lang="en-US" sz="1000" b="1" smtClean="0">
              <a:solidFill>
                <a:prstClr val="black"/>
              </a:solidFill>
              <a:latin typeface="Arial"/>
              <a:ea typeface="SimSun"/>
              <a:cs typeface="Segoe UI"/>
            </a:endParaRPr>
          </a:p>
          <a:p>
            <a:pPr lvl="0">
              <a:lnSpc>
                <a:spcPct val="115000"/>
              </a:lnSpc>
            </a:pPr>
            <a:r>
              <a:rPr lang="en-US" sz="1000" b="1" smtClean="0">
                <a:solidFill>
                  <a:prstClr val="black"/>
                </a:solidFill>
                <a:latin typeface="Arial"/>
                <a:ea typeface="SimSun"/>
                <a:cs typeface="Segoe UI"/>
              </a:rPr>
              <a:t>Exercice</a:t>
            </a:r>
            <a:r>
              <a:rPr lang="en-US" sz="1000" b="1">
                <a:solidFill>
                  <a:prstClr val="black"/>
                </a:solidFill>
                <a:latin typeface="Arial"/>
                <a:ea typeface="SimSun"/>
                <a:cs typeface="Segoe UI"/>
              </a:rPr>
              <a:t> 3 : Configuration de la réplication DFS</a:t>
            </a:r>
            <a:endParaRPr lang="en-US" sz="1000" b="1">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Vous avez été invité à vérifier que les fichiers figurant dans le nouvel espace de noms DFS sont répliqués sur LON-SVR1 et LON-SVR4 pour garantir la disponibilité des données.</a:t>
            </a:r>
          </a:p>
          <a:p>
            <a:pPr marL="342900" marR="0" lvl="0" indent="-342900">
              <a:lnSpc>
                <a:spcPct val="115000"/>
              </a:lnSpc>
              <a:spcBef>
                <a:spcPts val="0"/>
              </a:spcBef>
              <a:spcAft>
                <a:spcPts val="995"/>
              </a:spcAft>
              <a:buFont typeface="Symbol"/>
              <a:buChar char=""/>
            </a:pP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56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5470412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smtClean="0">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Quelle est la configuration requise pour déployer un espace de noms en mode Windows Server°2008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Le domaine doit utiliser le niveau fonctionnel du domaine Windows Server°2008 et tous les serveurs d'espace de noms doivent exécuter Windows Server°2008.</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Quels avantages procure l'hébergement d'un espace de noms sur plusieurs serveurs d'espace de noms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L'hébergement d'un espace de noms sur plusieurs serveurs d'espace de noms augmente la disponibilité en cas d'échec d'un serveur d'espace de noms. Les utilisateurs seront toujours en mesure d'accéder à l'espace de noms à l'aide de l'un des serveurs d'espace de noms restants. Si un espace de noms est hébergé sur un serveur unique et que ce serveur devient non disponible, les clients ne pourront pas utiliser les liens de l'espace de noms pour accéder aux dossiers partagés sur le réseau.</a:t>
            </a:r>
            <a:endParaRPr lang="en-US" sz="1000">
              <a:latin typeface="Arial"/>
              <a:ea typeface="SimSun"/>
              <a:cs typeface="Arial"/>
            </a:endParaRPr>
          </a:p>
          <a:p>
            <a:pPr marL="228600" lvl="0" indent="-228600">
              <a:lnSpc>
                <a:spcPct val="115000"/>
              </a:lnSpc>
              <a:spcAft>
                <a:spcPts val="1000"/>
              </a:spcAft>
              <a:buAutoNum type="arabicPeriod" startAt="2"/>
            </a:pPr>
            <a:endParaRPr lang="en-US"/>
          </a:p>
        </p:txBody>
      </p:sp>
      <p:sp>
        <p:nvSpPr>
          <p:cNvPr id="4" name="Slide Number Placeholder 3"/>
          <p:cNvSpPr>
            <a:spLocks noGrp="1"/>
          </p:cNvSpPr>
          <p:nvPr>
            <p:ph type="sldNum" sz="quarter" idx="10"/>
          </p:nvPr>
        </p:nvSpPr>
        <p:spPr/>
        <p:txBody>
          <a:bodyPr/>
          <a:lstStyle/>
          <a:p>
            <a:fld id="{924EB56C-2B4B-4165-8D9C-FDA0C45E3970}" type="slidenum">
              <a:rPr lang="en-US" smtClean="0"/>
              <a:t>57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0480547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24EB56C-2B4B-4165-8D9C-FDA0C45E3970}" type="slidenum">
              <a:rPr lang="en-US" smtClean="0"/>
              <a:t>58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65350996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5CEF5DA-DBD0-4E4D-95CE-E4001EC53E38}" type="slidenum">
              <a:rPr lang="en-US" smtClean="0"/>
              <a:t>59</a:t>
            </a:fld>
            <a:endParaRPr lang="en-US" dirty="0"/>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722954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Cette rubrique présente FSRM en tant que solution intégrée de gestion de la capacité pour Windows Server 2012. Expliquez que FSRM peut aider les stagiaires à résoudre les problèmes de gestion de la capacité dont vous avez parlé dans la rubrique précédente.</a:t>
            </a:r>
            <a:endParaRPr lang="en-US" sz="1000">
              <a:latin typeface="Arial"/>
              <a:ea typeface="SimSun"/>
              <a:cs typeface="Arial"/>
            </a:endParaRPr>
          </a:p>
          <a:p>
            <a:pPr>
              <a:lnSpc>
                <a:spcPct val="115000"/>
              </a:lnSpc>
              <a:spcAft>
                <a:spcPts val="1000"/>
              </a:spcAft>
            </a:pPr>
            <a:r>
              <a:rPr lang="en-US" sz="1000">
                <a:latin typeface="Arial"/>
                <a:ea typeface="SimSun"/>
                <a:cs typeface="Segoe UI"/>
              </a:rPr>
              <a:t>Présentez les composants suivants de FSRM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Gestion de quota</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Gestion du filtrage de fichiers</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Gestion des rapports de stockage</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Gestion de la classification</a:t>
            </a: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Times New Roman"/>
              </a:rPr>
              <a:t>Tâches de gestion de fichiers</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398159254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a:latin typeface="Arial"/>
                <a:ea typeface="SimSun"/>
                <a:cs typeface="Arial"/>
              </a:rPr>
              <a:t>Questions de contrôle des acquis</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Comment les modèles FSRM pour les quotas et les filtres de fichiers rendent-ils l'expérience de gestion de FSRM plus efficace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modèles permettent aux administrateurs de créer des quotas et des filtres de fichiers rapidement, selon les modèles prédéfinis. Vous pouvez également utiliser des modèles pour gérer des quotas enfants de manière un-à-plusieurs. Pour modifier la taille de fichier de plusieurs quotas créés à partir du modèle, vous n'avez qu'à modifier le modèle.</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Pourquoi la réplication DFS constitue-t-elle une plateforme de réplication plus efficace que FSRM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a:lnSpc>
                <a:spcPct val="115000"/>
              </a:lnSpc>
              <a:spcAft>
                <a:spcPts val="1000"/>
              </a:spcAft>
            </a:pPr>
            <a:r>
              <a:rPr lang="en-US" sz="1000">
                <a:latin typeface="Arial"/>
                <a:ea typeface="SimSun"/>
                <a:cs typeface="Segoe UI"/>
              </a:rPr>
              <a:t>La réplication DFS utilise un heuristique basé sur le delta qui réplique seulement les parties modifiées du système de fichiers, tandis que FRSM réplique toujours le fichier complet. La réplication DFS utilise également la compression différentielle à distance (RDC) pour réduire le trafic réseau basé sur la réplication</a:t>
            </a:r>
            <a:r>
              <a:rPr lang="en-US" sz="1000" smtClean="0">
                <a:latin typeface="Arial"/>
                <a:ea typeface="SimSun"/>
                <a:cs typeface="Segoe UI"/>
              </a:rPr>
              <a:t>.</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60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708287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Cette démonstration requiert les ordinateurs virtuels </a:t>
            </a:r>
            <a:r>
              <a:rPr lang="en-US" sz="1000" b="1">
                <a:latin typeface="Arial"/>
                <a:ea typeface="SimSun"/>
                <a:cs typeface="Arial"/>
              </a:rPr>
              <a:t>22411B-LON-DC1</a:t>
            </a:r>
            <a:r>
              <a:rPr lang="en-US" sz="1000">
                <a:latin typeface="Arial"/>
                <a:ea typeface="SimSun"/>
                <a:cs typeface="Segoe UI"/>
              </a:rPr>
              <a:t> et </a:t>
            </a:r>
            <a:r>
              <a:rPr lang="en-US" sz="1000" b="1">
                <a:latin typeface="Arial"/>
                <a:ea typeface="SimSun"/>
                <a:cs typeface="Arial"/>
              </a:rPr>
              <a:t>22411B-LON-SVR1</a:t>
            </a:r>
            <a:r>
              <a:rPr lang="en-US" sz="1000">
                <a:latin typeface="Arial"/>
                <a:ea typeface="SimSun"/>
                <a:cs typeface="Segoe UI"/>
              </a:rPr>
              <a:t>.</a:t>
            </a:r>
            <a:endParaRPr lang="en-US" sz="1000">
              <a:latin typeface="Arial"/>
              <a:ea typeface="SimSun"/>
              <a:cs typeface="Arial"/>
            </a:endParaRPr>
          </a:p>
          <a:p>
            <a:pPr>
              <a:lnSpc>
                <a:spcPct val="115000"/>
              </a:lnSpc>
              <a:spcAft>
                <a:spcPts val="1000"/>
              </a:spcAft>
            </a:pPr>
            <a:r>
              <a:rPr lang="en-US" sz="1000" b="1">
                <a:latin typeface="Arial"/>
                <a:ea typeface="SimSun"/>
                <a:cs typeface="Arial"/>
              </a:rPr>
              <a:t>Procédure de démonstration</a:t>
            </a:r>
            <a:endParaRPr lang="en-US" sz="1000">
              <a:latin typeface="Arial"/>
              <a:ea typeface="SimSun"/>
              <a:cs typeface="Arial"/>
            </a:endParaRPr>
          </a:p>
          <a:p>
            <a:pPr>
              <a:lnSpc>
                <a:spcPct val="115000"/>
              </a:lnSpc>
              <a:spcAft>
                <a:spcPts val="1000"/>
              </a:spcAft>
            </a:pPr>
            <a:r>
              <a:rPr lang="en-US" sz="1000" b="1">
                <a:latin typeface="Arial"/>
                <a:ea typeface="SimSun"/>
                <a:cs typeface="Arial"/>
              </a:rPr>
              <a:t>Installer le service de rôle FSRM</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Connectez-vous à LON-SVR1 en tant que </a:t>
            </a:r>
            <a:r>
              <a:rPr lang="en-US" sz="1000" b="1" smtClean="0">
                <a:effectLst/>
                <a:latin typeface="Arial"/>
                <a:ea typeface="Times New Roman"/>
                <a:cs typeface="Times New Roman"/>
              </a:rPr>
              <a:t>ADATUM\Administrateur</a:t>
            </a:r>
            <a:r>
              <a:rPr lang="en-US" sz="1000" smtClean="0">
                <a:solidFill>
                  <a:srgbClr val="000000"/>
                </a:solidFill>
                <a:effectLst/>
                <a:latin typeface="Arial"/>
                <a:ea typeface="Times New Roman"/>
                <a:cs typeface="Segoe UI"/>
              </a:rPr>
              <a:t> avec le mot de passe </a:t>
            </a:r>
            <a:r>
              <a:rPr lang="en-US" sz="1000" b="1" smtClean="0">
                <a:effectLst/>
                <a:latin typeface="Arial"/>
                <a:ea typeface="Times New Roman"/>
                <a:cs typeface="Times New Roman"/>
              </a:rPr>
              <a:t>Pa$$w0rd</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Dans le </a:t>
            </a:r>
            <a:r>
              <a:rPr lang="en-US" sz="1000" b="1" smtClean="0">
                <a:effectLst/>
                <a:latin typeface="Arial"/>
                <a:ea typeface="Times New Roman"/>
                <a:cs typeface="Times New Roman"/>
              </a:rPr>
              <a:t>Gestionnaire de serveur</a:t>
            </a:r>
            <a:r>
              <a:rPr lang="en-US" sz="1000" smtClean="0">
                <a:solidFill>
                  <a:srgbClr val="000000"/>
                </a:solidFill>
                <a:effectLst/>
                <a:latin typeface="Arial"/>
                <a:ea typeface="Times New Roman"/>
                <a:cs typeface="Segoe UI"/>
              </a:rPr>
              <a:t>, cliquez sur </a:t>
            </a:r>
            <a:r>
              <a:rPr lang="en-US" sz="1000" b="1" smtClean="0">
                <a:effectLst/>
                <a:latin typeface="Arial"/>
                <a:ea typeface="Times New Roman"/>
                <a:cs typeface="Times New Roman"/>
              </a:rPr>
              <a:t>Gérer</a:t>
            </a:r>
            <a:r>
              <a:rPr lang="en-US" sz="1000" smtClean="0">
                <a:solidFill>
                  <a:srgbClr val="000000"/>
                </a:solidFill>
                <a:effectLst/>
                <a:latin typeface="Arial"/>
                <a:ea typeface="Times New Roman"/>
                <a:cs typeface="Segoe UI"/>
              </a:rPr>
              <a:t>, puis sur </a:t>
            </a:r>
            <a:r>
              <a:rPr lang="en-US" sz="1000" b="1" smtClean="0">
                <a:effectLst/>
                <a:latin typeface="Arial"/>
                <a:ea typeface="Times New Roman"/>
                <a:cs typeface="Times New Roman"/>
              </a:rPr>
              <a:t>Ajouter des rôles et fonctionnalités</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Dans l'Assistant Ajout de rôles et de fonctionnalités, cliquez sur </a:t>
            </a:r>
            <a:r>
              <a:rPr lang="en-US" sz="1000" b="1" smtClean="0">
                <a:effectLst/>
                <a:latin typeface="Arial"/>
                <a:ea typeface="Times New Roman"/>
                <a:cs typeface="Times New Roman"/>
              </a:rPr>
              <a:t>Suivant</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Vérifiez que l'installation basée sur un rôle ou une fonctionnalité est sélectionnée, puis cliquez sur </a:t>
            </a:r>
            <a:r>
              <a:rPr lang="en-US" sz="1000" b="1" smtClean="0">
                <a:effectLst/>
                <a:latin typeface="Arial"/>
                <a:ea typeface="Times New Roman"/>
                <a:cs typeface="Times New Roman"/>
              </a:rPr>
              <a:t>Suivant</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Vérifiez que </a:t>
            </a:r>
            <a:r>
              <a:rPr lang="en-US" sz="1000" b="1" smtClean="0">
                <a:effectLst/>
                <a:latin typeface="Arial"/>
                <a:ea typeface="Times New Roman"/>
                <a:cs typeface="Times New Roman"/>
              </a:rPr>
              <a:t>LON-SVR1.Adatum.com</a:t>
            </a:r>
            <a:r>
              <a:rPr lang="en-US" sz="1000" smtClean="0">
                <a:solidFill>
                  <a:srgbClr val="000000"/>
                </a:solidFill>
                <a:effectLst/>
                <a:latin typeface="Arial"/>
                <a:ea typeface="Times New Roman"/>
                <a:cs typeface="Segoe UI"/>
              </a:rPr>
              <a:t> est sélectionné, puis cliquez sur </a:t>
            </a:r>
            <a:r>
              <a:rPr lang="en-US" sz="1000" b="1" smtClean="0">
                <a:effectLst/>
                <a:latin typeface="Arial"/>
                <a:ea typeface="Times New Roman"/>
                <a:cs typeface="Times New Roman"/>
              </a:rPr>
              <a:t>Suivant</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Dans la page </a:t>
            </a:r>
            <a:r>
              <a:rPr lang="en-US" sz="1000" b="1" smtClean="0">
                <a:effectLst/>
                <a:latin typeface="Arial"/>
                <a:ea typeface="Times New Roman"/>
                <a:cs typeface="Times New Roman"/>
              </a:rPr>
              <a:t>Sélectionner des rôles de serveurs</a:t>
            </a:r>
            <a:r>
              <a:rPr lang="en-US" sz="1000" smtClean="0">
                <a:solidFill>
                  <a:srgbClr val="000000"/>
                </a:solidFill>
                <a:effectLst/>
                <a:latin typeface="Arial"/>
                <a:ea typeface="Times New Roman"/>
                <a:cs typeface="Segoe UI"/>
              </a:rPr>
              <a:t>, développez </a:t>
            </a:r>
            <a:r>
              <a:rPr lang="en-US" sz="1000" b="1" smtClean="0">
                <a:effectLst/>
                <a:latin typeface="Arial"/>
                <a:ea typeface="Times New Roman"/>
                <a:cs typeface="Times New Roman"/>
              </a:rPr>
              <a:t>Service de fichiers et de stockage</a:t>
            </a:r>
            <a:r>
              <a:rPr lang="en-US" sz="1000" smtClean="0">
                <a:solidFill>
                  <a:srgbClr val="000000"/>
                </a:solidFill>
                <a:effectLst/>
                <a:latin typeface="Arial"/>
                <a:ea typeface="Times New Roman"/>
                <a:cs typeface="Segoe UI"/>
              </a:rPr>
              <a:t> </a:t>
            </a:r>
            <a:r>
              <a:rPr lang="en-US" sz="1000" b="1" smtClean="0">
                <a:effectLst/>
                <a:latin typeface="Arial"/>
                <a:ea typeface="Times New Roman"/>
                <a:cs typeface="Times New Roman"/>
              </a:rPr>
              <a:t>(Installé)</a:t>
            </a:r>
            <a:r>
              <a:rPr lang="en-US" sz="1000" smtClean="0">
                <a:solidFill>
                  <a:srgbClr val="000000"/>
                </a:solidFill>
                <a:effectLst/>
                <a:latin typeface="Arial"/>
                <a:ea typeface="Times New Roman"/>
                <a:cs typeface="Segoe UI"/>
              </a:rPr>
              <a:t>, développez </a:t>
            </a:r>
            <a:r>
              <a:rPr lang="en-US" sz="1000" b="1" smtClean="0">
                <a:effectLst/>
                <a:latin typeface="Arial"/>
                <a:ea typeface="Times New Roman"/>
                <a:cs typeface="Times New Roman"/>
              </a:rPr>
              <a:t>Services de fichiers et iSCSI (Installé)</a:t>
            </a:r>
            <a:r>
              <a:rPr lang="en-US" sz="1000" smtClean="0">
                <a:solidFill>
                  <a:srgbClr val="000000"/>
                </a:solidFill>
                <a:effectLst/>
                <a:latin typeface="Arial"/>
                <a:ea typeface="Times New Roman"/>
                <a:cs typeface="Segoe UI"/>
              </a:rPr>
              <a:t>, puis activez la case à cocher </a:t>
            </a:r>
            <a:r>
              <a:rPr lang="en-US" sz="1000" b="1" smtClean="0">
                <a:effectLst/>
                <a:latin typeface="Arial"/>
                <a:ea typeface="Times New Roman"/>
                <a:cs typeface="Times New Roman"/>
              </a:rPr>
              <a:t>Gestionnaire de ressources du serveur de fichiers</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Dans la fenêtre contextuelle, cliquez sur </a:t>
            </a:r>
            <a:r>
              <a:rPr lang="en-US" sz="1000" b="1" smtClean="0">
                <a:effectLst/>
                <a:latin typeface="Arial"/>
                <a:ea typeface="Times New Roman"/>
                <a:cs typeface="Times New Roman"/>
              </a:rPr>
              <a:t>Ajouter des fonctionnalités</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Cliquez sur </a:t>
            </a:r>
            <a:r>
              <a:rPr lang="en-US" sz="1000" b="1" smtClean="0">
                <a:effectLst/>
                <a:latin typeface="Arial"/>
                <a:ea typeface="Times New Roman"/>
                <a:cs typeface="Times New Roman"/>
              </a:rPr>
              <a:t>Suivant</a:t>
            </a:r>
            <a:r>
              <a:rPr lang="en-US" sz="1000" smtClean="0">
                <a:solidFill>
                  <a:srgbClr val="000000"/>
                </a:solidFill>
                <a:effectLst/>
                <a:latin typeface="Arial"/>
                <a:ea typeface="Times New Roman"/>
                <a:cs typeface="Segoe UI"/>
              </a:rPr>
              <a:t> deux fois pour confirmer la sélection du service de rôle et de la fonctionnalité.</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Dans la page </a:t>
            </a:r>
            <a:r>
              <a:rPr lang="en-US" sz="1000" b="1" smtClean="0">
                <a:effectLst/>
                <a:latin typeface="Arial"/>
                <a:ea typeface="Times New Roman"/>
                <a:cs typeface="Times New Roman"/>
              </a:rPr>
              <a:t>Confirmer les sélections d'installation</a:t>
            </a:r>
            <a:r>
              <a:rPr lang="en-US" sz="1000" smtClean="0">
                <a:solidFill>
                  <a:srgbClr val="000000"/>
                </a:solidFill>
                <a:effectLst/>
                <a:latin typeface="Arial"/>
                <a:ea typeface="Times New Roman"/>
                <a:cs typeface="Segoe UI"/>
              </a:rPr>
              <a:t>, cliquez sur </a:t>
            </a:r>
            <a:r>
              <a:rPr lang="en-US" sz="1000" b="1" smtClean="0">
                <a:effectLst/>
                <a:latin typeface="Arial"/>
                <a:ea typeface="Times New Roman"/>
                <a:cs typeface="Times New Roman"/>
              </a:rPr>
              <a:t>Installer</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solidFill>
                  <a:srgbClr val="000000"/>
                </a:solidFill>
                <a:effectLst/>
                <a:latin typeface="Arial"/>
                <a:ea typeface="Times New Roman"/>
                <a:cs typeface="Segoe UI"/>
              </a:rPr>
              <a:t>Une fois l'installation réussie, cliquez sur </a:t>
            </a:r>
            <a:r>
              <a:rPr lang="en-US" sz="1000" b="1" smtClean="0">
                <a:effectLst/>
                <a:latin typeface="Arial"/>
                <a:ea typeface="Times New Roman"/>
                <a:cs typeface="Times New Roman"/>
              </a:rPr>
              <a:t>Fermer</a:t>
            </a:r>
            <a:r>
              <a:rPr lang="en-US" sz="1000" smtClean="0">
                <a:solidFill>
                  <a:srgbClr val="000000"/>
                </a:solidFill>
                <a:effectLst/>
                <a:latin typeface="Arial"/>
                <a:ea typeface="Times New Roman"/>
                <a:cs typeface="Segoe UI"/>
              </a:rPr>
              <a:t>.</a:t>
            </a:r>
            <a:endParaRPr lang="en-US" sz="1000" smtClean="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7"/>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781997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smtClean="0">
                <a:latin typeface="Arial"/>
                <a:ea typeface="SimSun"/>
                <a:cs typeface="Arial"/>
              </a:rPr>
              <a:t>Spécifier </a:t>
            </a:r>
            <a:r>
              <a:rPr lang="en-US" sz="1000" b="1">
                <a:latin typeface="Arial"/>
                <a:ea typeface="SimSun"/>
                <a:cs typeface="Arial"/>
              </a:rPr>
              <a:t>les options de configuration de FSRM</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a:ea typeface="Times New Roman"/>
                <a:cs typeface="Segoe UI"/>
              </a:rPr>
              <a:t>Dans le </a:t>
            </a:r>
            <a:r>
              <a:rPr lang="en-US" sz="1000" b="1">
                <a:latin typeface="Arial"/>
                <a:ea typeface="Times New Roman"/>
                <a:cs typeface="Times New Roman"/>
              </a:rPr>
              <a:t>Gestionnaire de serveur</a:t>
            </a:r>
            <a:r>
              <a:rPr lang="en-US" sz="1000">
                <a:solidFill>
                  <a:srgbClr val="000000"/>
                </a:solidFill>
                <a:latin typeface="Arial"/>
                <a:ea typeface="Times New Roman"/>
                <a:cs typeface="Segoe UI"/>
              </a:rPr>
              <a:t>, cliquez sur </a:t>
            </a:r>
            <a:r>
              <a:rPr lang="en-US" sz="1000" b="1">
                <a:latin typeface="Arial"/>
                <a:ea typeface="Times New Roman"/>
                <a:cs typeface="Times New Roman"/>
              </a:rPr>
              <a:t>Outils</a:t>
            </a:r>
            <a:r>
              <a:rPr lang="en-US" sz="1000">
                <a:solidFill>
                  <a:srgbClr val="000000"/>
                </a:solidFill>
                <a:latin typeface="Arial"/>
                <a:ea typeface="Times New Roman"/>
                <a:cs typeface="Segoe UI"/>
              </a:rPr>
              <a:t>, puis sur </a:t>
            </a:r>
            <a:r>
              <a:rPr lang="en-US" sz="1000" b="1">
                <a:latin typeface="Arial"/>
                <a:ea typeface="Times New Roman"/>
                <a:cs typeface="Times New Roman"/>
              </a:rPr>
              <a:t>Gestionnaire de ressources du serveur de fichiers</a:t>
            </a:r>
            <a:r>
              <a:rPr lang="en-US" sz="1000">
                <a:solidFill>
                  <a:srgbClr val="000000"/>
                </a:solidFill>
                <a:latin typeface="Arial"/>
                <a:ea typeface="Times New Roman"/>
                <a:cs typeface="Segoe UI"/>
              </a:rPr>
              <a:t>.</a:t>
            </a:r>
            <a:endParaRPr lang="en-US" sz="1000">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a:solidFill>
                  <a:srgbClr val="000000"/>
                </a:solidFill>
                <a:latin typeface="Arial"/>
                <a:ea typeface="Times New Roman"/>
                <a:cs typeface="Segoe UI"/>
              </a:rPr>
              <a:t>Dans la fenêtre Gestionnaire de ressources du serveur de fichiers, dans le volet de navigation, </a:t>
            </a:r>
            <a:r>
              <a:rPr lang="en-US" sz="1000" smtClean="0">
                <a:solidFill>
                  <a:srgbClr val="000000"/>
                </a:solidFill>
                <a:latin typeface="Arial"/>
                <a:ea typeface="Times New Roman"/>
                <a:cs typeface="Segoe UI"/>
              </a:rPr>
              <a:t>cliquez </a:t>
            </a:r>
            <a:r>
              <a:rPr lang="en-US" sz="1000">
                <a:solidFill>
                  <a:srgbClr val="000000"/>
                </a:solidFill>
                <a:latin typeface="Arial"/>
                <a:ea typeface="Times New Roman"/>
                <a:cs typeface="Segoe UI"/>
              </a:rPr>
              <a:t>avec le bouton droit sur </a:t>
            </a:r>
            <a:r>
              <a:rPr lang="en-US" sz="1000" b="1">
                <a:solidFill>
                  <a:prstClr val="black"/>
                </a:solidFill>
                <a:latin typeface="Arial"/>
                <a:ea typeface="Times New Roman"/>
                <a:cs typeface="Times New Roman"/>
              </a:rPr>
              <a:t>Gestionnaire de ressources du serveur de fichiers (Local)</a:t>
            </a:r>
            <a:r>
              <a:rPr lang="en-US" sz="1000">
                <a:solidFill>
                  <a:srgbClr val="000000"/>
                </a:solidFill>
                <a:latin typeface="Arial"/>
                <a:ea typeface="Times New Roman"/>
                <a:cs typeface="Segoe UI"/>
              </a:rPr>
              <a:t>, puis cliquez sur </a:t>
            </a:r>
            <a:r>
              <a:rPr lang="en-US" sz="1000" b="1">
                <a:solidFill>
                  <a:prstClr val="black"/>
                </a:solidFill>
                <a:latin typeface="Arial"/>
                <a:ea typeface="Times New Roman"/>
                <a:cs typeface="Times New Roman"/>
              </a:rPr>
              <a:t>Configurer les options</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srgbClr val="000000"/>
                </a:solidFill>
                <a:latin typeface="Arial"/>
                <a:ea typeface="Times New Roman"/>
                <a:cs typeface="Segoe UI"/>
              </a:rPr>
              <a:t>Dans la fenêtre Options du Gestionnaire de ressources du serveur de fichiers, cliquez sur l'onglet </a:t>
            </a:r>
            <a:r>
              <a:rPr lang="en-US" sz="1000" b="1">
                <a:solidFill>
                  <a:prstClr val="black"/>
                </a:solidFill>
                <a:latin typeface="Arial"/>
                <a:ea typeface="Times New Roman"/>
                <a:cs typeface="Times New Roman"/>
              </a:rPr>
              <a:t>Vérification du filtrage de fichiers</a:t>
            </a:r>
            <a:r>
              <a:rPr lang="en-US" sz="1000">
                <a:solidFill>
                  <a:srgbClr val="000000"/>
                </a:solidFill>
                <a:latin typeface="Arial"/>
                <a:ea typeface="Times New Roman"/>
                <a:cs typeface="Segoe UI"/>
              </a:rPr>
              <a:t>, puis activez la case à cocher </a:t>
            </a:r>
            <a:r>
              <a:rPr lang="en-US" sz="1000" b="1">
                <a:solidFill>
                  <a:prstClr val="black"/>
                </a:solidFill>
                <a:latin typeface="Arial"/>
                <a:ea typeface="Times New Roman"/>
                <a:cs typeface="Times New Roman"/>
              </a:rPr>
              <a:t>Enregistrer l’activité de filtrage de fichiers dans la base de données de vérification</a:t>
            </a:r>
            <a:r>
              <a:rPr lang="en-US" sz="1000">
                <a:solidFill>
                  <a:srgbClr val="000000"/>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srgbClr val="000000"/>
                </a:solidFill>
                <a:latin typeface="Arial"/>
                <a:ea typeface="Times New Roman"/>
                <a:cs typeface="Segoe UI"/>
              </a:rPr>
              <a:t>Cliquez sur </a:t>
            </a:r>
            <a:r>
              <a:rPr lang="en-US" sz="1000" b="1">
                <a:solidFill>
                  <a:prstClr val="black"/>
                </a:solidFill>
                <a:latin typeface="Arial"/>
                <a:ea typeface="Times New Roman"/>
                <a:cs typeface="Times New Roman"/>
              </a:rPr>
              <a:t>OK</a:t>
            </a:r>
            <a:r>
              <a:rPr lang="en-US" sz="1000">
                <a:solidFill>
                  <a:srgbClr val="000000"/>
                </a:solidFill>
                <a:latin typeface="Arial"/>
                <a:ea typeface="Times New Roman"/>
                <a:cs typeface="Segoe UI"/>
              </a:rPr>
              <a:t> pour fermer la fenêtre Options du Gestionnaire de ressources du serveur de fichiers.</a:t>
            </a:r>
            <a:endParaRPr lang="en-US" sz="1000">
              <a:solidFill>
                <a:prstClr val="black"/>
              </a:solidFill>
              <a:latin typeface="Arial"/>
              <a:ea typeface="Times New Roman"/>
              <a:cs typeface="Times New Roman"/>
            </a:endParaRPr>
          </a:p>
          <a:p>
            <a:pPr lvl="0">
              <a:lnSpc>
                <a:spcPct val="115000"/>
              </a:lnSpc>
              <a:spcAft>
                <a:spcPts val="1000"/>
              </a:spcAft>
            </a:pPr>
            <a:r>
              <a:rPr lang="en-US" sz="1000" b="1">
                <a:solidFill>
                  <a:prstClr val="black"/>
                </a:solidFill>
                <a:latin typeface="Arial"/>
                <a:ea typeface="SimSun"/>
                <a:cs typeface="Arial"/>
              </a:rPr>
              <a:t>Utiliser Windows PowerShell pour gérer FSRM</a:t>
            </a:r>
            <a:endParaRPr lang="en-US" sz="100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barre des tâches, cliquez sur l'icône </a:t>
            </a:r>
            <a:r>
              <a:rPr lang="en-US" sz="1000" b="1">
                <a:solidFill>
                  <a:prstClr val="black"/>
                </a:solidFill>
                <a:latin typeface="Arial"/>
                <a:ea typeface="Times New Roman"/>
                <a:cs typeface="Times New Roman"/>
              </a:rPr>
              <a:t>Windows PowerShell</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À l’invite de commandes </a:t>
            </a:r>
            <a:r>
              <a:rPr lang="en-US" sz="1000" b="1">
                <a:solidFill>
                  <a:prstClr val="black"/>
                </a:solidFill>
                <a:latin typeface="Arial"/>
                <a:ea typeface="Times New Roman"/>
                <a:cs typeface="Times New Roman"/>
              </a:rPr>
              <a:t>Windows PowerShell</a:t>
            </a:r>
            <a:r>
              <a:rPr lang="en-US" sz="1000">
                <a:solidFill>
                  <a:prstClr val="black"/>
                </a:solidFill>
                <a:latin typeface="Arial"/>
                <a:ea typeface="Times New Roman"/>
                <a:cs typeface="Segoe UI"/>
              </a:rPr>
              <a:t>, tapez l’instruction suivante et appuyez sur Entrée :</a:t>
            </a:r>
            <a:endParaRPr lang="en-US" sz="100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a:solidFill>
                  <a:prstClr val="black"/>
                </a:solidFill>
                <a:latin typeface="Arial"/>
                <a:ea typeface="Times New Roman"/>
                <a:cs typeface="Times New Roman"/>
              </a:rPr>
              <a:t>set-FSRMSetting -SMTPServer “LON-SVR1” –AdminEmailAddress “fileadmin@adatum.com” –FromEmailAddress “fileadmin@adatum.com”</a:t>
            </a:r>
          </a:p>
          <a:p>
            <a:pPr marL="342900" lvl="0" indent="-342900">
              <a:lnSpc>
                <a:spcPct val="115000"/>
              </a:lnSpc>
              <a:spcAft>
                <a:spcPts val="995"/>
              </a:spcAft>
              <a:buFont typeface="+mj-lt"/>
              <a:buAutoNum type="arabicPeriod" startAt="3"/>
            </a:pPr>
            <a:r>
              <a:rPr lang="en-US" sz="1000">
                <a:solidFill>
                  <a:prstClr val="black"/>
                </a:solidFill>
                <a:latin typeface="Arial"/>
                <a:ea typeface="Times New Roman"/>
                <a:cs typeface="Segoe UI"/>
              </a:rPr>
              <a:t>Fermez la fenêtre Windows PowerShell.</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srgbClr val="000000"/>
                </a:solidFill>
                <a:latin typeface="Arial"/>
                <a:ea typeface="Times New Roman"/>
                <a:cs typeface="Segoe UI"/>
              </a:rPr>
              <a:t>Dans la fenêtre Gestionnaire de ressources du serveur de fichiers, dans le volet de navigation, cliquez avec le bouton droit sur </a:t>
            </a:r>
            <a:r>
              <a:rPr lang="en-US" sz="1000" b="1">
                <a:solidFill>
                  <a:prstClr val="black"/>
                </a:solidFill>
                <a:latin typeface="Arial"/>
                <a:ea typeface="Times New Roman"/>
                <a:cs typeface="Times New Roman"/>
              </a:rPr>
              <a:t>Gestionnaire de ressources du serveur de fichiers (Local)</a:t>
            </a:r>
            <a:r>
              <a:rPr lang="en-US" sz="1000">
                <a:solidFill>
                  <a:srgbClr val="000000"/>
                </a:solidFill>
                <a:latin typeface="Arial"/>
                <a:ea typeface="Times New Roman"/>
                <a:cs typeface="Segoe UI"/>
              </a:rPr>
              <a:t>, puis cliquez sur </a:t>
            </a:r>
            <a:r>
              <a:rPr lang="en-US" sz="1000" b="1">
                <a:solidFill>
                  <a:prstClr val="black"/>
                </a:solidFill>
                <a:latin typeface="Arial"/>
                <a:ea typeface="Times New Roman"/>
                <a:cs typeface="Times New Roman"/>
              </a:rPr>
              <a:t>Configurer les options</a:t>
            </a:r>
            <a:r>
              <a:rPr lang="en-US" sz="100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a:solidFill>
                  <a:prstClr val="black"/>
                </a:solidFill>
                <a:latin typeface="Arial"/>
                <a:ea typeface="Times New Roman"/>
                <a:cs typeface="Segoe UI"/>
              </a:rPr>
              <a:t>Sous l'onglet </a:t>
            </a:r>
            <a:r>
              <a:rPr lang="en-US" sz="1000" b="1">
                <a:solidFill>
                  <a:prstClr val="black"/>
                </a:solidFill>
                <a:latin typeface="Arial"/>
                <a:ea typeface="Times New Roman"/>
                <a:cs typeface="Times New Roman"/>
              </a:rPr>
              <a:t>Notifications par courrier électronique</a:t>
            </a:r>
            <a:r>
              <a:rPr lang="en-US" sz="1000">
                <a:solidFill>
                  <a:prstClr val="black"/>
                </a:solidFill>
                <a:latin typeface="Arial"/>
                <a:ea typeface="Times New Roman"/>
                <a:cs typeface="Segoe UI"/>
              </a:rPr>
              <a:t>, passez en revue les options configurées afin de vous assurer qu'elles sont identiques à celles spécifiées dans </a:t>
            </a:r>
            <a:r>
              <a:rPr lang="en-US" sz="1000" b="1">
                <a:solidFill>
                  <a:prstClr val="black"/>
                </a:solidFill>
                <a:latin typeface="Arial"/>
                <a:ea typeface="Times New Roman"/>
                <a:cs typeface="Times New Roman"/>
              </a:rPr>
              <a:t>Set-FSRMSettings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228600" lvl="0" indent="-228600">
              <a:lnSpc>
                <a:spcPct val="115000"/>
              </a:lnSpc>
              <a:spcAft>
                <a:spcPts val="1000"/>
              </a:spcAft>
              <a:buAutoNum type="arabicPeriod" startAt="3"/>
            </a:pPr>
            <a:r>
              <a:rPr lang="en-US" sz="1000">
                <a:solidFill>
                  <a:prstClr val="black"/>
                </a:solidFill>
                <a:latin typeface="Arial"/>
                <a:ea typeface="SimSun"/>
                <a:cs typeface="Segoe UI"/>
              </a:rPr>
              <a:t>Fermez toutes les fenêtres.</a:t>
            </a:r>
            <a:endParaRPr lang="en-US"/>
          </a:p>
        </p:txBody>
      </p:sp>
      <p:sp>
        <p:nvSpPr>
          <p:cNvPr id="4" name="Slide Number Placeholder 3"/>
          <p:cNvSpPr>
            <a:spLocks noGrp="1"/>
          </p:cNvSpPr>
          <p:nvPr>
            <p:ph type="sldNum" sz="quarter" idx="10"/>
          </p:nvPr>
        </p:nvSpPr>
        <p:spPr/>
        <p:txBody>
          <a:bodyPr/>
          <a:lstStyle/>
          <a:p>
            <a:fld id="{924EB56C-2B4B-4165-8D9C-FDA0C45E3970}" type="slidenum">
              <a:rPr lang="en-US" smtClean="0"/>
              <a:t>8</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1749109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Décrivez brièvement le contenu de la leçon.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24EB56C-2B4B-4165-8D9C-FDA0C45E3970}"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10: Optimisation des services de fichiers</a:t>
            </a:r>
            <a:endParaRPr lang="en-US" sz="1200" b="1">
              <a:solidFill>
                <a:srgbClr val="336699"/>
              </a:solidFill>
              <a:latin typeface="Arial"/>
            </a:endParaRPr>
          </a:p>
        </p:txBody>
      </p:sp>
    </p:spTree>
    <p:extLst>
      <p:ext uri="{BB962C8B-B14F-4D97-AF65-F5344CB8AC3E}">
        <p14:creationId xmlns:p14="http://schemas.microsoft.com/office/powerpoint/2010/main" val="264322362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9770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29.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3169492"/>
            <a:ext cx="5638799" cy="340093"/>
          </a:xfrm>
        </p:spPr>
        <p:txBody>
          <a:bodyPr/>
          <a:lstStyle/>
          <a:p>
            <a:r>
              <a:rPr lang="en-US" sz="2600" smtClean="0"/>
              <a:t>Module 10</a:t>
            </a:r>
            <a:endParaRPr lang="en-US" sz="2600"/>
          </a:p>
        </p:txBody>
      </p:sp>
      <p:sp>
        <p:nvSpPr>
          <p:cNvPr id="3" name="Subtitle 2"/>
          <p:cNvSpPr>
            <a:spLocks noGrp="1"/>
          </p:cNvSpPr>
          <p:nvPr>
            <p:ph type="subTitle" sz="quarter" idx="1"/>
          </p:nvPr>
        </p:nvSpPr>
        <p:spPr/>
        <p:txBody>
          <a:bodyPr/>
          <a:lstStyle/>
          <a:p>
            <a:r>
              <a:rPr lang="fr-FR" smtClean="0"/>
              <a:t>Optimisation des services de fichiers
</a:t>
            </a:r>
            <a:endParaRPr lang="en-US"/>
          </a:p>
        </p:txBody>
      </p:sp>
    </p:spTree>
    <p:extLst>
      <p:ext uri="{BB962C8B-B14F-4D97-AF65-F5344CB8AC3E}">
        <p14:creationId xmlns:p14="http://schemas.microsoft.com/office/powerpoint/2010/main" val="20597608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la gestion de quota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Utilisez la gestion de quota pour limiter l'utilisation de l'espace disque et fournir des notifications quand les seuils sont atteints</a:t>
            </a:r>
          </a:p>
          <a:p>
            <a:pPr marL="0" indent="0" algn="ctr">
              <a:buNone/>
            </a:pPr>
            <a:endParaRPr lang="en-US" dirty="0"/>
          </a:p>
          <a:p>
            <a:r>
              <a:rPr lang="en-US" dirty="0" smtClean="0"/>
              <a:t>Les notifications de quota permettent d'effectuer les opérations suivantes :</a:t>
            </a:r>
          </a:p>
          <a:p>
            <a:pPr lvl="1"/>
            <a:r>
              <a:rPr lang="en-US" dirty="0" smtClean="0"/>
              <a:t>Envoyer des notifications par courrier électronique</a:t>
            </a:r>
          </a:p>
          <a:p>
            <a:pPr lvl="1"/>
            <a:r>
              <a:rPr lang="en-US" dirty="0" smtClean="0"/>
              <a:t>Consigner un événement dans l'Observateur d'événements</a:t>
            </a:r>
          </a:p>
          <a:p>
            <a:pPr lvl="1"/>
            <a:r>
              <a:rPr lang="en-US" dirty="0" smtClean="0"/>
              <a:t>Exécuter une commande ou un script</a:t>
            </a:r>
          </a:p>
          <a:p>
            <a:pPr lvl="1"/>
            <a:r>
              <a:rPr lang="en-US" dirty="0" smtClean="0"/>
              <a:t>Générer des rapports de stockage</a:t>
            </a:r>
          </a:p>
          <a:p>
            <a:endParaRPr lang="en-US" dirty="0"/>
          </a:p>
        </p:txBody>
      </p:sp>
    </p:spTree>
    <p:extLst>
      <p:ext uri="{BB962C8B-B14F-4D97-AF65-F5344CB8AC3E}">
        <p14:creationId xmlns:p14="http://schemas.microsoft.com/office/powerpoint/2010/main" val="1114544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modèles de quotas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Un modèle de quota définit :</a:t>
            </a:r>
          </a:p>
          <a:p>
            <a:pPr lvl="1"/>
            <a:r>
              <a:rPr lang="en-US" dirty="0" smtClean="0"/>
              <a:t>Une limite d'espace</a:t>
            </a:r>
          </a:p>
          <a:p>
            <a:pPr lvl="1"/>
            <a:r>
              <a:rPr lang="en-US" dirty="0" smtClean="0"/>
              <a:t>Le type de quota (inconditionnel ou conditionnel)</a:t>
            </a:r>
          </a:p>
          <a:p>
            <a:pPr lvl="1"/>
            <a:r>
              <a:rPr lang="en-US" dirty="0" smtClean="0"/>
              <a:t>Un ensemble de notifications à générer lorsque la limite de quota est proche</a:t>
            </a:r>
          </a:p>
          <a:p>
            <a:pPr lvl="1"/>
            <a:endParaRPr lang="en-US" sz="2800" dirty="0"/>
          </a:p>
          <a:p>
            <a:pPr marL="288925" lvl="1" indent="0">
              <a:buNone/>
            </a:pPr>
            <a:r>
              <a:rPr lang="en-US" sz="2800" dirty="0" smtClean="0"/>
              <a:t>Le Gestionnaire de ressources du serveur de fichiers (FSRM) fournit un ensemble de modèles de quotas par défaut dans le nœud Modèles de quotas</a:t>
            </a:r>
            <a:endParaRPr lang="en-US" sz="2800" dirty="0"/>
          </a:p>
        </p:txBody>
      </p:sp>
    </p:spTree>
    <p:extLst>
      <p:ext uri="{BB962C8B-B14F-4D97-AF65-F5344CB8AC3E}">
        <p14:creationId xmlns:p14="http://schemas.microsoft.com/office/powerpoint/2010/main" val="40578939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Analyse du rapport d'utilisation des quotas</a:t>
            </a:r>
            <a:endParaRPr lang="en-US"/>
          </a:p>
        </p:txBody>
      </p:sp>
      <p:sp>
        <p:nvSpPr>
          <p:cNvPr id="4" name="Content Placeholder 2"/>
          <p:cNvSpPr>
            <a:spLocks noGrp="1"/>
          </p:cNvSpPr>
          <p:nvPr/>
        </p:nvSpPr>
        <p:spPr bwMode="auto">
          <a:xfrm>
            <a:off x="491444" y="3886200"/>
            <a:ext cx="8119156" cy="25871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Vous pouvez analyser l'utilisation des quotas en :</a:t>
            </a:r>
          </a:p>
          <a:p>
            <a:pPr lvl="1"/>
            <a:r>
              <a:rPr lang="en-US" sz="2200" dirty="0" smtClean="0"/>
              <a:t>Affichant les informations relatives au quota dans la console FSRM</a:t>
            </a:r>
          </a:p>
          <a:p>
            <a:pPr lvl="1"/>
            <a:r>
              <a:rPr lang="en-US" sz="2200" dirty="0" smtClean="0"/>
              <a:t>Générant un rapport d'utilisation du quota</a:t>
            </a:r>
          </a:p>
          <a:p>
            <a:pPr lvl="1"/>
            <a:r>
              <a:rPr lang="en-US" sz="2200" dirty="0" smtClean="0"/>
              <a:t>Créant des quotas conditionnels</a:t>
            </a:r>
          </a:p>
          <a:p>
            <a:pPr lvl="1"/>
            <a:r>
              <a:rPr lang="en-US" sz="2200" dirty="0" smtClean="0"/>
              <a:t>Utilisant l'applet de commande Windows </a:t>
            </a:r>
            <a:r>
              <a:rPr lang="en-US" sz="2200" smtClean="0"/>
              <a:t>PowerShell </a:t>
            </a:r>
            <a:br>
              <a:rPr lang="en-US" sz="2200" smtClean="0"/>
            </a:br>
            <a:r>
              <a:rPr lang="en-US" sz="2200" b="1" smtClean="0"/>
              <a:t>Get-FSRMQuota</a:t>
            </a:r>
            <a:endParaRPr lang="en-US" sz="22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72647" y="914400"/>
            <a:ext cx="5570105" cy="295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3308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611b3219-a91d-46c8-90ea-945c36e3ae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la gestion du filtrage de fichiers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La gestion des filtres de fichiers fournit une méthode pour contrôler les types de fichiers qui peuvent être enregistrés sur les serveurs de fichiers</a:t>
            </a:r>
          </a:p>
          <a:p>
            <a:pPr marL="0" indent="0" algn="ctr">
              <a:buNone/>
            </a:pPr>
            <a:endParaRPr lang="en-US" sz="2400" dirty="0"/>
          </a:p>
          <a:p>
            <a:r>
              <a:rPr lang="en-US" dirty="0" smtClean="0"/>
              <a:t>La gestion des filtres de fichiers comprend :</a:t>
            </a:r>
          </a:p>
          <a:p>
            <a:pPr lvl="1"/>
            <a:r>
              <a:rPr lang="en-US" dirty="0" smtClean="0"/>
              <a:t>Création de filtres de fichiers</a:t>
            </a:r>
          </a:p>
          <a:p>
            <a:pPr lvl="1"/>
            <a:r>
              <a:rPr lang="en-US" dirty="0" smtClean="0"/>
              <a:t>Définition des modèles de filtres de fichiers</a:t>
            </a:r>
          </a:p>
          <a:p>
            <a:pPr lvl="1"/>
            <a:r>
              <a:rPr lang="en-US" dirty="0" smtClean="0"/>
              <a:t>Création d'exceptions de filtres de fichiers</a:t>
            </a:r>
          </a:p>
          <a:p>
            <a:pPr lvl="1"/>
            <a:r>
              <a:rPr lang="en-US" dirty="0" smtClean="0"/>
              <a:t>Création de groupes de fichiers</a:t>
            </a:r>
            <a:endParaRPr lang="en-US" dirty="0"/>
          </a:p>
        </p:txBody>
      </p:sp>
    </p:spTree>
    <p:extLst>
      <p:ext uri="{BB962C8B-B14F-4D97-AF65-F5344CB8AC3E}">
        <p14:creationId xmlns:p14="http://schemas.microsoft.com/office/powerpoint/2010/main" val="4752059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1a8ad515-ec44-454d-8fbf-b201e5b112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groupes de fichiers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Les groupes de fichiers permettent de définir un espace de noms pour un filtre de fichiers, une exception de filtre de fichiers ou un rapport de stockage</a:t>
            </a:r>
          </a:p>
          <a:p>
            <a:pPr marL="0" indent="0" algn="ctr">
              <a:buNone/>
            </a:pPr>
            <a:endParaRPr lang="en-US" dirty="0"/>
          </a:p>
          <a:p>
            <a:r>
              <a:rPr lang="en-US" dirty="0" smtClean="0"/>
              <a:t>Un groupe de fichiers est composé d'un ensemble de modèles de noms de fichiers, regroupés selon les catégories suivantes :</a:t>
            </a:r>
          </a:p>
          <a:p>
            <a:pPr lvl="1"/>
            <a:r>
              <a:rPr lang="en-US" dirty="0" smtClean="0"/>
              <a:t>Fichiers à inclure</a:t>
            </a:r>
          </a:p>
          <a:p>
            <a:pPr lvl="1"/>
            <a:r>
              <a:rPr lang="en-US" dirty="0" smtClean="0"/>
              <a:t>Fichiers à exclure</a:t>
            </a:r>
            <a:endParaRPr lang="en-US" dirty="0"/>
          </a:p>
        </p:txBody>
      </p:sp>
    </p:spTree>
    <p:extLst>
      <p:ext uri="{BB962C8B-B14F-4D97-AF65-F5344CB8AC3E}">
        <p14:creationId xmlns:p14="http://schemas.microsoft.com/office/powerpoint/2010/main" val="35267342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d79e2f49-2bba-4dcc-8079-ab4903ee6a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modèles de filtres de fichiers et les exceptions de filtres de fichiers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Modèles de filtres de fichiers :</a:t>
            </a:r>
          </a:p>
          <a:p>
            <a:pPr lvl="1"/>
            <a:r>
              <a:rPr lang="en-US" dirty="0" smtClean="0"/>
              <a:t>Fournissent une définition pour les nouveaux filtres de fichiers créés</a:t>
            </a:r>
          </a:p>
          <a:p>
            <a:pPr lvl="1"/>
            <a:r>
              <a:rPr lang="en-US" dirty="0" smtClean="0"/>
              <a:t>Activent le contrôle des filtres de fichiers créés à partir de modèles</a:t>
            </a:r>
          </a:p>
          <a:p>
            <a:pPr lvl="1"/>
            <a:endParaRPr lang="en-US" dirty="0"/>
          </a:p>
          <a:p>
            <a:r>
              <a:rPr lang="en-US" dirty="0" smtClean="0"/>
              <a:t>Exceptions de filtres de fichiers</a:t>
            </a:r>
          </a:p>
          <a:p>
            <a:pPr lvl="1"/>
            <a:r>
              <a:rPr lang="en-US" dirty="0" smtClean="0"/>
              <a:t>Permettent de remplacer des filtres de fichiers pour un emplacement ou un groupe de fichiers spécifique</a:t>
            </a:r>
          </a:p>
          <a:p>
            <a:pPr lvl="1"/>
            <a:endParaRPr lang="en-US" dirty="0"/>
          </a:p>
        </p:txBody>
      </p:sp>
    </p:spTree>
    <p:extLst>
      <p:ext uri="{BB962C8B-B14F-4D97-AF65-F5344CB8AC3E}">
        <p14:creationId xmlns:p14="http://schemas.microsoft.com/office/powerpoint/2010/main" val="1210500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94761f11-f5ab-41c2-aca5-06e16d00b67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rapports de stockage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smtClean="0"/>
              <a:t>Les rapports de stockage fournissent des informations sur l'utilisation des fichiers sur un serveur de fichiers</a:t>
            </a:r>
          </a:p>
          <a:p>
            <a:endParaRPr lang="en-US" dirty="0" smtClean="0"/>
          </a:p>
          <a:p>
            <a:r>
              <a:rPr lang="en-US" sz="2600" dirty="0" smtClean="0"/>
              <a:t>Les types de rapports de stockage sont les suivants :</a:t>
            </a:r>
          </a:p>
          <a:p>
            <a:pPr lvl="1"/>
            <a:r>
              <a:rPr lang="en-US" sz="2200" dirty="0" smtClean="0"/>
              <a:t>Fichiers dupliqués</a:t>
            </a:r>
          </a:p>
          <a:p>
            <a:pPr lvl="1"/>
            <a:r>
              <a:rPr lang="en-US" sz="2200" dirty="0" smtClean="0"/>
              <a:t>Vérification du filtrage des fichiers</a:t>
            </a:r>
          </a:p>
          <a:p>
            <a:pPr lvl="1"/>
            <a:r>
              <a:rPr lang="en-US" sz="2200" dirty="0" smtClean="0"/>
              <a:t>Fichiers par groupe de fichiers, propriétaire ou propriété</a:t>
            </a:r>
          </a:p>
          <a:p>
            <a:pPr lvl="1"/>
            <a:r>
              <a:rPr lang="en-US" sz="2200" dirty="0" smtClean="0"/>
              <a:t>Dossiers par propriété</a:t>
            </a:r>
          </a:p>
          <a:p>
            <a:pPr lvl="1"/>
            <a:r>
              <a:rPr lang="en-US" sz="2200" dirty="0" smtClean="0"/>
              <a:t>Fichiers volumineux</a:t>
            </a:r>
          </a:p>
          <a:p>
            <a:pPr lvl="1"/>
            <a:r>
              <a:rPr lang="en-US" sz="2200" dirty="0" smtClean="0"/>
              <a:t>Fichiers ouverts le moins et le plus récemment</a:t>
            </a:r>
          </a:p>
          <a:p>
            <a:pPr lvl="1"/>
            <a:r>
              <a:rPr lang="en-US" sz="2200" dirty="0" smtClean="0"/>
              <a:t>Utilisation du quota</a:t>
            </a:r>
          </a:p>
          <a:p>
            <a:pPr lvl="1"/>
            <a:endParaRPr lang="en-US" dirty="0" smtClean="0"/>
          </a:p>
        </p:txBody>
      </p:sp>
    </p:spTree>
    <p:extLst>
      <p:ext uri="{BB962C8B-B14F-4D97-AF65-F5344CB8AC3E}">
        <p14:creationId xmlns:p14="http://schemas.microsoft.com/office/powerpoint/2010/main" val="32853504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5dcaae49-89f1-4ec7-b69a-4e302117569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qu'une tâche de création de rapport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Vous pouvez planifier des rapports en créant une tâche de création de rapport qui indique :</a:t>
            </a:r>
          </a:p>
          <a:p>
            <a:pPr lvl="1"/>
            <a:r>
              <a:rPr lang="en-US" dirty="0" smtClean="0"/>
              <a:t>Les volumes et dossiers sur lesquels porte le rapport</a:t>
            </a:r>
          </a:p>
          <a:p>
            <a:pPr lvl="1"/>
            <a:r>
              <a:rPr lang="en-US" dirty="0" smtClean="0"/>
              <a:t>Les types de rapports à générer</a:t>
            </a:r>
          </a:p>
          <a:p>
            <a:pPr lvl="1"/>
            <a:r>
              <a:rPr lang="en-US" dirty="0" smtClean="0"/>
              <a:t>Les paramètres à utiliser</a:t>
            </a:r>
          </a:p>
          <a:p>
            <a:pPr lvl="1"/>
            <a:r>
              <a:rPr lang="en-US" dirty="0" smtClean="0"/>
              <a:t>La fréquence de génération des rapports</a:t>
            </a:r>
          </a:p>
          <a:p>
            <a:pPr lvl="1"/>
            <a:r>
              <a:rPr lang="en-US" dirty="0" smtClean="0"/>
              <a:t>Les formats de fichiers sous lesquels enregistrer les rapports</a:t>
            </a:r>
            <a:endParaRPr lang="en-US" dirty="0"/>
          </a:p>
        </p:txBody>
      </p:sp>
    </p:spTree>
    <p:extLst>
      <p:ext uri="{BB962C8B-B14F-4D97-AF65-F5344CB8AC3E}">
        <p14:creationId xmlns:p14="http://schemas.microsoft.com/office/powerpoint/2010/main" val="42561000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2afefd1c-0da1-4b3f-aa56-d6541c11f610">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fr-FR" sz="2000" smtClean="0"/>
              <a:t>Démonstration : Utilisation de FSRM pour gérer des quotas et des filtres de fichiers et pour générer des rapports de stockage à la demande</a:t>
            </a:r>
            <a:endParaRPr lang="en-US" sz="200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Dans cette démonstration, vous allez apprendre à :</a:t>
            </a:r>
          </a:p>
          <a:p>
            <a:pPr lvl="1"/>
            <a:r>
              <a:rPr lang="en-US" sz="2200" dirty="0" smtClean="0"/>
              <a:t>Créer un quota</a:t>
            </a:r>
          </a:p>
          <a:p>
            <a:pPr lvl="1"/>
            <a:r>
              <a:rPr lang="en-US" sz="2200" dirty="0" smtClean="0"/>
              <a:t>Tester un quota</a:t>
            </a:r>
          </a:p>
          <a:p>
            <a:pPr lvl="1"/>
            <a:r>
              <a:rPr lang="en-US" sz="2200" dirty="0" smtClean="0"/>
              <a:t>Créer un filtre de fichiers</a:t>
            </a:r>
          </a:p>
          <a:p>
            <a:pPr lvl="1"/>
            <a:r>
              <a:rPr lang="en-US" sz="2200" dirty="0" smtClean="0"/>
              <a:t>Tester un filtre de fichiers</a:t>
            </a:r>
          </a:p>
          <a:p>
            <a:pPr lvl="1"/>
            <a:r>
              <a:rPr lang="en-US" sz="2200" dirty="0" smtClean="0"/>
              <a:t>Générer un rapport de stockage</a:t>
            </a:r>
            <a:endParaRPr lang="en-US" sz="2200" dirty="0"/>
          </a:p>
        </p:txBody>
      </p:sp>
    </p:spTree>
    <p:extLst>
      <p:ext uri="{BB962C8B-B14F-4D97-AF65-F5344CB8AC3E}">
        <p14:creationId xmlns:p14="http://schemas.microsoft.com/office/powerpoint/2010/main" val="27049491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11518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64002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26679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3: Implémentation des tâches de classification et de gestion de fichiers</a:t>
            </a:r>
            <a:endParaRPr lang="en-US"/>
          </a:p>
        </p:txBody>
      </p:sp>
      <p:sp>
        <p:nvSpPr>
          <p:cNvPr id="3" name="Text Placeholder 2"/>
          <p:cNvSpPr>
            <a:spLocks noGrp="1"/>
          </p:cNvSpPr>
          <p:nvPr>
            <p:ph type="body" idx="1"/>
          </p:nvPr>
        </p:nvSpPr>
        <p:spPr/>
        <p:txBody>
          <a:bodyPr/>
          <a:lstStyle/>
          <a:p>
            <a:r>
              <a:rPr lang="fr-FR" smtClean="0"/>
              <a:t>Qu'est-ce que la gestion de la classification ?
Que sont les propriétés de classification ?
Qu'est-ce qu'une règle de classification ?
Démonstration : Procédure de configuration de la gestion de la classification
Éléments à prendre en considération pour l'utilisation de la classification des fichiers
Que sont les tâches de gestion de fichiers ?
Démonstration : Procédure de configuration des tâches de gestion de fichiers</a:t>
            </a:r>
            <a:endParaRPr lang="en-US"/>
          </a:p>
        </p:txBody>
      </p:sp>
    </p:spTree>
    <p:extLst>
      <p:ext uri="{BB962C8B-B14F-4D97-AF65-F5344CB8AC3E}">
        <p14:creationId xmlns:p14="http://schemas.microsoft.com/office/powerpoint/2010/main" val="3612720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la gestion de la classification ?</a:t>
            </a:r>
            <a:endParaRPr lang="en-US"/>
          </a:p>
        </p:txBody>
      </p:sp>
      <p:sp>
        <p:nvSpPr>
          <p:cNvPr id="4" name="Content Placeholder 2"/>
          <p:cNvSpPr>
            <a:spLocks noGrp="1"/>
          </p:cNvSpPr>
          <p:nvPr/>
        </p:nvSpPr>
        <p:spPr bwMode="auto">
          <a:xfrm>
            <a:off x="458788" y="1021215"/>
            <a:ext cx="8119156" cy="14933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La gestion de la classification vous permet de créer et d'attribuer des propriétés de classification aux fichiers à l'aide d'un mécanisme automatisé</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7436" y="3417632"/>
            <a:ext cx="709127" cy="1154126"/>
          </a:xfrm>
          <a:prstGeom prst="rect">
            <a:avLst/>
          </a:prstGeom>
        </p:spPr>
      </p:pic>
      <p:sp>
        <p:nvSpPr>
          <p:cNvPr id="6" name="TextBox 30"/>
          <p:cNvSpPr txBox="1"/>
          <p:nvPr/>
        </p:nvSpPr>
        <p:spPr>
          <a:xfrm>
            <a:off x="3793581" y="4536043"/>
            <a:ext cx="1556836"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t>Payroll.rpt</a:t>
            </a:r>
            <a:endParaRPr lang="en-US"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0178" y="5086107"/>
            <a:ext cx="1439733" cy="1579312"/>
          </a:xfrm>
          <a:prstGeom prst="rect">
            <a:avLst/>
          </a:prstGeom>
        </p:spPr>
      </p:pic>
      <p:sp>
        <p:nvSpPr>
          <p:cNvPr id="8" name="TextBox 32"/>
          <p:cNvSpPr txBox="1"/>
          <p:nvPr/>
        </p:nvSpPr>
        <p:spPr>
          <a:xfrm>
            <a:off x="280161" y="4736068"/>
            <a:ext cx="3119765"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Propriété de classification</a:t>
            </a:r>
          </a:p>
        </p:txBody>
      </p:sp>
      <p:grpSp>
        <p:nvGrpSpPr>
          <p:cNvPr id="9" name="Group 8"/>
          <p:cNvGrpSpPr/>
          <p:nvPr/>
        </p:nvGrpSpPr>
        <p:grpSpPr>
          <a:xfrm>
            <a:off x="1135781" y="2894305"/>
            <a:ext cx="1098657" cy="1753895"/>
            <a:chOff x="5454487" y="1860712"/>
            <a:chExt cx="2352675" cy="3829050"/>
          </a:xfrm>
        </p:grpSpPr>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4487" y="1860712"/>
              <a:ext cx="2352675" cy="382905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09284" y="3058636"/>
              <a:ext cx="1243079" cy="1482388"/>
            </a:xfrm>
            <a:prstGeom prst="rect">
              <a:avLst/>
            </a:prstGeom>
          </p:spPr>
        </p:pic>
      </p:grpSp>
      <p:sp>
        <p:nvSpPr>
          <p:cNvPr id="12" name="TextBox 36"/>
          <p:cNvSpPr txBox="1"/>
          <p:nvPr/>
        </p:nvSpPr>
        <p:spPr>
          <a:xfrm>
            <a:off x="316769" y="2548804"/>
            <a:ext cx="256672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Règle de classification</a:t>
            </a:r>
            <a:endParaRPr lang="en-US" dirty="0"/>
          </a:p>
        </p:txBody>
      </p:sp>
      <p:sp>
        <p:nvSpPr>
          <p:cNvPr id="13" name="TextBox 37"/>
          <p:cNvSpPr txBox="1"/>
          <p:nvPr/>
        </p:nvSpPr>
        <p:spPr>
          <a:xfrm>
            <a:off x="2559911" y="6274079"/>
            <a:ext cx="201208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IsConfidential</a:t>
            </a:r>
            <a:endParaRPr lang="en-US" dirty="0"/>
          </a:p>
        </p:txBody>
      </p:sp>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509189">
            <a:off x="2146519" y="3748774"/>
            <a:ext cx="1875964" cy="357596"/>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722953" y="3306712"/>
            <a:ext cx="2141962" cy="1643956"/>
          </a:xfrm>
          <a:prstGeom prst="rect">
            <a:avLst/>
          </a:prstGeom>
        </p:spPr>
      </p:pic>
      <p:sp>
        <p:nvSpPr>
          <p:cNvPr id="16" name="TextBox 40"/>
          <p:cNvSpPr txBox="1"/>
          <p:nvPr/>
        </p:nvSpPr>
        <p:spPr>
          <a:xfrm>
            <a:off x="5867400" y="2667000"/>
            <a:ext cx="2462534"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Tâche de </a:t>
            </a:r>
            <a:r>
              <a:rPr lang="en-US" smtClean="0"/>
              <a:t>gestion </a:t>
            </a:r>
            <a:br>
              <a:rPr lang="en-US" smtClean="0"/>
            </a:br>
            <a:r>
              <a:rPr lang="en-US" smtClean="0"/>
              <a:t>des </a:t>
            </a:r>
            <a:r>
              <a:rPr lang="en-US" dirty="0" smtClean="0"/>
              <a:t>fichiers</a:t>
            </a:r>
            <a:endParaRPr lang="en-US" dirty="0"/>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240638">
            <a:off x="5021779" y="3670195"/>
            <a:ext cx="1875964" cy="357596"/>
          </a:xfrm>
          <a:prstGeom prst="rect">
            <a:avLst/>
          </a:prstGeom>
        </p:spPr>
      </p:pic>
    </p:spTree>
    <p:extLst>
      <p:ext uri="{BB962C8B-B14F-4D97-AF65-F5344CB8AC3E}">
        <p14:creationId xmlns:p14="http://schemas.microsoft.com/office/powerpoint/2010/main" val="6751059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propriétés de classification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Une propriété de classification est une valeur configurable qui peut être attribuée à un fichier</a:t>
            </a:r>
          </a:p>
          <a:p>
            <a:pPr marL="0" indent="0" algn="ctr">
              <a:buNone/>
            </a:pPr>
            <a:endParaRPr lang="en-US" dirty="0"/>
          </a:p>
          <a:p>
            <a:r>
              <a:rPr lang="en-US" sz="2400" dirty="0" smtClean="0"/>
              <a:t>Les propriétés de classification peuvent être les suivantes :</a:t>
            </a:r>
          </a:p>
          <a:p>
            <a:pPr lvl="1"/>
            <a:r>
              <a:rPr lang="en-US" sz="2000" dirty="0" smtClean="0"/>
              <a:t>Oui/Non</a:t>
            </a:r>
          </a:p>
          <a:p>
            <a:pPr lvl="1"/>
            <a:r>
              <a:rPr lang="en-US" sz="2000" dirty="0" smtClean="0"/>
              <a:t>Date/Heure</a:t>
            </a:r>
          </a:p>
          <a:p>
            <a:pPr lvl="1"/>
            <a:r>
              <a:rPr lang="en-US" sz="2000" dirty="0" smtClean="0"/>
              <a:t>Nombre</a:t>
            </a:r>
          </a:p>
          <a:p>
            <a:pPr lvl="1"/>
            <a:r>
              <a:rPr lang="en-US" sz="2000" dirty="0" smtClean="0"/>
              <a:t>Liste à choix multiples</a:t>
            </a:r>
          </a:p>
          <a:p>
            <a:pPr lvl="1"/>
            <a:r>
              <a:rPr lang="en-US" sz="2000" dirty="0" smtClean="0"/>
              <a:t>Liste mise en ordre</a:t>
            </a:r>
          </a:p>
          <a:p>
            <a:pPr lvl="1"/>
            <a:r>
              <a:rPr lang="en-US" sz="2000" dirty="0" smtClean="0"/>
              <a:t>Chaîne</a:t>
            </a:r>
          </a:p>
          <a:p>
            <a:pPr lvl="1"/>
            <a:r>
              <a:rPr lang="en-US" sz="2000" dirty="0" smtClean="0"/>
              <a:t>Chaîne multiple</a:t>
            </a:r>
          </a:p>
          <a:p>
            <a:pPr lvl="1"/>
            <a:endParaRPr lang="en-US" dirty="0"/>
          </a:p>
        </p:txBody>
      </p:sp>
    </p:spTree>
    <p:extLst>
      <p:ext uri="{BB962C8B-B14F-4D97-AF65-F5344CB8AC3E}">
        <p14:creationId xmlns:p14="http://schemas.microsoft.com/office/powerpoint/2010/main" val="1109024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qu'une règle de classification ?</a:t>
            </a:r>
            <a:endParaRPr lang="en-US"/>
          </a:p>
        </p:txBody>
      </p:sp>
      <p:sp>
        <p:nvSpPr>
          <p:cNvPr id="4" name="Content Placeholder 2"/>
          <p:cNvSpPr>
            <a:spLocks noGrp="1"/>
          </p:cNvSpPr>
          <p:nvPr/>
        </p:nvSpPr>
        <p:spPr bwMode="auto">
          <a:xfrm>
            <a:off x="458788" y="1021215"/>
            <a:ext cx="8119156" cy="883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a:t>Une règle de classification applique des propriétés de classification au fichier en fonction des informations relatives au fichier</a:t>
            </a:r>
          </a:p>
        </p:txBody>
      </p:sp>
      <p:sp>
        <p:nvSpPr>
          <p:cNvPr id="5" name="Content Placeholder 2"/>
          <p:cNvSpPr txBox="1">
            <a:spLocks/>
          </p:cNvSpPr>
          <p:nvPr/>
        </p:nvSpPr>
        <p:spPr bwMode="auto">
          <a:xfrm>
            <a:off x="457200" y="2362200"/>
            <a:ext cx="5105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a:latin typeface="Segoe UI" pitchFamily="34" charset="0"/>
                <a:cs typeface="Segoe UI" pitchFamily="34" charset="0"/>
              </a:rPr>
              <a:t>Un règle de classification contient les informations suivantes :</a:t>
            </a:r>
          </a:p>
          <a:p>
            <a:pPr lvl="1" indent="-223838">
              <a:buClr>
                <a:srgbClr val="0070C0"/>
              </a:buClr>
              <a:buFont typeface="Arial" pitchFamily="34" charset="0"/>
              <a:buChar char="•"/>
            </a:pPr>
            <a:r>
              <a:rPr lang="en-US" sz="2200" b="0" dirty="0">
                <a:latin typeface="Segoe UI" pitchFamily="34" charset="0"/>
                <a:cs typeface="Segoe UI" pitchFamily="34" charset="0"/>
              </a:rPr>
              <a:t>Règle activée/désactivée</a:t>
            </a:r>
          </a:p>
          <a:p>
            <a:pPr lvl="1" indent="-223838">
              <a:buClr>
                <a:srgbClr val="0070C0"/>
              </a:buClr>
              <a:buFont typeface="Arial" pitchFamily="34" charset="0"/>
              <a:buChar char="•"/>
            </a:pPr>
            <a:r>
              <a:rPr lang="en-US" sz="2200" b="0" dirty="0">
                <a:latin typeface="Segoe UI" pitchFamily="34" charset="0"/>
                <a:cs typeface="Segoe UI" pitchFamily="34" charset="0"/>
              </a:rPr>
              <a:t>Portée de la règle</a:t>
            </a:r>
          </a:p>
          <a:p>
            <a:pPr lvl="1" indent="-223838">
              <a:buClr>
                <a:srgbClr val="0070C0"/>
              </a:buClr>
              <a:buFont typeface="Arial" pitchFamily="34" charset="0"/>
              <a:buChar char="•"/>
            </a:pPr>
            <a:r>
              <a:rPr lang="en-US" sz="2200" b="0" dirty="0">
                <a:latin typeface="Segoe UI" pitchFamily="34" charset="0"/>
                <a:cs typeface="Segoe UI" pitchFamily="34" charset="0"/>
              </a:rPr>
              <a:t>Mécanisme de classification</a:t>
            </a:r>
          </a:p>
          <a:p>
            <a:pPr lvl="1" indent="-223838">
              <a:buClr>
                <a:srgbClr val="0070C0"/>
              </a:buClr>
              <a:buFont typeface="Arial" pitchFamily="34" charset="0"/>
              <a:buChar char="•"/>
            </a:pPr>
            <a:r>
              <a:rPr lang="en-US" sz="2200" b="0" dirty="0">
                <a:latin typeface="Segoe UI" pitchFamily="34" charset="0"/>
                <a:cs typeface="Segoe UI" pitchFamily="34" charset="0"/>
              </a:rPr>
              <a:t>Propriété à attribuer</a:t>
            </a:r>
          </a:p>
          <a:p>
            <a:pPr lvl="1" indent="-223838">
              <a:buClr>
                <a:srgbClr val="0070C0"/>
              </a:buClr>
              <a:buFont typeface="Arial" pitchFamily="34" charset="0"/>
              <a:buChar char="•"/>
            </a:pPr>
            <a:r>
              <a:rPr lang="en-US" sz="2200" b="0" dirty="0">
                <a:latin typeface="Segoe UI" pitchFamily="34" charset="0"/>
                <a:cs typeface="Segoe UI" pitchFamily="34" charset="0"/>
              </a:rPr>
              <a:t>Paramètres de classification supplémentaires</a:t>
            </a:r>
            <a:r>
              <a:rPr lang="en-US" sz="2200" b="0" dirty="0" smtClean="0"/>
              <a:t>	</a:t>
            </a:r>
            <a:endParaRPr lang="en-US" sz="2200" b="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8615" y="2491641"/>
            <a:ext cx="605023" cy="663679"/>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3789" y="2491641"/>
            <a:ext cx="605023" cy="66367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8643" y="4343400"/>
            <a:ext cx="920139" cy="149755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6472102" y="3404083"/>
            <a:ext cx="1334306" cy="261919"/>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3877656">
            <a:off x="5607486" y="3435456"/>
            <a:ext cx="1334301" cy="261918"/>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7016633">
            <a:off x="7249563" y="3458927"/>
            <a:ext cx="1398955" cy="274609"/>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66202" y="2491641"/>
            <a:ext cx="605023" cy="663679"/>
          </a:xfrm>
          <a:prstGeom prst="rect">
            <a:avLst/>
          </a:prstGeom>
        </p:spPr>
      </p:pic>
    </p:spTree>
    <p:extLst>
      <p:ext uri="{BB962C8B-B14F-4D97-AF65-F5344CB8AC3E}">
        <p14:creationId xmlns:p14="http://schemas.microsoft.com/office/powerpoint/2010/main" val="1010547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90079ec3-7511-45a1-81f7-c5dec679bfd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Procédure de configuration de la gestion de la classification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Dans cette démonstration, vous allez apprendre à :</a:t>
            </a:r>
          </a:p>
          <a:p>
            <a:pPr lvl="0"/>
            <a:r>
              <a:rPr lang="en-US" dirty="0" smtClean="0"/>
              <a:t>Créer une propriété de classification</a:t>
            </a:r>
          </a:p>
          <a:p>
            <a:pPr lvl="0"/>
            <a:r>
              <a:rPr lang="en-US" dirty="0" smtClean="0"/>
              <a:t>Créer une règle de classification</a:t>
            </a:r>
          </a:p>
          <a:p>
            <a:pPr lvl="0"/>
            <a:r>
              <a:rPr lang="en-US" dirty="0" smtClean="0"/>
              <a:t>Modifier la planification de la classification</a:t>
            </a:r>
          </a:p>
          <a:p>
            <a:endParaRPr lang="en-US" dirty="0"/>
          </a:p>
        </p:txBody>
      </p:sp>
    </p:spTree>
    <p:extLst>
      <p:ext uri="{BB962C8B-B14F-4D97-AF65-F5344CB8AC3E}">
        <p14:creationId xmlns:p14="http://schemas.microsoft.com/office/powerpoint/2010/main" val="19997079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32123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091003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4a35e33a-b98e-4a3f-a562-13dc56f22b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Éléments à prendre en considération pour l'utilisation de la classification des fichiers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Lors de l'utilisation de la classification de fichiers, tenez compte des éléments suivants :</a:t>
            </a:r>
          </a:p>
          <a:p>
            <a:pPr lvl="1"/>
            <a:r>
              <a:rPr lang="en-US" dirty="0" smtClean="0"/>
              <a:t>Mode de stockage des propriétés de classification</a:t>
            </a:r>
          </a:p>
          <a:p>
            <a:pPr lvl="1"/>
            <a:r>
              <a:rPr lang="en-US" dirty="0" smtClean="0"/>
              <a:t>Déplacement peut affecter les propriétés d'une classification de fichiers</a:t>
            </a:r>
          </a:p>
          <a:p>
            <a:pPr lvl="1"/>
            <a:r>
              <a:rPr lang="en-US" dirty="0" smtClean="0"/>
              <a:t>Processus de gestion de la classification existe uniquement dans Windows Server 2008 R2 et les versions ultérieures</a:t>
            </a:r>
          </a:p>
          <a:p>
            <a:pPr lvl="1"/>
            <a:r>
              <a:rPr lang="en-US" dirty="0" smtClean="0"/>
              <a:t>Possibilité des règles de classification d'entrer en conflit</a:t>
            </a:r>
          </a:p>
          <a:p>
            <a:pPr lvl="1"/>
            <a:r>
              <a:rPr lang="en-US" dirty="0" smtClean="0"/>
              <a:t>Certains fichiers ne peuvent être pris en charge par la gestion de </a:t>
            </a:r>
            <a:r>
              <a:rPr lang="en-US" smtClean="0"/>
              <a:t>la classification</a:t>
            </a:r>
            <a:endParaRPr lang="en-US" dirty="0"/>
          </a:p>
        </p:txBody>
      </p:sp>
    </p:spTree>
    <p:extLst>
      <p:ext uri="{BB962C8B-B14F-4D97-AF65-F5344CB8AC3E}">
        <p14:creationId xmlns:p14="http://schemas.microsoft.com/office/powerpoint/2010/main" val="2452982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d4f6adb3-244e-4a58-b47d-d0e08375de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tâches de gestion de fichiers ?</a:t>
            </a:r>
            <a:endParaRPr lang="en-US"/>
          </a:p>
        </p:txBody>
      </p:sp>
      <p:sp>
        <p:nvSpPr>
          <p:cNvPr id="4" name="Content Placeholder 2"/>
          <p:cNvSpPr>
            <a:spLocks noGrp="1"/>
          </p:cNvSpPr>
          <p:nvPr/>
        </p:nvSpPr>
        <p:spPr bwMode="auto">
          <a:xfrm>
            <a:off x="458788" y="1021215"/>
            <a:ext cx="8119156" cy="12942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Les tâches de gestion de fichiers permettent aux administrateurs d'effectuer des opérations sur les fichiers en fonction des propriétés de classification attribuées</a:t>
            </a:r>
            <a:endParaRPr lang="en-US" dirty="0"/>
          </a:p>
        </p:txBody>
      </p:sp>
      <p:sp>
        <p:nvSpPr>
          <p:cNvPr id="5" name="Content Placeholder 2"/>
          <p:cNvSpPr txBox="1">
            <a:spLocks/>
          </p:cNvSpPr>
          <p:nvPr/>
        </p:nvSpPr>
        <p:spPr bwMode="auto">
          <a:xfrm>
            <a:off x="389961" y="3097161"/>
            <a:ext cx="3931315" cy="336263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a:latin typeface="Segoe UI" pitchFamily="34" charset="0"/>
                <a:cs typeface="Segoe UI" pitchFamily="34" charset="0"/>
              </a:rPr>
              <a:t>Les tâches de gestion de fichiers permettent de :</a:t>
            </a:r>
          </a:p>
          <a:p>
            <a:pPr lvl="1" indent="-223838">
              <a:buClr>
                <a:srgbClr val="0070C0"/>
              </a:buClr>
              <a:buFont typeface="Arial" pitchFamily="34" charset="0"/>
              <a:buChar char="•"/>
            </a:pPr>
            <a:r>
              <a:rPr lang="en-US" sz="2200" b="0" dirty="0">
                <a:latin typeface="Segoe UI" pitchFamily="34" charset="0"/>
                <a:cs typeface="Segoe UI" pitchFamily="34" charset="0"/>
              </a:rPr>
              <a:t>Déplacer des fichiers vers d'autres emplacements</a:t>
            </a:r>
          </a:p>
          <a:p>
            <a:pPr lvl="1" indent="-223838">
              <a:buClr>
                <a:srgbClr val="0070C0"/>
              </a:buClr>
              <a:buFont typeface="Arial" pitchFamily="34" charset="0"/>
              <a:buChar char="•"/>
            </a:pPr>
            <a:r>
              <a:rPr lang="en-US" sz="2200" b="0" dirty="0">
                <a:latin typeface="Segoe UI" pitchFamily="34" charset="0"/>
                <a:cs typeface="Segoe UI" pitchFamily="34" charset="0"/>
              </a:rPr>
              <a:t>Archiver des fichiers expirés</a:t>
            </a:r>
          </a:p>
          <a:p>
            <a:pPr lvl="1" indent="-223838">
              <a:buClr>
                <a:srgbClr val="0070C0"/>
              </a:buClr>
              <a:buFont typeface="Arial" pitchFamily="34" charset="0"/>
              <a:buChar char="•"/>
            </a:pPr>
            <a:r>
              <a:rPr lang="en-US" sz="2200" b="0" dirty="0">
                <a:latin typeface="Segoe UI" pitchFamily="34" charset="0"/>
                <a:cs typeface="Segoe UI" pitchFamily="34" charset="0"/>
              </a:rPr>
              <a:t>Supprimer des fichiers indésirables</a:t>
            </a:r>
          </a:p>
          <a:p>
            <a:pPr lvl="1" indent="-223838">
              <a:buClr>
                <a:srgbClr val="0070C0"/>
              </a:buClr>
              <a:buFont typeface="Arial" pitchFamily="34" charset="0"/>
              <a:buChar char="•"/>
            </a:pPr>
            <a:r>
              <a:rPr lang="en-US" sz="2200" b="0" dirty="0">
                <a:latin typeface="Segoe UI" pitchFamily="34" charset="0"/>
                <a:cs typeface="Segoe UI" pitchFamily="34" charset="0"/>
              </a:rPr>
              <a:t>Renommer des fichiers</a:t>
            </a:r>
          </a:p>
          <a:p>
            <a:pPr lvl="1"/>
            <a:endParaRPr lang="en-US" b="0"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3817" y="4537581"/>
            <a:ext cx="1411149" cy="1140181"/>
          </a:xfrm>
          <a:prstGeom prst="rect">
            <a:avLst/>
          </a:prstGeom>
        </p:spPr>
      </p:pic>
      <p:grpSp>
        <p:nvGrpSpPr>
          <p:cNvPr id="7" name="Group 6"/>
          <p:cNvGrpSpPr/>
          <p:nvPr/>
        </p:nvGrpSpPr>
        <p:grpSpPr>
          <a:xfrm>
            <a:off x="5453022" y="4036346"/>
            <a:ext cx="684427" cy="976385"/>
            <a:chOff x="6484285" y="3948980"/>
            <a:chExt cx="1144497" cy="1538848"/>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8643" y="3990274"/>
              <a:ext cx="920139" cy="1497554"/>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0253" y="3948980"/>
              <a:ext cx="436779" cy="479124"/>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0253" y="4446241"/>
              <a:ext cx="436779" cy="479124"/>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84285" y="4963030"/>
              <a:ext cx="436779" cy="479124"/>
            </a:xfrm>
            <a:prstGeom prst="rect">
              <a:avLst/>
            </a:prstGeom>
          </p:spPr>
        </p:pic>
      </p:gr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4009" y="4503854"/>
            <a:ext cx="1411149" cy="1140181"/>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2734" y="3097161"/>
            <a:ext cx="1031534" cy="791703"/>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8120978">
            <a:off x="5778742" y="3671844"/>
            <a:ext cx="747739" cy="318456"/>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2799418">
            <a:off x="7086520" y="3942475"/>
            <a:ext cx="1154615" cy="491741"/>
          </a:xfrm>
          <a:prstGeom prst="rect">
            <a:avLst/>
          </a:prstGeom>
        </p:spPr>
      </p:pic>
    </p:spTree>
    <p:extLst>
      <p:ext uri="{BB962C8B-B14F-4D97-AF65-F5344CB8AC3E}">
        <p14:creationId xmlns:p14="http://schemas.microsoft.com/office/powerpoint/2010/main" val="285092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smtClean="0"/>
              <a:t>Vue d'ensemble de FSRM
Utilisation de FSRM pour gérer les quotas, les filtres de fichiers et les rapports de stockage
Implémentation des tâches de classification et de gestion de fichiers
Vue d'ensemble de DFS
Configuration des espaces de noms DFS
Configuration et résolution des problèmes de la réplication DFS</a:t>
            </a:r>
            <a:endParaRPr lang="en-US"/>
          </a:p>
        </p:txBody>
      </p:sp>
    </p:spTree>
    <p:extLst>
      <p:ext uri="{BB962C8B-B14F-4D97-AF65-F5344CB8AC3E}">
        <p14:creationId xmlns:p14="http://schemas.microsoft.com/office/powerpoint/2010/main" val="42490937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6e2c0a34-e013-49bc-b6a1-321ae036ec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Procédure de configuration des tâches de gestion de fichiers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latin typeface="Segoe"/>
                <a:cs typeface="Segoe UI"/>
              </a:rPr>
              <a:t>Dans cette démonstration, vous allez apprendre à :</a:t>
            </a:r>
          </a:p>
          <a:p>
            <a:pPr lvl="1"/>
            <a:r>
              <a:rPr lang="en-US" dirty="0" smtClean="0"/>
              <a:t>Créer une tâche de gestion de fichiers</a:t>
            </a:r>
          </a:p>
          <a:p>
            <a:pPr lvl="1"/>
            <a:r>
              <a:rPr lang="en-US" dirty="0" smtClean="0"/>
              <a:t>Configurer une tâche de gestion de fichiers pour faire expirer des documents</a:t>
            </a:r>
          </a:p>
          <a:p>
            <a:pPr>
              <a:buNone/>
            </a:pPr>
            <a:endParaRPr lang="en-US" dirty="0" smtClean="0">
              <a:latin typeface="Segoe"/>
              <a:cs typeface="Segoe UI"/>
            </a:endParaRPr>
          </a:p>
          <a:p>
            <a:endParaRPr lang="en-US" dirty="0"/>
          </a:p>
        </p:txBody>
      </p:sp>
    </p:spTree>
    <p:extLst>
      <p:ext uri="{BB962C8B-B14F-4D97-AF65-F5344CB8AC3E}">
        <p14:creationId xmlns:p14="http://schemas.microsoft.com/office/powerpoint/2010/main" val="1064849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15732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Atelier pratique A : Configuration des quotas et du filtrage des fichiers à l'aide de FSRM</a:t>
            </a:r>
            <a:endParaRPr lang="en-US"/>
          </a:p>
        </p:txBody>
      </p:sp>
      <p:sp>
        <p:nvSpPr>
          <p:cNvPr id="3" name="Text Placeholder 2"/>
          <p:cNvSpPr>
            <a:spLocks noGrp="1"/>
          </p:cNvSpPr>
          <p:nvPr>
            <p:ph type="body" idx="1"/>
          </p:nvPr>
        </p:nvSpPr>
        <p:spPr/>
        <p:txBody>
          <a:bodyPr/>
          <a:lstStyle/>
          <a:p>
            <a:r>
              <a:rPr lang="fr-FR" sz="2600" smtClean="0"/>
              <a:t>Exercice 1 : Configuration des quotas FSRM
Exercice 2 : Configuration du filtrage de fichiers et des rapports de stockage</a:t>
            </a:r>
            <a:endParaRPr lang="en-US" sz="2600"/>
          </a:p>
        </p:txBody>
      </p:sp>
      <p:sp>
        <p:nvSpPr>
          <p:cNvPr id="4" name="TextBox 3"/>
          <p:cNvSpPr txBox="1"/>
          <p:nvPr/>
        </p:nvSpPr>
        <p:spPr>
          <a:xfrm>
            <a:off x="458788" y="2936557"/>
            <a:ext cx="5461175" cy="492443"/>
          </a:xfrm>
          <a:prstGeom prst="rect">
            <a:avLst/>
          </a:prstGeom>
          <a:noFill/>
        </p:spPr>
        <p:txBody>
          <a:bodyPr vert="horz" wrap="none" rtlCol="0">
            <a:spAutoFit/>
          </a:bodyPr>
          <a:lstStyle/>
          <a:p>
            <a:r>
              <a:rPr lang="en-US" sz="2600" smtClean="0">
                <a:latin typeface="Segoe UI"/>
              </a:rPr>
              <a:t>Informations d'ouverture de session</a:t>
            </a:r>
            <a:endParaRPr lang="en-US" sz="2600">
              <a:latin typeface="Segoe UI"/>
            </a:endParaRPr>
          </a:p>
        </p:txBody>
      </p:sp>
      <p:sp>
        <p:nvSpPr>
          <p:cNvPr id="5" name="TextBox 4"/>
          <p:cNvSpPr txBox="1"/>
          <p:nvPr/>
        </p:nvSpPr>
        <p:spPr>
          <a:xfrm>
            <a:off x="458788" y="3429000"/>
            <a:ext cx="7571303" cy="1692771"/>
          </a:xfrm>
          <a:prstGeom prst="rect">
            <a:avLst/>
          </a:prstGeom>
          <a:noFill/>
        </p:spPr>
        <p:txBody>
          <a:bodyPr vert="horz" wrap="none" rtlCol="0">
            <a:spAutoFit/>
          </a:bodyPr>
          <a:lstStyle/>
          <a:p>
            <a:pPr>
              <a:tabLst>
                <a:tab pos="3854450" algn="l"/>
              </a:tabLst>
            </a:pPr>
            <a:r>
              <a:rPr lang="en-US" sz="2600" b="0" i="0" u="none" strike="noStrike" baseline="0" smtClean="0">
                <a:latin typeface="Segoe UI"/>
                <a:ea typeface="SimSun"/>
                <a:cs typeface="Cordia New"/>
              </a:rPr>
              <a:t>Ordinateur(s) virtuel(s)	22411B-LON-DC1</a:t>
            </a:r>
            <a:endParaRPr lang="fr-CA" sz="2600" b="0" i="0" u="none" strike="noStrike" baseline="0" smtClean="0">
              <a:latin typeface="Segoe UI"/>
              <a:ea typeface="SimSun"/>
              <a:cs typeface="Cordia New"/>
            </a:endParaRPr>
          </a:p>
          <a:p>
            <a:pPr>
              <a:tabLst>
                <a:tab pos="3854450" algn="l"/>
              </a:tabLst>
            </a:pPr>
            <a:r>
              <a:rPr lang="en-US" sz="2600" b="0" i="0" u="none" strike="noStrike" baseline="0" smtClean="0">
                <a:latin typeface="Segoe UI"/>
                <a:ea typeface="SimSun"/>
                <a:cs typeface="Cordia New"/>
              </a:rPr>
              <a:t>	22411B-LON-SVR1</a:t>
            </a:r>
            <a:r>
              <a:rPr lang="en-US" sz="2600">
                <a:solidFill>
                  <a:srgbClr val="000000"/>
                </a:solidFill>
                <a:latin typeface="Segoe UI"/>
                <a:ea typeface="SimSun"/>
                <a:cs typeface="Cordia New"/>
              </a:rPr>
              <a:t>	</a:t>
            </a:r>
          </a:p>
          <a:p>
            <a:pPr>
              <a:tabLst>
                <a:tab pos="3854450" algn="l"/>
              </a:tabLst>
            </a:pPr>
            <a:r>
              <a:rPr lang="en-US" sz="2600" b="0" i="0" u="none" strike="noStrike" baseline="0" smtClean="0">
                <a:latin typeface="Segoe UI"/>
                <a:ea typeface="SimSun"/>
                <a:cs typeface="Cordia New"/>
              </a:rPr>
              <a:t>Nom d'utilisateur	</a:t>
            </a:r>
            <a:r>
              <a:rPr lang="en-US" sz="2600" b="1" i="0" u="none" strike="noStrike" baseline="0" smtClean="0">
                <a:latin typeface="Segoe UI"/>
                <a:ea typeface="SimSun"/>
                <a:cs typeface="Cordia New"/>
              </a:rPr>
              <a:t>Administrateur	</a:t>
            </a:r>
            <a:endParaRPr lang="en-US" sz="2600" b="0" i="0" u="none" strike="noStrike" baseline="0" smtClean="0">
              <a:latin typeface="Segoe UI"/>
              <a:ea typeface="SimSun"/>
              <a:cs typeface="Cordia New"/>
            </a:endParaRPr>
          </a:p>
          <a:p>
            <a:pPr>
              <a:tabLst>
                <a:tab pos="3854450" algn="l"/>
              </a:tabLst>
            </a:pPr>
            <a:r>
              <a:rPr lang="en-US" sz="2600" b="0" i="0" u="none" strike="noStrike" baseline="0" smtClean="0">
                <a:latin typeface="Segoe UI"/>
                <a:ea typeface="SimSun"/>
                <a:cs typeface="Cordia New"/>
              </a:rPr>
              <a:t>Mot de passe	</a:t>
            </a:r>
            <a:r>
              <a:rPr lang="en-US" sz="2600" b="1" i="0" u="none" strike="noStrike" baseline="0" smtClean="0">
                <a:latin typeface="Segoe UI"/>
                <a:ea typeface="SimSun"/>
                <a:cs typeface="Cordia New"/>
              </a:rPr>
              <a:t>Pa$$w0rd	</a:t>
            </a:r>
            <a:endParaRPr lang="en-US" sz="2600" b="0" i="0" u="none" strike="noStrike" baseline="0" smtClean="0">
              <a:latin typeface="Segoe UI"/>
              <a:ea typeface="SimSun"/>
              <a:cs typeface="Cordia New"/>
            </a:endParaRPr>
          </a:p>
        </p:txBody>
      </p:sp>
      <p:sp>
        <p:nvSpPr>
          <p:cNvPr id="6" name="TextBox 5"/>
          <p:cNvSpPr txBox="1"/>
          <p:nvPr/>
        </p:nvSpPr>
        <p:spPr>
          <a:xfrm>
            <a:off x="458788" y="6163356"/>
            <a:ext cx="5495863" cy="523220"/>
          </a:xfrm>
          <a:prstGeom prst="rect">
            <a:avLst/>
          </a:prstGeom>
          <a:noFill/>
        </p:spPr>
        <p:txBody>
          <a:bodyPr vert="horz" wrap="none" rtlCol="0">
            <a:spAutoFit/>
          </a:bodyPr>
          <a:lstStyle/>
          <a:p>
            <a:r>
              <a:rPr lang="en-US" sz="2800" smtClean="0">
                <a:latin typeface="Segoe UI"/>
              </a:rPr>
              <a:t>Durée approximative : 30 minutes</a:t>
            </a:r>
            <a:endParaRPr lang="en-US" sz="2800">
              <a:latin typeface="Segoe UI"/>
            </a:endParaRPr>
          </a:p>
        </p:txBody>
      </p:sp>
    </p:spTree>
    <p:extLst>
      <p:ext uri="{BB962C8B-B14F-4D97-AF65-F5344CB8AC3E}">
        <p14:creationId xmlns:p14="http://schemas.microsoft.com/office/powerpoint/2010/main" val="42500194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11587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1021215"/>
            <a:ext cx="8119156" cy="4791440"/>
          </a:xfrm>
          <a:prstGeom prst="rect">
            <a:avLst/>
          </a:prstGeom>
          <a:noFill/>
        </p:spPr>
        <p:txBody>
          <a:bodyPr vert="horz" wrap="square" rtlCol="0">
            <a:spAutoFit/>
          </a:bodyPr>
          <a:lstStyle/>
          <a:p>
            <a:pPr>
              <a:lnSpc>
                <a:spcPct val="115000"/>
              </a:lnSpc>
              <a:spcAft>
                <a:spcPts val="1000"/>
              </a:spcAft>
            </a:pPr>
            <a:r>
              <a:rPr lang="en-US" sz="2000" smtClean="0">
                <a:effectLst/>
                <a:latin typeface="Segoe UI"/>
                <a:ea typeface="SimSun"/>
                <a:cs typeface="Segoe UI"/>
              </a:rPr>
              <a:t>A. Datum Corporation est une société internationale d'ingénierie et de fabrication, dont le siège social est basé à Londres, au Royaume-Uni. Un bureau informatique et un centre de données assistent le siège social de Londres et d’autres sites. A. Datum a récemment déployé une infrastructure serveur et client Windows Server 2012</a:t>
            </a:r>
            <a:endParaRPr lang="en-US" sz="2000" smtClean="0">
              <a:effectLst/>
              <a:latin typeface="Segoe UI"/>
              <a:ea typeface="SimSun"/>
              <a:cs typeface="Cordia New"/>
            </a:endParaRPr>
          </a:p>
          <a:p>
            <a:pPr>
              <a:lnSpc>
                <a:spcPct val="115000"/>
              </a:lnSpc>
              <a:spcAft>
                <a:spcPts val="1000"/>
              </a:spcAft>
            </a:pPr>
            <a:r>
              <a:rPr lang="en-US" sz="2000" smtClean="0">
                <a:effectLst/>
                <a:latin typeface="Segoe UI"/>
                <a:ea typeface="SimSun"/>
                <a:cs typeface="Segoe UI"/>
              </a:rPr>
              <a:t> Chaque client réseau dans le domaine Adatum est fourni avec un dossier de base reposant sur un serveur qui est utilisé pour enregistrer les documents ou fichiers personnels représentant les travaux en cours. Vous avez constaté que les dossiers de base sont de plus en plus volumineux et peuvent contenir des types de fichier tels que les fichiers .MP3 qui ne sont pas approuvés en raison de la stratégie d'entreprise. Vous décidez d'implémenter les quotas et le filtrage de fichiers FSRM pour résoudre ce problème</a:t>
            </a:r>
            <a:endParaRPr lang="en-US" sz="2000">
              <a:effectLst/>
              <a:latin typeface="Segoe UI"/>
              <a:ea typeface="SimSun"/>
              <a:cs typeface="Cordia New"/>
            </a:endParaRPr>
          </a:p>
        </p:txBody>
      </p:sp>
    </p:spTree>
    <p:extLst>
      <p:ext uri="{BB962C8B-B14F-4D97-AF65-F5344CB8AC3E}">
        <p14:creationId xmlns:p14="http://schemas.microsoft.com/office/powerpoint/2010/main" val="42331415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Questions de contrôle des acquis</a:t>
            </a:r>
            <a:endParaRPr lang="en-US" dirty="0"/>
          </a:p>
        </p:txBody>
      </p:sp>
      <p:sp>
        <p:nvSpPr>
          <p:cNvPr id="3" name="Text Placeholder 2"/>
          <p:cNvSpPr>
            <a:spLocks noGrp="1"/>
          </p:cNvSpPr>
          <p:nvPr>
            <p:ph type="body" idx="1"/>
          </p:nvPr>
        </p:nvSpPr>
        <p:spPr/>
        <p:txBody>
          <a:bodyPr/>
          <a:lstStyle/>
          <a:p>
            <a:r>
              <a:rPr lang="fr-FR"/>
              <a:t>Quels critères doivent être remplis pour utiliser FSRM pour gérer la structure de fichier d'un serveur ?</a:t>
            </a:r>
            <a:endParaRPr lang="en-US" dirty="0"/>
          </a:p>
          <a:p>
            <a:r>
              <a:rPr lang="fr-FR"/>
              <a:t>De quelles manières les tâches de gestion de la classification et de gestion des fichiers peuvent-elles diminuer la surcharge administrative lors du traitement d'une structure de fichiers et de dossiers complexe ?</a:t>
            </a:r>
            <a:endParaRPr lang="en-US" dirty="0"/>
          </a:p>
          <a:p>
            <a:endParaRPr lang="en-US" dirty="0"/>
          </a:p>
        </p:txBody>
      </p:sp>
    </p:spTree>
    <p:extLst>
      <p:ext uri="{BB962C8B-B14F-4D97-AF65-F5344CB8AC3E}">
        <p14:creationId xmlns:p14="http://schemas.microsoft.com/office/powerpoint/2010/main" val="18566454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name="211bdee1-f5ea-4178-a3fb-d044ace7c1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4: Vue d'ensemble de DFS</a:t>
            </a:r>
            <a:endParaRPr lang="en-US"/>
          </a:p>
        </p:txBody>
      </p:sp>
      <p:sp>
        <p:nvSpPr>
          <p:cNvPr id="3" name="Text Placeholder 2"/>
          <p:cNvSpPr>
            <a:spLocks noGrp="1"/>
          </p:cNvSpPr>
          <p:nvPr>
            <p:ph type="body" idx="1"/>
          </p:nvPr>
        </p:nvSpPr>
        <p:spPr/>
        <p:txBody>
          <a:bodyPr/>
          <a:lstStyle/>
          <a:p>
            <a:r>
              <a:rPr lang="fr-FR" smtClean="0"/>
              <a:t>Qu'est-ce que DFS ?
Qu'est-ce qu'un espace de noms DFS ?
Qu'est-ce que la réplication DFS ?
Fonctionnement des espaces de noms DFS et de la réplication DFS
Qu'est-ce que la déduplication des données ?
Scénarios mettant en jeu DFS
Démonstration : Procédure d'installation du rôle DFS</a:t>
            </a:r>
            <a:endParaRPr lang="en-US"/>
          </a:p>
        </p:txBody>
      </p:sp>
    </p:spTree>
    <p:extLst>
      <p:ext uri="{BB962C8B-B14F-4D97-AF65-F5344CB8AC3E}">
        <p14:creationId xmlns:p14="http://schemas.microsoft.com/office/powerpoint/2010/main" val="17665024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name="10ef1fc3-82d8-4f96-a329-a532260105b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que DFS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Le système DFS intègre des technologies qui fournissent un accès avec tolérance de pannes aux fichiers situés dans différentes zones géographiques</a:t>
            </a:r>
          </a:p>
          <a:p>
            <a:endParaRPr lang="en-US" dirty="0" smtClean="0"/>
          </a:p>
          <a:p>
            <a:r>
              <a:rPr lang="en-US" dirty="0" smtClean="0"/>
              <a:t>Les technologies de système de fichiers DFS incluent :</a:t>
            </a:r>
          </a:p>
          <a:p>
            <a:pPr lvl="1"/>
            <a:r>
              <a:rPr lang="en-US" dirty="0" smtClean="0"/>
              <a:t>Espaces de noms DFS (DFS-N)</a:t>
            </a:r>
          </a:p>
          <a:p>
            <a:pPr lvl="1"/>
            <a:r>
              <a:rPr lang="en-US" dirty="0" smtClean="0"/>
              <a:t>Réplication DFS (DFS-R)</a:t>
            </a:r>
            <a:endParaRPr lang="en-US" dirty="0"/>
          </a:p>
        </p:txBody>
      </p:sp>
    </p:spTree>
    <p:extLst>
      <p:ext uri="{BB962C8B-B14F-4D97-AF65-F5344CB8AC3E}">
        <p14:creationId xmlns:p14="http://schemas.microsoft.com/office/powerpoint/2010/main" val="220531620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name="6229146f-eb93-4862-b5b1-a9e6cb76c7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qu'un espace de noms DFS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Les espaces de noms DFS peuvent être configurés en tant que :</a:t>
            </a:r>
          </a:p>
          <a:p>
            <a:pPr lvl="1"/>
            <a:r>
              <a:rPr lang="en-US" dirty="0" smtClean="0"/>
              <a:t>Espace de noms basé sur un domaine</a:t>
            </a:r>
          </a:p>
          <a:p>
            <a:pPr lvl="2"/>
            <a:r>
              <a:rPr lang="en-US" dirty="0" smtClean="0"/>
              <a:t>L'espace de noms est stocké dans AD DS</a:t>
            </a:r>
          </a:p>
          <a:p>
            <a:pPr lvl="2"/>
            <a:r>
              <a:rPr lang="en-US" dirty="0" smtClean="0"/>
              <a:t>Redondance accrue pour l'hébergement de l'espace de noms</a:t>
            </a:r>
            <a:endParaRPr lang="en-US" dirty="0"/>
          </a:p>
          <a:p>
            <a:pPr lvl="2"/>
            <a:endParaRPr lang="en-US" dirty="0" smtClean="0"/>
          </a:p>
          <a:p>
            <a:pPr lvl="1"/>
            <a:r>
              <a:rPr lang="en-US" dirty="0" smtClean="0"/>
              <a:t>Espace de noms autonome</a:t>
            </a:r>
          </a:p>
          <a:p>
            <a:pPr lvl="2"/>
            <a:r>
              <a:rPr lang="en-US" dirty="0" smtClean="0"/>
              <a:t>L'espace de noms est enregistré sur le serveur local</a:t>
            </a:r>
          </a:p>
          <a:p>
            <a:pPr lvl="2"/>
            <a:r>
              <a:rPr lang="en-US" dirty="0" smtClean="0"/>
              <a:t>Redondance uniquement de l'espace de noms stocké sur un cluster de basculement</a:t>
            </a:r>
            <a:endParaRPr lang="en-US" dirty="0"/>
          </a:p>
        </p:txBody>
      </p:sp>
    </p:spTree>
    <p:extLst>
      <p:ext uri="{BB962C8B-B14F-4D97-AF65-F5344CB8AC3E}">
        <p14:creationId xmlns:p14="http://schemas.microsoft.com/office/powerpoint/2010/main" val="36967401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name="27c6516a-27b6-4967-aedd-47c1e454e8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la réplication DFS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Les caractéristiques de la réplication DFS sont les suivantes :</a:t>
            </a:r>
          </a:p>
          <a:p>
            <a:pPr lvl="1"/>
            <a:r>
              <a:rPr lang="en-US" dirty="0" smtClean="0"/>
              <a:t>Utilise RDC</a:t>
            </a:r>
          </a:p>
          <a:p>
            <a:pPr lvl="1"/>
            <a:r>
              <a:rPr lang="en-US" dirty="0" smtClean="0"/>
              <a:t>Utilise un dossier intermédiaire pour effectuer une copie intermédiaire d'un fichier avant de l'envoyer ou de le recevoir</a:t>
            </a:r>
          </a:p>
          <a:p>
            <a:pPr lvl="1"/>
            <a:r>
              <a:rPr lang="en-US" dirty="0" smtClean="0"/>
              <a:t>Détecte les modifications sur le volume en surveillant le journal USN</a:t>
            </a:r>
          </a:p>
          <a:p>
            <a:pPr lvl="1"/>
            <a:r>
              <a:rPr lang="en-US" dirty="0" smtClean="0"/>
              <a:t>Utilise un protocole d'échange de version vectoriel</a:t>
            </a:r>
          </a:p>
          <a:p>
            <a:pPr lvl="1"/>
            <a:r>
              <a:rPr lang="en-US" dirty="0" smtClean="0"/>
              <a:t>Récupère en cas de défaillance </a:t>
            </a:r>
          </a:p>
          <a:p>
            <a:pPr lvl="1"/>
            <a:endParaRPr lang="en-US" dirty="0"/>
          </a:p>
        </p:txBody>
      </p:sp>
    </p:spTree>
    <p:extLst>
      <p:ext uri="{BB962C8B-B14F-4D97-AF65-F5344CB8AC3E}">
        <p14:creationId xmlns:p14="http://schemas.microsoft.com/office/powerpoint/2010/main" val="3318996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1: Vue d'ensemble de FSRM</a:t>
            </a:r>
            <a:endParaRPr lang="en-US"/>
          </a:p>
        </p:txBody>
      </p:sp>
      <p:sp>
        <p:nvSpPr>
          <p:cNvPr id="3" name="Text Placeholder 2"/>
          <p:cNvSpPr>
            <a:spLocks noGrp="1"/>
          </p:cNvSpPr>
          <p:nvPr>
            <p:ph type="body" idx="1"/>
          </p:nvPr>
        </p:nvSpPr>
        <p:spPr/>
        <p:txBody>
          <a:bodyPr/>
          <a:lstStyle/>
          <a:p>
            <a:r>
              <a:rPr lang="fr-FR" smtClean="0"/>
              <a:t>Compréhension des défis en matière de gestion de la capacité
Qu'est-ce que FSRM ?
Démonstration : Procédure d'installation et de configuration de FSRM</a:t>
            </a:r>
            <a:endParaRPr lang="en-US"/>
          </a:p>
        </p:txBody>
      </p:sp>
    </p:spTree>
    <p:extLst>
      <p:ext uri="{BB962C8B-B14F-4D97-AF65-F5344CB8AC3E}">
        <p14:creationId xmlns:p14="http://schemas.microsoft.com/office/powerpoint/2010/main" val="11166681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9"/>
          <p:cNvSpPr>
            <a:spLocks noChangeArrowheads="1"/>
          </p:cNvSpPr>
          <p:nvPr/>
        </p:nvSpPr>
        <p:spPr bwMode="auto">
          <a:xfrm>
            <a:off x="6988175" y="4595813"/>
            <a:ext cx="1897063" cy="287337"/>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spAutoFit/>
          </a:bodyPr>
          <a:lstStyle/>
          <a:p>
            <a:pPr>
              <a:lnSpc>
                <a:spcPct val="85000"/>
              </a:lnSpc>
            </a:pPr>
            <a:r>
              <a:rPr lang="en-US" sz="1400" dirty="0"/>
              <a:t>Serveur à Londres</a:t>
            </a:r>
          </a:p>
        </p:txBody>
      </p:sp>
      <p:pic>
        <p:nvPicPr>
          <p:cNvPr id="11" name="Picture 10"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1100" y="3681413"/>
            <a:ext cx="812800" cy="955675"/>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11"/>
          <p:cNvSpPr>
            <a:spLocks noChangeArrowheads="1"/>
          </p:cNvSpPr>
          <p:nvPr/>
        </p:nvSpPr>
        <p:spPr bwMode="auto">
          <a:xfrm>
            <a:off x="112713" y="862013"/>
            <a:ext cx="2173287" cy="287337"/>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square" anchor="ctr">
            <a:spAutoFit/>
          </a:bodyPr>
          <a:lstStyle/>
          <a:p>
            <a:pPr>
              <a:lnSpc>
                <a:spcPct val="85000"/>
              </a:lnSpc>
            </a:pPr>
            <a:r>
              <a:rPr lang="en-US" sz="1400" dirty="0"/>
              <a:t>Utilisateur à New York</a:t>
            </a:r>
          </a:p>
        </p:txBody>
      </p:sp>
      <p:grpSp>
        <p:nvGrpSpPr>
          <p:cNvPr id="13" name="Group 12"/>
          <p:cNvGrpSpPr>
            <a:grpSpLocks/>
          </p:cNvGrpSpPr>
          <p:nvPr/>
        </p:nvGrpSpPr>
        <p:grpSpPr bwMode="auto">
          <a:xfrm>
            <a:off x="1566863" y="1584325"/>
            <a:ext cx="1401762" cy="2073275"/>
            <a:chOff x="987" y="998"/>
            <a:chExt cx="883" cy="1306"/>
          </a:xfrm>
        </p:grpSpPr>
        <p:sp>
          <p:nvSpPr>
            <p:cNvPr id="14" name="Line 13"/>
            <p:cNvSpPr>
              <a:spLocks noChangeShapeType="1"/>
            </p:cNvSpPr>
            <p:nvPr/>
          </p:nvSpPr>
          <p:spPr bwMode="auto">
            <a:xfrm rot="-10800000">
              <a:off x="1024" y="998"/>
              <a:ext cx="708" cy="270"/>
            </a:xfrm>
            <a:prstGeom prst="line">
              <a:avLst/>
            </a:prstGeom>
            <a:noFill/>
            <a:ln w="5715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15" name="Line 14"/>
            <p:cNvSpPr>
              <a:spLocks noChangeShapeType="1"/>
            </p:cNvSpPr>
            <p:nvPr/>
          </p:nvSpPr>
          <p:spPr bwMode="auto">
            <a:xfrm rot="-16200000">
              <a:off x="984" y="1418"/>
              <a:ext cx="889" cy="883"/>
            </a:xfrm>
            <a:prstGeom prst="line">
              <a:avLst/>
            </a:prstGeom>
            <a:noFill/>
            <a:ln w="57150">
              <a:solidFill>
                <a:srgbClr val="CC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grpSp>
      <p:sp>
        <p:nvSpPr>
          <p:cNvPr id="16" name="Line 15"/>
          <p:cNvSpPr>
            <a:spLocks noChangeShapeType="1"/>
          </p:cNvSpPr>
          <p:nvPr/>
        </p:nvSpPr>
        <p:spPr bwMode="auto">
          <a:xfrm>
            <a:off x="7939088" y="2084388"/>
            <a:ext cx="1587" cy="1600200"/>
          </a:xfrm>
          <a:prstGeom prst="line">
            <a:avLst/>
          </a:prstGeom>
          <a:noFill/>
          <a:ln w="57150">
            <a:solidFill>
              <a:srgbClr val="CC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17" name="Rectangle 16"/>
          <p:cNvSpPr>
            <a:spLocks noChangeArrowheads="1"/>
          </p:cNvSpPr>
          <p:nvPr/>
        </p:nvSpPr>
        <p:spPr bwMode="auto">
          <a:xfrm>
            <a:off x="7245350" y="2632075"/>
            <a:ext cx="1387475" cy="517525"/>
          </a:xfrm>
          <a:prstGeom prst="rect">
            <a:avLst/>
          </a:prstGeom>
          <a:solidFill>
            <a:schemeClr val="accent1"/>
          </a:solidFill>
          <a:ln>
            <a:noFill/>
          </a:ln>
          <a:effectLst/>
          <a:extLs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a:spAutoFit/>
          </a:bodyPr>
          <a:lstStyle/>
          <a:p>
            <a:r>
              <a:rPr lang="en-US" sz="1400" dirty="0"/>
              <a:t>Réplication DFS</a:t>
            </a:r>
          </a:p>
        </p:txBody>
      </p:sp>
      <p:grpSp>
        <p:nvGrpSpPr>
          <p:cNvPr id="18" name="Group 17"/>
          <p:cNvGrpSpPr>
            <a:grpSpLocks/>
          </p:cNvGrpSpPr>
          <p:nvPr/>
        </p:nvGrpSpPr>
        <p:grpSpPr bwMode="auto">
          <a:xfrm>
            <a:off x="8053388" y="2084388"/>
            <a:ext cx="382587" cy="508000"/>
            <a:chOff x="5088" y="1633"/>
            <a:chExt cx="241" cy="320"/>
          </a:xfrm>
        </p:grpSpPr>
        <p:pic>
          <p:nvPicPr>
            <p:cNvPr id="19" name="Picture 18" descr="Document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2" y="1633"/>
              <a:ext cx="177" cy="28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Document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8" y="1665"/>
              <a:ext cx="177" cy="2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a:grpSpLocks/>
          </p:cNvGrpSpPr>
          <p:nvPr/>
        </p:nvGrpSpPr>
        <p:grpSpPr bwMode="auto">
          <a:xfrm>
            <a:off x="8056563" y="3127375"/>
            <a:ext cx="379412" cy="508000"/>
            <a:chOff x="5089" y="2431"/>
            <a:chExt cx="239" cy="320"/>
          </a:xfrm>
        </p:grpSpPr>
        <p:pic>
          <p:nvPicPr>
            <p:cNvPr id="22" name="Picture 21" descr="Document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1" y="2431"/>
              <a:ext cx="177" cy="28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Document_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9" y="2463"/>
              <a:ext cx="177" cy="2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84"/>
          <p:cNvGrpSpPr>
            <a:grpSpLocks/>
          </p:cNvGrpSpPr>
          <p:nvPr/>
        </p:nvGrpSpPr>
        <p:grpSpPr bwMode="auto">
          <a:xfrm>
            <a:off x="1220788" y="1687513"/>
            <a:ext cx="1522412" cy="2046287"/>
            <a:chOff x="769" y="1063"/>
            <a:chExt cx="959" cy="1289"/>
          </a:xfrm>
        </p:grpSpPr>
        <p:sp>
          <p:nvSpPr>
            <p:cNvPr id="25" name="Line 24"/>
            <p:cNvSpPr>
              <a:spLocks noChangeShapeType="1"/>
            </p:cNvSpPr>
            <p:nvPr/>
          </p:nvSpPr>
          <p:spPr bwMode="auto">
            <a:xfrm>
              <a:off x="869" y="1063"/>
              <a:ext cx="792" cy="286"/>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26" name="AutoShape 6"/>
            <p:cNvSpPr>
              <a:spLocks noChangeArrowheads="1"/>
            </p:cNvSpPr>
            <p:nvPr/>
          </p:nvSpPr>
          <p:spPr bwMode="auto">
            <a:xfrm>
              <a:off x="1038" y="1124"/>
              <a:ext cx="226" cy="249"/>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2000" dirty="0">
                  <a:solidFill>
                    <a:srgbClr val="990033"/>
                  </a:solidFill>
                </a:rPr>
                <a:t>1</a:t>
              </a:r>
            </a:p>
          </p:txBody>
        </p:sp>
        <p:sp>
          <p:nvSpPr>
            <p:cNvPr id="27" name="Line 26"/>
            <p:cNvSpPr>
              <a:spLocks noChangeShapeType="1"/>
            </p:cNvSpPr>
            <p:nvPr/>
          </p:nvSpPr>
          <p:spPr bwMode="auto">
            <a:xfrm rot="-5400000">
              <a:off x="773" y="1396"/>
              <a:ext cx="952" cy="959"/>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28" name="AutoShape 6"/>
            <p:cNvSpPr>
              <a:spLocks noChangeArrowheads="1"/>
            </p:cNvSpPr>
            <p:nvPr/>
          </p:nvSpPr>
          <p:spPr bwMode="auto">
            <a:xfrm>
              <a:off x="1038" y="1732"/>
              <a:ext cx="226" cy="249"/>
            </a:xfrm>
            <a:prstGeom prst="roundRect">
              <a:avLst>
                <a:gd name="adj" fmla="val 0"/>
              </a:avLst>
            </a:prstGeom>
            <a:gradFill rotWithShape="1">
              <a:gsLst>
                <a:gs pos="0">
                  <a:srgbClr val="CECECE"/>
                </a:gs>
                <a:gs pos="50000">
                  <a:srgbClr val="F0F0F0"/>
                </a:gs>
                <a:gs pos="100000">
                  <a:srgbClr val="CECECE"/>
                </a:gs>
              </a:gsLst>
              <a:lin ang="5400000" scaled="1"/>
            </a:gradFill>
            <a:ln w="9525">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2000" dirty="0">
                  <a:solidFill>
                    <a:srgbClr val="990033"/>
                  </a:solidFill>
                </a:rPr>
                <a:t>1</a:t>
              </a:r>
            </a:p>
          </p:txBody>
        </p:sp>
      </p:grpSp>
      <p:grpSp>
        <p:nvGrpSpPr>
          <p:cNvPr id="29" name="Group 28"/>
          <p:cNvGrpSpPr>
            <a:grpSpLocks/>
          </p:cNvGrpSpPr>
          <p:nvPr/>
        </p:nvGrpSpPr>
        <p:grpSpPr bwMode="auto">
          <a:xfrm>
            <a:off x="895350" y="1119188"/>
            <a:ext cx="6645275" cy="3505200"/>
            <a:chOff x="564" y="705"/>
            <a:chExt cx="4186" cy="2208"/>
          </a:xfrm>
        </p:grpSpPr>
        <p:sp>
          <p:nvSpPr>
            <p:cNvPr id="30" name="Line 29"/>
            <p:cNvSpPr>
              <a:spLocks noChangeShapeType="1"/>
            </p:cNvSpPr>
            <p:nvPr/>
          </p:nvSpPr>
          <p:spPr bwMode="auto">
            <a:xfrm flipV="1">
              <a:off x="945" y="836"/>
              <a:ext cx="3789" cy="1"/>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31" name="Line 30"/>
            <p:cNvSpPr>
              <a:spLocks noChangeShapeType="1"/>
            </p:cNvSpPr>
            <p:nvPr/>
          </p:nvSpPr>
          <p:spPr bwMode="auto">
            <a:xfrm flipV="1">
              <a:off x="564" y="2800"/>
              <a:ext cx="4186" cy="1"/>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32" name="AutoShape 10"/>
            <p:cNvSpPr>
              <a:spLocks noChangeArrowheads="1"/>
            </p:cNvSpPr>
            <p:nvPr/>
          </p:nvSpPr>
          <p:spPr bwMode="auto">
            <a:xfrm>
              <a:off x="1404" y="705"/>
              <a:ext cx="225" cy="249"/>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2000" dirty="0">
                  <a:solidFill>
                    <a:srgbClr val="990033"/>
                  </a:solidFill>
                </a:rPr>
                <a:t>2</a:t>
              </a:r>
            </a:p>
          </p:txBody>
        </p:sp>
        <p:sp>
          <p:nvSpPr>
            <p:cNvPr id="33" name="AutoShape 10"/>
            <p:cNvSpPr>
              <a:spLocks noChangeArrowheads="1"/>
            </p:cNvSpPr>
            <p:nvPr/>
          </p:nvSpPr>
          <p:spPr bwMode="auto">
            <a:xfrm>
              <a:off x="1404" y="2665"/>
              <a:ext cx="225" cy="248"/>
            </a:xfrm>
            <a:prstGeom prst="roundRect">
              <a:avLst>
                <a:gd name="adj" fmla="val 0"/>
              </a:avLst>
            </a:prstGeom>
            <a:gradFill rotWithShape="1">
              <a:gsLst>
                <a:gs pos="0">
                  <a:srgbClr val="CECECE"/>
                </a:gs>
                <a:gs pos="50000">
                  <a:srgbClr val="F0F0F0"/>
                </a:gs>
                <a:gs pos="100000">
                  <a:srgbClr val="CECECE"/>
                </a:gs>
              </a:gsLst>
              <a:lin ang="5400000" scaled="1"/>
            </a:gradFill>
            <a:ln w="9525" algn="ctr">
              <a:solidFill>
                <a:schemeClr val="tx1"/>
              </a:solidFill>
              <a:round/>
              <a:headEnd/>
              <a:tailEnd/>
            </a:ln>
            <a:effectLst>
              <a:outerShdw dist="35921" dir="2700000" algn="ctr" rotWithShape="0">
                <a:schemeClr val="tx1">
                  <a:alpha val="50000"/>
                </a:schemeClr>
              </a:outerShdw>
            </a:effectLst>
          </p:spPr>
          <p:txBody>
            <a:bodyPr wrap="none" anchor="ctr"/>
            <a:lstStyle/>
            <a:p>
              <a:pPr>
                <a:lnSpc>
                  <a:spcPct val="90000"/>
                </a:lnSpc>
                <a:defRPr/>
              </a:pPr>
              <a:r>
                <a:rPr lang="en-US" sz="2000" dirty="0">
                  <a:solidFill>
                    <a:srgbClr val="990033"/>
                  </a:solidFill>
                </a:rPr>
                <a:t>2</a:t>
              </a:r>
            </a:p>
          </p:txBody>
        </p:sp>
      </p:grpSp>
      <p:grpSp>
        <p:nvGrpSpPr>
          <p:cNvPr id="34" name="Group 33"/>
          <p:cNvGrpSpPr>
            <a:grpSpLocks/>
          </p:cNvGrpSpPr>
          <p:nvPr/>
        </p:nvGrpSpPr>
        <p:grpSpPr bwMode="auto">
          <a:xfrm>
            <a:off x="3576638" y="2305050"/>
            <a:ext cx="277812" cy="1376363"/>
            <a:chOff x="2541" y="1506"/>
            <a:chExt cx="175" cy="867"/>
          </a:xfrm>
        </p:grpSpPr>
        <p:sp>
          <p:nvSpPr>
            <p:cNvPr id="35" name="Line 34"/>
            <p:cNvSpPr>
              <a:spLocks noChangeShapeType="1"/>
            </p:cNvSpPr>
            <p:nvPr/>
          </p:nvSpPr>
          <p:spPr bwMode="auto">
            <a:xfrm>
              <a:off x="2553" y="1996"/>
              <a:ext cx="163"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36" name="Freeform 35"/>
            <p:cNvSpPr>
              <a:spLocks/>
            </p:cNvSpPr>
            <p:nvPr/>
          </p:nvSpPr>
          <p:spPr bwMode="auto">
            <a:xfrm>
              <a:off x="2541" y="1506"/>
              <a:ext cx="175" cy="867"/>
            </a:xfrm>
            <a:custGeom>
              <a:avLst/>
              <a:gdLst>
                <a:gd name="T0" fmla="*/ 0 w 187"/>
                <a:gd name="T1" fmla="*/ 0 h 1008"/>
                <a:gd name="T2" fmla="*/ 0 w 187"/>
                <a:gd name="T3" fmla="*/ 1008 h 1008"/>
                <a:gd name="T4" fmla="*/ 187 w 187"/>
                <a:gd name="T5" fmla="*/ 1008 h 1008"/>
              </a:gdLst>
              <a:ahLst/>
              <a:cxnLst>
                <a:cxn ang="0">
                  <a:pos x="T0" y="T1"/>
                </a:cxn>
                <a:cxn ang="0">
                  <a:pos x="T2" y="T3"/>
                </a:cxn>
                <a:cxn ang="0">
                  <a:pos x="T4" y="T5"/>
                </a:cxn>
              </a:cxnLst>
              <a:rect l="0" t="0" r="r" b="b"/>
              <a:pathLst>
                <a:path w="187" h="1008">
                  <a:moveTo>
                    <a:pt x="0" y="0"/>
                  </a:moveTo>
                  <a:lnTo>
                    <a:pt x="0" y="1008"/>
                  </a:lnTo>
                  <a:lnTo>
                    <a:pt x="187" y="1008"/>
                  </a:ln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grpSp>
      <p:sp>
        <p:nvSpPr>
          <p:cNvPr id="37" name="Freeform 36"/>
          <p:cNvSpPr>
            <a:spLocks/>
          </p:cNvSpPr>
          <p:nvPr/>
        </p:nvSpPr>
        <p:spPr bwMode="auto">
          <a:xfrm rot="16200000" flipV="1">
            <a:off x="3275013" y="1978025"/>
            <a:ext cx="417512" cy="554038"/>
          </a:xfrm>
          <a:custGeom>
            <a:avLst/>
            <a:gdLst>
              <a:gd name="T0" fmla="*/ 0 w 187"/>
              <a:gd name="T1" fmla="*/ 0 h 1008"/>
              <a:gd name="T2" fmla="*/ 0 w 187"/>
              <a:gd name="T3" fmla="*/ 1008 h 1008"/>
              <a:gd name="T4" fmla="*/ 187 w 187"/>
              <a:gd name="T5" fmla="*/ 1008 h 1008"/>
            </a:gdLst>
            <a:ahLst/>
            <a:cxnLst>
              <a:cxn ang="0">
                <a:pos x="T0" y="T1"/>
              </a:cxn>
              <a:cxn ang="0">
                <a:pos x="T2" y="T3"/>
              </a:cxn>
              <a:cxn ang="0">
                <a:pos x="T4" y="T5"/>
              </a:cxn>
            </a:cxnLst>
            <a:rect l="0" t="0" r="r" b="b"/>
            <a:pathLst>
              <a:path w="187" h="1008">
                <a:moveTo>
                  <a:pt x="0" y="0"/>
                </a:moveTo>
                <a:lnTo>
                  <a:pt x="0" y="1008"/>
                </a:lnTo>
                <a:lnTo>
                  <a:pt x="187" y="1008"/>
                </a:ln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pic>
        <p:nvPicPr>
          <p:cNvPr id="38" name="Picture 37"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0813" y="1406525"/>
            <a:ext cx="812800" cy="954088"/>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a:spLocks noChangeArrowheads="1"/>
          </p:cNvSpPr>
          <p:nvPr/>
        </p:nvSpPr>
        <p:spPr bwMode="auto">
          <a:xfrm>
            <a:off x="3103563" y="1860550"/>
            <a:ext cx="4160837" cy="2097088"/>
          </a:xfrm>
          <a:prstGeom prst="rect">
            <a:avLst/>
          </a:prstGeom>
          <a:noFill/>
          <a:ln w="38100" algn="ctr">
            <a:solidFill>
              <a:srgbClr val="5F5F5F"/>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40" name="AutoShape 39"/>
          <p:cNvSpPr>
            <a:spLocks noChangeArrowheads="1"/>
          </p:cNvSpPr>
          <p:nvPr/>
        </p:nvSpPr>
        <p:spPr bwMode="auto">
          <a:xfrm>
            <a:off x="4511675" y="4035525"/>
            <a:ext cx="1660525" cy="280788"/>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square" anchor="ctr">
            <a:spAutoFit/>
          </a:bodyPr>
          <a:lstStyle/>
          <a:p>
            <a:pPr>
              <a:lnSpc>
                <a:spcPct val="85000"/>
              </a:lnSpc>
            </a:pPr>
            <a:r>
              <a:rPr lang="en-US" sz="1400" dirty="0"/>
              <a:t>Espace de noms</a:t>
            </a:r>
          </a:p>
        </p:txBody>
      </p:sp>
      <p:sp>
        <p:nvSpPr>
          <p:cNvPr id="41" name="Rectangle 40"/>
          <p:cNvSpPr>
            <a:spLocks noChangeArrowheads="1"/>
          </p:cNvSpPr>
          <p:nvPr/>
        </p:nvSpPr>
        <p:spPr bwMode="auto">
          <a:xfrm>
            <a:off x="3860800" y="2197100"/>
            <a:ext cx="2843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p>
            <a:pPr algn="l"/>
            <a:r>
              <a:rPr lang="en-US" sz="1400" dirty="0"/>
              <a:t>\\Contoso.com\Marketing</a:t>
            </a:r>
          </a:p>
        </p:txBody>
      </p:sp>
      <p:pic>
        <p:nvPicPr>
          <p:cNvPr id="42" name="Picture 41" descr="Folder_OpenWithDocumentWriting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6450" y="2036763"/>
            <a:ext cx="541338" cy="627062"/>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a:spLocks noChangeArrowheads="1"/>
          </p:cNvSpPr>
          <p:nvPr/>
        </p:nvSpPr>
        <p:spPr bwMode="auto">
          <a:xfrm>
            <a:off x="4279900" y="3443288"/>
            <a:ext cx="29892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p>
            <a:pPr algn="l"/>
            <a:r>
              <a:rPr lang="en-US" sz="1400" dirty="0"/>
              <a:t>\\LON-SRV-01\ProjectDocs</a:t>
            </a:r>
          </a:p>
        </p:txBody>
      </p:sp>
      <p:sp>
        <p:nvSpPr>
          <p:cNvPr id="44" name="Rectangle 43"/>
          <p:cNvSpPr>
            <a:spLocks noChangeArrowheads="1"/>
          </p:cNvSpPr>
          <p:nvPr/>
        </p:nvSpPr>
        <p:spPr bwMode="auto">
          <a:xfrm>
            <a:off x="4284663" y="2836863"/>
            <a:ext cx="2986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p>
            <a:pPr algn="l"/>
            <a:r>
              <a:rPr lang="en-US" sz="1400" dirty="0"/>
              <a:t>\\NYC-SRV-01\ProjectDocs</a:t>
            </a:r>
          </a:p>
        </p:txBody>
      </p:sp>
      <p:sp>
        <p:nvSpPr>
          <p:cNvPr id="45" name="AutoShape 44"/>
          <p:cNvSpPr>
            <a:spLocks noChangeArrowheads="1"/>
          </p:cNvSpPr>
          <p:nvPr/>
        </p:nvSpPr>
        <p:spPr bwMode="auto">
          <a:xfrm>
            <a:off x="227013" y="4672212"/>
            <a:ext cx="2135187" cy="280788"/>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square" anchor="ctr">
            <a:spAutoFit/>
          </a:bodyPr>
          <a:lstStyle/>
          <a:p>
            <a:pPr>
              <a:lnSpc>
                <a:spcPct val="85000"/>
              </a:lnSpc>
            </a:pPr>
            <a:r>
              <a:rPr lang="en-US" sz="1400" dirty="0"/>
              <a:t>Utilisateur à Londres</a:t>
            </a:r>
          </a:p>
        </p:txBody>
      </p:sp>
      <p:sp>
        <p:nvSpPr>
          <p:cNvPr id="46" name="AutoShape 45"/>
          <p:cNvSpPr>
            <a:spLocks noChangeArrowheads="1"/>
          </p:cNvSpPr>
          <p:nvPr/>
        </p:nvSpPr>
        <p:spPr bwMode="auto">
          <a:xfrm>
            <a:off x="6873875" y="862013"/>
            <a:ext cx="2127250" cy="287337"/>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spAutoFit/>
          </a:bodyPr>
          <a:lstStyle/>
          <a:p>
            <a:pPr>
              <a:lnSpc>
                <a:spcPct val="85000"/>
              </a:lnSpc>
            </a:pPr>
            <a:r>
              <a:rPr lang="en-US" sz="1400" dirty="0"/>
              <a:t>Serveur à New York</a:t>
            </a:r>
          </a:p>
        </p:txBody>
      </p:sp>
      <p:pic>
        <p:nvPicPr>
          <p:cNvPr id="47" name="Picture 46" descr="UserWithDesktopCompute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2300" y="3514725"/>
            <a:ext cx="966788" cy="112236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Server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32688" y="1119188"/>
            <a:ext cx="809625" cy="9556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UserWithDesktopCompute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22300" y="1119188"/>
            <a:ext cx="966788" cy="1123950"/>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a:spLocks noChangeArrowheads="1"/>
          </p:cNvSpPr>
          <p:nvPr/>
        </p:nvSpPr>
        <p:spPr bwMode="auto">
          <a:xfrm>
            <a:off x="2117725" y="3214688"/>
            <a:ext cx="939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p>
            <a:pPr algn="r"/>
            <a:r>
              <a:rPr lang="en-US" sz="1400" dirty="0"/>
              <a:t>Dossier</a:t>
            </a:r>
          </a:p>
          <a:p>
            <a:pPr algn="r"/>
            <a:r>
              <a:rPr lang="en-US" sz="1400" dirty="0"/>
              <a:t>Cibles</a:t>
            </a:r>
          </a:p>
        </p:txBody>
      </p:sp>
      <p:grpSp>
        <p:nvGrpSpPr>
          <p:cNvPr id="51" name="Group 50"/>
          <p:cNvGrpSpPr>
            <a:grpSpLocks/>
          </p:cNvGrpSpPr>
          <p:nvPr/>
        </p:nvGrpSpPr>
        <p:grpSpPr bwMode="auto">
          <a:xfrm>
            <a:off x="2973388" y="3182938"/>
            <a:ext cx="990600" cy="595312"/>
            <a:chOff x="1873" y="2014"/>
            <a:chExt cx="624" cy="375"/>
          </a:xfrm>
        </p:grpSpPr>
        <p:sp>
          <p:nvSpPr>
            <p:cNvPr id="52" name="Line 51"/>
            <p:cNvSpPr>
              <a:spLocks noChangeShapeType="1"/>
            </p:cNvSpPr>
            <p:nvPr/>
          </p:nvSpPr>
          <p:spPr bwMode="auto">
            <a:xfrm>
              <a:off x="1873" y="2201"/>
              <a:ext cx="31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grpSp>
          <p:nvGrpSpPr>
            <p:cNvPr id="53" name="Group 52"/>
            <p:cNvGrpSpPr>
              <a:grpSpLocks/>
            </p:cNvGrpSpPr>
            <p:nvPr/>
          </p:nvGrpSpPr>
          <p:grpSpPr bwMode="auto">
            <a:xfrm>
              <a:off x="2186" y="2014"/>
              <a:ext cx="311" cy="375"/>
              <a:chOff x="2186" y="1996"/>
              <a:chExt cx="311" cy="375"/>
            </a:xfrm>
          </p:grpSpPr>
          <p:sp>
            <p:nvSpPr>
              <p:cNvPr id="54" name="Line 53"/>
              <p:cNvSpPr>
                <a:spLocks noChangeShapeType="1"/>
              </p:cNvSpPr>
              <p:nvPr/>
            </p:nvSpPr>
            <p:spPr bwMode="auto">
              <a:xfrm>
                <a:off x="2186" y="2371"/>
                <a:ext cx="31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55" name="Line 54"/>
              <p:cNvSpPr>
                <a:spLocks noChangeShapeType="1"/>
              </p:cNvSpPr>
              <p:nvPr/>
            </p:nvSpPr>
            <p:spPr bwMode="auto">
              <a:xfrm>
                <a:off x="2186" y="1996"/>
                <a:ext cx="31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sp>
            <p:nvSpPr>
              <p:cNvPr id="56" name="Line 55"/>
              <p:cNvSpPr>
                <a:spLocks noChangeShapeType="1"/>
              </p:cNvSpPr>
              <p:nvPr/>
            </p:nvSpPr>
            <p:spPr bwMode="auto">
              <a:xfrm rot="5400000">
                <a:off x="2007" y="2185"/>
                <a:ext cx="373"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dirty="0"/>
              </a:p>
            </p:txBody>
          </p:sp>
        </p:grpSp>
      </p:grpSp>
      <p:pic>
        <p:nvPicPr>
          <p:cNvPr id="57" name="Picture 56" descr="Folder_OpenWithDocumentWriting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800" y="2676525"/>
            <a:ext cx="541338" cy="62706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7" descr="Folder_OpenWithDocumentWriting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800" y="3282950"/>
            <a:ext cx="541338" cy="627063"/>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Group 33"/>
          <p:cNvGrpSpPr>
            <a:grpSpLocks/>
          </p:cNvGrpSpPr>
          <p:nvPr/>
        </p:nvGrpSpPr>
        <p:grpSpPr bwMode="auto">
          <a:xfrm>
            <a:off x="8035925" y="6265863"/>
            <a:ext cx="914400" cy="425450"/>
            <a:chOff x="384" y="3024"/>
            <a:chExt cx="720" cy="336"/>
          </a:xfrm>
        </p:grpSpPr>
        <p:sp>
          <p:nvSpPr>
            <p:cNvPr id="60" name="Oval 34"/>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61" name="Group 35"/>
            <p:cNvGrpSpPr>
              <a:grpSpLocks/>
            </p:cNvGrpSpPr>
            <p:nvPr/>
          </p:nvGrpSpPr>
          <p:grpSpPr bwMode="auto">
            <a:xfrm>
              <a:off x="480" y="3096"/>
              <a:ext cx="240" cy="192"/>
              <a:chOff x="480" y="3096"/>
              <a:chExt cx="240" cy="192"/>
            </a:xfrm>
          </p:grpSpPr>
          <p:sp>
            <p:nvSpPr>
              <p:cNvPr id="62" name="Oval 36"/>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63" name="Freeform 37"/>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64" name="Group 38"/>
          <p:cNvGrpSpPr>
            <a:grpSpLocks/>
          </p:cNvGrpSpPr>
          <p:nvPr/>
        </p:nvGrpSpPr>
        <p:grpSpPr bwMode="auto">
          <a:xfrm>
            <a:off x="8523288" y="6356350"/>
            <a:ext cx="304800" cy="244475"/>
            <a:chOff x="768" y="3096"/>
            <a:chExt cx="240" cy="192"/>
          </a:xfrm>
        </p:grpSpPr>
        <p:sp>
          <p:nvSpPr>
            <p:cNvPr id="65" name="Oval 39"/>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en-US" dirty="0"/>
            </a:p>
          </p:txBody>
        </p:sp>
        <p:sp>
          <p:nvSpPr>
            <p:cNvPr id="66" name="Rectangle 40"/>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grpSp>
        <p:nvGrpSpPr>
          <p:cNvPr id="67" name="Group 83"/>
          <p:cNvGrpSpPr>
            <a:grpSpLocks/>
          </p:cNvGrpSpPr>
          <p:nvPr/>
        </p:nvGrpSpPr>
        <p:grpSpPr bwMode="auto">
          <a:xfrm>
            <a:off x="3973513" y="2970213"/>
            <a:ext cx="320675" cy="927100"/>
            <a:chOff x="2503" y="1871"/>
            <a:chExt cx="202" cy="584"/>
          </a:xfrm>
        </p:grpSpPr>
        <p:grpSp>
          <p:nvGrpSpPr>
            <p:cNvPr id="68" name="Group 78"/>
            <p:cNvGrpSpPr>
              <a:grpSpLocks/>
            </p:cNvGrpSpPr>
            <p:nvPr/>
          </p:nvGrpSpPr>
          <p:grpSpPr bwMode="auto">
            <a:xfrm>
              <a:off x="2503" y="1871"/>
              <a:ext cx="202" cy="202"/>
              <a:chOff x="1955" y="2548"/>
              <a:chExt cx="288" cy="288"/>
            </a:xfrm>
          </p:grpSpPr>
          <p:sp>
            <p:nvSpPr>
              <p:cNvPr id="73" name="Oval 74"/>
              <p:cNvSpPr>
                <a:spLocks noChangeArrowheads="1"/>
              </p:cNvSpPr>
              <p:nvPr/>
            </p:nvSpPr>
            <p:spPr bwMode="auto">
              <a:xfrm>
                <a:off x="1955" y="2548"/>
                <a:ext cx="288" cy="288"/>
              </a:xfrm>
              <a:prstGeom prst="ellipse">
                <a:avLst/>
              </a:prstGeom>
              <a:solidFill>
                <a:srgbClr val="CC0000"/>
              </a:solidFill>
              <a:ln>
                <a:noFill/>
              </a:ln>
              <a:effectLst/>
              <a:extLst>
                <a:ext uri="{91240B29-F687-4F45-9708-019B960494DF}">
                  <a14:hiddenLine xmlns:a14="http://schemas.microsoft.com/office/drawing/2010/main" w="28575" algn="ctr">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74" name="Oval 63"/>
              <p:cNvSpPr>
                <a:spLocks noChangeArrowheads="1"/>
              </p:cNvSpPr>
              <p:nvPr/>
            </p:nvSpPr>
            <p:spPr bwMode="auto">
              <a:xfrm>
                <a:off x="1998" y="2591"/>
                <a:ext cx="202" cy="202"/>
              </a:xfrm>
              <a:prstGeom prst="ellipse">
                <a:avLst/>
              </a:prstGeom>
              <a:solidFill>
                <a:srgbClr val="CC0000"/>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75" name="Oval 64"/>
              <p:cNvSpPr>
                <a:spLocks noChangeArrowheads="1"/>
              </p:cNvSpPr>
              <p:nvPr/>
            </p:nvSpPr>
            <p:spPr bwMode="auto">
              <a:xfrm>
                <a:off x="2049" y="2642"/>
                <a:ext cx="100" cy="100"/>
              </a:xfrm>
              <a:prstGeom prst="ellipse">
                <a:avLst/>
              </a:prstGeom>
              <a:solidFill>
                <a:srgbClr val="CC0000"/>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grpSp>
        <p:grpSp>
          <p:nvGrpSpPr>
            <p:cNvPr id="69" name="Group 79"/>
            <p:cNvGrpSpPr>
              <a:grpSpLocks/>
            </p:cNvGrpSpPr>
            <p:nvPr/>
          </p:nvGrpSpPr>
          <p:grpSpPr bwMode="auto">
            <a:xfrm>
              <a:off x="2503" y="2253"/>
              <a:ext cx="202" cy="202"/>
              <a:chOff x="1955" y="2548"/>
              <a:chExt cx="288" cy="288"/>
            </a:xfrm>
          </p:grpSpPr>
          <p:sp>
            <p:nvSpPr>
              <p:cNvPr id="70" name="Oval 80"/>
              <p:cNvSpPr>
                <a:spLocks noChangeArrowheads="1"/>
              </p:cNvSpPr>
              <p:nvPr/>
            </p:nvSpPr>
            <p:spPr bwMode="auto">
              <a:xfrm>
                <a:off x="1955" y="2548"/>
                <a:ext cx="288" cy="288"/>
              </a:xfrm>
              <a:prstGeom prst="ellipse">
                <a:avLst/>
              </a:prstGeom>
              <a:solidFill>
                <a:srgbClr val="CC0000"/>
              </a:solidFill>
              <a:ln>
                <a:noFill/>
              </a:ln>
              <a:effectLst/>
              <a:extLst>
                <a:ext uri="{91240B29-F687-4F45-9708-019B960494DF}">
                  <a14:hiddenLine xmlns:a14="http://schemas.microsoft.com/office/drawing/2010/main" w="28575" algn="ctr">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71" name="Oval 81"/>
              <p:cNvSpPr>
                <a:spLocks noChangeArrowheads="1"/>
              </p:cNvSpPr>
              <p:nvPr/>
            </p:nvSpPr>
            <p:spPr bwMode="auto">
              <a:xfrm>
                <a:off x="1998" y="2591"/>
                <a:ext cx="202" cy="202"/>
              </a:xfrm>
              <a:prstGeom prst="ellipse">
                <a:avLst/>
              </a:prstGeom>
              <a:solidFill>
                <a:srgbClr val="CC0000"/>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sp>
            <p:nvSpPr>
              <p:cNvPr id="72" name="Oval 82"/>
              <p:cNvSpPr>
                <a:spLocks noChangeArrowheads="1"/>
              </p:cNvSpPr>
              <p:nvPr/>
            </p:nvSpPr>
            <p:spPr bwMode="auto">
              <a:xfrm>
                <a:off x="2049" y="2642"/>
                <a:ext cx="100" cy="100"/>
              </a:xfrm>
              <a:prstGeom prst="ellipse">
                <a:avLst/>
              </a:prstGeom>
              <a:solidFill>
                <a:srgbClr val="CC0000"/>
              </a:solidFill>
              <a:ln w="28575" algn="ctr">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grpSp>
      </p:grpSp>
      <p:sp>
        <p:nvSpPr>
          <p:cNvPr id="76" name="Content Placeholder 2"/>
          <p:cNvSpPr>
            <a:spLocks noGrp="1"/>
          </p:cNvSpPr>
          <p:nvPr>
            <p:ph idx="1"/>
          </p:nvPr>
        </p:nvSpPr>
        <p:spPr>
          <a:xfrm>
            <a:off x="417672" y="5112777"/>
            <a:ext cx="8119156" cy="907023"/>
          </a:xfrm>
        </p:spPr>
        <p:txBody>
          <a:bodyPr/>
          <a:lstStyle/>
          <a:p>
            <a:pPr marL="514350" indent="-514350">
              <a:lnSpc>
                <a:spcPct val="85000"/>
              </a:lnSpc>
              <a:buFont typeface="+mj-lt"/>
              <a:buAutoNum type="arabicPeriod"/>
            </a:pPr>
            <a:r>
              <a:rPr lang="en-US" sz="1800" dirty="0" smtClean="0"/>
              <a:t>Types d'utilisateur : </a:t>
            </a:r>
            <a:r>
              <a:rPr lang="en-US" sz="1800" dirty="0" smtClean="0">
                <a:solidFill>
                  <a:srgbClr val="CC0000"/>
                </a:solidFill>
              </a:rPr>
              <a:t>\\contoso.com\marketing</a:t>
            </a:r>
            <a:r>
              <a:rPr lang="en-US" sz="1800" dirty="0" smtClean="0"/>
              <a:t> </a:t>
            </a:r>
            <a:r>
              <a:rPr sz="1800"/>
              <a:t/>
            </a:r>
            <a:br>
              <a:rPr sz="1800"/>
            </a:br>
            <a:r>
              <a:rPr lang="en-US" sz="1800" dirty="0" smtClean="0"/>
              <a:t>Les ordinateurs clients contactent un serveur d'espace de noms et reçoivent une référence</a:t>
            </a:r>
          </a:p>
          <a:p>
            <a:pPr marL="514350" indent="-514350">
              <a:lnSpc>
                <a:spcPct val="85000"/>
              </a:lnSpc>
              <a:buFont typeface="+mj-lt"/>
              <a:buAutoNum type="arabicPeriod" startAt="2"/>
            </a:pPr>
            <a:r>
              <a:rPr lang="en-US" sz="1800" dirty="0" smtClean="0"/>
              <a:t>Les ordinateurs clients mettent en cache la référence puis contactent le premier serveur dans cette référence</a:t>
            </a:r>
          </a:p>
        </p:txBody>
      </p:sp>
      <p:sp>
        <p:nvSpPr>
          <p:cNvPr id="3" name="Title 2"/>
          <p:cNvSpPr>
            <a:spLocks noGrp="1"/>
          </p:cNvSpPr>
          <p:nvPr>
            <p:ph type="title"/>
          </p:nvPr>
        </p:nvSpPr>
        <p:spPr/>
        <p:txBody>
          <a:bodyPr/>
          <a:lstStyle/>
          <a:p>
            <a:r>
              <a:rPr lang="fr-FR"/>
              <a:t>Fonctionnement des espaces de noms DFS et de la réplication DFS</a:t>
            </a:r>
            <a:endParaRPr lang="en-US"/>
          </a:p>
        </p:txBody>
      </p:sp>
    </p:spTree>
    <p:extLst>
      <p:ext uri="{BB962C8B-B14F-4D97-AF65-F5344CB8AC3E}">
        <p14:creationId xmlns:p14="http://schemas.microsoft.com/office/powerpoint/2010/main" val="118490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2000"/>
                                        <p:tgtEl>
                                          <p:spTgt spid="24"/>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par>
                          <p:cTn id="11" fill="hold">
                            <p:stCondLst>
                              <p:cond delay="2000"/>
                            </p:stCondLst>
                            <p:childTnLst>
                              <p:par>
                                <p:cTn id="12" presetID="10" presetClass="exit" presetSubtype="0" fill="hold" nodeType="afterEffect">
                                  <p:stCondLst>
                                    <p:cond delay="0"/>
                                  </p:stCondLst>
                                  <p:childTnLst>
                                    <p:animEffect transition="out" filter="fade">
                                      <p:cBhvr>
                                        <p:cTn id="13" dur="500"/>
                                        <p:tgtEl>
                                          <p:spTgt spid="67"/>
                                        </p:tgtEl>
                                      </p:cBhvr>
                                    </p:animEffect>
                                    <p:set>
                                      <p:cBhvr>
                                        <p:cTn id="14" dur="1" fill="hold">
                                          <p:stCondLst>
                                            <p:cond delay="499"/>
                                          </p:stCondLst>
                                        </p:cTn>
                                        <p:tgtEl>
                                          <p:spTgt spid="67"/>
                                        </p:tgtEl>
                                        <p:attrNameLst>
                                          <p:attrName>style.visibility</p:attrName>
                                        </p:attrNameLst>
                                      </p:cBhvr>
                                      <p:to>
                                        <p:strVal val="hidden"/>
                                      </p:to>
                                    </p:set>
                                  </p:childTnLst>
                                </p:cTn>
                              </p:par>
                            </p:childTnLst>
                          </p:cTn>
                        </p:par>
                        <p:par>
                          <p:cTn id="15" fill="hold">
                            <p:stCondLst>
                              <p:cond delay="2500"/>
                            </p:stCondLst>
                            <p:childTnLst>
                              <p:par>
                                <p:cTn id="16" presetID="1" presetClass="entr" presetSubtype="0" fill="hold" nodeType="afterEffect">
                                  <p:stCondLst>
                                    <p:cond delay="0"/>
                                  </p:stCondLst>
                                  <p:childTnLst>
                                    <p:set>
                                      <p:cBhvr>
                                        <p:cTn id="17" dur="1" fill="hold">
                                          <p:stCondLst>
                                            <p:cond delay="0"/>
                                          </p:stCondLst>
                                        </p:cTn>
                                        <p:tgtEl>
                                          <p:spTgt spid="67"/>
                                        </p:tgtEl>
                                        <p:attrNameLst>
                                          <p:attrName>style.visibility</p:attrName>
                                        </p:attrNameLst>
                                      </p:cBhvr>
                                      <p:to>
                                        <p:strVal val="visible"/>
                                      </p:to>
                                    </p:set>
                                  </p:childTnLst>
                                </p:cTn>
                              </p:par>
                            </p:childTnLst>
                          </p:cTn>
                        </p:par>
                        <p:par>
                          <p:cTn id="18" fill="hold">
                            <p:stCondLst>
                              <p:cond delay="2500"/>
                            </p:stCondLst>
                            <p:childTnLst>
                              <p:par>
                                <p:cTn id="19" presetID="10" presetClass="exit" presetSubtype="0" fill="hold" nodeType="afterEffect">
                                  <p:stCondLst>
                                    <p:cond delay="0"/>
                                  </p:stCondLst>
                                  <p:childTnLst>
                                    <p:animEffect transition="out" filter="fade">
                                      <p:cBhvr>
                                        <p:cTn id="20" dur="500"/>
                                        <p:tgtEl>
                                          <p:spTgt spid="67"/>
                                        </p:tgtEl>
                                      </p:cBhvr>
                                    </p:animEffect>
                                    <p:set>
                                      <p:cBhvr>
                                        <p:cTn id="21" dur="1" fill="hold">
                                          <p:stCondLst>
                                            <p:cond delay="499"/>
                                          </p:stCondLst>
                                        </p:cTn>
                                        <p:tgtEl>
                                          <p:spTgt spid="67"/>
                                        </p:tgtEl>
                                        <p:attrNameLst>
                                          <p:attrName>style.visibility</p:attrName>
                                        </p:attrNameLst>
                                      </p:cBhvr>
                                      <p:to>
                                        <p:strVal val="hidden"/>
                                      </p:to>
                                    </p:set>
                                  </p:childTnLst>
                                </p:cTn>
                              </p:par>
                            </p:childTnLst>
                          </p:cTn>
                        </p:par>
                        <p:par>
                          <p:cTn id="22" fill="hold">
                            <p:stCondLst>
                              <p:cond delay="3000"/>
                            </p:stCondLst>
                            <p:childTnLst>
                              <p:par>
                                <p:cTn id="23" presetID="1" presetClass="entr" presetSubtype="0" fill="hold" nodeType="after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par>
                          <p:cTn id="25" fill="hold">
                            <p:stCondLst>
                              <p:cond delay="3000"/>
                            </p:stCondLst>
                            <p:childTnLst>
                              <p:par>
                                <p:cTn id="26" presetID="22" presetClass="entr" presetSubtype="2"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right)">
                                      <p:cBhvr>
                                        <p:cTn id="28" dur="2000"/>
                                        <p:tgtEl>
                                          <p:spTgt spid="13"/>
                                        </p:tgtEl>
                                      </p:cBhvr>
                                    </p:animEffect>
                                  </p:childTnLst>
                                </p:cTn>
                              </p:par>
                            </p:childTnLst>
                          </p:cTn>
                        </p:par>
                        <p:par>
                          <p:cTn id="29" fill="hold">
                            <p:stCondLst>
                              <p:cond delay="5000"/>
                            </p:stCondLst>
                            <p:childTnLst>
                              <p:par>
                                <p:cTn id="30" presetID="22" presetClass="entr" presetSubtype="8"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2000"/>
                                        <p:tgtEl>
                                          <p:spTgt spid="29"/>
                                        </p:tgtEl>
                                      </p:cBhvr>
                                    </p:animEffect>
                                  </p:childTnLst>
                                </p:cTn>
                              </p:par>
                            </p:childTnLst>
                          </p:cTn>
                        </p:par>
                        <p:par>
                          <p:cTn id="33" fill="hold">
                            <p:stCondLst>
                              <p:cond delay="7000"/>
                            </p:stCondLst>
                            <p:childTnLst>
                              <p:par>
                                <p:cTn id="34" presetID="1" presetClass="entr" presetSubtype="0" fill="hold" nodeType="afterEffect">
                                  <p:stCondLst>
                                    <p:cond delay="0"/>
                                  </p:stCondLst>
                                  <p:childTnLst>
                                    <p:set>
                                      <p:cBhvr>
                                        <p:cTn id="35"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name="75c7c3ec-9d0f-4acc-ad12-0d4dd56ca9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la déduplication des données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La déduplication des données optimise le stockage de volume en redirigeant les données redondantes vers un point de stockage unique</a:t>
            </a:r>
          </a:p>
          <a:p>
            <a:endParaRPr lang="en-US" dirty="0"/>
          </a:p>
          <a:p>
            <a:r>
              <a:rPr lang="en-US" dirty="0" smtClean="0"/>
              <a:t>La déduplication des données fournit :</a:t>
            </a:r>
          </a:p>
          <a:p>
            <a:pPr lvl="1"/>
            <a:r>
              <a:rPr lang="en-CA" dirty="0" smtClean="0"/>
              <a:t>Optimisation des capacités</a:t>
            </a:r>
          </a:p>
          <a:p>
            <a:pPr lvl="1"/>
            <a:r>
              <a:rPr lang="en-CA" dirty="0" smtClean="0"/>
              <a:t>Évolutivité et performances</a:t>
            </a:r>
          </a:p>
          <a:p>
            <a:pPr lvl="1"/>
            <a:r>
              <a:rPr lang="en-CA" dirty="0" smtClean="0"/>
              <a:t>Intégrité des données de fiabilité</a:t>
            </a:r>
          </a:p>
          <a:p>
            <a:pPr lvl="1"/>
            <a:r>
              <a:rPr lang="en-CA" dirty="0" smtClean="0"/>
              <a:t>Efficacité de la bande passante</a:t>
            </a:r>
          </a:p>
          <a:p>
            <a:pPr lvl="1"/>
            <a:r>
              <a:rPr lang="en-CA" dirty="0" smtClean="0"/>
              <a:t>Gestion simple de l'optimisation</a:t>
            </a:r>
            <a:endParaRPr lang="en-US" dirty="0" smtClean="0"/>
          </a:p>
          <a:p>
            <a:pPr lvl="1"/>
            <a:endParaRPr lang="en-US" dirty="0"/>
          </a:p>
        </p:txBody>
      </p:sp>
    </p:spTree>
    <p:extLst>
      <p:ext uri="{BB962C8B-B14F-4D97-AF65-F5344CB8AC3E}">
        <p14:creationId xmlns:p14="http://schemas.microsoft.com/office/powerpoint/2010/main" val="42924328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524769e2-157b-40c0-8c0c-500e44aee93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Scénarios mettant en jeu DFS</a:t>
            </a:r>
            <a:endParaRPr lang="en-US"/>
          </a:p>
        </p:txBody>
      </p:sp>
      <p:graphicFrame>
        <p:nvGraphicFramePr>
          <p:cNvPr id="4" name="Table 3"/>
          <p:cNvGraphicFramePr>
            <a:graphicFrameLocks noGrp="1"/>
          </p:cNvGraphicFramePr>
          <p:nvPr/>
        </p:nvGraphicFramePr>
        <p:xfrm>
          <a:off x="353961" y="1061883"/>
          <a:ext cx="8391832" cy="5338333"/>
        </p:xfrm>
        <a:graphic>
          <a:graphicData uri="http://schemas.openxmlformats.org/drawingml/2006/table">
            <a:tbl>
              <a:tblPr firstRow="1" bandRow="1">
                <a:tableStyleId>{21E4AEA4-8DFA-4A89-87EB-49C32662AFE0}</a:tableStyleId>
              </a:tblPr>
              <a:tblGrid>
                <a:gridCol w="2330245"/>
                <a:gridCol w="6061587"/>
              </a:tblGrid>
              <a:tr h="471949">
                <a:tc>
                  <a:txBody>
                    <a:bodyPr/>
                    <a:lstStyle/>
                    <a:p>
                      <a:pPr algn="ctr"/>
                      <a:r>
                        <a:rPr lang="en-US" sz="2400" b="0" dirty="0" smtClean="0">
                          <a:solidFill>
                            <a:schemeClr val="tx1"/>
                          </a:solidFill>
                          <a:latin typeface="Segoe UI" pitchFamily="34" charset="0"/>
                          <a:ea typeface="Segoe UI" pitchFamily="34" charset="0"/>
                          <a:cs typeface="Segoe UI" pitchFamily="34" charset="0"/>
                        </a:rPr>
                        <a:t>Scénario</a:t>
                      </a:r>
                      <a:endParaRPr lang="en-US" sz="2400" b="0" dirty="0">
                        <a:solidFill>
                          <a:schemeClr val="tx1"/>
                        </a:solidFill>
                        <a:latin typeface="Segoe UI" pitchFamily="34" charset="0"/>
                        <a:ea typeface="Segoe UI" pitchFamily="34" charset="0"/>
                        <a:cs typeface="Segoe UI"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dirty="0" smtClean="0">
                          <a:solidFill>
                            <a:schemeClr val="tx1"/>
                          </a:solidFill>
                          <a:latin typeface="Segoe UI" pitchFamily="34" charset="0"/>
                          <a:ea typeface="Segoe UI" pitchFamily="34" charset="0"/>
                          <a:cs typeface="Segoe UI" pitchFamily="34" charset="0"/>
                        </a:rPr>
                        <a:t>Exemple</a:t>
                      </a:r>
                    </a:p>
                  </a:txBody>
                  <a:tcPr anchor="ctr"/>
                </a:tc>
              </a:tr>
              <a:tr h="1563134">
                <a:tc>
                  <a:txBody>
                    <a:bodyPr/>
                    <a:lstStyle/>
                    <a:p>
                      <a:r>
                        <a:rPr lang="en-US" sz="2000" dirty="0" smtClean="0">
                          <a:latin typeface="Segoe UI" pitchFamily="34" charset="0"/>
                          <a:ea typeface="Segoe UI" pitchFamily="34" charset="0"/>
                          <a:cs typeface="Segoe UI" pitchFamily="34" charset="0"/>
                        </a:rPr>
                        <a:t>Le partage de fichiers</a:t>
                      </a:r>
                      <a:r>
                        <a:rPr lang="en-US" sz="2000" baseline="0" dirty="0" smtClean="0">
                          <a:latin typeface="Segoe UI" pitchFamily="34" charset="0"/>
                          <a:ea typeface="Segoe UI" pitchFamily="34" charset="0"/>
                          <a:cs typeface="Segoe UI" pitchFamily="34" charset="0"/>
                        </a:rPr>
                        <a:t> entre des succursales</a:t>
                      </a:r>
                      <a:endParaRPr lang="en-US" sz="2000" dirty="0">
                        <a:latin typeface="Segoe UI" pitchFamily="34" charset="0"/>
                        <a:ea typeface="Segoe UI" pitchFamily="34" charset="0"/>
                        <a:cs typeface="Segoe UI" pitchFamily="34" charset="0"/>
                      </a:endParaRPr>
                    </a:p>
                  </a:txBody>
                  <a:tcPr anchor="ctr"/>
                </a:tc>
                <a:tc>
                  <a:txBody>
                    <a:bodyPr/>
                    <a:lstStyle/>
                    <a:p>
                      <a:endParaRPr lang="en-US" sz="2400" dirty="0">
                        <a:latin typeface="Segoe UI" pitchFamily="34" charset="0"/>
                        <a:ea typeface="Segoe UI" pitchFamily="34" charset="0"/>
                        <a:cs typeface="Segoe UI" pitchFamily="34" charset="0"/>
                      </a:endParaRPr>
                    </a:p>
                  </a:txBody>
                  <a:tcPr/>
                </a:tc>
              </a:tr>
              <a:tr h="1563134">
                <a:tc>
                  <a:txBody>
                    <a:bodyPr/>
                    <a:lstStyle/>
                    <a:p>
                      <a:r>
                        <a:rPr lang="en-US" sz="2000" dirty="0" smtClean="0">
                          <a:latin typeface="Segoe UI" pitchFamily="34" charset="0"/>
                          <a:ea typeface="Segoe UI" pitchFamily="34" charset="0"/>
                          <a:cs typeface="Segoe UI" pitchFamily="34" charset="0"/>
                        </a:rPr>
                        <a:t>La collecte de données</a:t>
                      </a:r>
                      <a:endParaRPr lang="en-US" sz="2000" dirty="0">
                        <a:latin typeface="Segoe UI" pitchFamily="34" charset="0"/>
                        <a:ea typeface="Segoe UI" pitchFamily="34" charset="0"/>
                        <a:cs typeface="Segoe UI" pitchFamily="34" charset="0"/>
                      </a:endParaRPr>
                    </a:p>
                  </a:txBody>
                  <a:tcPr anchor="ctr"/>
                </a:tc>
                <a:tc>
                  <a:txBody>
                    <a:bodyPr/>
                    <a:lstStyle/>
                    <a:p>
                      <a:endParaRPr lang="en-US" sz="2400" dirty="0">
                        <a:latin typeface="Segoe UI" pitchFamily="34" charset="0"/>
                        <a:ea typeface="Segoe UI" pitchFamily="34" charset="0"/>
                        <a:cs typeface="Segoe UI" pitchFamily="34" charset="0"/>
                      </a:endParaRPr>
                    </a:p>
                  </a:txBody>
                  <a:tcPr/>
                </a:tc>
              </a:tr>
              <a:tr h="1740116">
                <a:tc>
                  <a:txBody>
                    <a:bodyPr/>
                    <a:lstStyle/>
                    <a:p>
                      <a:r>
                        <a:rPr lang="en-US" sz="2000" dirty="0" smtClean="0">
                          <a:latin typeface="Segoe UI" pitchFamily="34" charset="0"/>
                          <a:ea typeface="Segoe UI" pitchFamily="34" charset="0"/>
                          <a:cs typeface="Segoe UI" pitchFamily="34" charset="0"/>
                        </a:rPr>
                        <a:t>La distribution de données</a:t>
                      </a:r>
                      <a:endParaRPr lang="en-US" sz="2000" dirty="0">
                        <a:latin typeface="Segoe UI" pitchFamily="34" charset="0"/>
                        <a:ea typeface="Segoe UI" pitchFamily="34" charset="0"/>
                        <a:cs typeface="Segoe UI" pitchFamily="34" charset="0"/>
                      </a:endParaRPr>
                    </a:p>
                  </a:txBody>
                  <a:tcPr anchor="ctr"/>
                </a:tc>
                <a:tc>
                  <a:txBody>
                    <a:bodyPr/>
                    <a:lstStyle/>
                    <a:p>
                      <a:endParaRPr lang="en-US" sz="2400" dirty="0">
                        <a:latin typeface="Segoe UI" pitchFamily="34" charset="0"/>
                        <a:ea typeface="Segoe UI" pitchFamily="34" charset="0"/>
                        <a:cs typeface="Segoe UI" pitchFamily="34" charset="0"/>
                      </a:endParaRPr>
                    </a:p>
                  </a:txBody>
                  <a:tcPr/>
                </a:tc>
              </a:tr>
            </a:tbl>
          </a:graphicData>
        </a:graphic>
      </p:graphicFrame>
      <p:pic>
        <p:nvPicPr>
          <p:cNvPr id="5" name="Picture 4" descr="C:\Bibliothèque PowerPoint\Bibliothèque PowerPoint\Graphiques\Server.png"/>
          <p:cNvPicPr>
            <a:picLocks noChangeAspect="1" noChangeArrowheads="1"/>
          </p:cNvPicPr>
          <p:nvPr/>
        </p:nvPicPr>
        <p:blipFill>
          <a:blip r:embed="rId3"/>
          <a:srcRect/>
          <a:stretch>
            <a:fillRect/>
          </a:stretch>
        </p:blipFill>
        <p:spPr bwMode="auto">
          <a:xfrm>
            <a:off x="2895600" y="1990165"/>
            <a:ext cx="834390" cy="981635"/>
          </a:xfrm>
          <a:prstGeom prst="rect">
            <a:avLst/>
          </a:prstGeom>
          <a:noFill/>
        </p:spPr>
      </p:pic>
      <p:pic>
        <p:nvPicPr>
          <p:cNvPr id="6" name="Picture 5" descr="C:\Bibliothèque PowerPoint\Bibliothèque PowerPoint\Graphiques\Database.png"/>
          <p:cNvPicPr>
            <a:picLocks noChangeAspect="1" noChangeArrowheads="1"/>
          </p:cNvPicPr>
          <p:nvPr/>
        </p:nvPicPr>
        <p:blipFill>
          <a:blip r:embed="rId4"/>
          <a:srcRect/>
          <a:stretch>
            <a:fillRect/>
          </a:stretch>
        </p:blipFill>
        <p:spPr bwMode="auto">
          <a:xfrm>
            <a:off x="3733800" y="2371165"/>
            <a:ext cx="649469" cy="524447"/>
          </a:xfrm>
          <a:prstGeom prst="rect">
            <a:avLst/>
          </a:prstGeom>
          <a:noFill/>
        </p:spPr>
      </p:pic>
      <p:pic>
        <p:nvPicPr>
          <p:cNvPr id="7" name="Picture 6" descr="C:\Bibliothèque PowerPoint\Bibliothèque PowerPoint\Graphiques\arrow11.png"/>
          <p:cNvPicPr>
            <a:picLocks noChangeAspect="1" noChangeArrowheads="1"/>
          </p:cNvPicPr>
          <p:nvPr/>
        </p:nvPicPr>
        <p:blipFill>
          <a:blip r:embed="rId5"/>
          <a:srcRect/>
          <a:stretch>
            <a:fillRect/>
          </a:stretch>
        </p:blipFill>
        <p:spPr bwMode="auto">
          <a:xfrm rot="10800000" flipV="1">
            <a:off x="4343400" y="1981200"/>
            <a:ext cx="1828801" cy="381002"/>
          </a:xfrm>
          <a:prstGeom prst="rect">
            <a:avLst/>
          </a:prstGeom>
          <a:noFill/>
        </p:spPr>
      </p:pic>
      <p:pic>
        <p:nvPicPr>
          <p:cNvPr id="8" name="Picture 7" descr="C:\Bibliothèque PowerPoint\Bibliothèque PowerPoint\Graphiques\Document_Document.png"/>
          <p:cNvPicPr>
            <a:picLocks noChangeAspect="1" noChangeArrowheads="1"/>
          </p:cNvPicPr>
          <p:nvPr/>
        </p:nvPicPr>
        <p:blipFill>
          <a:blip r:embed="rId6"/>
          <a:srcRect/>
          <a:stretch>
            <a:fillRect/>
          </a:stretch>
        </p:blipFill>
        <p:spPr bwMode="auto">
          <a:xfrm>
            <a:off x="3810000" y="1913965"/>
            <a:ext cx="426280" cy="693783"/>
          </a:xfrm>
          <a:prstGeom prst="rect">
            <a:avLst/>
          </a:prstGeom>
          <a:noFill/>
        </p:spPr>
      </p:pic>
      <p:pic>
        <p:nvPicPr>
          <p:cNvPr id="9" name="Picture 8" descr="C:\Bibliothèque PowerPoint\Bibliothèque PowerPoint\Graphiques\arrow11.png"/>
          <p:cNvPicPr>
            <a:picLocks noChangeAspect="1" noChangeArrowheads="1"/>
          </p:cNvPicPr>
          <p:nvPr/>
        </p:nvPicPr>
        <p:blipFill>
          <a:blip r:embed="rId5"/>
          <a:srcRect/>
          <a:stretch>
            <a:fillRect/>
          </a:stretch>
        </p:blipFill>
        <p:spPr bwMode="auto">
          <a:xfrm flipV="1">
            <a:off x="4495800" y="2438400"/>
            <a:ext cx="1828801" cy="381002"/>
          </a:xfrm>
          <a:prstGeom prst="rect">
            <a:avLst/>
          </a:prstGeom>
          <a:noFill/>
        </p:spPr>
      </p:pic>
      <p:pic>
        <p:nvPicPr>
          <p:cNvPr id="10" name="Picture 9" descr="C:\Bibliothèque PowerPoint\Bibliothèque PowerPoint\Graphiques\Server.png"/>
          <p:cNvPicPr>
            <a:picLocks noChangeAspect="1" noChangeArrowheads="1"/>
          </p:cNvPicPr>
          <p:nvPr/>
        </p:nvPicPr>
        <p:blipFill>
          <a:blip r:embed="rId3"/>
          <a:srcRect/>
          <a:stretch>
            <a:fillRect/>
          </a:stretch>
        </p:blipFill>
        <p:spPr bwMode="auto">
          <a:xfrm>
            <a:off x="7315200" y="1905000"/>
            <a:ext cx="834390" cy="981635"/>
          </a:xfrm>
          <a:prstGeom prst="rect">
            <a:avLst/>
          </a:prstGeom>
          <a:noFill/>
        </p:spPr>
      </p:pic>
      <p:pic>
        <p:nvPicPr>
          <p:cNvPr id="11" name="Picture 10" descr="C:\Bibliothèque PowerPoint\Bibliothèque PowerPoint\Graphiques\Database.png"/>
          <p:cNvPicPr>
            <a:picLocks noChangeAspect="1" noChangeArrowheads="1"/>
          </p:cNvPicPr>
          <p:nvPr/>
        </p:nvPicPr>
        <p:blipFill>
          <a:blip r:embed="rId4"/>
          <a:srcRect/>
          <a:stretch>
            <a:fillRect/>
          </a:stretch>
        </p:blipFill>
        <p:spPr bwMode="auto">
          <a:xfrm>
            <a:off x="6629400" y="2362200"/>
            <a:ext cx="649469" cy="524447"/>
          </a:xfrm>
          <a:prstGeom prst="rect">
            <a:avLst/>
          </a:prstGeom>
          <a:noFill/>
        </p:spPr>
      </p:pic>
      <p:pic>
        <p:nvPicPr>
          <p:cNvPr id="12" name="Picture 11" descr="C:\Bibliothèque PowerPoint\Bibliothèque PowerPoint\Graphiques\Document_Document.png"/>
          <p:cNvPicPr>
            <a:picLocks noChangeAspect="1" noChangeArrowheads="1"/>
          </p:cNvPicPr>
          <p:nvPr/>
        </p:nvPicPr>
        <p:blipFill>
          <a:blip r:embed="rId6"/>
          <a:srcRect/>
          <a:stretch>
            <a:fillRect/>
          </a:stretch>
        </p:blipFill>
        <p:spPr bwMode="auto">
          <a:xfrm>
            <a:off x="6705600" y="1905000"/>
            <a:ext cx="426280" cy="693783"/>
          </a:xfrm>
          <a:prstGeom prst="rect">
            <a:avLst/>
          </a:prstGeom>
          <a:noFill/>
        </p:spPr>
      </p:pic>
      <p:sp>
        <p:nvSpPr>
          <p:cNvPr id="13" name="TextBox 47"/>
          <p:cNvSpPr txBox="1"/>
          <p:nvPr/>
        </p:nvSpPr>
        <p:spPr>
          <a:xfrm>
            <a:off x="2971800" y="1524000"/>
            <a:ext cx="154721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Succursale</a:t>
            </a:r>
            <a:endParaRPr lang="en-US" b="0" dirty="0">
              <a:latin typeface="Segoe UI" pitchFamily="34" charset="0"/>
              <a:ea typeface="Segoe UI" pitchFamily="34" charset="0"/>
              <a:cs typeface="Segoe UI" pitchFamily="34" charset="0"/>
            </a:endParaRPr>
          </a:p>
        </p:txBody>
      </p:sp>
      <p:sp>
        <p:nvSpPr>
          <p:cNvPr id="14" name="TextBox 48"/>
          <p:cNvSpPr txBox="1"/>
          <p:nvPr/>
        </p:nvSpPr>
        <p:spPr>
          <a:xfrm>
            <a:off x="6858000" y="1524000"/>
            <a:ext cx="105330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Site hub</a:t>
            </a:r>
            <a:endParaRPr lang="en-US" b="0" dirty="0">
              <a:latin typeface="Segoe UI" pitchFamily="34" charset="0"/>
              <a:ea typeface="Segoe UI" pitchFamily="34" charset="0"/>
              <a:cs typeface="Segoe UI" pitchFamily="34" charset="0"/>
            </a:endParaRPr>
          </a:p>
        </p:txBody>
      </p:sp>
      <p:pic>
        <p:nvPicPr>
          <p:cNvPr id="15" name="Picture 14" descr="C:\Bibliothèque PowerPoint\Bibliothèque PowerPoint\Graphiques\Server.png"/>
          <p:cNvPicPr>
            <a:picLocks noChangeAspect="1" noChangeArrowheads="1"/>
          </p:cNvPicPr>
          <p:nvPr/>
        </p:nvPicPr>
        <p:blipFill>
          <a:blip r:embed="rId3"/>
          <a:srcRect/>
          <a:stretch>
            <a:fillRect/>
          </a:stretch>
        </p:blipFill>
        <p:spPr bwMode="auto">
          <a:xfrm>
            <a:off x="2971800" y="3610033"/>
            <a:ext cx="834390" cy="981635"/>
          </a:xfrm>
          <a:prstGeom prst="rect">
            <a:avLst/>
          </a:prstGeom>
          <a:noFill/>
        </p:spPr>
      </p:pic>
      <p:pic>
        <p:nvPicPr>
          <p:cNvPr id="16" name="Picture 15" descr="C:\Bibliothèque PowerPoint\Bibliothèque PowerPoint\Graphiques\Database.png"/>
          <p:cNvPicPr>
            <a:picLocks noChangeAspect="1" noChangeArrowheads="1"/>
          </p:cNvPicPr>
          <p:nvPr/>
        </p:nvPicPr>
        <p:blipFill>
          <a:blip r:embed="rId4"/>
          <a:srcRect/>
          <a:stretch>
            <a:fillRect/>
          </a:stretch>
        </p:blipFill>
        <p:spPr bwMode="auto">
          <a:xfrm>
            <a:off x="3810000" y="3991033"/>
            <a:ext cx="649469" cy="524447"/>
          </a:xfrm>
          <a:prstGeom prst="rect">
            <a:avLst/>
          </a:prstGeom>
          <a:noFill/>
        </p:spPr>
      </p:pic>
      <p:pic>
        <p:nvPicPr>
          <p:cNvPr id="17" name="Picture 16" descr="C:\Bibliothèque PowerPoint\Bibliothèque PowerPoint\Graphiques\Document_Document.png"/>
          <p:cNvPicPr>
            <a:picLocks noChangeAspect="1" noChangeArrowheads="1"/>
          </p:cNvPicPr>
          <p:nvPr/>
        </p:nvPicPr>
        <p:blipFill>
          <a:blip r:embed="rId6"/>
          <a:srcRect/>
          <a:stretch>
            <a:fillRect/>
          </a:stretch>
        </p:blipFill>
        <p:spPr bwMode="auto">
          <a:xfrm>
            <a:off x="3886200" y="3533833"/>
            <a:ext cx="426280" cy="693783"/>
          </a:xfrm>
          <a:prstGeom prst="rect">
            <a:avLst/>
          </a:prstGeom>
          <a:noFill/>
        </p:spPr>
      </p:pic>
      <p:pic>
        <p:nvPicPr>
          <p:cNvPr id="18" name="Picture 17" descr="C:\Bibliothèque PowerPoint\Bibliothèque PowerPoint\Graphiques\Server.png"/>
          <p:cNvPicPr>
            <a:picLocks noChangeAspect="1" noChangeArrowheads="1"/>
          </p:cNvPicPr>
          <p:nvPr/>
        </p:nvPicPr>
        <p:blipFill>
          <a:blip r:embed="rId3"/>
          <a:srcRect/>
          <a:stretch>
            <a:fillRect/>
          </a:stretch>
        </p:blipFill>
        <p:spPr bwMode="auto">
          <a:xfrm>
            <a:off x="7391400" y="3524868"/>
            <a:ext cx="834390" cy="981635"/>
          </a:xfrm>
          <a:prstGeom prst="rect">
            <a:avLst/>
          </a:prstGeom>
          <a:noFill/>
        </p:spPr>
      </p:pic>
      <p:pic>
        <p:nvPicPr>
          <p:cNvPr id="19" name="Picture 18" descr="C:\Bibliothèque PowerPoint\Bibliothèque PowerPoint\Graphiques\Database.png"/>
          <p:cNvPicPr>
            <a:picLocks noChangeAspect="1" noChangeArrowheads="1"/>
          </p:cNvPicPr>
          <p:nvPr/>
        </p:nvPicPr>
        <p:blipFill>
          <a:blip r:embed="rId4"/>
          <a:srcRect/>
          <a:stretch>
            <a:fillRect/>
          </a:stretch>
        </p:blipFill>
        <p:spPr bwMode="auto">
          <a:xfrm>
            <a:off x="6705600" y="3982068"/>
            <a:ext cx="649469" cy="524447"/>
          </a:xfrm>
          <a:prstGeom prst="rect">
            <a:avLst/>
          </a:prstGeom>
          <a:noFill/>
        </p:spPr>
      </p:pic>
      <p:pic>
        <p:nvPicPr>
          <p:cNvPr id="20" name="Picture 19" descr="C:\Bibliothèque PowerPoint\Bibliothèque PowerPoint\Graphiques\Document_Document.png"/>
          <p:cNvPicPr>
            <a:picLocks noChangeAspect="1" noChangeArrowheads="1"/>
          </p:cNvPicPr>
          <p:nvPr/>
        </p:nvPicPr>
        <p:blipFill>
          <a:blip r:embed="rId6"/>
          <a:srcRect/>
          <a:stretch>
            <a:fillRect/>
          </a:stretch>
        </p:blipFill>
        <p:spPr bwMode="auto">
          <a:xfrm>
            <a:off x="6781800" y="3524868"/>
            <a:ext cx="426280" cy="693783"/>
          </a:xfrm>
          <a:prstGeom prst="rect">
            <a:avLst/>
          </a:prstGeom>
          <a:noFill/>
        </p:spPr>
      </p:pic>
      <p:sp>
        <p:nvSpPr>
          <p:cNvPr id="21" name="TextBox 55"/>
          <p:cNvSpPr txBox="1"/>
          <p:nvPr/>
        </p:nvSpPr>
        <p:spPr>
          <a:xfrm>
            <a:off x="3048000" y="3143868"/>
            <a:ext cx="154721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Succursale</a:t>
            </a:r>
            <a:endParaRPr lang="en-US" b="0" dirty="0">
              <a:latin typeface="Segoe UI" pitchFamily="34" charset="0"/>
              <a:ea typeface="Segoe UI" pitchFamily="34" charset="0"/>
              <a:cs typeface="Segoe UI" pitchFamily="34" charset="0"/>
            </a:endParaRPr>
          </a:p>
        </p:txBody>
      </p:sp>
      <p:sp>
        <p:nvSpPr>
          <p:cNvPr id="22" name="TextBox 56"/>
          <p:cNvSpPr txBox="1"/>
          <p:nvPr/>
        </p:nvSpPr>
        <p:spPr>
          <a:xfrm>
            <a:off x="6934200" y="3143868"/>
            <a:ext cx="1053302"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Site hub</a:t>
            </a:r>
            <a:endParaRPr lang="en-US" b="0" dirty="0">
              <a:latin typeface="Segoe UI" pitchFamily="34" charset="0"/>
              <a:ea typeface="Segoe UI" pitchFamily="34" charset="0"/>
              <a:cs typeface="Segoe UI" pitchFamily="34" charset="0"/>
            </a:endParaRPr>
          </a:p>
        </p:txBody>
      </p:sp>
      <p:pic>
        <p:nvPicPr>
          <p:cNvPr id="23" name="Picture 22" descr="C:\Bibliothèque PowerPoint\Bibliothèque PowerPoint\Graphiques\arrow11.png"/>
          <p:cNvPicPr>
            <a:picLocks noChangeAspect="1" noChangeArrowheads="1"/>
          </p:cNvPicPr>
          <p:nvPr/>
        </p:nvPicPr>
        <p:blipFill>
          <a:blip r:embed="rId5"/>
          <a:srcRect/>
          <a:stretch>
            <a:fillRect/>
          </a:stretch>
        </p:blipFill>
        <p:spPr bwMode="auto">
          <a:xfrm flipV="1">
            <a:off x="4724400" y="3753466"/>
            <a:ext cx="1828801" cy="381002"/>
          </a:xfrm>
          <a:prstGeom prst="rect">
            <a:avLst/>
          </a:prstGeom>
          <a:noFill/>
        </p:spPr>
      </p:pic>
      <p:pic>
        <p:nvPicPr>
          <p:cNvPr id="24" name="Picture 23" descr="C:\Bibliothèque PowerPoint\Bibliothèque PowerPoint\Graphiques\Server.png"/>
          <p:cNvPicPr>
            <a:picLocks noChangeAspect="1" noChangeArrowheads="1"/>
          </p:cNvPicPr>
          <p:nvPr/>
        </p:nvPicPr>
        <p:blipFill>
          <a:blip r:embed="rId3"/>
          <a:srcRect/>
          <a:stretch>
            <a:fillRect/>
          </a:stretch>
        </p:blipFill>
        <p:spPr bwMode="auto">
          <a:xfrm>
            <a:off x="7620000" y="6055659"/>
            <a:ext cx="552450" cy="649941"/>
          </a:xfrm>
          <a:prstGeom prst="rect">
            <a:avLst/>
          </a:prstGeom>
          <a:noFill/>
        </p:spPr>
      </p:pic>
      <p:pic>
        <p:nvPicPr>
          <p:cNvPr id="25" name="Picture 24" descr="C:\Bibliothèque PowerPoint\Bibliothèque PowerPoint\Graphiques\Database.png"/>
          <p:cNvPicPr>
            <a:picLocks noChangeAspect="1" noChangeArrowheads="1"/>
          </p:cNvPicPr>
          <p:nvPr/>
        </p:nvPicPr>
        <p:blipFill>
          <a:blip r:embed="rId4"/>
          <a:srcRect/>
          <a:stretch>
            <a:fillRect/>
          </a:stretch>
        </p:blipFill>
        <p:spPr bwMode="auto">
          <a:xfrm>
            <a:off x="7086600" y="6284259"/>
            <a:ext cx="497069" cy="401383"/>
          </a:xfrm>
          <a:prstGeom prst="rect">
            <a:avLst/>
          </a:prstGeom>
          <a:noFill/>
        </p:spPr>
      </p:pic>
      <p:pic>
        <p:nvPicPr>
          <p:cNvPr id="26" name="Picture 25" descr="C:\Bibliothèque PowerPoint\Bibliothèque PowerPoint\Graphiques\Document_Document.png"/>
          <p:cNvPicPr>
            <a:picLocks noChangeAspect="1" noChangeArrowheads="1"/>
          </p:cNvPicPr>
          <p:nvPr/>
        </p:nvPicPr>
        <p:blipFill>
          <a:blip r:embed="rId6"/>
          <a:srcRect/>
          <a:stretch>
            <a:fillRect/>
          </a:stretch>
        </p:blipFill>
        <p:spPr bwMode="auto">
          <a:xfrm>
            <a:off x="7162800" y="5903259"/>
            <a:ext cx="285822" cy="465183"/>
          </a:xfrm>
          <a:prstGeom prst="rect">
            <a:avLst/>
          </a:prstGeom>
          <a:noFill/>
        </p:spPr>
      </p:pic>
      <p:pic>
        <p:nvPicPr>
          <p:cNvPr id="27" name="Picture 26" descr="C:\Bibliothèque PowerPoint\Bibliothèque PowerPoint\Graphiques\Server.png"/>
          <p:cNvPicPr>
            <a:picLocks noChangeAspect="1" noChangeArrowheads="1"/>
          </p:cNvPicPr>
          <p:nvPr/>
        </p:nvPicPr>
        <p:blipFill>
          <a:blip r:embed="rId3"/>
          <a:srcRect/>
          <a:stretch>
            <a:fillRect/>
          </a:stretch>
        </p:blipFill>
        <p:spPr bwMode="auto">
          <a:xfrm>
            <a:off x="7620000" y="5065059"/>
            <a:ext cx="552450" cy="649941"/>
          </a:xfrm>
          <a:prstGeom prst="rect">
            <a:avLst/>
          </a:prstGeom>
          <a:noFill/>
        </p:spPr>
      </p:pic>
      <p:pic>
        <p:nvPicPr>
          <p:cNvPr id="28" name="Picture 27" descr="C:\Bibliothèque PowerPoint\Bibliothèque PowerPoint\Graphiques\Database.png"/>
          <p:cNvPicPr>
            <a:picLocks noChangeAspect="1" noChangeArrowheads="1"/>
          </p:cNvPicPr>
          <p:nvPr/>
        </p:nvPicPr>
        <p:blipFill>
          <a:blip r:embed="rId4"/>
          <a:srcRect/>
          <a:stretch>
            <a:fillRect/>
          </a:stretch>
        </p:blipFill>
        <p:spPr bwMode="auto">
          <a:xfrm>
            <a:off x="7086600" y="5293659"/>
            <a:ext cx="497069" cy="401383"/>
          </a:xfrm>
          <a:prstGeom prst="rect">
            <a:avLst/>
          </a:prstGeom>
          <a:noFill/>
        </p:spPr>
      </p:pic>
      <p:pic>
        <p:nvPicPr>
          <p:cNvPr id="29" name="Picture 28" descr="C:\Bibliothèque PowerPoint\Bibliothèque PowerPoint\Graphiques\Document_Document.png"/>
          <p:cNvPicPr>
            <a:picLocks noChangeAspect="1" noChangeArrowheads="1"/>
          </p:cNvPicPr>
          <p:nvPr/>
        </p:nvPicPr>
        <p:blipFill>
          <a:blip r:embed="rId6"/>
          <a:srcRect/>
          <a:stretch>
            <a:fillRect/>
          </a:stretch>
        </p:blipFill>
        <p:spPr bwMode="auto">
          <a:xfrm>
            <a:off x="7162800" y="4912659"/>
            <a:ext cx="285822" cy="465183"/>
          </a:xfrm>
          <a:prstGeom prst="rect">
            <a:avLst/>
          </a:prstGeom>
          <a:noFill/>
        </p:spPr>
      </p:pic>
      <p:pic>
        <p:nvPicPr>
          <p:cNvPr id="30" name="Picture 29" descr="C:\Bibliothèque PowerPoint\Bibliothèque PowerPoint\Graphiques\arrow11.png"/>
          <p:cNvPicPr>
            <a:picLocks noChangeAspect="1" noChangeArrowheads="1"/>
          </p:cNvPicPr>
          <p:nvPr/>
        </p:nvPicPr>
        <p:blipFill>
          <a:blip r:embed="rId5"/>
          <a:srcRect/>
          <a:stretch>
            <a:fillRect/>
          </a:stretch>
        </p:blipFill>
        <p:spPr bwMode="auto">
          <a:xfrm rot="10037908" flipV="1">
            <a:off x="4916443" y="5324990"/>
            <a:ext cx="2039850" cy="381002"/>
          </a:xfrm>
          <a:prstGeom prst="rect">
            <a:avLst/>
          </a:prstGeom>
          <a:noFill/>
        </p:spPr>
      </p:pic>
      <p:pic>
        <p:nvPicPr>
          <p:cNvPr id="31" name="Picture 30" descr="C:\Bibliothèque PowerPoint\Bibliothèque PowerPoint\Graphiques\arrow11.png"/>
          <p:cNvPicPr>
            <a:picLocks noChangeAspect="1" noChangeArrowheads="1"/>
          </p:cNvPicPr>
          <p:nvPr/>
        </p:nvPicPr>
        <p:blipFill>
          <a:blip r:embed="rId5"/>
          <a:srcRect/>
          <a:stretch>
            <a:fillRect/>
          </a:stretch>
        </p:blipFill>
        <p:spPr bwMode="auto">
          <a:xfrm rot="11174485" flipV="1">
            <a:off x="5029568" y="5804161"/>
            <a:ext cx="1996620" cy="381002"/>
          </a:xfrm>
          <a:prstGeom prst="rect">
            <a:avLst/>
          </a:prstGeom>
          <a:noFill/>
        </p:spPr>
      </p:pic>
      <p:pic>
        <p:nvPicPr>
          <p:cNvPr id="32" name="Picture 31" descr="C:\Bibliothèque PowerPoint\Bibliothèque PowerPoint\Graphiques\Server.png"/>
          <p:cNvPicPr>
            <a:picLocks noChangeAspect="1" noChangeArrowheads="1"/>
          </p:cNvPicPr>
          <p:nvPr/>
        </p:nvPicPr>
        <p:blipFill>
          <a:blip r:embed="rId3"/>
          <a:srcRect/>
          <a:stretch>
            <a:fillRect/>
          </a:stretch>
        </p:blipFill>
        <p:spPr bwMode="auto">
          <a:xfrm>
            <a:off x="3429000" y="5257800"/>
            <a:ext cx="834390" cy="981635"/>
          </a:xfrm>
          <a:prstGeom prst="rect">
            <a:avLst/>
          </a:prstGeom>
          <a:noFill/>
        </p:spPr>
      </p:pic>
      <p:pic>
        <p:nvPicPr>
          <p:cNvPr id="33" name="Picture 32" descr="C:\Bibliothèque PowerPoint\Bibliothèque PowerPoint\Graphiques\Database.png"/>
          <p:cNvPicPr>
            <a:picLocks noChangeAspect="1" noChangeArrowheads="1"/>
          </p:cNvPicPr>
          <p:nvPr/>
        </p:nvPicPr>
        <p:blipFill>
          <a:blip r:embed="rId4"/>
          <a:srcRect/>
          <a:stretch>
            <a:fillRect/>
          </a:stretch>
        </p:blipFill>
        <p:spPr bwMode="auto">
          <a:xfrm>
            <a:off x="4267200" y="5638800"/>
            <a:ext cx="649469" cy="524447"/>
          </a:xfrm>
          <a:prstGeom prst="rect">
            <a:avLst/>
          </a:prstGeom>
          <a:noFill/>
        </p:spPr>
      </p:pic>
      <p:pic>
        <p:nvPicPr>
          <p:cNvPr id="34" name="Picture 33" descr="C:\Bibliothèque PowerPoint\Bibliothèque PowerPoint\Graphiques\Document_Document.png"/>
          <p:cNvPicPr>
            <a:picLocks noChangeAspect="1" noChangeArrowheads="1"/>
          </p:cNvPicPr>
          <p:nvPr/>
        </p:nvPicPr>
        <p:blipFill>
          <a:blip r:embed="rId6"/>
          <a:srcRect/>
          <a:stretch>
            <a:fillRect/>
          </a:stretch>
        </p:blipFill>
        <p:spPr bwMode="auto">
          <a:xfrm>
            <a:off x="4343400" y="5181600"/>
            <a:ext cx="426280" cy="693783"/>
          </a:xfrm>
          <a:prstGeom prst="rect">
            <a:avLst/>
          </a:prstGeom>
          <a:noFill/>
        </p:spPr>
      </p:pic>
      <p:sp>
        <p:nvSpPr>
          <p:cNvPr id="35" name="TextBox 69"/>
          <p:cNvSpPr txBox="1"/>
          <p:nvPr/>
        </p:nvSpPr>
        <p:spPr>
          <a:xfrm>
            <a:off x="7252269" y="4648200"/>
            <a:ext cx="7487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Site 1</a:t>
            </a:r>
            <a:endParaRPr lang="en-US" b="0" dirty="0">
              <a:latin typeface="Segoe UI" pitchFamily="34" charset="0"/>
              <a:ea typeface="Segoe UI" pitchFamily="34" charset="0"/>
              <a:cs typeface="Segoe UI" pitchFamily="34" charset="0"/>
            </a:endParaRPr>
          </a:p>
        </p:txBody>
      </p:sp>
      <p:sp>
        <p:nvSpPr>
          <p:cNvPr id="36" name="TextBox 70"/>
          <p:cNvSpPr txBox="1"/>
          <p:nvPr/>
        </p:nvSpPr>
        <p:spPr>
          <a:xfrm>
            <a:off x="7239000" y="5650468"/>
            <a:ext cx="748731"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Site 2</a:t>
            </a:r>
            <a:endParaRPr lang="en-US" b="0" dirty="0">
              <a:latin typeface="Segoe UI" pitchFamily="34" charset="0"/>
              <a:ea typeface="Segoe UI" pitchFamily="34" charset="0"/>
              <a:cs typeface="Segoe UI" pitchFamily="34" charset="0"/>
            </a:endParaRPr>
          </a:p>
        </p:txBody>
      </p:sp>
      <p:sp>
        <p:nvSpPr>
          <p:cNvPr id="37" name="TextBox 72"/>
          <p:cNvSpPr txBox="1"/>
          <p:nvPr/>
        </p:nvSpPr>
        <p:spPr>
          <a:xfrm>
            <a:off x="3097162" y="4830097"/>
            <a:ext cx="154721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0" dirty="0" smtClean="0">
                <a:latin typeface="Segoe UI" pitchFamily="34" charset="0"/>
                <a:ea typeface="Segoe UI" pitchFamily="34" charset="0"/>
                <a:cs typeface="Segoe UI" pitchFamily="34" charset="0"/>
              </a:rPr>
              <a:t>Succursale</a:t>
            </a:r>
            <a:endParaRPr lang="en-US"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630045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name="07f03636-ee3d-419a-bd88-fc892584ff46">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6" cy="740664"/>
          </a:xfrm>
        </p:spPr>
        <p:txBody>
          <a:bodyPr/>
          <a:lstStyle/>
          <a:p>
            <a:r>
              <a:rPr lang="fr-FR" smtClean="0"/>
              <a:t>Démonstration : Procédure d'installation du rôle DFS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Dans cette démonstration, vous allez apprendre à installer le rôle serveur DFS</a:t>
            </a:r>
          </a:p>
          <a:p>
            <a:pPr marL="0" indent="0"/>
            <a:endParaRPr lang="en-US" dirty="0"/>
          </a:p>
        </p:txBody>
      </p:sp>
    </p:spTree>
    <p:extLst>
      <p:ext uri="{BB962C8B-B14F-4D97-AF65-F5344CB8AC3E}">
        <p14:creationId xmlns:p14="http://schemas.microsoft.com/office/powerpoint/2010/main" val="37344238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74d13cb7-4dde-496f-801c-86ad21ceb5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5: Configuration des espaces de noms DFS</a:t>
            </a:r>
            <a:endParaRPr lang="en-US"/>
          </a:p>
        </p:txBody>
      </p:sp>
      <p:sp>
        <p:nvSpPr>
          <p:cNvPr id="3" name="Text Placeholder 2"/>
          <p:cNvSpPr>
            <a:spLocks noGrp="1"/>
          </p:cNvSpPr>
          <p:nvPr>
            <p:ph type="body" idx="1"/>
          </p:nvPr>
        </p:nvSpPr>
        <p:spPr/>
        <p:txBody>
          <a:bodyPr/>
          <a:lstStyle/>
          <a:p>
            <a:r>
              <a:rPr lang="fr-FR" smtClean="0"/>
              <a:t>Déploiement d'espaces de noms pour publier du contenu
Autorisations requises pour créer et gérer un espace de noms
Démonstration : Procédure de création des espaces de noms
Optimisation d'un espace de noms</a:t>
            </a:r>
            <a:endParaRPr lang="en-US"/>
          </a:p>
        </p:txBody>
      </p:sp>
    </p:spTree>
    <p:extLst>
      <p:ext uri="{BB962C8B-B14F-4D97-AF65-F5344CB8AC3E}">
        <p14:creationId xmlns:p14="http://schemas.microsoft.com/office/powerpoint/2010/main" val="75624483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name="843ff6a0-eebf-41db-bbbb-e6665129e5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Déploiement d'espaces de noms pour publier du contenu</a:t>
            </a:r>
            <a:endParaRPr lang="en-US"/>
          </a:p>
        </p:txBody>
      </p:sp>
      <p:sp>
        <p:nvSpPr>
          <p:cNvPr id="4" name="Content Placeholder 2"/>
          <p:cNvSpPr>
            <a:spLocks noGrp="1"/>
          </p:cNvSpPr>
          <p:nvPr/>
        </p:nvSpPr>
        <p:spPr bwMode="auto">
          <a:xfrm>
            <a:off x="458788" y="1021215"/>
            <a:ext cx="83042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smtClean="0"/>
              <a:t>Pour configurer un espace de noms pour publier du contenu :</a:t>
            </a:r>
          </a:p>
          <a:p>
            <a:pPr marL="746125" lvl="1" indent="-457200">
              <a:buFont typeface="+mj-lt"/>
              <a:buAutoNum type="arabicPeriod"/>
            </a:pPr>
            <a:r>
              <a:rPr lang="en-US" sz="2200" dirty="0" smtClean="0"/>
              <a:t>Créer un espace de noms</a:t>
            </a:r>
          </a:p>
          <a:p>
            <a:pPr marL="746125" lvl="1" indent="-457200">
              <a:buFont typeface="+mj-lt"/>
              <a:buAutoNum type="arabicPeriod"/>
            </a:pPr>
            <a:r>
              <a:rPr lang="en-US" sz="2200" dirty="0" smtClean="0"/>
              <a:t>Créer un dossier dans l'espace de noms</a:t>
            </a:r>
          </a:p>
          <a:p>
            <a:pPr marL="746125" lvl="1" indent="-457200">
              <a:buFont typeface="+mj-lt"/>
              <a:buAutoNum type="arabicPeriod"/>
            </a:pPr>
            <a:r>
              <a:rPr lang="en-US" sz="2200" dirty="0" smtClean="0"/>
              <a:t>Ajouter des cibles de dossier</a:t>
            </a:r>
          </a:p>
          <a:p>
            <a:pPr marL="746125" lvl="1" indent="-457200">
              <a:buFont typeface="+mj-lt"/>
              <a:buAutoNum type="arabicPeriod"/>
            </a:pPr>
            <a:r>
              <a:rPr lang="en-US" sz="2200" dirty="0" smtClean="0"/>
              <a:t>Définir la méthode de tri des cibles dans les références</a:t>
            </a:r>
          </a:p>
          <a:p>
            <a:pPr marL="288925" lvl="1" indent="0">
              <a:buNone/>
            </a:pPr>
            <a:endParaRPr lang="en-US" dirty="0" smtClean="0"/>
          </a:p>
          <a:p>
            <a:pPr>
              <a:buNone/>
            </a:pPr>
            <a:r>
              <a:rPr lang="en-US" sz="2600" dirty="0" smtClean="0"/>
              <a:t>Tâches facultatives :</a:t>
            </a:r>
          </a:p>
          <a:p>
            <a:pPr lvl="1"/>
            <a:r>
              <a:rPr lang="en-US" sz="2200" dirty="0" smtClean="0"/>
              <a:t>Définir une priorité cible pour remplacer le tri des références</a:t>
            </a:r>
          </a:p>
          <a:p>
            <a:pPr lvl="1"/>
            <a:r>
              <a:rPr lang="en-US" sz="2200" dirty="0" smtClean="0"/>
              <a:t>Activer la restauration automatique du client</a:t>
            </a:r>
          </a:p>
          <a:p>
            <a:pPr lvl="1"/>
            <a:r>
              <a:rPr lang="en-US" sz="2200" dirty="0" smtClean="0"/>
              <a:t>Répliquer des contenus de dossier avec la réplication DFS</a:t>
            </a:r>
          </a:p>
          <a:p>
            <a:pPr lvl="1"/>
            <a:r>
              <a:rPr lang="en-US" sz="2200" dirty="0" smtClean="0"/>
              <a:t>Déléguer l'administration des espaces de noms</a:t>
            </a:r>
          </a:p>
          <a:p>
            <a:pPr lvl="1"/>
            <a:endParaRPr lang="en-US" dirty="0"/>
          </a:p>
          <a:p>
            <a:pPr marL="288925" lvl="1" indent="0">
              <a:buNone/>
            </a:pPr>
            <a:endParaRPr lang="en-US" dirty="0" smtClean="0"/>
          </a:p>
        </p:txBody>
      </p:sp>
    </p:spTree>
    <p:extLst>
      <p:ext uri="{BB962C8B-B14F-4D97-AF65-F5344CB8AC3E}">
        <p14:creationId xmlns:p14="http://schemas.microsoft.com/office/powerpoint/2010/main" val="3342133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name="9238f3ef-57c1-4636-aa82-a894f055d8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Autorisations requises pour créer et gérer un espace de noms</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501871550"/>
              </p:ext>
            </p:extLst>
          </p:nvPr>
        </p:nvGraphicFramePr>
        <p:xfrm>
          <a:off x="685799" y="1397000"/>
          <a:ext cx="7848601" cy="4983648"/>
        </p:xfrm>
        <a:graphic>
          <a:graphicData uri="http://schemas.openxmlformats.org/drawingml/2006/table">
            <a:tbl>
              <a:tblPr firstRow="1" bandRow="1">
                <a:tableStyleId>{21E4AEA4-8DFA-4A89-87EB-49C32662AFE0}</a:tableStyleId>
              </a:tblPr>
              <a:tblGrid>
                <a:gridCol w="3886201"/>
                <a:gridCol w="3962400"/>
              </a:tblGrid>
              <a:tr h="37084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Tâche </a:t>
                      </a:r>
                    </a:p>
                  </a:txBody>
                  <a:tcPr marT="91452" marB="91452"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Groupe par défaut</a:t>
                      </a: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 </a:t>
                      </a:r>
                    </a:p>
                  </a:txBody>
                  <a:tcPr marT="91452" marB="9145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Créer un espace de noms basé sur un domaine </a:t>
                      </a:r>
                    </a:p>
                  </a:txBody>
                  <a:tcPr marT="91452" marB="9145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Admins du domaine </a:t>
                      </a:r>
                    </a:p>
                  </a:txBody>
                  <a:tcPr marT="91452" marB="9145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Ajouter un serveur d'espace de noms à un espace de noms basé sur un domaine</a:t>
                      </a:r>
                    </a:p>
                  </a:txBody>
                  <a:tcPr marT="91452" marB="9145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Admins du domaine </a:t>
                      </a:r>
                    </a:p>
                  </a:txBody>
                  <a:tcPr marT="91452" marB="9145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Gérer un espace de noms basé sur un domaine</a:t>
                      </a:r>
                    </a:p>
                  </a:txBody>
                  <a:tcPr marT="91452" marB="9145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Administrateurs locaux sur chaque serveur d'espace de noms</a:t>
                      </a:r>
                    </a:p>
                  </a:txBody>
                  <a:tcPr marT="91452" marB="9145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Créer un espace de noms autonome</a:t>
                      </a:r>
                    </a:p>
                  </a:txBody>
                  <a:tcPr marT="91452" marB="9145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Groupe Administrateurs local sur le serveur d'espace de noms</a:t>
                      </a:r>
                    </a:p>
                  </a:txBody>
                  <a:tcPr marT="91452" marB="91452" anchor="ctr" horzOverflow="overflow"/>
                </a:tc>
              </a:tr>
              <a:tr h="4064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Gérer un espace de noms autonome</a:t>
                      </a:r>
                    </a:p>
                  </a:txBody>
                  <a:tcPr marT="91452" marB="9145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Groupe Administrateurs local sur le serveur d'espace de noms</a:t>
                      </a:r>
                    </a:p>
                  </a:txBody>
                  <a:tcPr marT="91452" marB="9145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lang="en-US" sz="1800" kern="1200" dirty="0" smtClean="0">
                          <a:solidFill>
                            <a:schemeClr val="tx1"/>
                          </a:solidFill>
                          <a:effectLst/>
                          <a:latin typeface="Segoe UI" pitchFamily="34" charset="0"/>
                          <a:ea typeface="Segoe UI" pitchFamily="34" charset="0"/>
                          <a:cs typeface="Segoe UI" pitchFamily="34" charset="0"/>
                        </a:rPr>
                        <a:t>Créer un groupe de réplication ou activer la réplication DFS sur un dossier</a:t>
                      </a:r>
                      <a:endPar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52" marB="9145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Admins du domaine </a:t>
                      </a:r>
                    </a:p>
                  </a:txBody>
                  <a:tcPr marT="91452" marB="91452" anchor="ctr" horzOverflow="overflow"/>
                </a:tc>
              </a:tr>
            </a:tbl>
          </a:graphicData>
        </a:graphic>
      </p:graphicFrame>
    </p:spTree>
    <p:extLst>
      <p:ext uri="{BB962C8B-B14F-4D97-AF65-F5344CB8AC3E}">
        <p14:creationId xmlns:p14="http://schemas.microsoft.com/office/powerpoint/2010/main" val="40830723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name="1893f932-56d8-4d43-9e8e-6b81309ab6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Procédure de création des espaces de noms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Dans cette démonstration, vous allez apprendre à :</a:t>
            </a:r>
          </a:p>
          <a:p>
            <a:pPr lvl="0"/>
            <a:r>
              <a:rPr lang="en-US" dirty="0" smtClean="0"/>
              <a:t>Créer un espace de noms</a:t>
            </a:r>
          </a:p>
          <a:p>
            <a:pPr lvl="0"/>
            <a:r>
              <a:rPr lang="en-US" dirty="0" smtClean="0"/>
              <a:t>Créer un dossier et une cible de dossier</a:t>
            </a:r>
          </a:p>
          <a:p>
            <a:endParaRPr lang="en-US" dirty="0"/>
          </a:p>
        </p:txBody>
      </p:sp>
    </p:spTree>
    <p:extLst>
      <p:ext uri="{BB962C8B-B14F-4D97-AF65-F5344CB8AC3E}">
        <p14:creationId xmlns:p14="http://schemas.microsoft.com/office/powerpoint/2010/main" val="2058912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2730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name="da464a77-a392-4a0d-aaa4-9fda8242c1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Optimisation d'un espace de noms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Les méthodes pour optimiser un espace de noms sont les suivantes :</a:t>
            </a:r>
          </a:p>
          <a:p>
            <a:pPr lvl="1"/>
            <a:r>
              <a:rPr lang="en-US" dirty="0" smtClean="0"/>
              <a:t>Renommer ou déplacer un dossier</a:t>
            </a:r>
          </a:p>
          <a:p>
            <a:pPr lvl="1"/>
            <a:r>
              <a:rPr lang="en-US" dirty="0" smtClean="0"/>
              <a:t>Désactiver des références à un dossier</a:t>
            </a:r>
          </a:p>
          <a:p>
            <a:pPr lvl="1"/>
            <a:r>
              <a:rPr lang="en-US" dirty="0" smtClean="0"/>
              <a:t>Spécifier la durée du cache de référence</a:t>
            </a:r>
          </a:p>
          <a:p>
            <a:pPr lvl="1"/>
            <a:r>
              <a:rPr lang="en-US" dirty="0" smtClean="0"/>
              <a:t>Configurer l'interrogation d'espace de noms</a:t>
            </a:r>
            <a:endParaRPr lang="en-US" dirty="0"/>
          </a:p>
        </p:txBody>
      </p:sp>
    </p:spTree>
    <p:extLst>
      <p:ext uri="{BB962C8B-B14F-4D97-AF65-F5344CB8AC3E}">
        <p14:creationId xmlns:p14="http://schemas.microsoft.com/office/powerpoint/2010/main" val="1578064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Compréhension des défis en matière de gestion de la capacité</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La gestion de la capacité présente les défis suivants :</a:t>
            </a:r>
          </a:p>
          <a:p>
            <a:pPr lvl="1"/>
            <a:r>
              <a:rPr lang="en-US" sz="2200" dirty="0" smtClean="0"/>
              <a:t>Détermination de l'utilisation du stockage existant</a:t>
            </a:r>
          </a:p>
          <a:p>
            <a:pPr lvl="1"/>
            <a:r>
              <a:rPr lang="en-US" sz="2200" dirty="0" smtClean="0"/>
              <a:t>Établissement et application de l'utilisation du stockage à l'aide de stratégies</a:t>
            </a:r>
          </a:p>
          <a:p>
            <a:pPr lvl="1"/>
            <a:r>
              <a:rPr lang="en-US" sz="2200" dirty="0" smtClean="0"/>
              <a:t>Anticipation des besoins futurs</a:t>
            </a:r>
          </a:p>
          <a:p>
            <a:r>
              <a:rPr lang="en-US" sz="2600" dirty="0" smtClean="0"/>
              <a:t>Les réponses à ces difficultés de gestion de la capacité sont :</a:t>
            </a:r>
          </a:p>
          <a:p>
            <a:pPr lvl="1"/>
            <a:r>
              <a:rPr lang="en-US" sz="2200" dirty="0" smtClean="0"/>
              <a:t>Analyse du mode d'utilisation du stockage</a:t>
            </a:r>
          </a:p>
          <a:p>
            <a:pPr lvl="1"/>
            <a:r>
              <a:rPr lang="en-US" sz="2200" dirty="0" smtClean="0"/>
              <a:t>Définition de stratégies de gestion des ressources de stockage</a:t>
            </a:r>
          </a:p>
          <a:p>
            <a:pPr lvl="1"/>
            <a:r>
              <a:rPr lang="en-US" sz="2200" dirty="0" smtClean="0"/>
              <a:t>Implémentation de stratégies pour gérer l'augmentation du stockage</a:t>
            </a:r>
          </a:p>
          <a:p>
            <a:pPr lvl="1"/>
            <a:r>
              <a:rPr lang="en-US" sz="2200" dirty="0" smtClean="0"/>
              <a:t>Implémentation d'un système permettant la création de rapports et la surveillance</a:t>
            </a:r>
            <a:endParaRPr lang="en-US" sz="2200" dirty="0"/>
          </a:p>
        </p:txBody>
      </p:sp>
    </p:spTree>
    <p:extLst>
      <p:ext uri="{BB962C8B-B14F-4D97-AF65-F5344CB8AC3E}">
        <p14:creationId xmlns:p14="http://schemas.microsoft.com/office/powerpoint/2010/main" val="2268639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name="f8ae6a9e-9b0f-4fd9-b826-7e8f709318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6: Configuration et résolution des problèmes de la réplication DFS</a:t>
            </a:r>
            <a:endParaRPr lang="en-US"/>
          </a:p>
        </p:txBody>
      </p:sp>
      <p:sp>
        <p:nvSpPr>
          <p:cNvPr id="3" name="Text Placeholder 2"/>
          <p:cNvSpPr>
            <a:spLocks noGrp="1"/>
          </p:cNvSpPr>
          <p:nvPr>
            <p:ph type="body" idx="1"/>
          </p:nvPr>
        </p:nvSpPr>
        <p:spPr/>
        <p:txBody>
          <a:bodyPr/>
          <a:lstStyle/>
          <a:p>
            <a:r>
              <a:rPr lang="fr-FR" smtClean="0"/>
              <a:t>Groupes de réplication et dossiers répliqués
Processus de réplication initiale
Démonstration : Procédure de configuration de la réplication DFS
Résolution des problèmes liés à DFS</a:t>
            </a:r>
            <a:endParaRPr lang="en-US"/>
          </a:p>
        </p:txBody>
      </p:sp>
    </p:spTree>
    <p:extLst>
      <p:ext uri="{BB962C8B-B14F-4D97-AF65-F5344CB8AC3E}">
        <p14:creationId xmlns:p14="http://schemas.microsoft.com/office/powerpoint/2010/main" val="6427698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name="1ebc3174-af89-4217-8aec-953748c75f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Groupes de réplication et dossiers répliqués</a:t>
            </a:r>
            <a:endParaRPr lang="en-US"/>
          </a:p>
        </p:txBody>
      </p:sp>
      <p:sp>
        <p:nvSpPr>
          <p:cNvPr id="4" name="Content Placeholder 2"/>
          <p:cNvSpPr>
            <a:spLocks noGrp="1"/>
          </p:cNvSpPr>
          <p:nvPr/>
        </p:nvSpPr>
        <p:spPr bwMode="auto">
          <a:xfrm>
            <a:off x="458788" y="1021215"/>
            <a:ext cx="8380412" cy="222343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Groupe de réplication :</a:t>
            </a:r>
          </a:p>
          <a:p>
            <a:pPr lvl="1"/>
            <a:r>
              <a:rPr lang="en-US" dirty="0" smtClean="0"/>
              <a:t>Jeu de serveurs qui participe à la réplication d'un ou de plusieurs dossiers répliqués</a:t>
            </a:r>
          </a:p>
          <a:p>
            <a:r>
              <a:rPr lang="en-US" dirty="0" smtClean="0"/>
              <a:t>Dossier répliqué</a:t>
            </a:r>
          </a:p>
          <a:p>
            <a:pPr lvl="1"/>
            <a:r>
              <a:rPr lang="en-US" dirty="0" smtClean="0"/>
              <a:t>Dossier dont la réplication est assurée sur chaque serveur</a:t>
            </a:r>
            <a:endParaRPr lang="en-US" dirty="0"/>
          </a:p>
        </p:txBody>
      </p:sp>
      <p:sp>
        <p:nvSpPr>
          <p:cNvPr id="5" name="Rectangle 4"/>
          <p:cNvSpPr>
            <a:spLocks noChangeArrowheads="1"/>
          </p:cNvSpPr>
          <p:nvPr/>
        </p:nvSpPr>
        <p:spPr bwMode="auto">
          <a:xfrm>
            <a:off x="822237" y="4254500"/>
            <a:ext cx="7970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r>
              <a:rPr lang="en-US" sz="1200" dirty="0">
                <a:latin typeface="Segoe UI" pitchFamily="34" charset="0"/>
                <a:ea typeface="Segoe UI" pitchFamily="34" charset="0"/>
                <a:cs typeface="Segoe UI" pitchFamily="34" charset="0"/>
              </a:rPr>
              <a:t>Membre</a:t>
            </a:r>
          </a:p>
        </p:txBody>
      </p:sp>
      <p:sp>
        <p:nvSpPr>
          <p:cNvPr id="6" name="Line 39"/>
          <p:cNvSpPr>
            <a:spLocks noChangeShapeType="1"/>
          </p:cNvSpPr>
          <p:nvPr/>
        </p:nvSpPr>
        <p:spPr bwMode="auto">
          <a:xfrm>
            <a:off x="1585913" y="4379913"/>
            <a:ext cx="10318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7" name="Freeform 6"/>
          <p:cNvSpPr>
            <a:spLocks/>
          </p:cNvSpPr>
          <p:nvPr/>
        </p:nvSpPr>
        <p:spPr bwMode="auto">
          <a:xfrm>
            <a:off x="2649538" y="4495800"/>
            <a:ext cx="614362" cy="1628775"/>
          </a:xfrm>
          <a:custGeom>
            <a:avLst/>
            <a:gdLst>
              <a:gd name="T0" fmla="*/ 0 w 187"/>
              <a:gd name="T1" fmla="*/ 0 h 1008"/>
              <a:gd name="T2" fmla="*/ 0 w 187"/>
              <a:gd name="T3" fmla="*/ 1008 h 1008"/>
              <a:gd name="T4" fmla="*/ 187 w 187"/>
              <a:gd name="T5" fmla="*/ 1008 h 1008"/>
            </a:gdLst>
            <a:ahLst/>
            <a:cxnLst>
              <a:cxn ang="0">
                <a:pos x="T0" y="T1"/>
              </a:cxn>
              <a:cxn ang="0">
                <a:pos x="T2" y="T3"/>
              </a:cxn>
              <a:cxn ang="0">
                <a:pos x="T4" y="T5"/>
              </a:cxn>
            </a:cxnLst>
            <a:rect l="0" t="0" r="r" b="b"/>
            <a:pathLst>
              <a:path w="187" h="1008">
                <a:moveTo>
                  <a:pt x="0" y="0"/>
                </a:moveTo>
                <a:lnTo>
                  <a:pt x="0" y="1008"/>
                </a:lnTo>
                <a:lnTo>
                  <a:pt x="187" y="1008"/>
                </a:ln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8" name="Line 60"/>
          <p:cNvSpPr>
            <a:spLocks noChangeShapeType="1"/>
          </p:cNvSpPr>
          <p:nvPr/>
        </p:nvSpPr>
        <p:spPr bwMode="auto">
          <a:xfrm>
            <a:off x="2649538" y="5329238"/>
            <a:ext cx="45085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9" name="Rectangle 8"/>
          <p:cNvSpPr>
            <a:spLocks noChangeArrowheads="1"/>
          </p:cNvSpPr>
          <p:nvPr/>
        </p:nvSpPr>
        <p:spPr bwMode="auto">
          <a:xfrm>
            <a:off x="3357563" y="5149850"/>
            <a:ext cx="76084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200" dirty="0">
                <a:latin typeface="Segoe UI" pitchFamily="34" charset="0"/>
                <a:ea typeface="Segoe UI" pitchFamily="34" charset="0"/>
                <a:cs typeface="Segoe UI" pitchFamily="34" charset="0"/>
              </a:rPr>
              <a:t>Projets</a:t>
            </a:r>
          </a:p>
        </p:txBody>
      </p:sp>
      <p:sp>
        <p:nvSpPr>
          <p:cNvPr id="10" name="Rectangle 9"/>
          <p:cNvSpPr>
            <a:spLocks noChangeArrowheads="1"/>
          </p:cNvSpPr>
          <p:nvPr/>
        </p:nvSpPr>
        <p:spPr bwMode="auto">
          <a:xfrm>
            <a:off x="3368675" y="5934075"/>
            <a:ext cx="88620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200" dirty="0">
                <a:latin typeface="Segoe UI" pitchFamily="34" charset="0"/>
                <a:ea typeface="Segoe UI" pitchFamily="34" charset="0"/>
                <a:cs typeface="Segoe UI" pitchFamily="34" charset="0"/>
              </a:rPr>
              <a:t>Propositions</a:t>
            </a:r>
          </a:p>
        </p:txBody>
      </p:sp>
      <p:pic>
        <p:nvPicPr>
          <p:cNvPr id="11" name="Picture 10" descr="Computer_Workst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6325" y="4094163"/>
            <a:ext cx="600075" cy="754062"/>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a:grpSpLocks/>
          </p:cNvGrpSpPr>
          <p:nvPr/>
        </p:nvGrpSpPr>
        <p:grpSpPr bwMode="auto">
          <a:xfrm>
            <a:off x="6640512" y="4094163"/>
            <a:ext cx="1908639" cy="2254250"/>
            <a:chOff x="1186" y="2349"/>
            <a:chExt cx="1320" cy="1554"/>
          </a:xfrm>
        </p:grpSpPr>
        <p:sp>
          <p:nvSpPr>
            <p:cNvPr id="13" name="Freeform 12"/>
            <p:cNvSpPr>
              <a:spLocks/>
            </p:cNvSpPr>
            <p:nvPr/>
          </p:nvSpPr>
          <p:spPr bwMode="auto">
            <a:xfrm>
              <a:off x="1396" y="2625"/>
              <a:ext cx="424" cy="1124"/>
            </a:xfrm>
            <a:custGeom>
              <a:avLst/>
              <a:gdLst>
                <a:gd name="T0" fmla="*/ 0 w 187"/>
                <a:gd name="T1" fmla="*/ 0 h 1008"/>
                <a:gd name="T2" fmla="*/ 0 w 187"/>
                <a:gd name="T3" fmla="*/ 1008 h 1008"/>
                <a:gd name="T4" fmla="*/ 187 w 187"/>
                <a:gd name="T5" fmla="*/ 1008 h 1008"/>
              </a:gdLst>
              <a:ahLst/>
              <a:cxnLst>
                <a:cxn ang="0">
                  <a:pos x="T0" y="T1"/>
                </a:cxn>
                <a:cxn ang="0">
                  <a:pos x="T2" y="T3"/>
                </a:cxn>
                <a:cxn ang="0">
                  <a:pos x="T4" y="T5"/>
                </a:cxn>
              </a:cxnLst>
              <a:rect l="0" t="0" r="r" b="b"/>
              <a:pathLst>
                <a:path w="187" h="1008">
                  <a:moveTo>
                    <a:pt x="0" y="0"/>
                  </a:moveTo>
                  <a:lnTo>
                    <a:pt x="0" y="1008"/>
                  </a:lnTo>
                  <a:lnTo>
                    <a:pt x="187" y="1008"/>
                  </a:lnTo>
                </a:path>
              </a:pathLst>
            </a:custGeom>
            <a:noFill/>
            <a:ln w="38100" cap="flat" cmpd="sng">
              <a:solidFill>
                <a:srgbClr val="CC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4" name="Line 70"/>
            <p:cNvSpPr>
              <a:spLocks noChangeShapeType="1"/>
            </p:cNvSpPr>
            <p:nvPr/>
          </p:nvSpPr>
          <p:spPr bwMode="auto">
            <a:xfrm>
              <a:off x="1396" y="3200"/>
              <a:ext cx="311"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15" name="Rectangle 14"/>
            <p:cNvSpPr>
              <a:spLocks noChangeArrowheads="1"/>
            </p:cNvSpPr>
            <p:nvPr/>
          </p:nvSpPr>
          <p:spPr bwMode="auto">
            <a:xfrm>
              <a:off x="1886" y="3076"/>
              <a:ext cx="52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200" dirty="0">
                  <a:latin typeface="Segoe UI" pitchFamily="34" charset="0"/>
                  <a:ea typeface="Segoe UI" pitchFamily="34" charset="0"/>
                  <a:cs typeface="Segoe UI" pitchFamily="34" charset="0"/>
                </a:rPr>
                <a:t>Projets</a:t>
              </a:r>
            </a:p>
          </p:txBody>
        </p:sp>
        <p:sp>
          <p:nvSpPr>
            <p:cNvPr id="16" name="Rectangle 15"/>
            <p:cNvSpPr>
              <a:spLocks noChangeArrowheads="1"/>
            </p:cNvSpPr>
            <p:nvPr/>
          </p:nvSpPr>
          <p:spPr bwMode="auto">
            <a:xfrm>
              <a:off x="1893" y="3618"/>
              <a:ext cx="613"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200" dirty="0">
                  <a:latin typeface="Segoe UI" pitchFamily="34" charset="0"/>
                  <a:ea typeface="Segoe UI" pitchFamily="34" charset="0"/>
                  <a:cs typeface="Segoe UI" pitchFamily="34" charset="0"/>
                </a:rPr>
                <a:t>Propositions</a:t>
              </a:r>
            </a:p>
          </p:txBody>
        </p:sp>
        <p:pic>
          <p:nvPicPr>
            <p:cNvPr id="17" name="Picture 16" descr="Computer_Worksta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6" y="2349"/>
              <a:ext cx="415" cy="51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older_OpenWithDocument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12" y="2963"/>
              <a:ext cx="344" cy="39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older_OpenWithDocument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2" y="3504"/>
              <a:ext cx="344" cy="399"/>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Rectangle 19"/>
          <p:cNvSpPr>
            <a:spLocks noChangeArrowheads="1"/>
          </p:cNvSpPr>
          <p:nvPr/>
        </p:nvSpPr>
        <p:spPr bwMode="auto">
          <a:xfrm>
            <a:off x="675995" y="5486400"/>
            <a:ext cx="9416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r>
              <a:rPr lang="en-US" sz="1200" dirty="0">
                <a:latin typeface="Segoe UI" pitchFamily="34" charset="0"/>
                <a:ea typeface="Segoe UI" pitchFamily="34" charset="0"/>
                <a:cs typeface="Segoe UI" pitchFamily="34" charset="0"/>
              </a:rPr>
              <a:t>Dossiers</a:t>
            </a:r>
          </a:p>
          <a:p>
            <a:pPr algn="r"/>
            <a:r>
              <a:rPr lang="en-US" sz="1200" dirty="0">
                <a:latin typeface="Segoe UI" pitchFamily="34" charset="0"/>
                <a:ea typeface="Segoe UI" pitchFamily="34" charset="0"/>
                <a:cs typeface="Segoe UI" pitchFamily="34" charset="0"/>
              </a:rPr>
              <a:t>répliqués</a:t>
            </a:r>
          </a:p>
        </p:txBody>
      </p:sp>
      <p:pic>
        <p:nvPicPr>
          <p:cNvPr id="27" name="Picture 26" descr="Folder_OpenWithDocument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17813" y="4984750"/>
            <a:ext cx="498475" cy="5794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older_OpenWithDocumentWriting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2263" y="5770563"/>
            <a:ext cx="496887" cy="57785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78"/>
          <p:cNvSpPr>
            <a:spLocks noChangeShapeType="1"/>
          </p:cNvSpPr>
          <p:nvPr/>
        </p:nvSpPr>
        <p:spPr bwMode="auto">
          <a:xfrm rot="5400000">
            <a:off x="4760913" y="2446337"/>
            <a:ext cx="0" cy="3698875"/>
          </a:xfrm>
          <a:prstGeom prst="line">
            <a:avLst/>
          </a:prstGeom>
          <a:noFill/>
          <a:ln w="5715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30" name="Line 81"/>
          <p:cNvSpPr>
            <a:spLocks noChangeShapeType="1"/>
          </p:cNvSpPr>
          <p:nvPr/>
        </p:nvSpPr>
        <p:spPr bwMode="auto">
          <a:xfrm rot="5400000">
            <a:off x="4772819" y="2782094"/>
            <a:ext cx="1587" cy="3698875"/>
          </a:xfrm>
          <a:prstGeom prst="line">
            <a:avLst/>
          </a:prstGeom>
          <a:noFill/>
          <a:ln w="57150">
            <a:solidFill>
              <a:srgbClr val="CC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pic>
        <p:nvPicPr>
          <p:cNvPr id="31" name="Picture 30" descr="Document_Writing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33763" y="3881438"/>
            <a:ext cx="325437" cy="53181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Document_Writing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32475" y="4502150"/>
            <a:ext cx="325438" cy="530225"/>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p:cNvSpPr>
            <a:spLocks noChangeArrowheads="1"/>
          </p:cNvSpPr>
          <p:nvPr/>
        </p:nvSpPr>
        <p:spPr bwMode="auto">
          <a:xfrm>
            <a:off x="3727450" y="3987800"/>
            <a:ext cx="147258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200" dirty="0">
                <a:latin typeface="Segoe UI" pitchFamily="34" charset="0"/>
                <a:ea typeface="Segoe UI" pitchFamily="34" charset="0"/>
                <a:cs typeface="Segoe UI" pitchFamily="34" charset="0"/>
              </a:rPr>
              <a:t>Projets\Spec.doc</a:t>
            </a:r>
          </a:p>
        </p:txBody>
      </p:sp>
      <p:sp>
        <p:nvSpPr>
          <p:cNvPr id="34" name="Rectangle 33"/>
          <p:cNvSpPr>
            <a:spLocks noChangeArrowheads="1"/>
          </p:cNvSpPr>
          <p:nvPr/>
        </p:nvSpPr>
        <p:spPr bwMode="auto">
          <a:xfrm>
            <a:off x="3816350" y="4678363"/>
            <a:ext cx="171495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1200" dirty="0">
                <a:latin typeface="Segoe UI" pitchFamily="34" charset="0"/>
                <a:ea typeface="Segoe UI" pitchFamily="34" charset="0"/>
                <a:cs typeface="Segoe UI" pitchFamily="34" charset="0"/>
              </a:rPr>
              <a:t>Propositions\Budget.xls</a:t>
            </a:r>
          </a:p>
        </p:txBody>
      </p:sp>
      <p:sp>
        <p:nvSpPr>
          <p:cNvPr id="35" name="Rectangle 34"/>
          <p:cNvSpPr>
            <a:spLocks noChangeArrowheads="1"/>
          </p:cNvSpPr>
          <p:nvPr/>
        </p:nvSpPr>
        <p:spPr bwMode="auto">
          <a:xfrm>
            <a:off x="607466" y="3700463"/>
            <a:ext cx="100860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33"/>
                </a:solidFill>
                <a:miter lim="800000"/>
                <a:headEnd/>
                <a:tailEnd/>
              </a14:hiddenLine>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r>
              <a:rPr lang="en-US" sz="1200" dirty="0">
                <a:latin typeface="Segoe UI" pitchFamily="34" charset="0"/>
                <a:ea typeface="Segoe UI" pitchFamily="34" charset="0"/>
                <a:cs typeface="Segoe UI" pitchFamily="34" charset="0"/>
              </a:rPr>
              <a:t>Connexion</a:t>
            </a:r>
          </a:p>
        </p:txBody>
      </p:sp>
      <p:sp>
        <p:nvSpPr>
          <p:cNvPr id="39" name="Rectangle 38"/>
          <p:cNvSpPr>
            <a:spLocks noChangeArrowheads="1"/>
          </p:cNvSpPr>
          <p:nvPr/>
        </p:nvSpPr>
        <p:spPr bwMode="auto">
          <a:xfrm>
            <a:off x="1936750" y="3646488"/>
            <a:ext cx="6688138" cy="2790825"/>
          </a:xfrm>
          <a:prstGeom prst="rect">
            <a:avLst/>
          </a:prstGeom>
          <a:noFill/>
          <a:ln w="38100" algn="ctr">
            <a:solidFill>
              <a:srgbClr val="5F5F5F"/>
            </a:solidFill>
            <a:prstDash val="sysDot"/>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AFAFAF"/>
                  </a:outerShdw>
                </a:effectLst>
              </a14:hiddenEffects>
            </a:ex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GB" dirty="0"/>
          </a:p>
        </p:txBody>
      </p:sp>
      <p:sp>
        <p:nvSpPr>
          <p:cNvPr id="40" name="AutoShape 98"/>
          <p:cNvSpPr>
            <a:spLocks noChangeArrowheads="1"/>
          </p:cNvSpPr>
          <p:nvPr/>
        </p:nvSpPr>
        <p:spPr bwMode="auto">
          <a:xfrm>
            <a:off x="4160838" y="3257810"/>
            <a:ext cx="2032608" cy="30745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none" anchor="ctr">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nSpc>
                <a:spcPct val="85000"/>
              </a:lnSpc>
            </a:pPr>
            <a:r>
              <a:rPr lang="en-US" sz="1600" dirty="0">
                <a:latin typeface="Segoe UI" pitchFamily="34" charset="0"/>
                <a:ea typeface="Segoe UI" pitchFamily="34" charset="0"/>
                <a:cs typeface="Segoe UI" pitchFamily="34" charset="0"/>
              </a:rPr>
              <a:t>Groupe</a:t>
            </a:r>
            <a:r>
              <a:rPr lang="en-US" sz="1600" dirty="0"/>
              <a:t> de réplication</a:t>
            </a:r>
          </a:p>
        </p:txBody>
      </p:sp>
    </p:spTree>
    <p:extLst>
      <p:ext uri="{BB962C8B-B14F-4D97-AF65-F5344CB8AC3E}">
        <p14:creationId xmlns:p14="http://schemas.microsoft.com/office/powerpoint/2010/main" val="3770525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name="65d8dad6-bad9-41dc-ac02-8a1a71e938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Processus de réplication initiale</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Le processus de réplication initial comprend :</a:t>
            </a:r>
          </a:p>
          <a:p>
            <a:pPr marL="746125" lvl="1" indent="-457200">
              <a:buFont typeface="+mj-lt"/>
              <a:buAutoNum type="arabicPeriod"/>
            </a:pPr>
            <a:r>
              <a:rPr lang="en-US" dirty="0" smtClean="0"/>
              <a:t>Réplication des paramètres de réplication DFS</a:t>
            </a:r>
          </a:p>
          <a:p>
            <a:pPr marL="746125" lvl="1" indent="-457200">
              <a:buFont typeface="+mj-lt"/>
              <a:buAutoNum type="arabicPeriod"/>
            </a:pPr>
            <a:r>
              <a:rPr lang="en-US" dirty="0" smtClean="0"/>
              <a:t>Le membre principal démarre la réplication</a:t>
            </a:r>
          </a:p>
          <a:p>
            <a:pPr marL="746125" lvl="1" indent="-457200">
              <a:buFont typeface="+mj-lt"/>
              <a:buAutoNum type="arabicPeriod"/>
            </a:pPr>
            <a:r>
              <a:rPr lang="en-US" dirty="0" smtClean="0"/>
              <a:t>Les fichiers sont déplacés vers DfsrPrivate\PreExisting</a:t>
            </a:r>
          </a:p>
          <a:p>
            <a:pPr marL="746125" lvl="1" indent="-457200">
              <a:buFont typeface="+mj-lt"/>
              <a:buAutoNum type="arabicPeriod"/>
            </a:pPr>
            <a:r>
              <a:rPr lang="en-US" dirty="0" smtClean="0"/>
              <a:t>Les fichiers sont comparés et répliqués</a:t>
            </a:r>
          </a:p>
          <a:p>
            <a:pPr marL="746125" lvl="1" indent="-457200">
              <a:buFont typeface="+mj-lt"/>
              <a:buAutoNum type="arabicPeriod"/>
            </a:pPr>
            <a:r>
              <a:rPr lang="en-US" dirty="0" smtClean="0"/>
              <a:t>La désignation du membre principal est supprimée</a:t>
            </a:r>
            <a:endParaRPr lang="en-US" dirty="0"/>
          </a:p>
        </p:txBody>
      </p:sp>
    </p:spTree>
    <p:extLst>
      <p:ext uri="{BB962C8B-B14F-4D97-AF65-F5344CB8AC3E}">
        <p14:creationId xmlns:p14="http://schemas.microsoft.com/office/powerpoint/2010/main" val="13947025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name="0e33a5c0-10cb-482e-b3e2-e175c80b00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Procédure de configuration de la réplication DFS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US" dirty="0" smtClean="0"/>
              <a:t>Dans cette démonstration, vous allez apprendre à :</a:t>
            </a:r>
          </a:p>
          <a:p>
            <a:pPr lvl="0"/>
            <a:r>
              <a:rPr lang="en-US" dirty="0" smtClean="0"/>
              <a:t>Créer une cible de dossier pour la réplication</a:t>
            </a:r>
          </a:p>
          <a:p>
            <a:pPr lvl="0"/>
            <a:r>
              <a:rPr lang="en-US" dirty="0" smtClean="0"/>
              <a:t>Créer un groupe de réplication</a:t>
            </a:r>
          </a:p>
        </p:txBody>
      </p:sp>
    </p:spTree>
    <p:extLst>
      <p:ext uri="{BB962C8B-B14F-4D97-AF65-F5344CB8AC3E}">
        <p14:creationId xmlns:p14="http://schemas.microsoft.com/office/powerpoint/2010/main" val="16704238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8815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name="a2da63cd-ca93-42bb-8f6d-83bdc12df2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Résolution des problèmes liés à DFS</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023045047"/>
              </p:ext>
            </p:extLst>
          </p:nvPr>
        </p:nvGraphicFramePr>
        <p:xfrm>
          <a:off x="1066800" y="1397000"/>
          <a:ext cx="7010400" cy="4279176"/>
        </p:xfrm>
        <a:graphic>
          <a:graphicData uri="http://schemas.openxmlformats.org/drawingml/2006/table">
            <a:tbl>
              <a:tblPr firstRow="1" bandRow="1">
                <a:tableStyleId>{21E4AEA4-8DFA-4A89-87EB-49C32662AFE0}</a:tableStyleId>
              </a:tblPr>
              <a:tblGrid>
                <a:gridCol w="3352800"/>
                <a:gridCol w="3657600"/>
              </a:tblGrid>
              <a:tr h="370840">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Outil</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2" marB="91422"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Utilisation</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22" marB="9142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Rapport d'intégrité</a:t>
                      </a:r>
                    </a:p>
                  </a:txBody>
                  <a:tcPr marT="91422" marB="9142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Créer un rapport sur les statistiques de réplication et l'intégrité générale de la topologie</a:t>
                      </a:r>
                    </a:p>
                  </a:txBody>
                  <a:tcPr marT="91422" marB="9142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Test de propagation</a:t>
                      </a:r>
                    </a:p>
                  </a:txBody>
                  <a:tcPr marT="91422" marB="9142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Générer un fichier de test pour vérifier la réplication</a:t>
                      </a:r>
                    </a:p>
                  </a:txBody>
                  <a:tcPr marT="91422" marB="9142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Rapport de propagation</a:t>
                      </a:r>
                    </a:p>
                  </a:txBody>
                  <a:tcPr marT="91422" marB="9142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Créer un rapport sur le test de propagation et fournir des statistiques de réplication</a:t>
                      </a:r>
                    </a:p>
                  </a:txBody>
                  <a:tcPr marT="91422" marB="9142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Vérifier la topologie</a:t>
                      </a:r>
                    </a:p>
                  </a:txBody>
                  <a:tcPr marT="91422" marB="9142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Créer un rapport sur l'état actuel des membres de la topologie</a:t>
                      </a:r>
                    </a:p>
                  </a:txBody>
                  <a:tcPr marT="91422" marB="91422" anchor="ctr" horzOverflow="overflow"/>
                </a:tc>
              </a:tr>
              <a:tr h="37084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Dfsrdiag.exe</a:t>
                      </a:r>
                    </a:p>
                  </a:txBody>
                  <a:tcPr marT="91422" marB="91422"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rPr>
                        <a:t>Surveiller l'état de réplication du service de réplication DFS</a:t>
                      </a:r>
                    </a:p>
                  </a:txBody>
                  <a:tcPr marT="91422" marB="91422" anchor="ctr" horzOverflow="overflow"/>
                </a:tc>
              </a:tr>
            </a:tbl>
          </a:graphicData>
        </a:graphic>
      </p:graphicFrame>
    </p:spTree>
    <p:extLst>
      <p:ext uri="{BB962C8B-B14F-4D97-AF65-F5344CB8AC3E}">
        <p14:creationId xmlns:p14="http://schemas.microsoft.com/office/powerpoint/2010/main" val="30964609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name="bf07c1cc-f056-4b31-9eb1-b0dd7f8e72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Atelier pratique B : Implémentation de DFS</a:t>
            </a:r>
            <a:endParaRPr lang="en-US"/>
          </a:p>
        </p:txBody>
      </p:sp>
      <p:sp>
        <p:nvSpPr>
          <p:cNvPr id="3" name="Text Placeholder 2"/>
          <p:cNvSpPr>
            <a:spLocks noGrp="1"/>
          </p:cNvSpPr>
          <p:nvPr>
            <p:ph type="body" idx="1"/>
          </p:nvPr>
        </p:nvSpPr>
        <p:spPr/>
        <p:txBody>
          <a:bodyPr/>
          <a:lstStyle/>
          <a:p>
            <a:r>
              <a:rPr lang="fr-FR" sz="2600" smtClean="0"/>
              <a:t>Exercice 1 : Installation du service de rôle DFS
Exercice 2 : Configuration d'un espace de noms DFS
Exercice 3 : Configuration de la réplication DFS</a:t>
            </a:r>
            <a:endParaRPr lang="en-US" sz="2600"/>
          </a:p>
        </p:txBody>
      </p:sp>
      <p:sp>
        <p:nvSpPr>
          <p:cNvPr id="4" name="TextBox 3"/>
          <p:cNvSpPr txBox="1"/>
          <p:nvPr/>
        </p:nvSpPr>
        <p:spPr>
          <a:xfrm>
            <a:off x="458788" y="2956486"/>
            <a:ext cx="5461175" cy="492443"/>
          </a:xfrm>
          <a:prstGeom prst="rect">
            <a:avLst/>
          </a:prstGeom>
          <a:noFill/>
        </p:spPr>
        <p:txBody>
          <a:bodyPr vert="horz" wrap="none" rtlCol="0">
            <a:spAutoFit/>
          </a:bodyPr>
          <a:lstStyle/>
          <a:p>
            <a:r>
              <a:rPr lang="en-US" sz="2600" smtClean="0">
                <a:latin typeface="Segoe UI"/>
              </a:rPr>
              <a:t>Informations d'ouverture de session</a:t>
            </a:r>
            <a:endParaRPr lang="en-US" sz="2600">
              <a:latin typeface="Segoe UI"/>
            </a:endParaRPr>
          </a:p>
        </p:txBody>
      </p:sp>
      <p:sp>
        <p:nvSpPr>
          <p:cNvPr id="5" name="TextBox 4"/>
          <p:cNvSpPr txBox="1"/>
          <p:nvPr/>
        </p:nvSpPr>
        <p:spPr>
          <a:xfrm>
            <a:off x="458788" y="3429000"/>
            <a:ext cx="7571303" cy="2092881"/>
          </a:xfrm>
          <a:prstGeom prst="rect">
            <a:avLst/>
          </a:prstGeom>
          <a:noFill/>
        </p:spPr>
        <p:txBody>
          <a:bodyPr vert="horz" wrap="none" rtlCol="0">
            <a:spAutoFit/>
          </a:bodyPr>
          <a:lstStyle/>
          <a:p>
            <a:pPr>
              <a:tabLst>
                <a:tab pos="3854450" algn="l"/>
              </a:tabLst>
            </a:pPr>
            <a:r>
              <a:rPr lang="en-US" sz="2600" b="0" i="0" u="none" strike="noStrike" baseline="0" smtClean="0">
                <a:latin typeface="Segoe UI"/>
                <a:ea typeface="SimSun"/>
                <a:cs typeface="Cordia New"/>
              </a:rPr>
              <a:t>Ordinateur(s) virtuel(s)	22411B-LON-DC1</a:t>
            </a:r>
            <a:endParaRPr lang="fr-CA" sz="2600" b="0" i="0" u="none" strike="noStrike" baseline="0" smtClean="0">
              <a:latin typeface="Segoe UI"/>
              <a:ea typeface="SimSun"/>
              <a:cs typeface="Cordia New"/>
            </a:endParaRPr>
          </a:p>
          <a:p>
            <a:pPr>
              <a:tabLst>
                <a:tab pos="3854450" algn="l"/>
              </a:tabLst>
            </a:pPr>
            <a:r>
              <a:rPr lang="en-US" sz="2600" b="0" i="0" u="none" strike="noStrike" baseline="0" smtClean="0">
                <a:latin typeface="Segoe UI"/>
                <a:ea typeface="SimSun"/>
                <a:cs typeface="Cordia New"/>
              </a:rPr>
              <a:t>	22411B-LON-SVR1</a:t>
            </a:r>
            <a:endParaRPr lang="fr-CA" sz="2600" b="0" i="0" u="none" strike="noStrike" baseline="0" smtClean="0">
              <a:latin typeface="Segoe UI"/>
              <a:ea typeface="SimSun"/>
              <a:cs typeface="Cordia New"/>
            </a:endParaRPr>
          </a:p>
          <a:p>
            <a:pPr>
              <a:tabLst>
                <a:tab pos="3854450" algn="l"/>
              </a:tabLst>
            </a:pPr>
            <a:r>
              <a:rPr lang="en-US" sz="2600" b="0" i="0" u="none" strike="noStrike" baseline="0" smtClean="0">
                <a:latin typeface="Segoe UI"/>
                <a:ea typeface="SimSun"/>
                <a:cs typeface="Cordia New"/>
              </a:rPr>
              <a:t>	22411B-LON-SVR4</a:t>
            </a:r>
            <a:r>
              <a:rPr lang="fr-FR" sz="2600">
                <a:solidFill>
                  <a:srgbClr val="000000"/>
                </a:solidFill>
                <a:latin typeface="Segoe UI"/>
                <a:ea typeface="SimSun"/>
                <a:cs typeface="Cordia New"/>
              </a:rPr>
              <a:t>	</a:t>
            </a:r>
            <a:endParaRPr lang="en-US" sz="2600">
              <a:solidFill>
                <a:srgbClr val="000000"/>
              </a:solidFill>
              <a:latin typeface="Segoe UI"/>
              <a:ea typeface="SimSun"/>
              <a:cs typeface="Cordia New"/>
            </a:endParaRPr>
          </a:p>
          <a:p>
            <a:pPr>
              <a:tabLst>
                <a:tab pos="3854450" algn="l"/>
              </a:tabLst>
            </a:pPr>
            <a:r>
              <a:rPr lang="en-US" sz="2600" b="0" i="0" u="none" strike="noStrike" baseline="0" smtClean="0">
                <a:latin typeface="Segoe UI"/>
                <a:ea typeface="SimSun"/>
                <a:cs typeface="Cordia New"/>
              </a:rPr>
              <a:t>Nom d'utilisateur	</a:t>
            </a:r>
            <a:r>
              <a:rPr lang="en-US" sz="2600" b="1" i="0" u="none" strike="noStrike" baseline="0" smtClean="0">
                <a:latin typeface="Segoe UI"/>
                <a:ea typeface="SimSun"/>
                <a:cs typeface="Cordia New"/>
              </a:rPr>
              <a:t>Administrateur	</a:t>
            </a:r>
            <a:endParaRPr lang="en-US" sz="2600" b="0" i="0" u="none" strike="noStrike" baseline="0" smtClean="0">
              <a:latin typeface="Segoe UI"/>
              <a:ea typeface="SimSun"/>
              <a:cs typeface="Cordia New"/>
            </a:endParaRPr>
          </a:p>
          <a:p>
            <a:pPr>
              <a:tabLst>
                <a:tab pos="3854450" algn="l"/>
              </a:tabLst>
            </a:pPr>
            <a:r>
              <a:rPr lang="en-US" sz="2600" b="0" i="0" u="none" strike="noStrike" baseline="0" smtClean="0">
                <a:latin typeface="Segoe UI"/>
                <a:ea typeface="SimSun"/>
                <a:cs typeface="Cordia New"/>
              </a:rPr>
              <a:t>Mot de passe	</a:t>
            </a:r>
            <a:r>
              <a:rPr lang="en-US" sz="2600" b="1" i="0" u="none" strike="noStrike" baseline="0" smtClean="0">
                <a:latin typeface="Segoe UI"/>
                <a:ea typeface="SimSun"/>
                <a:cs typeface="Cordia New"/>
              </a:rPr>
              <a:t>Pa$$w0rd	</a:t>
            </a:r>
            <a:endParaRPr lang="en-US" sz="2600" b="0" i="0" u="none" strike="noStrike" baseline="0" smtClean="0">
              <a:latin typeface="Segoe UI"/>
              <a:ea typeface="SimSun"/>
              <a:cs typeface="Cordia New"/>
            </a:endParaRPr>
          </a:p>
        </p:txBody>
      </p:sp>
      <p:sp>
        <p:nvSpPr>
          <p:cNvPr id="6" name="TextBox 5"/>
          <p:cNvSpPr txBox="1"/>
          <p:nvPr/>
        </p:nvSpPr>
        <p:spPr>
          <a:xfrm>
            <a:off x="458788" y="6163356"/>
            <a:ext cx="5495863" cy="523220"/>
          </a:xfrm>
          <a:prstGeom prst="rect">
            <a:avLst/>
          </a:prstGeom>
          <a:noFill/>
        </p:spPr>
        <p:txBody>
          <a:bodyPr vert="horz" wrap="none" rtlCol="0">
            <a:spAutoFit/>
          </a:bodyPr>
          <a:lstStyle/>
          <a:p>
            <a:r>
              <a:rPr lang="en-US" sz="2800" smtClean="0">
                <a:latin typeface="Segoe UI"/>
              </a:rPr>
              <a:t>Durée approximative : 45 minutes</a:t>
            </a:r>
            <a:endParaRPr lang="en-US" sz="2800">
              <a:latin typeface="Segoe UI"/>
            </a:endParaRPr>
          </a:p>
        </p:txBody>
      </p:sp>
    </p:spTree>
    <p:extLst>
      <p:ext uri="{BB962C8B-B14F-4D97-AF65-F5344CB8AC3E}">
        <p14:creationId xmlns:p14="http://schemas.microsoft.com/office/powerpoint/2010/main" val="410012001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01319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name="Lab Scenario125995527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1021215"/>
            <a:ext cx="8119156" cy="6748001"/>
          </a:xfrm>
          <a:prstGeom prst="rect">
            <a:avLst/>
          </a:prstGeom>
          <a:noFill/>
        </p:spPr>
        <p:txBody>
          <a:bodyPr vert="horz" wrap="square" rtlCol="0">
            <a:spAutoFit/>
          </a:bodyPr>
          <a:lstStyle/>
          <a:p>
            <a:pPr>
              <a:lnSpc>
                <a:spcPct val="115000"/>
              </a:lnSpc>
              <a:spcAft>
                <a:spcPts val="1000"/>
              </a:spcAft>
            </a:pPr>
            <a:r>
              <a:rPr lang="en-US" sz="2800" smtClean="0">
                <a:effectLst/>
                <a:latin typeface="Segoe UI"/>
                <a:ea typeface="SimSun"/>
                <a:cs typeface="Cordia New"/>
              </a:rPr>
              <a:t>A.</a:t>
            </a:r>
            <a:r>
              <a:rPr lang="en-US" sz="2800" smtClean="0">
                <a:effectLst/>
                <a:latin typeface="Segoe UI"/>
                <a:ea typeface="SimSun"/>
                <a:cs typeface="Segoe UI"/>
              </a:rPr>
              <a:t> Datum Corporation a déployé une nouvelle succursale. Ce bureau a un serveur unique. Pour prendre en charge les exigences liées au personnel de la succursale, vous devez configurer DFS. Pour éviter d'avoir à effectuer des sauvegardes à distance, un partage de fichiers par service dans la succursale sera répliqué au siège social afin de centraliser la sauvegarde, et les fichiers de données de la succursale seront répliqués sur le serveur de la succursale afin de fournir un accès plus rapide</a:t>
            </a:r>
            <a:endParaRPr lang="en-US" sz="2800" smtClean="0">
              <a:effectLst/>
              <a:latin typeface="Segoe UI"/>
              <a:ea typeface="SimSun"/>
              <a:cs typeface="Cordia New"/>
            </a:endParaRPr>
          </a:p>
          <a:p>
            <a:pPr>
              <a:lnSpc>
                <a:spcPct val="115000"/>
              </a:lnSpc>
              <a:spcAft>
                <a:spcPts val="1000"/>
              </a:spcAft>
            </a:pPr>
            <a:r>
              <a:rPr lang="en-US" sz="2800" smtClean="0">
                <a:effectLst/>
                <a:latin typeface="Segoe UI"/>
                <a:ea typeface="SimSun"/>
                <a:cs typeface="Segoe UI"/>
              </a:rPr>
              <a:t> </a:t>
            </a:r>
            <a:endParaRPr lang="en-US" sz="2800" smtClean="0">
              <a:effectLst/>
              <a:latin typeface="Segoe UI"/>
              <a:ea typeface="SimSun"/>
              <a:cs typeface="Cordia New"/>
            </a:endParaRPr>
          </a:p>
          <a:p>
            <a:pPr>
              <a:lnSpc>
                <a:spcPct val="115000"/>
              </a:lnSpc>
              <a:spcAft>
                <a:spcPts val="1000"/>
              </a:spcAft>
            </a:pPr>
            <a:r>
              <a:rPr lang="en-US" sz="2800">
                <a:solidFill>
                  <a:srgbClr val="000000"/>
                </a:solidFill>
                <a:latin typeface="Segoe UI"/>
                <a:ea typeface="SimSun"/>
                <a:cs typeface="Segoe UI"/>
              </a:rPr>
              <a:t> </a:t>
            </a:r>
            <a:endParaRPr lang="en-US" sz="2800">
              <a:effectLst/>
              <a:latin typeface="Segoe UI"/>
              <a:ea typeface="SimSun"/>
              <a:cs typeface="Cordia New"/>
            </a:endParaRPr>
          </a:p>
        </p:txBody>
      </p:sp>
    </p:spTree>
    <p:extLst>
      <p:ext uri="{BB962C8B-B14F-4D97-AF65-F5344CB8AC3E}">
        <p14:creationId xmlns:p14="http://schemas.microsoft.com/office/powerpoint/2010/main" val="358550451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Questions de contrôle des acquis</a:t>
            </a:r>
            <a:endParaRPr lang="en-US" dirty="0"/>
          </a:p>
        </p:txBody>
      </p:sp>
      <p:sp>
        <p:nvSpPr>
          <p:cNvPr id="3" name="Text Placeholder 2"/>
          <p:cNvSpPr>
            <a:spLocks noGrp="1"/>
          </p:cNvSpPr>
          <p:nvPr>
            <p:ph type="body" idx="1"/>
          </p:nvPr>
        </p:nvSpPr>
        <p:spPr/>
        <p:txBody>
          <a:bodyPr/>
          <a:lstStyle/>
          <a:p>
            <a:r>
              <a:rPr lang="fr-FR"/>
              <a:t>Comment les modèles FSRM pour les quotas et les filtres de fichiers rendent-ils l'expérience de gestion de FSRM plus efficace ?</a:t>
            </a:r>
            <a:endParaRPr lang="en-US" dirty="0" smtClean="0"/>
          </a:p>
          <a:p>
            <a:r>
              <a:rPr lang="fr-FR"/>
              <a:t>Pourquoi la réplication DFS constitue-t-elle une plateforme de réplication plus efficace que FSRM ?</a:t>
            </a:r>
            <a:endParaRPr lang="en-US" dirty="0"/>
          </a:p>
          <a:p>
            <a:endParaRPr lang="en-US" dirty="0">
              <a:latin typeface="Arial"/>
              <a:ea typeface="Calibri"/>
              <a:cs typeface="Times New Roman"/>
            </a:endParaRPr>
          </a:p>
          <a:p>
            <a:endParaRPr lang="en-US" dirty="0"/>
          </a:p>
        </p:txBody>
      </p:sp>
    </p:spTree>
    <p:extLst>
      <p:ext uri="{BB962C8B-B14F-4D97-AF65-F5344CB8AC3E}">
        <p14:creationId xmlns:p14="http://schemas.microsoft.com/office/powerpoint/2010/main" val="26106959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que FSRM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Le Gestionnaire de ressources du serveur de fichiers active les fonctionnalités suivantes :</a:t>
            </a:r>
          </a:p>
          <a:p>
            <a:pPr lvl="1"/>
            <a:r>
              <a:rPr lang="en-US" dirty="0" smtClean="0"/>
              <a:t>Gestion du quota de stockage</a:t>
            </a:r>
          </a:p>
          <a:p>
            <a:pPr lvl="1"/>
            <a:r>
              <a:rPr lang="en-US" dirty="0" smtClean="0"/>
              <a:t>Gestion du filtrage de fichiers</a:t>
            </a:r>
          </a:p>
          <a:p>
            <a:pPr lvl="1"/>
            <a:r>
              <a:rPr lang="en-US" dirty="0" smtClean="0"/>
              <a:t>Gestion des rapports de stockage</a:t>
            </a:r>
          </a:p>
          <a:p>
            <a:pPr lvl="1"/>
            <a:r>
              <a:rPr lang="en-US" dirty="0" smtClean="0"/>
              <a:t>Gestion de la classification</a:t>
            </a:r>
          </a:p>
          <a:p>
            <a:pPr lvl="1"/>
            <a:r>
              <a:rPr lang="en-US" dirty="0" smtClean="0"/>
              <a:t>Tâches de gestion de fichiers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2072" y="4573582"/>
            <a:ext cx="1101090" cy="129540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3169" y="4616028"/>
            <a:ext cx="592363" cy="9640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09681" y="4716940"/>
            <a:ext cx="592363" cy="964089"/>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6192" y="4817852"/>
            <a:ext cx="592363" cy="96408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2703" y="4918764"/>
            <a:ext cx="592363" cy="96408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09214" y="5019677"/>
            <a:ext cx="592363" cy="964089"/>
          </a:xfrm>
          <a:prstGeom prst="rect">
            <a:avLst/>
          </a:prstGeom>
        </p:spPr>
      </p:pic>
    </p:spTree>
    <p:extLst>
      <p:ext uri="{BB962C8B-B14F-4D97-AF65-F5344CB8AC3E}">
        <p14:creationId xmlns:p14="http://schemas.microsoft.com/office/powerpoint/2010/main" val="17445631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smtClean="0"/>
              <a:t>Questions de contrôle des acquis</a:t>
            </a:r>
            <a:endParaRPr lang="en-US"/>
          </a:p>
        </p:txBody>
      </p:sp>
    </p:spTree>
    <p:extLst>
      <p:ext uri="{BB962C8B-B14F-4D97-AF65-F5344CB8AC3E}">
        <p14:creationId xmlns:p14="http://schemas.microsoft.com/office/powerpoint/2010/main" val="1499577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66caf45e-5a9f-4c06-a1e2-bde842f620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Procédure d'installation et de configuration de FSRM</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latin typeface="Segoe"/>
                <a:cs typeface="Segoe UI"/>
              </a:rPr>
              <a:t>Au cours de cette démonstration, vous allez apprendre à installer et configurer la gestion FSRM</a:t>
            </a:r>
            <a:endParaRPr lang="en-US" dirty="0"/>
          </a:p>
        </p:txBody>
      </p:sp>
    </p:spTree>
    <p:extLst>
      <p:ext uri="{BB962C8B-B14F-4D97-AF65-F5344CB8AC3E}">
        <p14:creationId xmlns:p14="http://schemas.microsoft.com/office/powerpoint/2010/main" val="4092993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2719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smtClean="0"/>
              <a:t>Leçon 2: Utilisation de FSRM pour gérer les quotas, les filtres de fichiers et les rapports de stockage</a:t>
            </a:r>
            <a:endParaRPr lang="en-US" sz="2600"/>
          </a:p>
        </p:txBody>
      </p:sp>
      <p:sp>
        <p:nvSpPr>
          <p:cNvPr id="3" name="Text Placeholder 2"/>
          <p:cNvSpPr>
            <a:spLocks noGrp="1"/>
          </p:cNvSpPr>
          <p:nvPr>
            <p:ph type="body" idx="1"/>
          </p:nvPr>
        </p:nvSpPr>
        <p:spPr/>
        <p:txBody>
          <a:bodyPr/>
          <a:lstStyle/>
          <a:p>
            <a:r>
              <a:rPr lang="fr-FR" sz="2600" smtClean="0"/>
              <a:t>Qu'est-ce que la gestion de quota ?
Que sont les modèles de quotas ?
Analyse du rapport d'utilisation des quotas
Qu'est-ce que la gestion du filtrage de fichiers ?
Que sont les groupes de fichiers ?
Que sont les modèles de filtres de fichiers et les exceptions de filtres de fichiers ?
Que sont les rapports de stockage ?
Qu'est-ce qu'une tâche de création de rapport ?
Démonstration : Utilisation de FSRM pour gérer des quotas et des filtres de fichiers et pour générer des rapports de stockage à la demande</a:t>
            </a:r>
            <a:endParaRPr lang="en-US" sz="2600"/>
          </a:p>
        </p:txBody>
      </p:sp>
    </p:spTree>
    <p:extLst>
      <p:ext uri="{BB962C8B-B14F-4D97-AF65-F5344CB8AC3E}">
        <p14:creationId xmlns:p14="http://schemas.microsoft.com/office/powerpoint/2010/main" val="3027654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79</TotalTime>
  <Words>5068</Words>
  <Application>Microsoft Office PowerPoint</Application>
  <PresentationFormat>On-screen Show (4:3)</PresentationFormat>
  <Paragraphs>899</Paragraphs>
  <Slides>60</Slides>
  <Notes>60</Notes>
  <HiddenSlides>11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60</vt:i4>
      </vt:variant>
    </vt:vector>
  </HeadingPairs>
  <TitlesOfParts>
    <vt:vector size="73" baseType="lpstr">
      <vt:lpstr>Arial</vt:lpstr>
      <vt:lpstr>Segoe UI Light</vt:lpstr>
      <vt:lpstr>Times New Roman</vt:lpstr>
      <vt:lpstr>Segoe UI</vt:lpstr>
      <vt:lpstr>Verdana</vt:lpstr>
      <vt:lpstr>Symbol</vt:lpstr>
      <vt:lpstr>Calibri</vt:lpstr>
      <vt:lpstr>Wingdings</vt:lpstr>
      <vt:lpstr>Segoe Light</vt:lpstr>
      <vt:lpstr>Cordia New</vt:lpstr>
      <vt:lpstr>SimSun</vt:lpstr>
      <vt:lpstr>Segoe</vt:lpstr>
      <vt:lpstr>Presentation1</vt:lpstr>
      <vt:lpstr>Module 10</vt:lpstr>
      <vt:lpstr>PowerPoint Presentation</vt:lpstr>
      <vt:lpstr>Vue d'ensemble du module</vt:lpstr>
      <vt:lpstr>Leçon 1: Vue d'ensemble de FSRM</vt:lpstr>
      <vt:lpstr>Compréhension des défis en matière de gestion de la capacité</vt:lpstr>
      <vt:lpstr>Qu'est-ce que FSRM ?</vt:lpstr>
      <vt:lpstr>Démonstration : Procédure d'installation et de configuration de FSRM</vt:lpstr>
      <vt:lpstr>PowerPoint Presentation</vt:lpstr>
      <vt:lpstr>Leçon 2: Utilisation de FSRM pour gérer les quotas, les filtres de fichiers et les rapports de stockage</vt:lpstr>
      <vt:lpstr>Qu'est-ce que la gestion de quota ?</vt:lpstr>
      <vt:lpstr>Que sont les modèles de quotas ?</vt:lpstr>
      <vt:lpstr>Analyse du rapport d'utilisation des quotas</vt:lpstr>
      <vt:lpstr>Qu'est-ce que la gestion du filtrage de fichiers ?</vt:lpstr>
      <vt:lpstr>Que sont les groupes de fichiers ?</vt:lpstr>
      <vt:lpstr>Que sont les modèles de filtres de fichiers et les exceptions de filtres de fichiers ?</vt:lpstr>
      <vt:lpstr>Que sont les rapports de stockage ?</vt:lpstr>
      <vt:lpstr>Qu'est-ce qu'une tâche de création de rapport ?</vt:lpstr>
      <vt:lpstr>Démonstration : Utilisation de FSRM pour gérer des quotas et des filtres de fichiers et pour générer des rapports de stockage à la demande</vt:lpstr>
      <vt:lpstr>PowerPoint Presentation</vt:lpstr>
      <vt:lpstr>PowerPoint Presentation</vt:lpstr>
      <vt:lpstr>Leçon 3: Implémentation des tâches de classification et de gestion de fichiers</vt:lpstr>
      <vt:lpstr>Qu'est-ce que la gestion de la classification ?</vt:lpstr>
      <vt:lpstr>Que sont les propriétés de classification ?</vt:lpstr>
      <vt:lpstr>Qu'est-ce qu'une règle de classification ?</vt:lpstr>
      <vt:lpstr>Démonstration : Procédure de configuration de la gestion de la classification</vt:lpstr>
      <vt:lpstr>PowerPoint Presentation</vt:lpstr>
      <vt:lpstr>PowerPoint Presentation</vt:lpstr>
      <vt:lpstr>Éléments à prendre en considération pour l'utilisation de la classification des fichiers</vt:lpstr>
      <vt:lpstr>Que sont les tâches de gestion de fichiers ?</vt:lpstr>
      <vt:lpstr>Démonstration : Procédure de configuration des tâches de gestion de fichiers</vt:lpstr>
      <vt:lpstr>PowerPoint Presentation</vt:lpstr>
      <vt:lpstr>Atelier pratique A : Configuration des quotas et du filtrage des fichiers à l'aide de FSRM</vt:lpstr>
      <vt:lpstr>PowerPoint Presentation</vt:lpstr>
      <vt:lpstr>Scénario d'atelier pratique</vt:lpstr>
      <vt:lpstr>Questions de contrôle des acquis</vt:lpstr>
      <vt:lpstr>Leçon 4: Vue d'ensemble de DFS</vt:lpstr>
      <vt:lpstr>Qu'est-ce que DFS ?</vt:lpstr>
      <vt:lpstr>Qu'est-ce qu'un espace de noms DFS ?</vt:lpstr>
      <vt:lpstr>Qu'est-ce que la réplication DFS ?</vt:lpstr>
      <vt:lpstr>Fonctionnement des espaces de noms DFS et de la réplication DFS</vt:lpstr>
      <vt:lpstr>Qu'est-ce que la déduplication des données ?</vt:lpstr>
      <vt:lpstr>Scénarios mettant en jeu DFS</vt:lpstr>
      <vt:lpstr>Démonstration : Procédure d'installation du rôle DFS</vt:lpstr>
      <vt:lpstr>Leçon 5: Configuration des espaces de noms DFS</vt:lpstr>
      <vt:lpstr>Déploiement d'espaces de noms pour publier du contenu</vt:lpstr>
      <vt:lpstr>Autorisations requises pour créer et gérer un espace de noms</vt:lpstr>
      <vt:lpstr>Démonstration : Procédure de création des espaces de noms</vt:lpstr>
      <vt:lpstr>PowerPoint Presentation</vt:lpstr>
      <vt:lpstr>Optimisation d'un espace de noms</vt:lpstr>
      <vt:lpstr>Leçon 6: Configuration et résolution des problèmes de la réplication DFS</vt:lpstr>
      <vt:lpstr>Groupes de réplication et dossiers répliqués</vt:lpstr>
      <vt:lpstr>Processus de réplication initiale</vt:lpstr>
      <vt:lpstr>Démonstration : Procédure de configuration de la réplication DFS</vt:lpstr>
      <vt:lpstr>PowerPoint Presentation</vt:lpstr>
      <vt:lpstr>Résolution des problèmes liés à DFS</vt:lpstr>
      <vt:lpstr>Atelier pratique B : Implémentation de DFS</vt:lpstr>
      <vt:lpstr>PowerPoint Presentation</vt:lpstr>
      <vt:lpstr>Scénario d'atelier pratique</vt:lpstr>
      <vt:lpstr>Questions de contrôle des acquis</vt:lpstr>
      <vt:lpstr>Contrôle des acquis et éléments à retenir</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Module10</dc:title>
  <dc:creator>Ruiz, Esther</dc:creator>
  <cp:lastModifiedBy>Ruiz, Esther</cp:lastModifiedBy>
  <cp:revision>13</cp:revision>
  <dcterms:created xsi:type="dcterms:W3CDTF">2013-03-06T10:45:18Z</dcterms:created>
  <dcterms:modified xsi:type="dcterms:W3CDTF">2013-03-15T15:43:42Z</dcterms:modified>
</cp:coreProperties>
</file>