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73" r:id="rId9"/>
    <p:sldId id="274" r:id="rId10"/>
    <p:sldId id="263" r:id="rId11"/>
    <p:sldId id="264" r:id="rId12"/>
    <p:sldId id="265" r:id="rId13"/>
    <p:sldId id="266" r:id="rId14"/>
    <p:sldId id="267" r:id="rId15"/>
    <p:sldId id="268" r:id="rId16"/>
    <p:sldId id="269" r:id="rId17"/>
    <p:sldId id="270" r:id="rId18"/>
    <p:sldId id="271" r:id="rId19"/>
    <p:sldId id="278" r:id="rId20"/>
    <p:sldId id="272" r:id="rId21"/>
    <p:sldId id="277" r:id="rId22"/>
  </p:sldIdLst>
  <p:sldSz cx="9144000" cy="6858000" type="screen4x3"/>
  <p:notesSz cx="6858000" cy="9144000"/>
  <p:embeddedFontLst>
    <p:embeddedFont>
      <p:font typeface="Segoe UI Light" pitchFamily="34" charset="0"/>
      <p:regular r:id="rId24"/>
    </p:embeddedFont>
    <p:embeddedFont>
      <p:font typeface="Segoe UI" pitchFamily="34" charset="0"/>
      <p:regular r:id="rId25"/>
      <p:bold r:id="rId26"/>
      <p:italic r:id="rId27"/>
      <p:boldItalic r:id="rId28"/>
    </p:embeddedFont>
    <p:embeddedFont>
      <p:font typeface="Verdana" pitchFamily="34" charset="0"/>
      <p:regular r:id="rId29"/>
      <p:bold r:id="rId30"/>
      <p:italic r:id="rId31"/>
      <p:boldItalic r:id="rId32"/>
    </p:embeddedFont>
    <p:embeddedFont>
      <p:font typeface="Calibri" pitchFamily="34" charset="0"/>
      <p:regular r:id="rId33"/>
      <p:bold r:id="rId34"/>
      <p:italic r:id="rId35"/>
      <p:boldItalic r:id="rId36"/>
    </p:embeddedFont>
    <p:embeddedFont>
      <p:font typeface="Segoe Light" pitchFamily="34" charset="0"/>
      <p:regular r:id="rId37"/>
      <p:italic r:id="rId38"/>
    </p:embeddedFont>
    <p:embeddedFont>
      <p:font typeface="Cordia New" pitchFamily="34" charset="-34"/>
      <p:regular r:id="rId39"/>
      <p:bold r:id="rId40"/>
      <p:italic r:id="rId41"/>
      <p:boldItalic r:id="rId42"/>
    </p:embeddedFont>
    <p:embeddedFont>
      <p:font typeface="SimSun" pitchFamily="2" charset="-122"/>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035" autoAdjust="0"/>
    <p:restoredTop sz="94628" autoAdjust="0"/>
  </p:normalViewPr>
  <p:slideViewPr>
    <p:cSldViewPr snapToGrid="0" showGuides="1">
      <p:cViewPr>
        <p:scale>
          <a:sx n="109" d="100"/>
          <a:sy n="109" d="100"/>
        </p:scale>
        <p:origin x="-40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102" d="100"/>
          <a:sy n="102" d="100"/>
        </p:scale>
        <p:origin x="-34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CA24FD-59F4-4BDF-9D1F-13932520F845}" type="datetimeFigureOut">
              <a:rPr lang="en-US" smtClean="0"/>
              <a:t>3/15/2013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8003E-2EE8-4CA4-B245-523B0CE9CBAC}" type="slidenum">
              <a:rPr lang="en-US" smtClean="0"/>
              <a:t>‹#›</a:t>
            </a:fld>
            <a:endParaRPr lang="en-US"/>
          </a:p>
        </p:txBody>
      </p:sp>
    </p:spTree>
    <p:extLst>
      <p:ext uri="{BB962C8B-B14F-4D97-AF65-F5344CB8AC3E}">
        <p14:creationId xmlns:p14="http://schemas.microsoft.com/office/powerpoint/2010/main" val="107452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Présentation</a:t>
            </a:r>
            <a:r>
              <a:rPr lang="en-US" sz="1000" dirty="0">
                <a:latin typeface="Arial"/>
                <a:ea typeface="SimSun"/>
                <a:cs typeface="Segoe UI"/>
              </a:rPr>
              <a:t> : </a:t>
            </a:r>
            <a:r>
              <a:rPr lang="en-US" sz="1000" b="1" dirty="0">
                <a:latin typeface="Arial"/>
                <a:ea typeface="SimSun"/>
                <a:cs typeface="Arial"/>
              </a:rPr>
              <a:t>40 minutes</a:t>
            </a:r>
            <a:endParaRPr lang="en-US" sz="1000" dirty="0">
              <a:latin typeface="Arial"/>
              <a:ea typeface="SimSun"/>
              <a:cs typeface="Arial"/>
            </a:endParaRPr>
          </a:p>
          <a:p>
            <a:pPr>
              <a:lnSpc>
                <a:spcPct val="115000"/>
              </a:lnSpc>
            </a:pPr>
            <a:r>
              <a:rPr lang="en-US" sz="1000" dirty="0">
                <a:latin typeface="Arial"/>
                <a:ea typeface="SimSun"/>
                <a:cs typeface="Segoe UI"/>
              </a:rPr>
              <a:t>Atelier </a:t>
            </a:r>
            <a:r>
              <a:rPr lang="en-US" sz="1000" dirty="0" err="1">
                <a:latin typeface="Arial"/>
                <a:ea typeface="SimSun"/>
                <a:cs typeface="Segoe UI"/>
              </a:rPr>
              <a:t>pratique</a:t>
            </a:r>
            <a:r>
              <a:rPr lang="en-US" sz="1000" dirty="0">
                <a:latin typeface="Arial"/>
                <a:ea typeface="SimSun"/>
                <a:cs typeface="Segoe UI"/>
              </a:rPr>
              <a:t> : </a:t>
            </a:r>
            <a:r>
              <a:rPr lang="en-US" sz="1000" b="1" dirty="0">
                <a:latin typeface="Arial"/>
                <a:ea typeface="SimSun"/>
                <a:cs typeface="Arial"/>
              </a:rPr>
              <a:t>40 minutes</a:t>
            </a:r>
            <a:endParaRPr lang="en-US" sz="1000" dirty="0">
              <a:latin typeface="Arial"/>
              <a:ea typeface="SimSun"/>
              <a:cs typeface="Arial"/>
            </a:endParaRPr>
          </a:p>
          <a:p>
            <a:pPr>
              <a:lnSpc>
                <a:spcPct val="115000"/>
              </a:lnSpc>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chiffrer</a:t>
            </a:r>
            <a:r>
              <a:rPr lang="en-US" sz="1000" dirty="0" smtClean="0">
                <a:solidFill>
                  <a:srgbClr val="000000"/>
                </a:solidFill>
                <a:effectLst/>
                <a:latin typeface="Arial"/>
                <a:ea typeface="Times New Roman"/>
                <a:cs typeface="Segoe UI"/>
              </a:rPr>
              <a:t> des </a:t>
            </a:r>
            <a:r>
              <a:rPr lang="en-US" sz="1000" dirty="0" err="1" smtClean="0">
                <a:solidFill>
                  <a:srgbClr val="000000"/>
                </a:solidFill>
                <a:effectLst/>
                <a:latin typeface="Arial"/>
                <a:ea typeface="Times New Roman"/>
                <a:cs typeface="Segoe UI"/>
              </a:rPr>
              <a:t>fichiers</a:t>
            </a:r>
            <a:r>
              <a:rPr lang="en-US" sz="1000" dirty="0" smtClean="0">
                <a:solidFill>
                  <a:srgbClr val="000000"/>
                </a:solidFill>
                <a:effectLst/>
                <a:latin typeface="Arial"/>
                <a:ea typeface="Times New Roman"/>
                <a:cs typeface="Segoe UI"/>
              </a:rPr>
              <a:t> à </a:t>
            </a:r>
            <a:r>
              <a:rPr lang="en-US" sz="1000" dirty="0" err="1" smtClean="0">
                <a:solidFill>
                  <a:srgbClr val="000000"/>
                </a:solidFill>
                <a:effectLst/>
                <a:latin typeface="Arial"/>
                <a:ea typeface="Times New Roman"/>
                <a:cs typeface="Segoe UI"/>
              </a:rPr>
              <a:t>l'aide</a:t>
            </a:r>
            <a:r>
              <a:rPr lang="en-US" sz="1000" dirty="0" smtClean="0">
                <a:solidFill>
                  <a:srgbClr val="000000"/>
                </a:solidFill>
                <a:effectLst/>
                <a:latin typeface="Arial"/>
                <a:ea typeface="Times New Roman"/>
                <a:cs typeface="Segoe UI"/>
              </a:rPr>
              <a:t> </a:t>
            </a:r>
            <a:r>
              <a:rPr lang="en-US" sz="1000" dirty="0" smtClean="0">
                <a:effectLst/>
                <a:latin typeface="Arial"/>
                <a:ea typeface="Times New Roman"/>
                <a:cs typeface="Segoe UI"/>
              </a:rPr>
              <a:t>du </a:t>
            </a:r>
            <a:r>
              <a:rPr lang="en-US" sz="1000" dirty="0" err="1" smtClean="0">
                <a:effectLst/>
                <a:latin typeface="Arial"/>
                <a:ea typeface="Times New Roman"/>
                <a:cs typeface="Segoe UI"/>
              </a:rPr>
              <a:t>système</a:t>
            </a:r>
            <a:r>
              <a:rPr lang="en-US" sz="1000" dirty="0" smtClean="0">
                <a:effectLst/>
                <a:latin typeface="Arial"/>
                <a:ea typeface="Times New Roman"/>
                <a:cs typeface="Segoe UI"/>
              </a:rPr>
              <a:t> EFS</a:t>
            </a:r>
            <a:r>
              <a:rPr lang="en-US" sz="1000" dirty="0" smtClean="0">
                <a:solidFill>
                  <a:srgbClr val="000000"/>
                </a:solidFill>
                <a:effectLst/>
                <a:latin typeface="Arial"/>
                <a:ea typeface="Times New Roman"/>
                <a:cs typeface="Segoe UI"/>
              </a:rPr>
              <a:t> (Encrypting File System)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configurer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l'audit</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avancé</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SimSun"/>
                <a:cs typeface="Segoe UI"/>
              </a:rPr>
              <a:t>Documents de </a:t>
            </a:r>
            <a:r>
              <a:rPr lang="en-US" sz="1000" b="1" dirty="0" err="1" smtClean="0">
                <a:effectLst/>
                <a:latin typeface="Arial"/>
                <a:ea typeface="SimSun"/>
                <a:cs typeface="Segoe UI"/>
              </a:rPr>
              <a:t>cours</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a:t>
            </a:r>
            <a:r>
              <a:rPr lang="en-US" sz="1000" dirty="0">
                <a:latin typeface="Arial"/>
                <a:ea typeface="SimSun"/>
                <a:cs typeface="Arial"/>
              </a:rPr>
              <a:t>Microsoft</a:t>
            </a:r>
            <a:r>
              <a:rPr lang="en-US" sz="1000" baseline="30000" dirty="0">
                <a:latin typeface="Arial"/>
                <a:ea typeface="SimSun"/>
                <a:cs typeface="Arial"/>
              </a:rPr>
              <a:t>®</a:t>
            </a:r>
            <a:r>
              <a:rPr lang="en-US" sz="1000" dirty="0">
                <a:latin typeface="Arial"/>
                <a:ea typeface="SimSun"/>
                <a:cs typeface="Arial"/>
              </a:rPr>
              <a:t> Office PowerPoint</a:t>
            </a:r>
            <a:r>
              <a:rPr lang="en-US" sz="1000" baseline="30000" dirty="0">
                <a:latin typeface="Arial"/>
                <a:ea typeface="SimSun"/>
                <a:cs typeface="Arial"/>
              </a:rPr>
              <a:t>®</a:t>
            </a:r>
            <a:r>
              <a:rPr lang="en-US" sz="1000" dirty="0">
                <a:latin typeface="Arial"/>
                <a:ea typeface="SimSun"/>
                <a:cs typeface="Segoe UI"/>
              </a:rPr>
              <a:t> 22411B_11.ppt.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Important :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Office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a:latin typeface="Arial"/>
                <a:ea typeface="SimSun"/>
                <a:cs typeface="Segoe UI"/>
              </a:rPr>
              <a:t>antérieure</a:t>
            </a:r>
            <a:r>
              <a:rPr lang="en-US" sz="1000" dirty="0">
                <a:latin typeface="Arial"/>
                <a:ea typeface="SimSun"/>
                <a:cs typeface="Segoe UI"/>
              </a:rPr>
              <a:t> </a:t>
            </a:r>
            <a:r>
              <a:rPr lang="en-US" sz="1000" dirty="0" err="1">
                <a:latin typeface="Arial"/>
                <a:ea typeface="SimSun"/>
                <a:cs typeface="Segoe UI"/>
              </a:rPr>
              <a:t>d'Office</a:t>
            </a:r>
            <a:r>
              <a:rPr lang="en-US" sz="1000" dirty="0">
                <a:latin typeface="Arial"/>
                <a:ea typeface="SimSun"/>
                <a:cs typeface="Segoe UI"/>
              </a:rPr>
              <a:t> 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 </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Préparation</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démonstrations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passer en revue la section « </a:t>
            </a:r>
            <a:r>
              <a:rPr lang="en-US" sz="1000" dirty="0" err="1" smtClean="0">
                <a:effectLst/>
                <a:latin typeface="Arial"/>
                <a:ea typeface="Times New Roman"/>
                <a:cs typeface="Segoe UI"/>
              </a:rPr>
              <a:t>Contrôle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acquis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éléments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retenir</a:t>
            </a:r>
            <a:r>
              <a:rPr lang="en-US" sz="1000" dirty="0" smtClean="0">
                <a:effectLst/>
                <a:latin typeface="Arial"/>
                <a:ea typeface="Times New Roman"/>
                <a:cs typeface="Segoe UI"/>
              </a:rPr>
              <a:t> » et </a:t>
            </a:r>
            <a:r>
              <a:rPr lang="en-US" sz="1000" dirty="0" err="1" smtClean="0">
                <a:effectLst/>
                <a:latin typeface="Arial"/>
                <a:ea typeface="Times New Roman"/>
                <a:cs typeface="Segoe UI"/>
              </a:rPr>
              <a:t>réfléchir</a:t>
            </a:r>
            <a:r>
              <a:rPr lang="en-US" sz="1000" dirty="0" smtClean="0">
                <a:effectLst/>
                <a:latin typeface="Arial"/>
                <a:ea typeface="Times New Roman"/>
                <a:cs typeface="Segoe UI"/>
              </a:rPr>
              <a:t> à la </a:t>
            </a:r>
            <a:r>
              <a:rPr lang="en-US" sz="1000" dirty="0" err="1" smtClean="0">
                <a:effectLst/>
                <a:latin typeface="Arial"/>
                <a:ea typeface="Times New Roman"/>
                <a:cs typeface="Segoe UI"/>
              </a:rPr>
              <a:t>façon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l'utiliser</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stagiaires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puissent</a:t>
            </a:r>
            <a:r>
              <a:rPr lang="en-US" sz="1000" dirty="0" smtClean="0">
                <a:effectLst/>
                <a:latin typeface="Arial"/>
                <a:ea typeface="Times New Roman"/>
                <a:cs typeface="Segoe UI"/>
              </a:rPr>
              <a:t> </a:t>
            </a:r>
            <a:r>
              <a:rPr lang="en-US" sz="1000" dirty="0" err="1" smtClean="0">
                <a:effectLst/>
                <a:latin typeface="Arial"/>
                <a:ea typeface="Times New Roman"/>
                <a:cs typeface="Segoe UI"/>
              </a:rPr>
              <a:t>approfondir</a:t>
            </a:r>
            <a:r>
              <a:rPr lang="en-US" sz="1000" dirty="0" smtClean="0">
                <a:effectLst/>
                <a:latin typeface="Arial"/>
                <a:ea typeface="Times New Roman"/>
                <a:cs typeface="Segoe UI"/>
              </a:rPr>
              <a:t> </a:t>
            </a:r>
            <a:r>
              <a:rPr lang="en-US" sz="1000" dirty="0" err="1" smtClean="0">
                <a:effectLst/>
                <a:latin typeface="Arial"/>
                <a:ea typeface="Times New Roman"/>
                <a:cs typeface="Segoe UI"/>
              </a:rPr>
              <a:t>leurs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connaissances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mettre</a:t>
            </a:r>
            <a:r>
              <a:rPr lang="en-US" sz="1000" dirty="0" smtClean="0">
                <a:effectLst/>
                <a:latin typeface="Arial"/>
                <a:ea typeface="Times New Roman"/>
                <a:cs typeface="Segoe UI"/>
              </a:rPr>
              <a:t> en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cadre de </a:t>
            </a:r>
            <a:r>
              <a:rPr lang="en-US" sz="1000" dirty="0" err="1" smtClean="0">
                <a:effectLst/>
                <a:latin typeface="Arial"/>
                <a:ea typeface="Times New Roman"/>
                <a:cs typeface="Segoe UI"/>
              </a:rPr>
              <a:t>leur</a:t>
            </a:r>
            <a:r>
              <a:rPr lang="en-US" sz="1000" dirty="0" smtClean="0">
                <a:effectLst/>
                <a:latin typeface="Arial"/>
                <a:ea typeface="Times New Roman"/>
                <a:cs typeface="Segoe UI"/>
              </a:rPr>
              <a:t> </a:t>
            </a:r>
            <a:r>
              <a:rPr lang="en-US" sz="1000" dirty="0" err="1" smtClean="0">
                <a:effectLst/>
                <a:latin typeface="Arial"/>
                <a:ea typeface="Times New Roman"/>
                <a:cs typeface="Segoe UI"/>
              </a:rPr>
              <a:t>fonction</a:t>
            </a:r>
            <a:r>
              <a:rPr lang="en-US" sz="1000" dirty="0" smtClean="0">
                <a:effectLst/>
                <a:latin typeface="Arial"/>
                <a:ea typeface="Times New Roman"/>
                <a:cs typeface="Segoe UI"/>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456702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2286310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Prenez le temps de discuter des procédures et concepts relatifs à l'audit.</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aux stagiaires qu'ils doivent au minimum configurer les stratégies d'audit en fonction des besoins de leur entreprise et des exigences en matière de sécurité, et surveiller les journaux des événements de sécurité. Cependant, certains types d'audit requièrent une étape supplémentaire : la configuration de la liste de contrôle d'accès système (SACL) pour spécifier exactement les activités à auditer. Par exemple, l'accès aux fichiers et dossiers requiert la configuration de la stratégie d'audit Accès à l'objet, et la spécification des événements ayant réussi ou échoué à auditer dans l'onglet </a:t>
            </a:r>
            <a:r>
              <a:rPr lang="en-US" sz="1000" b="1">
                <a:latin typeface="Arial"/>
                <a:ea typeface="SimSun"/>
                <a:cs typeface="Arial"/>
              </a:rPr>
              <a:t>Audit</a:t>
            </a:r>
            <a:r>
              <a:rPr lang="en-US" sz="1000">
                <a:latin typeface="Arial"/>
                <a:ea typeface="SimSun"/>
                <a:cs typeface="Segoe UI"/>
              </a:rPr>
              <a:t> de la boîte de dialogue </a:t>
            </a:r>
            <a:r>
              <a:rPr lang="en-US" sz="1000" b="1">
                <a:latin typeface="Arial"/>
                <a:ea typeface="SimSun"/>
                <a:cs typeface="Arial"/>
              </a:rPr>
              <a:t>Paramètres de sécurité avancés</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a:latin typeface="Arial"/>
                <a:ea typeface="SimSun"/>
                <a:cs typeface="Segoe UI"/>
              </a:rPr>
              <a:t>Assurez-vous que les stagiaires comprennent les dangers d'auditer trop ou trop peu, et qu'ils saisissent l'importance d'aligner la stratégie d'audit sur les stratégies (de préférence écrites) de sécurité informatique et d'utilisation de leur organisation.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Si les stagiaires commencent à discuter de la conformité et des réglementations telles que la loi Sarbanes-Oxley de 2002 (SOX), il est important de leur rappeler que peu ou pas de réglementations spécifient réellement les événements à auditer. Elles exigent simplement qu'une organisation mette en place des contrôles. En outre, elles ne précisent pas la nature exacte de ces contrôles. Pour des raisons évidentes, les organisations ont tendance à effectuer trop d'audits lorsqu'elles sont surveillées et soumises à des réglementations, mais il est important de ne pas auditer des événements mineurs ou inutiles pour éviter des conséquences néfastes en termes de performances.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3452019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a:latin typeface="Arial"/>
                <a:ea typeface="SimSun"/>
                <a:cs typeface="Segoe UI"/>
              </a:rPr>
              <a:t>Expliquez qu'il existe trois étapes pour auditer l'accès aux fichiers et dossiers dans Windows Server</a:t>
            </a:r>
            <a:r>
              <a:rPr lang="en-US" sz="1000" baseline="30000">
                <a:latin typeface="Arial"/>
                <a:ea typeface="SimSun"/>
                <a:cs typeface="Segoe UI"/>
              </a:rPr>
              <a:t>®</a:t>
            </a:r>
            <a:r>
              <a:rPr lang="en-US" sz="1000">
                <a:latin typeface="Arial"/>
                <a:ea typeface="SimSun"/>
                <a:cs typeface="Segoe UI"/>
              </a:rPr>
              <a:t> 2012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spécifier les paramètres d'audit des fichiers et dossiers (cette diapositive)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activer la stratégie d'audit pour l'accès aux objets (diapositive suivante)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afficher les événements d'audit dans le journal de sécurité (diapositive suivante).</a:t>
            </a:r>
          </a:p>
          <a:p>
            <a:pPr>
              <a:lnSpc>
                <a:spcPct val="115000"/>
              </a:lnSpc>
              <a:spcAft>
                <a:spcPts val="1000"/>
              </a:spcAft>
            </a:pPr>
            <a:r>
              <a:rPr lang="en-US" sz="1000">
                <a:latin typeface="Arial"/>
                <a:ea typeface="SimSun"/>
                <a:cs typeface="Segoe UI"/>
              </a:rPr>
              <a:t>Bien évidemment, vous ne pouvez pas afficher les événements du journal de sécurité tant que les deux premières étapes n'ont pas été effectuées, mais il n'existe pas d'« ordre correct » pour les deux premières étapes. Les deux doivent être effectuées, dans un ordre quelconque, pour que les événements d'audit soient enregistrés.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695728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aux stagiaires comment et où la stratégie d'audit est activée.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188736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Assurez-vous que vos stagiaires comprennent que les entrées d'audit se trouvent dans le journal de sécurité, qui est accessible à l'aide de l'Observateur d'événements. Utilisez cette rubrique pour fournir une vue d'ensemble de l'audit dans les systèmes d'exploitation Windows</a:t>
            </a:r>
            <a:r>
              <a:rPr lang="en-US" sz="1000" baseline="30000">
                <a:latin typeface="Arial"/>
                <a:ea typeface="SimSun"/>
                <a:cs typeface="Segoe UI"/>
              </a:rPr>
              <a:t>®</a:t>
            </a:r>
            <a:r>
              <a:rPr lang="en-US" sz="1000">
                <a:latin typeface="Arial"/>
                <a:ea typeface="SimSun"/>
                <a:cs typeface="Segoe UI"/>
              </a:rPr>
              <a: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1995166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les paramètres de configuration de stratégie d'audit avancés aux stagiaires, et décrivez comment ils fournissent un plus grand contrôle sur la fonctionnalité d'audit dans Windows Server 2012 et Windows Server 2008 R2.</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pouvez ouvrir un objet de stratégie de groupe de LON-DC1 dans l'Éditeur de gestion des stratégies de groupe pour montrer aux stagiaires les paramètres spécifiques disponibles dans chaque groupe. Ces paramètres figurent dans l'emplacement suivant : </a:t>
            </a:r>
            <a:r>
              <a:rPr lang="en-US" sz="1000">
                <a:latin typeface="Arial"/>
                <a:ea typeface="SimSun"/>
                <a:cs typeface="Arial"/>
              </a:rPr>
              <a:t>Configuration ordinateur\Stratégies\Paramètres Windows\Paramètres de sécurité\Configuration avancée de la stratégie d’audit\Stratégies d’audit.</a:t>
            </a:r>
          </a:p>
        </p:txBody>
      </p:sp>
      <p:sp>
        <p:nvSpPr>
          <p:cNvPr id="4" name="Slide Number Placeholder 3"/>
          <p:cNvSpPr>
            <a:spLocks noGrp="1"/>
          </p:cNvSpPr>
          <p:nvPr>
            <p:ph type="sldNum" sz="quarter" idx="10"/>
          </p:nvPr>
        </p:nvSpPr>
        <p:spPr/>
        <p:txBody>
          <a:bodyPr/>
          <a:lstStyle/>
          <a:p>
            <a:fld id="{AD68003E-2EE8-4CA4-B245-523B0CE9CBAC}"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3808262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effectuer cette démonstration, vous aurez besoin de l'ordinateur virtuel </a:t>
            </a:r>
            <a:r>
              <a:rPr lang="en-US" sz="1000" b="1">
                <a:latin typeface="Arial"/>
                <a:ea typeface="SimSun"/>
                <a:cs typeface="Arial"/>
              </a:rPr>
              <a:t>22411B-LON-DC1</a:t>
            </a:r>
            <a:r>
              <a:rPr lang="en-US" sz="1000">
                <a:latin typeface="Arial"/>
                <a:ea typeface="SimSun"/>
                <a:cs typeface="Segoe UI"/>
              </a:rPr>
              <a:t>. Cet ordinateur devrait être en cours d'exécution depuis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Créer et modifier un objet de stratégie de groupe pour la configuration de la stratégie d'audit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LON-DC1, dans le Gestionnaire de serveur, cliquez sur </a:t>
            </a:r>
            <a:r>
              <a:rPr lang="en-US" sz="1000" b="1" smtClean="0">
                <a:effectLst/>
                <a:latin typeface="Arial"/>
                <a:ea typeface="Times New Roman"/>
                <a:cs typeface="Times New Roman"/>
              </a:rPr>
              <a:t>Outils</a:t>
            </a:r>
            <a:r>
              <a:rPr lang="en-US" sz="1000" smtClean="0">
                <a:effectLst/>
                <a:latin typeface="Arial"/>
                <a:ea typeface="Times New Roman"/>
                <a:cs typeface="Segoe UI"/>
              </a:rPr>
              <a:t>, puis sur </a:t>
            </a:r>
            <a:r>
              <a:rPr lang="en-US" sz="1000" b="1" smtClean="0">
                <a:effectLst/>
                <a:latin typeface="Arial"/>
                <a:ea typeface="Times New Roman"/>
                <a:cs typeface="Times New Roman"/>
              </a:rPr>
              <a:t>Gestion des stratégies de groupe</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Gestion des stratégies de groupe, double-cliquez sur </a:t>
            </a:r>
            <a:r>
              <a:rPr lang="en-US" sz="1000" b="1" smtClean="0">
                <a:effectLst/>
                <a:latin typeface="Arial"/>
                <a:ea typeface="Times New Roman"/>
                <a:cs typeface="Times New Roman"/>
              </a:rPr>
              <a:t>Forêt : Adatum.com</a:t>
            </a:r>
            <a:r>
              <a:rPr lang="en-US" sz="1000" smtClean="0">
                <a:effectLst/>
                <a:latin typeface="Arial"/>
                <a:ea typeface="Times New Roman"/>
                <a:cs typeface="Segoe UI"/>
              </a:rPr>
              <a:t>, double-cliquez sur </a:t>
            </a:r>
            <a:r>
              <a:rPr lang="en-US" sz="1000" b="1" smtClean="0">
                <a:effectLst/>
                <a:latin typeface="Arial"/>
                <a:ea typeface="Times New Roman"/>
                <a:cs typeface="Times New Roman"/>
              </a:rPr>
              <a:t>Domaines</a:t>
            </a:r>
            <a:r>
              <a:rPr lang="en-US" sz="1000" smtClean="0">
                <a:effectLst/>
                <a:latin typeface="Arial"/>
                <a:ea typeface="Times New Roman"/>
                <a:cs typeface="Segoe UI"/>
              </a:rPr>
              <a:t>, sur </a:t>
            </a:r>
            <a:r>
              <a:rPr lang="en-US" sz="1000" b="1" smtClean="0">
                <a:effectLst/>
                <a:latin typeface="Arial"/>
                <a:ea typeface="Times New Roman"/>
                <a:cs typeface="Times New Roman"/>
              </a:rPr>
              <a:t>Adatum.com</a:t>
            </a:r>
            <a:r>
              <a:rPr lang="en-US" sz="1000" smtClean="0">
                <a:effectLst/>
                <a:latin typeface="Arial"/>
                <a:ea typeface="Times New Roman"/>
                <a:cs typeface="Segoe UI"/>
              </a:rPr>
              <a:t>, cliquez avec le bouton droit sur </a:t>
            </a:r>
            <a:r>
              <a:rPr lang="en-US" sz="1000" b="1" smtClean="0">
                <a:effectLst/>
                <a:latin typeface="Arial"/>
                <a:ea typeface="Times New Roman"/>
                <a:cs typeface="Times New Roman"/>
              </a:rPr>
              <a:t>Objets de stratégie de groupe</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Nouveau</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Nouvel objet de stratégie de groupe, tapez </a:t>
            </a:r>
            <a:r>
              <a:rPr lang="en-US" sz="1000" b="1" smtClean="0">
                <a:effectLst/>
                <a:latin typeface="Arial"/>
                <a:ea typeface="Times New Roman"/>
                <a:cs typeface="Times New Roman"/>
              </a:rPr>
              <a:t>Audit de fichier</a:t>
            </a:r>
            <a:r>
              <a:rPr lang="en-US" sz="1000" smtClean="0">
                <a:effectLst/>
                <a:latin typeface="Arial"/>
                <a:ea typeface="Times New Roman"/>
                <a:cs typeface="Times New Roman"/>
              </a:rPr>
              <a:t> dans le champ </a:t>
            </a:r>
            <a:r>
              <a:rPr lang="en-US" sz="1000" b="1" smtClean="0">
                <a:effectLst/>
                <a:latin typeface="Arial"/>
                <a:ea typeface="Times New Roman"/>
                <a:cs typeface="Times New Roman"/>
              </a:rPr>
              <a:t>Nom</a:t>
            </a:r>
            <a:r>
              <a:rPr lang="en-US" sz="1000" smtClean="0">
                <a:effectLst/>
                <a:latin typeface="Arial"/>
                <a:ea typeface="Times New Roman"/>
                <a:cs typeface="Segoe UI"/>
              </a:rPr>
              <a:t>, puis appuyez sur Entrée.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Double-cliquez sur le conteneur </a:t>
            </a:r>
            <a:r>
              <a:rPr lang="en-US" sz="1000" b="1" smtClean="0">
                <a:effectLst/>
                <a:latin typeface="Arial"/>
                <a:ea typeface="Times New Roman"/>
                <a:cs typeface="Times New Roman"/>
              </a:rPr>
              <a:t>Objets de stratégie de groupe</a:t>
            </a:r>
            <a:r>
              <a:rPr lang="en-US" sz="1000" smtClean="0">
                <a:effectLst/>
                <a:latin typeface="Arial"/>
                <a:ea typeface="Times New Roman"/>
                <a:cs typeface="Segoe UI"/>
              </a:rPr>
              <a:t>, cliquez avec le bouton droit sur </a:t>
            </a:r>
            <a:r>
              <a:rPr lang="en-US" sz="1000" b="1" smtClean="0">
                <a:effectLst/>
                <a:latin typeface="Arial"/>
                <a:ea typeface="Times New Roman"/>
                <a:cs typeface="Times New Roman"/>
              </a:rPr>
              <a:t>Audit de fichier</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Modifier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l'Éditeur de gestion de stratégies de groupe, sous </a:t>
            </a:r>
            <a:r>
              <a:rPr lang="en-US" sz="1000" b="1" smtClean="0">
                <a:effectLst/>
                <a:latin typeface="Arial"/>
                <a:ea typeface="Times New Roman"/>
                <a:cs typeface="Times New Roman"/>
              </a:rPr>
              <a:t>Configuration ordinateur</a:t>
            </a:r>
            <a:r>
              <a:rPr lang="en-US" sz="1000" smtClean="0">
                <a:effectLst/>
                <a:latin typeface="Arial"/>
                <a:ea typeface="Times New Roman"/>
                <a:cs typeface="Segoe UI"/>
              </a:rPr>
              <a:t>, développez successivement </a:t>
            </a:r>
            <a:r>
              <a:rPr lang="en-US" sz="1000" b="1" smtClean="0">
                <a:effectLst/>
                <a:latin typeface="Arial"/>
                <a:ea typeface="Times New Roman"/>
                <a:cs typeface="Times New Roman"/>
              </a:rPr>
              <a:t>Stratégies</a:t>
            </a:r>
            <a:r>
              <a:rPr lang="en-US" sz="1000" smtClean="0">
                <a:effectLst/>
                <a:latin typeface="Arial"/>
                <a:ea typeface="Times New Roman"/>
                <a:cs typeface="Segoe UI"/>
              </a:rPr>
              <a:t>, </a:t>
            </a:r>
            <a:r>
              <a:rPr lang="en-US" sz="1000" b="1" smtClean="0">
                <a:effectLst/>
                <a:latin typeface="Arial"/>
                <a:ea typeface="Times New Roman"/>
                <a:cs typeface="Times New Roman"/>
              </a:rPr>
              <a:t>Paramètres Windows</a:t>
            </a:r>
            <a:r>
              <a:rPr lang="en-US" sz="1000" smtClean="0">
                <a:effectLst/>
                <a:latin typeface="Arial"/>
                <a:ea typeface="Times New Roman"/>
                <a:cs typeface="Segoe UI"/>
              </a:rPr>
              <a:t>, </a:t>
            </a:r>
            <a:r>
              <a:rPr lang="en-US" sz="1000" b="1" smtClean="0">
                <a:effectLst/>
                <a:latin typeface="Arial"/>
                <a:ea typeface="Times New Roman"/>
                <a:cs typeface="Times New Roman"/>
              </a:rPr>
              <a:t>Paramètres de sécurité</a:t>
            </a:r>
            <a:r>
              <a:rPr lang="en-US" sz="1000" smtClean="0">
                <a:effectLst/>
                <a:latin typeface="Arial"/>
                <a:ea typeface="Times New Roman"/>
                <a:cs typeface="Segoe UI"/>
              </a:rPr>
              <a:t>, </a:t>
            </a:r>
            <a:r>
              <a:rPr lang="en-US" sz="1000" b="1" smtClean="0">
                <a:effectLst/>
                <a:latin typeface="Arial"/>
                <a:ea typeface="Times New Roman"/>
                <a:cs typeface="Times New Roman"/>
              </a:rPr>
              <a:t>Configuration avancée de la stratégie d'audit</a:t>
            </a:r>
            <a:r>
              <a:rPr lang="en-US" sz="1000" smtClean="0">
                <a:effectLst/>
                <a:latin typeface="Arial"/>
                <a:ea typeface="Times New Roman"/>
                <a:cs typeface="Segoe UI"/>
              </a:rPr>
              <a:t>, </a:t>
            </a:r>
            <a:r>
              <a:rPr lang="en-US" sz="1000" b="1" smtClean="0">
                <a:effectLst/>
                <a:latin typeface="Arial"/>
                <a:ea typeface="Times New Roman"/>
                <a:cs typeface="Times New Roman"/>
              </a:rPr>
              <a:t>Stratégies d'audit</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Accès à l'objet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Double-cliquez sur </a:t>
            </a:r>
            <a:r>
              <a:rPr lang="en-US" sz="1000" b="1" smtClean="0">
                <a:effectLst/>
                <a:latin typeface="Arial"/>
                <a:ea typeface="Times New Roman"/>
                <a:cs typeface="Times New Roman"/>
              </a:rPr>
              <a:t>Auditer le partage de fichiers détaillé</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Propriétés, activez la case à cocher </a:t>
            </a:r>
            <a:r>
              <a:rPr lang="en-US" sz="1000" b="1" smtClean="0">
                <a:effectLst/>
                <a:latin typeface="Arial"/>
                <a:ea typeface="Times New Roman"/>
                <a:cs typeface="Times New Roman"/>
              </a:rPr>
              <a:t>Configurer les événements d'audit suivants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Activez les cases à cocher </a:t>
            </a:r>
            <a:r>
              <a:rPr lang="en-US" sz="1000" b="1" smtClean="0">
                <a:effectLst/>
                <a:latin typeface="Arial"/>
                <a:ea typeface="Times New Roman"/>
                <a:cs typeface="Times New Roman"/>
              </a:rPr>
              <a:t>Succès </a:t>
            </a:r>
            <a:r>
              <a:rPr lang="en-US" sz="1000" smtClean="0">
                <a:effectLst/>
                <a:latin typeface="Arial"/>
                <a:ea typeface="Times New Roman"/>
                <a:cs typeface="Segoe UI"/>
              </a:rPr>
              <a:t>et </a:t>
            </a:r>
            <a:r>
              <a:rPr lang="en-US" sz="1000" b="1" smtClean="0">
                <a:effectLst/>
                <a:latin typeface="Arial"/>
                <a:ea typeface="Times New Roman"/>
                <a:cs typeface="Times New Roman"/>
              </a:rPr>
              <a:t>Échec</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Double-cliquez sur </a:t>
            </a:r>
            <a:r>
              <a:rPr lang="en-US" sz="1000" b="1" smtClean="0">
                <a:effectLst/>
                <a:latin typeface="Arial"/>
                <a:ea typeface="Times New Roman"/>
                <a:cs typeface="Times New Roman"/>
              </a:rPr>
              <a:t>Auditer le stockage amovible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Propriétés, activez la case à cocher </a:t>
            </a:r>
            <a:r>
              <a:rPr lang="en-US" sz="1000" b="1" smtClean="0">
                <a:effectLst/>
                <a:latin typeface="Arial"/>
                <a:ea typeface="Times New Roman"/>
                <a:cs typeface="Times New Roman"/>
              </a:rPr>
              <a:t>Configurer les événements d'audit suivants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Activez les cases à cocher </a:t>
            </a:r>
            <a:r>
              <a:rPr lang="en-US" sz="1000" b="1" smtClean="0">
                <a:effectLst/>
                <a:latin typeface="Arial"/>
                <a:ea typeface="Times New Roman"/>
                <a:cs typeface="Times New Roman"/>
              </a:rPr>
              <a:t>Succès </a:t>
            </a:r>
            <a:r>
              <a:rPr lang="en-US" sz="1000" smtClean="0">
                <a:effectLst/>
                <a:latin typeface="Arial"/>
                <a:ea typeface="Times New Roman"/>
                <a:cs typeface="Segoe UI"/>
              </a:rPr>
              <a:t>et</a:t>
            </a:r>
            <a:r>
              <a:rPr lang="en-US" sz="1000" b="1" smtClean="0">
                <a:effectLst/>
                <a:latin typeface="Arial"/>
                <a:ea typeface="Times New Roman"/>
                <a:cs typeface="Times New Roman"/>
              </a:rPr>
              <a:t> Échec</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Fermez l'Éditeur de gestion des stratégies de groupe.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Fermez Gestion des stratégies de groupe</a:t>
            </a:r>
            <a:r>
              <a:rPr lang="en-US" sz="1000" smtClean="0">
                <a:solidFill>
                  <a:prstClr val="black"/>
                </a:solidFill>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1980870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dirty="0" err="1" smtClean="0">
                <a:solidFill>
                  <a:srgbClr val="000000"/>
                </a:solidFill>
                <a:latin typeface="Arial"/>
                <a:ea typeface="SimSun"/>
                <a:cs typeface="Segoe UI"/>
              </a:rPr>
              <a:t>Exercice</a:t>
            </a:r>
            <a:r>
              <a:rPr lang="en-US" sz="1000" b="1" dirty="0">
                <a:solidFill>
                  <a:srgbClr val="000000"/>
                </a:solidFill>
                <a:latin typeface="Arial"/>
                <a:ea typeface="SimSun"/>
                <a:cs typeface="Segoe UI"/>
              </a:rPr>
              <a:t> 1 : </a:t>
            </a:r>
            <a:r>
              <a:rPr lang="en-US" sz="1000" b="1" dirty="0" err="1">
                <a:solidFill>
                  <a:srgbClr val="000000"/>
                </a:solidFill>
                <a:latin typeface="Arial"/>
                <a:ea typeface="SimSun"/>
                <a:cs typeface="Segoe UI"/>
              </a:rPr>
              <a:t>Chiffrement</a:t>
            </a:r>
            <a:r>
              <a:rPr lang="en-US" sz="1000" b="1" dirty="0">
                <a:solidFill>
                  <a:srgbClr val="000000"/>
                </a:solidFill>
                <a:latin typeface="Arial"/>
                <a:ea typeface="SimSun"/>
                <a:cs typeface="Segoe UI"/>
              </a:rPr>
              <a:t> et </a:t>
            </a:r>
            <a:r>
              <a:rPr lang="en-US" sz="1000" b="1" dirty="0" err="1">
                <a:solidFill>
                  <a:srgbClr val="000000"/>
                </a:solidFill>
                <a:latin typeface="Arial"/>
                <a:ea typeface="SimSun"/>
                <a:cs typeface="Segoe UI"/>
              </a:rPr>
              <a:t>récupération</a:t>
            </a:r>
            <a:r>
              <a:rPr lang="en-US" sz="1000" b="1" dirty="0">
                <a:solidFill>
                  <a:srgbClr val="000000"/>
                </a:solidFill>
                <a:latin typeface="Arial"/>
                <a:ea typeface="SimSun"/>
                <a:cs typeface="Segoe UI"/>
              </a:rPr>
              <a:t> des </a:t>
            </a:r>
            <a:r>
              <a:rPr lang="en-US" sz="1000" b="1" dirty="0" err="1">
                <a:solidFill>
                  <a:srgbClr val="000000"/>
                </a:solidFill>
                <a:latin typeface="Arial"/>
                <a:ea typeface="SimSun"/>
                <a:cs typeface="Segoe UI"/>
              </a:rPr>
              <a:t>fichiers</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organisation</a:t>
            </a:r>
            <a:r>
              <a:rPr lang="en-US" sz="1000" dirty="0">
                <a:latin typeface="Arial"/>
                <a:ea typeface="SimSun"/>
                <a:cs typeface="Segoe UI"/>
              </a:rPr>
              <a:t> </a:t>
            </a:r>
            <a:r>
              <a:rPr lang="en-US" sz="1000" dirty="0" err="1">
                <a:latin typeface="Arial"/>
                <a:ea typeface="SimSun"/>
                <a:cs typeface="Segoe UI"/>
              </a:rPr>
              <a:t>souhaite</a:t>
            </a:r>
            <a:r>
              <a:rPr lang="en-US" sz="1000" dirty="0">
                <a:latin typeface="Arial"/>
                <a:ea typeface="SimSun"/>
                <a:cs typeface="Segoe UI"/>
              </a:rPr>
              <a:t> </a:t>
            </a:r>
            <a:r>
              <a:rPr lang="en-US" sz="1000" dirty="0" err="1">
                <a:latin typeface="Arial"/>
                <a:ea typeface="SimSun"/>
                <a:cs typeface="Segoe UI"/>
              </a:rPr>
              <a:t>autoriser</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à </a:t>
            </a:r>
            <a:r>
              <a:rPr lang="en-US" sz="1000" dirty="0" err="1">
                <a:latin typeface="Arial"/>
                <a:ea typeface="SimSun"/>
                <a:cs typeface="Segoe UI"/>
              </a:rPr>
              <a:t>démarrer</a:t>
            </a:r>
            <a:r>
              <a:rPr lang="en-US" sz="1000" dirty="0">
                <a:latin typeface="Arial"/>
                <a:ea typeface="SimSun"/>
                <a:cs typeface="Segoe UI"/>
              </a:rPr>
              <a:t> le </a:t>
            </a:r>
            <a:r>
              <a:rPr lang="en-US" sz="1000" dirty="0" err="1">
                <a:latin typeface="Arial"/>
                <a:ea typeface="SimSun"/>
                <a:cs typeface="Segoe UI"/>
              </a:rPr>
              <a:t>chiffrement</a:t>
            </a:r>
            <a:r>
              <a:rPr lang="en-US" sz="1000" dirty="0">
                <a:latin typeface="Arial"/>
                <a:ea typeface="SimSun"/>
                <a:cs typeface="Segoe UI"/>
              </a:rPr>
              <a:t> des </a:t>
            </a:r>
            <a:r>
              <a:rPr lang="en-US" sz="1000" dirty="0" err="1">
                <a:latin typeface="Arial"/>
                <a:ea typeface="SimSun"/>
                <a:cs typeface="Segoe UI"/>
              </a:rPr>
              <a:t>fichiers</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a:t>
            </a:r>
            <a:r>
              <a:rPr lang="en-US" sz="1000" dirty="0" err="1">
                <a:latin typeface="Arial"/>
                <a:ea typeface="SimSun"/>
                <a:cs typeface="Segoe UI"/>
              </a:rPr>
              <a:t>d'EFS</a:t>
            </a:r>
            <a:r>
              <a:rPr lang="en-US" sz="1000" dirty="0">
                <a:latin typeface="Arial"/>
                <a:ea typeface="SimSun"/>
                <a:cs typeface="Segoe UI"/>
              </a:rPr>
              <a:t>. </a:t>
            </a:r>
            <a:r>
              <a:rPr lang="en-US" sz="1000" dirty="0" err="1">
                <a:latin typeface="Arial"/>
                <a:ea typeface="SimSun"/>
                <a:cs typeface="Segoe UI"/>
              </a:rPr>
              <a:t>Cependant</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existe</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de </a:t>
            </a:r>
            <a:r>
              <a:rPr lang="en-US" sz="1000" dirty="0" err="1">
                <a:latin typeface="Arial"/>
                <a:ea typeface="SimSun"/>
                <a:cs typeface="Segoe UI"/>
              </a:rPr>
              <a:t>capacité</a:t>
            </a:r>
            <a:r>
              <a:rPr lang="en-US" sz="1000" dirty="0">
                <a:latin typeface="Arial"/>
                <a:ea typeface="SimSun"/>
                <a:cs typeface="Segoe UI"/>
              </a:rPr>
              <a:t> de </a:t>
            </a:r>
            <a:r>
              <a:rPr lang="en-US" sz="1000" dirty="0" err="1">
                <a:latin typeface="Arial"/>
                <a:ea typeface="SimSun"/>
                <a:cs typeface="Segoe UI"/>
              </a:rPr>
              <a:t>récupération</a:t>
            </a:r>
            <a:r>
              <a:rPr lang="en-US" sz="1000" dirty="0">
                <a:latin typeface="Arial"/>
                <a:ea typeface="SimSun"/>
                <a:cs typeface="Segoe UI"/>
              </a:rPr>
              <a:t>. Pour </a:t>
            </a:r>
            <a:r>
              <a:rPr lang="en-US" sz="1000" dirty="0" err="1">
                <a:latin typeface="Arial"/>
                <a:ea typeface="SimSun"/>
                <a:cs typeface="Segoe UI"/>
              </a:rPr>
              <a:t>améliorer</a:t>
            </a:r>
            <a:r>
              <a:rPr lang="en-US" sz="1000" dirty="0">
                <a:latin typeface="Arial"/>
                <a:ea typeface="SimSun"/>
                <a:cs typeface="Segoe UI"/>
              </a:rPr>
              <a:t> la </a:t>
            </a:r>
            <a:r>
              <a:rPr lang="en-US" sz="1000" dirty="0" err="1">
                <a:latin typeface="Arial"/>
                <a:ea typeface="SimSun"/>
                <a:cs typeface="Segoe UI"/>
              </a:rPr>
              <a:t>gestion</a:t>
            </a:r>
            <a:r>
              <a:rPr lang="en-US" sz="1000" dirty="0">
                <a:latin typeface="Arial"/>
                <a:ea typeface="SimSun"/>
                <a:cs typeface="Segoe UI"/>
              </a:rPr>
              <a:t> des </a:t>
            </a:r>
            <a:r>
              <a:rPr lang="en-US" sz="1000" dirty="0" err="1">
                <a:latin typeface="Arial"/>
                <a:ea typeface="SimSun"/>
                <a:cs typeface="Segoe UI"/>
              </a:rPr>
              <a:t>certificats</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pour EFS,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allez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autorité</a:t>
            </a:r>
            <a:r>
              <a:rPr lang="en-US" sz="1000" dirty="0">
                <a:latin typeface="Arial"/>
                <a:ea typeface="SimSun"/>
                <a:cs typeface="Segoe UI"/>
              </a:rPr>
              <a:t> de certification interne pour </a:t>
            </a:r>
            <a:r>
              <a:rPr lang="en-US" sz="1000" dirty="0" err="1">
                <a:latin typeface="Arial"/>
                <a:ea typeface="SimSun"/>
                <a:cs typeface="Segoe UI"/>
              </a:rPr>
              <a:t>émettre</a:t>
            </a:r>
            <a:r>
              <a:rPr lang="en-US" sz="1000" dirty="0">
                <a:latin typeface="Arial"/>
                <a:ea typeface="SimSun"/>
                <a:cs typeface="Segoe UI"/>
              </a:rPr>
              <a:t> des </a:t>
            </a:r>
            <a:r>
              <a:rPr lang="en-US" sz="1000" dirty="0" err="1">
                <a:latin typeface="Arial"/>
                <a:ea typeface="SimSun"/>
                <a:cs typeface="Segoe UI"/>
              </a:rPr>
              <a:t>certificats</a:t>
            </a:r>
            <a:r>
              <a:rPr lang="en-US" sz="1000" dirty="0">
                <a:latin typeface="Arial"/>
                <a:ea typeface="SimSun"/>
                <a:cs typeface="Segoe UI"/>
              </a:rPr>
              <a:t> aux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configurerez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un agent de </a:t>
            </a:r>
            <a:r>
              <a:rPr lang="en-US" sz="1000" dirty="0" err="1">
                <a:latin typeface="Arial"/>
                <a:ea typeface="SimSun"/>
                <a:cs typeface="Segoe UI"/>
              </a:rPr>
              <a:t>récupération</a:t>
            </a:r>
            <a:r>
              <a:rPr lang="en-US" sz="1000" dirty="0">
                <a:latin typeface="Arial"/>
                <a:ea typeface="SimSun"/>
                <a:cs typeface="Segoe UI"/>
              </a:rPr>
              <a:t> pour EFS, et </a:t>
            </a:r>
            <a:r>
              <a:rPr lang="en-US" sz="1000" dirty="0" err="1">
                <a:latin typeface="Arial"/>
                <a:ea typeface="SimSun"/>
                <a:cs typeface="Segoe UI"/>
              </a:rPr>
              <a:t>vérifierez</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récupérer</a:t>
            </a:r>
            <a:r>
              <a:rPr lang="en-US" sz="1000" dirty="0">
                <a:latin typeface="Arial"/>
                <a:ea typeface="SimSun"/>
                <a:cs typeface="Segoe UI"/>
              </a:rPr>
              <a:t> des </a:t>
            </a:r>
            <a:r>
              <a:rPr lang="en-US" sz="1000" dirty="0" err="1">
                <a:latin typeface="Arial"/>
                <a:ea typeface="SimSun"/>
                <a:cs typeface="Segoe UI"/>
              </a:rPr>
              <a:t>fichiers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2 : Configuration de </a:t>
            </a:r>
            <a:r>
              <a:rPr lang="en-US" sz="1000" b="1" dirty="0" err="1">
                <a:solidFill>
                  <a:srgbClr val="000000"/>
                </a:solidFill>
                <a:latin typeface="Arial"/>
                <a:ea typeface="SimSun"/>
                <a:cs typeface="Segoe UI"/>
              </a:rPr>
              <a:t>l'audit</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avancé</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gestionnaire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de </a:t>
            </a:r>
            <a:r>
              <a:rPr lang="en-US" sz="1000" dirty="0" err="1">
                <a:latin typeface="Arial"/>
                <a:ea typeface="SimSun"/>
                <a:cs typeface="Segoe UI"/>
              </a:rPr>
              <a:t>suivre</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accès</a:t>
            </a:r>
            <a:r>
              <a:rPr lang="en-US" sz="1000" dirty="0">
                <a:latin typeface="Arial"/>
                <a:ea typeface="SimSun"/>
                <a:cs typeface="Segoe UI"/>
              </a:rPr>
              <a:t> aux </a:t>
            </a:r>
            <a:r>
              <a:rPr lang="en-US" sz="1000" dirty="0" err="1">
                <a:latin typeface="Arial"/>
                <a:ea typeface="SimSun"/>
                <a:cs typeface="Segoe UI"/>
              </a:rPr>
              <a:t>partages</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stockés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LON-SVR1.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devrez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informé</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accède</a:t>
            </a:r>
            <a:r>
              <a:rPr lang="en-US" sz="1000" dirty="0">
                <a:latin typeface="Arial"/>
                <a:ea typeface="SimSun"/>
                <a:cs typeface="Segoe UI"/>
              </a:rPr>
              <a:t> à un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smtClean="0">
                <a:latin typeface="Arial"/>
                <a:ea typeface="SimSun"/>
                <a:cs typeface="Segoe UI"/>
              </a:rPr>
              <a:t>un </a:t>
            </a:r>
            <a:r>
              <a:rPr lang="en-US" sz="1000" dirty="0" err="1">
                <a:solidFill>
                  <a:prstClr val="black"/>
                </a:solidFill>
                <a:latin typeface="Arial"/>
                <a:ea typeface="SimSun"/>
                <a:cs typeface="Segoe UI"/>
              </a:rPr>
              <a:t>périphérique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stockage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amovible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rattaché</a:t>
            </a:r>
            <a:r>
              <a:rPr lang="en-US" sz="1000" dirty="0">
                <a:solidFill>
                  <a:prstClr val="black"/>
                </a:solidFill>
                <a:latin typeface="Arial"/>
                <a:ea typeface="SimSun"/>
                <a:cs typeface="Segoe UI"/>
              </a:rPr>
              <a:t> au </a:t>
            </a:r>
            <a:r>
              <a:rPr lang="en-US" sz="1000" dirty="0" err="1">
                <a:solidFill>
                  <a:prstClr val="black"/>
                </a:solidFill>
                <a:latin typeface="Arial"/>
                <a:ea typeface="SimSun"/>
                <a:cs typeface="Segoe UI"/>
              </a:rPr>
              <a:t>serveur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avez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décidé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d'implémenter</a:t>
            </a:r>
            <a:r>
              <a:rPr lang="en-US" sz="1000" dirty="0">
                <a:solidFill>
                  <a:prstClr val="black"/>
                </a:solidFill>
                <a:latin typeface="Arial"/>
                <a:ea typeface="SimSun"/>
                <a:cs typeface="Segoe UI"/>
              </a:rPr>
              <a:t> les </a:t>
            </a:r>
            <a:r>
              <a:rPr lang="en-US" sz="1000" dirty="0" err="1">
                <a:solidFill>
                  <a:prstClr val="black"/>
                </a:solidFill>
                <a:latin typeface="Arial"/>
                <a:ea typeface="SimSun"/>
                <a:cs typeface="Segoe UI"/>
              </a:rPr>
              <a:t>paramètres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d'accès</a:t>
            </a:r>
            <a:r>
              <a:rPr lang="en-US" sz="1000" dirty="0">
                <a:solidFill>
                  <a:prstClr val="black"/>
                </a:solidFill>
                <a:latin typeface="Arial"/>
                <a:ea typeface="SimSun"/>
                <a:cs typeface="Segoe UI"/>
              </a:rPr>
              <a:t> aux </a:t>
            </a:r>
            <a:r>
              <a:rPr lang="en-US" sz="1000" dirty="0" err="1">
                <a:solidFill>
                  <a:prstClr val="black"/>
                </a:solidFill>
                <a:latin typeface="Arial"/>
                <a:ea typeface="SimSun"/>
                <a:cs typeface="Segoe UI"/>
              </a:rPr>
              <a:t>objets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appropriés</a:t>
            </a:r>
            <a:r>
              <a:rPr lang="en-US" sz="1000" dirty="0">
                <a:solidFill>
                  <a:prstClr val="black"/>
                </a:solidFill>
                <a:latin typeface="Arial"/>
                <a:ea typeface="SimSun"/>
                <a:cs typeface="Segoe UI"/>
              </a:rPr>
              <a:t> à </a:t>
            </a:r>
            <a:r>
              <a:rPr lang="en-US" sz="1000" dirty="0" err="1">
                <a:solidFill>
                  <a:prstClr val="black"/>
                </a:solidFill>
                <a:latin typeface="Arial"/>
                <a:ea typeface="SimSun"/>
                <a:cs typeface="Segoe UI"/>
              </a:rPr>
              <a:t>l'aide</a:t>
            </a:r>
            <a:r>
              <a:rPr lang="en-US" sz="1000" dirty="0">
                <a:solidFill>
                  <a:prstClr val="black"/>
                </a:solidFill>
                <a:latin typeface="Arial"/>
                <a:ea typeface="SimSun"/>
                <a:cs typeface="Segoe UI"/>
              </a:rPr>
              <a:t> de la configuration </a:t>
            </a:r>
            <a:r>
              <a:rPr lang="en-US" sz="1000" dirty="0" err="1">
                <a:solidFill>
                  <a:prstClr val="black"/>
                </a:solidFill>
                <a:latin typeface="Arial"/>
                <a:ea typeface="SimSun"/>
                <a:cs typeface="Segoe UI"/>
              </a:rPr>
              <a:t>avancée</a:t>
            </a:r>
            <a:r>
              <a:rPr lang="en-US" sz="1000" dirty="0">
                <a:solidFill>
                  <a:prstClr val="black"/>
                </a:solidFill>
                <a:latin typeface="Arial"/>
                <a:ea typeface="SimSun"/>
                <a:cs typeface="Segoe UI"/>
              </a:rPr>
              <a:t> de la </a:t>
            </a:r>
            <a:r>
              <a:rPr lang="en-US" sz="1000" dirty="0" err="1">
                <a:solidFill>
                  <a:prstClr val="black"/>
                </a:solidFill>
                <a:latin typeface="Arial"/>
                <a:ea typeface="SimSun"/>
                <a:cs typeface="Segoe UI"/>
              </a:rPr>
              <a:t>stratégie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d'audit</a:t>
            </a:r>
            <a:r>
              <a:rPr lang="en-US" sz="1000" dirty="0" smtClean="0">
                <a:solidFill>
                  <a:prstClr val="black"/>
                </a:solidFill>
                <a:latin typeface="Arial"/>
                <a:ea typeface="SimSun"/>
                <a:cs typeface="Segoe UI"/>
              </a:rPr>
              <a:t>.</a:t>
            </a:r>
            <a:endParaRPr lang="en-US" sz="1000" dirty="0"/>
          </a:p>
        </p:txBody>
      </p:sp>
      <p:sp>
        <p:nvSpPr>
          <p:cNvPr id="4" name="Slide Number Placeholder 3"/>
          <p:cNvSpPr>
            <a:spLocks noGrp="1"/>
          </p:cNvSpPr>
          <p:nvPr>
            <p:ph type="sldNum" sz="quarter" idx="10"/>
          </p:nvPr>
        </p:nvSpPr>
        <p:spPr/>
        <p:txBody>
          <a:bodyPr/>
          <a:lstStyle/>
          <a:p>
            <a:fld id="{AD68003E-2EE8-4CA4-B245-523B0CE9CBAC}"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2676047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D68003E-2EE8-4CA4-B245-523B0CE9CBAC}"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138884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smtClean="0">
                <a:latin typeface="Arial"/>
                <a:ea typeface="SimSun"/>
                <a:cs typeface="Arial"/>
              </a:rPr>
              <a:t>Question</a:t>
            </a:r>
            <a:r>
              <a:rPr lang="en-US" sz="1000" b="1">
                <a:latin typeface="Arial"/>
                <a:ea typeface="SimSun"/>
                <a:cs typeface="Arial"/>
              </a:rPr>
              <a:t> :</a:t>
            </a:r>
            <a:r>
              <a:rPr lang="en-US" sz="1000">
                <a:latin typeface="Arial"/>
                <a:ea typeface="SimSun"/>
                <a:cs typeface="Segoe UI"/>
              </a:rPr>
              <a:t> Dans l'exercice 1, tâche 1, pourquoi deviez-vous générer un nouveau certificat </a:t>
            </a:r>
            <a:r>
              <a:rPr lang="en-US" sz="1000">
                <a:latin typeface="Arial"/>
                <a:ea typeface="SimSun"/>
                <a:cs typeface="Arial"/>
              </a:rPr>
              <a:t>Agent de récupération de données</a:t>
            </a:r>
            <a:r>
              <a:rPr lang="en-US" sz="1000">
                <a:latin typeface="Arial"/>
                <a:ea typeface="SimSun"/>
                <a:cs typeface="Segoe UI"/>
              </a:rPr>
              <a:t> à l'aide de l'autorité de certification (CA) AdatumCA ?</a:t>
            </a:r>
            <a:endParaRPr lang="en-US" sz="1000">
              <a:latin typeface="Arial"/>
              <a:ea typeface="SimSun"/>
              <a:cs typeface="Arial"/>
            </a:endParaRPr>
          </a:p>
          <a:p>
            <a:pPr>
              <a:lnSpc>
                <a:spcPct val="115000"/>
              </a:lnSpc>
              <a:spcAft>
                <a:spcPts val="1000"/>
              </a:spcAft>
            </a:pPr>
            <a:r>
              <a:rPr lang="en-US" sz="1000" b="1">
                <a:latin typeface="Arial"/>
                <a:ea typeface="SimSun"/>
                <a:cs typeface="Arial"/>
              </a:rPr>
              <a:t>Réponse :</a:t>
            </a:r>
            <a:r>
              <a:rPr lang="en-US" sz="1000">
                <a:latin typeface="Arial"/>
                <a:ea typeface="SimSun"/>
                <a:cs typeface="Segoe UI"/>
              </a:rPr>
              <a:t> L'autorité de certification AdatumCA est reconnue comme une autorité de confiance pour les ordinateurs rattachés au domaine. La génération du certificat à partir d'AdatumCA rend le certificat plus portable et pratique à utiliser qu'un certificat auto-signé généré à partir d'un ordinateur Windows Server 2012.</a:t>
            </a:r>
            <a:endParaRPr lang="en-US" sz="1000">
              <a:latin typeface="Arial"/>
              <a:ea typeface="SimSun"/>
              <a:cs typeface="Arial"/>
            </a:endParaRPr>
          </a:p>
          <a:p>
            <a:pPr>
              <a:lnSpc>
                <a:spcPct val="115000"/>
              </a:lnSpc>
              <a:spcAft>
                <a:spcPts val="1000"/>
              </a:spcAft>
            </a:pPr>
            <a:r>
              <a:rPr lang="en-US" sz="1000" b="1">
                <a:latin typeface="Arial"/>
                <a:ea typeface="SimSun"/>
                <a:cs typeface="Arial"/>
              </a:rPr>
              <a:t>Question :</a:t>
            </a:r>
            <a:r>
              <a:rPr lang="en-US" sz="1000">
                <a:latin typeface="Arial"/>
                <a:ea typeface="SimSun"/>
                <a:cs typeface="Segoe UI"/>
              </a:rPr>
              <a:t> Quels sont les avantages de placer des serveurs dans une unité d'organisation et d'appliquer des stratégies d'audit à cette unité d'organisation ?</a:t>
            </a:r>
            <a:endParaRPr lang="en-US" sz="1000">
              <a:latin typeface="Arial"/>
              <a:ea typeface="SimSun"/>
              <a:cs typeface="Arial"/>
            </a:endParaRPr>
          </a:p>
          <a:p>
            <a:pPr>
              <a:lnSpc>
                <a:spcPct val="115000"/>
              </a:lnSpc>
              <a:spcAft>
                <a:spcPts val="1000"/>
              </a:spcAft>
            </a:pPr>
            <a:r>
              <a:rPr lang="en-US" sz="1000" b="1">
                <a:latin typeface="Arial"/>
                <a:ea typeface="SimSun"/>
                <a:cs typeface="Arial"/>
              </a:rPr>
              <a:t>Réponse :</a:t>
            </a:r>
            <a:r>
              <a:rPr lang="en-US" sz="1000">
                <a:latin typeface="Arial"/>
                <a:ea typeface="SimSun"/>
                <a:cs typeface="Segoe UI"/>
              </a:rPr>
              <a:t> Vous pouvez cibler des serveurs spécifiques pour enregistrer les événements d'audit, plutôt que d'appliquer le processus d'audit à l'ensemble de l'entreprise. Cela est particulièrement important lorsque l'audit enregistre un grand nombre d'événements. L'écriture d'un grand nombre d'événements sur les disques physiques de tous les serveurs de l'organisation peut provoquer d'importants problèmes de performances.</a:t>
            </a:r>
            <a:endParaRPr lang="en-US" sz="1000">
              <a:latin typeface="Arial"/>
              <a:ea typeface="SimSun"/>
              <a:cs typeface="Arial"/>
            </a:endParaRPr>
          </a:p>
          <a:p>
            <a:pPr>
              <a:lnSpc>
                <a:spcPct val="115000"/>
              </a:lnSpc>
              <a:spcAft>
                <a:spcPts val="1000"/>
              </a:spcAft>
            </a:pPr>
            <a:r>
              <a:rPr lang="en-US" sz="1000" b="1">
                <a:latin typeface="Arial"/>
                <a:ea typeface="SimSun"/>
                <a:cs typeface="Arial"/>
              </a:rPr>
              <a:t>Question :</a:t>
            </a:r>
            <a:r>
              <a:rPr lang="en-US" sz="1000">
                <a:latin typeface="Arial"/>
                <a:ea typeface="SimSun"/>
                <a:cs typeface="Segoe UI"/>
              </a:rPr>
              <a:t> Quelle est la raison d'appliquer des stratégies d'audit à l'ensemble de l'organisation ?</a:t>
            </a:r>
            <a:endParaRPr lang="en-US" sz="1000">
              <a:latin typeface="Arial"/>
              <a:ea typeface="SimSun"/>
              <a:cs typeface="Arial"/>
            </a:endParaRPr>
          </a:p>
          <a:p>
            <a:pPr>
              <a:lnSpc>
                <a:spcPct val="115000"/>
              </a:lnSpc>
              <a:spcAft>
                <a:spcPts val="1000"/>
              </a:spcAft>
            </a:pPr>
            <a:r>
              <a:rPr lang="en-US" sz="1000" b="1">
                <a:latin typeface="Arial"/>
                <a:ea typeface="SimSun"/>
                <a:cs typeface="Arial"/>
              </a:rPr>
              <a:t>Réponse :</a:t>
            </a:r>
            <a:r>
              <a:rPr lang="en-US" sz="1000">
                <a:latin typeface="Arial"/>
                <a:ea typeface="SimSun"/>
                <a:cs typeface="Segoe UI"/>
              </a:rPr>
              <a:t> Si vous essayez d'identifier un problème général, ou si vous ne savez pas où un événement spécifique se produit, le ciblage d'un plus grand groupe de serveurs peut être nécessaire pour capturer l'événement. Dans ce cas, le filtrage des événements peut être utilisé pour rechercher un événement d'audit spécifique.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37037CC9-9F3A-462C-B4C9-A4BD90F2FEDC}" type="slidenum">
              <a:rPr lang="en-IN" smtClean="0"/>
              <a:pPr/>
              <a:t>19</a:t>
            </a:fld>
            <a:endParaRPr lang="en-IN" dirty="0"/>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r>
              <a:rPr lang="en-US" sz="1000">
                <a:latin typeface="Arial"/>
                <a:ea typeface="SimSun"/>
                <a:cs typeface="Segoe UI"/>
              </a:rPr>
              <a:t>Décrivez brièvement le contenu du module.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2476904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Questions de contrôle des acquis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Certains utilisateurs chiffrent les fichiers stockés sur les partages réseau pour les protéger des autres utilisateurs de service disposant d'autorisations NTFS sur ces fichiers. Cette méthode est-elle efficace pour empêcher les utilisateurs de consulter et de modifier ces fichiers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Oui. Un fichier</a:t>
            </a:r>
            <a:r>
              <a:rPr lang="en-US" sz="1000" smtClean="0">
                <a:effectLst/>
                <a:latin typeface="Arial"/>
                <a:ea typeface="SimSun"/>
                <a:cs typeface="Segoe UI"/>
              </a:rPr>
              <a:t> </a:t>
            </a:r>
            <a:r>
              <a:rPr lang="en-US" sz="1000">
                <a:latin typeface="Arial"/>
                <a:ea typeface="SimSun"/>
                <a:cs typeface="Segoe UI"/>
              </a:rPr>
              <a:t>chiffré au format EFS ne peut pas être ouvert ou modifié par des utilisateurs non autorisés. Par défaut, seul l'utilisateur qui a chiffré le fichier et l'agent de récupération peuvent déchiffrer le fichier.</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Pourquoi le système EFS peut-il être considéré comme une méthode de chiffrement problématique dans un environnement de serveur de fichiers réseau largement distribué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Le chiffrement EFS est basé principalement sur les certificats personnels, qui sont généralement stockés dans un profil utilisateur. La possibilité de déchiffrer des fichiers dépend strictement de l'accès au certificat du profil, qui peut ne pas être disponible, selon l'ordinateur auquel l'utilisateur se connecte.</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avez configuré une stratégie d'audit à l'aide de la stratégie de groupe à appliquer à tous les serveurs de fichiers de votre organisation. Après avoir activé la stratégie et confirmé l'application des paramètres de stratégie de groupe, vous constatez qu'aucun événement d'audit n'est enregistré dans les journaux d'événements. Quelle en est la raison la plus probable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auditer l'accès aux fichiers, vous devez configurer des fichiers ou dossiers pour auditer des événements spécifiques. Si vous ne le faites pas, les événements d'audit ne sont pas enregistrés.</a:t>
            </a:r>
            <a:endParaRPr lang="en-US" sz="1000">
              <a:latin typeface="Arial"/>
              <a:ea typeface="SimSun"/>
              <a:cs typeface="Arial"/>
            </a:endParaRPr>
          </a:p>
          <a:p>
            <a:pPr>
              <a:lnSpc>
                <a:spcPct val="115000"/>
              </a:lnSpc>
            </a:pP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417369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smtClean="0">
                <a:latin typeface="Arial"/>
                <a:ea typeface="SimSun"/>
                <a:cs typeface="Arial"/>
              </a:rPr>
              <a:t>Outils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graphicFrame>
        <p:nvGraphicFramePr>
          <p:cNvPr id="7" name="Table 6"/>
          <p:cNvGraphicFramePr>
            <a:graphicFrameLocks noGrp="1"/>
          </p:cNvGraphicFramePr>
          <p:nvPr>
            <p:extLst>
              <p:ext uri="{D42A27DB-BD31-4B8C-83A1-F6EECF244321}">
                <p14:modId xmlns:p14="http://schemas.microsoft.com/office/powerpoint/2010/main" val="3850969110"/>
              </p:ext>
            </p:extLst>
          </p:nvPr>
        </p:nvGraphicFramePr>
        <p:xfrm>
          <a:off x="428604" y="2442296"/>
          <a:ext cx="5572164" cy="1457899"/>
        </p:xfrm>
        <a:graphic>
          <a:graphicData uri="http://schemas.openxmlformats.org/drawingml/2006/table">
            <a:tbl>
              <a:tblPr firstRow="1" bandRow="1">
                <a:tableStyleId>{5C22544A-7EE6-4342-B048-85BDC9FD1C3A}</a:tableStyleId>
              </a:tblPr>
              <a:tblGrid>
                <a:gridCol w="1857388"/>
                <a:gridCol w="1857388"/>
                <a:gridCol w="1857388"/>
              </a:tblGrid>
              <a:tr h="370840">
                <a:tc>
                  <a:txBody>
                    <a:bodyPr/>
                    <a:lstStyle/>
                    <a:p>
                      <a:pPr marL="0" marR="0">
                        <a:lnSpc>
                          <a:spcPct val="115000"/>
                        </a:lnSpc>
                        <a:spcBef>
                          <a:spcPts val="0"/>
                        </a:spcBef>
                        <a:spcAft>
                          <a:spcPts val="0"/>
                        </a:spcAft>
                      </a:pPr>
                      <a:r>
                        <a:rPr lang="en-US" sz="1000" smtClean="0">
                          <a:solidFill>
                            <a:srgbClr val="000000"/>
                          </a:solidFill>
                          <a:latin typeface="Arial" pitchFamily="34" charset="0"/>
                          <a:ea typeface="Times New Roman"/>
                          <a:cs typeface="Arial" pitchFamily="34" charset="0"/>
                        </a:rPr>
                        <a:t>Outil</a:t>
                      </a:r>
                      <a:endParaRPr lang="en-IN"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solidFill>
                            <a:srgbClr val="000000"/>
                          </a:solidFill>
                          <a:latin typeface="Arial" pitchFamily="34" charset="0"/>
                          <a:ea typeface="Times New Roman"/>
                          <a:cs typeface="Arial" pitchFamily="34" charset="0"/>
                        </a:rPr>
                        <a:t>Utilisation</a:t>
                      </a:r>
                      <a:endParaRPr lang="en-US" sz="1000" dirty="0">
                        <a:solidFill>
                          <a:srgbClr val="000000"/>
                        </a:solidFill>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solidFill>
                            <a:srgbClr val="000000"/>
                          </a:solidFill>
                          <a:latin typeface="Arial" pitchFamily="34" charset="0"/>
                          <a:ea typeface="Times New Roman"/>
                          <a:cs typeface="Arial" pitchFamily="34" charset="0"/>
                        </a:rPr>
                        <a:t>Emplacement</a:t>
                      </a:r>
                      <a:endParaRPr lang="en-US" sz="1000" dirty="0">
                        <a:solidFill>
                          <a:srgbClr val="000000"/>
                        </a:solidFill>
                        <a:latin typeface="Arial" pitchFamily="34" charset="0"/>
                        <a:ea typeface="Times New Roman"/>
                        <a:cs typeface="Arial" pitchFamily="34" charset="0"/>
                      </a:endParaRPr>
                    </a:p>
                  </a:txBody>
                  <a:tcPr marL="68580" marR="68580" marT="0" marB="0"/>
                </a:tc>
              </a:tr>
              <a:tr h="370840">
                <a:tc>
                  <a:txBody>
                    <a:bodyPr/>
                    <a:lstStyle/>
                    <a:p>
                      <a:pPr lvl="0">
                        <a:lnSpc>
                          <a:spcPct val="115000"/>
                        </a:lnSpc>
                      </a:pPr>
                      <a:r>
                        <a:rPr lang="en-US" sz="1000" smtClean="0">
                          <a:solidFill>
                            <a:srgbClr val="000000"/>
                          </a:solidFill>
                          <a:latin typeface="Arial"/>
                          <a:ea typeface="SimSun"/>
                          <a:cs typeface="Segoe UI"/>
                        </a:rPr>
                        <a:t>Console de gestion des stratégies de groupe</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srgbClr val="000000"/>
                          </a:solidFill>
                          <a:latin typeface="Arial"/>
                          <a:ea typeface="SimSun"/>
                          <a:cs typeface="Segoe UI"/>
                        </a:rPr>
                        <a:t>Gérer les objets de stratégie de groupe contenant les paramètres de stratégie d'audit</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srgbClr val="000000"/>
                          </a:solidFill>
                          <a:latin typeface="Arial"/>
                          <a:ea typeface="SimSun"/>
                          <a:cs typeface="Segoe UI"/>
                        </a:rPr>
                        <a:t>Gestionnaire de serveur - Outils</a:t>
                      </a:r>
                      <a:endParaRPr lang="en-US" sz="1000">
                        <a:solidFill>
                          <a:prstClr val="black"/>
                        </a:solidFill>
                        <a:latin typeface="Arial"/>
                        <a:ea typeface="SimSun"/>
                        <a:cs typeface="Arial"/>
                      </a:endParaRPr>
                    </a:p>
                  </a:txBody>
                  <a:tcPr marL="68580" marR="68580" marT="0" marB="0"/>
                </a:tc>
              </a:tr>
              <a:tr h="400941">
                <a:tc>
                  <a:txBody>
                    <a:bodyPr/>
                    <a:lstStyle/>
                    <a:p>
                      <a:pPr lvl="0">
                        <a:lnSpc>
                          <a:spcPct val="115000"/>
                        </a:lnSpc>
                      </a:pPr>
                      <a:r>
                        <a:rPr lang="en-US" sz="1000" smtClean="0">
                          <a:solidFill>
                            <a:srgbClr val="000000"/>
                          </a:solidFill>
                          <a:latin typeface="Arial"/>
                          <a:ea typeface="SimSun"/>
                          <a:cs typeface="Segoe UI"/>
                        </a:rPr>
                        <a:t>Observateur d'événements</a:t>
                      </a:r>
                      <a:endParaRPr lang="en-US" sz="1000">
                        <a:solidFill>
                          <a:prstClr val="black"/>
                        </a:solidFill>
                        <a:latin typeface="Arial"/>
                        <a:ea typeface="SimSun"/>
                        <a:cs typeface="Arial"/>
                      </a:endParaRPr>
                    </a:p>
                  </a:txBody>
                  <a:tcPr marL="68580" marR="68580" marT="0" marB="0"/>
                </a:tc>
                <a:tc>
                  <a:txBody>
                    <a:bodyPr/>
                    <a:lstStyle/>
                    <a:p>
                      <a:pPr marL="0" marR="0">
                        <a:lnSpc>
                          <a:spcPct val="115000"/>
                        </a:lnSpc>
                        <a:spcBef>
                          <a:spcPts val="0"/>
                        </a:spcBef>
                        <a:spcAft>
                          <a:spcPts val="0"/>
                        </a:spcAft>
                      </a:pPr>
                      <a:r>
                        <a:rPr lang="en-US" sz="1000" smtClean="0">
                          <a:solidFill>
                            <a:srgbClr val="000000"/>
                          </a:solidFill>
                          <a:latin typeface="Arial"/>
                          <a:ea typeface="SimSun"/>
                          <a:cs typeface="Segoe UI"/>
                        </a:rPr>
                        <a:t>Afficher les événements de stratégie d'audit</a:t>
                      </a:r>
                      <a:endParaRPr lang="en-IN" sz="1000" dirty="0">
                        <a:latin typeface="Arial" pitchFamily="34" charset="0"/>
                        <a:ea typeface="Times New Roman"/>
                        <a:cs typeface="Arial" pitchFamily="34" charset="0"/>
                      </a:endParaRPr>
                    </a:p>
                  </a:txBody>
                  <a:tcPr marL="68580" marR="68580" marT="0" marB="0"/>
                </a:tc>
                <a:tc>
                  <a:txBody>
                    <a:bodyPr/>
                    <a:lstStyle/>
                    <a:p>
                      <a:pPr lvl="0">
                        <a:lnSpc>
                          <a:spcPct val="115000"/>
                        </a:lnSpc>
                      </a:pPr>
                      <a:r>
                        <a:rPr lang="en-US" sz="1000" smtClean="0">
                          <a:solidFill>
                            <a:srgbClr val="000000"/>
                          </a:solidFill>
                          <a:latin typeface="Arial"/>
                          <a:ea typeface="SimSun"/>
                          <a:cs typeface="Segoe UI"/>
                        </a:rPr>
                        <a:t>Gestionnaire de serveur - Outils</a:t>
                      </a:r>
                      <a:endParaRPr lang="en-US" sz="1000">
                        <a:solidFill>
                          <a:prstClr val="black"/>
                        </a:solidFill>
                        <a:latin typeface="Arial"/>
                        <a:ea typeface="SimSun"/>
                        <a:cs typeface="Arial"/>
                      </a:endParaRPr>
                    </a:p>
                  </a:txBody>
                  <a:tcPr marL="68580" marR="68580" marT="0" marB="0"/>
                </a:tc>
              </a:tr>
            </a:tbl>
          </a:graphicData>
        </a:graphic>
      </p:graphicFrame>
    </p:spTree>
    <p:extLst>
      <p:ext uri="{BB962C8B-B14F-4D97-AF65-F5344CB8AC3E}">
        <p14:creationId xmlns:p14="http://schemas.microsoft.com/office/powerpoint/2010/main" val="3181216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32583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Le système EFS est généralement utilisé pour protéger les données des ordinateurs portables. Il est utilisé moins souvent sur les réseaux, mais comme la configuration par défaut permet aux utilisateurs d'utiliser le système EFS sur les partages de fichiers, les stagiaires doivent être informés de cette possibilité.</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4274569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Si les stagiaires ne maîtrisent pas le chiffrement, prenez quelques minutes pour présenter le chiffrement par clé symétrique et par clé publique. En outre, vous devez associer le chiffrement par clé publique aux certificats, à la clé publique et à la clé privée.</a:t>
            </a:r>
            <a:endParaRPr lang="en-US" sz="1000">
              <a:latin typeface="Arial"/>
              <a:ea typeface="SimSun"/>
              <a:cs typeface="Arial"/>
            </a:endParaRPr>
          </a:p>
          <a:p>
            <a:pPr>
              <a:lnSpc>
                <a:spcPct val="115000"/>
              </a:lnSpc>
              <a:spcAft>
                <a:spcPts val="1000"/>
              </a:spcAft>
            </a:pPr>
            <a:r>
              <a:rPr lang="en-US" sz="1000">
                <a:latin typeface="Arial"/>
                <a:ea typeface="SimSun"/>
                <a:cs typeface="Segoe UI"/>
              </a:rPr>
              <a:t>Si des fichiers EFS sont partagés entre des utilisateurs, la clé FEK est chiffrée et stockée une fois pour chaque utilisateur.</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302998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Précisez aux stagiaires que si leur organisation souhaite utiliser et prendre en charge le système EFS, ils doivent obtenir des certificats d'une autorité de certification (CA) afin que ces derniers puissent être distribués et sauvegardés automatiquement.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1165031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Démarrez</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a:t>
            </a:r>
            <a:r>
              <a:rPr lang="en-US" sz="1000" b="1" dirty="0">
                <a:latin typeface="Arial"/>
                <a:ea typeface="SimSun"/>
                <a:cs typeface="Arial"/>
              </a:rPr>
              <a:t>22411B-LON-DC1</a:t>
            </a:r>
            <a:r>
              <a:rPr lang="en-US" sz="1000" dirty="0">
                <a:latin typeface="Arial"/>
                <a:ea typeface="SimSun"/>
                <a:cs typeface="Segoe UI"/>
              </a:rPr>
              <a:t> et </a:t>
            </a:r>
            <a:r>
              <a:rPr lang="en-US" sz="1000" b="1" dirty="0">
                <a:latin typeface="Arial"/>
                <a:ea typeface="SimSun"/>
                <a:cs typeface="Arial"/>
              </a:rPr>
              <a:t>22411B-LON-CL1</a:t>
            </a:r>
            <a:r>
              <a:rPr lang="en-US" sz="1000" dirty="0">
                <a:latin typeface="Arial"/>
                <a:ea typeface="SimSun"/>
                <a:cs typeface="Segoe UI"/>
              </a:rPr>
              <a:t>. </a:t>
            </a:r>
            <a:r>
              <a:rPr lang="en-US" sz="1000" dirty="0" err="1">
                <a:latin typeface="Arial"/>
                <a:ea typeface="SimSun"/>
                <a:cs typeface="Segoe UI"/>
              </a:rPr>
              <a:t>Connectez-vous</a:t>
            </a:r>
            <a:r>
              <a:rPr lang="en-US" sz="1000" dirty="0">
                <a:latin typeface="Arial"/>
                <a:ea typeface="SimSun"/>
                <a:cs typeface="Segoe UI"/>
              </a:rPr>
              <a:t> à </a:t>
            </a:r>
            <a:r>
              <a:rPr lang="en-US" sz="1000" b="1" dirty="0">
                <a:latin typeface="Arial"/>
                <a:ea typeface="SimSun"/>
                <a:cs typeface="Arial"/>
              </a:rPr>
              <a:t>22411B-LON-DC1</a:t>
            </a:r>
            <a:r>
              <a:rPr lang="en-US" sz="1000" dirty="0">
                <a:latin typeface="Arial"/>
                <a:ea typeface="SimSun"/>
                <a:cs typeface="Segoe UI"/>
              </a:rPr>
              <a:t> en </a:t>
            </a:r>
            <a:r>
              <a:rPr lang="en-US" sz="1000" dirty="0" err="1">
                <a:latin typeface="Arial"/>
                <a:ea typeface="SimSun"/>
                <a:cs typeface="Segoe UI"/>
              </a:rPr>
              <a:t>tant</a:t>
            </a:r>
            <a:r>
              <a:rPr lang="en-US" sz="1000" dirty="0">
                <a:latin typeface="Arial"/>
                <a:ea typeface="SimSun"/>
                <a:cs typeface="Segoe UI"/>
              </a:rPr>
              <a:t> </a:t>
            </a:r>
            <a:r>
              <a:rPr lang="en-US" sz="1000" dirty="0" err="1">
                <a:latin typeface="Arial"/>
                <a:ea typeface="SimSun"/>
                <a:cs typeface="Segoe UI"/>
              </a:rPr>
              <a:t>qu'</a:t>
            </a:r>
            <a:r>
              <a:rPr lang="en-US" sz="1000" b="1" dirty="0" err="1">
                <a:latin typeface="Arial"/>
                <a:ea typeface="SimSun"/>
                <a:cs typeface="Arial"/>
              </a:rPr>
              <a:t>ADATUM</a:t>
            </a:r>
            <a:r>
              <a:rPr lang="en-US" sz="1000" b="1" dirty="0">
                <a:latin typeface="Arial"/>
                <a:ea typeface="SimSun"/>
                <a:cs typeface="Arial"/>
              </a:rPr>
              <a:t>\</a:t>
            </a:r>
            <a:r>
              <a:rPr lang="en-US" sz="1000" b="1" dirty="0" err="1">
                <a:latin typeface="Arial"/>
                <a:ea typeface="SimSun"/>
                <a:cs typeface="Arial"/>
              </a:rPr>
              <a:t>Administrateur</a:t>
            </a:r>
            <a:r>
              <a:rPr lang="en-US" sz="1000" dirty="0">
                <a:latin typeface="Arial"/>
                <a:ea typeface="SimSun"/>
                <a:cs typeface="Segoe UI"/>
              </a:rPr>
              <a:t> avec le mot de </a:t>
            </a:r>
            <a:r>
              <a:rPr lang="en-US" sz="1000" dirty="0" err="1">
                <a:latin typeface="Arial"/>
                <a:ea typeface="SimSun"/>
                <a:cs typeface="Segoe UI"/>
              </a:rPr>
              <a:t>passe</a:t>
            </a:r>
            <a:r>
              <a:rPr lang="en-US" sz="1000" dirty="0">
                <a:latin typeface="Arial"/>
                <a:ea typeface="SimSun"/>
                <a:cs typeface="Segoe UI"/>
              </a:rPr>
              <a:t> </a:t>
            </a:r>
            <a:r>
              <a:rPr lang="en-US" sz="1000" b="1" dirty="0">
                <a:latin typeface="Arial"/>
                <a:ea typeface="SimSun"/>
                <a:cs typeface="Arial"/>
              </a:rPr>
              <a:t>Pa$$w0rd</a:t>
            </a:r>
            <a:r>
              <a:rPr lang="en-US" sz="1000" dirty="0">
                <a:latin typeface="Arial"/>
                <a:ea typeface="SimSun"/>
                <a:cs typeface="Segoe UI"/>
              </a:rPr>
              <a:t>. Ne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connectez</a:t>
            </a:r>
            <a:r>
              <a:rPr lang="en-US" sz="1000" dirty="0">
                <a:latin typeface="Arial"/>
                <a:ea typeface="SimSun"/>
                <a:cs typeface="Segoe UI"/>
              </a:rPr>
              <a:t> pas à </a:t>
            </a:r>
            <a:r>
              <a:rPr lang="en-US" sz="1000" b="1" dirty="0">
                <a:latin typeface="Arial"/>
                <a:ea typeface="SimSun"/>
                <a:cs typeface="Arial"/>
              </a:rPr>
              <a:t>22411B-LON-CL1</a:t>
            </a:r>
            <a:r>
              <a:rPr lang="en-US" sz="1000" dirty="0">
                <a:latin typeface="Arial"/>
                <a:ea typeface="SimSun"/>
                <a:cs typeface="Segoe UI"/>
              </a:rPr>
              <a:t> </a:t>
            </a:r>
            <a:r>
              <a:rPr lang="en-US" sz="1000" dirty="0" err="1">
                <a:latin typeface="Arial"/>
                <a:ea typeface="SimSun"/>
                <a:cs typeface="Segoe UI"/>
              </a:rPr>
              <a:t>tant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n'avez</a:t>
            </a:r>
            <a:r>
              <a:rPr lang="en-US" sz="1000" dirty="0">
                <a:latin typeface="Arial"/>
                <a:ea typeface="SimSun"/>
                <a:cs typeface="Segoe UI"/>
              </a:rPr>
              <a:t> pas </a:t>
            </a:r>
            <a:r>
              <a:rPr lang="en-US" sz="1000" dirty="0" err="1">
                <a:latin typeface="Arial"/>
                <a:ea typeface="SimSun"/>
                <a:cs typeface="Segoe UI"/>
              </a:rPr>
              <a:t>reçu</a:t>
            </a:r>
            <a:r>
              <a:rPr lang="en-US" sz="1000" dirty="0">
                <a:latin typeface="Arial"/>
                <a:ea typeface="SimSun"/>
                <a:cs typeface="Segoe UI"/>
              </a:rPr>
              <a:t> </a:t>
            </a:r>
            <a:r>
              <a:rPr lang="en-US" sz="1000" dirty="0" err="1">
                <a:latin typeface="Arial"/>
                <a:ea typeface="SimSun"/>
                <a:cs typeface="Segoe UI"/>
              </a:rPr>
              <a:t>l'indication</a:t>
            </a:r>
            <a:r>
              <a:rPr lang="en-US" sz="1000" dirty="0">
                <a:latin typeface="Arial"/>
                <a:ea typeface="SimSun"/>
                <a:cs typeface="Segoe UI"/>
              </a:rPr>
              <a:t> de le faire.</a:t>
            </a:r>
            <a:endParaRPr lang="en-US" sz="1000" dirty="0">
              <a:latin typeface="Arial"/>
              <a:ea typeface="SimSun"/>
              <a:cs typeface="Arial"/>
            </a:endParaRPr>
          </a:p>
          <a:p>
            <a:pPr>
              <a:lnSpc>
                <a:spcPct val="115000"/>
              </a:lnSpc>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Vérifier</a:t>
            </a:r>
            <a:r>
              <a:rPr lang="en-US" sz="1000" b="1" dirty="0" smtClean="0">
                <a:effectLst/>
                <a:latin typeface="Arial"/>
                <a:ea typeface="SimSun"/>
                <a:cs typeface="Segoe UI"/>
              </a:rPr>
              <a:t> </a:t>
            </a:r>
            <a:r>
              <a:rPr lang="en-US" sz="1000" b="1" dirty="0" err="1" smtClean="0">
                <a:effectLst/>
                <a:latin typeface="Arial"/>
                <a:ea typeface="SimSun"/>
                <a:cs typeface="Segoe UI"/>
              </a:rPr>
              <a:t>qu'un</a:t>
            </a:r>
            <a:r>
              <a:rPr lang="en-US" sz="1000" b="1" dirty="0" smtClean="0">
                <a:effectLst/>
                <a:latin typeface="Arial"/>
                <a:ea typeface="SimSun"/>
                <a:cs typeface="Segoe UI"/>
              </a:rPr>
              <a:t> </a:t>
            </a:r>
            <a:r>
              <a:rPr lang="en-US" sz="1000" b="1" dirty="0" err="1" smtClean="0">
                <a:effectLst/>
                <a:latin typeface="Arial"/>
                <a:ea typeface="SimSun"/>
                <a:cs typeface="Segoe UI"/>
              </a:rPr>
              <a:t>compte</a:t>
            </a:r>
            <a:r>
              <a:rPr lang="en-US" sz="1000" b="1" dirty="0" smtClean="0">
                <a:effectLst/>
                <a:latin typeface="Arial"/>
                <a:ea typeface="SimSun"/>
                <a:cs typeface="Segoe UI"/>
              </a:rPr>
              <a:t> </a:t>
            </a:r>
            <a:r>
              <a:rPr lang="en-US" sz="1000" b="1" dirty="0" err="1" smtClean="0">
                <a:effectLst/>
                <a:latin typeface="Arial"/>
                <a:ea typeface="SimSun"/>
                <a:cs typeface="Segoe UI"/>
              </a:rPr>
              <a:t>d'ordinateur</a:t>
            </a:r>
            <a:r>
              <a:rPr lang="en-US" sz="1000" b="1" dirty="0" smtClean="0">
                <a:effectLst/>
                <a:latin typeface="Arial"/>
                <a:ea typeface="SimSun"/>
                <a:cs typeface="Segoe UI"/>
              </a:rPr>
              <a:t> </a:t>
            </a:r>
            <a:r>
              <a:rPr lang="en-US" sz="1000" b="1" dirty="0" err="1" smtClean="0">
                <a:effectLst/>
                <a:latin typeface="Arial"/>
                <a:ea typeface="SimSun"/>
                <a:cs typeface="Segoe UI"/>
              </a:rPr>
              <a:t>prend</a:t>
            </a:r>
            <a:r>
              <a:rPr lang="en-US" sz="1000" b="1" dirty="0" smtClean="0">
                <a:effectLst/>
                <a:latin typeface="Arial"/>
                <a:ea typeface="SimSun"/>
                <a:cs typeface="Segoe UI"/>
              </a:rPr>
              <a:t> en charge le </a:t>
            </a:r>
            <a:r>
              <a:rPr lang="en-US" sz="1000" b="1" dirty="0" err="1" smtClean="0">
                <a:effectLst/>
                <a:latin typeface="Arial"/>
                <a:ea typeface="SimSun"/>
                <a:cs typeface="Segoe UI"/>
              </a:rPr>
              <a:t>système</a:t>
            </a:r>
            <a:r>
              <a:rPr lang="en-US" sz="1000" b="1" dirty="0" smtClean="0">
                <a:effectLst/>
                <a:latin typeface="Arial"/>
                <a:ea typeface="SimSun"/>
                <a:cs typeface="Segoe UI"/>
              </a:rPr>
              <a:t> EFS </a:t>
            </a:r>
            <a:r>
              <a:rPr lang="en-US" sz="1000" b="1" dirty="0" err="1" smtClean="0">
                <a:effectLst/>
                <a:latin typeface="Arial"/>
                <a:ea typeface="SimSun"/>
                <a:cs typeface="Segoe UI"/>
              </a:rPr>
              <a:t>sur</a:t>
            </a:r>
            <a:r>
              <a:rPr lang="en-US" sz="1000" b="1" dirty="0" smtClean="0">
                <a:effectLst/>
                <a:latin typeface="Arial"/>
                <a:ea typeface="SimSun"/>
                <a:cs typeface="Segoe UI"/>
              </a:rPr>
              <a:t> un </a:t>
            </a:r>
            <a:r>
              <a:rPr lang="en-US" sz="1000" b="1" dirty="0" err="1" smtClean="0">
                <a:effectLst/>
                <a:latin typeface="Arial"/>
                <a:ea typeface="SimSun"/>
                <a:cs typeface="Segoe UI"/>
              </a:rPr>
              <a:t>partage</a:t>
            </a:r>
            <a:r>
              <a:rPr lang="en-US" sz="1000" b="1" dirty="0" smtClean="0">
                <a:effectLst/>
                <a:latin typeface="Arial"/>
                <a:ea typeface="SimSun"/>
                <a:cs typeface="Segoe UI"/>
              </a:rPr>
              <a:t> </a:t>
            </a:r>
            <a:r>
              <a:rPr lang="en-US" sz="1000" b="1" dirty="0" err="1" smtClean="0">
                <a:effectLst/>
                <a:latin typeface="Arial"/>
                <a:ea typeface="SimSun"/>
                <a:cs typeface="Segoe UI"/>
              </a:rPr>
              <a:t>réseau</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LON-DC1,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Gestionnaire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Outils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Utilisateurs</a:t>
            </a:r>
            <a:r>
              <a:rPr lang="en-US" sz="1000" b="1" dirty="0" smtClean="0">
                <a:effectLst/>
                <a:latin typeface="Arial"/>
                <a:ea typeface="Times New Roman"/>
                <a:cs typeface="Times New Roman"/>
              </a:rPr>
              <a:t> et </a:t>
            </a:r>
            <a:r>
              <a:rPr lang="en-US" sz="1000" b="1" dirty="0" err="1" smtClean="0">
                <a:effectLst/>
                <a:latin typeface="Arial"/>
                <a:ea typeface="Times New Roman"/>
                <a:cs typeface="Times New Roman"/>
              </a:rPr>
              <a:t>ordinateurs</a:t>
            </a:r>
            <a:r>
              <a:rPr lang="en-US" sz="1000" b="1" dirty="0" smtClean="0">
                <a:effectLst/>
                <a:latin typeface="Arial"/>
                <a:ea typeface="Times New Roman"/>
                <a:cs typeface="Times New Roman"/>
              </a:rPr>
              <a:t> Active Directory</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Utilisateurs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ordinateurs</a:t>
            </a:r>
            <a:r>
              <a:rPr lang="en-US" sz="1000" dirty="0" smtClean="0">
                <a:effectLst/>
                <a:latin typeface="Arial"/>
                <a:ea typeface="Times New Roman"/>
                <a:cs typeface="Segoe UI"/>
              </a:rPr>
              <a:t> Active Directory, </a:t>
            </a:r>
            <a:r>
              <a:rPr lang="en-US" sz="1000" dirty="0" err="1" smtClean="0">
                <a:effectLst/>
                <a:latin typeface="Arial"/>
                <a:ea typeface="Times New Roman"/>
                <a:cs typeface="Segoe UI"/>
              </a:rPr>
              <a:t>si</a:t>
            </a:r>
            <a:r>
              <a:rPr lang="en-US" sz="1000" dirty="0" smtClean="0">
                <a:effectLst/>
                <a:latin typeface="Arial"/>
                <a:ea typeface="Times New Roman"/>
                <a:cs typeface="Segoe UI"/>
              </a:rPr>
              <a:t> </a:t>
            </a:r>
            <a:r>
              <a:rPr lang="en-US" sz="1000" dirty="0" err="1" smtClean="0">
                <a:effectLst/>
                <a:latin typeface="Arial"/>
                <a:ea typeface="Times New Roman"/>
                <a:cs typeface="Segoe UI"/>
              </a:rPr>
              <a:t>nécessaire</a:t>
            </a:r>
            <a:r>
              <a:rPr lang="en-US" sz="1000" dirty="0" smtClean="0">
                <a:effectLst/>
                <a:latin typeface="Arial"/>
                <a:ea typeface="Times New Roman"/>
                <a:cs typeface="Segoe UI"/>
              </a:rPr>
              <a:t>, </a:t>
            </a:r>
            <a:r>
              <a:rPr lang="en-US" sz="1000" dirty="0" err="1" smtClean="0">
                <a:effectLst/>
                <a:latin typeface="Arial"/>
                <a:ea typeface="Times New Roman"/>
                <a:cs typeface="Segoe UI"/>
              </a:rPr>
              <a:t>développez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Adatum.com</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Domain Controllers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LON-DC1</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Propriétés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boîte</a:t>
            </a:r>
            <a:r>
              <a:rPr lang="en-US" sz="1000" dirty="0" smtClean="0">
                <a:effectLst/>
                <a:latin typeface="Arial"/>
                <a:ea typeface="Times New Roman"/>
                <a:cs typeface="Segoe UI"/>
              </a:rPr>
              <a:t> de dialogue </a:t>
            </a:r>
            <a:r>
              <a:rPr lang="en-US" sz="1000" b="1" dirty="0" err="1" smtClean="0">
                <a:effectLst/>
                <a:latin typeface="Arial"/>
                <a:ea typeface="Times New Roman"/>
                <a:cs typeface="Times New Roman"/>
              </a:rPr>
              <a:t>Propriétés</a:t>
            </a:r>
            <a:r>
              <a:rPr lang="en-US" sz="1000" b="1" dirty="0" smtClean="0">
                <a:effectLst/>
                <a:latin typeface="Arial"/>
                <a:ea typeface="Times New Roman"/>
                <a:cs typeface="Times New Roman"/>
              </a:rPr>
              <a:t> de LON-DC1</a:t>
            </a:r>
            <a:r>
              <a:rPr lang="en-US" sz="1000" dirty="0" smtClean="0">
                <a:effectLst/>
                <a:latin typeface="Arial"/>
                <a:ea typeface="Times New Roman"/>
                <a:cs typeface="Segoe UI"/>
              </a:rPr>
              <a:t>, sous </a:t>
            </a:r>
            <a:r>
              <a:rPr lang="en-US" sz="1000" dirty="0" err="1" smtClean="0">
                <a:effectLst/>
                <a:latin typeface="Arial"/>
                <a:ea typeface="Times New Roman"/>
                <a:cs typeface="Segoe UI"/>
              </a:rPr>
              <a:t>l'onglet</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Délégation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vérifiez</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dirty="0" err="1" smtClean="0">
                <a:effectLst/>
                <a:latin typeface="Arial"/>
                <a:ea typeface="Times New Roman"/>
                <a:cs typeface="Segoe UI"/>
              </a:rPr>
              <a:t>l'option</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Approuver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cet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ordinateur</a:t>
            </a:r>
            <a:r>
              <a:rPr lang="en-US" sz="1000" b="1" dirty="0" smtClean="0">
                <a:effectLst/>
                <a:latin typeface="Arial"/>
                <a:ea typeface="Times New Roman"/>
                <a:cs typeface="Times New Roman"/>
              </a:rPr>
              <a:t> pour la </a:t>
            </a:r>
            <a:r>
              <a:rPr lang="en-US" sz="1000" b="1" dirty="0" err="1" smtClean="0">
                <a:effectLst/>
                <a:latin typeface="Arial"/>
                <a:ea typeface="Times New Roman"/>
                <a:cs typeface="Times New Roman"/>
              </a:rPr>
              <a:t>délégation</a:t>
            </a:r>
            <a:r>
              <a:rPr lang="en-US" sz="1000" b="1" dirty="0" smtClean="0">
                <a:effectLst/>
                <a:latin typeface="Arial"/>
                <a:ea typeface="Times New Roman"/>
                <a:cs typeface="Times New Roman"/>
              </a:rPr>
              <a:t> à </a:t>
            </a:r>
            <a:r>
              <a:rPr lang="en-US" sz="1000" b="1" dirty="0" err="1" smtClean="0">
                <a:effectLst/>
                <a:latin typeface="Arial"/>
                <a:ea typeface="Times New Roman"/>
                <a:cs typeface="Times New Roman"/>
              </a:rPr>
              <a:t>tous</a:t>
            </a:r>
            <a:r>
              <a:rPr lang="en-US" sz="1000" b="1" dirty="0" smtClean="0">
                <a:effectLst/>
                <a:latin typeface="Arial"/>
                <a:ea typeface="Times New Roman"/>
                <a:cs typeface="Times New Roman"/>
              </a:rPr>
              <a:t> les services (Kerberos </a:t>
            </a:r>
            <a:r>
              <a:rPr lang="en-US" sz="1000" b="1" dirty="0" err="1" smtClean="0">
                <a:effectLst/>
                <a:latin typeface="Arial"/>
                <a:ea typeface="Times New Roman"/>
                <a:cs typeface="Times New Roman"/>
              </a:rPr>
              <a:t>uniquement</a:t>
            </a:r>
            <a:r>
              <a:rPr lang="en-US" sz="1000" b="1" dirty="0" smtClean="0">
                <a:effectLst/>
                <a:latin typeface="Arial"/>
                <a:ea typeface="Times New Roman"/>
                <a:cs typeface="Times New Roman"/>
              </a:rPr>
              <a:t>)</a:t>
            </a:r>
            <a:r>
              <a:rPr lang="en-US" sz="1000" dirty="0" smtClean="0">
                <a:effectLst/>
                <a:latin typeface="Arial"/>
                <a:ea typeface="Times New Roman"/>
                <a:cs typeface="Segoe UI"/>
              </a:rPr>
              <a:t>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sélectionnée</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Annuler</a:t>
            </a:r>
            <a:r>
              <a:rPr lang="en-US" sz="1000" dirty="0" smtClean="0">
                <a:effectLst/>
                <a:latin typeface="Arial"/>
                <a:ea typeface="Times New Roman"/>
                <a:cs typeface="Segoe UI"/>
              </a:rPr>
              <a:t>. </a:t>
            </a:r>
            <a:r>
              <a:rPr lang="en-US" sz="1000" dirty="0" err="1" smtClean="0">
                <a:effectLst/>
                <a:latin typeface="Arial"/>
                <a:ea typeface="Times New Roman"/>
                <a:cs typeface="Segoe UI"/>
              </a:rPr>
              <a:t>Ce</a:t>
            </a:r>
            <a:r>
              <a:rPr lang="en-US" sz="1000" dirty="0" smtClean="0">
                <a:effectLst/>
                <a:latin typeface="Arial"/>
                <a:ea typeface="Times New Roman"/>
                <a:cs typeface="Segoe UI"/>
              </a:rPr>
              <a:t> </a:t>
            </a:r>
            <a:r>
              <a:rPr lang="en-US" sz="1000" dirty="0" err="1" smtClean="0">
                <a:effectLst/>
                <a:latin typeface="Arial"/>
                <a:ea typeface="Times New Roman"/>
                <a:cs typeface="Segoe UI"/>
              </a:rPr>
              <a:t>paramètre</a:t>
            </a:r>
            <a:r>
              <a:rPr lang="en-US" sz="1000" dirty="0" smtClean="0">
                <a:effectLst/>
                <a:latin typeface="Arial"/>
                <a:ea typeface="Times New Roman"/>
                <a:cs typeface="Segoe UI"/>
              </a:rPr>
              <a:t>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activé</a:t>
            </a:r>
            <a:r>
              <a:rPr lang="en-US" sz="1000" dirty="0" smtClean="0">
                <a:effectLst/>
                <a:latin typeface="Arial"/>
                <a:ea typeface="Times New Roman"/>
                <a:cs typeface="Segoe UI"/>
              </a:rPr>
              <a:t> par </a:t>
            </a:r>
            <a:r>
              <a:rPr lang="en-US" sz="1000" dirty="0" err="1" smtClean="0">
                <a:effectLst/>
                <a:latin typeface="Arial"/>
                <a:ea typeface="Times New Roman"/>
                <a:cs typeface="Segoe UI"/>
              </a:rPr>
              <a:t>défaut</a:t>
            </a:r>
            <a:r>
              <a:rPr lang="en-US" sz="1000" dirty="0" smtClean="0">
                <a:effectLst/>
                <a:latin typeface="Arial"/>
                <a:ea typeface="Times New Roman"/>
                <a:cs typeface="Segoe UI"/>
              </a:rPr>
              <a:t> pour les </a:t>
            </a:r>
            <a:r>
              <a:rPr lang="en-US" sz="1000" dirty="0" err="1" smtClean="0">
                <a:effectLst/>
                <a:latin typeface="Arial"/>
                <a:ea typeface="Times New Roman"/>
                <a:cs typeface="Segoe UI"/>
              </a:rPr>
              <a:t>contrôleurs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a:t>
            </a:r>
            <a:r>
              <a:rPr lang="en-US" sz="1000" dirty="0" err="1" smtClean="0">
                <a:effectLst/>
                <a:latin typeface="Arial"/>
                <a:ea typeface="Times New Roman"/>
                <a:cs typeface="Segoe UI"/>
              </a:rPr>
              <a:t>mais</a:t>
            </a:r>
            <a:r>
              <a:rPr lang="en-US" sz="1000" dirty="0" smtClean="0">
                <a:effectLst/>
                <a:latin typeface="Arial"/>
                <a:ea typeface="Times New Roman"/>
                <a:cs typeface="Segoe UI"/>
              </a:rPr>
              <a:t> </a:t>
            </a:r>
            <a:r>
              <a:rPr lang="en-US" sz="1000" dirty="0" err="1" smtClean="0">
                <a:effectLst/>
                <a:latin typeface="Arial"/>
                <a:ea typeface="Times New Roman"/>
                <a:cs typeface="Segoe UI"/>
              </a:rPr>
              <a:t>doit</a:t>
            </a:r>
            <a:r>
              <a:rPr lang="en-US" sz="1000" dirty="0" smtClean="0">
                <a:effectLst/>
                <a:latin typeface="Arial"/>
                <a:ea typeface="Times New Roman"/>
                <a:cs typeface="Segoe UI"/>
              </a:rPr>
              <a:t> </a:t>
            </a:r>
            <a:r>
              <a:rPr lang="en-US" sz="1000" dirty="0" err="1" smtClean="0">
                <a:effectLst/>
                <a:latin typeface="Arial"/>
                <a:ea typeface="Times New Roman"/>
                <a:cs typeface="Segoe UI"/>
              </a:rPr>
              <a:t>être</a:t>
            </a:r>
            <a:r>
              <a:rPr lang="en-US" sz="1000" dirty="0" smtClean="0">
                <a:effectLst/>
                <a:latin typeface="Arial"/>
                <a:ea typeface="Times New Roman"/>
                <a:cs typeface="Segoe UI"/>
              </a:rPr>
              <a:t> </a:t>
            </a:r>
            <a:r>
              <a:rPr lang="en-US" sz="1000" dirty="0" err="1" smtClean="0">
                <a:effectLst/>
                <a:latin typeface="Arial"/>
                <a:ea typeface="Times New Roman"/>
                <a:cs typeface="Segoe UI"/>
              </a:rPr>
              <a:t>activé</a:t>
            </a:r>
            <a:r>
              <a:rPr lang="en-US" sz="1000" dirty="0" smtClean="0">
                <a:effectLst/>
                <a:latin typeface="Arial"/>
                <a:ea typeface="Times New Roman"/>
                <a:cs typeface="Segoe UI"/>
              </a:rPr>
              <a:t> pour la </a:t>
            </a:r>
            <a:r>
              <a:rPr lang="en-US" sz="1000" dirty="0" err="1" smtClean="0">
                <a:effectLst/>
                <a:latin typeface="Arial"/>
                <a:ea typeface="Times New Roman"/>
                <a:cs typeface="Segoe UI"/>
              </a:rPr>
              <a:t>plupart</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serveurs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fichiers</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prendre</a:t>
            </a:r>
            <a:r>
              <a:rPr lang="en-US" sz="1000" dirty="0" smtClean="0">
                <a:effectLst/>
                <a:latin typeface="Arial"/>
                <a:ea typeface="Times New Roman"/>
                <a:cs typeface="Segoe UI"/>
              </a:rPr>
              <a:t> en charge le </a:t>
            </a:r>
            <a:r>
              <a:rPr lang="en-US" sz="1000" dirty="0" err="1" smtClean="0">
                <a:effectLst/>
                <a:latin typeface="Arial"/>
                <a:ea typeface="Times New Roman"/>
                <a:cs typeface="Segoe UI"/>
              </a:rPr>
              <a:t>système</a:t>
            </a:r>
            <a:r>
              <a:rPr lang="en-US" sz="1000" dirty="0" smtClean="0">
                <a:effectLst/>
                <a:latin typeface="Arial"/>
                <a:ea typeface="Times New Roman"/>
                <a:cs typeface="Segoe UI"/>
              </a:rPr>
              <a:t> EFS.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Fermez</a:t>
            </a:r>
            <a:r>
              <a:rPr lang="en-US" sz="1000" dirty="0" smtClean="0">
                <a:effectLst/>
                <a:latin typeface="Arial"/>
                <a:ea typeface="Times New Roman"/>
                <a:cs typeface="Segoe UI"/>
              </a:rPr>
              <a:t> la </a:t>
            </a:r>
            <a:r>
              <a:rPr lang="en-US" sz="1000" dirty="0" err="1" smtClean="0">
                <a:effectLst/>
                <a:latin typeface="Arial"/>
                <a:ea typeface="Times New Roman"/>
                <a:cs typeface="Segoe UI"/>
              </a:rPr>
              <a:t>fenêtre</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Utilisateurs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ordinateurs</a:t>
            </a:r>
            <a:r>
              <a:rPr lang="en-US" sz="1000" dirty="0" smtClean="0">
                <a:effectLst/>
                <a:latin typeface="Arial"/>
                <a:ea typeface="Times New Roman"/>
                <a:cs typeface="Segoe UI"/>
              </a:rPr>
              <a:t> Active Directory</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err="1" smtClean="0">
                <a:effectLst/>
                <a:latin typeface="Arial"/>
                <a:ea typeface="SimSun"/>
                <a:cs typeface="Segoe UI"/>
              </a:rPr>
              <a:t>Utiliser</a:t>
            </a:r>
            <a:r>
              <a:rPr lang="en-US" sz="1000" b="1" dirty="0" smtClean="0">
                <a:effectLst/>
                <a:latin typeface="Arial"/>
                <a:ea typeface="SimSun"/>
                <a:cs typeface="Segoe UI"/>
              </a:rPr>
              <a:t> le </a:t>
            </a:r>
            <a:r>
              <a:rPr lang="en-US" sz="1000" b="1" dirty="0" err="1" smtClean="0">
                <a:effectLst/>
                <a:latin typeface="Arial"/>
                <a:ea typeface="SimSun"/>
                <a:cs typeface="Segoe UI"/>
              </a:rPr>
              <a:t>système</a:t>
            </a:r>
            <a:r>
              <a:rPr lang="en-US" sz="1000" b="1" dirty="0" smtClean="0">
                <a:effectLst/>
                <a:latin typeface="Arial"/>
                <a:ea typeface="SimSun"/>
                <a:cs typeface="Segoe UI"/>
              </a:rPr>
              <a:t> EFS pour </a:t>
            </a:r>
            <a:r>
              <a:rPr lang="en-US" sz="1000" b="1" dirty="0" err="1" smtClean="0">
                <a:effectLst/>
                <a:latin typeface="Arial"/>
                <a:ea typeface="SimSun"/>
                <a:cs typeface="Segoe UI"/>
              </a:rPr>
              <a:t>chiffrer</a:t>
            </a:r>
            <a:r>
              <a:rPr lang="en-US" sz="1000" b="1" dirty="0" smtClean="0">
                <a:effectLst/>
                <a:latin typeface="Arial"/>
                <a:ea typeface="SimSun"/>
                <a:cs typeface="Segoe UI"/>
              </a:rPr>
              <a:t> un </a:t>
            </a:r>
            <a:r>
              <a:rPr lang="en-US" sz="1000" b="1" dirty="0" err="1" smtClean="0">
                <a:effectLst/>
                <a:latin typeface="Arial"/>
                <a:ea typeface="SimSun"/>
                <a:cs typeface="Segoe UI"/>
              </a:rPr>
              <a:t>fichier</a:t>
            </a:r>
            <a:r>
              <a:rPr lang="en-US" sz="1000" b="1" dirty="0" smtClean="0">
                <a:effectLst/>
                <a:latin typeface="Arial"/>
                <a:ea typeface="SimSun"/>
                <a:cs typeface="Segoe UI"/>
              </a:rPr>
              <a:t> </a:t>
            </a:r>
            <a:r>
              <a:rPr lang="en-US" sz="1000" b="1" dirty="0" err="1" smtClean="0">
                <a:effectLst/>
                <a:latin typeface="Arial"/>
                <a:ea typeface="SimSun"/>
                <a:cs typeface="Segoe UI"/>
              </a:rPr>
              <a:t>sur</a:t>
            </a:r>
            <a:r>
              <a:rPr lang="en-US" sz="1000" b="1" dirty="0" smtClean="0">
                <a:effectLst/>
                <a:latin typeface="Arial"/>
                <a:ea typeface="SimSun"/>
                <a:cs typeface="Segoe UI"/>
              </a:rPr>
              <a:t> un </a:t>
            </a:r>
            <a:r>
              <a:rPr lang="en-US" sz="1000" b="1" dirty="0" err="1" smtClean="0">
                <a:effectLst/>
                <a:latin typeface="Arial"/>
                <a:ea typeface="SimSun"/>
                <a:cs typeface="Segoe UI"/>
              </a:rPr>
              <a:t>partage</a:t>
            </a:r>
            <a:r>
              <a:rPr lang="en-US" sz="1000" b="1" dirty="0" smtClean="0">
                <a:effectLst/>
                <a:latin typeface="Arial"/>
                <a:ea typeface="SimSun"/>
                <a:cs typeface="Segoe UI"/>
              </a:rPr>
              <a:t> </a:t>
            </a:r>
            <a:r>
              <a:rPr lang="en-US" sz="1000" b="1" dirty="0" err="1" smtClean="0">
                <a:effectLst/>
                <a:latin typeface="Arial"/>
                <a:ea typeface="SimSun"/>
                <a:cs typeface="Segoe UI"/>
              </a:rPr>
              <a:t>réseau</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LON-CL1, </a:t>
            </a:r>
            <a:r>
              <a:rPr lang="en-US" sz="1000" dirty="0" err="1" smtClean="0">
                <a:effectLst/>
                <a:latin typeface="Arial"/>
                <a:ea typeface="Times New Roman"/>
                <a:cs typeface="Segoe UI"/>
              </a:rPr>
              <a:t>connectez-vous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\Doug</a:t>
            </a:r>
            <a:r>
              <a:rPr lang="en-US" sz="1000" dirty="0" smtClean="0">
                <a:effectLst/>
                <a:latin typeface="Arial"/>
                <a:ea typeface="Times New Roman"/>
                <a:cs typeface="Segoe UI"/>
              </a:rPr>
              <a:t> avec le 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l'écran</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Accueil</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\\LON-DC1\Mod11Share</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appuyez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Entrée.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l'Explorateur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fichiers</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zone </a:t>
            </a:r>
            <a:r>
              <a:rPr lang="en-US" sz="1000" dirty="0" err="1" smtClean="0">
                <a:effectLst/>
                <a:latin typeface="Arial"/>
                <a:ea typeface="Times New Roman"/>
                <a:cs typeface="Segoe UI"/>
              </a:rPr>
              <a:t>ouverte</a:t>
            </a:r>
            <a:r>
              <a:rPr lang="en-US" sz="1000" dirty="0" smtClean="0">
                <a:effectLst/>
                <a:latin typeface="Arial"/>
                <a:ea typeface="Times New Roman"/>
                <a:cs typeface="Segoe UI"/>
              </a:rPr>
              <a:t>, </a:t>
            </a:r>
            <a:r>
              <a:rPr lang="en-US" sz="1000" dirty="0" err="1" smtClean="0">
                <a:effectLst/>
                <a:latin typeface="Arial"/>
                <a:ea typeface="Times New Roman"/>
                <a:cs typeface="Segoe UI"/>
              </a:rPr>
              <a:t>pointez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Nouveau</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Document Microsoft Word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MonFichierChiffré</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appuyez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Entrée pour </a:t>
            </a:r>
            <a:r>
              <a:rPr lang="en-US" sz="1000" dirty="0" err="1" smtClean="0">
                <a:effectLst/>
                <a:latin typeface="Arial"/>
                <a:ea typeface="Times New Roman"/>
                <a:cs typeface="Segoe UI"/>
              </a:rPr>
              <a:t>nommer</a:t>
            </a:r>
            <a:r>
              <a:rPr lang="en-US" sz="1000" dirty="0" smtClean="0">
                <a:effectLst/>
                <a:latin typeface="Arial"/>
                <a:ea typeface="Times New Roman"/>
                <a:cs typeface="Segoe UI"/>
              </a:rPr>
              <a:t> le </a:t>
            </a:r>
            <a:r>
              <a:rPr lang="en-US" sz="1000" dirty="0" err="1" smtClean="0">
                <a:effectLst/>
                <a:latin typeface="Arial"/>
                <a:ea typeface="Times New Roman"/>
                <a:cs typeface="Segoe UI"/>
              </a:rPr>
              <a:t>fichier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21624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MonFichierChiffré</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l'ouvrir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Si </a:t>
            </a:r>
            <a:r>
              <a:rPr lang="en-US" sz="1000" dirty="0" err="1">
                <a:solidFill>
                  <a:prstClr val="black"/>
                </a:solidFill>
                <a:latin typeface="Arial"/>
                <a:ea typeface="Times New Roman"/>
                <a:cs typeface="Segoe UI"/>
              </a:rPr>
              <a:t>nécessaire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définir</a:t>
            </a:r>
            <a:r>
              <a:rPr lang="en-US" sz="1000" dirty="0">
                <a:solidFill>
                  <a:prstClr val="black"/>
                </a:solidFill>
                <a:latin typeface="Arial"/>
                <a:ea typeface="Times New Roman"/>
                <a:cs typeface="Segoe UI"/>
              </a:rPr>
              <a:t> le nom </a:t>
            </a:r>
            <a:r>
              <a:rPr lang="en-US" sz="1000" dirty="0" err="1">
                <a:solidFill>
                  <a:prstClr val="black"/>
                </a:solidFill>
                <a:latin typeface="Arial"/>
                <a:ea typeface="Times New Roman"/>
                <a:cs typeface="Segoe UI"/>
              </a:rPr>
              <a:t>d'utilisateur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Ne pas </a:t>
            </a:r>
            <a:r>
              <a:rPr lang="en-US" sz="1000" b="1" dirty="0" err="1">
                <a:solidFill>
                  <a:prstClr val="black"/>
                </a:solidFill>
                <a:latin typeface="Arial"/>
                <a:ea typeface="Times New Roman"/>
                <a:cs typeface="Times New Roman"/>
              </a:rPr>
              <a:t>apporter</a:t>
            </a:r>
            <a:r>
              <a:rPr lang="en-US" sz="1000" b="1" dirty="0">
                <a:solidFill>
                  <a:prstClr val="black"/>
                </a:solidFill>
                <a:latin typeface="Arial"/>
                <a:ea typeface="Times New Roman"/>
                <a:cs typeface="Times New Roman"/>
              </a:rPr>
              <a:t> de modifications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document,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Mes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données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secrètes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Enregistrer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Microsoft</a:t>
            </a:r>
            <a:r>
              <a:rPr lang="en-US" sz="1000" baseline="30000" dirty="0">
                <a:solidFill>
                  <a:prstClr val="black"/>
                </a:solidFill>
                <a:latin typeface="Arial"/>
                <a:ea typeface="Times New Roman"/>
                <a:cs typeface="Segoe UI"/>
              </a:rPr>
              <a:t>®</a:t>
            </a:r>
            <a:r>
              <a:rPr lang="en-US" sz="1000" dirty="0">
                <a:solidFill>
                  <a:prstClr val="black"/>
                </a:solidFill>
                <a:latin typeface="Arial"/>
                <a:ea typeface="Times New Roman"/>
                <a:cs typeface="Segoe UI"/>
              </a:rPr>
              <a:t> Word.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MonFichierChiffré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Propriétés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MonFichierChiffré</a:t>
            </a:r>
            <a:r>
              <a:rPr lang="en-US" sz="1000" dirty="0">
                <a:solidFill>
                  <a:prstClr val="black"/>
                </a:solidFill>
                <a:latin typeface="Arial"/>
                <a:ea typeface="Times New Roman"/>
                <a:cs typeface="Segoe UI"/>
              </a:rPr>
              <a:t>, sous </a:t>
            </a:r>
            <a:r>
              <a:rPr lang="en-US" sz="1000" dirty="0" err="1">
                <a:solidFill>
                  <a:prstClr val="black"/>
                </a:solidFill>
                <a:latin typeface="Arial"/>
                <a:ea typeface="Times New Roman"/>
                <a:cs typeface="Segoe UI"/>
              </a:rPr>
              <a:t>l'onglet</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Général</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Avancé</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Attributs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avancés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Chiffrer</a:t>
            </a:r>
            <a:r>
              <a:rPr lang="en-US" sz="1000" b="1" dirty="0">
                <a:solidFill>
                  <a:prstClr val="black"/>
                </a:solidFill>
                <a:latin typeface="Arial"/>
                <a:ea typeface="Times New Roman"/>
                <a:cs typeface="Times New Roman"/>
              </a:rPr>
              <a:t> le </a:t>
            </a:r>
            <a:r>
              <a:rPr lang="en-US" sz="1000" b="1" dirty="0" err="1">
                <a:solidFill>
                  <a:prstClr val="black"/>
                </a:solidFill>
                <a:latin typeface="Arial"/>
                <a:ea typeface="Times New Roman"/>
                <a:cs typeface="Times New Roman"/>
              </a:rPr>
              <a:t>contenu</a:t>
            </a:r>
            <a:r>
              <a:rPr lang="en-US" sz="1000" b="1" dirty="0">
                <a:solidFill>
                  <a:prstClr val="black"/>
                </a:solidFill>
                <a:latin typeface="Arial"/>
                <a:ea typeface="Times New Roman"/>
                <a:cs typeface="Times New Roman"/>
              </a:rPr>
              <a:t> pour </a:t>
            </a:r>
            <a:r>
              <a:rPr lang="en-US" sz="1000" b="1" dirty="0" err="1">
                <a:solidFill>
                  <a:prstClr val="black"/>
                </a:solidFill>
                <a:latin typeface="Arial"/>
                <a:ea typeface="Times New Roman"/>
                <a:cs typeface="Times New Roman"/>
              </a:rPr>
              <a:t>sécuriser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données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MonFichierChiffré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Déconnectez-vous</a:t>
            </a:r>
            <a:r>
              <a:rPr lang="en-US" sz="1000" dirty="0">
                <a:solidFill>
                  <a:prstClr val="black"/>
                </a:solidFill>
                <a:latin typeface="Arial"/>
                <a:ea typeface="Times New Roman"/>
                <a:cs typeface="Segoe UI"/>
              </a:rPr>
              <a:t> de LON-CL1.</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Afficher</a:t>
            </a:r>
            <a:r>
              <a:rPr lang="en-US" sz="1000" b="1" dirty="0">
                <a:solidFill>
                  <a:prstClr val="black"/>
                </a:solidFill>
                <a:latin typeface="Arial"/>
                <a:ea typeface="SimSun"/>
                <a:cs typeface="Segoe UI"/>
              </a:rPr>
              <a:t> le </a:t>
            </a:r>
            <a:r>
              <a:rPr lang="en-US" sz="1000" b="1" dirty="0" err="1">
                <a:solidFill>
                  <a:prstClr val="black"/>
                </a:solidFill>
                <a:latin typeface="Arial"/>
                <a:ea typeface="SimSun"/>
                <a:cs typeface="Segoe UI"/>
              </a:rPr>
              <a:t>certificat</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utilisé</a:t>
            </a:r>
            <a:r>
              <a:rPr lang="en-US" sz="1000" b="1" dirty="0">
                <a:solidFill>
                  <a:prstClr val="black"/>
                </a:solidFill>
                <a:latin typeface="Arial"/>
                <a:ea typeface="SimSun"/>
                <a:cs typeface="Segoe UI"/>
              </a:rPr>
              <a:t> pour le </a:t>
            </a:r>
            <a:r>
              <a:rPr lang="en-US" sz="1000" b="1" dirty="0" err="1">
                <a:solidFill>
                  <a:prstClr val="black"/>
                </a:solidFill>
                <a:latin typeface="Arial"/>
                <a:ea typeface="SimSun"/>
                <a:cs typeface="Segoe UI"/>
              </a:rPr>
              <a:t>chiffrement</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Sur LON-DC1,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l'Explorateur</a:t>
            </a:r>
            <a:r>
              <a:rPr lang="en-US" sz="1000" dirty="0" smtClean="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fichiers</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Ordinateur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lecteur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Utilisateurs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Notez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Doug a un </a:t>
            </a:r>
            <a:r>
              <a:rPr lang="en-US" sz="1000" dirty="0" err="1">
                <a:solidFill>
                  <a:prstClr val="black"/>
                </a:solidFill>
                <a:latin typeface="Arial"/>
                <a:ea typeface="Times New Roman"/>
                <a:cs typeface="Segoe UI"/>
              </a:rPr>
              <a:t>profil</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l'ordinateur</a:t>
            </a:r>
            <a:r>
              <a:rPr lang="en-US" sz="1000" dirty="0">
                <a:solidFill>
                  <a:prstClr val="black"/>
                </a:solidFill>
                <a:latin typeface="Arial"/>
                <a:ea typeface="Times New Roman"/>
                <a:cs typeface="Segoe UI"/>
              </a:rPr>
              <a:t>. Il </a:t>
            </a:r>
            <a:r>
              <a:rPr lang="en-US" sz="1000" dirty="0" err="1">
                <a:solidFill>
                  <a:prstClr val="black"/>
                </a:solidFill>
                <a:latin typeface="Arial"/>
                <a:ea typeface="Times New Roman"/>
                <a:cs typeface="Segoe UI"/>
              </a:rPr>
              <a:t>s'agit</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l'emplacement</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stockage</a:t>
            </a:r>
            <a:r>
              <a:rPr lang="en-US" sz="1000" dirty="0">
                <a:solidFill>
                  <a:prstClr val="black"/>
                </a:solidFill>
                <a:latin typeface="Arial"/>
                <a:ea typeface="Times New Roman"/>
                <a:cs typeface="Segoe UI"/>
              </a:rPr>
              <a:t> du </a:t>
            </a:r>
            <a:r>
              <a:rPr lang="en-US" sz="1000" dirty="0" err="1">
                <a:solidFill>
                  <a:prstClr val="black"/>
                </a:solidFill>
                <a:latin typeface="Arial"/>
                <a:ea typeface="Times New Roman"/>
                <a:cs typeface="Segoe UI"/>
              </a:rPr>
              <a:t>certificat</a:t>
            </a:r>
            <a:r>
              <a:rPr lang="en-US" sz="1000" dirty="0">
                <a:solidFill>
                  <a:prstClr val="black"/>
                </a:solidFill>
                <a:latin typeface="Arial"/>
                <a:ea typeface="Times New Roman"/>
                <a:cs typeface="Segoe UI"/>
              </a:rPr>
              <a:t> auto-</a:t>
            </a:r>
            <a:r>
              <a:rPr lang="en-US" sz="1000" dirty="0" err="1">
                <a:solidFill>
                  <a:prstClr val="black"/>
                </a:solidFill>
                <a:latin typeface="Arial"/>
                <a:ea typeface="Times New Roman"/>
                <a:cs typeface="Segoe UI"/>
              </a:rPr>
              <a:t>signé</a:t>
            </a:r>
            <a:r>
              <a:rPr lang="en-US" sz="1000" dirty="0">
                <a:solidFill>
                  <a:prstClr val="black"/>
                </a:solidFill>
                <a:latin typeface="Arial"/>
                <a:ea typeface="Times New Roman"/>
                <a:cs typeface="Segoe UI"/>
              </a:rPr>
              <a:t>. Il ne </a:t>
            </a:r>
            <a:r>
              <a:rPr lang="en-US" sz="1000" dirty="0" err="1">
                <a:solidFill>
                  <a:prstClr val="black"/>
                </a:solidFill>
                <a:latin typeface="Arial"/>
                <a:ea typeface="Times New Roman"/>
                <a:cs typeface="Segoe UI"/>
              </a:rPr>
              <a:t>peut</a:t>
            </a:r>
            <a:r>
              <a:rPr lang="en-US" sz="1000" dirty="0">
                <a:solidFill>
                  <a:prstClr val="black"/>
                </a:solidFill>
                <a:latin typeface="Arial"/>
                <a:ea typeface="Times New Roman"/>
                <a:cs typeface="Segoe UI"/>
              </a:rPr>
              <a:t> pas </a:t>
            </a:r>
            <a:r>
              <a:rPr lang="en-US" sz="1000" dirty="0" err="1">
                <a:solidFill>
                  <a:prstClr val="black"/>
                </a:solidFill>
                <a:latin typeface="Arial"/>
                <a:ea typeface="Times New Roman"/>
                <a:cs typeface="Segoe UI"/>
              </a:rPr>
              <a:t>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affiché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composant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logiciel</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enfichable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Certificats</a:t>
            </a:r>
            <a:r>
              <a:rPr lang="en-US" sz="1000" dirty="0">
                <a:solidFill>
                  <a:prstClr val="black"/>
                </a:solidFill>
                <a:latin typeface="Arial"/>
                <a:ea typeface="Times New Roman"/>
                <a:cs typeface="Segoe UI"/>
              </a:rPr>
              <a:t> de la console MMC (Microsoft Management Console) à </a:t>
            </a:r>
            <a:r>
              <a:rPr lang="en-US" sz="1000" dirty="0" err="1">
                <a:solidFill>
                  <a:prstClr val="black"/>
                </a:solidFill>
                <a:latin typeface="Arial"/>
                <a:ea typeface="Times New Roman"/>
                <a:cs typeface="Segoe UI"/>
              </a:rPr>
              <a:t>moins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Doug se </a:t>
            </a:r>
            <a:r>
              <a:rPr lang="en-US" sz="1000" dirty="0" err="1">
                <a:solidFill>
                  <a:prstClr val="black"/>
                </a:solidFill>
                <a:latin typeface="Arial"/>
                <a:ea typeface="Times New Roman"/>
                <a:cs typeface="Segoe UI"/>
              </a:rPr>
              <a:t>connecte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localement</a:t>
            </a:r>
            <a:r>
              <a:rPr lang="en-US" sz="1000" dirty="0">
                <a:solidFill>
                  <a:prstClr val="black"/>
                </a:solidFill>
                <a:latin typeface="Arial"/>
                <a:ea typeface="Times New Roman"/>
                <a:cs typeface="Segoe UI"/>
              </a:rPr>
              <a:t> au </a:t>
            </a:r>
            <a:r>
              <a:rPr lang="en-US" sz="1000" dirty="0" err="1">
                <a:solidFill>
                  <a:prstClr val="black"/>
                </a:solidFill>
                <a:latin typeface="Arial"/>
                <a:ea typeface="Times New Roman"/>
                <a:cs typeface="Segoe UI"/>
              </a:rPr>
              <a:t>serveur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l'Explorateur</a:t>
            </a:r>
            <a:r>
              <a:rPr lang="en-US" sz="1000" dirty="0" smtClean="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fichiers</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C:\Utilisateurs\Doug\Appdata\</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successivement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Roaming</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Microsoft</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SystemCertificates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My</a:t>
            </a:r>
            <a:r>
              <a:rPr lang="en-US" sz="1000" dirty="0">
                <a:solidFill>
                  <a:prstClr val="black"/>
                </a:solidFill>
                <a:latin typeface="Arial"/>
                <a:ea typeface="Times New Roman"/>
                <a:cs typeface="Segoe UI"/>
              </a:rPr>
              <a:t> et </a:t>
            </a:r>
            <a:r>
              <a:rPr lang="en-US" sz="1000" b="1" dirty="0">
                <a:solidFill>
                  <a:prstClr val="black"/>
                </a:solidFill>
                <a:latin typeface="Arial"/>
                <a:ea typeface="Times New Roman"/>
                <a:cs typeface="Times New Roman"/>
              </a:rPr>
              <a:t>Certificates</a:t>
            </a:r>
            <a:r>
              <a:rPr lang="en-US" sz="1000" dirty="0">
                <a:solidFill>
                  <a:prstClr val="black"/>
                </a:solidFill>
                <a:latin typeface="Arial"/>
                <a:ea typeface="Times New Roman"/>
                <a:cs typeface="Segoe UI"/>
              </a:rPr>
              <a:t>. Il </a:t>
            </a:r>
            <a:r>
              <a:rPr lang="en-US" sz="1000" dirty="0" err="1">
                <a:solidFill>
                  <a:prstClr val="black"/>
                </a:solidFill>
                <a:latin typeface="Arial"/>
                <a:ea typeface="Times New Roman"/>
                <a:cs typeface="Segoe UI"/>
              </a:rPr>
              <a:t>s'agit</a:t>
            </a:r>
            <a:r>
              <a:rPr lang="en-US" sz="1000" dirty="0">
                <a:solidFill>
                  <a:prstClr val="black"/>
                </a:solidFill>
                <a:latin typeface="Arial"/>
                <a:ea typeface="Times New Roman"/>
                <a:cs typeface="Segoe UI"/>
              </a:rPr>
              <a:t> du dossier de </a:t>
            </a:r>
            <a:r>
              <a:rPr lang="en-US" sz="1000" dirty="0" err="1">
                <a:solidFill>
                  <a:prstClr val="black"/>
                </a:solidFill>
                <a:latin typeface="Arial"/>
                <a:ea typeface="Times New Roman"/>
                <a:cs typeface="Segoe UI"/>
              </a:rPr>
              <a:t>stockage</a:t>
            </a:r>
            <a:r>
              <a:rPr lang="en-US" sz="1000" dirty="0">
                <a:solidFill>
                  <a:prstClr val="black"/>
                </a:solidFill>
                <a:latin typeface="Arial"/>
                <a:ea typeface="Times New Roman"/>
                <a:cs typeface="Segoe UI"/>
              </a:rPr>
              <a:t> du </a:t>
            </a:r>
            <a:r>
              <a:rPr lang="en-US" sz="1000" dirty="0" err="1">
                <a:solidFill>
                  <a:prstClr val="black"/>
                </a:solidFill>
                <a:latin typeface="Arial"/>
                <a:ea typeface="Times New Roman"/>
                <a:cs typeface="Segoe UI"/>
              </a:rPr>
              <a:t>certificat</a:t>
            </a:r>
            <a:r>
              <a:rPr lang="en-US" sz="1000" dirty="0">
                <a:solidFill>
                  <a:prstClr val="black"/>
                </a:solidFill>
                <a:latin typeface="Arial"/>
                <a:ea typeface="Times New Roman"/>
                <a:cs typeface="Segoe UI"/>
              </a:rPr>
              <a:t> auto-</a:t>
            </a:r>
            <a:r>
              <a:rPr lang="en-US" sz="1000" dirty="0" err="1">
                <a:solidFill>
                  <a:prstClr val="black"/>
                </a:solidFill>
                <a:latin typeface="Arial"/>
                <a:ea typeface="Times New Roman"/>
                <a:cs typeface="Segoe UI"/>
              </a:rPr>
              <a:t>signé</a:t>
            </a:r>
            <a:r>
              <a:rPr lang="en-US" sz="1000" dirty="0">
                <a:solidFill>
                  <a:prstClr val="black"/>
                </a:solidFill>
                <a:latin typeface="Arial"/>
                <a:ea typeface="Times New Roman"/>
                <a:cs typeface="Segoe UI"/>
              </a:rPr>
              <a:t> pour Doug</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D68003E-2EE8-4CA4-B245-523B0CE9CBAC}" type="slidenum">
              <a:rPr lang="en-US" smtClean="0"/>
              <a:t>8</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130544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b="1">
                <a:solidFill>
                  <a:prstClr val="black"/>
                </a:solidFill>
                <a:latin typeface="Arial"/>
                <a:ea typeface="SimSun"/>
                <a:cs typeface="Segoe UI"/>
              </a:rPr>
              <a:t>Tester l'accès à un fichier chiffré</a:t>
            </a:r>
          </a:p>
          <a:p>
            <a:pPr marL="342900" lvl="0" indent="-342900">
              <a:lnSpc>
                <a:spcPct val="115000"/>
              </a:lnSpc>
              <a:spcAft>
                <a:spcPts val="995"/>
              </a:spcAft>
              <a:buFont typeface="+mj-lt"/>
              <a:buAutoNum type="arabicPeriod"/>
            </a:pPr>
            <a:r>
              <a:rPr lang="en-US" sz="1000" smtClean="0">
                <a:solidFill>
                  <a:prstClr val="black"/>
                </a:solidFill>
                <a:latin typeface="Arial"/>
                <a:ea typeface="Times New Roman"/>
                <a:cs typeface="Segoe UI"/>
              </a:rPr>
              <a:t>Sur </a:t>
            </a:r>
            <a:r>
              <a:rPr lang="en-US" sz="1000">
                <a:solidFill>
                  <a:prstClr val="black"/>
                </a:solidFill>
                <a:latin typeface="Arial"/>
                <a:ea typeface="Times New Roman"/>
                <a:cs typeface="Segoe UI"/>
              </a:rPr>
              <a:t>LON-CL1, connectez-vous en tant qu'</a:t>
            </a:r>
            <a:r>
              <a:rPr lang="en-US" sz="1000" b="1">
                <a:solidFill>
                  <a:prstClr val="black"/>
                </a:solidFill>
                <a:latin typeface="Arial"/>
                <a:ea typeface="Times New Roman"/>
                <a:cs typeface="Times New Roman"/>
              </a:rPr>
              <a:t>ADATUM\Alex</a:t>
            </a:r>
            <a:r>
              <a:rPr lang="en-US" sz="1000">
                <a:solidFill>
                  <a:prstClr val="black"/>
                </a:solidFill>
                <a:latin typeface="Arial"/>
                <a:ea typeface="Times New Roman"/>
                <a:cs typeface="Segoe UI"/>
              </a:rPr>
              <a:t> avec le mot de passe </a:t>
            </a:r>
            <a:r>
              <a:rPr lang="en-US" sz="1000" b="1">
                <a:solidFill>
                  <a:prstClr val="black"/>
                </a:solidFill>
                <a:latin typeface="Arial"/>
                <a:ea typeface="Times New Roman"/>
                <a:cs typeface="Times New Roman"/>
              </a:rPr>
              <a:t>Pa$$w0rd</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l'écran </a:t>
            </a:r>
            <a:r>
              <a:rPr lang="en-US" sz="1000" b="1">
                <a:solidFill>
                  <a:prstClr val="black"/>
                </a:solidFill>
                <a:latin typeface="Arial"/>
                <a:ea typeface="Times New Roman"/>
                <a:cs typeface="Times New Roman"/>
              </a:rPr>
              <a:t>Accueil</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\\LON-DC1\Mod11Share</a:t>
            </a:r>
            <a:r>
              <a:rPr lang="en-US" sz="1000">
                <a:solidFill>
                  <a:prstClr val="black"/>
                </a:solidFill>
                <a:latin typeface="Arial"/>
                <a:ea typeface="Times New Roman"/>
                <a:cs typeface="Segoe UI"/>
              </a:rPr>
              <a:t>, puis appuyez sur Entrée.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Double-cliquez sur </a:t>
            </a:r>
            <a:r>
              <a:rPr lang="en-US" sz="1000" b="1">
                <a:solidFill>
                  <a:prstClr val="black"/>
                </a:solidFill>
                <a:latin typeface="Arial"/>
                <a:ea typeface="Times New Roman"/>
                <a:cs typeface="Times New Roman"/>
              </a:rPr>
              <a:t>MonFichierChiffré</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Si nécessaire,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pour définir le nom d'utilisateur.</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pour effacer le message d'accès refusé.</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Ne pas apporter de modifications</a:t>
            </a:r>
            <a:r>
              <a:rPr lang="en-US" sz="1000">
                <a:solidFill>
                  <a:prstClr val="black"/>
                </a:solidFill>
                <a:latin typeface="Arial"/>
                <a:ea typeface="Times New Roman"/>
                <a:cs typeface="Segoe UI"/>
              </a:rPr>
              <a:t>, puis sur </a:t>
            </a:r>
            <a:r>
              <a:rPr lang="en-US" sz="1000" b="1" smtClean="0">
                <a:solidFill>
                  <a:prstClr val="black"/>
                </a:solidFill>
                <a:latin typeface="Arial"/>
                <a:ea typeface="Times New Roman"/>
                <a:cs typeface="Times New Roman"/>
              </a:rPr>
              <a:t>OK</a:t>
            </a:r>
            <a:r>
              <a:rPr lang="en-US" sz="1000" smtClean="0">
                <a:solidFill>
                  <a:prstClr val="black"/>
                </a:solidFill>
                <a:latin typeface="Arial"/>
                <a:ea typeface="Times New Roman"/>
                <a:cs typeface="Segoe UI"/>
              </a:rPr>
              <a:t>.</a:t>
            </a:r>
          </a:p>
          <a:p>
            <a:pPr marL="342900" lvl="0" indent="-342900">
              <a:lnSpc>
                <a:spcPct val="115000"/>
              </a:lnSpc>
              <a:spcAft>
                <a:spcPts val="995"/>
              </a:spcAft>
              <a:buFont typeface="+mj-lt"/>
              <a:buAutoNum type="arabicPeriod"/>
            </a:pPr>
            <a:r>
              <a:rPr lang="en-US" sz="1000" smtClean="0">
                <a:solidFill>
                  <a:prstClr val="black"/>
                </a:solidFill>
                <a:latin typeface="Arial"/>
                <a:ea typeface="SimSun"/>
                <a:cs typeface="Segoe UI"/>
              </a:rPr>
              <a:t>Fermez </a:t>
            </a:r>
            <a:r>
              <a:rPr lang="en-US" sz="1000">
                <a:solidFill>
                  <a:prstClr val="black"/>
                </a:solidFill>
                <a:latin typeface="Arial"/>
                <a:ea typeface="SimSun"/>
                <a:cs typeface="Segoe UI"/>
              </a:rPr>
              <a:t>Microsoft Word.</a:t>
            </a:r>
            <a:endParaRPr lang="en-US"/>
          </a:p>
        </p:txBody>
      </p:sp>
      <p:sp>
        <p:nvSpPr>
          <p:cNvPr id="4" name="Slide Number Placeholder 3"/>
          <p:cNvSpPr>
            <a:spLocks noGrp="1"/>
          </p:cNvSpPr>
          <p:nvPr>
            <p:ph type="sldNum" sz="quarter" idx="10"/>
          </p:nvPr>
        </p:nvSpPr>
        <p:spPr/>
        <p:txBody>
          <a:bodyPr/>
          <a:lstStyle/>
          <a:p>
            <a:fld id="{AD68003E-2EE8-4CA4-B245-523B0CE9CBAC}"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11: Configuration du chiffrement et de l'audit avancé</a:t>
            </a:r>
            <a:endParaRPr lang="en-US" sz="1200" b="1">
              <a:solidFill>
                <a:srgbClr val="336699"/>
              </a:solidFill>
              <a:latin typeface="Arial"/>
            </a:endParaRPr>
          </a:p>
        </p:txBody>
      </p:sp>
    </p:spTree>
    <p:extLst>
      <p:ext uri="{BB962C8B-B14F-4D97-AF65-F5344CB8AC3E}">
        <p14:creationId xmlns:p14="http://schemas.microsoft.com/office/powerpoint/2010/main" val="38724697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594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11</a:t>
            </a:r>
            <a:endParaRPr lang="en-US" sz="2600"/>
          </a:p>
        </p:txBody>
      </p:sp>
      <p:sp>
        <p:nvSpPr>
          <p:cNvPr id="3" name="Subtitle 2"/>
          <p:cNvSpPr>
            <a:spLocks noGrp="1"/>
          </p:cNvSpPr>
          <p:nvPr>
            <p:ph type="subTitle" sz="quarter" idx="1"/>
          </p:nvPr>
        </p:nvSpPr>
        <p:spPr/>
        <p:txBody>
          <a:bodyPr/>
          <a:lstStyle/>
          <a:p>
            <a:r>
              <a:rPr lang="fr-FR" smtClean="0"/>
              <a:t>Configuration du chiffrement et de l'audit avancé
</a:t>
            </a:r>
            <a:endParaRPr lang="en-US"/>
          </a:p>
        </p:txBody>
      </p:sp>
    </p:spTree>
    <p:extLst>
      <p:ext uri="{BB962C8B-B14F-4D97-AF65-F5344CB8AC3E}">
        <p14:creationId xmlns:p14="http://schemas.microsoft.com/office/powerpoint/2010/main" val="7708953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2: Configuration de l'audit avancé</a:t>
            </a:r>
            <a:endParaRPr lang="en-US"/>
          </a:p>
        </p:txBody>
      </p:sp>
      <p:sp>
        <p:nvSpPr>
          <p:cNvPr id="3" name="Text Placeholder 2"/>
          <p:cNvSpPr>
            <a:spLocks noGrp="1"/>
          </p:cNvSpPr>
          <p:nvPr>
            <p:ph type="body" idx="1"/>
          </p:nvPr>
        </p:nvSpPr>
        <p:spPr/>
        <p:txBody>
          <a:bodyPr/>
          <a:lstStyle/>
          <a:p>
            <a:r>
              <a:rPr lang="fr-FR" smtClean="0"/>
              <a:t>Vue d'ensemble des stratégies d'audit
Spécification des paramètres d'audit pour un fichier ou un dossier
Activation de la stratégie d'audit
Évaluation des événements du journal de sécurité
Stratégies d’audit avancées
Démonstration : Configuration de l'audit avancé</a:t>
            </a:r>
            <a:endParaRPr lang="en-US"/>
          </a:p>
        </p:txBody>
      </p:sp>
    </p:spTree>
    <p:extLst>
      <p:ext uri="{BB962C8B-B14F-4D97-AF65-F5344CB8AC3E}">
        <p14:creationId xmlns:p14="http://schemas.microsoft.com/office/powerpoint/2010/main" val="419173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Vue d'ensemble des stratégies d'audit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Auditez les événements dans une catégorie d'activités, telles que :</a:t>
            </a:r>
          </a:p>
          <a:p>
            <a:pPr lvl="1"/>
            <a:r>
              <a:rPr lang="en-US" sz="2000" dirty="0" smtClean="0"/>
              <a:t>Accès aux fichiers et dossiers NTFS</a:t>
            </a:r>
          </a:p>
          <a:p>
            <a:pPr lvl="1"/>
            <a:r>
              <a:rPr lang="en-US" sz="2000" dirty="0" smtClean="0"/>
              <a:t>Changements de compte ou d'objet dans AD DS</a:t>
            </a:r>
          </a:p>
          <a:p>
            <a:pPr lvl="1"/>
            <a:r>
              <a:rPr lang="en-US" sz="2000" dirty="0" smtClean="0"/>
              <a:t>Ouverture de session</a:t>
            </a:r>
          </a:p>
          <a:p>
            <a:pPr lvl="1"/>
            <a:r>
              <a:rPr lang="en-US" sz="2000" dirty="0" smtClean="0"/>
              <a:t>Attribution de l'utilisation des droits utilisateur</a:t>
            </a:r>
          </a:p>
          <a:p>
            <a:r>
              <a:rPr lang="en-US" sz="2400" dirty="0" smtClean="0"/>
              <a:t>Par défaut, les contrôleurs de domaine auditent les événements ayant réussi pour la plupart des catégories</a:t>
            </a:r>
          </a:p>
          <a:p>
            <a:r>
              <a:rPr lang="en-US" sz="2400" dirty="0" smtClean="0"/>
              <a:t>Objectif : aligner les stratégies d'audit sur les stratégies de sécurité de l'entreprise</a:t>
            </a:r>
          </a:p>
          <a:p>
            <a:pPr lvl="1"/>
            <a:r>
              <a:rPr lang="en-US" sz="2000" dirty="0" smtClean="0"/>
              <a:t>Sur-audit : les journaux sont trop volumineux pour rechercher des événements importants</a:t>
            </a:r>
          </a:p>
          <a:p>
            <a:pPr lvl="1"/>
            <a:r>
              <a:rPr lang="en-US" sz="2000" dirty="0" smtClean="0"/>
              <a:t>Sous-audit : les événements importants ne sont pas enregistrés</a:t>
            </a:r>
          </a:p>
        </p:txBody>
      </p:sp>
    </p:spTree>
    <p:extLst>
      <p:ext uri="{BB962C8B-B14F-4D97-AF65-F5344CB8AC3E}">
        <p14:creationId xmlns:p14="http://schemas.microsoft.com/office/powerpoint/2010/main" val="1498917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Spécification des paramètres d'audit pour un fichier ou un dossier</a:t>
            </a:r>
            <a:endParaRPr lang="en-US"/>
          </a:p>
        </p:txBody>
      </p:sp>
      <p:sp>
        <p:nvSpPr>
          <p:cNvPr id="4" name="Content Placeholder 2"/>
          <p:cNvSpPr>
            <a:spLocks noGrp="1"/>
          </p:cNvSpPr>
          <p:nvPr/>
        </p:nvSpPr>
        <p:spPr bwMode="auto">
          <a:xfrm>
            <a:off x="533400" y="838200"/>
            <a:ext cx="8119156" cy="807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b="1" dirty="0" smtClean="0"/>
              <a:t>Les paramètres d'audit d'un fichier ou dossier sont spécifiés en modifiant la liste SACL :</a:t>
            </a:r>
          </a:p>
        </p:txBody>
      </p:sp>
      <p:sp>
        <p:nvSpPr>
          <p:cNvPr id="5" name="Rectangle 4"/>
          <p:cNvSpPr/>
          <p:nvPr/>
        </p:nvSpPr>
        <p:spPr bwMode="auto">
          <a:xfrm>
            <a:off x="779590" y="5715000"/>
            <a:ext cx="7428914" cy="990600"/>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Verdana"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47800" y="1450991"/>
            <a:ext cx="6324600" cy="408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4"/>
          <p:cNvSpPr txBox="1"/>
          <p:nvPr/>
        </p:nvSpPr>
        <p:spPr>
          <a:xfrm>
            <a:off x="779590" y="5718797"/>
            <a:ext cx="7428914" cy="100027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spcBef>
                <a:spcPts val="600"/>
              </a:spcBef>
              <a:buClr>
                <a:srgbClr val="0070C0"/>
              </a:buClr>
              <a:buSzPct val="90000"/>
              <a:buFont typeface="Arial" pitchFamily="34" charset="0"/>
              <a:buChar char="•"/>
            </a:pPr>
            <a:r>
              <a:rPr lang="en-US" b="0" kern="0" dirty="0" smtClean="0">
                <a:solidFill>
                  <a:srgbClr val="000000"/>
                </a:solidFill>
                <a:latin typeface="Segoe UI" pitchFamily="34" charset="0"/>
                <a:ea typeface="Segoe UI" pitchFamily="34" charset="0"/>
                <a:cs typeface="Segoe UI" pitchFamily="34" charset="0"/>
              </a:rPr>
              <a:t>Le contrôle total enregistre tous les événements associés</a:t>
            </a:r>
          </a:p>
          <a:p>
            <a:pPr marL="174625" lvl="0" indent="-174625">
              <a:spcBef>
                <a:spcPts val="600"/>
              </a:spcBef>
              <a:buClr>
                <a:srgbClr val="0070C0"/>
              </a:buClr>
              <a:buSzPct val="90000"/>
              <a:buFont typeface="Arial" pitchFamily="34" charset="0"/>
              <a:buChar char="•"/>
            </a:pPr>
            <a:r>
              <a:rPr lang="en-US" b="0" kern="0" dirty="0" smtClean="0">
                <a:solidFill>
                  <a:srgbClr val="000000"/>
                </a:solidFill>
                <a:latin typeface="Segoe UI" pitchFamily="34" charset="0"/>
                <a:ea typeface="Segoe UI" pitchFamily="34" charset="0"/>
                <a:cs typeface="Segoe UI" pitchFamily="34" charset="0"/>
              </a:rPr>
              <a:t>Les événements d'audit ne sont pas enregistrés tant que la </a:t>
            </a:r>
            <a:r>
              <a:rPr lang="en-US" b="0" kern="0" smtClean="0">
                <a:solidFill>
                  <a:srgbClr val="000000"/>
                </a:solidFill>
                <a:latin typeface="Segoe UI" pitchFamily="34" charset="0"/>
                <a:ea typeface="Segoe UI" pitchFamily="34" charset="0"/>
                <a:cs typeface="Segoe UI" pitchFamily="34" charset="0"/>
              </a:rPr>
              <a:t>stratégie </a:t>
            </a:r>
            <a:br>
              <a:rPr lang="en-US" b="0" kern="0" smtClean="0">
                <a:solidFill>
                  <a:srgbClr val="000000"/>
                </a:solidFill>
                <a:latin typeface="Segoe UI" pitchFamily="34" charset="0"/>
                <a:ea typeface="Segoe UI" pitchFamily="34" charset="0"/>
                <a:cs typeface="Segoe UI" pitchFamily="34" charset="0"/>
              </a:rPr>
            </a:br>
            <a:r>
              <a:rPr lang="en-US" b="0" kern="0" smtClean="0">
                <a:solidFill>
                  <a:srgbClr val="000000"/>
                </a:solidFill>
                <a:latin typeface="Segoe UI" pitchFamily="34" charset="0"/>
                <a:ea typeface="Segoe UI" pitchFamily="34" charset="0"/>
                <a:cs typeface="Segoe UI" pitchFamily="34" charset="0"/>
              </a:rPr>
              <a:t>d'audit </a:t>
            </a:r>
            <a:r>
              <a:rPr lang="en-US" b="0" kern="0" dirty="0" smtClean="0">
                <a:solidFill>
                  <a:srgbClr val="000000"/>
                </a:solidFill>
                <a:latin typeface="Segoe UI" pitchFamily="34" charset="0"/>
                <a:ea typeface="Segoe UI" pitchFamily="34" charset="0"/>
                <a:cs typeface="Segoe UI" pitchFamily="34" charset="0"/>
              </a:rPr>
              <a:t>n'est </a:t>
            </a:r>
            <a:r>
              <a:rPr lang="en-US" b="0" kern="0" smtClean="0">
                <a:solidFill>
                  <a:srgbClr val="000000"/>
                </a:solidFill>
                <a:latin typeface="Segoe UI" pitchFamily="34" charset="0"/>
                <a:ea typeface="Segoe UI" pitchFamily="34" charset="0"/>
                <a:cs typeface="Segoe UI" pitchFamily="34" charset="0"/>
              </a:rPr>
              <a:t>pas activée</a:t>
            </a:r>
            <a:endParaRPr lang="en-US" b="0" kern="0" dirty="0" smtClean="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425562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Activation de la stratégie d'audit</a:t>
            </a:r>
            <a:endParaRPr lang="en-US"/>
          </a:p>
        </p:txBody>
      </p:sp>
      <p:sp>
        <p:nvSpPr>
          <p:cNvPr id="4" name="Content Placeholder 2"/>
          <p:cNvSpPr>
            <a:spLocks noGrp="1"/>
          </p:cNvSpPr>
          <p:nvPr/>
        </p:nvSpPr>
        <p:spPr bwMode="auto">
          <a:xfrm>
            <a:off x="533400" y="2438400"/>
            <a:ext cx="8119156" cy="2407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Pour activer la stratégie d'audit en configurant les paramètres de stratégie d'audit dans un objet de stratégie de groupe :</a:t>
            </a:r>
          </a:p>
          <a:p>
            <a:r>
              <a:rPr lang="en-US" dirty="0" smtClean="0"/>
              <a:t>Activez les paramètres appropriés dans l'objet de stratégie de groupe</a:t>
            </a:r>
          </a:p>
          <a:p>
            <a:r>
              <a:rPr lang="en-US" dirty="0" smtClean="0"/>
              <a:t>Appliquez l'objet de stratégie de groupe à l'emplacement AD DS où vos serveurs sont situés</a:t>
            </a:r>
          </a:p>
          <a:p>
            <a:endParaRPr lang="en-US" dirty="0"/>
          </a:p>
          <a:p>
            <a:endParaRPr lang="en-US" dirty="0"/>
          </a:p>
        </p:txBody>
      </p:sp>
    </p:spTree>
    <p:extLst>
      <p:ext uri="{BB962C8B-B14F-4D97-AF65-F5344CB8AC3E}">
        <p14:creationId xmlns:p14="http://schemas.microsoft.com/office/powerpoint/2010/main" val="3457966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93e77ab6-cebe-4b51-975c-04edc23b756f">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106850" cy="740664"/>
          </a:xfrm>
        </p:spPr>
        <p:txBody>
          <a:bodyPr/>
          <a:lstStyle/>
          <a:p>
            <a:r>
              <a:rPr lang="fr-FR" smtClean="0"/>
              <a:t>Évaluation des événements du journal de sécurité</a:t>
            </a:r>
            <a:endParaRPr lang="en-US"/>
          </a:p>
        </p:txBody>
      </p:sp>
      <p:sp>
        <p:nvSpPr>
          <p:cNvPr id="4" name="Content Placeholder 2"/>
          <p:cNvSpPr>
            <a:spLocks noGrp="1"/>
          </p:cNvSpPr>
          <p:nvPr/>
        </p:nvSpPr>
        <p:spPr bwMode="auto">
          <a:xfrm>
            <a:off x="458788" y="1021215"/>
            <a:ext cx="8119156" cy="7626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400" b="1" dirty="0" smtClean="0"/>
              <a:t>Affichez les événements d'audit dans le champ Détails du journal de sécurité, et appliquez un filtre pour réduire le nombre d'événements à examiner :</a:t>
            </a:r>
          </a:p>
          <a:p>
            <a:pPr marL="0" indent="0">
              <a:buNone/>
            </a:pPr>
            <a:endParaRPr lang="en-US" dirty="0" smtClean="0"/>
          </a:p>
          <a:p>
            <a:pPr lvl="1"/>
            <a:endParaRPr lang="en-US"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178" y="2373735"/>
            <a:ext cx="8163644" cy="4139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31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8a755abc-5b83-42a4-ae17-f4d13c3a46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Stratégies d’audit avancées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Windows Server 2012 et Windows Server 2008 R2 fournissent un ensemble supplémentaire de stratégies d'audit à configurer :</a:t>
            </a:r>
          </a:p>
          <a:p>
            <a:pPr marL="0" indent="0">
              <a:buNone/>
            </a:pPr>
            <a:endParaRPr lang="en-US" dirty="0"/>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9817" r="7723"/>
          <a:stretch/>
        </p:blipFill>
        <p:spPr bwMode="auto">
          <a:xfrm>
            <a:off x="2326087" y="2912012"/>
            <a:ext cx="4491826" cy="3404381"/>
          </a:xfrm>
          <a:prstGeom prst="rect">
            <a:avLst/>
          </a:prstGeom>
          <a:noFill/>
          <a:ln w="3175">
            <a:solidFill>
              <a:schemeClr val="tx1"/>
            </a:solidFill>
            <a:miter lim="800000"/>
            <a:headEnd/>
            <a:tailEnd/>
          </a:ln>
        </p:spPr>
      </p:pic>
    </p:spTree>
    <p:extLst>
      <p:ext uri="{BB962C8B-B14F-4D97-AF65-F5344CB8AC3E}">
        <p14:creationId xmlns:p14="http://schemas.microsoft.com/office/powerpoint/2010/main" val="41824460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53c100ad-8e3f-4366-803b-12a56a4ba5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Configuration de l'audit avancé</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Dans cette démonstration, vous apprendrez à créer et à modifier un objet de stratégie de groupe pour la configuration de la stratégie d'audit</a:t>
            </a:r>
            <a:endParaRPr lang="en-US" dirty="0"/>
          </a:p>
        </p:txBody>
      </p:sp>
    </p:spTree>
    <p:extLst>
      <p:ext uri="{BB962C8B-B14F-4D97-AF65-F5344CB8AC3E}">
        <p14:creationId xmlns:p14="http://schemas.microsoft.com/office/powerpoint/2010/main" val="790952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Atelier pratique : Configuration du chiffrement et de l'audit avancé</a:t>
            </a:r>
            <a:endParaRPr lang="en-US"/>
          </a:p>
        </p:txBody>
      </p:sp>
      <p:sp>
        <p:nvSpPr>
          <p:cNvPr id="3" name="Text Placeholder 2"/>
          <p:cNvSpPr>
            <a:spLocks noGrp="1"/>
          </p:cNvSpPr>
          <p:nvPr>
            <p:ph type="body" idx="1"/>
          </p:nvPr>
        </p:nvSpPr>
        <p:spPr/>
        <p:txBody>
          <a:bodyPr/>
          <a:lstStyle/>
          <a:p>
            <a:r>
              <a:rPr lang="fr-FR" sz="2600" smtClean="0"/>
              <a:t>Exercice 1 : Chiffrement et récupération des fichiers
Exercice 2 : Configuration de l'audit avancé</a:t>
            </a:r>
            <a:endParaRPr lang="en-US" sz="2600"/>
          </a:p>
        </p:txBody>
      </p:sp>
      <p:sp>
        <p:nvSpPr>
          <p:cNvPr id="4" name="TextBox 3"/>
          <p:cNvSpPr txBox="1"/>
          <p:nvPr/>
        </p:nvSpPr>
        <p:spPr>
          <a:xfrm>
            <a:off x="458788" y="2936557"/>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8788" y="3429000"/>
            <a:ext cx="8494633" cy="2492990"/>
          </a:xfrm>
          <a:prstGeom prst="rect">
            <a:avLst/>
          </a:prstGeom>
          <a:noFill/>
        </p:spPr>
        <p:txBody>
          <a:bodyPr vert="horz" wrap="none" rtlCol="0">
            <a:spAutoFit/>
          </a:bodyPr>
          <a:lstStyle/>
          <a:p>
            <a:pPr>
              <a:tabLst>
                <a:tab pos="3946525" algn="l"/>
              </a:tabLst>
            </a:pPr>
            <a:r>
              <a:rPr lang="en-US" sz="2600" b="0" i="0" u="none" strike="noStrike" baseline="0" smtClean="0">
                <a:latin typeface="Segoe UI"/>
                <a:ea typeface="SimSun"/>
                <a:cs typeface="Cordia New"/>
              </a:rPr>
              <a:t>Ordinateurs virtuels	22411B-LON-DC1</a:t>
            </a:r>
            <a:endParaRPr lang="fr-FR" sz="2600" b="0" i="0" u="none" strike="noStrike" baseline="0" smtClean="0">
              <a:latin typeface="Segoe UI"/>
              <a:ea typeface="SimSun"/>
              <a:cs typeface="Cordia New"/>
            </a:endParaRPr>
          </a:p>
          <a:p>
            <a:pPr>
              <a:tabLst>
                <a:tab pos="3946525" algn="l"/>
              </a:tabLst>
            </a:pPr>
            <a:r>
              <a:rPr lang="en-US" sz="2600" b="0" i="0" u="none" strike="noStrike" baseline="0" smtClean="0">
                <a:latin typeface="Segoe UI"/>
                <a:ea typeface="SimSun"/>
                <a:cs typeface="Cordia New"/>
              </a:rPr>
              <a:t>	22411B-LON-CL1</a:t>
            </a:r>
            <a:endParaRPr lang="fr-FR" sz="2600" b="0" i="0" u="none" strike="noStrike" baseline="0" smtClean="0">
              <a:latin typeface="Segoe UI"/>
              <a:ea typeface="SimSun"/>
              <a:cs typeface="Cordia New"/>
            </a:endParaRPr>
          </a:p>
          <a:p>
            <a:pPr>
              <a:tabLst>
                <a:tab pos="3946525" algn="l"/>
              </a:tabLst>
            </a:pPr>
            <a:r>
              <a:rPr lang="en-US" sz="2600" b="0" i="0" u="none" strike="noStrike" baseline="0" smtClean="0">
                <a:latin typeface="Segoe UI"/>
                <a:ea typeface="SimSun"/>
                <a:cs typeface="Cordia New"/>
              </a:rPr>
              <a:t>	22411B-LON-SVR1</a:t>
            </a:r>
            <a:r>
              <a:rPr lang="en-US" sz="2600">
                <a:solidFill>
                  <a:srgbClr val="000000"/>
                </a:solidFill>
                <a:latin typeface="Segoe UI"/>
                <a:ea typeface="SimSun"/>
                <a:cs typeface="Cordia New"/>
              </a:rPr>
              <a:t>	</a:t>
            </a:r>
          </a:p>
          <a:p>
            <a:pPr>
              <a:tabLst>
                <a:tab pos="3946525" algn="l"/>
              </a:tabLst>
            </a:pPr>
            <a:r>
              <a:rPr lang="en-US" sz="2600" b="0" i="0" u="none" strike="noStrike" baseline="0" smtClean="0">
                <a:latin typeface="Segoe UI"/>
                <a:ea typeface="SimSun"/>
                <a:cs typeface="Cordia New"/>
              </a:rPr>
              <a:t>Nom d'utilisateur	</a:t>
            </a:r>
            <a:r>
              <a:rPr lang="en-US" sz="2600" b="1" i="0" u="none" strike="noStrike" baseline="0" smtClean="0">
                <a:latin typeface="Segoe UI"/>
                <a:ea typeface="SimSun"/>
                <a:cs typeface="Cordia New"/>
              </a:rPr>
              <a:t>ADATUM\Administrateur	</a:t>
            </a:r>
            <a:endParaRPr lang="en-US" sz="2600" b="0" i="0" u="none" strike="noStrike" baseline="0" smtClean="0">
              <a:latin typeface="Segoe UI"/>
              <a:ea typeface="SimSun"/>
              <a:cs typeface="Cordia New"/>
            </a:endParaRPr>
          </a:p>
          <a:p>
            <a:pPr>
              <a:tabLst>
                <a:tab pos="3946525" algn="l"/>
              </a:tabLst>
            </a:pPr>
            <a:r>
              <a:rPr lang="en-US" sz="2600" b="0" i="0" u="none" strike="noStrike" baseline="0" smtClean="0">
                <a:latin typeface="Segoe UI"/>
                <a:ea typeface="SimSun"/>
                <a:cs typeface="Cordia New"/>
              </a:rPr>
              <a:t>Mot de passe	</a:t>
            </a:r>
            <a:r>
              <a:rPr lang="en-US" sz="2600" b="1" i="0" u="none" strike="noStrike" baseline="0" smtClean="0">
                <a:latin typeface="Segoe UI"/>
                <a:ea typeface="SimSun"/>
                <a:cs typeface="Cordia New"/>
              </a:rPr>
              <a:t>Pa$$w0rd	</a:t>
            </a:r>
            <a:endParaRPr lang="en-US" sz="2600" b="0" i="0" u="none" strike="noStrike" baseline="0" smtClean="0">
              <a:latin typeface="Segoe UI"/>
              <a:ea typeface="SimSun"/>
              <a:cs typeface="Cordia New"/>
            </a:endParaRPr>
          </a:p>
          <a:p>
            <a:pPr>
              <a:tabLst>
                <a:tab pos="3946525" algn="l"/>
              </a:tabLst>
            </a:pPr>
            <a:endParaRPr lang="en-US" sz="2600">
              <a:solidFill>
                <a:srgbClr val="000000"/>
              </a:solidFill>
              <a:latin typeface="Segoe UI"/>
              <a:ea typeface="SimSun"/>
              <a:cs typeface="Cordia New"/>
            </a:endParaRPr>
          </a:p>
        </p:txBody>
      </p:sp>
      <p:sp>
        <p:nvSpPr>
          <p:cNvPr id="6" name="TextBox 5"/>
          <p:cNvSpPr txBox="1"/>
          <p:nvPr/>
        </p:nvSpPr>
        <p:spPr>
          <a:xfrm>
            <a:off x="458788" y="6163356"/>
            <a:ext cx="5495863" cy="523220"/>
          </a:xfrm>
          <a:prstGeom prst="rect">
            <a:avLst/>
          </a:prstGeom>
          <a:noFill/>
        </p:spPr>
        <p:txBody>
          <a:bodyPr vert="horz" wrap="none" rtlCol="0">
            <a:spAutoFit/>
          </a:bodyPr>
          <a:lstStyle/>
          <a:p>
            <a:r>
              <a:rPr lang="en-US" sz="2800" smtClean="0">
                <a:latin typeface="Segoe UI"/>
              </a:rPr>
              <a:t>Durée approximative : 40 minutes</a:t>
            </a:r>
            <a:endParaRPr lang="en-US" sz="2800">
              <a:latin typeface="Segoe UI"/>
            </a:endParaRPr>
          </a:p>
        </p:txBody>
      </p:sp>
    </p:spTree>
    <p:extLst>
      <p:ext uri="{BB962C8B-B14F-4D97-AF65-F5344CB8AC3E}">
        <p14:creationId xmlns:p14="http://schemas.microsoft.com/office/powerpoint/2010/main" val="25177750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5280869"/>
          </a:xfrm>
          <a:prstGeom prst="rect">
            <a:avLst/>
          </a:prstGeom>
          <a:noFill/>
        </p:spPr>
        <p:txBody>
          <a:bodyPr vert="horz" wrap="square" rtlCol="0">
            <a:spAutoFit/>
          </a:bodyPr>
          <a:lstStyle/>
          <a:p>
            <a:pPr>
              <a:lnSpc>
                <a:spcPct val="115000"/>
              </a:lnSpc>
              <a:spcAft>
                <a:spcPts val="1000"/>
              </a:spcAft>
            </a:pPr>
            <a:r>
              <a:rPr lang="en-US" sz="2400" smtClean="0">
                <a:effectLst/>
                <a:latin typeface="Segoe UI"/>
                <a:ea typeface="SimSun"/>
                <a:cs typeface="Segoe UI"/>
              </a:rPr>
              <a:t>A. Datum est une société internationale d’ingénierie et de fabrication, dont le siège social est basé à Londres, au Royaume-Uni. Un bureau informatique et un centre de données sont situés à Londres pour assister le siège social de Londres et d’autres sites. A. Datum a récemment déployé une infrastructure serveur et client Windows Server 2012</a:t>
            </a:r>
            <a:endParaRPr lang="en-US" sz="2400" smtClean="0">
              <a:effectLst/>
              <a:latin typeface="Segoe UI"/>
              <a:ea typeface="SimSun"/>
              <a:cs typeface="Cordia New"/>
            </a:endParaRPr>
          </a:p>
          <a:p>
            <a:pPr>
              <a:lnSpc>
                <a:spcPct val="115000"/>
              </a:lnSpc>
              <a:spcAft>
                <a:spcPts val="1000"/>
              </a:spcAft>
            </a:pPr>
            <a:r>
              <a:rPr lang="en-US" sz="2400" smtClean="0">
                <a:effectLst/>
                <a:latin typeface="Segoe UI"/>
                <a:ea typeface="SimSun"/>
                <a:cs typeface="Segoe UI"/>
              </a:rPr>
              <a:t> Vous devez configurer l'environnement Windows Server 2012 pour protéger les fichiers sensibles, et vérifier que l'accès aux fichiers sur le réseau est audité convenablement. Vous devez également configurer l'audit du nouveau serveur</a:t>
            </a:r>
            <a:endParaRPr lang="en-US" sz="2400">
              <a:effectLst/>
              <a:latin typeface="Segoe UI"/>
              <a:ea typeface="SimSun"/>
              <a:cs typeface="Cordia New"/>
            </a:endParaRPr>
          </a:p>
        </p:txBody>
      </p:sp>
    </p:spTree>
    <p:extLst>
      <p:ext uri="{BB962C8B-B14F-4D97-AF65-F5344CB8AC3E}">
        <p14:creationId xmlns:p14="http://schemas.microsoft.com/office/powerpoint/2010/main" val="2364398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Révision de l'atelier pratique</a:t>
            </a:r>
            <a:endParaRPr lang="en-IN" dirty="0"/>
          </a:p>
        </p:txBody>
      </p:sp>
      <p:sp>
        <p:nvSpPr>
          <p:cNvPr id="4" name="TextBox 3"/>
          <p:cNvSpPr txBox="1"/>
          <p:nvPr/>
        </p:nvSpPr>
        <p:spPr>
          <a:xfrm>
            <a:off x="458787" y="1021214"/>
            <a:ext cx="8119156" cy="4584332"/>
          </a:xfrm>
          <a:prstGeom prst="rect">
            <a:avLst/>
          </a:prstGeom>
          <a:noFill/>
        </p:spPr>
        <p:txBody>
          <a:bodyPr vert="horz" wrap="square" rtlCol="0">
            <a:spAutoFit/>
          </a:bodyPr>
          <a:lstStyle/>
          <a:p>
            <a:pPr marL="174625" indent="-174625" fontAlgn="base">
              <a:spcBef>
                <a:spcPts val="600"/>
              </a:spcBef>
              <a:spcAft>
                <a:spcPct val="0"/>
              </a:spcAft>
              <a:buClr>
                <a:srgbClr val="0070C0"/>
              </a:buClr>
              <a:buSzPct val="90000"/>
              <a:buFont typeface="Arial" pitchFamily="34" charset="0"/>
              <a:buChar char="•"/>
            </a:pPr>
            <a:r>
              <a:rPr lang="fr-FR" sz="2800">
                <a:latin typeface="Segoe UI" pitchFamily="34" charset="0"/>
                <a:ea typeface="Segoe UI" pitchFamily="34" charset="0"/>
                <a:cs typeface="Segoe UI" pitchFamily="34" charset="0"/>
              </a:rPr>
              <a:t>Dans l'exercice 1, tâche 1, pourquoi deviez-vous générer un nouveau certificat Agent de récupération de données à l'aide de l'autorité de certification (CA) AdatumCA ?</a:t>
            </a:r>
            <a:endParaRPr lang="en-IN" sz="2800" dirty="0" smtClean="0">
              <a:latin typeface="Segoe UI" pitchFamily="34" charset="0"/>
              <a:ea typeface="Segoe UI" pitchFamily="34" charset="0"/>
              <a:cs typeface="Segoe UI" pitchFamily="34" charset="0"/>
            </a:endParaRPr>
          </a:p>
          <a:p>
            <a:pPr marL="174625" indent="-174625" fontAlgn="base">
              <a:spcBef>
                <a:spcPts val="600"/>
              </a:spcBef>
              <a:spcAft>
                <a:spcPct val="0"/>
              </a:spcAft>
              <a:buClr>
                <a:srgbClr val="0070C0"/>
              </a:buClr>
              <a:buSzPct val="90000"/>
              <a:buFont typeface="Arial" pitchFamily="34" charset="0"/>
              <a:buChar char="•"/>
            </a:pPr>
            <a:r>
              <a:rPr lang="fr-FR" sz="2800">
                <a:latin typeface="Segoe UI" pitchFamily="34" charset="0"/>
                <a:ea typeface="Segoe UI" pitchFamily="34" charset="0"/>
                <a:cs typeface="Segoe UI" pitchFamily="34" charset="0"/>
              </a:rPr>
              <a:t>Quels sont les avantages de placer des serveurs dans une unité d'organisation et d'appliquer des stratégies d'audit à cette unité d'organisation ?</a:t>
            </a:r>
            <a:endParaRPr lang="en-IN" sz="2800" dirty="0" smtClean="0">
              <a:latin typeface="Segoe UI" pitchFamily="34" charset="0"/>
              <a:ea typeface="Segoe UI" pitchFamily="34" charset="0"/>
              <a:cs typeface="Segoe UI" pitchFamily="34" charset="0"/>
            </a:endParaRPr>
          </a:p>
          <a:p>
            <a:pPr marL="174625" indent="-174625" fontAlgn="base">
              <a:spcBef>
                <a:spcPts val="600"/>
              </a:spcBef>
              <a:spcAft>
                <a:spcPct val="0"/>
              </a:spcAft>
              <a:buClr>
                <a:srgbClr val="0070C0"/>
              </a:buClr>
              <a:buSzPct val="90000"/>
              <a:buFont typeface="Arial" pitchFamily="34" charset="0"/>
              <a:buChar char="•"/>
            </a:pPr>
            <a:r>
              <a:rPr lang="fr-FR" sz="2800">
                <a:latin typeface="Segoe UI" pitchFamily="34" charset="0"/>
                <a:ea typeface="Segoe UI" pitchFamily="34" charset="0"/>
                <a:cs typeface="Segoe UI" pitchFamily="34" charset="0"/>
              </a:rPr>
              <a:t>Quelle est la raison d'appliquer des stratégies d'audit à l'ensemble de l'organisation ?</a:t>
            </a:r>
            <a:endParaRPr lang="en-IN" sz="2800" dirty="0" smtClean="0">
              <a:latin typeface="Segoe UI" pitchFamily="34" charset="0"/>
              <a:ea typeface="Segoe UI" pitchFamily="34" charset="0"/>
              <a:cs typeface="Segoe UI" pitchFamily="34" charset="0"/>
            </a:endParaRPr>
          </a:p>
          <a:p>
            <a:pPr>
              <a:lnSpc>
                <a:spcPct val="115000"/>
              </a:lnSpc>
              <a:spcAft>
                <a:spcPts val="1000"/>
              </a:spcAft>
            </a:pPr>
            <a:r>
              <a:rPr lang="en-US" sz="2600" dirty="0" smtClean="0">
                <a:latin typeface="Segoe UI"/>
                <a:ea typeface="Times New Roman"/>
                <a:cs typeface="Segoe UI"/>
              </a:rPr>
              <a:t> </a:t>
            </a:r>
            <a:endParaRPr lang="en-IN" sz="2600" dirty="0">
              <a:latin typeface="Segoe UI"/>
              <a:ea typeface="Times New Roman"/>
              <a:cs typeface="Times New Roman"/>
            </a:endParaRPr>
          </a:p>
        </p:txBody>
      </p:sp>
    </p:spTree>
    <p:extLst>
      <p:ext uri="{BB962C8B-B14F-4D97-AF65-F5344CB8AC3E}">
        <p14:creationId xmlns:p14="http://schemas.microsoft.com/office/powerpoint/2010/main" val="654852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Chiffrement des fichiers à l'aide du système EFS (Encrypting File System)
Configuration de l'audit avancé</a:t>
            </a:r>
            <a:endParaRPr lang="en-US"/>
          </a:p>
        </p:txBody>
      </p:sp>
    </p:spTree>
    <p:extLst>
      <p:ext uri="{BB962C8B-B14F-4D97-AF65-F5344CB8AC3E}">
        <p14:creationId xmlns:p14="http://schemas.microsoft.com/office/powerpoint/2010/main" val="205171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Outils</a:t>
            </a:r>
            <a:endParaRPr lang="en-US"/>
          </a:p>
        </p:txBody>
      </p:sp>
    </p:spTree>
    <p:extLst>
      <p:ext uri="{BB962C8B-B14F-4D97-AF65-F5344CB8AC3E}">
        <p14:creationId xmlns:p14="http://schemas.microsoft.com/office/powerpoint/2010/main" val="2956340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3392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1: Chiffrement des fichiers à l'aide du système EFS (Encrypting File System)</a:t>
            </a:r>
            <a:endParaRPr lang="en-US"/>
          </a:p>
        </p:txBody>
      </p:sp>
      <p:sp>
        <p:nvSpPr>
          <p:cNvPr id="3" name="Text Placeholder 2"/>
          <p:cNvSpPr>
            <a:spLocks noGrp="1"/>
          </p:cNvSpPr>
          <p:nvPr>
            <p:ph type="body" idx="1"/>
          </p:nvPr>
        </p:nvSpPr>
        <p:spPr/>
        <p:txBody>
          <a:bodyPr/>
          <a:lstStyle/>
          <a:p>
            <a:r>
              <a:rPr lang="fr-FR" smtClean="0"/>
              <a:t>Qu'est-ce que EFS ?
Fonctionnement de la virtualisation des postes de travail (EFS)
Récupération de fichiers chiffrés au format EFS
Démonstration : Chiffrement d'un fichier à l'aide du système EFS</a:t>
            </a:r>
            <a:endParaRPr lang="en-US"/>
          </a:p>
        </p:txBody>
      </p:sp>
    </p:spTree>
    <p:extLst>
      <p:ext uri="{BB962C8B-B14F-4D97-AF65-F5344CB8AC3E}">
        <p14:creationId xmlns:p14="http://schemas.microsoft.com/office/powerpoint/2010/main" val="1396621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EFS ?</a:t>
            </a:r>
            <a:endParaRPr lang="en-US"/>
          </a:p>
        </p:txBody>
      </p:sp>
      <p:sp>
        <p:nvSpPr>
          <p:cNvPr id="4" name="Content Placeholder 2"/>
          <p:cNvSpPr>
            <a:spLocks noGrp="1"/>
          </p:cNvSpPr>
          <p:nvPr/>
        </p:nvSpPr>
        <p:spPr bwMode="auto">
          <a:xfrm>
            <a:off x="458788" y="1021215"/>
            <a:ext cx="8119156" cy="26363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Le système EFS est une fonctionnalité qui peut chiffrer des fichiers stockés sur une partition</a:t>
            </a:r>
            <a:r>
              <a:rPr lang="en-US" dirty="0" smtClean="0">
                <a:latin typeface="Verdana"/>
                <a:ea typeface="Verdana"/>
                <a:cs typeface="Verdana"/>
              </a:rPr>
              <a:t> </a:t>
            </a:r>
            <a:r>
              <a:rPr lang="en-US" dirty="0" smtClean="0"/>
              <a:t>au format NTFS</a:t>
            </a:r>
          </a:p>
          <a:p>
            <a:r>
              <a:rPr lang="en-US" dirty="0" smtClean="0"/>
              <a:t>Le chiffrement EFS agit comme une couche de sécurité supplémentaire</a:t>
            </a:r>
          </a:p>
          <a:p>
            <a:r>
              <a:rPr lang="en-US" dirty="0" smtClean="0"/>
              <a:t>Le système EFS peut être utilisé sans configuration préalable</a:t>
            </a:r>
            <a:endParaRPr lang="en-US" dirty="0"/>
          </a:p>
        </p:txBody>
      </p:sp>
      <p:pic>
        <p:nvPicPr>
          <p:cNvPr id="5" name="Picture 4" descr="I:\AVS-Work\Evergreen\MSL_Flash_Object_Library\MSL_PNG_Object_Library\Document_Writing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4917" y="4105275"/>
            <a:ext cx="1176338" cy="1914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AVS-Work\Evergreen\MSL_Flash_Object_Library\MSL_PNG_Object_Library\Encryp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6241" y="4491037"/>
            <a:ext cx="71151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123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Fonctionnement de la virtualisation des postes de travail (EFS)</a:t>
            </a:r>
            <a:endParaRPr lang="en-US"/>
          </a:p>
        </p:txBody>
      </p:sp>
      <p:sp>
        <p:nvSpPr>
          <p:cNvPr id="4" name="Content Placeholder 2"/>
          <p:cNvSpPr>
            <a:spLocks noGrp="1"/>
          </p:cNvSpPr>
          <p:nvPr/>
        </p:nvSpPr>
        <p:spPr bwMode="auto">
          <a:xfrm>
            <a:off x="458788" y="1021215"/>
            <a:ext cx="8119156" cy="1417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Le chiffrement symétrique est utilisé pour protéger les données</a:t>
            </a:r>
          </a:p>
          <a:p>
            <a:r>
              <a:rPr lang="en-US" sz="2400" dirty="0" smtClean="0"/>
              <a:t>Le chiffrement par clé publique est utilisé pour protéger la clé symétrique</a:t>
            </a:r>
          </a:p>
        </p:txBody>
      </p:sp>
      <p:sp>
        <p:nvSpPr>
          <p:cNvPr id="5" name="TextBox 24"/>
          <p:cNvSpPr txBox="1"/>
          <p:nvPr/>
        </p:nvSpPr>
        <p:spPr>
          <a:xfrm>
            <a:off x="56420" y="6030697"/>
            <a:ext cx="1086580" cy="52322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Clé</a:t>
            </a:r>
          </a:p>
          <a:p>
            <a:r>
              <a:rPr lang="en-US" sz="1400" b="0" dirty="0" smtClean="0">
                <a:latin typeface="Segoe UI" pitchFamily="34" charset="0"/>
                <a:ea typeface="Segoe UI" pitchFamily="34" charset="0"/>
                <a:cs typeface="Segoe UI" pitchFamily="34" charset="0"/>
              </a:rPr>
              <a:t>symétrique</a:t>
            </a:r>
            <a:endParaRPr lang="en-IN" sz="1400" b="0" dirty="0">
              <a:latin typeface="Segoe UI" pitchFamily="34" charset="0"/>
              <a:ea typeface="Segoe UI" pitchFamily="34" charset="0"/>
              <a:cs typeface="Segoe UI" pitchFamily="34" charset="0"/>
            </a:endParaRPr>
          </a:p>
        </p:txBody>
      </p:sp>
      <p:grpSp>
        <p:nvGrpSpPr>
          <p:cNvPr id="6" name="Group 5" descr="The image depicts the file encryption process."/>
          <p:cNvGrpSpPr/>
          <p:nvPr/>
        </p:nvGrpSpPr>
        <p:grpSpPr>
          <a:xfrm>
            <a:off x="76200" y="2667000"/>
            <a:ext cx="4464000" cy="4114800"/>
            <a:chOff x="76200" y="2667000"/>
            <a:chExt cx="4464000" cy="4114800"/>
          </a:xfrm>
        </p:grpSpPr>
        <p:pic>
          <p:nvPicPr>
            <p:cNvPr id="7" name="Picture 6" descr="D:\Evergreen\Divers\Bibliothèque PPT\Bibliothèque PPT\Metadata.png"/>
            <p:cNvPicPr>
              <a:picLocks noChangeAspect="1" noChangeArrowheads="1"/>
            </p:cNvPicPr>
            <p:nvPr/>
          </p:nvPicPr>
          <p:blipFill>
            <a:blip r:embed="rId3"/>
            <a:srcRect/>
            <a:stretch>
              <a:fillRect/>
            </a:stretch>
          </p:blipFill>
          <p:spPr bwMode="auto">
            <a:xfrm>
              <a:off x="234146" y="3352800"/>
              <a:ext cx="646905" cy="1052634"/>
            </a:xfrm>
            <a:prstGeom prst="rect">
              <a:avLst/>
            </a:prstGeom>
            <a:noFill/>
          </p:spPr>
        </p:pic>
        <p:pic>
          <p:nvPicPr>
            <p:cNvPr id="8" name="Picture 7" descr="D:\Evergreen\Divers\Bibliothèque PPT\Bibliothèque PPT\arrow12_04.png"/>
            <p:cNvPicPr>
              <a:picLocks noChangeAspect="1" noChangeArrowheads="1"/>
            </p:cNvPicPr>
            <p:nvPr/>
          </p:nvPicPr>
          <p:blipFill>
            <a:blip r:embed="rId4"/>
            <a:srcRect/>
            <a:stretch>
              <a:fillRect/>
            </a:stretch>
          </p:blipFill>
          <p:spPr bwMode="auto">
            <a:xfrm rot="5400000">
              <a:off x="1305576" y="3515375"/>
              <a:ext cx="368296" cy="982952"/>
            </a:xfrm>
            <a:prstGeom prst="rect">
              <a:avLst/>
            </a:prstGeom>
            <a:noFill/>
          </p:spPr>
        </p:pic>
        <p:pic>
          <p:nvPicPr>
            <p:cNvPr id="9" name="Picture 8" descr="D:\Evergreen\Divers\Bibliothèque PPT\Bibliothèque PPT\Key_Symmetric.png"/>
            <p:cNvPicPr>
              <a:picLocks noChangeAspect="1" noChangeArrowheads="1"/>
            </p:cNvPicPr>
            <p:nvPr/>
          </p:nvPicPr>
          <p:blipFill>
            <a:blip r:embed="rId5"/>
            <a:srcRect/>
            <a:stretch>
              <a:fillRect/>
            </a:stretch>
          </p:blipFill>
          <p:spPr bwMode="auto">
            <a:xfrm>
              <a:off x="1193855" y="3124200"/>
              <a:ext cx="339110" cy="671506"/>
            </a:xfrm>
            <a:prstGeom prst="rect">
              <a:avLst/>
            </a:prstGeom>
            <a:noFill/>
          </p:spPr>
        </p:pic>
        <p:pic>
          <p:nvPicPr>
            <p:cNvPr id="10" name="Picture 9" descr="D:\Evergreen\Divers\Bibliothèque PPT\Bibliothèque PPT\arrow12_04.png"/>
            <p:cNvPicPr>
              <a:picLocks noChangeAspect="1" noChangeArrowheads="1"/>
            </p:cNvPicPr>
            <p:nvPr/>
          </p:nvPicPr>
          <p:blipFill>
            <a:blip r:embed="rId4"/>
            <a:srcRect/>
            <a:stretch>
              <a:fillRect/>
            </a:stretch>
          </p:blipFill>
          <p:spPr bwMode="auto">
            <a:xfrm rot="6634719">
              <a:off x="2938982" y="3997984"/>
              <a:ext cx="294017" cy="784707"/>
            </a:xfrm>
            <a:prstGeom prst="rect">
              <a:avLst/>
            </a:prstGeom>
            <a:noFill/>
          </p:spPr>
        </p:pic>
        <p:pic>
          <p:nvPicPr>
            <p:cNvPr id="11" name="Picture 10" descr="D:\Evergreen\Divers\Bibliothèque PPT\Bibliothèque PPT\Key_Symmetric.png"/>
            <p:cNvPicPr>
              <a:picLocks noChangeAspect="1" noChangeArrowheads="1"/>
            </p:cNvPicPr>
            <p:nvPr/>
          </p:nvPicPr>
          <p:blipFill>
            <a:blip r:embed="rId5"/>
            <a:srcRect/>
            <a:stretch>
              <a:fillRect/>
            </a:stretch>
          </p:blipFill>
          <p:spPr bwMode="auto">
            <a:xfrm>
              <a:off x="381587" y="5410199"/>
              <a:ext cx="365559" cy="723879"/>
            </a:xfrm>
            <a:prstGeom prst="rect">
              <a:avLst/>
            </a:prstGeom>
            <a:noFill/>
          </p:spPr>
        </p:pic>
        <p:pic>
          <p:nvPicPr>
            <p:cNvPr id="12" name="Picture 11" descr="D:\Evergreen\Divers\Bibliothèque PPT\Bibliothèque PPT\arrow12_04.png"/>
            <p:cNvPicPr>
              <a:picLocks noChangeAspect="1" noChangeArrowheads="1"/>
            </p:cNvPicPr>
            <p:nvPr/>
          </p:nvPicPr>
          <p:blipFill>
            <a:blip r:embed="rId4"/>
            <a:srcRect/>
            <a:stretch>
              <a:fillRect/>
            </a:stretch>
          </p:blipFill>
          <p:spPr bwMode="auto">
            <a:xfrm rot="5400000">
              <a:off x="1221728" y="5407672"/>
              <a:ext cx="368296" cy="982952"/>
            </a:xfrm>
            <a:prstGeom prst="rect">
              <a:avLst/>
            </a:prstGeom>
            <a:noFill/>
          </p:spPr>
        </p:pic>
        <p:sp>
          <p:nvSpPr>
            <p:cNvPr id="13" name="TextBox 21"/>
            <p:cNvSpPr txBox="1"/>
            <p:nvPr/>
          </p:nvSpPr>
          <p:spPr>
            <a:xfrm>
              <a:off x="1828800" y="6093023"/>
              <a:ext cx="1122423"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En-tête FEK</a:t>
              </a:r>
              <a:endParaRPr lang="en-IN" sz="1400" b="0" dirty="0">
                <a:latin typeface="Segoe UI" pitchFamily="34" charset="0"/>
                <a:ea typeface="Segoe UI" pitchFamily="34" charset="0"/>
                <a:cs typeface="Segoe UI" pitchFamily="34" charset="0"/>
              </a:endParaRPr>
            </a:p>
          </p:txBody>
        </p:sp>
        <p:pic>
          <p:nvPicPr>
            <p:cNvPr id="14" name="Picture 13" descr="D:\Evergreen\Divers\Bibliothèque PPT\Bibliothèque PPT\Key_Public.png"/>
            <p:cNvPicPr>
              <a:picLocks noChangeAspect="1" noChangeArrowheads="1"/>
            </p:cNvPicPr>
            <p:nvPr/>
          </p:nvPicPr>
          <p:blipFill>
            <a:blip r:embed="rId6"/>
            <a:srcRect/>
            <a:stretch>
              <a:fillRect/>
            </a:stretch>
          </p:blipFill>
          <p:spPr bwMode="auto">
            <a:xfrm>
              <a:off x="1181480" y="5181600"/>
              <a:ext cx="310249" cy="614354"/>
            </a:xfrm>
            <a:prstGeom prst="rect">
              <a:avLst/>
            </a:prstGeom>
            <a:noFill/>
          </p:spPr>
        </p:pic>
        <p:pic>
          <p:nvPicPr>
            <p:cNvPr id="15" name="Picture 14" descr="D:\Evergreen\Divers\Bibliothèque PPT\Bibliothèque PPT\arrow12_04.png"/>
            <p:cNvPicPr>
              <a:picLocks noChangeAspect="1" noChangeArrowheads="1"/>
            </p:cNvPicPr>
            <p:nvPr/>
          </p:nvPicPr>
          <p:blipFill>
            <a:blip r:embed="rId4"/>
            <a:srcRect/>
            <a:stretch>
              <a:fillRect/>
            </a:stretch>
          </p:blipFill>
          <p:spPr bwMode="auto">
            <a:xfrm rot="2801412">
              <a:off x="3004444" y="5333379"/>
              <a:ext cx="320938" cy="856559"/>
            </a:xfrm>
            <a:prstGeom prst="rect">
              <a:avLst/>
            </a:prstGeom>
            <a:noFill/>
          </p:spPr>
        </p:pic>
        <p:sp>
          <p:nvSpPr>
            <p:cNvPr id="16" name="TextBox 25"/>
            <p:cNvSpPr txBox="1"/>
            <p:nvPr/>
          </p:nvSpPr>
          <p:spPr>
            <a:xfrm>
              <a:off x="254827" y="4391036"/>
              <a:ext cx="700833"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Fichier</a:t>
              </a:r>
              <a:endParaRPr lang="en-IN" sz="1400" b="0" dirty="0">
                <a:latin typeface="Segoe UI" pitchFamily="34" charset="0"/>
                <a:ea typeface="Segoe UI" pitchFamily="34" charset="0"/>
                <a:cs typeface="Segoe UI" pitchFamily="34" charset="0"/>
              </a:endParaRPr>
            </a:p>
          </p:txBody>
        </p:sp>
        <p:sp>
          <p:nvSpPr>
            <p:cNvPr id="17" name="TextBox 26"/>
            <p:cNvSpPr txBox="1"/>
            <p:nvPr/>
          </p:nvSpPr>
          <p:spPr>
            <a:xfrm>
              <a:off x="1828800" y="4343400"/>
              <a:ext cx="700833" cy="52322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Fichier</a:t>
              </a:r>
            </a:p>
            <a:p>
              <a:r>
                <a:rPr lang="en-US" sz="1400" b="0" dirty="0" smtClean="0">
                  <a:latin typeface="Segoe UI" pitchFamily="34" charset="0"/>
                  <a:ea typeface="Segoe UI" pitchFamily="34" charset="0"/>
                  <a:cs typeface="Segoe UI" pitchFamily="34" charset="0"/>
                </a:rPr>
                <a:t>chiffré</a:t>
              </a:r>
              <a:endParaRPr lang="en-IN" sz="1400" b="0" dirty="0">
                <a:latin typeface="Segoe UI" pitchFamily="34" charset="0"/>
                <a:ea typeface="Segoe UI" pitchFamily="34" charset="0"/>
                <a:cs typeface="Segoe UI" pitchFamily="34" charset="0"/>
              </a:endParaRPr>
            </a:p>
          </p:txBody>
        </p:sp>
        <p:sp>
          <p:nvSpPr>
            <p:cNvPr id="18" name="TextBox 27"/>
            <p:cNvSpPr txBox="1"/>
            <p:nvPr/>
          </p:nvSpPr>
          <p:spPr>
            <a:xfrm>
              <a:off x="1447800" y="5105400"/>
              <a:ext cx="1285884"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Clé </a:t>
              </a:r>
            </a:p>
            <a:p>
              <a:r>
                <a:rPr lang="en-US" sz="1400" b="0" dirty="0" smtClean="0">
                  <a:latin typeface="Segoe UI" pitchFamily="34" charset="0"/>
                  <a:ea typeface="Segoe UI" pitchFamily="34" charset="0"/>
                  <a:cs typeface="Segoe UI" pitchFamily="34" charset="0"/>
                </a:rPr>
                <a:t>publique</a:t>
              </a:r>
              <a:endParaRPr lang="en-IN" sz="1400" b="0" dirty="0">
                <a:latin typeface="Segoe UI" pitchFamily="34" charset="0"/>
                <a:ea typeface="Segoe UI" pitchFamily="34" charset="0"/>
                <a:cs typeface="Segoe UI" pitchFamily="34" charset="0"/>
              </a:endParaRPr>
            </a:p>
          </p:txBody>
        </p:sp>
        <p:sp>
          <p:nvSpPr>
            <p:cNvPr id="19" name="TextBox 28"/>
            <p:cNvSpPr txBox="1"/>
            <p:nvPr/>
          </p:nvSpPr>
          <p:spPr>
            <a:xfrm>
              <a:off x="381000" y="2819400"/>
              <a:ext cx="1371600"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smtClean="0">
                  <a:latin typeface="Segoe UI" pitchFamily="34" charset="0"/>
                  <a:ea typeface="Segoe UI" pitchFamily="34" charset="0"/>
                  <a:cs typeface="Segoe UI" pitchFamily="34" charset="0"/>
                </a:rPr>
                <a:t>Clé symétrique</a:t>
              </a:r>
              <a:endParaRPr lang="en-IN" sz="1400" b="0" dirty="0">
                <a:latin typeface="Segoe UI" pitchFamily="34" charset="0"/>
                <a:ea typeface="Segoe UI" pitchFamily="34" charset="0"/>
                <a:cs typeface="Segoe UI" pitchFamily="34" charset="0"/>
              </a:endParaRPr>
            </a:p>
          </p:txBody>
        </p:sp>
        <p:grpSp>
          <p:nvGrpSpPr>
            <p:cNvPr id="20" name="Group 19"/>
            <p:cNvGrpSpPr/>
            <p:nvPr/>
          </p:nvGrpSpPr>
          <p:grpSpPr>
            <a:xfrm>
              <a:off x="3467895" y="4267200"/>
              <a:ext cx="799305" cy="1281234"/>
              <a:chOff x="3505200" y="4038600"/>
              <a:chExt cx="799305" cy="1281234"/>
            </a:xfrm>
          </p:grpSpPr>
          <p:grpSp>
            <p:nvGrpSpPr>
              <p:cNvPr id="29" name="Group 28"/>
              <p:cNvGrpSpPr/>
              <p:nvPr/>
            </p:nvGrpSpPr>
            <p:grpSpPr>
              <a:xfrm>
                <a:off x="3505200" y="4038600"/>
                <a:ext cx="799305" cy="1281234"/>
                <a:chOff x="1752600" y="3200400"/>
                <a:chExt cx="799305" cy="1281234"/>
              </a:xfrm>
            </p:grpSpPr>
            <p:pic>
              <p:nvPicPr>
                <p:cNvPr id="31" name="Picture 30" descr="D:\Evergreen\Divers\Bibliothèque PPT\Bibliothèque PPT\Metadata.png"/>
                <p:cNvPicPr>
                  <a:picLocks noChangeAspect="1" noChangeArrowheads="1"/>
                </p:cNvPicPr>
                <p:nvPr/>
              </p:nvPicPr>
              <p:blipFill>
                <a:blip r:embed="rId3"/>
                <a:srcRect/>
                <a:stretch>
                  <a:fillRect/>
                </a:stretch>
              </p:blipFill>
              <p:spPr bwMode="auto">
                <a:xfrm>
                  <a:off x="1905000" y="3429000"/>
                  <a:ext cx="646905" cy="1052634"/>
                </a:xfrm>
                <a:prstGeom prst="rect">
                  <a:avLst/>
                </a:prstGeom>
                <a:noFill/>
              </p:spPr>
            </p:pic>
            <p:pic>
              <p:nvPicPr>
                <p:cNvPr id="32" name="Picture 31" descr="D:\Evergreen\Divers\Bibliothèque PPT\Bibliothèque PPT\Security_Secured.png"/>
                <p:cNvPicPr>
                  <a:picLocks noChangeAspect="1" noChangeArrowheads="1"/>
                </p:cNvPicPr>
                <p:nvPr/>
              </p:nvPicPr>
              <p:blipFill>
                <a:blip r:embed="rId7"/>
                <a:srcRect/>
                <a:stretch>
                  <a:fillRect/>
                </a:stretch>
              </p:blipFill>
              <p:spPr bwMode="auto">
                <a:xfrm>
                  <a:off x="1752600" y="3200400"/>
                  <a:ext cx="335001" cy="538154"/>
                </a:xfrm>
                <a:prstGeom prst="rect">
                  <a:avLst/>
                </a:prstGeom>
                <a:noFill/>
              </p:spPr>
            </p:pic>
          </p:grpSp>
          <p:pic>
            <p:nvPicPr>
              <p:cNvPr id="30" name="Picture 29" descr="D:\Evergreen\Divers\Bibliothèque PPT\Bibliothèque PPT\LOGO_Windows_Vista.png"/>
              <p:cNvPicPr>
                <a:picLocks noChangeAspect="1" noChangeArrowheads="1"/>
              </p:cNvPicPr>
              <p:nvPr/>
            </p:nvPicPr>
            <p:blipFill>
              <a:blip r:embed="rId8"/>
              <a:srcRect/>
              <a:stretch>
                <a:fillRect/>
              </a:stretch>
            </p:blipFill>
            <p:spPr bwMode="auto">
              <a:xfrm rot="360000">
                <a:off x="3822539" y="4967315"/>
                <a:ext cx="287266" cy="254963"/>
              </a:xfrm>
              <a:prstGeom prst="rect">
                <a:avLst/>
              </a:prstGeom>
              <a:noFill/>
            </p:spPr>
          </p:pic>
        </p:grpSp>
        <p:sp>
          <p:nvSpPr>
            <p:cNvPr id="21" name="TextBox 33"/>
            <p:cNvSpPr txBox="1"/>
            <p:nvPr/>
          </p:nvSpPr>
          <p:spPr>
            <a:xfrm>
              <a:off x="3352800" y="5509736"/>
              <a:ext cx="1133452" cy="95410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Fichier</a:t>
              </a:r>
            </a:p>
            <a:p>
              <a:r>
                <a:rPr lang="en-US" sz="1400" b="0" dirty="0" smtClean="0">
                  <a:latin typeface="Segoe UI" pitchFamily="34" charset="0"/>
                  <a:ea typeface="Segoe UI" pitchFamily="34" charset="0"/>
                  <a:cs typeface="Segoe UI" pitchFamily="34" charset="0"/>
                </a:rPr>
                <a:t>chiffré </a:t>
              </a:r>
              <a:r>
                <a:rPr lang="en-US" sz="1400" b="0" smtClean="0">
                  <a:latin typeface="Segoe UI" pitchFamily="34" charset="0"/>
                  <a:ea typeface="Segoe UI" pitchFamily="34" charset="0"/>
                  <a:cs typeface="Segoe UI" pitchFamily="34" charset="0"/>
                </a:rPr>
                <a:t>avec </a:t>
              </a:r>
              <a:br>
                <a:rPr lang="en-US" sz="1400" b="0" smtClean="0">
                  <a:latin typeface="Segoe UI" pitchFamily="34" charset="0"/>
                  <a:ea typeface="Segoe UI" pitchFamily="34" charset="0"/>
                  <a:cs typeface="Segoe UI" pitchFamily="34" charset="0"/>
                </a:rPr>
              </a:br>
              <a:r>
                <a:rPr lang="en-US" sz="1400" b="0" smtClean="0">
                  <a:latin typeface="Segoe UI" pitchFamily="34" charset="0"/>
                  <a:ea typeface="Segoe UI" pitchFamily="34" charset="0"/>
                  <a:cs typeface="Segoe UI" pitchFamily="34" charset="0"/>
                </a:rPr>
                <a:t>la </a:t>
              </a:r>
              <a:r>
                <a:rPr lang="en-US" sz="1400" b="0" dirty="0" smtClean="0">
                  <a:latin typeface="Segoe UI" pitchFamily="34" charset="0"/>
                  <a:ea typeface="Segoe UI" pitchFamily="34" charset="0"/>
                  <a:cs typeface="Segoe UI" pitchFamily="34" charset="0"/>
                </a:rPr>
                <a:t>clé FEK </a:t>
              </a:r>
            </a:p>
            <a:p>
              <a:r>
                <a:rPr lang="en-US" sz="1400" b="0" dirty="0" smtClean="0">
                  <a:latin typeface="Segoe UI" pitchFamily="34" charset="0"/>
                  <a:ea typeface="Segoe UI" pitchFamily="34" charset="0"/>
                  <a:cs typeface="Segoe UI" pitchFamily="34" charset="0"/>
                </a:rPr>
                <a:t>en en-tête</a:t>
              </a:r>
              <a:endParaRPr lang="en-IN" sz="1400" b="0" dirty="0">
                <a:latin typeface="Segoe UI" pitchFamily="34" charset="0"/>
                <a:ea typeface="Segoe UI" pitchFamily="34" charset="0"/>
                <a:cs typeface="Segoe UI" pitchFamily="34" charset="0"/>
              </a:endParaRPr>
            </a:p>
          </p:txBody>
        </p:sp>
        <p:grpSp>
          <p:nvGrpSpPr>
            <p:cNvPr id="22" name="Group 21"/>
            <p:cNvGrpSpPr/>
            <p:nvPr/>
          </p:nvGrpSpPr>
          <p:grpSpPr>
            <a:xfrm>
              <a:off x="1905000" y="3124200"/>
              <a:ext cx="799305" cy="1281234"/>
              <a:chOff x="1752600" y="3200400"/>
              <a:chExt cx="799305" cy="1281234"/>
            </a:xfrm>
          </p:grpSpPr>
          <p:pic>
            <p:nvPicPr>
              <p:cNvPr id="27" name="Picture 26" descr="D:\Evergreen\Divers\Bibliothèque PPT\Bibliothèque PPT\Metadata.png"/>
              <p:cNvPicPr>
                <a:picLocks noChangeAspect="1" noChangeArrowheads="1"/>
              </p:cNvPicPr>
              <p:nvPr/>
            </p:nvPicPr>
            <p:blipFill>
              <a:blip r:embed="rId3"/>
              <a:srcRect/>
              <a:stretch>
                <a:fillRect/>
              </a:stretch>
            </p:blipFill>
            <p:spPr bwMode="auto">
              <a:xfrm>
                <a:off x="1905000" y="3429000"/>
                <a:ext cx="646905" cy="1052634"/>
              </a:xfrm>
              <a:prstGeom prst="rect">
                <a:avLst/>
              </a:prstGeom>
              <a:noFill/>
            </p:spPr>
          </p:pic>
          <p:pic>
            <p:nvPicPr>
              <p:cNvPr id="28" name="Picture 27" descr="D:\Evergreen\Divers\Bibliothèque PPT\Bibliothèque PPT\Security_Secured.png"/>
              <p:cNvPicPr>
                <a:picLocks noChangeAspect="1" noChangeArrowheads="1"/>
              </p:cNvPicPr>
              <p:nvPr/>
            </p:nvPicPr>
            <p:blipFill>
              <a:blip r:embed="rId7"/>
              <a:srcRect/>
              <a:stretch>
                <a:fillRect/>
              </a:stretch>
            </p:blipFill>
            <p:spPr bwMode="auto">
              <a:xfrm>
                <a:off x="1752600" y="3200400"/>
                <a:ext cx="335001" cy="538154"/>
              </a:xfrm>
              <a:prstGeom prst="rect">
                <a:avLst/>
              </a:prstGeom>
              <a:noFill/>
            </p:spPr>
          </p:pic>
        </p:grpSp>
        <p:sp>
          <p:nvSpPr>
            <p:cNvPr id="23" name="Rectangle 22"/>
            <p:cNvSpPr/>
            <p:nvPr/>
          </p:nvSpPr>
          <p:spPr bwMode="auto">
            <a:xfrm>
              <a:off x="76200" y="2667000"/>
              <a:ext cx="4464000" cy="4114800"/>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pic>
          <p:nvPicPr>
            <p:cNvPr id="24" name="Picture 23" descr="D:\Evergreen\Divers\Bibliothèque PPT\Bibliothèque PPT\abstract_rectangle01_03_blue.png"/>
            <p:cNvPicPr>
              <a:picLocks noChangeAspect="1" noChangeArrowheads="1"/>
            </p:cNvPicPr>
            <p:nvPr/>
          </p:nvPicPr>
          <p:blipFill>
            <a:blip r:embed="rId9"/>
            <a:srcRect/>
            <a:stretch>
              <a:fillRect/>
            </a:stretch>
          </p:blipFill>
          <p:spPr bwMode="auto">
            <a:xfrm>
              <a:off x="1905000" y="5791200"/>
              <a:ext cx="917801" cy="338137"/>
            </a:xfrm>
            <a:prstGeom prst="rect">
              <a:avLst/>
            </a:prstGeom>
            <a:noFill/>
          </p:spPr>
        </p:pic>
        <p:pic>
          <p:nvPicPr>
            <p:cNvPr id="25" name="Picture 24" descr="D:\Evergreen\Divers\Bibliothèque PPT\Bibliothèque PPT\LOGO_Windows_Vista.png"/>
            <p:cNvPicPr>
              <a:picLocks noChangeAspect="1" noChangeArrowheads="1"/>
            </p:cNvPicPr>
            <p:nvPr/>
          </p:nvPicPr>
          <p:blipFill>
            <a:blip r:embed="rId8"/>
            <a:srcRect/>
            <a:stretch>
              <a:fillRect/>
            </a:stretch>
          </p:blipFill>
          <p:spPr bwMode="auto">
            <a:xfrm>
              <a:off x="2177144" y="5791200"/>
              <a:ext cx="318096" cy="282326"/>
            </a:xfrm>
            <a:prstGeom prst="rect">
              <a:avLst/>
            </a:prstGeom>
            <a:noFill/>
          </p:spPr>
        </p:pic>
        <p:sp>
          <p:nvSpPr>
            <p:cNvPr id="26" name="TextBox 75"/>
            <p:cNvSpPr txBox="1"/>
            <p:nvPr/>
          </p:nvSpPr>
          <p:spPr>
            <a:xfrm>
              <a:off x="2110019" y="2743200"/>
              <a:ext cx="2385781" cy="369332"/>
            </a:xfrm>
            <a:prstGeom prst="rect">
              <a:avLst/>
            </a:prstGeom>
            <a:noFill/>
            <a:ln>
              <a:solidFill>
                <a:srgbClr val="569AD2"/>
              </a:solid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Chiffrement de fichier</a:t>
              </a:r>
              <a:endParaRPr lang="en-IN" b="0" dirty="0">
                <a:latin typeface="Segoe UI" pitchFamily="34" charset="0"/>
                <a:ea typeface="Segoe UI" pitchFamily="34" charset="0"/>
                <a:cs typeface="Segoe UI" pitchFamily="34" charset="0"/>
              </a:endParaRPr>
            </a:p>
          </p:txBody>
        </p:sp>
      </p:grpSp>
      <p:grpSp>
        <p:nvGrpSpPr>
          <p:cNvPr id="33" name="Group 32" descr="The image depicts the file decryption process."/>
          <p:cNvGrpSpPr/>
          <p:nvPr/>
        </p:nvGrpSpPr>
        <p:grpSpPr>
          <a:xfrm>
            <a:off x="4800600" y="2667000"/>
            <a:ext cx="4176000" cy="4104000"/>
            <a:chOff x="4800600" y="2667000"/>
            <a:chExt cx="4176000" cy="4104000"/>
          </a:xfrm>
        </p:grpSpPr>
        <p:pic>
          <p:nvPicPr>
            <p:cNvPr id="34" name="Picture 33" descr="D:\Evergreen\Divers\Bibliothèque PPT\Bibliothèque PPT\arrow12_04.png"/>
            <p:cNvPicPr>
              <a:picLocks noChangeAspect="1" noChangeArrowheads="1"/>
            </p:cNvPicPr>
            <p:nvPr/>
          </p:nvPicPr>
          <p:blipFill>
            <a:blip r:embed="rId4"/>
            <a:srcRect/>
            <a:stretch>
              <a:fillRect/>
            </a:stretch>
          </p:blipFill>
          <p:spPr bwMode="auto">
            <a:xfrm rot="3616076">
              <a:off x="5924899" y="3732960"/>
              <a:ext cx="315519" cy="842094"/>
            </a:xfrm>
            <a:prstGeom prst="rect">
              <a:avLst/>
            </a:prstGeom>
            <a:noFill/>
          </p:spPr>
        </p:pic>
        <p:pic>
          <p:nvPicPr>
            <p:cNvPr id="35" name="Picture 34" descr="D:\Evergreen\Divers\Bibliothèque PPT\Bibliothèque PPT\abstract_rectangle01_03_blue.png"/>
            <p:cNvPicPr>
              <a:picLocks noChangeAspect="1" noChangeArrowheads="1"/>
            </p:cNvPicPr>
            <p:nvPr/>
          </p:nvPicPr>
          <p:blipFill>
            <a:blip r:embed="rId9"/>
            <a:srcRect/>
            <a:stretch>
              <a:fillRect/>
            </a:stretch>
          </p:blipFill>
          <p:spPr bwMode="auto">
            <a:xfrm>
              <a:off x="6400800" y="3732000"/>
              <a:ext cx="917801" cy="338137"/>
            </a:xfrm>
            <a:prstGeom prst="rect">
              <a:avLst/>
            </a:prstGeom>
            <a:noFill/>
          </p:spPr>
        </p:pic>
        <p:pic>
          <p:nvPicPr>
            <p:cNvPr id="36" name="Picture 35" descr="D:\Evergreen\Divers\Bibliothèque PPT\Bibliothèque PPT\LOGO_Windows_Vista.png"/>
            <p:cNvPicPr>
              <a:picLocks noChangeAspect="1" noChangeArrowheads="1"/>
            </p:cNvPicPr>
            <p:nvPr/>
          </p:nvPicPr>
          <p:blipFill>
            <a:blip r:embed="rId8"/>
            <a:srcRect/>
            <a:stretch>
              <a:fillRect/>
            </a:stretch>
          </p:blipFill>
          <p:spPr bwMode="auto">
            <a:xfrm>
              <a:off x="6672944" y="3732000"/>
              <a:ext cx="318096" cy="282326"/>
            </a:xfrm>
            <a:prstGeom prst="rect">
              <a:avLst/>
            </a:prstGeom>
            <a:noFill/>
          </p:spPr>
        </p:pic>
        <p:sp>
          <p:nvSpPr>
            <p:cNvPr id="37" name="TextBox 45"/>
            <p:cNvSpPr txBox="1"/>
            <p:nvPr/>
          </p:nvSpPr>
          <p:spPr>
            <a:xfrm>
              <a:off x="6324600" y="4036800"/>
              <a:ext cx="1122423"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En-tête FEK</a:t>
              </a:r>
              <a:endParaRPr lang="en-IN" sz="1400" b="0" dirty="0">
                <a:latin typeface="Segoe UI" pitchFamily="34" charset="0"/>
                <a:ea typeface="Segoe UI" pitchFamily="34" charset="0"/>
                <a:cs typeface="Segoe UI" pitchFamily="34" charset="0"/>
              </a:endParaRPr>
            </a:p>
          </p:txBody>
        </p:sp>
        <p:sp>
          <p:nvSpPr>
            <p:cNvPr id="38" name="TextBox 46"/>
            <p:cNvSpPr txBox="1"/>
            <p:nvPr/>
          </p:nvSpPr>
          <p:spPr>
            <a:xfrm>
              <a:off x="5791200" y="5984664"/>
              <a:ext cx="1447800"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Fichier chiffré</a:t>
              </a:r>
              <a:endParaRPr lang="en-IN" sz="1400" b="0" dirty="0">
                <a:latin typeface="Segoe UI" pitchFamily="34" charset="0"/>
                <a:ea typeface="Segoe UI" pitchFamily="34" charset="0"/>
                <a:cs typeface="Segoe UI" pitchFamily="34" charset="0"/>
              </a:endParaRPr>
            </a:p>
          </p:txBody>
        </p:sp>
        <p:grpSp>
          <p:nvGrpSpPr>
            <p:cNvPr id="39" name="Group 38"/>
            <p:cNvGrpSpPr/>
            <p:nvPr/>
          </p:nvGrpSpPr>
          <p:grpSpPr>
            <a:xfrm>
              <a:off x="4876800" y="3884400"/>
              <a:ext cx="799305" cy="1281234"/>
              <a:chOff x="3505200" y="4038600"/>
              <a:chExt cx="799305" cy="1281234"/>
            </a:xfrm>
          </p:grpSpPr>
          <p:grpSp>
            <p:nvGrpSpPr>
              <p:cNvPr id="55" name="Group 54"/>
              <p:cNvGrpSpPr/>
              <p:nvPr/>
            </p:nvGrpSpPr>
            <p:grpSpPr>
              <a:xfrm>
                <a:off x="3505200" y="4038600"/>
                <a:ext cx="799305" cy="1281234"/>
                <a:chOff x="1752600" y="3200400"/>
                <a:chExt cx="799305" cy="1281234"/>
              </a:xfrm>
            </p:grpSpPr>
            <p:pic>
              <p:nvPicPr>
                <p:cNvPr id="57" name="Picture 56" descr="D:\Evergreen\Divers\Bibliothèque PPT\Bibliothèque PPT\Metadata.png"/>
                <p:cNvPicPr>
                  <a:picLocks noChangeAspect="1" noChangeArrowheads="1"/>
                </p:cNvPicPr>
                <p:nvPr/>
              </p:nvPicPr>
              <p:blipFill>
                <a:blip r:embed="rId3"/>
                <a:srcRect/>
                <a:stretch>
                  <a:fillRect/>
                </a:stretch>
              </p:blipFill>
              <p:spPr bwMode="auto">
                <a:xfrm>
                  <a:off x="1905000" y="3429000"/>
                  <a:ext cx="646905" cy="1052634"/>
                </a:xfrm>
                <a:prstGeom prst="rect">
                  <a:avLst/>
                </a:prstGeom>
                <a:noFill/>
              </p:spPr>
            </p:pic>
            <p:pic>
              <p:nvPicPr>
                <p:cNvPr id="58" name="Picture 57" descr="D:\Evergreen\Divers\Bibliothèque PPT\Bibliothèque PPT\Security_Secured.png"/>
                <p:cNvPicPr>
                  <a:picLocks noChangeAspect="1" noChangeArrowheads="1"/>
                </p:cNvPicPr>
                <p:nvPr/>
              </p:nvPicPr>
              <p:blipFill>
                <a:blip r:embed="rId7"/>
                <a:srcRect/>
                <a:stretch>
                  <a:fillRect/>
                </a:stretch>
              </p:blipFill>
              <p:spPr bwMode="auto">
                <a:xfrm>
                  <a:off x="1752600" y="3200400"/>
                  <a:ext cx="335001" cy="538154"/>
                </a:xfrm>
                <a:prstGeom prst="rect">
                  <a:avLst/>
                </a:prstGeom>
                <a:noFill/>
              </p:spPr>
            </p:pic>
          </p:grpSp>
          <p:pic>
            <p:nvPicPr>
              <p:cNvPr id="56" name="Picture 55" descr="D:\Evergreen\Divers\Bibliothèque PPT\Bibliothèque PPT\LOGO_Windows_Vista.png"/>
              <p:cNvPicPr>
                <a:picLocks noChangeAspect="1" noChangeArrowheads="1"/>
              </p:cNvPicPr>
              <p:nvPr/>
            </p:nvPicPr>
            <p:blipFill>
              <a:blip r:embed="rId8"/>
              <a:srcRect/>
              <a:stretch>
                <a:fillRect/>
              </a:stretch>
            </p:blipFill>
            <p:spPr bwMode="auto">
              <a:xfrm rot="360000">
                <a:off x="3822539" y="4967315"/>
                <a:ext cx="287266" cy="254963"/>
              </a:xfrm>
              <a:prstGeom prst="rect">
                <a:avLst/>
              </a:prstGeom>
              <a:noFill/>
            </p:spPr>
          </p:pic>
        </p:grpSp>
        <p:pic>
          <p:nvPicPr>
            <p:cNvPr id="40" name="Picture 39" descr="D:\Evergreen\Divers\Bibliothèque PPT\Bibliothèque PPT\Key_Private.png"/>
            <p:cNvPicPr>
              <a:picLocks noChangeAspect="1" noChangeArrowheads="1"/>
            </p:cNvPicPr>
            <p:nvPr/>
          </p:nvPicPr>
          <p:blipFill>
            <a:blip r:embed="rId10"/>
            <a:srcRect/>
            <a:stretch>
              <a:fillRect/>
            </a:stretch>
          </p:blipFill>
          <p:spPr bwMode="auto">
            <a:xfrm>
              <a:off x="7620000" y="3429000"/>
              <a:ext cx="345420" cy="684000"/>
            </a:xfrm>
            <a:prstGeom prst="rect">
              <a:avLst/>
            </a:prstGeom>
            <a:noFill/>
          </p:spPr>
        </p:pic>
        <p:pic>
          <p:nvPicPr>
            <p:cNvPr id="41" name="Picture 40" descr="D:\Evergreen\Divers\Bibliothèque PPT\Bibliothèque PPT\Key_Symmetric.png"/>
            <p:cNvPicPr>
              <a:picLocks noChangeAspect="1" noChangeArrowheads="1"/>
            </p:cNvPicPr>
            <p:nvPr/>
          </p:nvPicPr>
          <p:blipFill>
            <a:blip r:embed="rId5"/>
            <a:srcRect/>
            <a:stretch>
              <a:fillRect/>
            </a:stretch>
          </p:blipFill>
          <p:spPr bwMode="auto">
            <a:xfrm>
              <a:off x="8001000" y="3503400"/>
              <a:ext cx="344682" cy="682539"/>
            </a:xfrm>
            <a:prstGeom prst="rect">
              <a:avLst/>
            </a:prstGeom>
            <a:noFill/>
          </p:spPr>
        </p:pic>
        <p:pic>
          <p:nvPicPr>
            <p:cNvPr id="42" name="Picture 41" descr="D:\Evergreen\Divers\Bibliothèque PPT\Bibliothèque PPT\Metadata.png"/>
            <p:cNvPicPr>
              <a:picLocks noChangeAspect="1" noChangeArrowheads="1"/>
            </p:cNvPicPr>
            <p:nvPr/>
          </p:nvPicPr>
          <p:blipFill>
            <a:blip r:embed="rId3"/>
            <a:srcRect/>
            <a:stretch>
              <a:fillRect/>
            </a:stretch>
          </p:blipFill>
          <p:spPr bwMode="auto">
            <a:xfrm>
              <a:off x="8001000" y="4417800"/>
              <a:ext cx="646905" cy="1052634"/>
            </a:xfrm>
            <a:prstGeom prst="rect">
              <a:avLst/>
            </a:prstGeom>
            <a:noFill/>
          </p:spPr>
        </p:pic>
        <p:pic>
          <p:nvPicPr>
            <p:cNvPr id="43" name="Picture 42" descr="D:\Evergreen\Divers\Bibliothèque PPT\Bibliothèque PPT\arrow12_04.png"/>
            <p:cNvPicPr>
              <a:picLocks noChangeAspect="1" noChangeArrowheads="1"/>
            </p:cNvPicPr>
            <p:nvPr/>
          </p:nvPicPr>
          <p:blipFill>
            <a:blip r:embed="rId4"/>
            <a:srcRect/>
            <a:stretch>
              <a:fillRect/>
            </a:stretch>
          </p:blipFill>
          <p:spPr bwMode="auto">
            <a:xfrm rot="7585482">
              <a:off x="7518681" y="3839497"/>
              <a:ext cx="321236" cy="857352"/>
            </a:xfrm>
            <a:prstGeom prst="rect">
              <a:avLst/>
            </a:prstGeom>
            <a:noFill/>
          </p:spPr>
        </p:pic>
        <p:grpSp>
          <p:nvGrpSpPr>
            <p:cNvPr id="44" name="Group 43"/>
            <p:cNvGrpSpPr/>
            <p:nvPr/>
          </p:nvGrpSpPr>
          <p:grpSpPr>
            <a:xfrm>
              <a:off x="6324600" y="4798800"/>
              <a:ext cx="799305" cy="1281234"/>
              <a:chOff x="1752600" y="3200400"/>
              <a:chExt cx="799305" cy="1281234"/>
            </a:xfrm>
          </p:grpSpPr>
          <p:pic>
            <p:nvPicPr>
              <p:cNvPr id="53" name="Picture 52" descr="D:\Evergreen\Divers\Bibliothèque PPT\Bibliothèque PPT\Metadata.png"/>
              <p:cNvPicPr>
                <a:picLocks noChangeAspect="1" noChangeArrowheads="1"/>
              </p:cNvPicPr>
              <p:nvPr/>
            </p:nvPicPr>
            <p:blipFill>
              <a:blip r:embed="rId3"/>
              <a:srcRect/>
              <a:stretch>
                <a:fillRect/>
              </a:stretch>
            </p:blipFill>
            <p:spPr bwMode="auto">
              <a:xfrm>
                <a:off x="1905000" y="3429000"/>
                <a:ext cx="646905" cy="1052634"/>
              </a:xfrm>
              <a:prstGeom prst="rect">
                <a:avLst/>
              </a:prstGeom>
              <a:noFill/>
            </p:spPr>
          </p:pic>
          <p:pic>
            <p:nvPicPr>
              <p:cNvPr id="54" name="Picture 53" descr="D:\Evergreen\Divers\Bibliothèque PPT\Bibliothèque PPT\Security_Secured.png"/>
              <p:cNvPicPr>
                <a:picLocks noChangeAspect="1" noChangeArrowheads="1"/>
              </p:cNvPicPr>
              <p:nvPr/>
            </p:nvPicPr>
            <p:blipFill>
              <a:blip r:embed="rId7"/>
              <a:srcRect/>
              <a:stretch>
                <a:fillRect/>
              </a:stretch>
            </p:blipFill>
            <p:spPr bwMode="auto">
              <a:xfrm>
                <a:off x="1752600" y="3200400"/>
                <a:ext cx="335001" cy="538154"/>
              </a:xfrm>
              <a:prstGeom prst="rect">
                <a:avLst/>
              </a:prstGeom>
              <a:noFill/>
            </p:spPr>
          </p:pic>
        </p:grpSp>
        <p:pic>
          <p:nvPicPr>
            <p:cNvPr id="45" name="Picture 44" descr="D:\Evergreen\Divers\Bibliothèque PPT\Bibliothèque PPT\arrow12_04.png"/>
            <p:cNvPicPr>
              <a:picLocks noChangeAspect="1" noChangeArrowheads="1"/>
            </p:cNvPicPr>
            <p:nvPr/>
          </p:nvPicPr>
          <p:blipFill>
            <a:blip r:embed="rId4"/>
            <a:srcRect/>
            <a:stretch>
              <a:fillRect/>
            </a:stretch>
          </p:blipFill>
          <p:spPr bwMode="auto">
            <a:xfrm rot="7585482">
              <a:off x="5918480" y="4753896"/>
              <a:ext cx="321236" cy="857352"/>
            </a:xfrm>
            <a:prstGeom prst="rect">
              <a:avLst/>
            </a:prstGeom>
            <a:noFill/>
          </p:spPr>
        </p:pic>
        <p:pic>
          <p:nvPicPr>
            <p:cNvPr id="46" name="Picture 45" descr="D:\Evergreen\Divers\Bibliothèque PPT\Bibliothèque PPT\arrow12_04.png"/>
            <p:cNvPicPr>
              <a:picLocks noChangeAspect="1" noChangeArrowheads="1"/>
            </p:cNvPicPr>
            <p:nvPr/>
          </p:nvPicPr>
          <p:blipFill>
            <a:blip r:embed="rId4"/>
            <a:srcRect/>
            <a:stretch>
              <a:fillRect/>
            </a:stretch>
          </p:blipFill>
          <p:spPr bwMode="auto">
            <a:xfrm rot="3616076">
              <a:off x="7448899" y="5104561"/>
              <a:ext cx="315519" cy="842094"/>
            </a:xfrm>
            <a:prstGeom prst="rect">
              <a:avLst/>
            </a:prstGeom>
            <a:noFill/>
          </p:spPr>
        </p:pic>
        <p:pic>
          <p:nvPicPr>
            <p:cNvPr id="47" name="Picture 46" descr="D:\Evergreen\Divers\Bibliothèque PPT\Bibliothèque PPT\Key_Symmetric.png"/>
            <p:cNvPicPr>
              <a:picLocks noChangeAspect="1" noChangeArrowheads="1"/>
            </p:cNvPicPr>
            <p:nvPr/>
          </p:nvPicPr>
          <p:blipFill>
            <a:blip r:embed="rId5"/>
            <a:srcRect/>
            <a:stretch>
              <a:fillRect/>
            </a:stretch>
          </p:blipFill>
          <p:spPr bwMode="auto">
            <a:xfrm>
              <a:off x="7696200" y="5637000"/>
              <a:ext cx="344682" cy="682539"/>
            </a:xfrm>
            <a:prstGeom prst="rect">
              <a:avLst/>
            </a:prstGeom>
            <a:noFill/>
          </p:spPr>
        </p:pic>
        <p:sp>
          <p:nvSpPr>
            <p:cNvPr id="48" name="Rectangle 47"/>
            <p:cNvSpPr/>
            <p:nvPr/>
          </p:nvSpPr>
          <p:spPr bwMode="auto">
            <a:xfrm>
              <a:off x="4800600" y="2667000"/>
              <a:ext cx="4176000" cy="4104000"/>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Verdana" pitchFamily="34" charset="0"/>
              </a:endParaRPr>
            </a:p>
          </p:txBody>
        </p:sp>
        <p:sp>
          <p:nvSpPr>
            <p:cNvPr id="49" name="TextBox 76"/>
            <p:cNvSpPr txBox="1"/>
            <p:nvPr/>
          </p:nvSpPr>
          <p:spPr>
            <a:xfrm>
              <a:off x="6282756" y="2743200"/>
              <a:ext cx="2632644" cy="369332"/>
            </a:xfrm>
            <a:prstGeom prst="rect">
              <a:avLst/>
            </a:prstGeom>
            <a:noFill/>
            <a:ln>
              <a:solidFill>
                <a:srgbClr val="569AD2"/>
              </a:solidFill>
            </a:ln>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Déchiffrement de fichier</a:t>
              </a:r>
              <a:endParaRPr lang="en-IN" b="0" dirty="0">
                <a:latin typeface="Segoe UI" pitchFamily="34" charset="0"/>
                <a:ea typeface="Segoe UI" pitchFamily="34" charset="0"/>
                <a:cs typeface="Segoe UI" pitchFamily="34" charset="0"/>
              </a:endParaRPr>
            </a:p>
          </p:txBody>
        </p:sp>
        <p:sp>
          <p:nvSpPr>
            <p:cNvPr id="50" name="TextBox 51"/>
            <p:cNvSpPr txBox="1"/>
            <p:nvPr/>
          </p:nvSpPr>
          <p:spPr>
            <a:xfrm>
              <a:off x="7239000" y="6276976"/>
              <a:ext cx="1362874"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Clé symétrique</a:t>
              </a:r>
              <a:endParaRPr lang="en-IN" sz="1400" b="0" dirty="0">
                <a:latin typeface="Segoe UI" pitchFamily="34" charset="0"/>
                <a:ea typeface="Segoe UI" pitchFamily="34" charset="0"/>
                <a:cs typeface="Segoe UI" pitchFamily="34" charset="0"/>
              </a:endParaRPr>
            </a:p>
          </p:txBody>
        </p:sp>
        <p:sp>
          <p:nvSpPr>
            <p:cNvPr id="51" name="TextBox 53"/>
            <p:cNvSpPr txBox="1"/>
            <p:nvPr/>
          </p:nvSpPr>
          <p:spPr>
            <a:xfrm>
              <a:off x="8153400" y="5410200"/>
              <a:ext cx="700833"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dirty="0" smtClean="0">
                  <a:latin typeface="Segoe UI" pitchFamily="34" charset="0"/>
                  <a:ea typeface="Segoe UI" pitchFamily="34" charset="0"/>
                  <a:cs typeface="Segoe UI" pitchFamily="34" charset="0"/>
                </a:rPr>
                <a:t>Fichier</a:t>
              </a:r>
              <a:endParaRPr lang="en-IN" sz="1400" b="0" dirty="0">
                <a:latin typeface="Segoe UI" pitchFamily="34" charset="0"/>
                <a:ea typeface="Segoe UI" pitchFamily="34" charset="0"/>
                <a:cs typeface="Segoe UI" pitchFamily="34" charset="0"/>
              </a:endParaRPr>
            </a:p>
          </p:txBody>
        </p:sp>
        <p:sp>
          <p:nvSpPr>
            <p:cNvPr id="52" name="TextBox 70"/>
            <p:cNvSpPr txBox="1"/>
            <p:nvPr/>
          </p:nvSpPr>
          <p:spPr>
            <a:xfrm>
              <a:off x="6934200" y="3171824"/>
              <a:ext cx="1066800"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400" b="0" smtClean="0">
                  <a:latin typeface="Segoe UI" pitchFamily="34" charset="0"/>
                  <a:ea typeface="Segoe UI" pitchFamily="34" charset="0"/>
                  <a:cs typeface="Segoe UI" pitchFamily="34" charset="0"/>
                </a:rPr>
                <a:t>Clé privée</a:t>
              </a:r>
              <a:endParaRPr lang="en-IN" sz="1400" b="0"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818784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Récupération de fichiers chiffrés au format EFS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Pour pouvoir récupérer des fichiers chiffrés au format EFS, vous devez :</a:t>
            </a:r>
          </a:p>
          <a:p>
            <a:pPr lvl="1"/>
            <a:r>
              <a:rPr lang="en-US" dirty="0" smtClean="0"/>
              <a:t>Sauvegarder les certificats utilisateur</a:t>
            </a:r>
          </a:p>
          <a:p>
            <a:pPr lvl="1"/>
            <a:r>
              <a:rPr lang="en-US" dirty="0" smtClean="0"/>
              <a:t>Configurer un agent de récupération</a:t>
            </a:r>
          </a:p>
          <a:p>
            <a:pPr lvl="1">
              <a:buNone/>
            </a:pPr>
            <a:endParaRPr lang="en-US" dirty="0" smtClean="0"/>
          </a:p>
          <a:p>
            <a:pPr marL="174625" lvl="1" indent="-174625">
              <a:buSzPct val="90000"/>
            </a:pPr>
            <a:r>
              <a:rPr lang="en-US" sz="2800" dirty="0" smtClean="0"/>
              <a:t>Vous devez sauvegarder la clé de récupération pour :</a:t>
            </a:r>
          </a:p>
          <a:p>
            <a:pPr lvl="1"/>
            <a:r>
              <a:rPr lang="en-US" dirty="0" smtClean="0"/>
              <a:t>Se protéger contre une défaillance du système</a:t>
            </a:r>
          </a:p>
          <a:p>
            <a:pPr lvl="1"/>
            <a:r>
              <a:rPr lang="en-US" dirty="0" smtClean="0"/>
              <a:t>Rendre la clé de récupération portable</a:t>
            </a:r>
            <a:endParaRPr lang="en-US" dirty="0"/>
          </a:p>
        </p:txBody>
      </p:sp>
    </p:spTree>
    <p:extLst>
      <p:ext uri="{BB962C8B-B14F-4D97-AF65-F5344CB8AC3E}">
        <p14:creationId xmlns:p14="http://schemas.microsoft.com/office/powerpoint/2010/main" val="2060824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adc167c9-d924-428a-b38e-7e62459111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Chiffrement d'un fichier à l'aide du système EFS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Dans cette démonstration, vous allez apprendre à :</a:t>
            </a:r>
          </a:p>
          <a:p>
            <a:pPr lvl="1"/>
            <a:r>
              <a:rPr lang="en-US" dirty="0" smtClean="0"/>
              <a:t>Vérifier qu'un compte d'ordinateur prend en charge le système EFS sur un partage réseau</a:t>
            </a:r>
          </a:p>
          <a:p>
            <a:pPr lvl="1"/>
            <a:r>
              <a:rPr lang="en-US" dirty="0" smtClean="0"/>
              <a:t>Utiliser le système EFS pour chiffrer un fichier sur un partage réseau</a:t>
            </a:r>
          </a:p>
          <a:p>
            <a:pPr lvl="1"/>
            <a:r>
              <a:rPr lang="en-US" dirty="0" smtClean="0"/>
              <a:t>Afficher le certificat utilisé pour le chiffrement</a:t>
            </a:r>
          </a:p>
          <a:p>
            <a:pPr lvl="1"/>
            <a:r>
              <a:rPr lang="en-US" dirty="0" smtClean="0"/>
              <a:t>Tester l'accès à un fichier chiffré</a:t>
            </a:r>
            <a:endParaRPr lang="en-US" dirty="0"/>
          </a:p>
        </p:txBody>
      </p:sp>
    </p:spTree>
    <p:extLst>
      <p:ext uri="{BB962C8B-B14F-4D97-AF65-F5344CB8AC3E}">
        <p14:creationId xmlns:p14="http://schemas.microsoft.com/office/powerpoint/2010/main" val="310530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120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831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154</TotalTime>
  <Words>1656</Words>
  <Application>Microsoft Office PowerPoint</Application>
  <PresentationFormat>On-screen Show (4:3)</PresentationFormat>
  <Paragraphs>275</Paragraphs>
  <Slides>21</Slides>
  <Notes>21</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Segoe UI Light</vt:lpstr>
      <vt:lpstr>Times New Roman</vt:lpstr>
      <vt:lpstr>Segoe UI</vt:lpstr>
      <vt:lpstr>Verdana</vt:lpstr>
      <vt:lpstr>Symbol</vt:lpstr>
      <vt:lpstr>Calibri</vt:lpstr>
      <vt:lpstr>Wingdings</vt:lpstr>
      <vt:lpstr>Segoe Light</vt:lpstr>
      <vt:lpstr>Cordia New</vt:lpstr>
      <vt:lpstr>SimSun</vt:lpstr>
      <vt:lpstr>Presentation1</vt:lpstr>
      <vt:lpstr>Module 11</vt:lpstr>
      <vt:lpstr>Vue d'ensemble du module</vt:lpstr>
      <vt:lpstr>Leçon 1: Chiffrement des fichiers à l'aide du système EFS (Encrypting File System)</vt:lpstr>
      <vt:lpstr>Qu'est-ce que EFS ?</vt:lpstr>
      <vt:lpstr>Fonctionnement de la virtualisation des postes de travail (EFS)</vt:lpstr>
      <vt:lpstr>Récupération de fichiers chiffrés au format EFS</vt:lpstr>
      <vt:lpstr>Démonstration : Chiffrement d'un fichier à l'aide du système EFS</vt:lpstr>
      <vt:lpstr>PowerPoint Presentation</vt:lpstr>
      <vt:lpstr>PowerPoint Presentation</vt:lpstr>
      <vt:lpstr>Leçon 2: Configuration de l'audit avancé</vt:lpstr>
      <vt:lpstr>Vue d'ensemble des stratégies d'audit</vt:lpstr>
      <vt:lpstr>Spécification des paramètres d'audit pour un fichier ou un dossier</vt:lpstr>
      <vt:lpstr>Activation de la stratégie d'audit</vt:lpstr>
      <vt:lpstr>Évaluation des événements du journal de sécurité</vt:lpstr>
      <vt:lpstr>Stratégies d’audit avancées</vt:lpstr>
      <vt:lpstr>Démonstration : Configuration de l'audit avancé</vt:lpstr>
      <vt:lpstr>Atelier pratique : Configuration du chiffrement et de l'audit avancé</vt:lpstr>
      <vt:lpstr>Scénario d'atelier pratique</vt:lpstr>
      <vt:lpstr>Révision de l'atelier pratique</vt:lpstr>
      <vt:lpstr>Contrôle des acquis et éléments à retenir</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Ruiz, Esther</dc:creator>
  <cp:lastModifiedBy>Ruiz, Esther</cp:lastModifiedBy>
  <cp:revision>8</cp:revision>
  <dcterms:created xsi:type="dcterms:W3CDTF">2013-03-06T10:39:27Z</dcterms:created>
  <dcterms:modified xsi:type="dcterms:W3CDTF">2013-03-15T15:43:18Z</dcterms:modified>
</cp:coreProperties>
</file>