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9144000" cy="6858000" type="screen4x3"/>
  <p:notesSz cx="6858000" cy="9144000"/>
  <p:embeddedFontLst>
    <p:embeddedFont>
      <p:font typeface="SimSun" pitchFamily="2" charset="-122"/>
      <p:regular r:id="rId19"/>
    </p:embeddedFont>
    <p:embeddedFont>
      <p:font typeface="Calibri" pitchFamily="34" charset="0"/>
      <p:regular r:id="rId20"/>
      <p:bold r:id="rId21"/>
      <p:italic r:id="rId22"/>
      <p:boldItalic r:id="rId23"/>
    </p:embeddedFont>
    <p:embeddedFont>
      <p:font typeface="Cordia New" pitchFamily="34" charset="-34"/>
      <p:regular r:id="rId24"/>
      <p:bold r:id="rId25"/>
      <p:italic r:id="rId26"/>
      <p:boldItalic r:id="rId27"/>
    </p:embeddedFont>
    <p:embeddedFont>
      <p:font typeface="Verdana" pitchFamily="34" charset="0"/>
      <p:regular r:id="rId28"/>
      <p:bold r:id="rId29"/>
      <p:italic r:id="rId30"/>
      <p:boldItalic r:id="rId31"/>
    </p:embeddedFont>
    <p:embeddedFont>
      <p:font typeface="Segoe UI" pitchFamily="34" charset="0"/>
      <p:regular r:id="rId32"/>
      <p:bold r:id="rId33"/>
      <p:italic r:id="rId34"/>
      <p:boldItalic r:id="rId35"/>
    </p:embeddedFont>
    <p:embeddedFont>
      <p:font typeface="Segoe UI Light" pitchFamily="34" charset="0"/>
      <p:regular r:id="rId36"/>
    </p:embeddedFont>
    <p:embeddedFont>
      <p:font typeface="Segoe Light" pitchFamily="34" charset="0"/>
      <p:regular r:id="rId37"/>
      <p: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035" autoAdjust="0"/>
    <p:restoredTop sz="94660"/>
  </p:normalViewPr>
  <p:slideViewPr>
    <p:cSldViewPr showGuides="1">
      <p:cViewPr>
        <p:scale>
          <a:sx n="109" d="100"/>
          <a:sy n="109" d="100"/>
        </p:scale>
        <p:origin x="-1800" y="-654"/>
      </p:cViewPr>
      <p:guideLst>
        <p:guide orient="horz" pos="2160"/>
        <p:guide pos="2880"/>
      </p:guideLst>
    </p:cSldViewPr>
  </p:slideViewPr>
  <p:notesTextViewPr>
    <p:cViewPr>
      <p:scale>
        <a:sx n="1" d="1"/>
        <a:sy n="1" d="1"/>
      </p:scale>
      <p:origin x="0" y="0"/>
    </p:cViewPr>
  </p:notesTextViewPr>
  <p:notesViewPr>
    <p:cSldViewPr showGuides="1">
      <p:cViewPr varScale="1">
        <p:scale>
          <a:sx n="102" d="100"/>
          <a:sy n="102" d="100"/>
        </p:scale>
        <p:origin x="-34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5CE25-E1BE-4B04-9D3F-BF0FFEAFBD77}" type="datetimeFigureOut">
              <a:rPr lang="en-US" smtClean="0"/>
              <a:t>3/7/2013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4E955-B3A2-474C-8894-B34FDBDE03D3}" type="slidenum">
              <a:rPr lang="en-US" smtClean="0"/>
              <a:t>‹#›</a:t>
            </a:fld>
            <a:endParaRPr lang="en-US"/>
          </a:p>
        </p:txBody>
      </p:sp>
    </p:spTree>
    <p:extLst>
      <p:ext uri="{BB962C8B-B14F-4D97-AF65-F5344CB8AC3E}">
        <p14:creationId xmlns:p14="http://schemas.microsoft.com/office/powerpoint/2010/main" val="1630336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Présentation : </a:t>
            </a:r>
            <a:r>
              <a:rPr lang="en-US" sz="1000" b="1">
                <a:latin typeface="Arial"/>
                <a:ea typeface="SimSun"/>
                <a:cs typeface="Arial"/>
              </a:rPr>
              <a:t>40 minutes</a:t>
            </a:r>
            <a:endParaRPr lang="en-US" sz="1000">
              <a:latin typeface="Arial"/>
              <a:ea typeface="SimSun"/>
              <a:cs typeface="Arial"/>
            </a:endParaRPr>
          </a:p>
          <a:p>
            <a:pPr>
              <a:lnSpc>
                <a:spcPct val="115000"/>
              </a:lnSpc>
            </a:pPr>
            <a:r>
              <a:rPr lang="en-US" sz="1000">
                <a:latin typeface="Arial"/>
                <a:ea typeface="SimSun"/>
                <a:cs typeface="Segoe UI"/>
              </a:rPr>
              <a:t>Atelier pratique : </a:t>
            </a:r>
            <a:r>
              <a:rPr lang="en-US" sz="1000" b="1">
                <a:latin typeface="Arial"/>
                <a:ea typeface="SimSun"/>
                <a:cs typeface="Arial"/>
              </a:rPr>
              <a:t>60 minutes</a:t>
            </a:r>
            <a:endParaRPr lang="en-US" sz="1000">
              <a:latin typeface="Arial"/>
              <a:ea typeface="SimSun"/>
              <a:cs typeface="Arial"/>
            </a:endParaRPr>
          </a:p>
          <a:p>
            <a:pPr>
              <a:lnSpc>
                <a:spcPct val="115000"/>
              </a:lnSpc>
            </a:pPr>
            <a:r>
              <a:rPr lang="en-US" sz="1000">
                <a:latin typeface="Arial"/>
                <a:ea typeface="SimSun"/>
                <a:cs typeface="Segoe UI"/>
              </a:rPr>
              <a:t>À la fin de ce module, les stagiaires seront à même d'effectuer les tâches suivantes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décrire le rôle de Windows Server</a:t>
            </a:r>
            <a:r>
              <a:rPr lang="en-US" sz="1000" baseline="30000" smtClean="0">
                <a:effectLst/>
                <a:latin typeface="Arial"/>
                <a:ea typeface="Times New Roman"/>
                <a:cs typeface="Segoe UI"/>
              </a:rPr>
              <a:t>®</a:t>
            </a:r>
            <a:r>
              <a:rPr lang="en-US" sz="1000" smtClean="0">
                <a:effectLst/>
                <a:latin typeface="Arial"/>
                <a:ea typeface="Times New Roman"/>
                <a:cs typeface="Segoe UI"/>
              </a:rPr>
              <a:t> Update Services (WSUS)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déployer des mises à jour avec WSUS.</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SimSun"/>
                <a:cs typeface="Segoe UI"/>
              </a:rPr>
              <a:t>Documents de cours</a:t>
            </a:r>
          </a:p>
          <a:p>
            <a:pPr>
              <a:lnSpc>
                <a:spcPct val="115000"/>
              </a:lnSpc>
              <a:spcAft>
                <a:spcPts val="1000"/>
              </a:spcAft>
            </a:pPr>
            <a:r>
              <a:rPr lang="en-US" sz="1000">
                <a:latin typeface="Arial"/>
                <a:ea typeface="SimSun"/>
                <a:cs typeface="Segoe UI"/>
              </a:rPr>
              <a:t>Pour animer ce module, vous devez disposer du fichier Microsoft</a:t>
            </a:r>
            <a:r>
              <a:rPr lang="en-US" sz="1000" baseline="30000" smtClean="0">
                <a:effectLst/>
                <a:latin typeface="Arial"/>
                <a:ea typeface="SimSun"/>
                <a:cs typeface="Arial"/>
              </a:rPr>
              <a:t>®</a:t>
            </a:r>
            <a:r>
              <a:rPr lang="en-US" sz="1000">
                <a:latin typeface="Arial"/>
                <a:ea typeface="SimSun"/>
                <a:cs typeface="Segoe UI"/>
              </a:rPr>
              <a:t> Office PowerPoint</a:t>
            </a:r>
            <a:r>
              <a:rPr lang="en-US" sz="1000" baseline="30000" smtClean="0">
                <a:effectLst/>
                <a:latin typeface="Arial"/>
                <a:ea typeface="SimSun"/>
                <a:cs typeface="Arial"/>
              </a:rPr>
              <a:t>®</a:t>
            </a:r>
            <a:r>
              <a:rPr lang="en-US" sz="1000">
                <a:latin typeface="Arial"/>
                <a:ea typeface="SimSun"/>
                <a:cs typeface="Segoe UI"/>
              </a:rPr>
              <a:t> 22411B_12.pptx.</a:t>
            </a:r>
            <a:endParaRPr lang="en-US" sz="1000">
              <a:latin typeface="Arial"/>
              <a:ea typeface="SimSun"/>
              <a:cs typeface="Arial"/>
            </a:endParaRPr>
          </a:p>
          <a:p>
            <a:pPr>
              <a:lnSpc>
                <a:spcPct val="115000"/>
              </a:lnSpc>
              <a:spcAft>
                <a:spcPts val="1000"/>
              </a:spcAft>
            </a:pPr>
            <a:r>
              <a:rPr lang="en-US" sz="1000">
                <a:latin typeface="Arial"/>
                <a:ea typeface="SimSun"/>
                <a:cs typeface="Segoe UI"/>
              </a:rPr>
              <a:t>Important : il est recommandé d'utiliser PowerPoint 2007 ou une version plus récente pour afficher les diapositives de ce cours. Si vous utilisez la Visionneuse PowerPoint ou une version antérieure d'Office PowerPoint, il se peut que les diapositives ne s'affichent pas correctement.</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Préparation</a:t>
            </a:r>
          </a:p>
          <a:p>
            <a:pPr>
              <a:lnSpc>
                <a:spcPct val="115000"/>
              </a:lnSpc>
              <a:spcAft>
                <a:spcPts val="1000"/>
              </a:spcAft>
            </a:pPr>
            <a:r>
              <a:rPr lang="en-US" sz="1000">
                <a:latin typeface="Arial"/>
                <a:ea typeface="SimSun"/>
                <a:cs typeface="Segoe UI"/>
              </a:rPr>
              <a:t>Pour préparer ce module, vous devez effectuer les tâches suivantes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lire tous les documents de cours relatifs à ce module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vous exercer à effectuer les démonstrations et les exercices de l'atelier pratique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s-ES" sz="1000" smtClean="0">
                <a:effectLst/>
                <a:latin typeface="Arial"/>
                <a:ea typeface="Times New Roman"/>
                <a:cs typeface="Segoe UI"/>
              </a:rPr>
              <a:t>passer en revue la section « Contrôle des acquis et éléments à retenir » et réfléchir à la façon de l'utiliser pour que les stagiaires puissent approfondir leurs connaissances et les mettre en pratique dans le cadre de leur fonction. </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1610713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aux stagiaires que les ordinateurs sont toujours affectés au groupe Tous les ordinateurs et restent affectés au groupe Ordinateurs non affectés jusqu'à ce que vous les affectiez à un autre groupe. Précisez que les ordinateurs peuvent appartenir à plusieurs groupes.</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groupes d'ordinateurs peuvent être organisés de manière hiérarchique. Par exemple, les groupes Salaires et Achats fournisseurs peuvent se trouver sous le groupe Comptabilité. Les mises à jour approuvées pour un groupe plus élevé seront déployées automatiquement dans les groupes inférieurs, ainsi que dans le groupe plus élevé. Ainsi, si vous approuvez Update1 pour le groupe Comptabilité, la mise à jour sera déployée sur tous les ordinateurs du groupe Comptabilité, ainsi que sur tous les ordinateurs des groupes Salaires et Achats fournisseurs.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94771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Soulignez aux stagiaires l'importance de tester les mises à jour avant qu'elles soient appliquées dans un environnement de production. Indiquez qu'un groupe d'ordinateurs personnalisé peut être utilisé comme groupe pilote pour le test.</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pouvez également présenter aux stagiaires le type de mises à jour devant être approuvé. </a:t>
            </a:r>
            <a:r>
              <a:rPr lang="es-ES" sz="1000">
                <a:latin typeface="Arial"/>
                <a:ea typeface="SimSun"/>
                <a:cs typeface="Segoe UI"/>
              </a:rPr>
              <a:t>Par exemple, des mises à jour de sécurité doivent être appliquées dans la plupart des cas, à moins que vous puissiez identifier un problème, tandis que des mises à jour du pilote peuvent être considérées comme facultatives si un problème inconnu existe.</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pouvez montrer aux stagiaires le processus d'approbation dans la console WSUS sur LON-SVR1.</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11</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2898979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s-ES" sz="1000" b="1" smtClean="0">
                <a:solidFill>
                  <a:srgbClr val="000000"/>
                </a:solidFill>
                <a:latin typeface="Arial"/>
                <a:ea typeface="SimSun"/>
                <a:cs typeface="Segoe UI"/>
              </a:rPr>
              <a:t>Exercice</a:t>
            </a:r>
            <a:r>
              <a:rPr lang="es-ES" sz="1000" b="1">
                <a:solidFill>
                  <a:srgbClr val="000000"/>
                </a:solidFill>
                <a:latin typeface="Arial"/>
                <a:ea typeface="SimSun"/>
                <a:cs typeface="Segoe UI"/>
              </a:rPr>
              <a:t> 1 : Implémentation du rôle serveur WSUS</a:t>
            </a:r>
            <a:endParaRPr lang="en-US" sz="1000" b="1">
              <a:latin typeface="Arial"/>
              <a:ea typeface="SimSun"/>
              <a:cs typeface="Arial"/>
            </a:endParaRPr>
          </a:p>
          <a:p>
            <a:pPr>
              <a:lnSpc>
                <a:spcPct val="115000"/>
              </a:lnSpc>
              <a:spcAft>
                <a:spcPts val="1000"/>
              </a:spcAft>
            </a:pPr>
            <a:r>
              <a:rPr lang="es-ES" sz="1000">
                <a:latin typeface="Arial"/>
                <a:ea typeface="SimSun"/>
                <a:cs typeface="Segoe UI"/>
              </a:rPr>
              <a:t>Votre entreprise possède déjà un serveur WSUS appelé LON-SVR1, qui est situé au siège social. Vous devez installer le rôle serveur WSUS sur LON-SVR4 sur le site d'une succursale. </a:t>
            </a:r>
            <a:r>
              <a:rPr lang="en-US" sz="1000">
                <a:latin typeface="Arial"/>
                <a:ea typeface="SimSun"/>
                <a:cs typeface="Segoe UI"/>
              </a:rPr>
              <a:t>LON-SVR4 va utiliser LON-SVR1 comme source pour les téléchargements de Windows Update. </a:t>
            </a:r>
            <a:r>
              <a:rPr lang="es-ES" sz="1000">
                <a:latin typeface="Arial"/>
                <a:ea typeface="SimSun"/>
                <a:cs typeface="Segoe UI"/>
              </a:rPr>
              <a:t>L'installation sur LON-SRV4 va utiliser la base de données interne Windows pour le déploiement.</a:t>
            </a:r>
            <a:endParaRPr lang="en-US" sz="1000">
              <a:latin typeface="Arial"/>
              <a:ea typeface="SimSun"/>
              <a:cs typeface="Arial"/>
            </a:endParaRPr>
          </a:p>
          <a:p>
            <a:pPr>
              <a:lnSpc>
                <a:spcPct val="115000"/>
              </a:lnSpc>
            </a:pPr>
            <a:r>
              <a:rPr lang="es-ES" sz="1000" b="1">
                <a:solidFill>
                  <a:srgbClr val="000000"/>
                </a:solidFill>
                <a:latin typeface="Arial"/>
                <a:ea typeface="SimSun"/>
                <a:cs typeface="Segoe UI"/>
              </a:rPr>
              <a:t>Exercice 2 : Configuration des paramètres de mise à jour</a:t>
            </a:r>
            <a:endParaRPr lang="en-US" sz="1000" b="1">
              <a:latin typeface="Arial"/>
              <a:ea typeface="SimSun"/>
              <a:cs typeface="Arial"/>
            </a:endParaRPr>
          </a:p>
          <a:p>
            <a:pPr>
              <a:lnSpc>
                <a:spcPct val="115000"/>
              </a:lnSpc>
              <a:spcAft>
                <a:spcPts val="1000"/>
              </a:spcAft>
            </a:pPr>
            <a:r>
              <a:rPr lang="es-ES" sz="1000">
                <a:latin typeface="Arial"/>
                <a:ea typeface="SimSun"/>
                <a:cs typeface="Segoe UI"/>
              </a:rPr>
              <a:t>Vous devez configurer les paramètres de stratégie de groupe pour déployer les paramètres automatiques de WSUS sur les ordinateurs client. Le rôle WSUS étant configuré sur LON-SVR4, vous devez vérifier que le service Recherche possède son propre groupe d'ordinateurs dans WSUS sur LON-SVR4. </a:t>
            </a:r>
            <a:r>
              <a:rPr lang="en-US" sz="1000">
                <a:latin typeface="Arial"/>
                <a:ea typeface="SimSun"/>
                <a:cs typeface="Segoe UI"/>
              </a:rPr>
              <a:t>Vous devez également configurer les ordinateurs client de l'unité d'organisation Recherche pour qu'ils utilisent LON-SVR4 en tant que leur source pour les mises à jour.</a:t>
            </a:r>
            <a:endParaRPr lang="en-US" sz="1000">
              <a:latin typeface="Arial"/>
              <a:ea typeface="SimSun"/>
              <a:cs typeface="Arial"/>
            </a:endParaRPr>
          </a:p>
          <a:p>
            <a:pPr>
              <a:lnSpc>
                <a:spcPct val="115000"/>
              </a:lnSpc>
            </a:pPr>
            <a:r>
              <a:rPr lang="en-US" sz="1000" b="1">
                <a:solidFill>
                  <a:srgbClr val="000000"/>
                </a:solidFill>
                <a:latin typeface="Arial"/>
                <a:ea typeface="SimSun"/>
                <a:cs typeface="Segoe UI"/>
              </a:rPr>
              <a:t>Exercice 3 : Approbation et déploiement d'une mise à jour à l'aide de WSUS</a:t>
            </a:r>
            <a:endParaRPr lang="en-US" sz="1000" b="1">
              <a:latin typeface="Arial"/>
              <a:ea typeface="SimSun"/>
              <a:cs typeface="Arial"/>
            </a:endParaRPr>
          </a:p>
          <a:p>
            <a:pPr>
              <a:lnSpc>
                <a:spcPct val="115000"/>
              </a:lnSpc>
              <a:spcAft>
                <a:spcPts val="1000"/>
              </a:spcAft>
            </a:pPr>
            <a:r>
              <a:rPr lang="en-US" sz="1000">
                <a:latin typeface="Arial"/>
                <a:ea typeface="SimSun"/>
                <a:cs typeface="Segoe UI"/>
              </a:rPr>
              <a:t>Une fois les paramètres de Windows Update configurés, vous pouvez à présent afficher, approuver, puis déployer les mises à jour requises. </a:t>
            </a:r>
            <a:r>
              <a:rPr lang="es-ES" sz="1000">
                <a:latin typeface="Arial"/>
                <a:ea typeface="SimSun"/>
                <a:cs typeface="Segoe UI"/>
              </a:rPr>
              <a:t>Vous avez été invité à utiliser LON-CL1 comme étude de cas pour le service Recherche. </a:t>
            </a:r>
            <a:r>
              <a:rPr lang="en-US" sz="1000">
                <a:latin typeface="Arial"/>
                <a:ea typeface="SimSun"/>
                <a:cs typeface="Segoe UI"/>
              </a:rPr>
              <a:t>Vous allez approuver, déployer et vérifier une mise à jour sur LON-CL1 pour confirmer que l'environnement de WSUS est correctement configuré.</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val="3046462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EFD4E955-B3A2-474C-8894-B34FDBDE03D3}"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187164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smtClean="0">
                <a:latin typeface="Arial"/>
                <a:ea typeface="SimSun"/>
                <a:cs typeface="Arial"/>
              </a:rPr>
              <a:t>Question</a:t>
            </a:r>
            <a:r>
              <a:rPr lang="en-US" sz="1000" b="1">
                <a:latin typeface="Arial"/>
                <a:ea typeface="SimSun"/>
                <a:cs typeface="Arial"/>
              </a:rPr>
              <a:t> :</a:t>
            </a:r>
            <a:r>
              <a:rPr lang="en-US" sz="1000">
                <a:latin typeface="Arial"/>
                <a:ea typeface="SimSun"/>
                <a:cs typeface="Segoe UI"/>
              </a:rPr>
              <a:t> Vous avez créé un groupe distinct pour le service Recherche. Pourquoi devez-vous configurer un groupe distinct pour une partie des ordinateurs de vos entreprises ?</a:t>
            </a:r>
            <a:endParaRPr lang="en-US" sz="1000">
              <a:latin typeface="Arial"/>
              <a:ea typeface="SimSun"/>
              <a:cs typeface="Arial"/>
            </a:endParaRPr>
          </a:p>
          <a:p>
            <a:pPr>
              <a:lnSpc>
                <a:spcPct val="115000"/>
              </a:lnSpc>
              <a:spcAft>
                <a:spcPts val="1000"/>
              </a:spcAft>
            </a:pPr>
            <a:r>
              <a:rPr lang="en-US" sz="1000" b="1">
                <a:latin typeface="Arial"/>
                <a:ea typeface="SimSun"/>
                <a:cs typeface="Arial"/>
              </a:rPr>
              <a:t>Réponse :</a:t>
            </a:r>
            <a:r>
              <a:rPr lang="en-US" sz="1000">
                <a:latin typeface="Arial"/>
                <a:ea typeface="SimSun"/>
                <a:cs typeface="Segoe UI"/>
              </a:rPr>
              <a:t> Le service Recherche peut avoir des instructions ou des pratiques de sécurité spécifiques qui requièrent un processus de test et d'approbation des mises à jour différent du reste de l'entreprise. En outre, d'autres services peuvent avoir des administrateurs chargés de gérer le processus d'approbation des mises à jour.</a:t>
            </a:r>
            <a:endParaRPr lang="en-US" sz="1000">
              <a:latin typeface="Arial"/>
              <a:ea typeface="SimSun"/>
              <a:cs typeface="Arial"/>
            </a:endParaRPr>
          </a:p>
          <a:p>
            <a:pPr>
              <a:lnSpc>
                <a:spcPct val="115000"/>
              </a:lnSpc>
              <a:spcAft>
                <a:spcPts val="1000"/>
              </a:spcAft>
            </a:pPr>
            <a:r>
              <a:rPr lang="en-US" sz="1000" b="1">
                <a:latin typeface="Arial"/>
                <a:ea typeface="SimSun"/>
                <a:cs typeface="Arial"/>
              </a:rPr>
              <a:t>Question :</a:t>
            </a:r>
            <a:r>
              <a:rPr lang="en-US" sz="1000">
                <a:latin typeface="Arial"/>
                <a:ea typeface="SimSun"/>
                <a:cs typeface="Segoe UI"/>
              </a:rPr>
              <a:t> Quel est l'avantage à configurer un serveur WSUS en aval ?</a:t>
            </a:r>
            <a:endParaRPr lang="en-US" sz="1000">
              <a:latin typeface="Arial"/>
              <a:ea typeface="SimSun"/>
              <a:cs typeface="Arial"/>
            </a:endParaRPr>
          </a:p>
          <a:p>
            <a:pPr>
              <a:lnSpc>
                <a:spcPct val="115000"/>
              </a:lnSpc>
              <a:spcAft>
                <a:spcPts val="1000"/>
              </a:spcAft>
            </a:pPr>
            <a:r>
              <a:rPr lang="en-US" sz="1000" b="1">
                <a:latin typeface="Arial"/>
                <a:ea typeface="SimSun"/>
                <a:cs typeface="Arial"/>
              </a:rPr>
              <a:t>Réponse :</a:t>
            </a:r>
            <a:r>
              <a:rPr lang="en-US" sz="1000">
                <a:latin typeface="Arial"/>
                <a:ea typeface="SimSun"/>
                <a:cs typeface="Segoe UI"/>
              </a:rPr>
              <a:t> Si la connexion WAN entre le WSUS principal et le serveur en aval est lente, le serveur WSUS en aval télécharge uniquement les mises à jour une fois pour les ordinateurs client dont il s'occupe ; chaque ordinateur client ne télécharge pas lui-même la mise à jour individuellement sur la connexion WAN du serveur WSUS principal.</a:t>
            </a:r>
            <a:endParaRPr lang="en-IN" sz="1000" dirty="0" smtClean="0">
              <a:latin typeface="Arial" pitchFamily="34" charset="0"/>
              <a:ea typeface="Calibri"/>
              <a:cs typeface="Arial" pitchFamily="34" charset="0"/>
            </a:endParaRPr>
          </a:p>
        </p:txBody>
      </p:sp>
      <p:sp>
        <p:nvSpPr>
          <p:cNvPr id="4" name="Slide Number Placeholder 3"/>
          <p:cNvSpPr>
            <a:spLocks noGrp="1"/>
          </p:cNvSpPr>
          <p:nvPr>
            <p:ph type="sldNum" sz="quarter" idx="10"/>
          </p:nvPr>
        </p:nvSpPr>
        <p:spPr/>
        <p:txBody>
          <a:bodyPr/>
          <a:lstStyle/>
          <a:p>
            <a:fld id="{1AD188F5-B572-4A14-A4D8-D678180B5E41}" type="slidenum">
              <a:rPr lang="en-IN" smtClean="0"/>
              <a:pPr/>
              <a:t>14</a:t>
            </a:fld>
            <a:endParaRPr lang="en-IN"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Questions de contrôle des acquis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Un collègue a affirmé que toutes les mises à jour du système d'exploitation Windows devaient être appliquées automatiquement au moment de leur sortie. Recommandez-vous un autre processus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Toutes les mises à jour doivent être testées avant d'être appliquées dans un environnement de production. Vous devez donc commencer par les déployer dans un ensemble d'ordinateurs de test à l'aide de WSUS.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Votre entreprise implémente plusieurs applications qui ne sont pas des applications de Microsoft. Un collègue a proposé d'utiliser WSUS pour déployer les mises à jour des applications et du système d'exploitation. L'utilisation de WSUS peut-elle entraîner des problèmes potentiels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Oui. WSUS est un excellent outil pour déployer les mises à jour des applications de Microsoft, celles pour Microsoft Office et le système d'exploitation Windows, par exemple. Cependant, WSUS ne déploie pas de mises à jour pour toutes les applications de Microsoft, ni pour les applications n'appartenant pas à Microsoft. Le gestionnaire de configuration Microsoft System Center 2012 est plus adapté au déploiement de mises à jour pour les applications n'appartenant pas à Microsoft.</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Pourquoi WSUS est-il plus facile à gérer dans un domaine AD DS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s-ES" sz="1000">
                <a:latin typeface="Arial"/>
                <a:ea typeface="SimSun"/>
                <a:cs typeface="Segoe UI"/>
              </a:rPr>
              <a:t>WSUS tire profit de la structure de l'unité d'organisation d'AD DS pour déployer les paramètres clients via la stratégie de groupe. Vous pouvez également utiliser des paramètres de stratégie de groupe pour configurer le ciblage côté client afin de déterminer l'appartenance d'un ordinateur client au groupe WSUS.</a:t>
            </a:r>
            <a:endParaRPr lang="en-US" sz="1000">
              <a:latin typeface="Arial"/>
              <a:ea typeface="SimSun"/>
              <a:cs typeface="Arial"/>
            </a:endParaRPr>
          </a:p>
          <a:p>
            <a:pPr>
              <a:lnSpc>
                <a:spcPct val="115000"/>
              </a:lnSpc>
            </a:pP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95515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smtClean="0">
                <a:latin typeface="Arial"/>
                <a:ea typeface="SimSun"/>
                <a:cs typeface="Arial"/>
              </a:rPr>
              <a:t>Outils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808498571"/>
              </p:ext>
            </p:extLst>
          </p:nvPr>
        </p:nvGraphicFramePr>
        <p:xfrm>
          <a:off x="500042" y="2438400"/>
          <a:ext cx="5572164" cy="1295400"/>
        </p:xfrm>
        <a:graphic>
          <a:graphicData uri="http://schemas.openxmlformats.org/drawingml/2006/table">
            <a:tbl>
              <a:tblPr firstRow="1" bandRow="1">
                <a:tableStyleId>{5C22544A-7EE6-4342-B048-85BDC9FD1C3A}</a:tableStyleId>
              </a:tblPr>
              <a:tblGrid>
                <a:gridCol w="1857388"/>
                <a:gridCol w="1857388"/>
                <a:gridCol w="1857388"/>
              </a:tblGrid>
              <a:tr h="370840">
                <a:tc>
                  <a:txBody>
                    <a:bodyPr/>
                    <a:lstStyle/>
                    <a:p>
                      <a:pPr marL="0" marR="0">
                        <a:lnSpc>
                          <a:spcPct val="115000"/>
                        </a:lnSpc>
                        <a:spcBef>
                          <a:spcPts val="0"/>
                        </a:spcBef>
                        <a:spcAft>
                          <a:spcPts val="0"/>
                        </a:spcAft>
                      </a:pPr>
                      <a:r>
                        <a:rPr lang="en-US" sz="1000" smtClean="0">
                          <a:solidFill>
                            <a:srgbClr val="000000"/>
                          </a:solidFill>
                          <a:latin typeface="Arial" pitchFamily="34" charset="0"/>
                          <a:ea typeface="Times New Roman"/>
                          <a:cs typeface="Arial" pitchFamily="34" charset="0"/>
                        </a:rPr>
                        <a:t>Outil</a:t>
                      </a:r>
                      <a:endParaRPr lang="en-IN" sz="1000" dirty="0">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solidFill>
                            <a:srgbClr val="000000"/>
                          </a:solidFill>
                          <a:latin typeface="Arial" pitchFamily="34" charset="0"/>
                          <a:ea typeface="Times New Roman"/>
                          <a:cs typeface="Arial" pitchFamily="34" charset="0"/>
                        </a:rPr>
                        <a:t>Utilisation</a:t>
                      </a:r>
                      <a:endParaRPr lang="en-IN" sz="1000" dirty="0">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solidFill>
                            <a:srgbClr val="000000"/>
                          </a:solidFill>
                          <a:latin typeface="Arial" pitchFamily="34" charset="0"/>
                          <a:ea typeface="Times New Roman"/>
                          <a:cs typeface="Arial" pitchFamily="34" charset="0"/>
                        </a:rPr>
                        <a:t>Emplacement</a:t>
                      </a:r>
                      <a:endParaRPr lang="en-US" sz="1000" dirty="0">
                        <a:solidFill>
                          <a:srgbClr val="000000"/>
                        </a:solidFill>
                        <a:latin typeface="Arial" pitchFamily="34" charset="0"/>
                        <a:ea typeface="Times New Roman"/>
                        <a:cs typeface="Arial" pitchFamily="34" charset="0"/>
                      </a:endParaRPr>
                    </a:p>
                  </a:txBody>
                  <a:tcPr marL="68580" marR="68580" marT="0" marB="0"/>
                </a:tc>
              </a:tr>
              <a:tr h="370840">
                <a:tc>
                  <a:txBody>
                    <a:bodyPr/>
                    <a:lstStyle/>
                    <a:p>
                      <a:pPr lvl="0">
                        <a:lnSpc>
                          <a:spcPct val="115000"/>
                        </a:lnSpc>
                      </a:pPr>
                      <a:r>
                        <a:rPr lang="en-US" sz="1000" smtClean="0">
                          <a:solidFill>
                            <a:srgbClr val="000000"/>
                          </a:solidFill>
                          <a:latin typeface="Arial"/>
                          <a:ea typeface="SimSun"/>
                          <a:cs typeface="Segoe UI"/>
                        </a:rPr>
                        <a:t>Console d'administration WSUS</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srgbClr val="000000"/>
                          </a:solidFill>
                          <a:latin typeface="Arial"/>
                          <a:ea typeface="SimSun"/>
                          <a:cs typeface="Segoe UI"/>
                        </a:rPr>
                        <a:t>Administration de WSUS</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srgbClr val="000000"/>
                          </a:solidFill>
                          <a:latin typeface="Arial"/>
                          <a:ea typeface="SimSun"/>
                          <a:cs typeface="Segoe UI"/>
                        </a:rPr>
                        <a:t>Gestionnaire de serveur - Outils</a:t>
                      </a:r>
                      <a:endParaRPr lang="en-US" sz="1000">
                        <a:solidFill>
                          <a:prstClr val="black"/>
                        </a:solidFill>
                        <a:latin typeface="Arial"/>
                        <a:ea typeface="SimSun"/>
                        <a:cs typeface="Arial"/>
                      </a:endParaRPr>
                    </a:p>
                  </a:txBody>
                  <a:tcPr marL="68580" marR="68580" marT="0" marB="0"/>
                </a:tc>
              </a:tr>
              <a:tr h="553720">
                <a:tc>
                  <a:txBody>
                    <a:bodyPr/>
                    <a:lstStyle/>
                    <a:p>
                      <a:pPr lvl="0">
                        <a:lnSpc>
                          <a:spcPct val="115000"/>
                        </a:lnSpc>
                      </a:pPr>
                      <a:r>
                        <a:rPr lang="en-US" sz="1000" smtClean="0">
                          <a:solidFill>
                            <a:srgbClr val="000000"/>
                          </a:solidFill>
                          <a:latin typeface="Arial"/>
                          <a:ea typeface="SimSun"/>
                          <a:cs typeface="Segoe UI"/>
                        </a:rPr>
                        <a:t>Applets de commande WSUS Windows PowerShell</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s-ES" sz="1000" smtClean="0">
                          <a:solidFill>
                            <a:srgbClr val="000000"/>
                          </a:solidFill>
                          <a:latin typeface="Arial"/>
                          <a:ea typeface="SimSun"/>
                          <a:cs typeface="Segoe UI"/>
                        </a:rPr>
                        <a:t>Administration de WSUS à partir de l'interface de ligne de commande</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srgbClr val="000000"/>
                          </a:solidFill>
                          <a:latin typeface="Arial"/>
                          <a:ea typeface="SimSun"/>
                          <a:cs typeface="Segoe UI"/>
                        </a:rPr>
                        <a:t>Windows PowerShell</a:t>
                      </a:r>
                      <a:endParaRPr lang="en-US" sz="1000">
                        <a:solidFill>
                          <a:prstClr val="black"/>
                        </a:solidFill>
                        <a:latin typeface="Arial"/>
                        <a:ea typeface="SimSun"/>
                        <a:cs typeface="Arial"/>
                      </a:endParaRPr>
                    </a:p>
                  </a:txBody>
                  <a:tcPr marL="68580" marR="68580" marT="0" marB="0"/>
                </a:tc>
              </a:tr>
            </a:tbl>
          </a:graphicData>
        </a:graphic>
      </p:graphicFrame>
    </p:spTree>
    <p:extLst>
      <p:ext uri="{BB962C8B-B14F-4D97-AF65-F5344CB8AC3E}">
        <p14:creationId xmlns:p14="http://schemas.microsoft.com/office/powerpoint/2010/main" val="234748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EFD4E955-B3A2-474C-8894-B34FDBDE03D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975325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s-E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156174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s-ES" sz="1000">
                <a:latin typeface="Arial"/>
                <a:ea typeface="SimSun"/>
                <a:cs typeface="Segoe UI"/>
              </a:rPr>
              <a:t>Cette rubrique présente WSUS aux stagiaires. Vérifiez que les stagiaires comprennent les fonctions et les limites de WSUS. </a:t>
            </a:r>
            <a:r>
              <a:rPr lang="en-US" sz="1000">
                <a:latin typeface="Arial"/>
                <a:ea typeface="SimSun"/>
                <a:cs typeface="Segoe UI"/>
              </a:rPr>
              <a:t>WSUS obtient des mises à jour pour les systèmes d'exploitation Windows</a:t>
            </a:r>
            <a:r>
              <a:rPr lang="en-US" sz="1000" baseline="30000">
                <a:latin typeface="Arial"/>
                <a:ea typeface="SimSun"/>
                <a:cs typeface="Segoe UI"/>
              </a:rPr>
              <a:t>®</a:t>
            </a:r>
            <a:r>
              <a:rPr lang="en-US" sz="1000">
                <a:latin typeface="Arial"/>
                <a:ea typeface="SimSun"/>
                <a:cs typeface="Segoe UI"/>
              </a:rPr>
              <a:t> et d'autres applications Microsoft, telles que Microsoft SQL Server</a:t>
            </a:r>
            <a:r>
              <a:rPr lang="en-US" sz="1000" baseline="30000">
                <a:latin typeface="Arial"/>
                <a:ea typeface="SimSun"/>
                <a:cs typeface="Segoe UI"/>
              </a:rPr>
              <a:t>®</a:t>
            </a:r>
            <a:r>
              <a:rPr lang="en-US" sz="1000">
                <a:latin typeface="Arial"/>
                <a:ea typeface="SimSun"/>
                <a:cs typeface="Segoe UI"/>
              </a:rPr>
              <a:t>. Cependant, WSUS ne peut pas être utilisé pour fournir des mises à jour pour des logiciels n'appartenant pas à Microsoft.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3901172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les quatre phases que Microsoft recommande pour le processus de gestion des mises à jour : l'estimation, l'identification, l'évaluation et la planification, et le déploiement. </a:t>
            </a:r>
            <a:endParaRPr lang="en-US" sz="1000">
              <a:latin typeface="Arial"/>
              <a:ea typeface="SimSun"/>
              <a:cs typeface="Arial"/>
            </a:endParaRPr>
          </a:p>
          <a:p>
            <a:pPr>
              <a:lnSpc>
                <a:spcPct val="115000"/>
              </a:lnSpc>
              <a:spcAft>
                <a:spcPts val="1000"/>
              </a:spcAft>
            </a:pPr>
            <a:r>
              <a:rPr lang="en-US" sz="1000">
                <a:latin typeface="Arial"/>
                <a:ea typeface="SimSun"/>
                <a:cs typeface="Segoe UI"/>
              </a:rPr>
              <a:t>Précisez qu'il est essentiel de constamment répéter le processus de gestion des mises à jour, à mesure que de nouvelles mises à jour pouvant améliorer et protéger l'environnement de production sont disponibles.</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que chaque phase affiche différents objectifs et différentes méthodes d'utilisation des fonctionnalités WSUS pour garantir la réussite du processus de gestion des mises à jour. Il est important de noter que vous pouvez employer un grand nombre des fonctionnalités dans plus d'une phase.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1674968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WSUS est compris comme rôle serveur dans Windows Server</a:t>
            </a:r>
            <a:r>
              <a:rPr lang="en-US" sz="1000" baseline="30000">
                <a:latin typeface="Arial"/>
                <a:ea typeface="SimSun"/>
                <a:cs typeface="Segoe UI"/>
              </a:rPr>
              <a:t>®</a:t>
            </a:r>
            <a:r>
              <a:rPr lang="en-US" sz="1000">
                <a:latin typeface="Arial"/>
                <a:ea typeface="SimSun"/>
                <a:cs typeface="Segoe UI"/>
              </a:rPr>
              <a:t> 2012. Si vous installez le rôle serveur WSUS, toutes les configurations logicielles requises sont installées automatiquement, notamment la base de données interne Windows le cas échéant.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219168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EFD4E955-B3A2-474C-8894-B34FDBDE03D3}"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3599898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aux stagiaires que des clients WSUS doivent être configurés pour utiliser le serveur WSUS comme source afin d'obtenir des mises à jour. Une fois les clients WSUS configurés, ils n'obtiendront plus de mises à jour directement de Microsoft Update.</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pouvez également faire une démonstration aux stagiaires en ouvrant Gestion des stratégies de groupe sur LON-DC1, en modifient un objet de stratégie de groupe, puis en leur montrant les paramètres et leur emplacement.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305579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s-ES" sz="1000">
                <a:latin typeface="Arial"/>
                <a:ea typeface="SimSun"/>
                <a:cs typeface="Segoe UI"/>
              </a:rPr>
              <a:t>Expliquez les différentes tâches de gestion pouvant être effectuées dans la console d'administration de WSUS.</a:t>
            </a:r>
            <a:endParaRPr lang="en-US" sz="1000">
              <a:latin typeface="Arial"/>
              <a:ea typeface="SimSun"/>
              <a:cs typeface="Arial"/>
            </a:endParaRPr>
          </a:p>
          <a:p>
            <a:pPr>
              <a:lnSpc>
                <a:spcPct val="115000"/>
              </a:lnSpc>
              <a:spcAft>
                <a:spcPts val="1000"/>
              </a:spcAft>
            </a:pPr>
            <a:r>
              <a:rPr lang="es-ES" sz="1000">
                <a:latin typeface="Arial"/>
                <a:ea typeface="SimSun"/>
                <a:cs typeface="Segoe UI"/>
              </a:rPr>
              <a:t>Ouvrez la console d'administration de WSUS sur LON-SVR1 et montrez l'outil aux stagiaires, ainsi que l'endroit ou certaines des tâches principales de configuration sont effectuées. Concentrez-vous sur l'endroit où les groupes d'ordinateurs sont localisés et créés, et sur la façon d'afficher les mises à jour et de les approuver/refuser.</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FD4E955-B3A2-474C-8894-B34FDBDE03D3}"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12: Implémentation de la gestion des mises à jour</a:t>
            </a:r>
            <a:endParaRPr lang="en-US" sz="1200" b="1">
              <a:solidFill>
                <a:srgbClr val="336699"/>
              </a:solidFill>
              <a:latin typeface="Arial"/>
            </a:endParaRPr>
          </a:p>
        </p:txBody>
      </p:sp>
    </p:spTree>
    <p:extLst>
      <p:ext uri="{BB962C8B-B14F-4D97-AF65-F5344CB8AC3E}">
        <p14:creationId xmlns:p14="http://schemas.microsoft.com/office/powerpoint/2010/main" val="1101599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562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3169492"/>
            <a:ext cx="5638799" cy="340093"/>
          </a:xfrm>
        </p:spPr>
        <p:txBody>
          <a:bodyPr/>
          <a:lstStyle/>
          <a:p>
            <a:r>
              <a:rPr lang="en-US" sz="2600" smtClean="0"/>
              <a:t>Module 12</a:t>
            </a:r>
            <a:endParaRPr lang="en-US" sz="2600"/>
          </a:p>
        </p:txBody>
      </p:sp>
      <p:sp>
        <p:nvSpPr>
          <p:cNvPr id="3" name="Subtitle 2"/>
          <p:cNvSpPr>
            <a:spLocks noGrp="1"/>
          </p:cNvSpPr>
          <p:nvPr>
            <p:ph type="subTitle" sz="quarter" idx="1"/>
          </p:nvPr>
        </p:nvSpPr>
        <p:spPr/>
        <p:txBody>
          <a:bodyPr/>
          <a:lstStyle/>
          <a:p>
            <a:r>
              <a:rPr lang="fr-FR" smtClean="0"/>
              <a:t>Implémentation de la gestion </a:t>
            </a:r>
            <a:r>
              <a:rPr lang="fr-FR" smtClean="0"/>
              <a:t>des mises </a:t>
            </a:r>
            <a:r>
              <a:rPr lang="fr-FR" smtClean="0"/>
              <a:t>à jour
</a:t>
            </a:r>
            <a:endParaRPr lang="en-US"/>
          </a:p>
        </p:txBody>
      </p:sp>
    </p:spTree>
    <p:extLst>
      <p:ext uri="{BB962C8B-B14F-4D97-AF65-F5344CB8AC3E}">
        <p14:creationId xmlns:p14="http://schemas.microsoft.com/office/powerpoint/2010/main" val="1758038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groupes d'ordinateurs ?</a:t>
            </a:r>
            <a:endParaRPr lang="en-US"/>
          </a:p>
        </p:txBody>
      </p:sp>
      <p:sp>
        <p:nvSpPr>
          <p:cNvPr id="4" name="Content Placeholder 2"/>
          <p:cNvSpPr>
            <a:spLocks noGrp="1"/>
          </p:cNvSpPr>
          <p:nvPr/>
        </p:nvSpPr>
        <p:spPr bwMode="auto">
          <a:xfrm>
            <a:off x="533400" y="1630815"/>
            <a:ext cx="8119156" cy="3703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Vous pouvez utiliser des groupes d'ordinateurs pour organiser les clients WSUS</a:t>
            </a:r>
          </a:p>
          <a:p>
            <a:r>
              <a:rPr lang="en-US" dirty="0" smtClean="0"/>
              <a:t>Les groupes d'ordinateurs par défaut sont :</a:t>
            </a:r>
          </a:p>
          <a:p>
            <a:pPr lvl="1">
              <a:buNone/>
            </a:pPr>
            <a:endParaRPr lang="en-US" dirty="0" smtClean="0"/>
          </a:p>
          <a:p>
            <a:pPr lvl="1">
              <a:buNone/>
            </a:pPr>
            <a:endParaRPr lang="en-US" dirty="0" smtClean="0"/>
          </a:p>
          <a:p>
            <a:pPr lvl="1">
              <a:buNone/>
            </a:pPr>
            <a:endParaRPr lang="en-US" dirty="0" smtClean="0"/>
          </a:p>
          <a:p>
            <a:pPr lvl="1">
              <a:buNone/>
            </a:pPr>
            <a:endParaRPr lang="en-US" dirty="0"/>
          </a:p>
          <a:p>
            <a:r>
              <a:rPr lang="en-US" dirty="0" smtClean="0"/>
              <a:t>Vous pouvez créer des groupes d'ordinateurs personnalisés pour contrôler la manière dont les mises à jour sont appliquées</a:t>
            </a:r>
            <a:endParaRPr lang="en-US" dirty="0"/>
          </a:p>
        </p:txBody>
      </p:sp>
      <p:pic>
        <p:nvPicPr>
          <p:cNvPr id="5" name="Picture 4" descr="D:\Evergreen\Divers\Bibliothèque PPT\Bibliothèque PPT\LAN.png"/>
          <p:cNvPicPr>
            <a:picLocks noChangeAspect="1" noChangeArrowheads="1"/>
          </p:cNvPicPr>
          <p:nvPr/>
        </p:nvPicPr>
        <p:blipFill>
          <a:blip r:embed="rId3"/>
          <a:srcRect/>
          <a:stretch>
            <a:fillRect/>
          </a:stretch>
        </p:blipFill>
        <p:spPr bwMode="auto">
          <a:xfrm>
            <a:off x="1354418" y="2971800"/>
            <a:ext cx="2314575" cy="1683327"/>
          </a:xfrm>
          <a:prstGeom prst="rect">
            <a:avLst/>
          </a:prstGeom>
          <a:noFill/>
        </p:spPr>
      </p:pic>
      <p:grpSp>
        <p:nvGrpSpPr>
          <p:cNvPr id="6" name="Group 5"/>
          <p:cNvGrpSpPr/>
          <p:nvPr/>
        </p:nvGrpSpPr>
        <p:grpSpPr>
          <a:xfrm>
            <a:off x="5850218" y="3048000"/>
            <a:ext cx="752475" cy="762000"/>
            <a:chOff x="5562600" y="4572000"/>
            <a:chExt cx="752475" cy="762000"/>
          </a:xfrm>
        </p:grpSpPr>
        <p:pic>
          <p:nvPicPr>
            <p:cNvPr id="7" name="Picture 6" descr="D:\Evergreen\Divers\Bibliothèque PPT\Bibliothèque PPT\abstract_oval_red_03.png"/>
            <p:cNvPicPr>
              <a:picLocks noChangeAspect="1" noChangeArrowheads="1"/>
            </p:cNvPicPr>
            <p:nvPr/>
          </p:nvPicPr>
          <p:blipFill>
            <a:blip r:embed="rId4"/>
            <a:srcRect/>
            <a:stretch>
              <a:fillRect/>
            </a:stretch>
          </p:blipFill>
          <p:spPr bwMode="auto">
            <a:xfrm>
              <a:off x="5562600" y="4761740"/>
              <a:ext cx="752475" cy="572260"/>
            </a:xfrm>
            <a:prstGeom prst="rect">
              <a:avLst/>
            </a:prstGeom>
            <a:noFill/>
          </p:spPr>
        </p:pic>
        <p:pic>
          <p:nvPicPr>
            <p:cNvPr id="8" name="Picture 7" descr="D:\Evergreen\Divers\Bibliothèque PPT\Bibliothèque PPT\Computer_Desktop+Keyboard.png"/>
            <p:cNvPicPr>
              <a:picLocks noChangeAspect="1" noChangeArrowheads="1"/>
            </p:cNvPicPr>
            <p:nvPr/>
          </p:nvPicPr>
          <p:blipFill>
            <a:blip r:embed="rId5"/>
            <a:srcRect/>
            <a:stretch>
              <a:fillRect/>
            </a:stretch>
          </p:blipFill>
          <p:spPr bwMode="auto">
            <a:xfrm>
              <a:off x="5636323" y="4572000"/>
              <a:ext cx="612077" cy="685800"/>
            </a:xfrm>
            <a:prstGeom prst="rect">
              <a:avLst/>
            </a:prstGeom>
            <a:noFill/>
          </p:spPr>
        </p:pic>
      </p:grpSp>
      <p:grpSp>
        <p:nvGrpSpPr>
          <p:cNvPr id="9" name="Group 8"/>
          <p:cNvGrpSpPr/>
          <p:nvPr/>
        </p:nvGrpSpPr>
        <p:grpSpPr>
          <a:xfrm>
            <a:off x="6307418" y="3657600"/>
            <a:ext cx="752475" cy="762000"/>
            <a:chOff x="5562600" y="4572000"/>
            <a:chExt cx="752475" cy="762000"/>
          </a:xfrm>
        </p:grpSpPr>
        <p:pic>
          <p:nvPicPr>
            <p:cNvPr id="10" name="Picture 9" descr="D:\Evergreen\Divers\Bibliothèque PPT\Bibliothèque PPT\abstract_oval_red_03.png"/>
            <p:cNvPicPr>
              <a:picLocks noChangeAspect="1" noChangeArrowheads="1"/>
            </p:cNvPicPr>
            <p:nvPr/>
          </p:nvPicPr>
          <p:blipFill>
            <a:blip r:embed="rId4"/>
            <a:srcRect/>
            <a:stretch>
              <a:fillRect/>
            </a:stretch>
          </p:blipFill>
          <p:spPr bwMode="auto">
            <a:xfrm>
              <a:off x="5562600" y="4761740"/>
              <a:ext cx="752475" cy="572260"/>
            </a:xfrm>
            <a:prstGeom prst="rect">
              <a:avLst/>
            </a:prstGeom>
            <a:noFill/>
          </p:spPr>
        </p:pic>
        <p:pic>
          <p:nvPicPr>
            <p:cNvPr id="11" name="Picture 10" descr="D:\Evergreen\Divers\Bibliothèque PPT\Bibliothèque PPT\Computer_Desktop+Keyboard.png"/>
            <p:cNvPicPr>
              <a:picLocks noChangeAspect="1" noChangeArrowheads="1"/>
            </p:cNvPicPr>
            <p:nvPr/>
          </p:nvPicPr>
          <p:blipFill>
            <a:blip r:embed="rId5"/>
            <a:srcRect/>
            <a:stretch>
              <a:fillRect/>
            </a:stretch>
          </p:blipFill>
          <p:spPr bwMode="auto">
            <a:xfrm>
              <a:off x="5636323" y="4572000"/>
              <a:ext cx="612077" cy="685800"/>
            </a:xfrm>
            <a:prstGeom prst="rect">
              <a:avLst/>
            </a:prstGeom>
            <a:noFill/>
          </p:spPr>
        </p:pic>
      </p:grpSp>
      <p:grpSp>
        <p:nvGrpSpPr>
          <p:cNvPr id="12" name="Group 11"/>
          <p:cNvGrpSpPr/>
          <p:nvPr/>
        </p:nvGrpSpPr>
        <p:grpSpPr>
          <a:xfrm>
            <a:off x="5316818" y="3657600"/>
            <a:ext cx="752475" cy="762000"/>
            <a:chOff x="5562600" y="4572000"/>
            <a:chExt cx="752475" cy="762000"/>
          </a:xfrm>
        </p:grpSpPr>
        <p:pic>
          <p:nvPicPr>
            <p:cNvPr id="13" name="Picture 12" descr="D:\Evergreen\Divers\Bibliothèque PPT\Bibliothèque PPT\abstract_oval_red_03.png"/>
            <p:cNvPicPr>
              <a:picLocks noChangeAspect="1" noChangeArrowheads="1"/>
            </p:cNvPicPr>
            <p:nvPr/>
          </p:nvPicPr>
          <p:blipFill>
            <a:blip r:embed="rId4"/>
            <a:srcRect/>
            <a:stretch>
              <a:fillRect/>
            </a:stretch>
          </p:blipFill>
          <p:spPr bwMode="auto">
            <a:xfrm>
              <a:off x="5562600" y="4761740"/>
              <a:ext cx="752475" cy="572260"/>
            </a:xfrm>
            <a:prstGeom prst="rect">
              <a:avLst/>
            </a:prstGeom>
            <a:noFill/>
          </p:spPr>
        </p:pic>
        <p:pic>
          <p:nvPicPr>
            <p:cNvPr id="14" name="Picture 13" descr="D:\Evergreen\Divers\Bibliothèque PPT\Bibliothèque PPT\Computer_Desktop+Keyboard.png"/>
            <p:cNvPicPr>
              <a:picLocks noChangeAspect="1" noChangeArrowheads="1"/>
            </p:cNvPicPr>
            <p:nvPr/>
          </p:nvPicPr>
          <p:blipFill>
            <a:blip r:embed="rId5"/>
            <a:srcRect/>
            <a:stretch>
              <a:fillRect/>
            </a:stretch>
          </p:blipFill>
          <p:spPr bwMode="auto">
            <a:xfrm>
              <a:off x="5636323" y="4572000"/>
              <a:ext cx="612077" cy="685800"/>
            </a:xfrm>
            <a:prstGeom prst="rect">
              <a:avLst/>
            </a:prstGeom>
            <a:noFill/>
          </p:spPr>
        </p:pic>
      </p:grpSp>
      <p:sp>
        <p:nvSpPr>
          <p:cNvPr id="15" name="TextBox 12"/>
          <p:cNvSpPr txBox="1"/>
          <p:nvPr/>
        </p:nvSpPr>
        <p:spPr>
          <a:xfrm>
            <a:off x="1371600" y="4495800"/>
            <a:ext cx="172880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latin typeface="Segoe UI" pitchFamily="34" charset="0"/>
                <a:ea typeface="Segoe UI" pitchFamily="34" charset="0"/>
                <a:cs typeface="Segoe UI" pitchFamily="34" charset="0"/>
              </a:rPr>
              <a:t>Tous les ordinateurs</a:t>
            </a:r>
            <a:endParaRPr lang="en-IN" dirty="0">
              <a:latin typeface="Segoe UI" pitchFamily="34" charset="0"/>
              <a:ea typeface="Segoe UI" pitchFamily="34" charset="0"/>
              <a:cs typeface="Segoe UI" pitchFamily="34" charset="0"/>
            </a:endParaRPr>
          </a:p>
        </p:txBody>
      </p:sp>
      <p:sp>
        <p:nvSpPr>
          <p:cNvPr id="16" name="TextBox 13"/>
          <p:cNvSpPr txBox="1"/>
          <p:nvPr/>
        </p:nvSpPr>
        <p:spPr>
          <a:xfrm>
            <a:off x="4876800" y="4495800"/>
            <a:ext cx="268259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latin typeface="Segoe UI" pitchFamily="34" charset="0"/>
                <a:ea typeface="Segoe UI" pitchFamily="34" charset="0"/>
                <a:cs typeface="Segoe UI" pitchFamily="34" charset="0"/>
              </a:rPr>
              <a:t>Ordinateurs non affectés</a:t>
            </a:r>
            <a:endParaRPr lang="en-IN"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2968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e43fd3b7-2cba-46d4-9594-3de5a2b4dd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Approbation des mises à jour</a:t>
            </a:r>
            <a:endParaRPr lang="en-US"/>
          </a:p>
        </p:txBody>
      </p:sp>
      <p:sp>
        <p:nvSpPr>
          <p:cNvPr id="4" name="Content Placeholder 2"/>
          <p:cNvSpPr>
            <a:spLocks noGrp="1"/>
          </p:cNvSpPr>
          <p:nvPr/>
        </p:nvSpPr>
        <p:spPr bwMode="auto">
          <a:xfrm>
            <a:off x="488768" y="17106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Les mises à jour peuvent être approuvées automatiquement, mais cette opération n'est pas recommandée</a:t>
            </a:r>
          </a:p>
          <a:p>
            <a:r>
              <a:rPr lang="en-US" dirty="0" smtClean="0"/>
              <a:t>Les mises à jour doivent être testées avant qu'elles soient approuvées pour la production</a:t>
            </a:r>
          </a:p>
          <a:p>
            <a:r>
              <a:rPr lang="en-US" dirty="0" smtClean="0"/>
              <a:t>Les mises à jour peuvent être refusées si elles ne sont pas nécessaires</a:t>
            </a:r>
          </a:p>
          <a:p>
            <a:r>
              <a:rPr lang="en-US" dirty="0" smtClean="0"/>
              <a:t>Les mises à jour peuvent être supprimées si elles provoquent des problèmes</a:t>
            </a:r>
            <a:endParaRPr lang="en-US" dirty="0"/>
          </a:p>
        </p:txBody>
      </p:sp>
    </p:spTree>
    <p:extLst>
      <p:ext uri="{BB962C8B-B14F-4D97-AF65-F5344CB8AC3E}">
        <p14:creationId xmlns:p14="http://schemas.microsoft.com/office/powerpoint/2010/main" val="830934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Atelier pratique : Implémentation de la gestion des mises à jour</a:t>
            </a:r>
            <a:endParaRPr lang="en-US"/>
          </a:p>
        </p:txBody>
      </p:sp>
      <p:sp>
        <p:nvSpPr>
          <p:cNvPr id="3" name="Text Placeholder 2"/>
          <p:cNvSpPr>
            <a:spLocks noGrp="1"/>
          </p:cNvSpPr>
          <p:nvPr>
            <p:ph type="body" idx="1"/>
          </p:nvPr>
        </p:nvSpPr>
        <p:spPr>
          <a:xfrm>
            <a:off x="458788" y="1021215"/>
            <a:ext cx="8456612" cy="5147356"/>
          </a:xfrm>
        </p:spPr>
        <p:txBody>
          <a:bodyPr/>
          <a:lstStyle/>
          <a:p>
            <a:r>
              <a:rPr lang="fr-FR" sz="2600" smtClean="0"/>
              <a:t>Exercice 1 : Implémentation du rôle serveur WSUS
Exercice 2 : Configuration des paramètres de mise à jour
Exercice 3 : Approbation et déploiement d'une mise à jour à l'aide de WSUS</a:t>
            </a:r>
            <a:endParaRPr lang="en-US" sz="2600"/>
          </a:p>
        </p:txBody>
      </p:sp>
      <p:sp>
        <p:nvSpPr>
          <p:cNvPr id="4" name="TextBox 3"/>
          <p:cNvSpPr txBox="1"/>
          <p:nvPr/>
        </p:nvSpPr>
        <p:spPr>
          <a:xfrm>
            <a:off x="458788" y="2936557"/>
            <a:ext cx="5461175" cy="492443"/>
          </a:xfrm>
          <a:prstGeom prst="rect">
            <a:avLst/>
          </a:prstGeom>
          <a:noFill/>
        </p:spPr>
        <p:txBody>
          <a:bodyPr vert="horz" wrap="none" rtlCol="0">
            <a:spAutoFit/>
          </a:bodyPr>
          <a:lstStyle/>
          <a:p>
            <a:r>
              <a:rPr lang="en-US" sz="2600" smtClean="0">
                <a:latin typeface="Segoe UI"/>
              </a:rPr>
              <a:t>Informations d'ouverture de session</a:t>
            </a:r>
            <a:endParaRPr lang="en-US" sz="2600">
              <a:latin typeface="Segoe UI"/>
            </a:endParaRPr>
          </a:p>
        </p:txBody>
      </p:sp>
      <p:sp>
        <p:nvSpPr>
          <p:cNvPr id="5" name="TextBox 4"/>
          <p:cNvSpPr txBox="1"/>
          <p:nvPr/>
        </p:nvSpPr>
        <p:spPr>
          <a:xfrm>
            <a:off x="457200" y="3426619"/>
            <a:ext cx="8494633" cy="2893100"/>
          </a:xfrm>
          <a:prstGeom prst="rect">
            <a:avLst/>
          </a:prstGeom>
          <a:noFill/>
        </p:spPr>
        <p:txBody>
          <a:bodyPr vert="horz" wrap="none" rtlCol="0">
            <a:spAutoFit/>
          </a:bodyPr>
          <a:lstStyle/>
          <a:p>
            <a:pPr>
              <a:tabLst>
                <a:tab pos="3946525" algn="l"/>
              </a:tabLst>
            </a:pPr>
            <a:r>
              <a:rPr lang="en-US" sz="2600" b="0" i="0" u="none" strike="noStrike" baseline="0" smtClean="0">
                <a:latin typeface="Segoe UI"/>
                <a:ea typeface="SimSun"/>
                <a:cs typeface="Cordia New"/>
              </a:rPr>
              <a:t>Ordinateurs </a:t>
            </a:r>
            <a:r>
              <a:rPr lang="en-US" sz="2600" b="0" i="0" u="none" strike="noStrike" baseline="0" smtClean="0">
                <a:latin typeface="Segoe UI"/>
                <a:ea typeface="SimSun"/>
                <a:cs typeface="Cordia New"/>
              </a:rPr>
              <a:t>virtuels	22411B-LON-DC1</a:t>
            </a:r>
            <a:endParaRPr lang="fr-FR" sz="2600" b="0" i="0" u="none" strike="noStrike" baseline="0" smtClean="0">
              <a:latin typeface="Segoe UI"/>
              <a:ea typeface="SimSun"/>
              <a:cs typeface="Cordia New"/>
            </a:endParaRPr>
          </a:p>
          <a:p>
            <a:pPr>
              <a:tabLst>
                <a:tab pos="3946525" algn="l"/>
              </a:tabLst>
            </a:pPr>
            <a:r>
              <a:rPr lang="en-US" sz="2600" b="0" i="0" u="none" strike="noStrike" baseline="0" smtClean="0">
                <a:latin typeface="Segoe UI"/>
                <a:ea typeface="SimSun"/>
                <a:cs typeface="Cordia New"/>
              </a:rPr>
              <a:t>	22411B-LON-SVR1</a:t>
            </a:r>
            <a:endParaRPr lang="fr-FR" sz="2600" b="0" i="0" u="none" strike="noStrike" baseline="0" smtClean="0">
              <a:latin typeface="Segoe UI"/>
              <a:ea typeface="SimSun"/>
              <a:cs typeface="Cordia New"/>
            </a:endParaRPr>
          </a:p>
          <a:p>
            <a:pPr>
              <a:tabLst>
                <a:tab pos="3946525" algn="l"/>
              </a:tabLst>
            </a:pPr>
            <a:r>
              <a:rPr lang="en-US" sz="2600" b="0" i="0" u="none" strike="noStrike" baseline="0" smtClean="0">
                <a:latin typeface="Segoe UI"/>
                <a:ea typeface="SimSun"/>
                <a:cs typeface="Cordia New"/>
              </a:rPr>
              <a:t>	22411B-LON-SVR4</a:t>
            </a:r>
            <a:endParaRPr lang="fr-FR" sz="2600" b="0" i="0" u="none" strike="noStrike" baseline="0" smtClean="0">
              <a:latin typeface="Segoe UI"/>
              <a:ea typeface="SimSun"/>
              <a:cs typeface="Cordia New"/>
            </a:endParaRPr>
          </a:p>
          <a:p>
            <a:pPr>
              <a:tabLst>
                <a:tab pos="3946525" algn="l"/>
              </a:tabLst>
            </a:pPr>
            <a:r>
              <a:rPr lang="en-US" sz="2600" b="0" i="0" u="none" strike="noStrike" baseline="0" smtClean="0">
                <a:latin typeface="Segoe UI"/>
                <a:ea typeface="SimSun"/>
                <a:cs typeface="Cordia New"/>
              </a:rPr>
              <a:t>	22411B-LON-CL1</a:t>
            </a:r>
            <a:r>
              <a:rPr lang="fr-FR" sz="2600">
                <a:solidFill>
                  <a:srgbClr val="000000"/>
                </a:solidFill>
                <a:latin typeface="Segoe UI"/>
                <a:ea typeface="SimSun"/>
                <a:cs typeface="Cordia New"/>
              </a:rPr>
              <a:t>	</a:t>
            </a:r>
            <a:endParaRPr lang="en-US" sz="2600">
              <a:solidFill>
                <a:srgbClr val="000000"/>
              </a:solidFill>
              <a:latin typeface="Segoe UI"/>
              <a:ea typeface="SimSun"/>
              <a:cs typeface="Cordia New"/>
            </a:endParaRPr>
          </a:p>
          <a:p>
            <a:pPr>
              <a:tabLst>
                <a:tab pos="3946525" algn="l"/>
              </a:tabLst>
            </a:pPr>
            <a:r>
              <a:rPr lang="en-US" sz="2600" b="0" i="0" u="none" strike="noStrike" baseline="0" smtClean="0">
                <a:latin typeface="Segoe UI"/>
                <a:ea typeface="SimSun"/>
                <a:cs typeface="Cordia New"/>
              </a:rPr>
              <a:t>Nom d'utilisateur	</a:t>
            </a:r>
            <a:r>
              <a:rPr lang="en-US" sz="2600" b="1" i="0" u="none" strike="noStrike" baseline="0" smtClean="0">
                <a:latin typeface="Segoe UI"/>
                <a:ea typeface="SimSun"/>
                <a:cs typeface="Cordia New"/>
              </a:rPr>
              <a:t>Adatum\Administrator</a:t>
            </a:r>
            <a:r>
              <a:rPr lang="en-US" sz="2600" b="0" i="0" u="none" strike="noStrike" baseline="0" smtClean="0">
                <a:latin typeface="Segoe UI"/>
                <a:ea typeface="SimSun"/>
                <a:cs typeface="Cordia New"/>
              </a:rPr>
              <a:t>	</a:t>
            </a:r>
          </a:p>
          <a:p>
            <a:pPr>
              <a:tabLst>
                <a:tab pos="3946525" algn="l"/>
              </a:tabLst>
            </a:pPr>
            <a:r>
              <a:rPr lang="en-US" sz="2600" b="0" i="0" u="none" strike="noStrike" baseline="0" smtClean="0">
                <a:latin typeface="Segoe UI"/>
                <a:ea typeface="SimSun"/>
                <a:cs typeface="Cordia New"/>
              </a:rPr>
              <a:t>Mot de passe	</a:t>
            </a:r>
            <a:r>
              <a:rPr lang="en-US" sz="2600" b="1" i="0" u="none" strike="noStrike" baseline="0" smtClean="0">
                <a:latin typeface="Segoe UI"/>
                <a:ea typeface="SimSun"/>
                <a:cs typeface="Cordia New"/>
              </a:rPr>
              <a:t>Pa$$w0rd	</a:t>
            </a:r>
          </a:p>
          <a:p>
            <a:pPr>
              <a:tabLst>
                <a:tab pos="3946525" algn="l"/>
              </a:tabLst>
            </a:pPr>
            <a:endParaRPr lang="en-US" sz="2600">
              <a:solidFill>
                <a:srgbClr val="000000"/>
              </a:solidFill>
              <a:latin typeface="Segoe UI"/>
              <a:ea typeface="SimSun"/>
              <a:cs typeface="Cordia New"/>
            </a:endParaRPr>
          </a:p>
        </p:txBody>
      </p:sp>
      <p:sp>
        <p:nvSpPr>
          <p:cNvPr id="6" name="TextBox 5"/>
          <p:cNvSpPr txBox="1"/>
          <p:nvPr/>
        </p:nvSpPr>
        <p:spPr>
          <a:xfrm>
            <a:off x="458788" y="6163356"/>
            <a:ext cx="5495863" cy="523220"/>
          </a:xfrm>
          <a:prstGeom prst="rect">
            <a:avLst/>
          </a:prstGeom>
          <a:noFill/>
        </p:spPr>
        <p:txBody>
          <a:bodyPr vert="horz" wrap="none" rtlCol="0">
            <a:spAutoFit/>
          </a:bodyPr>
          <a:lstStyle/>
          <a:p>
            <a:r>
              <a:rPr lang="en-US" sz="2800" smtClean="0">
                <a:latin typeface="Segoe UI"/>
              </a:rPr>
              <a:t>Durée approximative : 60 minutes</a:t>
            </a:r>
            <a:endParaRPr lang="en-US" sz="2800">
              <a:latin typeface="Segoe UI"/>
            </a:endParaRPr>
          </a:p>
        </p:txBody>
      </p:sp>
    </p:spTree>
    <p:extLst>
      <p:ext uri="{BB962C8B-B14F-4D97-AF65-F5344CB8AC3E}">
        <p14:creationId xmlns:p14="http://schemas.microsoft.com/office/powerpoint/2010/main" val="4188008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5248488"/>
          </a:xfrm>
          <a:prstGeom prst="rect">
            <a:avLst/>
          </a:prstGeom>
          <a:noFill/>
        </p:spPr>
        <p:txBody>
          <a:bodyPr vert="horz" wrap="square" rtlCol="0">
            <a:spAutoFit/>
          </a:bodyPr>
          <a:lstStyle/>
          <a:p>
            <a:pPr>
              <a:lnSpc>
                <a:spcPct val="115000"/>
              </a:lnSpc>
              <a:spcAft>
                <a:spcPts val="1000"/>
              </a:spcAft>
            </a:pPr>
            <a:r>
              <a:rPr lang="en-US" sz="2200" smtClean="0">
                <a:effectLst/>
                <a:latin typeface="Segoe UI"/>
                <a:ea typeface="SimSun"/>
                <a:cs typeface="Segoe UI"/>
              </a:rPr>
              <a:t>A. Datum est une société internationale d’ingénierie et de fabrication, dont le siège social se situe à Londres, au Royaume-Uni. </a:t>
            </a:r>
            <a:r>
              <a:rPr lang="es-ES" sz="2200" smtClean="0">
                <a:effectLst/>
                <a:latin typeface="Segoe UI"/>
                <a:ea typeface="SimSun"/>
                <a:cs typeface="Segoe UI"/>
              </a:rPr>
              <a:t>Un bureau informatique et un centre de données sont situés à Londres pour assister le site de Londres et d’autres succursales. </a:t>
            </a:r>
            <a:r>
              <a:rPr lang="en-US" sz="2200" smtClean="0">
                <a:effectLst/>
                <a:latin typeface="Segoe UI"/>
                <a:ea typeface="SimSun"/>
                <a:cs typeface="Segoe UI"/>
              </a:rPr>
              <a:t>A. Datum a récemment déployé une infrastructure serveur et client Windows Server </a:t>
            </a:r>
            <a:r>
              <a:rPr lang="en-US" sz="2200" smtClean="0">
                <a:effectLst/>
                <a:latin typeface="Segoe UI"/>
                <a:ea typeface="SimSun"/>
                <a:cs typeface="Segoe UI"/>
              </a:rPr>
              <a:t>2012</a:t>
            </a:r>
            <a:endParaRPr lang="en-US" sz="2200" smtClean="0">
              <a:effectLst/>
              <a:latin typeface="Segoe UI"/>
              <a:ea typeface="SimSun"/>
              <a:cs typeface="Cordia New"/>
            </a:endParaRPr>
          </a:p>
          <a:p>
            <a:pPr>
              <a:lnSpc>
                <a:spcPct val="115000"/>
              </a:lnSpc>
              <a:spcAft>
                <a:spcPts val="1000"/>
              </a:spcAft>
            </a:pPr>
            <a:r>
              <a:rPr lang="en-US" sz="2200" smtClean="0">
                <a:effectLst/>
                <a:latin typeface="Segoe UI"/>
                <a:ea typeface="SimSun"/>
                <a:cs typeface="Segoe UI"/>
              </a:rPr>
              <a:t> </a:t>
            </a:r>
            <a:r>
              <a:rPr lang="en-US" sz="2200" smtClean="0">
                <a:effectLst/>
                <a:latin typeface="Segoe UI"/>
                <a:ea typeface="SimSun"/>
                <a:cs typeface="Segoe UI"/>
              </a:rPr>
              <a:t>A</a:t>
            </a:r>
            <a:r>
              <a:rPr lang="en-US" sz="2200" smtClean="0">
                <a:effectLst/>
                <a:latin typeface="Segoe UI"/>
                <a:ea typeface="SimSun"/>
                <a:cs typeface="Segoe UI"/>
              </a:rPr>
              <a:t>. Datum appliquait manuellement les mises à jour sur les serveurs d'un site distant. Elle a ainsi rencontré des difficultés à identifier les serveurs pour lesquels des mises à jour avaient ou non été appliquées. </a:t>
            </a:r>
            <a:r>
              <a:rPr lang="es-ES" sz="2200" smtClean="0">
                <a:effectLst/>
                <a:latin typeface="Segoe UI"/>
                <a:ea typeface="SimSun"/>
                <a:cs typeface="Segoe UI"/>
              </a:rPr>
              <a:t>Il s'agit d'un problème de sécurité potentiel. Vous avez été invité à automatiser le processus de mise à jour en étendant le déploiement du WSUS d'A. </a:t>
            </a:r>
            <a:r>
              <a:rPr lang="en-US" sz="2200" smtClean="0">
                <a:effectLst/>
                <a:latin typeface="Segoe UI"/>
                <a:ea typeface="SimSun"/>
                <a:cs typeface="Segoe UI"/>
              </a:rPr>
              <a:t>Datum pour qu'il comprenne la </a:t>
            </a:r>
            <a:r>
              <a:rPr lang="en-US" sz="2200" smtClean="0">
                <a:effectLst/>
                <a:latin typeface="Segoe UI"/>
                <a:ea typeface="SimSun"/>
                <a:cs typeface="Segoe UI"/>
              </a:rPr>
              <a:t>succursale</a:t>
            </a:r>
            <a:endParaRPr lang="en-US" sz="2200">
              <a:effectLst/>
              <a:latin typeface="Segoe UI"/>
              <a:ea typeface="SimSun"/>
              <a:cs typeface="Cordia New"/>
            </a:endParaRPr>
          </a:p>
        </p:txBody>
      </p:sp>
    </p:spTree>
    <p:extLst>
      <p:ext uri="{BB962C8B-B14F-4D97-AF65-F5344CB8AC3E}">
        <p14:creationId xmlns:p14="http://schemas.microsoft.com/office/powerpoint/2010/main" val="1375551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Révision de l'atelier pratique</a:t>
            </a:r>
            <a:endParaRPr lang="en-IN" dirty="0"/>
          </a:p>
        </p:txBody>
      </p:sp>
      <p:sp>
        <p:nvSpPr>
          <p:cNvPr id="4" name="TextBox 3"/>
          <p:cNvSpPr txBox="1"/>
          <p:nvPr/>
        </p:nvSpPr>
        <p:spPr>
          <a:xfrm>
            <a:off x="458787" y="857232"/>
            <a:ext cx="8119156" cy="3197029"/>
          </a:xfrm>
          <a:prstGeom prst="rect">
            <a:avLst/>
          </a:prstGeom>
          <a:noFill/>
        </p:spPr>
        <p:txBody>
          <a:bodyPr vert="horz" wrap="square" rtlCol="0">
            <a:spAutoFit/>
          </a:bodyPr>
          <a:lstStyle/>
          <a:p>
            <a:pPr marL="174625" indent="-174625" fontAlgn="base">
              <a:spcBef>
                <a:spcPts val="600"/>
              </a:spcBef>
              <a:spcAft>
                <a:spcPct val="0"/>
              </a:spcAft>
              <a:buClr>
                <a:srgbClr val="0070C0"/>
              </a:buClr>
              <a:buSzPct val="90000"/>
              <a:buFont typeface="Arial" pitchFamily="34" charset="0"/>
              <a:buChar char="•"/>
            </a:pPr>
            <a:r>
              <a:rPr lang="fr-FR" sz="2800">
                <a:latin typeface="Segoe UI" pitchFamily="34" charset="0"/>
                <a:ea typeface="Segoe UI" pitchFamily="34" charset="0"/>
                <a:cs typeface="Segoe UI" pitchFamily="34" charset="0"/>
              </a:rPr>
              <a:t>Vous avez créé un groupe distinct pour le service Recherche. Pourquoi devez-vous configurer un groupe distinct pour une partie des ordinateurs de vos entreprises ?</a:t>
            </a:r>
            <a:endParaRPr lang="en-IN" sz="2800" dirty="0" smtClean="0">
              <a:latin typeface="Segoe UI" pitchFamily="34" charset="0"/>
              <a:ea typeface="Segoe UI" pitchFamily="34" charset="0"/>
              <a:cs typeface="Segoe UI" pitchFamily="34" charset="0"/>
            </a:endParaRPr>
          </a:p>
          <a:p>
            <a:pPr marL="174625" indent="-174625" fontAlgn="base">
              <a:spcBef>
                <a:spcPts val="600"/>
              </a:spcBef>
              <a:spcAft>
                <a:spcPct val="0"/>
              </a:spcAft>
              <a:buClr>
                <a:srgbClr val="0070C0"/>
              </a:buClr>
              <a:buSzPct val="90000"/>
              <a:buFont typeface="Arial" pitchFamily="34" charset="0"/>
              <a:buChar char="•"/>
            </a:pPr>
            <a:r>
              <a:rPr lang="fr-FR" sz="2800">
                <a:latin typeface="Segoe UI" pitchFamily="34" charset="0"/>
                <a:ea typeface="Segoe UI" pitchFamily="34" charset="0"/>
                <a:cs typeface="Segoe UI" pitchFamily="34" charset="0"/>
              </a:rPr>
              <a:t>Quel est l'avantage à configurer un serveur WSUS en aval ?</a:t>
            </a:r>
            <a:endParaRPr lang="en-IN" sz="2800" dirty="0" smtClean="0">
              <a:latin typeface="Segoe UI" pitchFamily="34" charset="0"/>
              <a:ea typeface="Segoe UI" pitchFamily="34" charset="0"/>
              <a:cs typeface="Segoe UI" pitchFamily="34" charset="0"/>
            </a:endParaRPr>
          </a:p>
          <a:p>
            <a:pPr>
              <a:lnSpc>
                <a:spcPct val="115000"/>
              </a:lnSpc>
              <a:spcAft>
                <a:spcPts val="1000"/>
              </a:spcAft>
            </a:pPr>
            <a:r>
              <a:rPr lang="en-US" sz="2500" dirty="0" smtClean="0">
                <a:latin typeface="Segoe UI"/>
                <a:ea typeface="Times New Roman"/>
                <a:cs typeface="Segoe UI"/>
              </a:rPr>
              <a:t> </a:t>
            </a:r>
            <a:endParaRPr lang="en-IN" sz="2500" dirty="0">
              <a:latin typeface="Segoe UI"/>
              <a:ea typeface="Times New Roman"/>
              <a:cs typeface="Times New Roman"/>
            </a:endParaRPr>
          </a:p>
        </p:txBody>
      </p:sp>
    </p:spTree>
    <p:extLst>
      <p:ext uri="{BB962C8B-B14F-4D97-AF65-F5344CB8AC3E}">
        <p14:creationId xmlns:p14="http://schemas.microsoft.com/office/powerpoint/2010/main" val="522725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
</a:t>
            </a:r>
            <a:r>
              <a:rPr lang="fr-FR" smtClean="0"/>
              <a:t>Outils</a:t>
            </a:r>
            <a:endParaRPr lang="en-US"/>
          </a:p>
        </p:txBody>
      </p:sp>
    </p:spTree>
    <p:extLst>
      <p:ext uri="{BB962C8B-B14F-4D97-AF65-F5344CB8AC3E}">
        <p14:creationId xmlns:p14="http://schemas.microsoft.com/office/powerpoint/2010/main" val="2003466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864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Vue d'ensemble de WSUS
Déploiement des mises à jour avec WSUS</a:t>
            </a:r>
            <a:endParaRPr lang="en-US"/>
          </a:p>
        </p:txBody>
      </p:sp>
    </p:spTree>
    <p:extLst>
      <p:ext uri="{BB962C8B-B14F-4D97-AF65-F5344CB8AC3E}">
        <p14:creationId xmlns:p14="http://schemas.microsoft.com/office/powerpoint/2010/main" val="270274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1: Vue d'ensemble de WSUS</a:t>
            </a:r>
            <a:endParaRPr lang="en-US"/>
          </a:p>
        </p:txBody>
      </p:sp>
      <p:sp>
        <p:nvSpPr>
          <p:cNvPr id="3" name="Text Placeholder 2"/>
          <p:cNvSpPr>
            <a:spLocks noGrp="1"/>
          </p:cNvSpPr>
          <p:nvPr>
            <p:ph type="body" idx="1"/>
          </p:nvPr>
        </p:nvSpPr>
        <p:spPr/>
        <p:txBody>
          <a:bodyPr/>
          <a:lstStyle/>
          <a:p>
            <a:r>
              <a:rPr lang="fr-FR" smtClean="0"/>
              <a:t>Qu'est-ce que WSUS ?
Processus de gestion des mises à jour de WSUS
Configuration serveur requise pour les services WSUS</a:t>
            </a:r>
            <a:endParaRPr lang="en-US"/>
          </a:p>
        </p:txBody>
      </p:sp>
    </p:spTree>
    <p:extLst>
      <p:ext uri="{BB962C8B-B14F-4D97-AF65-F5344CB8AC3E}">
        <p14:creationId xmlns:p14="http://schemas.microsoft.com/office/powerpoint/2010/main" val="2110282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WSUS ?</a:t>
            </a:r>
            <a:endParaRPr lang="en-US"/>
          </a:p>
        </p:txBody>
      </p:sp>
      <p:grpSp>
        <p:nvGrpSpPr>
          <p:cNvPr id="40" name="Group 39"/>
          <p:cNvGrpSpPr/>
          <p:nvPr/>
        </p:nvGrpSpPr>
        <p:grpSpPr>
          <a:xfrm>
            <a:off x="612775" y="1928336"/>
            <a:ext cx="7921625" cy="3934302"/>
            <a:chOff x="612775" y="1928336"/>
            <a:chExt cx="7921625" cy="3934302"/>
          </a:xfrm>
        </p:grpSpPr>
        <p:pic>
          <p:nvPicPr>
            <p:cNvPr id="5" name="Picture 4" descr="D:\Evergreen\Divers\Bibliothèque PPT\Bibliothèque PPT\WebPage.png"/>
            <p:cNvPicPr>
              <a:picLocks noChangeAspect="1" noChangeArrowheads="1"/>
            </p:cNvPicPr>
            <p:nvPr/>
          </p:nvPicPr>
          <p:blipFill>
            <a:blip r:embed="rId3"/>
            <a:srcRect/>
            <a:stretch>
              <a:fillRect/>
            </a:stretch>
          </p:blipFill>
          <p:spPr bwMode="auto">
            <a:xfrm>
              <a:off x="6477000" y="2209800"/>
              <a:ext cx="1190625" cy="865909"/>
            </a:xfrm>
            <a:prstGeom prst="rect">
              <a:avLst/>
            </a:prstGeom>
            <a:noFill/>
          </p:spPr>
        </p:pic>
        <p:sp>
          <p:nvSpPr>
            <p:cNvPr id="6" name="Line 7"/>
            <p:cNvSpPr>
              <a:spLocks noChangeShapeType="1"/>
            </p:cNvSpPr>
            <p:nvPr/>
          </p:nvSpPr>
          <p:spPr bwMode="auto">
            <a:xfrm>
              <a:off x="2982913" y="2952750"/>
              <a:ext cx="0" cy="784225"/>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grpSp>
          <p:nvGrpSpPr>
            <p:cNvPr id="7" name="Group 6"/>
            <p:cNvGrpSpPr>
              <a:grpSpLocks/>
            </p:cNvGrpSpPr>
            <p:nvPr/>
          </p:nvGrpSpPr>
          <p:grpSpPr bwMode="auto">
            <a:xfrm>
              <a:off x="2400296" y="2422525"/>
              <a:ext cx="911224" cy="914400"/>
              <a:chOff x="3637" y="2416"/>
              <a:chExt cx="849" cy="852"/>
            </a:xfrm>
          </p:grpSpPr>
          <p:pic>
            <p:nvPicPr>
              <p:cNvPr id="38" name="Picture 37" descr="Computer_DesktopComputer01"/>
              <p:cNvPicPr>
                <a:picLocks noChangeAspect="1" noChangeArrowheads="1"/>
              </p:cNvPicPr>
              <p:nvPr/>
            </p:nvPicPr>
            <p:blipFill>
              <a:blip r:embed="rId4" cstate="print"/>
              <a:srcRect/>
              <a:stretch>
                <a:fillRect/>
              </a:stretch>
            </p:blipFill>
            <p:spPr bwMode="auto">
              <a:xfrm>
                <a:off x="3889" y="2416"/>
                <a:ext cx="597" cy="669"/>
              </a:xfrm>
              <a:prstGeom prst="rect">
                <a:avLst/>
              </a:prstGeom>
              <a:noFill/>
            </p:spPr>
          </p:pic>
          <p:pic>
            <p:nvPicPr>
              <p:cNvPr id="39" name="Picture 38" descr="User_UserHalfE01"/>
              <p:cNvPicPr>
                <a:picLocks noChangeAspect="1" noChangeArrowheads="1"/>
              </p:cNvPicPr>
              <p:nvPr/>
            </p:nvPicPr>
            <p:blipFill>
              <a:blip r:embed="rId5" cstate="print"/>
              <a:srcRect/>
              <a:stretch>
                <a:fillRect/>
              </a:stretch>
            </p:blipFill>
            <p:spPr bwMode="auto">
              <a:xfrm>
                <a:off x="3637" y="2523"/>
                <a:ext cx="473" cy="745"/>
              </a:xfrm>
              <a:prstGeom prst="rect">
                <a:avLst/>
              </a:prstGeom>
              <a:noFill/>
            </p:spPr>
          </p:pic>
        </p:grpSp>
        <p:sp>
          <p:nvSpPr>
            <p:cNvPr id="8" name="Line 11"/>
            <p:cNvSpPr>
              <a:spLocks noChangeShapeType="1"/>
            </p:cNvSpPr>
            <p:nvPr/>
          </p:nvSpPr>
          <p:spPr bwMode="auto">
            <a:xfrm>
              <a:off x="2982913" y="4676775"/>
              <a:ext cx="0" cy="682625"/>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grpSp>
          <p:nvGrpSpPr>
            <p:cNvPr id="9" name="Group 8"/>
            <p:cNvGrpSpPr>
              <a:grpSpLocks/>
            </p:cNvGrpSpPr>
            <p:nvPr/>
          </p:nvGrpSpPr>
          <p:grpSpPr bwMode="auto">
            <a:xfrm>
              <a:off x="2408238" y="4959350"/>
              <a:ext cx="893762" cy="903288"/>
              <a:chOff x="3632" y="1434"/>
              <a:chExt cx="854" cy="863"/>
            </a:xfrm>
          </p:grpSpPr>
          <p:pic>
            <p:nvPicPr>
              <p:cNvPr id="36" name="Picture 35" descr="Computer_DesktopComputer01"/>
              <p:cNvPicPr>
                <a:picLocks noChangeAspect="1" noChangeArrowheads="1"/>
              </p:cNvPicPr>
              <p:nvPr/>
            </p:nvPicPr>
            <p:blipFill>
              <a:blip r:embed="rId6" cstate="print"/>
              <a:srcRect/>
              <a:stretch>
                <a:fillRect/>
              </a:stretch>
            </p:blipFill>
            <p:spPr bwMode="auto">
              <a:xfrm>
                <a:off x="3889" y="1434"/>
                <a:ext cx="597" cy="669"/>
              </a:xfrm>
              <a:prstGeom prst="rect">
                <a:avLst/>
              </a:prstGeom>
              <a:noFill/>
            </p:spPr>
          </p:pic>
          <p:pic>
            <p:nvPicPr>
              <p:cNvPr id="37" name="Picture 36" descr="User_UserHalfD01"/>
              <p:cNvPicPr>
                <a:picLocks noChangeAspect="1" noChangeArrowheads="1"/>
              </p:cNvPicPr>
              <p:nvPr/>
            </p:nvPicPr>
            <p:blipFill>
              <a:blip r:embed="rId7" cstate="print"/>
              <a:srcRect/>
              <a:stretch>
                <a:fillRect/>
              </a:stretch>
            </p:blipFill>
            <p:spPr bwMode="auto">
              <a:xfrm>
                <a:off x="3632" y="1552"/>
                <a:ext cx="473" cy="745"/>
              </a:xfrm>
              <a:prstGeom prst="rect">
                <a:avLst/>
              </a:prstGeom>
              <a:noFill/>
            </p:spPr>
          </p:pic>
        </p:grpSp>
        <p:sp>
          <p:nvSpPr>
            <p:cNvPr id="10" name="Line 15"/>
            <p:cNvSpPr>
              <a:spLocks noChangeShapeType="1"/>
            </p:cNvSpPr>
            <p:nvPr/>
          </p:nvSpPr>
          <p:spPr bwMode="auto">
            <a:xfrm flipV="1">
              <a:off x="1500188" y="4225925"/>
              <a:ext cx="909637"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11" name="Text Box 16"/>
            <p:cNvSpPr txBox="1">
              <a:spLocks noChangeArrowheads="1"/>
            </p:cNvSpPr>
            <p:nvPr/>
          </p:nvSpPr>
          <p:spPr bwMode="auto">
            <a:xfrm>
              <a:off x="3333750" y="2406650"/>
              <a:ext cx="1390650" cy="52322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Mises à jour automatiques </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2" name="Text Box 17"/>
            <p:cNvSpPr txBox="1">
              <a:spLocks noChangeArrowheads="1"/>
            </p:cNvSpPr>
            <p:nvPr/>
          </p:nvSpPr>
          <p:spPr bwMode="auto">
            <a:xfrm>
              <a:off x="3966838" y="2903538"/>
              <a:ext cx="1839913" cy="738664"/>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Serveur exécutant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Windows Server Update Services </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3" name="Text Box 18"/>
            <p:cNvSpPr txBox="1">
              <a:spLocks noChangeArrowheads="1"/>
            </p:cNvSpPr>
            <p:nvPr/>
          </p:nvSpPr>
          <p:spPr bwMode="auto">
            <a:xfrm>
              <a:off x="3333750" y="4960938"/>
              <a:ext cx="1390650" cy="52322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Mises à jour automatiques </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5" name="Line 20"/>
            <p:cNvSpPr>
              <a:spLocks noChangeShapeType="1"/>
            </p:cNvSpPr>
            <p:nvPr/>
          </p:nvSpPr>
          <p:spPr bwMode="auto">
            <a:xfrm flipV="1">
              <a:off x="7053263" y="2940050"/>
              <a:ext cx="0" cy="1443038"/>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16" name="Line 21"/>
            <p:cNvSpPr>
              <a:spLocks noChangeShapeType="1"/>
            </p:cNvSpPr>
            <p:nvPr/>
          </p:nvSpPr>
          <p:spPr bwMode="auto">
            <a:xfrm>
              <a:off x="5180013" y="4225925"/>
              <a:ext cx="1947862"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17" name="Text Box 22"/>
            <p:cNvSpPr txBox="1">
              <a:spLocks noChangeArrowheads="1"/>
            </p:cNvSpPr>
            <p:nvPr/>
          </p:nvSpPr>
          <p:spPr bwMode="auto">
            <a:xfrm>
              <a:off x="6542088" y="4737100"/>
              <a:ext cx="1255712" cy="3048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Internet</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8" name="Freeform 17"/>
            <p:cNvSpPr>
              <a:spLocks/>
            </p:cNvSpPr>
            <p:nvPr/>
          </p:nvSpPr>
          <p:spPr bwMode="auto">
            <a:xfrm>
              <a:off x="7083425" y="3175000"/>
              <a:ext cx="277813" cy="585788"/>
            </a:xfrm>
            <a:custGeom>
              <a:avLst/>
              <a:gdLst/>
              <a:ahLst/>
              <a:cxnLst>
                <a:cxn ang="0">
                  <a:pos x="145" y="191"/>
                </a:cxn>
                <a:cxn ang="0">
                  <a:pos x="203" y="177"/>
                </a:cxn>
                <a:cxn ang="0">
                  <a:pos x="106" y="429"/>
                </a:cxn>
                <a:cxn ang="0">
                  <a:pos x="0" y="177"/>
                </a:cxn>
                <a:cxn ang="0">
                  <a:pos x="57" y="188"/>
                </a:cxn>
                <a:cxn ang="0">
                  <a:pos x="76" y="0"/>
                </a:cxn>
                <a:cxn ang="0">
                  <a:pos x="125" y="0"/>
                </a:cxn>
                <a:cxn ang="0">
                  <a:pos x="145" y="191"/>
                </a:cxn>
              </a:cxnLst>
              <a:rect l="0" t="0" r="r" b="b"/>
              <a:pathLst>
                <a:path w="203" h="429">
                  <a:moveTo>
                    <a:pt x="145" y="191"/>
                  </a:moveTo>
                  <a:lnTo>
                    <a:pt x="203" y="177"/>
                  </a:lnTo>
                  <a:lnTo>
                    <a:pt x="106" y="429"/>
                  </a:lnTo>
                  <a:lnTo>
                    <a:pt x="0" y="177"/>
                  </a:lnTo>
                  <a:lnTo>
                    <a:pt x="57" y="188"/>
                  </a:lnTo>
                  <a:lnTo>
                    <a:pt x="76" y="0"/>
                  </a:lnTo>
                  <a:lnTo>
                    <a:pt x="125" y="0"/>
                  </a:lnTo>
                  <a:lnTo>
                    <a:pt x="145" y="191"/>
                  </a:lnTo>
                  <a:close/>
                </a:path>
              </a:pathLst>
            </a:custGeom>
            <a:solidFill>
              <a:srgbClr val="FF0000">
                <a:alpha val="7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19" name="Freeform 18"/>
            <p:cNvSpPr>
              <a:spLocks/>
            </p:cNvSpPr>
            <p:nvPr/>
          </p:nvSpPr>
          <p:spPr bwMode="auto">
            <a:xfrm rot="5400000">
              <a:off x="6146801" y="3743325"/>
              <a:ext cx="277812" cy="585787"/>
            </a:xfrm>
            <a:custGeom>
              <a:avLst/>
              <a:gdLst/>
              <a:ahLst/>
              <a:cxnLst>
                <a:cxn ang="0">
                  <a:pos x="145" y="191"/>
                </a:cxn>
                <a:cxn ang="0">
                  <a:pos x="203" y="177"/>
                </a:cxn>
                <a:cxn ang="0">
                  <a:pos x="106" y="429"/>
                </a:cxn>
                <a:cxn ang="0">
                  <a:pos x="0" y="177"/>
                </a:cxn>
                <a:cxn ang="0">
                  <a:pos x="57" y="188"/>
                </a:cxn>
                <a:cxn ang="0">
                  <a:pos x="76" y="0"/>
                </a:cxn>
                <a:cxn ang="0">
                  <a:pos x="125" y="0"/>
                </a:cxn>
                <a:cxn ang="0">
                  <a:pos x="145" y="191"/>
                </a:cxn>
              </a:cxnLst>
              <a:rect l="0" t="0" r="r" b="b"/>
              <a:pathLst>
                <a:path w="203" h="429">
                  <a:moveTo>
                    <a:pt x="145" y="191"/>
                  </a:moveTo>
                  <a:lnTo>
                    <a:pt x="203" y="177"/>
                  </a:lnTo>
                  <a:lnTo>
                    <a:pt x="106" y="429"/>
                  </a:lnTo>
                  <a:lnTo>
                    <a:pt x="0" y="177"/>
                  </a:lnTo>
                  <a:lnTo>
                    <a:pt x="57" y="188"/>
                  </a:lnTo>
                  <a:lnTo>
                    <a:pt x="76" y="0"/>
                  </a:lnTo>
                  <a:lnTo>
                    <a:pt x="125" y="0"/>
                  </a:lnTo>
                  <a:lnTo>
                    <a:pt x="145" y="191"/>
                  </a:lnTo>
                  <a:close/>
                </a:path>
              </a:pathLst>
            </a:custGeom>
            <a:solidFill>
              <a:srgbClr val="FF0000">
                <a:alpha val="7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20" name="Freeform 19"/>
            <p:cNvSpPr>
              <a:spLocks/>
            </p:cNvSpPr>
            <p:nvPr/>
          </p:nvSpPr>
          <p:spPr bwMode="auto">
            <a:xfrm rot="5400000">
              <a:off x="5486401" y="3743325"/>
              <a:ext cx="277812" cy="585787"/>
            </a:xfrm>
            <a:custGeom>
              <a:avLst/>
              <a:gdLst/>
              <a:ahLst/>
              <a:cxnLst>
                <a:cxn ang="0">
                  <a:pos x="145" y="191"/>
                </a:cxn>
                <a:cxn ang="0">
                  <a:pos x="203" y="177"/>
                </a:cxn>
                <a:cxn ang="0">
                  <a:pos x="106" y="429"/>
                </a:cxn>
                <a:cxn ang="0">
                  <a:pos x="0" y="177"/>
                </a:cxn>
                <a:cxn ang="0">
                  <a:pos x="57" y="188"/>
                </a:cxn>
                <a:cxn ang="0">
                  <a:pos x="76" y="0"/>
                </a:cxn>
                <a:cxn ang="0">
                  <a:pos x="125" y="0"/>
                </a:cxn>
                <a:cxn ang="0">
                  <a:pos x="145" y="191"/>
                </a:cxn>
              </a:cxnLst>
              <a:rect l="0" t="0" r="r" b="b"/>
              <a:pathLst>
                <a:path w="203" h="429">
                  <a:moveTo>
                    <a:pt x="145" y="191"/>
                  </a:moveTo>
                  <a:lnTo>
                    <a:pt x="203" y="177"/>
                  </a:lnTo>
                  <a:lnTo>
                    <a:pt x="106" y="429"/>
                  </a:lnTo>
                  <a:lnTo>
                    <a:pt x="0" y="177"/>
                  </a:lnTo>
                  <a:lnTo>
                    <a:pt x="57" y="188"/>
                  </a:lnTo>
                  <a:lnTo>
                    <a:pt x="76" y="0"/>
                  </a:lnTo>
                  <a:lnTo>
                    <a:pt x="125" y="0"/>
                  </a:lnTo>
                  <a:lnTo>
                    <a:pt x="145" y="191"/>
                  </a:lnTo>
                  <a:close/>
                </a:path>
              </a:pathLst>
            </a:custGeom>
            <a:solidFill>
              <a:srgbClr val="FF0000">
                <a:alpha val="7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21" name="Freeform 20"/>
            <p:cNvSpPr>
              <a:spLocks/>
            </p:cNvSpPr>
            <p:nvPr/>
          </p:nvSpPr>
          <p:spPr bwMode="auto">
            <a:xfrm rot="5400000">
              <a:off x="3856038" y="3743325"/>
              <a:ext cx="277812" cy="585788"/>
            </a:xfrm>
            <a:custGeom>
              <a:avLst/>
              <a:gdLst/>
              <a:ahLst/>
              <a:cxnLst>
                <a:cxn ang="0">
                  <a:pos x="145" y="191"/>
                </a:cxn>
                <a:cxn ang="0">
                  <a:pos x="203" y="177"/>
                </a:cxn>
                <a:cxn ang="0">
                  <a:pos x="106" y="429"/>
                </a:cxn>
                <a:cxn ang="0">
                  <a:pos x="0" y="177"/>
                </a:cxn>
                <a:cxn ang="0">
                  <a:pos x="57" y="188"/>
                </a:cxn>
                <a:cxn ang="0">
                  <a:pos x="76" y="0"/>
                </a:cxn>
                <a:cxn ang="0">
                  <a:pos x="125" y="0"/>
                </a:cxn>
                <a:cxn ang="0">
                  <a:pos x="145" y="191"/>
                </a:cxn>
              </a:cxnLst>
              <a:rect l="0" t="0" r="r" b="b"/>
              <a:pathLst>
                <a:path w="203" h="429">
                  <a:moveTo>
                    <a:pt x="145" y="191"/>
                  </a:moveTo>
                  <a:lnTo>
                    <a:pt x="203" y="177"/>
                  </a:lnTo>
                  <a:lnTo>
                    <a:pt x="106" y="429"/>
                  </a:lnTo>
                  <a:lnTo>
                    <a:pt x="0" y="177"/>
                  </a:lnTo>
                  <a:lnTo>
                    <a:pt x="57" y="188"/>
                  </a:lnTo>
                  <a:lnTo>
                    <a:pt x="76" y="0"/>
                  </a:lnTo>
                  <a:lnTo>
                    <a:pt x="125" y="0"/>
                  </a:lnTo>
                  <a:lnTo>
                    <a:pt x="145" y="191"/>
                  </a:lnTo>
                  <a:close/>
                </a:path>
              </a:pathLst>
            </a:custGeom>
            <a:solidFill>
              <a:srgbClr val="FF0000">
                <a:alpha val="7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22" name="Freeform 21"/>
            <p:cNvSpPr>
              <a:spLocks/>
            </p:cNvSpPr>
            <p:nvPr/>
          </p:nvSpPr>
          <p:spPr bwMode="auto">
            <a:xfrm rot="5400000">
              <a:off x="1909763" y="3700463"/>
              <a:ext cx="277812" cy="671512"/>
            </a:xfrm>
            <a:custGeom>
              <a:avLst/>
              <a:gdLst/>
              <a:ahLst/>
              <a:cxnLst>
                <a:cxn ang="0">
                  <a:pos x="145" y="191"/>
                </a:cxn>
                <a:cxn ang="0">
                  <a:pos x="203" y="177"/>
                </a:cxn>
                <a:cxn ang="0">
                  <a:pos x="106" y="429"/>
                </a:cxn>
                <a:cxn ang="0">
                  <a:pos x="0" y="177"/>
                </a:cxn>
                <a:cxn ang="0">
                  <a:pos x="57" y="188"/>
                </a:cxn>
                <a:cxn ang="0">
                  <a:pos x="76" y="0"/>
                </a:cxn>
                <a:cxn ang="0">
                  <a:pos x="125" y="0"/>
                </a:cxn>
                <a:cxn ang="0">
                  <a:pos x="145" y="191"/>
                </a:cxn>
              </a:cxnLst>
              <a:rect l="0" t="0" r="r" b="b"/>
              <a:pathLst>
                <a:path w="203" h="429">
                  <a:moveTo>
                    <a:pt x="145" y="191"/>
                  </a:moveTo>
                  <a:lnTo>
                    <a:pt x="203" y="177"/>
                  </a:lnTo>
                  <a:lnTo>
                    <a:pt x="106" y="429"/>
                  </a:lnTo>
                  <a:lnTo>
                    <a:pt x="0" y="177"/>
                  </a:lnTo>
                  <a:lnTo>
                    <a:pt x="57" y="188"/>
                  </a:lnTo>
                  <a:lnTo>
                    <a:pt x="76" y="0"/>
                  </a:lnTo>
                  <a:lnTo>
                    <a:pt x="125" y="0"/>
                  </a:lnTo>
                  <a:lnTo>
                    <a:pt x="145" y="191"/>
                  </a:lnTo>
                  <a:close/>
                </a:path>
              </a:pathLst>
            </a:custGeom>
            <a:solidFill>
              <a:srgbClr val="FF0000">
                <a:alpha val="7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23" name="Line 28"/>
            <p:cNvSpPr>
              <a:spLocks noChangeShapeType="1"/>
            </p:cNvSpPr>
            <p:nvPr/>
          </p:nvSpPr>
          <p:spPr bwMode="auto">
            <a:xfrm>
              <a:off x="3600450" y="4225925"/>
              <a:ext cx="1160463"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pic>
          <p:nvPicPr>
            <p:cNvPr id="24" name="Picture 23" descr="Lan01"/>
            <p:cNvPicPr>
              <a:picLocks noChangeAspect="1" noChangeArrowheads="1"/>
            </p:cNvPicPr>
            <p:nvPr/>
          </p:nvPicPr>
          <p:blipFill>
            <a:blip r:embed="rId8" cstate="print"/>
            <a:srcRect/>
            <a:stretch>
              <a:fillRect/>
            </a:stretch>
          </p:blipFill>
          <p:spPr bwMode="auto">
            <a:xfrm>
              <a:off x="2279650" y="3629025"/>
              <a:ext cx="1406525" cy="1193800"/>
            </a:xfrm>
            <a:prstGeom prst="rect">
              <a:avLst/>
            </a:prstGeom>
            <a:noFill/>
          </p:spPr>
        </p:pic>
        <p:grpSp>
          <p:nvGrpSpPr>
            <p:cNvPr id="25" name="Group 24"/>
            <p:cNvGrpSpPr>
              <a:grpSpLocks/>
            </p:cNvGrpSpPr>
            <p:nvPr/>
          </p:nvGrpSpPr>
          <p:grpSpPr bwMode="auto">
            <a:xfrm>
              <a:off x="612775" y="3941763"/>
              <a:ext cx="1065213" cy="569912"/>
              <a:chOff x="3060" y="985"/>
              <a:chExt cx="998" cy="636"/>
            </a:xfrm>
          </p:grpSpPr>
          <p:pic>
            <p:nvPicPr>
              <p:cNvPr id="33" name="Picture 32" descr="Computer_DesktopComputerSansKeyboard01"/>
              <p:cNvPicPr>
                <a:picLocks noChangeAspect="1" noChangeArrowheads="1"/>
              </p:cNvPicPr>
              <p:nvPr/>
            </p:nvPicPr>
            <p:blipFill>
              <a:blip r:embed="rId9" cstate="print"/>
              <a:srcRect/>
              <a:stretch>
                <a:fillRect/>
              </a:stretch>
            </p:blipFill>
            <p:spPr bwMode="auto">
              <a:xfrm>
                <a:off x="3742" y="985"/>
                <a:ext cx="316" cy="385"/>
              </a:xfrm>
              <a:prstGeom prst="rect">
                <a:avLst/>
              </a:prstGeom>
              <a:noFill/>
            </p:spPr>
          </p:pic>
          <p:pic>
            <p:nvPicPr>
              <p:cNvPr id="34" name="Picture 33" descr="Computer_DesktopComputerSansKeyboard01"/>
              <p:cNvPicPr>
                <a:picLocks noChangeAspect="1" noChangeArrowheads="1"/>
              </p:cNvPicPr>
              <p:nvPr/>
            </p:nvPicPr>
            <p:blipFill>
              <a:blip r:embed="rId9" cstate="print"/>
              <a:srcRect/>
              <a:stretch>
                <a:fillRect/>
              </a:stretch>
            </p:blipFill>
            <p:spPr bwMode="auto">
              <a:xfrm>
                <a:off x="3060" y="985"/>
                <a:ext cx="316" cy="385"/>
              </a:xfrm>
              <a:prstGeom prst="rect">
                <a:avLst/>
              </a:prstGeom>
              <a:noFill/>
            </p:spPr>
          </p:pic>
          <p:pic>
            <p:nvPicPr>
              <p:cNvPr id="35" name="Picture 34" descr="Computer_DesktopComputerSansKeyboard01"/>
              <p:cNvPicPr>
                <a:picLocks noChangeAspect="1" noChangeArrowheads="1"/>
              </p:cNvPicPr>
              <p:nvPr/>
            </p:nvPicPr>
            <p:blipFill>
              <a:blip r:embed="rId10" cstate="print"/>
              <a:srcRect/>
              <a:stretch>
                <a:fillRect/>
              </a:stretch>
            </p:blipFill>
            <p:spPr bwMode="auto">
              <a:xfrm>
                <a:off x="3401" y="1195"/>
                <a:ext cx="350" cy="426"/>
              </a:xfrm>
              <a:prstGeom prst="rect">
                <a:avLst/>
              </a:prstGeom>
              <a:noFill/>
            </p:spPr>
          </p:pic>
        </p:grpSp>
        <p:sp>
          <p:nvSpPr>
            <p:cNvPr id="26" name="Text Box 36"/>
            <p:cNvSpPr txBox="1">
              <a:spLocks noChangeArrowheads="1"/>
            </p:cNvSpPr>
            <p:nvPr/>
          </p:nvSpPr>
          <p:spPr bwMode="auto">
            <a:xfrm>
              <a:off x="625475" y="3433763"/>
              <a:ext cx="1527175" cy="3048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Clients de test</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pic>
          <p:nvPicPr>
            <p:cNvPr id="27" name="Picture 26" descr="Server01"/>
            <p:cNvPicPr>
              <a:picLocks noChangeAspect="1" noChangeArrowheads="1"/>
            </p:cNvPicPr>
            <p:nvPr/>
          </p:nvPicPr>
          <p:blipFill>
            <a:blip r:embed="rId11" cstate="print"/>
            <a:srcRect/>
            <a:stretch>
              <a:fillRect/>
            </a:stretch>
          </p:blipFill>
          <p:spPr bwMode="auto">
            <a:xfrm>
              <a:off x="4572000" y="3830638"/>
              <a:ext cx="674688" cy="792162"/>
            </a:xfrm>
            <a:prstGeom prst="rect">
              <a:avLst/>
            </a:prstGeom>
            <a:noFill/>
          </p:spPr>
        </p:pic>
        <p:pic>
          <p:nvPicPr>
            <p:cNvPr id="28" name="Picture 27" descr="Internet01"/>
            <p:cNvPicPr>
              <a:picLocks noChangeAspect="1" noChangeArrowheads="1"/>
            </p:cNvPicPr>
            <p:nvPr/>
          </p:nvPicPr>
          <p:blipFill>
            <a:blip r:embed="rId12" cstate="print"/>
            <a:srcRect/>
            <a:stretch>
              <a:fillRect/>
            </a:stretch>
          </p:blipFill>
          <p:spPr bwMode="auto">
            <a:xfrm>
              <a:off x="6604000" y="3778250"/>
              <a:ext cx="898525" cy="895350"/>
            </a:xfrm>
            <a:prstGeom prst="rect">
              <a:avLst/>
            </a:prstGeom>
            <a:noFill/>
          </p:spPr>
        </p:pic>
        <p:sp>
          <p:nvSpPr>
            <p:cNvPr id="29" name="Freeform 28"/>
            <p:cNvSpPr>
              <a:spLocks/>
            </p:cNvSpPr>
            <p:nvPr/>
          </p:nvSpPr>
          <p:spPr bwMode="auto">
            <a:xfrm rot="10800000">
              <a:off x="2698750" y="3308350"/>
              <a:ext cx="277813" cy="585788"/>
            </a:xfrm>
            <a:custGeom>
              <a:avLst/>
              <a:gdLst/>
              <a:ahLst/>
              <a:cxnLst>
                <a:cxn ang="0">
                  <a:pos x="145" y="191"/>
                </a:cxn>
                <a:cxn ang="0">
                  <a:pos x="203" y="177"/>
                </a:cxn>
                <a:cxn ang="0">
                  <a:pos x="106" y="429"/>
                </a:cxn>
                <a:cxn ang="0">
                  <a:pos x="0" y="177"/>
                </a:cxn>
                <a:cxn ang="0">
                  <a:pos x="57" y="188"/>
                </a:cxn>
                <a:cxn ang="0">
                  <a:pos x="76" y="0"/>
                </a:cxn>
                <a:cxn ang="0">
                  <a:pos x="125" y="0"/>
                </a:cxn>
                <a:cxn ang="0">
                  <a:pos x="145" y="191"/>
                </a:cxn>
              </a:cxnLst>
              <a:rect l="0" t="0" r="r" b="b"/>
              <a:pathLst>
                <a:path w="203" h="429">
                  <a:moveTo>
                    <a:pt x="145" y="191"/>
                  </a:moveTo>
                  <a:lnTo>
                    <a:pt x="203" y="177"/>
                  </a:lnTo>
                  <a:lnTo>
                    <a:pt x="106" y="429"/>
                  </a:lnTo>
                  <a:lnTo>
                    <a:pt x="0" y="177"/>
                  </a:lnTo>
                  <a:lnTo>
                    <a:pt x="57" y="188"/>
                  </a:lnTo>
                  <a:lnTo>
                    <a:pt x="76" y="0"/>
                  </a:lnTo>
                  <a:lnTo>
                    <a:pt x="125" y="0"/>
                  </a:lnTo>
                  <a:lnTo>
                    <a:pt x="145" y="191"/>
                  </a:lnTo>
                  <a:close/>
                </a:path>
              </a:pathLst>
            </a:custGeom>
            <a:solidFill>
              <a:srgbClr val="FF0000">
                <a:alpha val="7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30" name="Freeform 29"/>
            <p:cNvSpPr>
              <a:spLocks/>
            </p:cNvSpPr>
            <p:nvPr/>
          </p:nvSpPr>
          <p:spPr bwMode="auto">
            <a:xfrm>
              <a:off x="2716213" y="4594225"/>
              <a:ext cx="277812" cy="585788"/>
            </a:xfrm>
            <a:custGeom>
              <a:avLst/>
              <a:gdLst/>
              <a:ahLst/>
              <a:cxnLst>
                <a:cxn ang="0">
                  <a:pos x="145" y="191"/>
                </a:cxn>
                <a:cxn ang="0">
                  <a:pos x="203" y="177"/>
                </a:cxn>
                <a:cxn ang="0">
                  <a:pos x="106" y="429"/>
                </a:cxn>
                <a:cxn ang="0">
                  <a:pos x="0" y="177"/>
                </a:cxn>
                <a:cxn ang="0">
                  <a:pos x="57" y="188"/>
                </a:cxn>
                <a:cxn ang="0">
                  <a:pos x="76" y="0"/>
                </a:cxn>
                <a:cxn ang="0">
                  <a:pos x="125" y="0"/>
                </a:cxn>
                <a:cxn ang="0">
                  <a:pos x="145" y="191"/>
                </a:cxn>
              </a:cxnLst>
              <a:rect l="0" t="0" r="r" b="b"/>
              <a:pathLst>
                <a:path w="203" h="429">
                  <a:moveTo>
                    <a:pt x="145" y="191"/>
                  </a:moveTo>
                  <a:lnTo>
                    <a:pt x="203" y="177"/>
                  </a:lnTo>
                  <a:lnTo>
                    <a:pt x="106" y="429"/>
                  </a:lnTo>
                  <a:lnTo>
                    <a:pt x="0" y="177"/>
                  </a:lnTo>
                  <a:lnTo>
                    <a:pt x="57" y="188"/>
                  </a:lnTo>
                  <a:lnTo>
                    <a:pt x="76" y="0"/>
                  </a:lnTo>
                  <a:lnTo>
                    <a:pt x="125" y="0"/>
                  </a:lnTo>
                  <a:lnTo>
                    <a:pt x="145" y="191"/>
                  </a:lnTo>
                  <a:close/>
                </a:path>
              </a:pathLst>
            </a:custGeom>
            <a:solidFill>
              <a:srgbClr val="FF0000">
                <a:alpha val="7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pic>
          <p:nvPicPr>
            <p:cNvPr id="31" name="Picture 30" descr="D:\Evergreen\Divers\Bibliothèque PPT\Bibliothèque PPT\LOGO_Windows_Vista.png"/>
            <p:cNvPicPr>
              <a:picLocks noChangeAspect="1" noChangeArrowheads="1"/>
            </p:cNvPicPr>
            <p:nvPr/>
          </p:nvPicPr>
          <p:blipFill>
            <a:blip r:embed="rId13"/>
            <a:srcRect/>
            <a:stretch>
              <a:fillRect/>
            </a:stretch>
          </p:blipFill>
          <p:spPr bwMode="auto">
            <a:xfrm>
              <a:off x="7315200" y="2590800"/>
              <a:ext cx="499029" cy="442913"/>
            </a:xfrm>
            <a:prstGeom prst="rect">
              <a:avLst/>
            </a:prstGeom>
            <a:noFill/>
          </p:spPr>
        </p:pic>
        <p:sp>
          <p:nvSpPr>
            <p:cNvPr id="32" name="Text Box 22"/>
            <p:cNvSpPr txBox="1">
              <a:spLocks noChangeArrowheads="1"/>
            </p:cNvSpPr>
            <p:nvPr/>
          </p:nvSpPr>
          <p:spPr bwMode="auto">
            <a:xfrm>
              <a:off x="7278688" y="1928336"/>
              <a:ext cx="1255712" cy="738664"/>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400" b="0" dirty="0" smtClean="0">
                  <a:latin typeface="Segoe UI" pitchFamily="34" charset="0"/>
                  <a:ea typeface="Segoe UI" pitchFamily="34" charset="0"/>
                  <a:cs typeface="Segoe UI" pitchFamily="34" charset="0"/>
                </a:rPr>
                <a:t>Site Web Microsoft Update</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4" name="Text Box 19"/>
            <p:cNvSpPr txBox="1">
              <a:spLocks noChangeArrowheads="1"/>
            </p:cNvSpPr>
            <p:nvPr/>
          </p:nvSpPr>
          <p:spPr bwMode="auto">
            <a:xfrm>
              <a:off x="2641386" y="4191000"/>
              <a:ext cx="733855" cy="461665"/>
            </a:xfrm>
            <a:prstGeom prst="rect">
              <a:avLst/>
            </a:prstGeom>
            <a:noFill/>
            <a:ln w="9525" algn="ctr">
              <a:noFill/>
              <a:miter lim="800000"/>
              <a:headEnd/>
              <a:tailEnd/>
            </a:ln>
            <a:effectLst/>
          </p:spPr>
          <p:txBody>
            <a:bodyPr vert="horz" wrap="non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Segoe UI" pitchFamily="34" charset="0"/>
                  <a:ea typeface="Segoe UI" pitchFamily="34" charset="0"/>
                  <a:cs typeface="Segoe UI" pitchFamily="34" charset="0"/>
                </a:rPr>
                <a:t>Réseau </a:t>
              </a:r>
              <a:r>
                <a:rPr kumimoji="0" lang="en-US" sz="1200" b="1" i="0" u="none" strike="noStrike" cap="none" normalizeH="0" baseline="0" smtClean="0">
                  <a:ln>
                    <a:noFill/>
                  </a:ln>
                  <a:solidFill>
                    <a:schemeClr val="tx1"/>
                  </a:solidFill>
                  <a:effectLst/>
                  <a:latin typeface="Segoe UI" pitchFamily="34" charset="0"/>
                  <a:ea typeface="Segoe UI" pitchFamily="34" charset="0"/>
                  <a:cs typeface="Segoe UI" pitchFamily="34" charset="0"/>
                </a:rPr>
                <a:t/>
              </a:r>
              <a:br>
                <a:rPr kumimoji="0" lang="en-US" sz="1200" b="1" i="0" u="none" strike="noStrike" cap="none" normalizeH="0" baseline="0" smtClean="0">
                  <a:ln>
                    <a:noFill/>
                  </a:ln>
                  <a:solidFill>
                    <a:schemeClr val="tx1"/>
                  </a:solidFill>
                  <a:effectLst/>
                  <a:latin typeface="Segoe UI" pitchFamily="34" charset="0"/>
                  <a:ea typeface="Segoe UI" pitchFamily="34" charset="0"/>
                  <a:cs typeface="Segoe UI" pitchFamily="34" charset="0"/>
                </a:rPr>
              </a:br>
              <a:r>
                <a:rPr kumimoji="0" lang="en-US" sz="1200" b="1" i="0" u="none" strike="noStrike" cap="none" normalizeH="0" baseline="0" smtClean="0">
                  <a:ln>
                    <a:noFill/>
                  </a:ln>
                  <a:solidFill>
                    <a:schemeClr val="tx1"/>
                  </a:solidFill>
                  <a:effectLst/>
                  <a:latin typeface="Segoe UI" pitchFamily="34" charset="0"/>
                  <a:ea typeface="Segoe UI" pitchFamily="34" charset="0"/>
                  <a:cs typeface="Segoe UI" pitchFamily="34" charset="0"/>
                </a:rPr>
                <a:t>local</a:t>
              </a:r>
              <a:endPar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287840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Processus de gestion des mises à jour de WSUS</a:t>
            </a:r>
            <a:endParaRPr lang="en-US"/>
          </a:p>
        </p:txBody>
      </p:sp>
      <p:sp>
        <p:nvSpPr>
          <p:cNvPr id="4" name="Freeform 3"/>
          <p:cNvSpPr>
            <a:spLocks/>
          </p:cNvSpPr>
          <p:nvPr/>
        </p:nvSpPr>
        <p:spPr bwMode="auto">
          <a:xfrm>
            <a:off x="3589338" y="2565400"/>
            <a:ext cx="1946275" cy="1590675"/>
          </a:xfrm>
          <a:custGeom>
            <a:avLst/>
            <a:gdLst/>
            <a:ahLst/>
            <a:cxnLst>
              <a:cxn ang="0">
                <a:pos x="10" y="911"/>
              </a:cxn>
              <a:cxn ang="0">
                <a:pos x="39" y="779"/>
              </a:cxn>
              <a:cxn ang="0">
                <a:pos x="85" y="653"/>
              </a:cxn>
              <a:cxn ang="0">
                <a:pos x="157" y="519"/>
              </a:cxn>
              <a:cxn ang="0">
                <a:pos x="122" y="408"/>
              </a:cxn>
              <a:cxn ang="0">
                <a:pos x="252" y="288"/>
              </a:cxn>
              <a:cxn ang="0">
                <a:pos x="404" y="190"/>
              </a:cxn>
              <a:cxn ang="0">
                <a:pos x="591" y="104"/>
              </a:cxn>
              <a:cxn ang="0">
                <a:pos x="774" y="51"/>
              </a:cxn>
              <a:cxn ang="0">
                <a:pos x="708" y="165"/>
              </a:cxn>
              <a:cxn ang="0">
                <a:pos x="586" y="392"/>
              </a:cxn>
              <a:cxn ang="0">
                <a:pos x="492" y="639"/>
              </a:cxn>
              <a:cxn ang="0">
                <a:pos x="384" y="630"/>
              </a:cxn>
              <a:cxn ang="0">
                <a:pos x="299" y="806"/>
              </a:cxn>
              <a:cxn ang="0">
                <a:pos x="261" y="993"/>
              </a:cxn>
              <a:cxn ang="0">
                <a:pos x="267" y="1184"/>
              </a:cxn>
              <a:cxn ang="0">
                <a:pos x="315" y="1369"/>
              </a:cxn>
              <a:cxn ang="0">
                <a:pos x="405" y="1539"/>
              </a:cxn>
              <a:cxn ang="0">
                <a:pos x="533" y="1686"/>
              </a:cxn>
              <a:cxn ang="0">
                <a:pos x="697" y="1802"/>
              </a:cxn>
              <a:cxn ang="0">
                <a:pos x="897" y="1878"/>
              </a:cxn>
              <a:cxn ang="0">
                <a:pos x="1131" y="1906"/>
              </a:cxn>
              <a:cxn ang="0">
                <a:pos x="1480" y="1848"/>
              </a:cxn>
              <a:cxn ang="0">
                <a:pos x="1742" y="1692"/>
              </a:cxn>
              <a:cxn ang="0">
                <a:pos x="1919" y="1463"/>
              </a:cxn>
              <a:cxn ang="0">
                <a:pos x="2009" y="1187"/>
              </a:cxn>
              <a:cxn ang="0">
                <a:pos x="2013" y="890"/>
              </a:cxn>
              <a:cxn ang="0">
                <a:pos x="1931" y="598"/>
              </a:cxn>
              <a:cxn ang="0">
                <a:pos x="1761" y="337"/>
              </a:cxn>
              <a:cxn ang="0">
                <a:pos x="1506" y="132"/>
              </a:cxn>
              <a:cxn ang="0">
                <a:pos x="1163" y="9"/>
              </a:cxn>
              <a:cxn ang="0">
                <a:pos x="1270" y="12"/>
              </a:cxn>
              <a:cxn ang="0">
                <a:pos x="1478" y="65"/>
              </a:cxn>
              <a:cxn ang="0">
                <a:pos x="1647" y="141"/>
              </a:cxn>
              <a:cxn ang="0">
                <a:pos x="1801" y="243"/>
              </a:cxn>
              <a:cxn ang="0">
                <a:pos x="1936" y="367"/>
              </a:cxn>
              <a:cxn ang="0">
                <a:pos x="2048" y="511"/>
              </a:cxn>
              <a:cxn ang="0">
                <a:pos x="2133" y="673"/>
              </a:cxn>
              <a:cxn ang="0">
                <a:pos x="2188" y="848"/>
              </a:cxn>
              <a:cxn ang="0">
                <a:pos x="2209" y="1035"/>
              </a:cxn>
              <a:cxn ang="0">
                <a:pos x="2195" y="1236"/>
              </a:cxn>
              <a:cxn ang="0">
                <a:pos x="2148" y="1423"/>
              </a:cxn>
              <a:cxn ang="0">
                <a:pos x="2073" y="1593"/>
              </a:cxn>
              <a:cxn ang="0">
                <a:pos x="1971" y="1743"/>
              </a:cxn>
              <a:cxn ang="0">
                <a:pos x="1845" y="1872"/>
              </a:cxn>
              <a:cxn ang="0">
                <a:pos x="1699" y="1977"/>
              </a:cxn>
              <a:cxn ang="0">
                <a:pos x="1534" y="2056"/>
              </a:cxn>
              <a:cxn ang="0">
                <a:pos x="1354" y="2108"/>
              </a:cxn>
              <a:cxn ang="0">
                <a:pos x="1162" y="2130"/>
              </a:cxn>
              <a:cxn ang="0">
                <a:pos x="967" y="2120"/>
              </a:cxn>
              <a:cxn ang="0">
                <a:pos x="733" y="2067"/>
              </a:cxn>
              <a:cxn ang="0">
                <a:pos x="564" y="1994"/>
              </a:cxn>
              <a:cxn ang="0">
                <a:pos x="411" y="1897"/>
              </a:cxn>
              <a:cxn ang="0">
                <a:pos x="276" y="1775"/>
              </a:cxn>
              <a:cxn ang="0">
                <a:pos x="165" y="1632"/>
              </a:cxn>
              <a:cxn ang="0">
                <a:pos x="79" y="1467"/>
              </a:cxn>
              <a:cxn ang="0">
                <a:pos x="23" y="1283"/>
              </a:cxn>
              <a:cxn ang="0">
                <a:pos x="1" y="1081"/>
              </a:cxn>
            </a:cxnLst>
            <a:rect l="0" t="0" r="r" b="b"/>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5" name="Text Box 4"/>
          <p:cNvSpPr txBox="1">
            <a:spLocks noChangeArrowheads="1"/>
          </p:cNvSpPr>
          <p:nvPr/>
        </p:nvSpPr>
        <p:spPr bwMode="auto">
          <a:xfrm>
            <a:off x="3733800" y="3013075"/>
            <a:ext cx="1711325" cy="5232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Gestion </a:t>
            </a:r>
            <a:r>
              <a:rPr kumimoji="0" lang="en-US" sz="1400" b="1" i="0" u="none" strike="noStrike" cap="none" normalizeH="0" baseline="0" smtClean="0">
                <a:ln>
                  <a:noFill/>
                </a:ln>
                <a:solidFill>
                  <a:schemeClr val="tx1"/>
                </a:solidFill>
                <a:effectLst/>
                <a:latin typeface="Segoe UI" pitchFamily="34" charset="0"/>
                <a:ea typeface="Segoe UI" pitchFamily="34" charset="0"/>
                <a:cs typeface="Segoe UI" pitchFamily="34" charset="0"/>
              </a:rPr>
              <a:t>des </a:t>
            </a:r>
            <a:r>
              <a:rPr kumimoji="0" lang="en-US" sz="1400" b="1" i="0" u="none" strike="noStrike" cap="none" normalizeH="0" baseline="0" smtClean="0">
                <a:ln>
                  <a:noFill/>
                </a:ln>
                <a:solidFill>
                  <a:schemeClr val="tx1"/>
                </a:solidFill>
                <a:effectLst/>
                <a:latin typeface="Segoe UI" pitchFamily="34" charset="0"/>
                <a:ea typeface="Segoe UI" pitchFamily="34" charset="0"/>
                <a:cs typeface="Segoe UI" pitchFamily="34" charset="0"/>
              </a:rPr>
              <a:t/>
            </a:r>
            <a:br>
              <a:rPr kumimoji="0" lang="en-US" sz="1400" b="1" i="0" u="none" strike="noStrike" cap="none" normalizeH="0" baseline="0" smtClean="0">
                <a:ln>
                  <a:noFill/>
                </a:ln>
                <a:solidFill>
                  <a:schemeClr val="tx1"/>
                </a:solidFill>
                <a:effectLst/>
                <a:latin typeface="Segoe UI" pitchFamily="34" charset="0"/>
                <a:ea typeface="Segoe UI" pitchFamily="34" charset="0"/>
                <a:cs typeface="Segoe UI" pitchFamily="34" charset="0"/>
              </a:rPr>
            </a:br>
            <a:r>
              <a:rPr kumimoji="0" lang="en-US" sz="1400" b="1" i="0" u="none" strike="noStrike" cap="none" normalizeH="0" baseline="0" smtClean="0">
                <a:ln>
                  <a:noFill/>
                </a:ln>
                <a:solidFill>
                  <a:schemeClr val="tx1"/>
                </a:solidFill>
                <a:effectLst/>
                <a:latin typeface="Segoe UI" pitchFamily="34" charset="0"/>
                <a:ea typeface="Segoe UI" pitchFamily="34" charset="0"/>
                <a:cs typeface="Segoe UI" pitchFamily="34" charset="0"/>
              </a:rPr>
              <a:t>mises </a:t>
            </a:r>
            <a:r>
              <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à jour</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graphicFrame>
        <p:nvGraphicFramePr>
          <p:cNvPr id="6" name="Group 5"/>
          <p:cNvGraphicFramePr>
            <a:graphicFrameLocks noGrp="1"/>
          </p:cNvGraphicFramePr>
          <p:nvPr>
            <p:extLst>
              <p:ext uri="{D42A27DB-BD31-4B8C-83A1-F6EECF244321}">
                <p14:modId xmlns:p14="http://schemas.microsoft.com/office/powerpoint/2010/main" val="2595169477"/>
              </p:ext>
            </p:extLst>
          </p:nvPr>
        </p:nvGraphicFramePr>
        <p:xfrm>
          <a:off x="1908713" y="985838"/>
          <a:ext cx="5237676" cy="734695"/>
        </p:xfrm>
        <a:graphic>
          <a:graphicData uri="http://schemas.openxmlformats.org/drawingml/2006/table">
            <a:tbl>
              <a:tblPr/>
              <a:tblGrid>
                <a:gridCol w="5237676"/>
              </a:tblGrid>
              <a:tr h="179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Phase 1 : Évaluation</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0F1FF"/>
                        </a:gs>
                        <a:gs pos="100000">
                          <a:srgbClr val="BBCDE3"/>
                        </a:gs>
                      </a:gsLst>
                      <a:path path="shape">
                        <a:fillToRect l="50000" t="50000" r="50000" b="50000"/>
                      </a:path>
                    </a:gradFill>
                  </a:tcPr>
                </a:tc>
              </a:tr>
              <a:tr h="460375">
                <a:tc>
                  <a:txBody>
                    <a:bodyPr/>
                    <a:lstStyle/>
                    <a:p>
                      <a:pPr marL="112713" marR="0" lvl="0" indent="-112713" algn="l" defTabSz="914400" rtl="0" eaLnBrk="1" fontAlgn="base" latinLnBrk="0" hangingPunct="1">
                        <a:lnSpc>
                          <a:spcPct val="100000"/>
                        </a:lnSpc>
                        <a:spcBef>
                          <a:spcPct val="0"/>
                        </a:spcBef>
                        <a:spcAft>
                          <a:spcPct val="0"/>
                        </a:spcAft>
                        <a:buClr>
                          <a:schemeClr val="hlink"/>
                        </a:buClr>
                        <a:buSzPts val="1100"/>
                        <a:buFont typeface="Verdana" pitchFamily="34" charset="0"/>
                        <a:buChar char="•"/>
                        <a:tabLst/>
                      </a:pPr>
                      <a:r>
                        <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Configurez un environnement de production qui prendra en charge la gestion des mises à jour pour des scénarios de routine et d'urgence</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 name="Group 13"/>
          <p:cNvGraphicFramePr>
            <a:graphicFrameLocks noGrp="1"/>
          </p:cNvGraphicFramePr>
          <p:nvPr>
            <p:extLst>
              <p:ext uri="{D42A27DB-BD31-4B8C-83A1-F6EECF244321}">
                <p14:modId xmlns:p14="http://schemas.microsoft.com/office/powerpoint/2010/main" val="1047684591"/>
              </p:ext>
            </p:extLst>
          </p:nvPr>
        </p:nvGraphicFramePr>
        <p:xfrm>
          <a:off x="2085975" y="5041900"/>
          <a:ext cx="4902200" cy="1280160"/>
        </p:xfrm>
        <a:graphic>
          <a:graphicData uri="http://schemas.openxmlformats.org/drawingml/2006/table">
            <a:tbl>
              <a:tblPr/>
              <a:tblGrid>
                <a:gridCol w="4902200"/>
              </a:tblGrid>
              <a:tr h="185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Phase 3 : Évaluation et planification</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DFD2E4"/>
                        </a:gs>
                        <a:gs pos="100000">
                          <a:srgbClr val="B395D8"/>
                        </a:gs>
                      </a:gsLst>
                      <a:path path="shape">
                        <a:fillToRect l="50000" t="50000" r="50000" b="50000"/>
                      </a:path>
                    </a:gradFill>
                  </a:tcPr>
                </a:tc>
              </a:tr>
              <a:tr h="655638">
                <a:tc>
                  <a:txBody>
                    <a:bodyPr/>
                    <a:lstStyle/>
                    <a:p>
                      <a:pPr marL="112713" marR="0" lvl="0" indent="-112713" algn="l" defTabSz="914400" rtl="0" eaLnBrk="1" fontAlgn="base" latinLnBrk="0" hangingPunct="1">
                        <a:lnSpc>
                          <a:spcPct val="100000"/>
                        </a:lnSpc>
                        <a:spcBef>
                          <a:spcPct val="0"/>
                        </a:spcBef>
                        <a:spcAft>
                          <a:spcPct val="0"/>
                        </a:spcAft>
                        <a:buClr>
                          <a:schemeClr val="hlink"/>
                        </a:buClr>
                        <a:buSzPts val="1100"/>
                        <a:buFont typeface="Verdana" pitchFamily="34" charset="0"/>
                        <a:buChar char="•"/>
                        <a:tabLst/>
                      </a:pPr>
                      <a:r>
                        <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Testez les mises à jour dans un environnement distinct mais semblable à l'environnement de production</a:t>
                      </a:r>
                    </a:p>
                    <a:p>
                      <a:pPr marL="112713" marR="0" lvl="0" indent="-112713" algn="l" defTabSz="914400" rtl="0" eaLnBrk="1" fontAlgn="base" latinLnBrk="0" hangingPunct="1">
                        <a:lnSpc>
                          <a:spcPct val="100000"/>
                        </a:lnSpc>
                        <a:spcBef>
                          <a:spcPct val="0"/>
                        </a:spcBef>
                        <a:spcAft>
                          <a:spcPct val="0"/>
                        </a:spcAft>
                        <a:buClr>
                          <a:schemeClr val="hlink"/>
                        </a:buClr>
                        <a:buSzPts val="1100"/>
                        <a:buFont typeface="Verdana" pitchFamily="34" charset="0"/>
                        <a:buChar char="•"/>
                        <a:tabLst/>
                      </a:pPr>
                      <a:r>
                        <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Déterminez les tâches nécessaires pour déployer des mises à jour en production, planifiez les versions des mises à jour, générez ces versions, puis menez des tests d'acceptation de ces versions</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 name="Group 29"/>
          <p:cNvGraphicFramePr>
            <a:graphicFrameLocks noGrp="1"/>
          </p:cNvGraphicFramePr>
          <p:nvPr>
            <p:extLst>
              <p:ext uri="{D42A27DB-BD31-4B8C-83A1-F6EECF244321}">
                <p14:modId xmlns:p14="http://schemas.microsoft.com/office/powerpoint/2010/main" val="3495860872"/>
              </p:ext>
            </p:extLst>
          </p:nvPr>
        </p:nvGraphicFramePr>
        <p:xfrm>
          <a:off x="201613" y="2632075"/>
          <a:ext cx="1985962" cy="1463040"/>
        </p:xfrm>
        <a:graphic>
          <a:graphicData uri="http://schemas.openxmlformats.org/drawingml/2006/table">
            <a:tbl>
              <a:tblPr/>
              <a:tblGrid>
                <a:gridCol w="1985962"/>
              </a:tblGrid>
              <a:tr h="233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Phase 4 : Déploiement</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6D9D4"/>
                        </a:gs>
                        <a:gs pos="100000">
                          <a:srgbClr val="EAABA0"/>
                        </a:gs>
                      </a:gsLst>
                      <a:path path="shape">
                        <a:fillToRect l="50000" t="50000" r="50000" b="50000"/>
                      </a:path>
                    </a:gradFill>
                  </a:tcPr>
                </a:tc>
              </a:tr>
              <a:tr h="655638">
                <a:tc>
                  <a:txBody>
                    <a:bodyPr/>
                    <a:lstStyle/>
                    <a:p>
                      <a:pPr marL="112713" marR="0" lvl="0" indent="-112713" algn="l" defTabSz="914400" rtl="0" eaLnBrk="1" fontAlgn="base" latinLnBrk="0" hangingPunct="1">
                        <a:lnSpc>
                          <a:spcPct val="100000"/>
                        </a:lnSpc>
                        <a:spcBef>
                          <a:spcPct val="0"/>
                        </a:spcBef>
                        <a:spcAft>
                          <a:spcPct val="0"/>
                        </a:spcAft>
                        <a:buClr>
                          <a:schemeClr val="hlink"/>
                        </a:buClr>
                        <a:buSzPts val="1100"/>
                        <a:buFont typeface="Verdana" pitchFamily="34" charset="0"/>
                        <a:buChar char="•"/>
                        <a:tabLst/>
                      </a:pPr>
                      <a:r>
                        <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Approuvez et planifiez les installations des mises à jour</a:t>
                      </a:r>
                    </a:p>
                    <a:p>
                      <a:pPr marL="112713" marR="0" lvl="0" indent="-112713" algn="l" defTabSz="914400" rtl="0" eaLnBrk="1" fontAlgn="base" latinLnBrk="0" hangingPunct="1">
                        <a:lnSpc>
                          <a:spcPct val="100000"/>
                        </a:lnSpc>
                        <a:spcBef>
                          <a:spcPct val="0"/>
                        </a:spcBef>
                        <a:spcAft>
                          <a:spcPct val="0"/>
                        </a:spcAft>
                        <a:buClr>
                          <a:schemeClr val="hlink"/>
                        </a:buClr>
                        <a:buSzPts val="1100"/>
                        <a:buFont typeface="Verdana" pitchFamily="34" charset="0"/>
                        <a:buChar char="•"/>
                        <a:tabLst/>
                      </a:pPr>
                      <a:r>
                        <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Passez en revue le processus une fois le déploiement terminé</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0" name="Group 37"/>
          <p:cNvGraphicFramePr>
            <a:graphicFrameLocks noGrp="1"/>
          </p:cNvGraphicFramePr>
          <p:nvPr>
            <p:extLst>
              <p:ext uri="{D42A27DB-BD31-4B8C-83A1-F6EECF244321}">
                <p14:modId xmlns:p14="http://schemas.microsoft.com/office/powerpoint/2010/main" val="1016504381"/>
              </p:ext>
            </p:extLst>
          </p:nvPr>
        </p:nvGraphicFramePr>
        <p:xfrm>
          <a:off x="6962775" y="2632075"/>
          <a:ext cx="1985963" cy="1645920"/>
        </p:xfrm>
        <a:graphic>
          <a:graphicData uri="http://schemas.openxmlformats.org/drawingml/2006/table">
            <a:tbl>
              <a:tblPr/>
              <a:tblGrid>
                <a:gridCol w="1985963"/>
              </a:tblGrid>
              <a:tr h="185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Phase 2 : Identification</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E8F6E4"/>
                        </a:gs>
                        <a:gs pos="100000">
                          <a:srgbClr val="ADE2A1"/>
                        </a:gs>
                      </a:gsLst>
                      <a:path path="shape">
                        <a:fillToRect l="50000" t="50000" r="50000" b="50000"/>
                      </a:path>
                    </a:gradFill>
                  </a:tcPr>
                </a:tc>
              </a:tr>
              <a:tr h="655638">
                <a:tc>
                  <a:txBody>
                    <a:bodyPr/>
                    <a:lstStyle/>
                    <a:p>
                      <a:pPr marL="112713" marR="0" lvl="0" indent="-112713" algn="l" defTabSz="914400" rtl="0" eaLnBrk="1" fontAlgn="base" latinLnBrk="0" hangingPunct="1">
                        <a:lnSpc>
                          <a:spcPct val="100000"/>
                        </a:lnSpc>
                        <a:spcBef>
                          <a:spcPct val="0"/>
                        </a:spcBef>
                        <a:spcAft>
                          <a:spcPct val="0"/>
                        </a:spcAft>
                        <a:buClr>
                          <a:schemeClr val="hlink"/>
                        </a:buClr>
                        <a:buSzPts val="1100"/>
                        <a:buFont typeface="Verdana" pitchFamily="34" charset="0"/>
                        <a:buChar char="•"/>
                        <a:tabLst/>
                      </a:pPr>
                      <a:r>
                        <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Découvrez les nouvelles mises à jour d'une façon appropriée</a:t>
                      </a:r>
                    </a:p>
                    <a:p>
                      <a:pPr marL="112713" marR="0" lvl="0" indent="-112713" algn="l" defTabSz="914400" rtl="0" eaLnBrk="1" fontAlgn="base" latinLnBrk="0" hangingPunct="1">
                        <a:lnSpc>
                          <a:spcPct val="100000"/>
                        </a:lnSpc>
                        <a:spcBef>
                          <a:spcPct val="0"/>
                        </a:spcBef>
                        <a:spcAft>
                          <a:spcPct val="0"/>
                        </a:spcAft>
                        <a:buClr>
                          <a:schemeClr val="hlink"/>
                        </a:buClr>
                        <a:buSzPts val="1100"/>
                        <a:buFont typeface="Verdana" pitchFamily="34" charset="0"/>
                        <a:buChar char="•"/>
                        <a:tabLst/>
                      </a:pPr>
                      <a:r>
                        <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Déterminez si les mises à jour sont pertinentes pour l'environnement de production</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 name="Oval 10"/>
          <p:cNvSpPr>
            <a:spLocks noChangeArrowheads="1"/>
          </p:cNvSpPr>
          <p:nvPr/>
        </p:nvSpPr>
        <p:spPr bwMode="auto">
          <a:xfrm>
            <a:off x="5553075" y="2917825"/>
            <a:ext cx="1493838" cy="881063"/>
          </a:xfrm>
          <a:prstGeom prst="ellipse">
            <a:avLst/>
          </a:prstGeom>
          <a:gradFill rotWithShape="1">
            <a:gsLst>
              <a:gs pos="0">
                <a:srgbClr val="E8F6E4"/>
              </a:gs>
              <a:gs pos="100000">
                <a:srgbClr val="ADE2A1"/>
              </a:gs>
            </a:gsLst>
            <a:path path="shape">
              <a:fillToRect l="50000" t="50000" r="50000" b="50000"/>
            </a:path>
          </a:gradFill>
          <a:ln w="9525" algn="ctr">
            <a:solidFill>
              <a:srgbClr val="4D4D4D"/>
            </a:solidFill>
            <a:round/>
            <a:headEnd/>
            <a:tailEnd/>
          </a:ln>
          <a:effec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Identification</a:t>
            </a:r>
            <a:endPar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2" name="Oval 11"/>
          <p:cNvSpPr>
            <a:spLocks noChangeArrowheads="1"/>
          </p:cNvSpPr>
          <p:nvPr/>
        </p:nvSpPr>
        <p:spPr bwMode="auto">
          <a:xfrm>
            <a:off x="3814763" y="4179888"/>
            <a:ext cx="1493837" cy="881062"/>
          </a:xfrm>
          <a:prstGeom prst="ellipse">
            <a:avLst/>
          </a:prstGeom>
          <a:gradFill rotWithShape="1">
            <a:gsLst>
              <a:gs pos="0">
                <a:srgbClr val="DFD2EE"/>
              </a:gs>
              <a:gs pos="100000">
                <a:srgbClr val="B395D8"/>
              </a:gs>
            </a:gsLst>
            <a:path path="shape">
              <a:fillToRect l="50000" t="50000" r="50000" b="50000"/>
            </a:path>
          </a:gradFill>
          <a:ln w="9525" algn="ctr">
            <a:solidFill>
              <a:srgbClr val="333333"/>
            </a:solidFill>
            <a:round/>
            <a:headEnd/>
            <a:tailEnd/>
          </a:ln>
          <a:effec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Évaluation et planification</a:t>
            </a:r>
            <a:endPar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3" name="Oval 12"/>
          <p:cNvSpPr>
            <a:spLocks noChangeArrowheads="1"/>
          </p:cNvSpPr>
          <p:nvPr/>
        </p:nvSpPr>
        <p:spPr bwMode="auto">
          <a:xfrm>
            <a:off x="2057401" y="2914650"/>
            <a:ext cx="1524000" cy="881063"/>
          </a:xfrm>
          <a:prstGeom prst="ellipse">
            <a:avLst/>
          </a:prstGeom>
          <a:gradFill rotWithShape="1">
            <a:gsLst>
              <a:gs pos="0">
                <a:srgbClr val="F6D9D4"/>
              </a:gs>
              <a:gs pos="100000">
                <a:srgbClr val="EAABA0"/>
              </a:gs>
            </a:gsLst>
            <a:path path="shape">
              <a:fillToRect l="50000" t="50000" r="50000" b="50000"/>
            </a:path>
          </a:gradFill>
          <a:ln w="9525" algn="ctr">
            <a:solidFill>
              <a:schemeClr val="tx1"/>
            </a:solidFill>
            <a:round/>
            <a:headEnd/>
            <a:tailEnd/>
          </a:ln>
          <a:effec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Déploiement</a:t>
            </a:r>
            <a:endPar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4" name="Oval 13"/>
          <p:cNvSpPr>
            <a:spLocks noChangeArrowheads="1"/>
          </p:cNvSpPr>
          <p:nvPr/>
        </p:nvSpPr>
        <p:spPr bwMode="auto">
          <a:xfrm>
            <a:off x="3816350" y="1670050"/>
            <a:ext cx="1493838" cy="881063"/>
          </a:xfrm>
          <a:prstGeom prst="ellipse">
            <a:avLst/>
          </a:prstGeom>
          <a:gradFill rotWithShape="1">
            <a:gsLst>
              <a:gs pos="0">
                <a:srgbClr val="F0F1FF"/>
              </a:gs>
              <a:gs pos="100000">
                <a:srgbClr val="B3C8DF"/>
              </a:gs>
            </a:gsLst>
            <a:path path="shape">
              <a:fillToRect l="50000" t="50000" r="50000" b="50000"/>
            </a:path>
          </a:gradFill>
          <a:ln w="9525">
            <a:solidFill>
              <a:srgbClr val="5F5F5F"/>
            </a:solidFill>
            <a:round/>
            <a:headEnd/>
            <a:tailEnd/>
          </a:ln>
          <a:effec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Estimation</a:t>
            </a:r>
            <a:endParaRPr kumimoji="0" lang="en-US" sz="1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8832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6" cy="740664"/>
          </a:xfrm>
        </p:spPr>
        <p:txBody>
          <a:bodyPr/>
          <a:lstStyle/>
          <a:p>
            <a:r>
              <a:rPr lang="fr-FR" smtClean="0"/>
              <a:t>Configuration serveur requise pour les services WSUS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Configuration logicielle requise :</a:t>
            </a:r>
          </a:p>
          <a:p>
            <a:pPr lvl="1"/>
            <a:r>
              <a:rPr lang="en-US" dirty="0" smtClean="0"/>
              <a:t>Services Internet (IIS) version 6.0 ou ultérieure</a:t>
            </a:r>
            <a:endParaRPr lang="en-US" dirty="0"/>
          </a:p>
          <a:p>
            <a:pPr lvl="1"/>
            <a:r>
              <a:rPr lang="en-US" dirty="0" smtClean="0"/>
              <a:t>Microsoft .NET Framework 2.0 ou version ultérieure</a:t>
            </a:r>
            <a:endParaRPr lang="en-US" dirty="0"/>
          </a:p>
          <a:p>
            <a:pPr lvl="1"/>
            <a:r>
              <a:rPr lang="en-US" dirty="0" smtClean="0"/>
              <a:t>Microsoft Management Console 3.0</a:t>
            </a:r>
          </a:p>
          <a:p>
            <a:pPr lvl="1"/>
            <a:r>
              <a:rPr lang="en-US" dirty="0" smtClean="0"/>
              <a:t>Microsoft Report Viewer Redistributable 2008 ou version ultérieure</a:t>
            </a:r>
            <a:endParaRPr lang="en-US" dirty="0"/>
          </a:p>
          <a:p>
            <a:pPr lvl="1"/>
            <a:r>
              <a:rPr lang="en-US" dirty="0" smtClean="0"/>
              <a:t>SQL Server 2012, SQL Server 2008, SQL Server 2005 SP2 ou Base de données interne Windows</a:t>
            </a:r>
          </a:p>
          <a:p>
            <a:r>
              <a:rPr lang="en-US" dirty="0" smtClean="0"/>
              <a:t>Configuration matérielle requise :</a:t>
            </a:r>
          </a:p>
          <a:p>
            <a:pPr lvl="1"/>
            <a:r>
              <a:rPr lang="en-US" dirty="0" smtClean="0"/>
              <a:t>Processeur x64 de 1,4 GHz ou supérieur</a:t>
            </a:r>
          </a:p>
          <a:p>
            <a:pPr lvl="1"/>
            <a:r>
              <a:rPr lang="en-US" dirty="0" smtClean="0"/>
              <a:t>Au moins 2 Go de mémoire RAM</a:t>
            </a:r>
          </a:p>
          <a:p>
            <a:pPr lvl="1"/>
            <a:r>
              <a:rPr lang="en-US" dirty="0" smtClean="0"/>
              <a:t>10 Go d'espace disque disponible (40 Go ou plus est recommandé)</a:t>
            </a:r>
            <a:endParaRPr lang="en-US" dirty="0"/>
          </a:p>
          <a:p>
            <a:pPr lvl="1"/>
            <a:endParaRPr lang="en-US" dirty="0"/>
          </a:p>
        </p:txBody>
      </p:sp>
    </p:spTree>
    <p:extLst>
      <p:ext uri="{BB962C8B-B14F-4D97-AF65-F5344CB8AC3E}">
        <p14:creationId xmlns:p14="http://schemas.microsoft.com/office/powerpoint/2010/main" val="1654483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74025" cy="740664"/>
          </a:xfrm>
        </p:spPr>
        <p:txBody>
          <a:bodyPr/>
          <a:lstStyle/>
          <a:p>
            <a:r>
              <a:rPr lang="fr-FR" smtClean="0"/>
              <a:t>Leçon 2: Déploiement des mises à jour avec WSUS</a:t>
            </a:r>
            <a:endParaRPr lang="en-US"/>
          </a:p>
        </p:txBody>
      </p:sp>
      <p:sp>
        <p:nvSpPr>
          <p:cNvPr id="3" name="Text Placeholder 2"/>
          <p:cNvSpPr>
            <a:spLocks noGrp="1"/>
          </p:cNvSpPr>
          <p:nvPr>
            <p:ph type="body" idx="1"/>
          </p:nvPr>
        </p:nvSpPr>
        <p:spPr/>
        <p:txBody>
          <a:bodyPr/>
          <a:lstStyle/>
          <a:p>
            <a:r>
              <a:rPr lang="fr-FR" smtClean="0"/>
              <a:t>Configuration des mises à jour automatiques
Administration de WSUS
Que sont les groupes d'ordinateurs ?
Approbation des mises à jour</a:t>
            </a:r>
            <a:endParaRPr lang="en-US"/>
          </a:p>
        </p:txBody>
      </p:sp>
    </p:spTree>
    <p:extLst>
      <p:ext uri="{BB962C8B-B14F-4D97-AF65-F5344CB8AC3E}">
        <p14:creationId xmlns:p14="http://schemas.microsoft.com/office/powerpoint/2010/main" val="263504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des mises à jour automatiques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Vous devez configurer les ordinateurs clients pour qu'ils utilisent le serveur WSUS en tant que source pour les mises à jour</a:t>
            </a:r>
          </a:p>
          <a:p>
            <a:r>
              <a:rPr lang="en-US" dirty="0" smtClean="0"/>
              <a:t>Vous pouvez utiliser la stratégie de groupe pour configurer les clients, y compris les paramètres suivants :</a:t>
            </a:r>
          </a:p>
          <a:p>
            <a:pPr lvl="1"/>
            <a:r>
              <a:rPr lang="en-US" dirty="0" smtClean="0"/>
              <a:t>La fréquence des mises à jour</a:t>
            </a:r>
          </a:p>
          <a:p>
            <a:pPr lvl="1"/>
            <a:r>
              <a:rPr lang="en-US" dirty="0" smtClean="0"/>
              <a:t>Le calendrier d'installation des mises à jour</a:t>
            </a:r>
          </a:p>
          <a:p>
            <a:pPr lvl="1"/>
            <a:r>
              <a:rPr lang="en-US" dirty="0" smtClean="0"/>
              <a:t>Le comportement de redémarrage automatique</a:t>
            </a:r>
          </a:p>
          <a:p>
            <a:pPr lvl="1"/>
            <a:r>
              <a:rPr lang="en-US" dirty="0" smtClean="0"/>
              <a:t>Le groupe d'ordinateurs par défaut dans WSUS</a:t>
            </a:r>
          </a:p>
          <a:p>
            <a:pPr lvl="2"/>
            <a:endParaRPr lang="en-US" dirty="0" smtClean="0"/>
          </a:p>
          <a:p>
            <a:pPr lvl="2"/>
            <a:endParaRPr lang="en-US" dirty="0"/>
          </a:p>
        </p:txBody>
      </p:sp>
    </p:spTree>
    <p:extLst>
      <p:ext uri="{BB962C8B-B14F-4D97-AF65-F5344CB8AC3E}">
        <p14:creationId xmlns:p14="http://schemas.microsoft.com/office/powerpoint/2010/main" val="1620095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Administration de WSUS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Vous pouvez utiliser la console d'administration WSUS pour exécuter les opérations suivantes :</a:t>
            </a:r>
          </a:p>
          <a:p>
            <a:pPr lvl="1"/>
            <a:r>
              <a:rPr lang="en-US" dirty="0" smtClean="0"/>
              <a:t>Gérer les mises à jour</a:t>
            </a:r>
          </a:p>
          <a:p>
            <a:pPr lvl="1"/>
            <a:r>
              <a:rPr lang="en-US" dirty="0" smtClean="0"/>
              <a:t>Configurer les groupes d'ordinateurs</a:t>
            </a:r>
          </a:p>
          <a:p>
            <a:pPr lvl="1"/>
            <a:r>
              <a:rPr lang="en-US" dirty="0" smtClean="0"/>
              <a:t>Afficher l'état de l'ordinateur</a:t>
            </a:r>
          </a:p>
          <a:p>
            <a:pPr lvl="1"/>
            <a:r>
              <a:rPr lang="en-US" dirty="0" smtClean="0"/>
              <a:t>Afficher les informations de synchronisation</a:t>
            </a:r>
          </a:p>
          <a:p>
            <a:pPr lvl="1"/>
            <a:r>
              <a:rPr lang="en-US" dirty="0" smtClean="0"/>
              <a:t>Configurer et afficher les rapports WSUS</a:t>
            </a:r>
          </a:p>
          <a:p>
            <a:pPr lvl="1"/>
            <a:r>
              <a:rPr lang="en-US" dirty="0" smtClean="0"/>
              <a:t>Configurer les paramètres et les options WSUS</a:t>
            </a:r>
          </a:p>
          <a:p>
            <a:pPr lvl="1"/>
            <a:endParaRPr lang="en-US" dirty="0"/>
          </a:p>
          <a:p>
            <a:r>
              <a:rPr lang="en-US" dirty="0" smtClean="0"/>
              <a:t>Dans Windows Server 2012, WSUS comprend également des applets de commande Windows PowerShell pour l'administration</a:t>
            </a:r>
            <a:endParaRPr lang="en-US" dirty="0"/>
          </a:p>
        </p:txBody>
      </p:sp>
    </p:spTree>
    <p:extLst>
      <p:ext uri="{BB962C8B-B14F-4D97-AF65-F5344CB8AC3E}">
        <p14:creationId xmlns:p14="http://schemas.microsoft.com/office/powerpoint/2010/main" val="1563667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71</TotalTime>
  <Words>1276</Words>
  <Application>Microsoft Office PowerPoint</Application>
  <PresentationFormat>On-screen Show (4:3)</PresentationFormat>
  <Paragraphs>208</Paragraphs>
  <Slides>16</Slides>
  <Notes>16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SimSun</vt:lpstr>
      <vt:lpstr>Wingdings</vt:lpstr>
      <vt:lpstr>Calibri</vt:lpstr>
      <vt:lpstr>Times New Roman</vt:lpstr>
      <vt:lpstr>Cordia New</vt:lpstr>
      <vt:lpstr>Verdana</vt:lpstr>
      <vt:lpstr>Segoe UI</vt:lpstr>
      <vt:lpstr>Segoe UI Light</vt:lpstr>
      <vt:lpstr>Symbol</vt:lpstr>
      <vt:lpstr>Segoe Light</vt:lpstr>
      <vt:lpstr>Presentation1</vt:lpstr>
      <vt:lpstr>Module 12</vt:lpstr>
      <vt:lpstr>Vue d'ensemble du module</vt:lpstr>
      <vt:lpstr>Leçon 1: Vue d'ensemble de WSUS</vt:lpstr>
      <vt:lpstr>Qu'est-ce que WSUS ?</vt:lpstr>
      <vt:lpstr>Processus de gestion des mises à jour de WSUS</vt:lpstr>
      <vt:lpstr>Configuration serveur requise pour les services WSUS</vt:lpstr>
      <vt:lpstr>Leçon 2: Déploiement des mises à jour avec WSUS</vt:lpstr>
      <vt:lpstr>Configuration des mises à jour automatiques</vt:lpstr>
      <vt:lpstr>Administration de WSUS</vt:lpstr>
      <vt:lpstr>Que sont les groupes d'ordinateurs ?</vt:lpstr>
      <vt:lpstr>Approbation des mises à jour</vt:lpstr>
      <vt:lpstr>Atelier pratique : Implémentation de la gestion des mises à jour</vt:lpstr>
      <vt:lpstr>Scénario d'atelier pratique</vt:lpstr>
      <vt:lpstr>Révision de l'atelier pratique</vt:lpstr>
      <vt:lpstr>Contrôle des acquis et éléments à retenir</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Ruiz, Esther</dc:creator>
  <cp:lastModifiedBy>Emilio Allen</cp:lastModifiedBy>
  <cp:revision>5</cp:revision>
  <dcterms:created xsi:type="dcterms:W3CDTF">2013-03-06T10:37:54Z</dcterms:created>
  <dcterms:modified xsi:type="dcterms:W3CDTF">2013-03-07T15:47:32Z</dcterms:modified>
</cp:coreProperties>
</file>