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5"/>
  </p:notesMasterIdLst>
  <p:sldIdLst>
    <p:sldId id="256" r:id="rId2"/>
    <p:sldId id="257" r:id="rId3"/>
    <p:sldId id="258" r:id="rId4"/>
    <p:sldId id="259" r:id="rId5"/>
    <p:sldId id="288" r:id="rId6"/>
    <p:sldId id="261" r:id="rId7"/>
    <p:sldId id="262" r:id="rId8"/>
    <p:sldId id="263" r:id="rId9"/>
    <p:sldId id="264" r:id="rId10"/>
    <p:sldId id="265" r:id="rId11"/>
    <p:sldId id="266" r:id="rId12"/>
    <p:sldId id="280" r:id="rId13"/>
    <p:sldId id="281" r:id="rId14"/>
    <p:sldId id="282" r:id="rId15"/>
    <p:sldId id="267" r:id="rId16"/>
    <p:sldId id="283" r:id="rId17"/>
    <p:sldId id="284" r:id="rId18"/>
    <p:sldId id="268" r:id="rId19"/>
    <p:sldId id="269" r:id="rId20"/>
    <p:sldId id="270" r:id="rId21"/>
    <p:sldId id="271" r:id="rId22"/>
    <p:sldId id="272" r:id="rId23"/>
    <p:sldId id="273" r:id="rId24"/>
    <p:sldId id="274" r:id="rId25"/>
    <p:sldId id="275" r:id="rId26"/>
    <p:sldId id="285" r:id="rId27"/>
    <p:sldId id="286" r:id="rId28"/>
    <p:sldId id="276" r:id="rId29"/>
    <p:sldId id="277" r:id="rId30"/>
    <p:sldId id="289" r:id="rId31"/>
    <p:sldId id="278" r:id="rId32"/>
    <p:sldId id="287" r:id="rId33"/>
    <p:sldId id="279" r:id="rId34"/>
  </p:sldIdLst>
  <p:sldSz cx="9144000" cy="6858000" type="screen4x3"/>
  <p:notesSz cx="6858000" cy="9144000"/>
  <p:embeddedFontLst>
    <p:embeddedFont>
      <p:font typeface="Segoe UI Light" pitchFamily="34" charset="0"/>
      <p:regular r:id="rId36"/>
    </p:embeddedFont>
    <p:embeddedFont>
      <p:font typeface="Segoe UI" pitchFamily="34" charset="0"/>
      <p:regular r:id="rId37"/>
      <p:bold r:id="rId38"/>
      <p:italic r:id="rId39"/>
      <p:boldItalic r:id="rId40"/>
    </p:embeddedFont>
    <p:embeddedFont>
      <p:font typeface="Verdana" pitchFamily="34" charset="0"/>
      <p:regular r:id="rId41"/>
      <p:bold r:id="rId42"/>
      <p:italic r:id="rId43"/>
      <p:boldItalic r:id="rId44"/>
    </p:embeddedFont>
    <p:embeddedFont>
      <p:font typeface="Calibri" pitchFamily="34" charset="0"/>
      <p:regular r:id="rId45"/>
      <p:bold r:id="rId46"/>
      <p:italic r:id="rId47"/>
      <p:boldItalic r:id="rId48"/>
    </p:embeddedFont>
    <p:embeddedFont>
      <p:font typeface="Segoe Light" pitchFamily="34" charset="0"/>
      <p:regular r:id="rId49"/>
      <p:italic r:id="rId50"/>
    </p:embeddedFont>
    <p:embeddedFont>
      <p:font typeface="Cordia New" pitchFamily="34" charset="-34"/>
      <p:regular r:id="rId51"/>
      <p:bold r:id="rId52"/>
      <p:italic r:id="rId53"/>
      <p:boldItalic r:id="rId54"/>
    </p:embeddedFont>
    <p:embeddedFont>
      <p:font typeface="SimSun" pitchFamily="2" charset="-122"/>
      <p:regular r:id="rId55"/>
    </p:embeddedFont>
    <p:embeddedFont>
      <p:font typeface="Arial Narrow" pitchFamily="34" charset="0"/>
      <p:regular r:id="rId56"/>
      <p:bold r:id="rId57"/>
      <p:italic r:id="rId58"/>
      <p:boldItalic r:id="rId59"/>
    </p:embeddedFont>
    <p:embeddedFont>
      <p:font typeface="굴림" pitchFamily="34" charset="-127"/>
      <p:regular r:id="rId6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9918" autoAdjust="0"/>
    <p:restoredTop sz="94628" autoAdjust="0"/>
  </p:normalViewPr>
  <p:slideViewPr>
    <p:cSldViewPr snapToGrid="0">
      <p:cViewPr>
        <p:scale>
          <a:sx n="109" d="100"/>
          <a:sy n="109" d="100"/>
        </p:scale>
        <p:origin x="-402" y="-72"/>
      </p:cViewPr>
      <p:guideLst>
        <p:guide orient="horz" pos="2160"/>
        <p:guide pos="2880"/>
      </p:guideLst>
    </p:cSldViewPr>
  </p:slideViewPr>
  <p:notesTextViewPr>
    <p:cViewPr>
      <p:scale>
        <a:sx n="1" d="1"/>
        <a:sy n="1" d="1"/>
      </p:scale>
      <p:origin x="0" y="0"/>
    </p:cViewPr>
  </p:notesTextViewPr>
  <p:notesViewPr>
    <p:cSldViewPr snapToGrid="0" showGuides="1">
      <p:cViewPr varScale="1">
        <p:scale>
          <a:sx n="80" d="100"/>
          <a:sy n="80" d="100"/>
        </p:scale>
        <p:origin x="-19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font" Target="fonts/font20.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54" Type="http://schemas.openxmlformats.org/officeDocument/2006/relationships/font" Target="fonts/font19.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8" Type="http://schemas.openxmlformats.org/officeDocument/2006/relationships/font" Target="fonts/font2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font" Target="fonts/font22.fntdata"/><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font" Target="fonts/font17.fntdata"/><Relationship Id="rId60" Type="http://schemas.openxmlformats.org/officeDocument/2006/relationships/font" Target="fonts/font2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font" Target="fonts/font21.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59" Type="http://schemas.openxmlformats.org/officeDocument/2006/relationships/font" Target="fonts/font2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06F45F-DF90-4D18-BEC9-D45F01EE9DE3}" type="datetimeFigureOut">
              <a:rPr lang="en-US" smtClean="0"/>
              <a:t>3/15/2013</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8C6DC2-9EA5-490D-B567-8BB0AF65BFE8}" type="slidenum">
              <a:rPr lang="en-US" smtClean="0"/>
              <a:t>‹#›</a:t>
            </a:fld>
            <a:endParaRPr lang="en-US"/>
          </a:p>
        </p:txBody>
      </p:sp>
    </p:spTree>
    <p:extLst>
      <p:ext uri="{BB962C8B-B14F-4D97-AF65-F5344CB8AC3E}">
        <p14:creationId xmlns:p14="http://schemas.microsoft.com/office/powerpoint/2010/main" val="2728292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pPr>
            <a:r>
              <a:rPr lang="en-US" sz="1000" dirty="0" err="1">
                <a:latin typeface="Arial"/>
                <a:ea typeface="SimSun"/>
                <a:cs typeface="Segoe UI"/>
              </a:rPr>
              <a:t>Présentation</a:t>
            </a:r>
            <a:r>
              <a:rPr lang="en-US" sz="1000" dirty="0">
                <a:latin typeface="Arial"/>
                <a:ea typeface="SimSun"/>
                <a:cs typeface="Segoe UI"/>
              </a:rPr>
              <a:t> : </a:t>
            </a:r>
            <a:r>
              <a:rPr lang="en-US" sz="1000" b="1" dirty="0">
                <a:latin typeface="Arial"/>
                <a:ea typeface="SimSun"/>
                <a:cs typeface="Arial"/>
              </a:rPr>
              <a:t>60 minutes</a:t>
            </a:r>
            <a:endParaRPr lang="en-US" sz="1000" dirty="0">
              <a:latin typeface="Arial"/>
              <a:ea typeface="SimSun"/>
              <a:cs typeface="Arial"/>
            </a:endParaRPr>
          </a:p>
          <a:p>
            <a:pPr>
              <a:lnSpc>
                <a:spcPct val="115000"/>
              </a:lnSpc>
            </a:pPr>
            <a:r>
              <a:rPr lang="en-US" sz="1000" dirty="0">
                <a:latin typeface="Arial"/>
                <a:ea typeface="SimSun"/>
                <a:cs typeface="Segoe UI"/>
              </a:rPr>
              <a:t>Atelier </a:t>
            </a:r>
            <a:r>
              <a:rPr lang="en-US" sz="1000" dirty="0" err="1">
                <a:latin typeface="Arial"/>
                <a:ea typeface="SimSun"/>
                <a:cs typeface="Segoe UI"/>
              </a:rPr>
              <a:t>pratique</a:t>
            </a:r>
            <a:r>
              <a:rPr lang="en-US" sz="1000" dirty="0">
                <a:latin typeface="Arial"/>
                <a:ea typeface="SimSun"/>
                <a:cs typeface="Segoe UI"/>
              </a:rPr>
              <a:t> : </a:t>
            </a:r>
            <a:r>
              <a:rPr lang="en-US" sz="1000" b="1" dirty="0">
                <a:latin typeface="Arial"/>
                <a:ea typeface="SimSun"/>
                <a:cs typeface="Arial"/>
              </a:rPr>
              <a:t>60 minutes</a:t>
            </a:r>
            <a:endParaRPr lang="en-US" sz="1000" dirty="0">
              <a:latin typeface="Arial"/>
              <a:ea typeface="SimSun"/>
              <a:cs typeface="Arial"/>
            </a:endParaRPr>
          </a:p>
          <a:p>
            <a:pPr>
              <a:lnSpc>
                <a:spcPct val="115000"/>
              </a:lnSpc>
            </a:pPr>
            <a:r>
              <a:rPr lang="en-US" sz="1000" dirty="0">
                <a:latin typeface="Arial"/>
                <a:ea typeface="SimSun"/>
                <a:cs typeface="Segoe UI"/>
              </a:rPr>
              <a:t>À la fin de </a:t>
            </a:r>
            <a:r>
              <a:rPr lang="en-US" sz="1000" dirty="0" err="1">
                <a:latin typeface="Arial"/>
                <a:ea typeface="SimSun"/>
                <a:cs typeface="Segoe UI"/>
              </a:rPr>
              <a:t>ce</a:t>
            </a:r>
            <a:r>
              <a:rPr lang="en-US" sz="1000" dirty="0">
                <a:latin typeface="Arial"/>
                <a:ea typeface="SimSun"/>
                <a:cs typeface="Segoe UI"/>
              </a:rPr>
              <a:t> module, les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seront</a:t>
            </a:r>
            <a:r>
              <a:rPr lang="en-US" sz="1000" dirty="0">
                <a:latin typeface="Arial"/>
                <a:ea typeface="SimSun"/>
                <a:cs typeface="Segoe UI"/>
              </a:rPr>
              <a:t> à </a:t>
            </a:r>
            <a:r>
              <a:rPr lang="en-US" sz="1000" dirty="0" err="1">
                <a:latin typeface="Arial"/>
                <a:ea typeface="SimSun"/>
                <a:cs typeface="Segoe UI"/>
              </a:rPr>
              <a:t>même</a:t>
            </a:r>
            <a:r>
              <a:rPr lang="en-US" sz="1000" dirty="0">
                <a:latin typeface="Arial"/>
                <a:ea typeface="SimSun"/>
                <a:cs typeface="Segoe UI"/>
              </a:rPr>
              <a:t> </a:t>
            </a:r>
            <a:r>
              <a:rPr lang="en-US" sz="1000" dirty="0" err="1">
                <a:latin typeface="Arial"/>
                <a:ea typeface="SimSun"/>
                <a:cs typeface="Segoe UI"/>
              </a:rPr>
              <a:t>d'effectuer</a:t>
            </a:r>
            <a:r>
              <a:rPr lang="en-US" sz="1000" dirty="0">
                <a:latin typeface="Arial"/>
                <a:ea typeface="SimSun"/>
                <a:cs typeface="Segoe UI"/>
              </a:rPr>
              <a:t> les </a:t>
            </a:r>
            <a:r>
              <a:rPr lang="en-US" sz="1000" dirty="0" err="1">
                <a:latin typeface="Arial"/>
                <a:ea typeface="SimSun"/>
                <a:cs typeface="Segoe UI"/>
              </a:rPr>
              <a:t>tâches</a:t>
            </a:r>
            <a:r>
              <a:rPr lang="en-US" sz="1000" dirty="0">
                <a:latin typeface="Arial"/>
                <a:ea typeface="SimSun"/>
                <a:cs typeface="Segoe UI"/>
              </a:rPr>
              <a:t> </a:t>
            </a:r>
            <a:r>
              <a:rPr lang="en-US" sz="1000" dirty="0" err="1">
                <a:latin typeface="Arial"/>
                <a:ea typeface="SimSun"/>
                <a:cs typeface="Segoe UI"/>
              </a:rPr>
              <a:t>suivantes</a:t>
            </a:r>
            <a:r>
              <a:rPr lang="en-US" sz="1000" dirty="0">
                <a:latin typeface="Arial"/>
                <a:ea typeface="SimSun"/>
                <a:cs typeface="Segoe UI"/>
              </a:rPr>
              <a:t> :</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décrire</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outils</a:t>
            </a:r>
            <a:r>
              <a:rPr lang="en-US" sz="1000" dirty="0" smtClean="0">
                <a:effectLst/>
                <a:latin typeface="Arial"/>
                <a:ea typeface="Times New Roman"/>
                <a:cs typeface="Segoe UI"/>
              </a:rPr>
              <a:t> </a:t>
            </a:r>
            <a:r>
              <a:rPr lang="en-US" sz="1000" dirty="0" err="1" smtClean="0">
                <a:effectLst/>
                <a:latin typeface="Arial"/>
                <a:ea typeface="Times New Roman"/>
                <a:cs typeface="Segoe UI"/>
              </a:rPr>
              <a:t>d'analyse</a:t>
            </a:r>
            <a:r>
              <a:rPr lang="en-US" sz="1000" dirty="0" smtClean="0">
                <a:effectLst/>
                <a:latin typeface="Arial"/>
                <a:ea typeface="Times New Roman"/>
                <a:cs typeface="Segoe UI"/>
              </a:rPr>
              <a:t> pour Windows Server</a:t>
            </a:r>
            <a:r>
              <a:rPr lang="en-US" sz="1000" baseline="30000" dirty="0" smtClean="0">
                <a:effectLst/>
                <a:latin typeface="Arial"/>
                <a:ea typeface="Times New Roman"/>
                <a:cs typeface="Times New Roman"/>
              </a:rPr>
              <a:t>®</a:t>
            </a:r>
            <a:r>
              <a:rPr lang="en-US" sz="1000" dirty="0" smtClean="0">
                <a:effectLst/>
                <a:latin typeface="Arial"/>
                <a:ea typeface="Times New Roman"/>
                <a:cs typeface="Segoe UI"/>
              </a:rPr>
              <a:t> 2012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utiliser</a:t>
            </a:r>
            <a:r>
              <a:rPr lang="en-US" sz="1000" dirty="0" smtClean="0">
                <a:effectLst/>
                <a:latin typeface="Arial"/>
                <a:ea typeface="Times New Roman"/>
                <a:cs typeface="Segoe UI"/>
              </a:rPr>
              <a:t> </a:t>
            </a:r>
            <a:r>
              <a:rPr lang="en-US" sz="1000" dirty="0" err="1" smtClean="0">
                <a:effectLst/>
                <a:latin typeface="Arial"/>
                <a:ea typeface="Times New Roman"/>
                <a:cs typeface="Segoe UI"/>
              </a:rPr>
              <a:t>l'Analyseur</a:t>
            </a:r>
            <a:r>
              <a:rPr lang="en-US" sz="1000" dirty="0" smtClean="0">
                <a:effectLst/>
                <a:latin typeface="Arial"/>
                <a:ea typeface="Times New Roman"/>
                <a:cs typeface="Segoe UI"/>
              </a:rPr>
              <a:t> de performances pour </a:t>
            </a:r>
            <a:r>
              <a:rPr lang="en-US" sz="1000" dirty="0" err="1" smtClean="0">
                <a:effectLst/>
                <a:latin typeface="Arial"/>
                <a:ea typeface="Times New Roman"/>
                <a:cs typeface="Segoe UI"/>
              </a:rPr>
              <a:t>afficher</a:t>
            </a:r>
            <a:r>
              <a:rPr lang="en-US" sz="1000" dirty="0" smtClean="0">
                <a:effectLst/>
                <a:latin typeface="Arial"/>
                <a:ea typeface="Times New Roman"/>
                <a:cs typeface="Segoe UI"/>
              </a:rPr>
              <a:t> et </a:t>
            </a:r>
            <a:r>
              <a:rPr lang="en-US" sz="1000" dirty="0" err="1" smtClean="0">
                <a:effectLst/>
                <a:latin typeface="Arial"/>
                <a:ea typeface="Times New Roman"/>
                <a:cs typeface="Segoe UI"/>
              </a:rPr>
              <a:t>analyser</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statistiques</a:t>
            </a:r>
            <a:r>
              <a:rPr lang="en-US" sz="1000" dirty="0" smtClean="0">
                <a:effectLst/>
                <a:latin typeface="Arial"/>
                <a:ea typeface="Times New Roman"/>
                <a:cs typeface="Segoe UI"/>
              </a:rPr>
              <a:t> de performance des </a:t>
            </a:r>
            <a:r>
              <a:rPr lang="en-US" sz="1000" dirty="0" err="1" smtClean="0">
                <a:effectLst/>
                <a:latin typeface="Arial"/>
                <a:ea typeface="Times New Roman"/>
                <a:cs typeface="Segoe UI"/>
              </a:rPr>
              <a:t>programmes</a:t>
            </a:r>
            <a:r>
              <a:rPr lang="en-US" sz="1000" dirty="0" smtClean="0">
                <a:effectLst/>
                <a:latin typeface="Arial"/>
                <a:ea typeface="Times New Roman"/>
                <a:cs typeface="Segoe UI"/>
              </a:rPr>
              <a:t> qui </a:t>
            </a:r>
            <a:r>
              <a:rPr lang="en-US" sz="1000" dirty="0" err="1" smtClean="0">
                <a:effectLst/>
                <a:latin typeface="Arial"/>
                <a:ea typeface="Times New Roman"/>
                <a:cs typeface="Segoe UI"/>
              </a:rPr>
              <a:t>s'exécutent</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dirty="0" err="1" smtClean="0">
                <a:effectLst/>
                <a:latin typeface="Arial"/>
                <a:ea typeface="Times New Roman"/>
                <a:cs typeface="Segoe UI"/>
              </a:rPr>
              <a:t>vos</a:t>
            </a:r>
            <a:r>
              <a:rPr lang="en-US" sz="1000" dirty="0" smtClean="0">
                <a:effectLst/>
                <a:latin typeface="Arial"/>
                <a:ea typeface="Times New Roman"/>
                <a:cs typeface="Segoe UI"/>
              </a:rPr>
              <a:t> </a:t>
            </a:r>
            <a:r>
              <a:rPr lang="en-US" sz="1000" dirty="0" err="1" smtClean="0">
                <a:effectLst/>
                <a:latin typeface="Arial"/>
                <a:ea typeface="Times New Roman"/>
                <a:cs typeface="Segoe UI"/>
              </a:rPr>
              <a:t>serveurs</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surveiller</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journaux</a:t>
            </a:r>
            <a:r>
              <a:rPr lang="en-US" sz="1000" dirty="0" smtClean="0">
                <a:effectLst/>
                <a:latin typeface="Arial"/>
                <a:ea typeface="Times New Roman"/>
                <a:cs typeface="Segoe UI"/>
              </a:rPr>
              <a:t> des </a:t>
            </a:r>
            <a:r>
              <a:rPr lang="en-US" sz="1000" dirty="0" err="1" smtClean="0">
                <a:effectLst/>
                <a:latin typeface="Arial"/>
                <a:ea typeface="Times New Roman"/>
                <a:cs typeface="Segoe UI"/>
              </a:rPr>
              <a:t>événements</a:t>
            </a:r>
            <a:r>
              <a:rPr lang="en-US" sz="1000" dirty="0" smtClean="0">
                <a:effectLst/>
                <a:latin typeface="Arial"/>
                <a:ea typeface="Times New Roman"/>
                <a:cs typeface="Segoe UI"/>
              </a:rPr>
              <a:t> pour </a:t>
            </a:r>
            <a:r>
              <a:rPr lang="en-US" sz="1000" dirty="0" err="1" smtClean="0">
                <a:effectLst/>
                <a:latin typeface="Arial"/>
                <a:ea typeface="Times New Roman"/>
                <a:cs typeface="Segoe UI"/>
              </a:rPr>
              <a:t>afficher</a:t>
            </a:r>
            <a:r>
              <a:rPr lang="en-US" sz="1000" dirty="0" smtClean="0">
                <a:effectLst/>
                <a:latin typeface="Arial"/>
                <a:ea typeface="Times New Roman"/>
                <a:cs typeface="Segoe UI"/>
              </a:rPr>
              <a:t> et </a:t>
            </a:r>
            <a:r>
              <a:rPr lang="en-US" sz="1000" dirty="0" err="1" smtClean="0">
                <a:effectLst/>
                <a:latin typeface="Arial"/>
                <a:ea typeface="Times New Roman"/>
                <a:cs typeface="Segoe UI"/>
              </a:rPr>
              <a:t>interpréter</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événements</a:t>
            </a:r>
            <a:r>
              <a:rPr lang="en-US" sz="1000" dirty="0" smtClean="0">
                <a:effectLst/>
                <a:latin typeface="Arial"/>
                <a:ea typeface="Times New Roman"/>
                <a:cs typeface="Segoe UI"/>
              </a:rPr>
              <a:t> </a:t>
            </a:r>
            <a:r>
              <a:rPr lang="en-US" sz="1000" dirty="0" err="1" smtClean="0">
                <a:effectLst/>
                <a:latin typeface="Arial"/>
                <a:ea typeface="Times New Roman"/>
                <a:cs typeface="Segoe UI"/>
              </a:rPr>
              <a:t>survenus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a:lnSpc>
                <a:spcPts val="1300"/>
              </a:lnSpc>
              <a:spcBef>
                <a:spcPts val="900"/>
              </a:spcBef>
              <a:spcAft>
                <a:spcPts val="300"/>
              </a:spcAft>
            </a:pPr>
            <a:r>
              <a:rPr lang="en-US" sz="1000" b="1" dirty="0" smtClean="0">
                <a:effectLst/>
                <a:latin typeface="Arial"/>
                <a:ea typeface="SimSun"/>
                <a:cs typeface="Segoe UI"/>
              </a:rPr>
              <a:t>Documents de </a:t>
            </a:r>
            <a:r>
              <a:rPr lang="en-US" sz="1000" b="1" dirty="0" err="1" smtClean="0">
                <a:effectLst/>
                <a:latin typeface="Arial"/>
                <a:ea typeface="SimSun"/>
                <a:cs typeface="Segoe UI"/>
              </a:rPr>
              <a:t>cours</a:t>
            </a:r>
            <a:endParaRPr lang="en-US" sz="1000" b="1" dirty="0" smtClean="0">
              <a:effectLst/>
              <a:latin typeface="Arial"/>
              <a:ea typeface="SimSun"/>
              <a:cs typeface="Segoe UI"/>
            </a:endParaRPr>
          </a:p>
          <a:p>
            <a:pPr>
              <a:lnSpc>
                <a:spcPct val="115000"/>
              </a:lnSpc>
            </a:pPr>
            <a:r>
              <a:rPr lang="en-US" sz="1000" dirty="0">
                <a:latin typeface="Arial"/>
                <a:ea typeface="SimSun"/>
                <a:cs typeface="Segoe UI"/>
              </a:rPr>
              <a:t>Pour </a:t>
            </a:r>
            <a:r>
              <a:rPr lang="en-US" sz="1000" dirty="0" err="1">
                <a:latin typeface="Arial"/>
                <a:ea typeface="SimSun"/>
                <a:cs typeface="Segoe UI"/>
              </a:rPr>
              <a:t>animer</a:t>
            </a:r>
            <a:r>
              <a:rPr lang="en-US" sz="1000" dirty="0">
                <a:latin typeface="Arial"/>
                <a:ea typeface="SimSun"/>
                <a:cs typeface="Segoe UI"/>
              </a:rPr>
              <a:t> </a:t>
            </a:r>
            <a:r>
              <a:rPr lang="en-US" sz="1000" dirty="0" err="1">
                <a:latin typeface="Arial"/>
                <a:ea typeface="SimSun"/>
                <a:cs typeface="Segoe UI"/>
              </a:rPr>
              <a:t>ce</a:t>
            </a:r>
            <a:r>
              <a:rPr lang="en-US" sz="1000" dirty="0">
                <a:latin typeface="Arial"/>
                <a:ea typeface="SimSun"/>
                <a:cs typeface="Segoe UI"/>
              </a:rPr>
              <a:t> module,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disposer du </a:t>
            </a:r>
            <a:r>
              <a:rPr lang="en-US" sz="1000" dirty="0" err="1">
                <a:latin typeface="Arial"/>
                <a:ea typeface="SimSun"/>
                <a:cs typeface="Segoe UI"/>
              </a:rPr>
              <a:t>fichier</a:t>
            </a:r>
            <a:r>
              <a:rPr lang="en-US" sz="1000" dirty="0">
                <a:latin typeface="Arial"/>
                <a:ea typeface="SimSun"/>
                <a:cs typeface="Segoe UI"/>
              </a:rPr>
              <a:t> Microsoft</a:t>
            </a:r>
            <a:r>
              <a:rPr lang="en-US" sz="1000" baseline="30000" dirty="0" smtClean="0">
                <a:effectLst/>
                <a:latin typeface="Arial"/>
                <a:ea typeface="SimSun"/>
                <a:cs typeface="Arial"/>
              </a:rPr>
              <a:t>®</a:t>
            </a:r>
            <a:r>
              <a:rPr lang="en-US" sz="1000" dirty="0">
                <a:latin typeface="Arial"/>
                <a:ea typeface="SimSun"/>
                <a:cs typeface="Segoe UI"/>
              </a:rPr>
              <a:t> Office PowerPoint</a:t>
            </a:r>
            <a:r>
              <a:rPr lang="en-US" sz="1000" baseline="30000" dirty="0" smtClean="0">
                <a:effectLst/>
                <a:latin typeface="Arial"/>
                <a:ea typeface="SimSun"/>
                <a:cs typeface="Arial"/>
              </a:rPr>
              <a:t>®</a:t>
            </a:r>
            <a:r>
              <a:rPr lang="en-US" sz="1000" dirty="0">
                <a:latin typeface="Arial"/>
                <a:ea typeface="SimSun"/>
                <a:cs typeface="Segoe UI"/>
              </a:rPr>
              <a:t> 22411B_13.pptx.</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Important : </a:t>
            </a:r>
            <a:r>
              <a:rPr lang="en-US" sz="1000" dirty="0" err="1">
                <a:latin typeface="Arial"/>
                <a:ea typeface="SimSun"/>
                <a:cs typeface="Segoe UI"/>
              </a:rPr>
              <a:t>il</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recommandé</a:t>
            </a:r>
            <a:r>
              <a:rPr lang="en-US" sz="1000" dirty="0">
                <a:latin typeface="Arial"/>
                <a:ea typeface="SimSun"/>
                <a:cs typeface="Segoe UI"/>
              </a:rPr>
              <a:t> </a:t>
            </a:r>
            <a:r>
              <a:rPr lang="en-US" sz="1000" dirty="0" err="1">
                <a:latin typeface="Arial"/>
                <a:ea typeface="SimSun"/>
                <a:cs typeface="Segoe UI"/>
              </a:rPr>
              <a:t>d'utiliser</a:t>
            </a:r>
            <a:r>
              <a:rPr lang="en-US" sz="1000" dirty="0">
                <a:latin typeface="Arial"/>
                <a:ea typeface="SimSun"/>
                <a:cs typeface="Segoe UI"/>
              </a:rPr>
              <a:t> PowerPoint 2007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version plus </a:t>
            </a:r>
            <a:r>
              <a:rPr lang="en-US" sz="1000" dirty="0" err="1">
                <a:latin typeface="Arial"/>
                <a:ea typeface="SimSun"/>
                <a:cs typeface="Segoe UI"/>
              </a:rPr>
              <a:t>récente</a:t>
            </a:r>
            <a:r>
              <a:rPr lang="en-US" sz="1000" dirty="0">
                <a:latin typeface="Arial"/>
                <a:ea typeface="SimSun"/>
                <a:cs typeface="Segoe UI"/>
              </a:rPr>
              <a:t> pour </a:t>
            </a:r>
            <a:r>
              <a:rPr lang="en-US" sz="1000" dirty="0" err="1">
                <a:latin typeface="Arial"/>
                <a:ea typeface="SimSun"/>
                <a:cs typeface="Segoe UI"/>
              </a:rPr>
              <a:t>afficher</a:t>
            </a:r>
            <a:r>
              <a:rPr lang="en-US" sz="1000" dirty="0">
                <a:latin typeface="Arial"/>
                <a:ea typeface="SimSun"/>
                <a:cs typeface="Segoe UI"/>
              </a:rPr>
              <a:t> les </a:t>
            </a:r>
            <a:r>
              <a:rPr lang="en-US" sz="1000" dirty="0" err="1">
                <a:latin typeface="Arial"/>
                <a:ea typeface="SimSun"/>
                <a:cs typeface="Segoe UI"/>
              </a:rPr>
              <a:t>diapositives</a:t>
            </a:r>
            <a:r>
              <a:rPr lang="en-US" sz="1000" dirty="0">
                <a:latin typeface="Arial"/>
                <a:ea typeface="SimSun"/>
                <a:cs typeface="Segoe UI"/>
              </a:rPr>
              <a:t> de </a:t>
            </a:r>
            <a:r>
              <a:rPr lang="en-US" sz="1000" dirty="0" err="1">
                <a:latin typeface="Arial"/>
                <a:ea typeface="SimSun"/>
                <a:cs typeface="Segoe UI"/>
              </a:rPr>
              <a:t>ce</a:t>
            </a:r>
            <a:r>
              <a:rPr lang="en-US" sz="1000" dirty="0">
                <a:latin typeface="Arial"/>
                <a:ea typeface="SimSun"/>
                <a:cs typeface="Segoe UI"/>
              </a:rPr>
              <a:t> </a:t>
            </a:r>
            <a:r>
              <a:rPr lang="en-US" sz="1000" dirty="0" err="1">
                <a:latin typeface="Arial"/>
                <a:ea typeface="SimSun"/>
                <a:cs typeface="Segoe UI"/>
              </a:rPr>
              <a:t>cours</a:t>
            </a:r>
            <a:r>
              <a:rPr lang="en-US" sz="1000" dirty="0">
                <a:latin typeface="Arial"/>
                <a:ea typeface="SimSun"/>
                <a:cs typeface="Segoe UI"/>
              </a:rPr>
              <a:t>. Si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utilisez</a:t>
            </a:r>
            <a:r>
              <a:rPr lang="en-US" sz="1000" dirty="0">
                <a:latin typeface="Arial"/>
                <a:ea typeface="SimSun"/>
                <a:cs typeface="Segoe UI"/>
              </a:rPr>
              <a:t> la </a:t>
            </a:r>
            <a:r>
              <a:rPr lang="en-US" sz="1000" dirty="0" err="1">
                <a:latin typeface="Arial"/>
                <a:ea typeface="SimSun"/>
                <a:cs typeface="Segoe UI"/>
              </a:rPr>
              <a:t>Visionneuse</a:t>
            </a:r>
            <a:r>
              <a:rPr lang="en-US" sz="1000" dirty="0">
                <a:latin typeface="Arial"/>
                <a:ea typeface="SimSun"/>
                <a:cs typeface="Segoe UI"/>
              </a:rPr>
              <a:t> PowerPoint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version </a:t>
            </a:r>
            <a:r>
              <a:rPr lang="en-US" sz="1000" dirty="0" err="1">
                <a:latin typeface="Arial"/>
                <a:ea typeface="SimSun"/>
                <a:cs typeface="Segoe UI"/>
              </a:rPr>
              <a:t>antérieure</a:t>
            </a:r>
            <a:r>
              <a:rPr lang="en-US" sz="1000" dirty="0">
                <a:latin typeface="Arial"/>
                <a:ea typeface="SimSun"/>
                <a:cs typeface="Segoe UI"/>
              </a:rPr>
              <a:t> de PowerPoint, </a:t>
            </a:r>
            <a:r>
              <a:rPr lang="en-US" sz="1000" dirty="0" err="1">
                <a:latin typeface="Arial"/>
                <a:ea typeface="SimSun"/>
                <a:cs typeface="Segoe UI"/>
              </a:rPr>
              <a:t>il</a:t>
            </a:r>
            <a:r>
              <a:rPr lang="en-US" sz="1000" dirty="0">
                <a:latin typeface="Arial"/>
                <a:ea typeface="SimSun"/>
                <a:cs typeface="Segoe UI"/>
              </a:rPr>
              <a:t> se </a:t>
            </a:r>
            <a:r>
              <a:rPr lang="en-US" sz="1000" dirty="0" err="1">
                <a:latin typeface="Arial"/>
                <a:ea typeface="SimSun"/>
                <a:cs typeface="Segoe UI"/>
              </a:rPr>
              <a:t>peut</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diapositives</a:t>
            </a:r>
            <a:r>
              <a:rPr lang="en-US" sz="1000" dirty="0">
                <a:latin typeface="Arial"/>
                <a:ea typeface="SimSun"/>
                <a:cs typeface="Segoe UI"/>
              </a:rPr>
              <a:t> ne </a:t>
            </a:r>
            <a:r>
              <a:rPr lang="en-US" sz="1000" dirty="0" err="1">
                <a:latin typeface="Arial"/>
                <a:ea typeface="SimSun"/>
                <a:cs typeface="Segoe UI"/>
              </a:rPr>
              <a:t>s'affichent</a:t>
            </a:r>
            <a:r>
              <a:rPr lang="en-US" sz="1000" dirty="0">
                <a:latin typeface="Arial"/>
                <a:ea typeface="SimSun"/>
                <a:cs typeface="Segoe UI"/>
              </a:rPr>
              <a:t> pas </a:t>
            </a:r>
            <a:r>
              <a:rPr lang="en-US" sz="1000" dirty="0" err="1">
                <a:latin typeface="Arial"/>
                <a:ea typeface="SimSun"/>
                <a:cs typeface="Segoe UI"/>
              </a:rPr>
              <a:t>correctement</a:t>
            </a:r>
            <a:r>
              <a:rPr lang="en-US" sz="1000" dirty="0">
                <a:latin typeface="Arial"/>
                <a:ea typeface="SimSun"/>
                <a:cs typeface="Segoe UI"/>
              </a:rPr>
              <a:t>.</a:t>
            </a:r>
            <a:endParaRPr lang="en-US" sz="1000" dirty="0">
              <a:latin typeface="Arial"/>
              <a:ea typeface="SimSun"/>
              <a:cs typeface="Arial"/>
            </a:endParaRPr>
          </a:p>
          <a:p>
            <a:pPr>
              <a:lnSpc>
                <a:spcPts val="1300"/>
              </a:lnSpc>
              <a:spcBef>
                <a:spcPts val="900"/>
              </a:spcBef>
              <a:spcAft>
                <a:spcPts val="300"/>
              </a:spcAft>
            </a:pPr>
            <a:r>
              <a:rPr lang="en-US" sz="1000" b="1" dirty="0" err="1" smtClean="0">
                <a:effectLst/>
                <a:latin typeface="Arial"/>
                <a:ea typeface="SimSun"/>
                <a:cs typeface="Segoe UI"/>
              </a:rPr>
              <a:t>Préparation</a:t>
            </a:r>
            <a:endParaRPr lang="en-US" sz="1000" b="1" dirty="0" smtClean="0">
              <a:effectLst/>
              <a:latin typeface="Arial"/>
              <a:ea typeface="SimSun"/>
              <a:cs typeface="Segoe UI"/>
            </a:endParaRPr>
          </a:p>
          <a:p>
            <a:pPr>
              <a:lnSpc>
                <a:spcPct val="115000"/>
              </a:lnSpc>
              <a:spcAft>
                <a:spcPts val="1000"/>
              </a:spcAft>
            </a:pPr>
            <a:r>
              <a:rPr lang="en-US" sz="1000" dirty="0">
                <a:latin typeface="Arial"/>
                <a:ea typeface="SimSun"/>
                <a:cs typeface="Segoe UI"/>
              </a:rPr>
              <a:t>Pour </a:t>
            </a:r>
            <a:r>
              <a:rPr lang="en-US" sz="1000" dirty="0" err="1">
                <a:latin typeface="Arial"/>
                <a:ea typeface="SimSun"/>
                <a:cs typeface="Segoe UI"/>
              </a:rPr>
              <a:t>préparer</a:t>
            </a:r>
            <a:r>
              <a:rPr lang="en-US" sz="1000" dirty="0">
                <a:latin typeface="Arial"/>
                <a:ea typeface="SimSun"/>
                <a:cs typeface="Segoe UI"/>
              </a:rPr>
              <a:t> </a:t>
            </a:r>
            <a:r>
              <a:rPr lang="en-US" sz="1000" dirty="0" err="1">
                <a:latin typeface="Arial"/>
                <a:ea typeface="SimSun"/>
                <a:cs typeface="Segoe UI"/>
              </a:rPr>
              <a:t>ce</a:t>
            </a:r>
            <a:r>
              <a:rPr lang="en-US" sz="1000" dirty="0">
                <a:latin typeface="Arial"/>
                <a:ea typeface="SimSun"/>
                <a:cs typeface="Segoe UI"/>
              </a:rPr>
              <a:t> module,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a:t>
            </a:r>
            <a:r>
              <a:rPr lang="en-US" sz="1000" dirty="0" err="1">
                <a:latin typeface="Arial"/>
                <a:ea typeface="SimSun"/>
                <a:cs typeface="Segoe UI"/>
              </a:rPr>
              <a:t>effectuer</a:t>
            </a:r>
            <a:r>
              <a:rPr lang="en-US" sz="1000" dirty="0">
                <a:latin typeface="Arial"/>
                <a:ea typeface="SimSun"/>
                <a:cs typeface="Segoe UI"/>
              </a:rPr>
              <a:t> les </a:t>
            </a:r>
            <a:r>
              <a:rPr lang="en-US" sz="1000" dirty="0" err="1">
                <a:latin typeface="Arial"/>
                <a:ea typeface="SimSun"/>
                <a:cs typeface="Segoe UI"/>
              </a:rPr>
              <a:t>tâches</a:t>
            </a:r>
            <a:r>
              <a:rPr lang="en-US" sz="1000" dirty="0">
                <a:latin typeface="Arial"/>
                <a:ea typeface="SimSun"/>
                <a:cs typeface="Segoe UI"/>
              </a:rPr>
              <a:t> </a:t>
            </a:r>
            <a:r>
              <a:rPr lang="en-US" sz="1000" dirty="0" err="1">
                <a:latin typeface="Arial"/>
                <a:ea typeface="SimSun"/>
                <a:cs typeface="Segoe UI"/>
              </a:rPr>
              <a:t>suivantes</a:t>
            </a:r>
            <a:r>
              <a:rPr lang="en-US" sz="1000" dirty="0">
                <a:latin typeface="Arial"/>
                <a:ea typeface="SimSun"/>
                <a:cs typeface="Segoe UI"/>
              </a:rPr>
              <a:t> :</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lire </a:t>
            </a:r>
            <a:r>
              <a:rPr lang="en-US" sz="1000" dirty="0" err="1" smtClean="0">
                <a:effectLst/>
                <a:latin typeface="Arial"/>
                <a:ea typeface="Times New Roman"/>
                <a:cs typeface="Segoe UI"/>
              </a:rPr>
              <a:t>tous</a:t>
            </a:r>
            <a:r>
              <a:rPr lang="en-US" sz="1000" dirty="0" smtClean="0">
                <a:effectLst/>
                <a:latin typeface="Arial"/>
                <a:ea typeface="Times New Roman"/>
                <a:cs typeface="Segoe UI"/>
              </a:rPr>
              <a:t> les documents de </a:t>
            </a:r>
            <a:r>
              <a:rPr lang="en-US" sz="1000" dirty="0" err="1" smtClean="0">
                <a:effectLst/>
                <a:latin typeface="Arial"/>
                <a:ea typeface="Times New Roman"/>
                <a:cs typeface="Segoe UI"/>
              </a:rPr>
              <a:t>cours</a:t>
            </a:r>
            <a:r>
              <a:rPr lang="en-US" sz="1000" dirty="0" smtClean="0">
                <a:effectLst/>
                <a:latin typeface="Arial"/>
                <a:ea typeface="Times New Roman"/>
                <a:cs typeface="Segoe UI"/>
              </a:rPr>
              <a:t> </a:t>
            </a:r>
            <a:r>
              <a:rPr lang="en-US" sz="1000" dirty="0" err="1" smtClean="0">
                <a:effectLst/>
                <a:latin typeface="Arial"/>
                <a:ea typeface="Times New Roman"/>
                <a:cs typeface="Segoe UI"/>
              </a:rPr>
              <a:t>relatifs</a:t>
            </a:r>
            <a:r>
              <a:rPr lang="en-US" sz="1000" dirty="0" smtClean="0">
                <a:effectLst/>
                <a:latin typeface="Arial"/>
                <a:ea typeface="Times New Roman"/>
                <a:cs typeface="Segoe UI"/>
              </a:rPr>
              <a:t> à </a:t>
            </a:r>
            <a:r>
              <a:rPr lang="en-US" sz="1000" dirty="0" err="1" smtClean="0">
                <a:effectLst/>
                <a:latin typeface="Arial"/>
                <a:ea typeface="Times New Roman"/>
                <a:cs typeface="Segoe UI"/>
              </a:rPr>
              <a:t>ce</a:t>
            </a:r>
            <a:r>
              <a:rPr lang="en-US" sz="1000" dirty="0" smtClean="0">
                <a:effectLst/>
                <a:latin typeface="Arial"/>
                <a:ea typeface="Times New Roman"/>
                <a:cs typeface="Segoe UI"/>
              </a:rPr>
              <a:t> module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vous</a:t>
            </a:r>
            <a:r>
              <a:rPr lang="en-US" sz="1000" dirty="0" smtClean="0">
                <a:effectLst/>
                <a:latin typeface="Arial"/>
                <a:ea typeface="Times New Roman"/>
                <a:cs typeface="Segoe UI"/>
              </a:rPr>
              <a:t> </a:t>
            </a:r>
            <a:r>
              <a:rPr lang="en-US" sz="1000" dirty="0" err="1" smtClean="0">
                <a:effectLst/>
                <a:latin typeface="Arial"/>
                <a:ea typeface="Times New Roman"/>
                <a:cs typeface="Segoe UI"/>
              </a:rPr>
              <a:t>exercer</a:t>
            </a:r>
            <a:r>
              <a:rPr lang="en-US" sz="1000" dirty="0" smtClean="0">
                <a:effectLst/>
                <a:latin typeface="Arial"/>
                <a:ea typeface="Times New Roman"/>
                <a:cs typeface="Segoe UI"/>
              </a:rPr>
              <a:t> à </a:t>
            </a:r>
            <a:r>
              <a:rPr lang="en-US" sz="1000" dirty="0" err="1" smtClean="0">
                <a:effectLst/>
                <a:latin typeface="Arial"/>
                <a:ea typeface="Times New Roman"/>
                <a:cs typeface="Segoe UI"/>
              </a:rPr>
              <a:t>effectuer</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démonstrations</a:t>
            </a:r>
            <a:r>
              <a:rPr lang="en-US" sz="1000" dirty="0" smtClean="0">
                <a:effectLst/>
                <a:latin typeface="Arial"/>
                <a:ea typeface="Times New Roman"/>
                <a:cs typeface="Segoe UI"/>
              </a:rPr>
              <a:t> et les </a:t>
            </a:r>
            <a:r>
              <a:rPr lang="en-US" sz="1000" dirty="0" err="1" smtClean="0">
                <a:effectLst/>
                <a:latin typeface="Arial"/>
                <a:ea typeface="Times New Roman"/>
                <a:cs typeface="Segoe UI"/>
              </a:rPr>
              <a:t>exercices</a:t>
            </a:r>
            <a:r>
              <a:rPr lang="en-US" sz="1000" dirty="0" smtClean="0">
                <a:effectLst/>
                <a:latin typeface="Arial"/>
                <a:ea typeface="Times New Roman"/>
                <a:cs typeface="Segoe UI"/>
              </a:rPr>
              <a:t> de </a:t>
            </a:r>
            <a:r>
              <a:rPr lang="en-US" sz="1000" dirty="0" err="1" smtClean="0">
                <a:effectLst/>
                <a:latin typeface="Arial"/>
                <a:ea typeface="Times New Roman"/>
                <a:cs typeface="Segoe UI"/>
              </a:rPr>
              <a:t>l'atelier</a:t>
            </a:r>
            <a:r>
              <a:rPr lang="en-US" sz="1000" dirty="0" smtClean="0">
                <a:effectLst/>
                <a:latin typeface="Arial"/>
                <a:ea typeface="Times New Roman"/>
                <a:cs typeface="Segoe UI"/>
              </a:rPr>
              <a:t> </a:t>
            </a:r>
            <a:r>
              <a:rPr lang="en-US" sz="1000" dirty="0" err="1" smtClean="0">
                <a:effectLst/>
                <a:latin typeface="Arial"/>
                <a:ea typeface="Times New Roman"/>
                <a:cs typeface="Segoe UI"/>
              </a:rPr>
              <a:t>pratique</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a:lnSpc>
                <a:spcPct val="115000"/>
              </a:lnSpc>
              <a:spcAft>
                <a:spcPts val="1000"/>
              </a:spcAft>
            </a:pPr>
            <a:r>
              <a:rPr lang="en-US" sz="1000" dirty="0">
                <a:latin typeface="Arial"/>
                <a:ea typeface="SimSun"/>
                <a:cs typeface="Segoe UI"/>
              </a:rPr>
              <a:t>passer en revue la section « </a:t>
            </a:r>
            <a:r>
              <a:rPr lang="en-US" sz="1000" dirty="0" err="1">
                <a:latin typeface="Arial"/>
                <a:ea typeface="SimSun"/>
                <a:cs typeface="Segoe UI"/>
              </a:rPr>
              <a:t>Contrôle</a:t>
            </a:r>
            <a:r>
              <a:rPr lang="en-US" sz="1000" dirty="0">
                <a:latin typeface="Arial"/>
                <a:ea typeface="SimSun"/>
                <a:cs typeface="Segoe UI"/>
              </a:rPr>
              <a:t> des </a:t>
            </a:r>
            <a:r>
              <a:rPr lang="en-US" sz="1000" dirty="0" err="1">
                <a:latin typeface="Arial"/>
                <a:ea typeface="SimSun"/>
                <a:cs typeface="Segoe UI"/>
              </a:rPr>
              <a:t>acquis</a:t>
            </a:r>
            <a:r>
              <a:rPr lang="en-US" sz="1000" dirty="0">
                <a:latin typeface="Arial"/>
                <a:ea typeface="SimSun"/>
                <a:cs typeface="Segoe UI"/>
              </a:rPr>
              <a:t> et </a:t>
            </a:r>
            <a:r>
              <a:rPr lang="en-US" sz="1000" dirty="0" err="1">
                <a:latin typeface="Arial"/>
                <a:ea typeface="SimSun"/>
                <a:cs typeface="Segoe UI"/>
              </a:rPr>
              <a:t>éléments</a:t>
            </a:r>
            <a:r>
              <a:rPr lang="en-US" sz="1000" dirty="0">
                <a:latin typeface="Arial"/>
                <a:ea typeface="SimSun"/>
                <a:cs typeface="Segoe UI"/>
              </a:rPr>
              <a:t> à </a:t>
            </a:r>
            <a:r>
              <a:rPr lang="en-US" sz="1000" dirty="0" err="1">
                <a:latin typeface="Arial"/>
                <a:ea typeface="SimSun"/>
                <a:cs typeface="Segoe UI"/>
              </a:rPr>
              <a:t>retenir</a:t>
            </a:r>
            <a:r>
              <a:rPr lang="en-US" sz="1000" dirty="0">
                <a:latin typeface="Arial"/>
                <a:ea typeface="SimSun"/>
                <a:cs typeface="Segoe UI"/>
              </a:rPr>
              <a:t> » et </a:t>
            </a:r>
            <a:r>
              <a:rPr lang="en-US" sz="1000" dirty="0" err="1">
                <a:latin typeface="Arial"/>
                <a:ea typeface="SimSun"/>
                <a:cs typeface="Segoe UI"/>
              </a:rPr>
              <a:t>réfléchir</a:t>
            </a:r>
            <a:r>
              <a:rPr lang="en-US" sz="1000" dirty="0">
                <a:latin typeface="Arial"/>
                <a:ea typeface="SimSun"/>
                <a:cs typeface="Segoe UI"/>
              </a:rPr>
              <a:t> à la </a:t>
            </a:r>
            <a:r>
              <a:rPr lang="en-US" sz="1000" dirty="0" err="1">
                <a:latin typeface="Arial"/>
                <a:ea typeface="SimSun"/>
                <a:cs typeface="Segoe UI"/>
              </a:rPr>
              <a:t>façon</a:t>
            </a:r>
            <a:r>
              <a:rPr lang="en-US" sz="1000" dirty="0">
                <a:latin typeface="Arial"/>
                <a:ea typeface="SimSun"/>
                <a:cs typeface="Segoe UI"/>
              </a:rPr>
              <a:t> de </a:t>
            </a:r>
            <a:r>
              <a:rPr lang="en-US" sz="1000" dirty="0" err="1">
                <a:latin typeface="Arial"/>
                <a:ea typeface="SimSun"/>
                <a:cs typeface="Segoe UI"/>
              </a:rPr>
              <a:t>l'utiliser</a:t>
            </a:r>
            <a:r>
              <a:rPr lang="en-US" sz="1000" dirty="0">
                <a:latin typeface="Arial"/>
                <a:ea typeface="SimSun"/>
                <a:cs typeface="Segoe UI"/>
              </a:rPr>
              <a:t> pour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puissent</a:t>
            </a:r>
            <a:r>
              <a:rPr lang="en-US" sz="1000" dirty="0">
                <a:latin typeface="Arial"/>
                <a:ea typeface="SimSun"/>
                <a:cs typeface="Segoe UI"/>
              </a:rPr>
              <a:t> </a:t>
            </a:r>
            <a:r>
              <a:rPr lang="en-US" sz="1000" dirty="0" err="1">
                <a:latin typeface="Arial"/>
                <a:ea typeface="SimSun"/>
                <a:cs typeface="Segoe UI"/>
              </a:rPr>
              <a:t>approfondir</a:t>
            </a:r>
            <a:r>
              <a:rPr lang="en-US" sz="1000" dirty="0">
                <a:latin typeface="Arial"/>
                <a:ea typeface="SimSun"/>
                <a:cs typeface="Segoe UI"/>
              </a:rPr>
              <a:t> </a:t>
            </a:r>
            <a:r>
              <a:rPr lang="en-US" sz="1000" dirty="0" err="1">
                <a:latin typeface="Arial"/>
                <a:ea typeface="SimSun"/>
                <a:cs typeface="Segoe UI"/>
              </a:rPr>
              <a:t>leurs</a:t>
            </a:r>
            <a:r>
              <a:rPr lang="en-US" sz="1000" dirty="0">
                <a:latin typeface="Arial"/>
                <a:ea typeface="SimSun"/>
                <a:cs typeface="Segoe UI"/>
              </a:rPr>
              <a:t> </a:t>
            </a:r>
            <a:r>
              <a:rPr lang="en-US" sz="1000" dirty="0" err="1">
                <a:latin typeface="Arial"/>
                <a:ea typeface="SimSun"/>
                <a:cs typeface="Segoe UI"/>
              </a:rPr>
              <a:t>connaissances</a:t>
            </a:r>
            <a:r>
              <a:rPr lang="en-US" sz="1000" dirty="0">
                <a:latin typeface="Arial"/>
                <a:ea typeface="SimSun"/>
                <a:cs typeface="Segoe UI"/>
              </a:rPr>
              <a:t> et les </a:t>
            </a:r>
            <a:r>
              <a:rPr lang="en-US" sz="1000" dirty="0" err="1">
                <a:latin typeface="Arial"/>
                <a:ea typeface="SimSun"/>
                <a:cs typeface="Segoe UI"/>
              </a:rPr>
              <a:t>mettre</a:t>
            </a:r>
            <a:r>
              <a:rPr lang="en-US" sz="1000" dirty="0">
                <a:latin typeface="Arial"/>
                <a:ea typeface="SimSun"/>
                <a:cs typeface="Segoe UI"/>
              </a:rPr>
              <a:t> en </a:t>
            </a:r>
            <a:r>
              <a:rPr lang="en-US" sz="1000" dirty="0" err="1">
                <a:latin typeface="Arial"/>
                <a:ea typeface="SimSun"/>
                <a:cs typeface="Segoe UI"/>
              </a:rPr>
              <a:t>pratique</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le cadre de </a:t>
            </a:r>
            <a:r>
              <a:rPr lang="en-US" sz="1000" dirty="0" err="1">
                <a:latin typeface="Arial"/>
                <a:ea typeface="SimSun"/>
                <a:cs typeface="Segoe UI"/>
              </a:rPr>
              <a:t>leur</a:t>
            </a:r>
            <a:r>
              <a:rPr lang="en-US" sz="1000" dirty="0">
                <a:latin typeface="Arial"/>
                <a:ea typeface="SimSun"/>
                <a:cs typeface="Segoe UI"/>
              </a:rPr>
              <a:t> </a:t>
            </a:r>
            <a:r>
              <a:rPr lang="en-US" sz="1000" dirty="0" err="1">
                <a:latin typeface="Arial"/>
                <a:ea typeface="SimSun"/>
                <a:cs typeface="Segoe UI"/>
              </a:rPr>
              <a:t>fonction</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688C6DC2-9EA5-490D-B567-8BB0AF65BFE8}" type="slidenum">
              <a:rPr lang="en-US" smtClean="0"/>
              <a:t>1</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13: Surveillance de Windows Server 2012</a:t>
            </a:r>
            <a:endParaRPr lang="en-US" sz="1200" b="1">
              <a:solidFill>
                <a:srgbClr val="336699"/>
              </a:solidFill>
              <a:latin typeface="Arial"/>
            </a:endParaRPr>
          </a:p>
        </p:txBody>
      </p:sp>
    </p:spTree>
    <p:extLst>
      <p:ext uri="{BB962C8B-B14F-4D97-AF65-F5344CB8AC3E}">
        <p14:creationId xmlns:p14="http://schemas.microsoft.com/office/powerpoint/2010/main" val="1893591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Décrivez les ensembles de collecteurs de données. Vous en ferez la démonstration dans la rubrique suivante.</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688C6DC2-9EA5-490D-B567-8BB0AF65BFE8}" type="slidenum">
              <a:rPr lang="en-US" smtClean="0"/>
              <a:t>10</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13: Surveillance de Windows Server 2012</a:t>
            </a:r>
            <a:endParaRPr lang="en-US" sz="1200" b="1">
              <a:solidFill>
                <a:srgbClr val="336699"/>
              </a:solidFill>
              <a:latin typeface="Arial"/>
            </a:endParaRPr>
          </a:p>
        </p:txBody>
      </p:sp>
    </p:spTree>
    <p:extLst>
      <p:ext uri="{BB962C8B-B14F-4D97-AF65-F5344CB8AC3E}">
        <p14:creationId xmlns:p14="http://schemas.microsoft.com/office/powerpoint/2010/main" val="2656383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SimSun"/>
                <a:cs typeface="Segoe UI"/>
              </a:rPr>
              <a:t>Laissez </a:t>
            </a:r>
            <a:r>
              <a:rPr lang="en-US" sz="1000" dirty="0" err="1">
                <a:latin typeface="Arial"/>
                <a:ea typeface="SimSun"/>
                <a:cs typeface="Segoe UI"/>
              </a:rPr>
              <a:t>l'ordinateur</a:t>
            </a:r>
            <a:r>
              <a:rPr lang="en-US" sz="1000" dirty="0">
                <a:latin typeface="Arial"/>
                <a:ea typeface="SimSun"/>
                <a:cs typeface="Segoe UI"/>
              </a:rPr>
              <a:t> </a:t>
            </a:r>
            <a:r>
              <a:rPr lang="en-US" sz="1000" dirty="0" err="1">
                <a:latin typeface="Arial"/>
                <a:ea typeface="SimSun"/>
                <a:cs typeface="Segoe UI"/>
              </a:rPr>
              <a:t>virtuel</a:t>
            </a:r>
            <a:r>
              <a:rPr lang="en-US" sz="1000" dirty="0">
                <a:latin typeface="Arial"/>
                <a:ea typeface="SimSun"/>
                <a:cs typeface="Segoe UI"/>
              </a:rPr>
              <a:t> en </a:t>
            </a:r>
            <a:r>
              <a:rPr lang="en-US" sz="1000" dirty="0" err="1">
                <a:latin typeface="Arial"/>
                <a:ea typeface="SimSun"/>
                <a:cs typeface="Segoe UI"/>
              </a:rPr>
              <a:t>exécution</a:t>
            </a:r>
            <a:r>
              <a:rPr lang="en-US" sz="1000" dirty="0">
                <a:latin typeface="Arial"/>
                <a:ea typeface="SimSun"/>
                <a:cs typeface="Segoe UI"/>
              </a:rPr>
              <a:t> pour les </a:t>
            </a:r>
            <a:r>
              <a:rPr lang="en-US" sz="1000" dirty="0" err="1">
                <a:latin typeface="Arial"/>
                <a:ea typeface="SimSun"/>
                <a:cs typeface="Segoe UI"/>
              </a:rPr>
              <a:t>démonstrations</a:t>
            </a:r>
            <a:r>
              <a:rPr lang="en-US" sz="1000" dirty="0">
                <a:latin typeface="Arial"/>
                <a:ea typeface="SimSun"/>
                <a:cs typeface="Segoe UI"/>
              </a:rPr>
              <a:t> </a:t>
            </a:r>
            <a:r>
              <a:rPr lang="en-US" sz="1000" dirty="0" err="1">
                <a:latin typeface="Arial"/>
                <a:ea typeface="SimSun"/>
                <a:cs typeface="Segoe UI"/>
              </a:rPr>
              <a:t>suivantes</a:t>
            </a:r>
            <a:r>
              <a:rPr lang="en-US" sz="1000" dirty="0">
                <a:latin typeface="Arial"/>
                <a:ea typeface="SimSun"/>
                <a:cs typeface="Segoe UI"/>
              </a:rPr>
              <a:t>.</a:t>
            </a:r>
            <a:endParaRPr lang="en-US" sz="1000" dirty="0">
              <a:latin typeface="Arial"/>
              <a:ea typeface="SimSun"/>
              <a:cs typeface="Arial"/>
            </a:endParaRPr>
          </a:p>
          <a:p>
            <a:pPr>
              <a:lnSpc>
                <a:spcPct val="115000"/>
              </a:lnSpc>
            </a:pPr>
            <a:r>
              <a:rPr lang="en-US" sz="1000" b="1" dirty="0" err="1">
                <a:latin typeface="Arial"/>
                <a:ea typeface="SimSun"/>
                <a:cs typeface="Arial"/>
              </a:rPr>
              <a:t>Étapes</a:t>
            </a:r>
            <a:r>
              <a:rPr lang="en-US" sz="1000" b="1" dirty="0">
                <a:latin typeface="Arial"/>
                <a:ea typeface="SimSun"/>
                <a:cs typeface="Arial"/>
              </a:rPr>
              <a:t> de </a:t>
            </a:r>
            <a:r>
              <a:rPr lang="en-US" sz="1000" b="1" dirty="0" err="1">
                <a:latin typeface="Arial"/>
                <a:ea typeface="SimSun"/>
                <a:cs typeface="Arial"/>
              </a:rPr>
              <a:t>préparation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Cette</a:t>
            </a:r>
            <a:r>
              <a:rPr lang="en-US" sz="1000" dirty="0">
                <a:latin typeface="Arial"/>
                <a:ea typeface="SimSun"/>
                <a:cs typeface="Segoe UI"/>
              </a:rPr>
              <a:t> </a:t>
            </a:r>
            <a:r>
              <a:rPr lang="en-US" sz="1000" dirty="0" err="1">
                <a:latin typeface="Arial"/>
                <a:ea typeface="SimSun"/>
                <a:cs typeface="Segoe UI"/>
              </a:rPr>
              <a:t>démonstration</a:t>
            </a:r>
            <a:r>
              <a:rPr lang="en-US" sz="1000" dirty="0">
                <a:latin typeface="Arial"/>
                <a:ea typeface="SimSun"/>
                <a:cs typeface="Segoe UI"/>
              </a:rPr>
              <a:t> </a:t>
            </a:r>
            <a:r>
              <a:rPr lang="en-US" sz="1000" dirty="0" err="1">
                <a:latin typeface="Arial"/>
                <a:ea typeface="SimSun"/>
                <a:cs typeface="Segoe UI"/>
              </a:rPr>
              <a:t>requiert</a:t>
            </a:r>
            <a:r>
              <a:rPr lang="en-US" sz="1000" dirty="0">
                <a:latin typeface="Arial"/>
                <a:ea typeface="SimSun"/>
                <a:cs typeface="Segoe UI"/>
              </a:rPr>
              <a:t> les </a:t>
            </a:r>
            <a:r>
              <a:rPr lang="en-US" sz="1000" dirty="0" err="1">
                <a:latin typeface="Arial"/>
                <a:ea typeface="SimSun"/>
                <a:cs typeface="Segoe UI"/>
              </a:rPr>
              <a:t>ordinateurs</a:t>
            </a:r>
            <a:r>
              <a:rPr lang="en-US" sz="1000" dirty="0">
                <a:latin typeface="Arial"/>
                <a:ea typeface="SimSun"/>
                <a:cs typeface="Segoe UI"/>
              </a:rPr>
              <a:t> </a:t>
            </a:r>
            <a:r>
              <a:rPr lang="en-US" sz="1000" dirty="0" err="1">
                <a:latin typeface="Arial"/>
                <a:ea typeface="SimSun"/>
                <a:cs typeface="Segoe UI"/>
              </a:rPr>
              <a:t>virtuels</a:t>
            </a:r>
            <a:r>
              <a:rPr lang="en-US" sz="1000" dirty="0">
                <a:latin typeface="Arial"/>
                <a:ea typeface="SimSun"/>
                <a:cs typeface="Segoe UI"/>
              </a:rPr>
              <a:t> 22411B-LON-DC1 et 22411B-LON-SVR1.</a:t>
            </a:r>
            <a:endParaRPr lang="en-US" sz="1000" dirty="0">
              <a:latin typeface="Arial"/>
              <a:ea typeface="SimSun"/>
              <a:cs typeface="Arial"/>
            </a:endParaRPr>
          </a:p>
          <a:p>
            <a:pPr>
              <a:lnSpc>
                <a:spcPct val="115000"/>
              </a:lnSpc>
            </a:pPr>
            <a:r>
              <a:rPr lang="en-US" sz="1000" b="1" dirty="0" err="1">
                <a:latin typeface="Arial"/>
                <a:ea typeface="SimSun"/>
                <a:cs typeface="Arial"/>
              </a:rPr>
              <a:t>Procédure</a:t>
            </a:r>
            <a:r>
              <a:rPr lang="en-US" sz="1000" b="1" dirty="0">
                <a:latin typeface="Arial"/>
                <a:ea typeface="SimSun"/>
                <a:cs typeface="Arial"/>
              </a:rPr>
              <a:t> de </a:t>
            </a:r>
            <a:r>
              <a:rPr lang="en-US" sz="1000" b="1" dirty="0" err="1">
                <a:latin typeface="Arial"/>
                <a:ea typeface="SimSun"/>
                <a:cs typeface="Arial"/>
              </a:rPr>
              <a:t>démonstration</a:t>
            </a:r>
            <a:endParaRPr lang="en-US" sz="1000" dirty="0">
              <a:latin typeface="Arial"/>
              <a:ea typeface="SimSun"/>
              <a:cs typeface="Arial"/>
            </a:endParaRPr>
          </a:p>
          <a:p>
            <a:pPr>
              <a:lnSpc>
                <a:spcPts val="1300"/>
              </a:lnSpc>
              <a:spcBef>
                <a:spcPts val="900"/>
              </a:spcBef>
              <a:spcAft>
                <a:spcPts val="300"/>
              </a:spcAft>
            </a:pPr>
            <a:r>
              <a:rPr lang="en-US" sz="1000" b="1" dirty="0" err="1" smtClean="0">
                <a:effectLst/>
                <a:latin typeface="Arial"/>
                <a:ea typeface="SimSun"/>
                <a:cs typeface="Segoe UI"/>
              </a:rPr>
              <a:t>Créer</a:t>
            </a:r>
            <a:r>
              <a:rPr lang="en-US" sz="1000" b="1" dirty="0" smtClean="0">
                <a:effectLst/>
                <a:latin typeface="Arial"/>
                <a:ea typeface="SimSun"/>
                <a:cs typeface="Segoe UI"/>
              </a:rPr>
              <a:t> un ensemble de </a:t>
            </a:r>
            <a:r>
              <a:rPr lang="en-US" sz="1000" b="1" dirty="0" err="1" smtClean="0">
                <a:effectLst/>
                <a:latin typeface="Arial"/>
                <a:ea typeface="SimSun"/>
                <a:cs typeface="Segoe UI"/>
              </a:rPr>
              <a:t>collecteurs</a:t>
            </a:r>
            <a:r>
              <a:rPr lang="en-US" sz="1000" b="1" dirty="0" smtClean="0">
                <a:effectLst/>
                <a:latin typeface="Arial"/>
                <a:ea typeface="SimSun"/>
                <a:cs typeface="Segoe UI"/>
              </a:rPr>
              <a:t> de </a:t>
            </a:r>
            <a:r>
              <a:rPr lang="en-US" sz="1000" b="1" dirty="0" err="1" smtClean="0">
                <a:effectLst/>
                <a:latin typeface="Arial"/>
                <a:ea typeface="SimSun"/>
                <a:cs typeface="Segoe UI"/>
              </a:rPr>
              <a:t>données</a:t>
            </a:r>
            <a:endParaRPr lang="en-US" sz="1000" b="1" dirty="0" smtClean="0">
              <a:effectLst/>
              <a:latin typeface="Arial"/>
              <a:ea typeface="SimSun"/>
              <a:cs typeface="Segoe UI"/>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Basculez</a:t>
            </a:r>
            <a:r>
              <a:rPr lang="en-US" sz="1000" dirty="0" smtClean="0">
                <a:effectLst/>
                <a:latin typeface="Arial"/>
                <a:ea typeface="Times New Roman"/>
                <a:cs typeface="Segoe UI"/>
              </a:rPr>
              <a:t> </a:t>
            </a:r>
            <a:r>
              <a:rPr lang="en-US" sz="1000" dirty="0" err="1" smtClean="0">
                <a:effectLst/>
                <a:latin typeface="Arial"/>
                <a:ea typeface="Times New Roman"/>
                <a:cs typeface="Segoe UI"/>
              </a:rPr>
              <a:t>vers</a:t>
            </a:r>
            <a:r>
              <a:rPr lang="en-US" sz="1000" dirty="0" smtClean="0">
                <a:effectLst/>
                <a:latin typeface="Arial"/>
                <a:ea typeface="Times New Roman"/>
                <a:cs typeface="Segoe UI"/>
              </a:rPr>
              <a:t> </a:t>
            </a:r>
            <a:r>
              <a:rPr lang="en-US" sz="1000" dirty="0" err="1" smtClean="0">
                <a:effectLst/>
                <a:latin typeface="Arial"/>
                <a:ea typeface="Times New Roman"/>
                <a:cs typeface="Segoe UI"/>
              </a:rPr>
              <a:t>l'ordinateur</a:t>
            </a:r>
            <a:r>
              <a:rPr lang="en-US" sz="1000" dirty="0" smtClean="0">
                <a:effectLst/>
                <a:latin typeface="Arial"/>
                <a:ea typeface="Times New Roman"/>
                <a:cs typeface="Segoe UI"/>
              </a:rPr>
              <a:t> LON-SVR1.</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Connectez-vous</a:t>
            </a:r>
            <a:r>
              <a:rPr lang="en-US" sz="1000" dirty="0" smtClean="0">
                <a:effectLst/>
                <a:latin typeface="Arial"/>
                <a:ea typeface="Times New Roman"/>
                <a:cs typeface="Segoe UI"/>
              </a:rPr>
              <a:t> en </a:t>
            </a:r>
            <a:r>
              <a:rPr lang="en-US" sz="1000" dirty="0" err="1" smtClean="0">
                <a:effectLst/>
                <a:latin typeface="Arial"/>
                <a:ea typeface="Times New Roman"/>
                <a:cs typeface="Segoe UI"/>
              </a:rPr>
              <a:t>tant</a:t>
            </a:r>
            <a:r>
              <a:rPr lang="en-US" sz="1000" dirty="0" smtClean="0">
                <a:effectLst/>
                <a:latin typeface="Arial"/>
                <a:ea typeface="Times New Roman"/>
                <a:cs typeface="Segoe UI"/>
              </a:rPr>
              <a:t> </a:t>
            </a:r>
            <a:r>
              <a:rPr lang="en-US" sz="1000" dirty="0" err="1" smtClean="0">
                <a:effectLst/>
                <a:latin typeface="Arial"/>
                <a:ea typeface="Times New Roman"/>
                <a:cs typeface="Segoe UI"/>
              </a:rPr>
              <a:t>que</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ADATUM\</a:t>
            </a:r>
            <a:r>
              <a:rPr lang="en-US" sz="1000" b="1" dirty="0" err="1" smtClean="0">
                <a:effectLst/>
                <a:latin typeface="Arial"/>
                <a:ea typeface="Times New Roman"/>
                <a:cs typeface="Times New Roman"/>
              </a:rPr>
              <a:t>Administrateur</a:t>
            </a:r>
            <a:r>
              <a:rPr lang="en-US" sz="1000" dirty="0" smtClean="0">
                <a:effectLst/>
                <a:latin typeface="Arial"/>
                <a:ea typeface="Times New Roman"/>
                <a:cs typeface="Segoe UI"/>
              </a:rPr>
              <a:t> avec le mot de </a:t>
            </a:r>
            <a:r>
              <a:rPr lang="en-US" sz="1000" dirty="0" err="1" smtClean="0">
                <a:effectLst/>
                <a:latin typeface="Arial"/>
                <a:ea typeface="Times New Roman"/>
                <a:cs typeface="Segoe UI"/>
              </a:rPr>
              <a:t>passe</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Pa$$w0rd</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Positionnez</a:t>
            </a:r>
            <a:r>
              <a:rPr lang="en-US" sz="1000" dirty="0" smtClean="0">
                <a:effectLst/>
                <a:latin typeface="Arial"/>
                <a:ea typeface="Times New Roman"/>
                <a:cs typeface="Segoe UI"/>
              </a:rPr>
              <a:t> le </a:t>
            </a:r>
            <a:r>
              <a:rPr lang="en-US" sz="1000" dirty="0" err="1" smtClean="0">
                <a:effectLst/>
                <a:latin typeface="Arial"/>
                <a:ea typeface="Times New Roman"/>
                <a:cs typeface="Segoe UI"/>
              </a:rPr>
              <a:t>pointeur</a:t>
            </a:r>
            <a:r>
              <a:rPr lang="en-US" sz="1000" dirty="0" smtClean="0">
                <a:effectLst/>
                <a:latin typeface="Arial"/>
                <a:ea typeface="Times New Roman"/>
                <a:cs typeface="Segoe UI"/>
              </a:rPr>
              <a:t> de la </a:t>
            </a:r>
            <a:r>
              <a:rPr lang="en-US" sz="1000" dirty="0" err="1" smtClean="0">
                <a:effectLst/>
                <a:latin typeface="Arial"/>
                <a:ea typeface="Times New Roman"/>
                <a:cs typeface="Segoe UI"/>
              </a:rPr>
              <a:t>souris</a:t>
            </a:r>
            <a:r>
              <a:rPr lang="en-US" sz="1000" dirty="0" smtClean="0">
                <a:effectLst/>
                <a:latin typeface="Arial"/>
                <a:ea typeface="Times New Roman"/>
                <a:cs typeface="Segoe UI"/>
              </a:rPr>
              <a:t>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le coin </a:t>
            </a:r>
            <a:r>
              <a:rPr lang="en-US" sz="1000" dirty="0" err="1" smtClean="0">
                <a:effectLst/>
                <a:latin typeface="Arial"/>
                <a:ea typeface="Times New Roman"/>
                <a:cs typeface="Segoe UI"/>
              </a:rPr>
              <a:t>inférieur</a:t>
            </a:r>
            <a:r>
              <a:rPr lang="en-US" sz="1000" dirty="0" smtClean="0">
                <a:effectLst/>
                <a:latin typeface="Arial"/>
                <a:ea typeface="Times New Roman"/>
                <a:cs typeface="Segoe UI"/>
              </a:rPr>
              <a:t> gauche de la </a:t>
            </a:r>
            <a:r>
              <a:rPr lang="en-US" sz="1000" dirty="0" err="1" smtClean="0">
                <a:effectLst/>
                <a:latin typeface="Arial"/>
                <a:ea typeface="Times New Roman"/>
                <a:cs typeface="Segoe UI"/>
              </a:rPr>
              <a:t>barre</a:t>
            </a:r>
            <a:r>
              <a:rPr lang="en-US" sz="1000" dirty="0" smtClean="0">
                <a:effectLst/>
                <a:latin typeface="Arial"/>
                <a:ea typeface="Times New Roman"/>
                <a:cs typeface="Segoe UI"/>
              </a:rPr>
              <a:t> des </a:t>
            </a:r>
            <a:r>
              <a:rPr lang="en-US" sz="1000" dirty="0" err="1" smtClean="0">
                <a:effectLst/>
                <a:latin typeface="Arial"/>
                <a:ea typeface="Times New Roman"/>
                <a:cs typeface="Segoe UI"/>
              </a:rPr>
              <a:t>tâches</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Accueil</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Dans</a:t>
            </a:r>
            <a:r>
              <a:rPr lang="en-US" sz="1000" dirty="0" smtClean="0">
                <a:effectLst/>
                <a:latin typeface="Arial"/>
                <a:ea typeface="Times New Roman"/>
                <a:cs typeface="Segoe UI"/>
              </a:rPr>
              <a:t> le menu </a:t>
            </a:r>
            <a:r>
              <a:rPr lang="en-US" sz="1000" dirty="0" err="1" smtClean="0">
                <a:effectLst/>
                <a:latin typeface="Arial"/>
                <a:ea typeface="Times New Roman"/>
                <a:cs typeface="Segoe UI"/>
              </a:rPr>
              <a:t>Accueil</a:t>
            </a:r>
            <a:r>
              <a:rPr lang="en-US" sz="1000" dirty="0" smtClean="0">
                <a:effectLst/>
                <a:latin typeface="Arial"/>
                <a:ea typeface="Times New Roman"/>
                <a:cs typeface="Segoe UI"/>
              </a:rPr>
              <a:t>, </a:t>
            </a:r>
            <a:r>
              <a:rPr lang="en-US" sz="1000" dirty="0" err="1" smtClean="0">
                <a:effectLst/>
                <a:latin typeface="Arial"/>
                <a:ea typeface="Times New Roman"/>
                <a:cs typeface="Segoe UI"/>
              </a:rPr>
              <a:t>tapez</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Perf</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la </a:t>
            </a:r>
            <a:r>
              <a:rPr lang="en-US" sz="1000" dirty="0" err="1" smtClean="0">
                <a:effectLst/>
                <a:latin typeface="Arial"/>
                <a:ea typeface="Times New Roman"/>
                <a:cs typeface="Segoe UI"/>
              </a:rPr>
              <a:t>liste</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Applications</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Analyseur</a:t>
            </a:r>
            <a:r>
              <a:rPr lang="en-US" sz="1000" b="1" dirty="0" smtClean="0">
                <a:effectLst/>
                <a:latin typeface="Arial"/>
                <a:ea typeface="Times New Roman"/>
                <a:cs typeface="Times New Roman"/>
              </a:rPr>
              <a:t> de performances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Dans</a:t>
            </a:r>
            <a:r>
              <a:rPr lang="en-US" sz="1000" dirty="0" smtClean="0">
                <a:effectLst/>
                <a:latin typeface="Arial"/>
                <a:ea typeface="Times New Roman"/>
                <a:cs typeface="Segoe UI"/>
              </a:rPr>
              <a:t> </a:t>
            </a:r>
            <a:r>
              <a:rPr lang="en-US" sz="1000" dirty="0" err="1" smtClean="0">
                <a:effectLst/>
                <a:latin typeface="Arial"/>
                <a:ea typeface="Times New Roman"/>
                <a:cs typeface="Segoe UI"/>
              </a:rPr>
              <a:t>l'Analyseur</a:t>
            </a:r>
            <a:r>
              <a:rPr lang="en-US" sz="1000" dirty="0" smtClean="0">
                <a:effectLst/>
                <a:latin typeface="Arial"/>
                <a:ea typeface="Times New Roman"/>
                <a:cs typeface="Segoe UI"/>
              </a:rPr>
              <a:t> de performances,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le </a:t>
            </a:r>
            <a:r>
              <a:rPr lang="en-US" sz="1000" dirty="0" err="1" smtClean="0">
                <a:effectLst/>
                <a:latin typeface="Arial"/>
                <a:ea typeface="Times New Roman"/>
                <a:cs typeface="Segoe UI"/>
              </a:rPr>
              <a:t>volet</a:t>
            </a:r>
            <a:r>
              <a:rPr lang="en-US" sz="1000" dirty="0" smtClean="0">
                <a:effectLst/>
                <a:latin typeface="Arial"/>
                <a:ea typeface="Times New Roman"/>
                <a:cs typeface="Segoe UI"/>
              </a:rPr>
              <a:t> de navigation, </a:t>
            </a:r>
            <a:r>
              <a:rPr lang="en-US" sz="1000" dirty="0" err="1" smtClean="0">
                <a:effectLst/>
                <a:latin typeface="Arial"/>
                <a:ea typeface="Times New Roman"/>
                <a:cs typeface="Segoe UI"/>
              </a:rPr>
              <a:t>développez</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Ensembles de </a:t>
            </a:r>
            <a:r>
              <a:rPr lang="en-US" sz="1000" b="1" dirty="0" err="1" smtClean="0">
                <a:effectLst/>
                <a:latin typeface="Arial"/>
                <a:ea typeface="Times New Roman"/>
                <a:cs typeface="Times New Roman"/>
              </a:rPr>
              <a:t>collecteurs</a:t>
            </a:r>
            <a:r>
              <a:rPr lang="en-US" sz="1000" b="1" dirty="0" smtClean="0">
                <a:effectLst/>
                <a:latin typeface="Arial"/>
                <a:ea typeface="Times New Roman"/>
                <a:cs typeface="Times New Roman"/>
              </a:rPr>
              <a:t> de </a:t>
            </a:r>
            <a:r>
              <a:rPr lang="en-US" sz="1000" b="1" dirty="0" err="1" smtClean="0">
                <a:effectLst/>
                <a:latin typeface="Arial"/>
                <a:ea typeface="Times New Roman"/>
                <a:cs typeface="Times New Roman"/>
              </a:rPr>
              <a:t>données</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Définis</a:t>
            </a:r>
            <a:r>
              <a:rPr lang="en-US" sz="1000" b="1" dirty="0" smtClean="0">
                <a:effectLst/>
                <a:latin typeface="Arial"/>
                <a:ea typeface="Times New Roman"/>
                <a:cs typeface="Times New Roman"/>
              </a:rPr>
              <a:t> par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l'utilisateur</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avec le </a:t>
            </a:r>
            <a:r>
              <a:rPr lang="en-US" sz="1000" dirty="0" err="1" smtClean="0">
                <a:effectLst/>
                <a:latin typeface="Arial"/>
                <a:ea typeface="Times New Roman"/>
                <a:cs typeface="Segoe UI"/>
              </a:rPr>
              <a:t>bouton</a:t>
            </a:r>
            <a:r>
              <a:rPr lang="en-US" sz="1000" dirty="0" smtClean="0">
                <a:effectLst/>
                <a:latin typeface="Arial"/>
                <a:ea typeface="Times New Roman"/>
                <a:cs typeface="Segoe UI"/>
              </a:rPr>
              <a:t> </a:t>
            </a:r>
            <a:r>
              <a:rPr lang="en-US" sz="1000" dirty="0" err="1" smtClean="0">
                <a:effectLst/>
                <a:latin typeface="Arial"/>
                <a:ea typeface="Times New Roman"/>
                <a:cs typeface="Segoe UI"/>
              </a:rPr>
              <a:t>droit</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Définis</a:t>
            </a:r>
            <a:r>
              <a:rPr lang="en-US" sz="1000" b="1" dirty="0" smtClean="0">
                <a:effectLst/>
                <a:latin typeface="Arial"/>
                <a:ea typeface="Times New Roman"/>
                <a:cs typeface="Times New Roman"/>
              </a:rPr>
              <a:t> par </a:t>
            </a:r>
            <a:r>
              <a:rPr lang="en-US" sz="1000" b="1" dirty="0" err="1" smtClean="0">
                <a:effectLst/>
                <a:latin typeface="Arial"/>
                <a:ea typeface="Times New Roman"/>
                <a:cs typeface="Times New Roman"/>
              </a:rPr>
              <a:t>l'utilisateur</a:t>
            </a:r>
            <a:r>
              <a:rPr lang="en-US" sz="1000" dirty="0" smtClean="0">
                <a:effectLst/>
                <a:latin typeface="Arial"/>
                <a:ea typeface="Times New Roman"/>
                <a:cs typeface="Segoe UI"/>
              </a:rPr>
              <a:t>, </a:t>
            </a:r>
            <a:r>
              <a:rPr lang="en-US" sz="1000" dirty="0" err="1" smtClean="0">
                <a:effectLst/>
                <a:latin typeface="Arial"/>
                <a:ea typeface="Times New Roman"/>
                <a:cs typeface="Segoe UI"/>
              </a:rPr>
              <a:t>pointez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Nouveau</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Ensemble</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de </a:t>
            </a:r>
            <a:r>
              <a:rPr lang="en-US" sz="1000" b="1" dirty="0" err="1" smtClean="0">
                <a:effectLst/>
                <a:latin typeface="Arial"/>
                <a:ea typeface="Times New Roman"/>
                <a:cs typeface="Times New Roman"/>
              </a:rPr>
              <a:t>collecteurs</a:t>
            </a:r>
            <a:r>
              <a:rPr lang="en-US" sz="1000" b="1" dirty="0" smtClean="0">
                <a:effectLst/>
                <a:latin typeface="Arial"/>
                <a:ea typeface="Times New Roman"/>
                <a:cs typeface="Times New Roman"/>
              </a:rPr>
              <a:t> de </a:t>
            </a:r>
            <a:r>
              <a:rPr lang="en-US" sz="1000" b="1" dirty="0" err="1" smtClean="0">
                <a:effectLst/>
                <a:latin typeface="Arial"/>
                <a:ea typeface="Times New Roman"/>
                <a:cs typeface="Times New Roman"/>
              </a:rPr>
              <a:t>données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Dans</a:t>
            </a:r>
            <a:r>
              <a:rPr lang="en-US" sz="1000" dirty="0" smtClean="0">
                <a:effectLst/>
                <a:latin typeface="Arial"/>
                <a:ea typeface="Times New Roman"/>
                <a:cs typeface="Segoe UI"/>
              </a:rPr>
              <a:t> </a:t>
            </a:r>
            <a:r>
              <a:rPr lang="en-US" sz="1000" dirty="0" err="1" smtClean="0">
                <a:effectLst/>
                <a:latin typeface="Arial"/>
                <a:ea typeface="Times New Roman"/>
                <a:cs typeface="Segoe UI"/>
              </a:rPr>
              <a:t>l'Assistant</a:t>
            </a:r>
            <a:r>
              <a:rPr lang="en-US" sz="1000" dirty="0" smtClean="0">
                <a:effectLst/>
                <a:latin typeface="Arial"/>
                <a:ea typeface="Times New Roman"/>
                <a:cs typeface="Segoe UI"/>
              </a:rPr>
              <a:t> </a:t>
            </a:r>
            <a:r>
              <a:rPr lang="en-US" sz="1000" dirty="0" err="1" smtClean="0">
                <a:effectLst/>
                <a:latin typeface="Arial"/>
                <a:ea typeface="Times New Roman"/>
                <a:cs typeface="Segoe UI"/>
              </a:rPr>
              <a:t>Créer</a:t>
            </a:r>
            <a:r>
              <a:rPr lang="en-US" sz="1000" dirty="0" smtClean="0">
                <a:effectLst/>
                <a:latin typeface="Arial"/>
                <a:ea typeface="Times New Roman"/>
                <a:cs typeface="Segoe UI"/>
              </a:rPr>
              <a:t> un </a:t>
            </a:r>
            <a:r>
              <a:rPr lang="en-US" sz="1000" dirty="0" err="1" smtClean="0">
                <a:effectLst/>
                <a:latin typeface="Arial"/>
                <a:ea typeface="Times New Roman"/>
                <a:cs typeface="Segoe UI"/>
              </a:rPr>
              <a:t>nouvel</a:t>
            </a:r>
            <a:r>
              <a:rPr lang="en-US" sz="1000" dirty="0" smtClean="0">
                <a:effectLst/>
                <a:latin typeface="Arial"/>
                <a:ea typeface="Times New Roman"/>
                <a:cs typeface="Segoe UI"/>
              </a:rPr>
              <a:t> ensemble de </a:t>
            </a:r>
            <a:r>
              <a:rPr lang="en-US" sz="1000" dirty="0" err="1" smtClean="0">
                <a:effectLst/>
                <a:latin typeface="Arial"/>
                <a:ea typeface="Times New Roman"/>
                <a:cs typeface="Segoe UI"/>
              </a:rPr>
              <a:t>collecteurs</a:t>
            </a:r>
            <a:r>
              <a:rPr lang="en-US" sz="1000" dirty="0" smtClean="0">
                <a:effectLst/>
                <a:latin typeface="Arial"/>
                <a:ea typeface="Times New Roman"/>
                <a:cs typeface="Segoe UI"/>
              </a:rPr>
              <a:t> de </a:t>
            </a:r>
            <a:r>
              <a:rPr lang="en-US" sz="1000" dirty="0" err="1" smtClean="0">
                <a:effectLst/>
                <a:latin typeface="Arial"/>
                <a:ea typeface="Times New Roman"/>
                <a:cs typeface="Segoe UI"/>
              </a:rPr>
              <a:t>données</a:t>
            </a:r>
            <a:r>
              <a:rPr lang="en-US" sz="1000" dirty="0" smtClean="0">
                <a:effectLst/>
                <a:latin typeface="Arial"/>
                <a:ea typeface="Times New Roman"/>
                <a:cs typeface="Segoe UI"/>
              </a:rPr>
              <a:t>,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la zone </a:t>
            </a:r>
            <a:r>
              <a:rPr lang="en-US" sz="1000" b="1" dirty="0" smtClean="0">
                <a:effectLst/>
                <a:latin typeface="Arial"/>
                <a:ea typeface="Times New Roman"/>
                <a:cs typeface="Times New Roman"/>
              </a:rPr>
              <a:t>Nom</a:t>
            </a:r>
            <a:r>
              <a:rPr lang="en-US" sz="1000" dirty="0" smtClean="0">
                <a:effectLst/>
                <a:latin typeface="Arial"/>
                <a:ea typeface="Times New Roman"/>
                <a:cs typeface="Segoe UI"/>
              </a:rPr>
              <a:t>, </a:t>
            </a:r>
            <a:r>
              <a:rPr lang="en-US" sz="1000" dirty="0" err="1" smtClean="0">
                <a:effectLst/>
                <a:latin typeface="Arial"/>
                <a:ea typeface="Times New Roman"/>
                <a:cs typeface="Segoe UI"/>
              </a:rPr>
              <a:t>tapez</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Performances de LON-SVR1</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Créer</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manuellement</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avancé</a:t>
            </a:r>
            <a:r>
              <a:rPr lang="en-US" sz="1000" b="1" dirty="0" smtClean="0">
                <a:effectLst/>
                <a:latin typeface="Arial"/>
                <a:ea typeface="Times New Roman"/>
                <a:cs typeface="Times New Roman"/>
              </a:rPr>
              <a:t>)</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Suivant</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Dans</a:t>
            </a:r>
            <a:r>
              <a:rPr lang="en-US" sz="1000" dirty="0" smtClean="0">
                <a:effectLst/>
                <a:latin typeface="Arial"/>
                <a:ea typeface="Times New Roman"/>
                <a:cs typeface="Segoe UI"/>
              </a:rPr>
              <a:t> la page </a:t>
            </a:r>
            <a:r>
              <a:rPr lang="en-US" sz="1000" b="1" dirty="0" err="1" smtClean="0">
                <a:effectLst/>
                <a:latin typeface="Arial"/>
                <a:ea typeface="Times New Roman"/>
                <a:cs typeface="Times New Roman"/>
              </a:rPr>
              <a:t>Quel</a:t>
            </a:r>
            <a:r>
              <a:rPr lang="en-US" sz="1000" b="1" dirty="0" smtClean="0">
                <a:effectLst/>
                <a:latin typeface="Arial"/>
                <a:ea typeface="Times New Roman"/>
                <a:cs typeface="Times New Roman"/>
              </a:rPr>
              <a:t> type de </a:t>
            </a:r>
            <a:r>
              <a:rPr lang="en-US" sz="1000" b="1" dirty="0" err="1" smtClean="0">
                <a:effectLst/>
                <a:latin typeface="Arial"/>
                <a:ea typeface="Times New Roman"/>
                <a:cs typeface="Times New Roman"/>
              </a:rPr>
              <a:t>données</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inclure</a:t>
            </a:r>
            <a:r>
              <a:rPr lang="en-US" sz="1000" b="1" dirty="0" smtClean="0">
                <a:effectLst/>
                <a:latin typeface="Arial"/>
                <a:ea typeface="Times New Roman"/>
                <a:cs typeface="Times New Roman"/>
              </a:rPr>
              <a:t> ?</a:t>
            </a:r>
            <a:r>
              <a:rPr lang="en-US" sz="1000" dirty="0" smtClean="0">
                <a:effectLst/>
                <a:latin typeface="Arial"/>
                <a:ea typeface="Times New Roman"/>
                <a:cs typeface="Segoe UI"/>
              </a:rPr>
              <a:t>, </a:t>
            </a:r>
            <a:r>
              <a:rPr lang="en-US" sz="1000" dirty="0" err="1" smtClean="0">
                <a:effectLst/>
                <a:latin typeface="Arial"/>
                <a:ea typeface="Times New Roman"/>
                <a:cs typeface="Segoe UI"/>
              </a:rPr>
              <a:t>activez</a:t>
            </a:r>
            <a:r>
              <a:rPr lang="en-US" sz="1000" dirty="0" smtClean="0">
                <a:effectLst/>
                <a:latin typeface="Arial"/>
                <a:ea typeface="Times New Roman"/>
                <a:cs typeface="Segoe UI"/>
              </a:rPr>
              <a:t> la case à </a:t>
            </a:r>
            <a:r>
              <a:rPr lang="en-US" sz="1000" dirty="0" err="1" smtClean="0">
                <a:effectLst/>
                <a:latin typeface="Arial"/>
                <a:ea typeface="Times New Roman"/>
                <a:cs typeface="Segoe UI"/>
              </a:rPr>
              <a:t>cocher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Compteur</a:t>
            </a:r>
            <a:r>
              <a:rPr lang="en-US" sz="1000" b="1" dirty="0" smtClean="0">
                <a:effectLst/>
                <a:latin typeface="Arial"/>
                <a:ea typeface="Times New Roman"/>
                <a:cs typeface="Times New Roman"/>
              </a:rPr>
              <a:t> de performance</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Suivant</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Dans</a:t>
            </a:r>
            <a:r>
              <a:rPr lang="en-US" sz="1000" dirty="0" smtClean="0">
                <a:effectLst/>
                <a:latin typeface="Arial"/>
                <a:ea typeface="Times New Roman"/>
                <a:cs typeface="Segoe UI"/>
              </a:rPr>
              <a:t> la page </a:t>
            </a:r>
            <a:r>
              <a:rPr lang="en-US" sz="1000" b="1" dirty="0" err="1" smtClean="0">
                <a:effectLst/>
                <a:latin typeface="Arial"/>
                <a:ea typeface="Times New Roman"/>
                <a:cs typeface="Times New Roman"/>
              </a:rPr>
              <a:t>Quels</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compteurs</a:t>
            </a:r>
            <a:r>
              <a:rPr lang="en-US" sz="1000" b="1" dirty="0" smtClean="0">
                <a:effectLst/>
                <a:latin typeface="Arial"/>
                <a:ea typeface="Times New Roman"/>
                <a:cs typeface="Times New Roman"/>
              </a:rPr>
              <a:t> de performance </a:t>
            </a:r>
            <a:r>
              <a:rPr lang="en-US" sz="1000" b="1" dirty="0" err="1" smtClean="0">
                <a:effectLst/>
                <a:latin typeface="Arial"/>
                <a:ea typeface="Times New Roman"/>
                <a:cs typeface="Times New Roman"/>
              </a:rPr>
              <a:t>enregistrer</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dans</a:t>
            </a:r>
            <a:r>
              <a:rPr lang="en-US" sz="1000" b="1" dirty="0" smtClean="0">
                <a:effectLst/>
                <a:latin typeface="Arial"/>
                <a:ea typeface="Times New Roman"/>
                <a:cs typeface="Times New Roman"/>
              </a:rPr>
              <a:t> un journal ?</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Ajouter</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688C6DC2-9EA5-490D-B567-8BB0AF65BFE8}" type="slidenum">
              <a:rPr lang="en-US" smtClean="0"/>
              <a:t>11</a:t>
            </a:fld>
            <a:endParaRPr lang="en-US"/>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9" name="Rectangle 8"/>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13: Surveillance de Windows Server 2012</a:t>
            </a:r>
            <a:endParaRPr lang="en-US" sz="1200" b="1">
              <a:solidFill>
                <a:srgbClr val="336699"/>
              </a:solidFill>
              <a:latin typeface="Arial"/>
            </a:endParaRPr>
          </a:p>
        </p:txBody>
      </p:sp>
      <p:sp>
        <p:nvSpPr>
          <p:cNvPr id="10" name="TextBox 9"/>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val="3803678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1"/>
            </a:pPr>
            <a:r>
              <a:rPr lang="en-US" sz="1000" dirty="0" err="1" smtClean="0">
                <a:solidFill>
                  <a:prstClr val="black"/>
                </a:solidFill>
                <a:latin typeface="Arial"/>
                <a:ea typeface="Times New Roman"/>
                <a:cs typeface="Segoe UI"/>
              </a:rPr>
              <a:t>Dans</a:t>
            </a:r>
            <a:r>
              <a:rPr lang="en-US" sz="1000" dirty="0" smtClean="0">
                <a:solidFill>
                  <a:prstClr val="black"/>
                </a:solidFill>
                <a:latin typeface="Arial"/>
                <a:ea typeface="Times New Roman"/>
                <a:cs typeface="Segoe UI"/>
              </a:rPr>
              <a:t> la </a:t>
            </a:r>
            <a:r>
              <a:rPr lang="en-US" sz="1000" dirty="0" err="1" smtClean="0">
                <a:solidFill>
                  <a:prstClr val="black"/>
                </a:solidFill>
                <a:latin typeface="Arial"/>
                <a:ea typeface="Times New Roman"/>
                <a:cs typeface="Segoe UI"/>
              </a:rPr>
              <a:t>liste</a:t>
            </a:r>
            <a:r>
              <a:rPr lang="en-US" sz="1000" dirty="0" smtClean="0">
                <a:solidFill>
                  <a:prstClr val="black"/>
                </a:solidFill>
                <a:latin typeface="Arial"/>
                <a:ea typeface="Times New Roman"/>
                <a:cs typeface="Segoe UI"/>
              </a:rPr>
              <a:t> </a:t>
            </a:r>
            <a:r>
              <a:rPr lang="en-US" sz="1000" b="1" dirty="0" err="1" smtClean="0">
                <a:solidFill>
                  <a:prstClr val="black"/>
                </a:solidFill>
                <a:latin typeface="Arial"/>
                <a:ea typeface="Times New Roman"/>
                <a:cs typeface="Times New Roman"/>
              </a:rPr>
              <a:t>Compteurs</a:t>
            </a:r>
            <a:r>
              <a:rPr lang="en-US" sz="1000" b="1" dirty="0" smtClean="0">
                <a:solidFill>
                  <a:prstClr val="black"/>
                </a:solidFill>
                <a:latin typeface="Arial"/>
                <a:ea typeface="Times New Roman"/>
                <a:cs typeface="Times New Roman"/>
              </a:rPr>
              <a:t> </a:t>
            </a:r>
            <a:r>
              <a:rPr lang="en-US" sz="1000" b="1" dirty="0" err="1" smtClean="0">
                <a:solidFill>
                  <a:prstClr val="black"/>
                </a:solidFill>
                <a:latin typeface="Arial"/>
                <a:ea typeface="Times New Roman"/>
                <a:cs typeface="Times New Roman"/>
              </a:rPr>
              <a:t>disponibles</a:t>
            </a:r>
            <a:r>
              <a:rPr lang="en-US" sz="1000" dirty="0" smtClean="0">
                <a:solidFill>
                  <a:prstClr val="black"/>
                </a:solidFill>
                <a:latin typeface="Arial"/>
                <a:ea typeface="Times New Roman"/>
                <a:cs typeface="Segoe UI"/>
              </a:rPr>
              <a:t>, </a:t>
            </a:r>
            <a:r>
              <a:rPr lang="en-US" sz="1000" dirty="0" err="1" smtClean="0">
                <a:solidFill>
                  <a:prstClr val="black"/>
                </a:solidFill>
                <a:latin typeface="Arial"/>
                <a:ea typeface="Times New Roman"/>
                <a:cs typeface="Segoe UI"/>
              </a:rPr>
              <a:t>développez</a:t>
            </a:r>
            <a:r>
              <a:rPr lang="en-US" sz="1000" dirty="0" smtClean="0">
                <a:solidFill>
                  <a:prstClr val="black"/>
                </a:solidFill>
                <a:latin typeface="Arial"/>
                <a:ea typeface="Times New Roman"/>
                <a:cs typeface="Segoe UI"/>
              </a:rPr>
              <a:t> </a:t>
            </a:r>
            <a:r>
              <a:rPr lang="en-US" sz="1000" b="1" dirty="0" err="1" smtClean="0">
                <a:solidFill>
                  <a:prstClr val="black"/>
                </a:solidFill>
                <a:latin typeface="Arial"/>
                <a:ea typeface="Times New Roman"/>
                <a:cs typeface="Times New Roman"/>
              </a:rPr>
              <a:t>Processeur</a:t>
            </a:r>
            <a:r>
              <a:rPr lang="en-US" sz="1000" dirty="0" smtClean="0">
                <a:solidFill>
                  <a:prstClr val="black"/>
                </a:solidFill>
                <a:latin typeface="Arial"/>
                <a:ea typeface="Times New Roman"/>
                <a:cs typeface="Segoe UI"/>
              </a:rPr>
              <a:t>, </a:t>
            </a:r>
            <a:r>
              <a:rPr lang="en-US" sz="1000" dirty="0" err="1" smtClean="0">
                <a:solidFill>
                  <a:prstClr val="black"/>
                </a:solidFill>
                <a:latin typeface="Arial"/>
                <a:ea typeface="Times New Roman"/>
                <a:cs typeface="Segoe UI"/>
              </a:rPr>
              <a:t>cliquez</a:t>
            </a:r>
            <a:r>
              <a:rPr lang="en-US" sz="1000" dirty="0" smtClean="0">
                <a:solidFill>
                  <a:prstClr val="black"/>
                </a:solidFill>
                <a:latin typeface="Arial"/>
                <a:ea typeface="Times New Roman"/>
                <a:cs typeface="Segoe UI"/>
              </a:rPr>
              <a:t> </a:t>
            </a:r>
            <a:r>
              <a:rPr lang="en-US" sz="1000" dirty="0" err="1" smtClean="0">
                <a:solidFill>
                  <a:prstClr val="black"/>
                </a:solidFill>
                <a:latin typeface="Arial"/>
                <a:ea typeface="Times New Roman"/>
                <a:cs typeface="Segoe UI"/>
              </a:rPr>
              <a:t>sur</a:t>
            </a:r>
            <a:r>
              <a:rPr lang="en-US" sz="1000" dirty="0" smtClean="0">
                <a:solidFill>
                  <a:prstClr val="black"/>
                </a:solidFill>
                <a:latin typeface="Arial"/>
                <a:ea typeface="Times New Roman"/>
                <a:cs typeface="Segoe UI"/>
              </a:rPr>
              <a:t> </a:t>
            </a:r>
            <a:r>
              <a:rPr lang="en-US" sz="1000" b="1" dirty="0" smtClean="0">
                <a:solidFill>
                  <a:prstClr val="black"/>
                </a:solidFill>
                <a:latin typeface="Arial"/>
                <a:ea typeface="Times New Roman"/>
                <a:cs typeface="Times New Roman"/>
              </a:rPr>
              <a:t>% temps </a:t>
            </a:r>
            <a:r>
              <a:rPr lang="en-US" sz="1000" b="1" dirty="0" err="1" smtClean="0">
                <a:solidFill>
                  <a:prstClr val="black"/>
                </a:solidFill>
                <a:latin typeface="Arial"/>
                <a:ea typeface="Times New Roman"/>
                <a:cs typeface="Times New Roman"/>
              </a:rPr>
              <a:t>processeur</a:t>
            </a:r>
            <a:r>
              <a:rPr lang="en-US" sz="1000" dirty="0" smtClean="0">
                <a:solidFill>
                  <a:prstClr val="black"/>
                </a:solidFill>
                <a:latin typeface="Arial"/>
                <a:ea typeface="Times New Roman"/>
                <a:cs typeface="Segoe UI"/>
              </a:rPr>
              <a:t>, </a:t>
            </a:r>
            <a:r>
              <a:rPr lang="en-US" sz="1000" dirty="0" err="1" smtClean="0">
                <a:solidFill>
                  <a:prstClr val="black"/>
                </a:solidFill>
                <a:latin typeface="Arial"/>
                <a:ea typeface="Times New Roman"/>
                <a:cs typeface="Segoe UI"/>
              </a:rPr>
              <a:t>puis</a:t>
            </a:r>
            <a:r>
              <a:rPr lang="en-US" sz="1000" dirty="0" smtClean="0">
                <a:solidFill>
                  <a:prstClr val="black"/>
                </a:solidFill>
                <a:latin typeface="Arial"/>
                <a:ea typeface="Times New Roman"/>
                <a:cs typeface="Segoe UI"/>
              </a:rPr>
              <a:t> </a:t>
            </a:r>
            <a:r>
              <a:rPr lang="en-US" sz="1000" dirty="0" err="1" smtClean="0">
                <a:solidFill>
                  <a:prstClr val="black"/>
                </a:solidFill>
                <a:latin typeface="Arial"/>
                <a:ea typeface="Times New Roman"/>
                <a:cs typeface="Segoe UI"/>
              </a:rPr>
              <a:t>sur</a:t>
            </a:r>
            <a:r>
              <a:rPr lang="en-US" sz="1000" dirty="0" smtClean="0">
                <a:solidFill>
                  <a:prstClr val="black"/>
                </a:solidFill>
                <a:latin typeface="Arial"/>
                <a:ea typeface="Times New Roman"/>
                <a:cs typeface="Segoe UI"/>
              </a:rPr>
              <a:t> </a:t>
            </a:r>
            <a:r>
              <a:rPr lang="en-US" sz="1000" b="1" dirty="0" err="1" smtClean="0">
                <a:solidFill>
                  <a:prstClr val="black"/>
                </a:solidFill>
                <a:latin typeface="Arial"/>
                <a:ea typeface="Times New Roman"/>
                <a:cs typeface="Times New Roman"/>
              </a:rPr>
              <a:t>Ajouter</a:t>
            </a:r>
            <a:r>
              <a:rPr lang="en-US" sz="1000" b="1" dirty="0" smtClean="0">
                <a:solidFill>
                  <a:prstClr val="black"/>
                </a:solidFill>
                <a:latin typeface="Arial"/>
                <a:ea typeface="Times New Roman"/>
                <a:cs typeface="Times New Roman"/>
              </a:rPr>
              <a:t> &gt;&gt;</a:t>
            </a:r>
            <a:r>
              <a:rPr lang="en-US" sz="1000" dirty="0" smtClean="0">
                <a:solidFill>
                  <a:prstClr val="black"/>
                </a:solidFill>
                <a:latin typeface="Arial"/>
                <a:ea typeface="Times New Roman"/>
                <a:cs typeface="Segoe UI"/>
              </a:rPr>
              <a:t>.</a:t>
            </a:r>
            <a:endParaRPr lang="en-US" sz="1000" dirty="0" smtClean="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dirty="0" err="1" smtClean="0">
                <a:solidFill>
                  <a:prstClr val="black"/>
                </a:solidFill>
                <a:latin typeface="Arial"/>
                <a:ea typeface="Times New Roman"/>
                <a:cs typeface="Segoe UI"/>
              </a:rPr>
              <a:t>Dans</a:t>
            </a:r>
            <a:r>
              <a:rPr lang="en-US" sz="1000" dirty="0" smtClean="0">
                <a:solidFill>
                  <a:prstClr val="black"/>
                </a:solidFill>
                <a:latin typeface="Arial"/>
                <a:ea typeface="Times New Roman"/>
                <a:cs typeface="Segoe UI"/>
              </a:rPr>
              <a:t> </a:t>
            </a:r>
            <a:r>
              <a:rPr lang="en-US" sz="1000" dirty="0">
                <a:solidFill>
                  <a:prstClr val="black"/>
                </a:solidFill>
                <a:latin typeface="Arial"/>
                <a:ea typeface="Times New Roman"/>
                <a:cs typeface="Segoe UI"/>
              </a:rPr>
              <a:t>la </a:t>
            </a:r>
            <a:r>
              <a:rPr lang="en-US" sz="1000" dirty="0" err="1">
                <a:solidFill>
                  <a:prstClr val="black"/>
                </a:solidFill>
                <a:latin typeface="Arial"/>
                <a:ea typeface="Times New Roman"/>
                <a:cs typeface="Segoe UI"/>
              </a:rPr>
              <a:t>liste</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Compteurs</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disponibles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développez</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Mémoire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Pages/s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Ajouter</a:t>
            </a:r>
            <a:r>
              <a:rPr lang="en-US" sz="1000" b="1" dirty="0">
                <a:solidFill>
                  <a:prstClr val="black"/>
                </a:solidFill>
                <a:latin typeface="Arial"/>
                <a:ea typeface="Times New Roman"/>
                <a:cs typeface="Times New Roman"/>
              </a:rPr>
              <a:t> &gt;&gt;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liste</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Compteurs</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disponibles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développez</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Disque</a:t>
            </a:r>
            <a:r>
              <a:rPr lang="en-US" sz="1000" b="1" dirty="0">
                <a:solidFill>
                  <a:prstClr val="black"/>
                </a:solidFill>
                <a:latin typeface="Arial"/>
                <a:ea typeface="Times New Roman"/>
                <a:cs typeface="Times New Roman"/>
              </a:rPr>
              <a:t> physique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Pourcentage</a:t>
            </a:r>
            <a:r>
              <a:rPr lang="en-US" sz="1000" b="1" dirty="0">
                <a:solidFill>
                  <a:prstClr val="black"/>
                </a:solidFill>
                <a:latin typeface="Arial"/>
                <a:ea typeface="Times New Roman"/>
                <a:cs typeface="Times New Roman"/>
              </a:rPr>
              <a:t> du temps </a:t>
            </a:r>
            <a:r>
              <a:rPr lang="en-US" sz="1000" b="1" dirty="0" err="1">
                <a:solidFill>
                  <a:prstClr val="black"/>
                </a:solidFill>
                <a:latin typeface="Arial"/>
                <a:ea typeface="Times New Roman"/>
                <a:cs typeface="Times New Roman"/>
              </a:rPr>
              <a:t>disque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Ajouter</a:t>
            </a:r>
            <a:r>
              <a:rPr lang="en-US" sz="1000" b="1" dirty="0">
                <a:solidFill>
                  <a:prstClr val="black"/>
                </a:solidFill>
                <a:latin typeface="Arial"/>
                <a:ea typeface="Times New Roman"/>
                <a:cs typeface="Times New Roman"/>
              </a:rPr>
              <a:t> &gt;&gt;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Longueur</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moyenne</a:t>
            </a:r>
            <a:r>
              <a:rPr lang="en-US" sz="1000" b="1" dirty="0">
                <a:solidFill>
                  <a:prstClr val="black"/>
                </a:solidFill>
                <a:latin typeface="Arial"/>
                <a:ea typeface="Times New Roman"/>
                <a:cs typeface="Times New Roman"/>
              </a:rPr>
              <a:t> de file </a:t>
            </a:r>
            <a:r>
              <a:rPr lang="en-US" sz="1000" b="1" dirty="0" err="1">
                <a:solidFill>
                  <a:prstClr val="black"/>
                </a:solidFill>
                <a:latin typeface="Arial"/>
                <a:ea typeface="Times New Roman"/>
                <a:cs typeface="Times New Roman"/>
              </a:rPr>
              <a:t>d'attente</a:t>
            </a:r>
            <a:r>
              <a:rPr lang="en-US" sz="1000" b="1" dirty="0">
                <a:solidFill>
                  <a:prstClr val="black"/>
                </a:solidFill>
                <a:latin typeface="Arial"/>
                <a:ea typeface="Times New Roman"/>
                <a:cs typeface="Times New Roman"/>
              </a:rPr>
              <a:t> du </a:t>
            </a:r>
            <a:r>
              <a:rPr lang="en-US" sz="1000" b="1" dirty="0" err="1">
                <a:solidFill>
                  <a:prstClr val="black"/>
                </a:solidFill>
                <a:latin typeface="Arial"/>
                <a:ea typeface="Times New Roman"/>
                <a:cs typeface="Times New Roman"/>
              </a:rPr>
              <a:t>disque</a:t>
            </a:r>
            <a:r>
              <a:rPr lang="en-US" sz="1000" dirty="0">
                <a:solidFill>
                  <a:prstClr val="black"/>
                </a:solidFill>
                <a:latin typeface="Arial"/>
                <a:ea typeface="Times New Roman"/>
                <a:cs typeface="Segoe UI"/>
              </a:rPr>
              <a:t>,</a:t>
            </a:r>
            <a:r>
              <a:rPr lang="en-US" sz="1000" b="1" dirty="0">
                <a:solidFill>
                  <a:prstClr val="black"/>
                </a:solidFill>
                <a:latin typeface="Arial"/>
                <a:ea typeface="Times New Roman"/>
                <a:cs typeface="Times New Roman"/>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Ajouter</a:t>
            </a:r>
            <a:r>
              <a:rPr lang="en-US" sz="1000" b="1" dirty="0">
                <a:solidFill>
                  <a:prstClr val="black"/>
                </a:solidFill>
                <a:latin typeface="Arial"/>
                <a:ea typeface="Times New Roman"/>
                <a:cs typeface="Times New Roman"/>
              </a:rPr>
              <a:t> &gt;&gt;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liste</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Compteurs</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disponibles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développez</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Système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Longueur</a:t>
            </a:r>
            <a:r>
              <a:rPr lang="en-US" sz="1000" b="1" dirty="0">
                <a:solidFill>
                  <a:prstClr val="black"/>
                </a:solidFill>
                <a:latin typeface="Arial"/>
                <a:ea typeface="Times New Roman"/>
                <a:cs typeface="Times New Roman"/>
              </a:rPr>
              <a:t> de la file du </a:t>
            </a:r>
            <a:r>
              <a:rPr lang="en-US" sz="1000" b="1" dirty="0" err="1">
                <a:solidFill>
                  <a:prstClr val="black"/>
                </a:solidFill>
                <a:latin typeface="Arial"/>
                <a:ea typeface="Times New Roman"/>
                <a:cs typeface="Times New Roman"/>
              </a:rPr>
              <a:t>processeur</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Ajouter</a:t>
            </a:r>
            <a:r>
              <a:rPr lang="en-US" sz="1000" b="1" dirty="0">
                <a:solidFill>
                  <a:prstClr val="black"/>
                </a:solidFill>
                <a:latin typeface="Arial"/>
                <a:ea typeface="Times New Roman"/>
                <a:cs typeface="Times New Roman"/>
              </a:rPr>
              <a:t> &gt;&gt;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liste</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Compteurs</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disponibles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développez</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Interface </a:t>
            </a:r>
            <a:r>
              <a:rPr lang="en-US" sz="1000" b="1" dirty="0" err="1">
                <a:solidFill>
                  <a:prstClr val="black"/>
                </a:solidFill>
                <a:latin typeface="Arial"/>
                <a:ea typeface="Times New Roman"/>
                <a:cs typeface="Times New Roman"/>
              </a:rPr>
              <a:t>réseau</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Total des octets/s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Ajouter</a:t>
            </a:r>
            <a:r>
              <a:rPr lang="en-US" sz="1000" b="1" dirty="0">
                <a:solidFill>
                  <a:prstClr val="black"/>
                </a:solidFill>
                <a:latin typeface="Arial"/>
                <a:ea typeface="Times New Roman"/>
                <a:cs typeface="Times New Roman"/>
              </a:rPr>
              <a:t> &gt;&gt;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page </a:t>
            </a:r>
            <a:r>
              <a:rPr lang="en-US" sz="1000" b="1" dirty="0" err="1">
                <a:solidFill>
                  <a:prstClr val="black"/>
                </a:solidFill>
                <a:latin typeface="Arial"/>
                <a:ea typeface="Times New Roman"/>
                <a:cs typeface="Times New Roman"/>
              </a:rPr>
              <a:t>Quels</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compteurs</a:t>
            </a:r>
            <a:r>
              <a:rPr lang="en-US" sz="1000" b="1" dirty="0">
                <a:solidFill>
                  <a:prstClr val="black"/>
                </a:solidFill>
                <a:latin typeface="Arial"/>
                <a:ea typeface="Times New Roman"/>
                <a:cs typeface="Times New Roman"/>
              </a:rPr>
              <a:t> de performance </a:t>
            </a:r>
            <a:r>
              <a:rPr lang="en-US" sz="1000" b="1" dirty="0" err="1">
                <a:solidFill>
                  <a:prstClr val="black"/>
                </a:solidFill>
                <a:latin typeface="Arial"/>
                <a:ea typeface="Times New Roman"/>
                <a:cs typeface="Times New Roman"/>
              </a:rPr>
              <a:t>enregistrer</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dans</a:t>
            </a:r>
            <a:r>
              <a:rPr lang="en-US" sz="1000" b="1" dirty="0">
                <a:solidFill>
                  <a:prstClr val="black"/>
                </a:solidFill>
                <a:latin typeface="Arial"/>
                <a:ea typeface="Times New Roman"/>
                <a:cs typeface="Times New Roman"/>
              </a:rPr>
              <a:t> un journal ?</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zone </a:t>
            </a:r>
            <a:r>
              <a:rPr lang="en-US" sz="1000" b="1" dirty="0" err="1">
                <a:solidFill>
                  <a:prstClr val="black"/>
                </a:solidFill>
                <a:latin typeface="Arial"/>
                <a:ea typeface="Times New Roman"/>
                <a:cs typeface="Times New Roman"/>
              </a:rPr>
              <a:t>Intervalle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d’échantillonnage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tapez</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1</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Suivant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page </a:t>
            </a:r>
            <a:r>
              <a:rPr lang="en-US" sz="1000" b="1" dirty="0" err="1">
                <a:solidFill>
                  <a:prstClr val="black"/>
                </a:solidFill>
                <a:latin typeface="Arial"/>
                <a:ea typeface="Times New Roman"/>
                <a:cs typeface="Times New Roman"/>
              </a:rPr>
              <a:t>Où</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enregistrer</a:t>
            </a:r>
            <a:r>
              <a:rPr lang="en-US" sz="1000" b="1" dirty="0">
                <a:solidFill>
                  <a:prstClr val="black"/>
                </a:solidFill>
                <a:latin typeface="Arial"/>
                <a:ea typeface="Times New Roman"/>
                <a:cs typeface="Times New Roman"/>
              </a:rPr>
              <a:t> les </a:t>
            </a:r>
            <a:r>
              <a:rPr lang="en-US" sz="1000" b="1" dirty="0" err="1">
                <a:solidFill>
                  <a:prstClr val="black"/>
                </a:solidFill>
                <a:latin typeface="Arial"/>
                <a:ea typeface="Times New Roman"/>
                <a:cs typeface="Times New Roman"/>
              </a:rPr>
              <a:t>données</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Suivant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page </a:t>
            </a:r>
            <a:r>
              <a:rPr lang="en-US" sz="1000" b="1" dirty="0" err="1">
                <a:solidFill>
                  <a:prstClr val="black"/>
                </a:solidFill>
                <a:latin typeface="Arial"/>
                <a:ea typeface="Times New Roman"/>
                <a:cs typeface="Times New Roman"/>
              </a:rPr>
              <a:t>Créer</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l'ensemble</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collecteurs</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données</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Enregistrer</a:t>
            </a:r>
            <a:r>
              <a:rPr lang="en-US" sz="1000" b="1" dirty="0">
                <a:solidFill>
                  <a:prstClr val="black"/>
                </a:solidFill>
                <a:latin typeface="Arial"/>
                <a:ea typeface="Times New Roman"/>
                <a:cs typeface="Times New Roman"/>
              </a:rPr>
              <a:t> et </a:t>
            </a:r>
            <a:r>
              <a:rPr lang="en-US" sz="1000" b="1" dirty="0" err="1">
                <a:solidFill>
                  <a:prstClr val="black"/>
                </a:solidFill>
                <a:latin typeface="Arial"/>
                <a:ea typeface="Times New Roman"/>
                <a:cs typeface="Times New Roman"/>
              </a:rPr>
              <a:t>fermer</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Terminer</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l'Analyseur</a:t>
            </a:r>
            <a:r>
              <a:rPr lang="en-US" sz="1000" dirty="0">
                <a:solidFill>
                  <a:prstClr val="black"/>
                </a:solidFill>
                <a:latin typeface="Arial"/>
                <a:ea typeface="Times New Roman"/>
                <a:cs typeface="Segoe UI"/>
              </a:rPr>
              <a:t> de performances, </a:t>
            </a: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le </a:t>
            </a:r>
            <a:r>
              <a:rPr lang="en-US" sz="1000" dirty="0" err="1">
                <a:solidFill>
                  <a:prstClr val="black"/>
                </a:solidFill>
                <a:latin typeface="Arial"/>
                <a:ea typeface="Times New Roman"/>
                <a:cs typeface="Segoe UI"/>
              </a:rPr>
              <a:t>volet</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résultats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avec le </a:t>
            </a:r>
            <a:r>
              <a:rPr lang="en-US" sz="1000" dirty="0" err="1">
                <a:solidFill>
                  <a:prstClr val="black"/>
                </a:solidFill>
                <a:latin typeface="Arial"/>
                <a:ea typeface="Times New Roman"/>
                <a:cs typeface="Segoe UI"/>
              </a:rPr>
              <a:t>bouton</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droit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Performances de</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LON-SVR1</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smtClean="0">
                <a:solidFill>
                  <a:prstClr val="black"/>
                </a:solidFill>
                <a:latin typeface="Arial"/>
                <a:ea typeface="Times New Roman"/>
                <a:cs typeface="Times New Roman"/>
              </a:rPr>
              <a:t>Accueil</a:t>
            </a:r>
            <a:r>
              <a:rPr lang="en-US" sz="1000" dirty="0" smtClean="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688C6DC2-9EA5-490D-B567-8BB0AF65BFE8}" type="slidenum">
              <a:rPr lang="en-US" smtClean="0"/>
              <a:t>12</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9" name="Rectangle 8"/>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13: Surveillance de Windows Server 2012</a:t>
            </a:r>
            <a:endParaRPr lang="en-US" sz="1200" b="1">
              <a:solidFill>
                <a:srgbClr val="336699"/>
              </a:solidFill>
              <a:latin typeface="Arial"/>
            </a:endParaRPr>
          </a:p>
        </p:txBody>
      </p:sp>
      <p:sp>
        <p:nvSpPr>
          <p:cNvPr id="10" name="TextBox 9"/>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val="2563404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ts val="1300"/>
              </a:lnSpc>
              <a:spcBef>
                <a:spcPts val="900"/>
              </a:spcBef>
              <a:spcAft>
                <a:spcPts val="300"/>
              </a:spcAft>
            </a:pPr>
            <a:r>
              <a:rPr lang="en-US" sz="1000" b="1" dirty="0" err="1" smtClean="0">
                <a:solidFill>
                  <a:prstClr val="black"/>
                </a:solidFill>
                <a:latin typeface="Arial"/>
                <a:ea typeface="SimSun"/>
                <a:cs typeface="Segoe UI"/>
              </a:rPr>
              <a:t>Créer</a:t>
            </a:r>
            <a:r>
              <a:rPr lang="en-US" sz="1000" b="1" dirty="0" smtClean="0">
                <a:solidFill>
                  <a:prstClr val="black"/>
                </a:solidFill>
                <a:latin typeface="Arial"/>
                <a:ea typeface="SimSun"/>
                <a:cs typeface="Segoe UI"/>
              </a:rPr>
              <a:t> </a:t>
            </a:r>
            <a:r>
              <a:rPr lang="en-US" sz="1000" b="1" dirty="0" err="1">
                <a:solidFill>
                  <a:prstClr val="black"/>
                </a:solidFill>
                <a:latin typeface="Arial"/>
                <a:ea typeface="SimSun"/>
                <a:cs typeface="Segoe UI"/>
              </a:rPr>
              <a:t>une</a:t>
            </a:r>
            <a:r>
              <a:rPr lang="en-US" sz="1000" b="1" dirty="0">
                <a:solidFill>
                  <a:prstClr val="black"/>
                </a:solidFill>
                <a:latin typeface="Arial"/>
                <a:ea typeface="SimSun"/>
                <a:cs typeface="Segoe UI"/>
              </a:rPr>
              <a:t> charge de </a:t>
            </a:r>
            <a:r>
              <a:rPr lang="en-US" sz="1000" b="1" dirty="0" err="1">
                <a:solidFill>
                  <a:prstClr val="black"/>
                </a:solidFill>
                <a:latin typeface="Arial"/>
                <a:ea typeface="SimSun"/>
                <a:cs typeface="Segoe UI"/>
              </a:rPr>
              <a:t>disque</a:t>
            </a:r>
            <a:r>
              <a:rPr lang="en-US" sz="1000" b="1" dirty="0">
                <a:solidFill>
                  <a:prstClr val="black"/>
                </a:solidFill>
                <a:latin typeface="Arial"/>
                <a:ea typeface="SimSun"/>
                <a:cs typeface="Segoe UI"/>
              </a:rPr>
              <a:t> </a:t>
            </a:r>
            <a:r>
              <a:rPr lang="en-US" sz="1000" b="1" dirty="0" err="1">
                <a:solidFill>
                  <a:prstClr val="black"/>
                </a:solidFill>
                <a:latin typeface="Arial"/>
                <a:ea typeface="SimSun"/>
                <a:cs typeface="Segoe UI"/>
              </a:rPr>
              <a:t>sur</a:t>
            </a:r>
            <a:r>
              <a:rPr lang="en-US" sz="1000" b="1" dirty="0">
                <a:solidFill>
                  <a:prstClr val="black"/>
                </a:solidFill>
                <a:latin typeface="Arial"/>
                <a:ea typeface="SimSun"/>
                <a:cs typeface="Segoe UI"/>
              </a:rPr>
              <a:t> le </a:t>
            </a:r>
            <a:r>
              <a:rPr lang="en-US" sz="1000" b="1" dirty="0" err="1">
                <a:solidFill>
                  <a:prstClr val="black"/>
                </a:solidFill>
                <a:latin typeface="Arial"/>
                <a:ea typeface="SimSun"/>
                <a:cs typeface="Segoe UI"/>
              </a:rPr>
              <a:t>serveur</a:t>
            </a:r>
            <a:endParaRPr lang="en-US" sz="1000" b="1" dirty="0">
              <a:solidFill>
                <a:prstClr val="black"/>
              </a:solidFill>
              <a:latin typeface="Arial"/>
              <a:ea typeface="SimSun"/>
              <a:cs typeface="Segoe UI"/>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Positionnez</a:t>
            </a:r>
            <a:r>
              <a:rPr lang="en-US" sz="1000" dirty="0">
                <a:solidFill>
                  <a:prstClr val="black"/>
                </a:solidFill>
                <a:latin typeface="Arial"/>
                <a:ea typeface="Times New Roman"/>
                <a:cs typeface="Segoe UI"/>
              </a:rPr>
              <a:t> le </a:t>
            </a:r>
            <a:r>
              <a:rPr lang="en-US" sz="1000" dirty="0" err="1">
                <a:solidFill>
                  <a:prstClr val="black"/>
                </a:solidFill>
                <a:latin typeface="Arial"/>
                <a:ea typeface="Times New Roman"/>
                <a:cs typeface="Segoe UI"/>
              </a:rPr>
              <a:t>pointeur</a:t>
            </a:r>
            <a:r>
              <a:rPr lang="en-US" sz="1000" dirty="0">
                <a:solidFill>
                  <a:prstClr val="black"/>
                </a:solidFill>
                <a:latin typeface="Arial"/>
                <a:ea typeface="Times New Roman"/>
                <a:cs typeface="Segoe UI"/>
              </a:rPr>
              <a:t> de la </a:t>
            </a:r>
            <a:r>
              <a:rPr lang="en-US" sz="1000" dirty="0" err="1">
                <a:solidFill>
                  <a:prstClr val="black"/>
                </a:solidFill>
                <a:latin typeface="Arial"/>
                <a:ea typeface="Times New Roman"/>
                <a:cs typeface="Segoe UI"/>
              </a:rPr>
              <a:t>souris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le coin </a:t>
            </a:r>
            <a:r>
              <a:rPr lang="en-US" sz="1000" dirty="0" err="1">
                <a:solidFill>
                  <a:prstClr val="black"/>
                </a:solidFill>
                <a:latin typeface="Arial"/>
                <a:ea typeface="Times New Roman"/>
                <a:cs typeface="Segoe UI"/>
              </a:rPr>
              <a:t>inférieur</a:t>
            </a:r>
            <a:r>
              <a:rPr lang="en-US" sz="1000" dirty="0">
                <a:solidFill>
                  <a:prstClr val="black"/>
                </a:solidFill>
                <a:latin typeface="Arial"/>
                <a:ea typeface="Times New Roman"/>
                <a:cs typeface="Segoe UI"/>
              </a:rPr>
              <a:t> gauche de la </a:t>
            </a:r>
            <a:r>
              <a:rPr lang="en-US" sz="1000" dirty="0" err="1">
                <a:solidFill>
                  <a:prstClr val="black"/>
                </a:solidFill>
                <a:latin typeface="Arial"/>
                <a:ea typeface="Times New Roman"/>
                <a:cs typeface="Segoe UI"/>
              </a:rPr>
              <a:t>barre</a:t>
            </a:r>
            <a:r>
              <a:rPr lang="en-US" sz="1000" dirty="0">
                <a:solidFill>
                  <a:prstClr val="black"/>
                </a:solidFill>
                <a:latin typeface="Arial"/>
                <a:ea typeface="Times New Roman"/>
                <a:cs typeface="Segoe UI"/>
              </a:rPr>
              <a:t> des </a:t>
            </a:r>
            <a:r>
              <a:rPr lang="en-US" sz="1000" dirty="0" err="1">
                <a:solidFill>
                  <a:prstClr val="black"/>
                </a:solidFill>
                <a:latin typeface="Arial"/>
                <a:ea typeface="Times New Roman"/>
                <a:cs typeface="Segoe UI"/>
              </a:rPr>
              <a:t>tâches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Accueil</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le menu </a:t>
            </a:r>
            <a:r>
              <a:rPr lang="en-US" sz="1000" dirty="0" err="1" smtClean="0">
                <a:solidFill>
                  <a:prstClr val="black"/>
                </a:solidFill>
                <a:latin typeface="Arial"/>
                <a:ea typeface="Times New Roman"/>
                <a:cs typeface="Segoe UI"/>
              </a:rPr>
              <a:t>Accueil</a:t>
            </a:r>
            <a:r>
              <a:rPr lang="en-US" sz="1000" dirty="0" smtClean="0">
                <a:solidFill>
                  <a:prstClr val="black"/>
                </a:solidFill>
                <a:latin typeface="Arial"/>
                <a:ea typeface="Times New Roman"/>
                <a:cs typeface="Segoe UI"/>
              </a:rPr>
              <a:t>, </a:t>
            </a:r>
            <a:r>
              <a:rPr lang="en-US" sz="1000" dirty="0" err="1">
                <a:solidFill>
                  <a:prstClr val="black"/>
                </a:solidFill>
                <a:latin typeface="Arial"/>
                <a:ea typeface="Times New Roman"/>
                <a:cs typeface="Segoe UI"/>
              </a:rPr>
              <a:t>tapez</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Cmd</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liste</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Applications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Invite </a:t>
            </a:r>
            <a:r>
              <a:rPr lang="en-US" sz="1000" b="1" dirty="0" smtClean="0">
                <a:solidFill>
                  <a:prstClr val="black"/>
                </a:solidFill>
                <a:latin typeface="Arial"/>
                <a:ea typeface="Times New Roman"/>
                <a:cs typeface="Times New Roman"/>
              </a:rPr>
              <a:t>de </a:t>
            </a:r>
            <a:r>
              <a:rPr lang="en-US" sz="1000" b="1" dirty="0" err="1" smtClean="0">
                <a:solidFill>
                  <a:prstClr val="black"/>
                </a:solidFill>
                <a:latin typeface="Arial"/>
                <a:ea typeface="Times New Roman"/>
                <a:cs typeface="Times New Roman"/>
              </a:rPr>
              <a:t>commandes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dirty="0">
                <a:solidFill>
                  <a:prstClr val="black"/>
                </a:solidFill>
                <a:latin typeface="Arial"/>
                <a:ea typeface="Times New Roman"/>
                <a:cs typeface="Segoe UI"/>
              </a:rPr>
              <a:t>À </a:t>
            </a:r>
            <a:r>
              <a:rPr lang="en-US" sz="1000" dirty="0" err="1">
                <a:solidFill>
                  <a:prstClr val="black"/>
                </a:solidFill>
                <a:latin typeface="Arial"/>
                <a:ea typeface="Times New Roman"/>
                <a:cs typeface="Segoe UI"/>
              </a:rPr>
              <a:t>l'invite</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commandes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saisissez</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commande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suivante</a:t>
            </a:r>
            <a:r>
              <a:rPr lang="en-US" sz="1000" dirty="0">
                <a:solidFill>
                  <a:prstClr val="black"/>
                </a:solidFill>
                <a:latin typeface="Arial"/>
                <a:ea typeface="Times New Roman"/>
                <a:cs typeface="Segoe UI"/>
              </a:rPr>
              <a:t> et </a:t>
            </a:r>
            <a:r>
              <a:rPr lang="en-US" sz="1000" dirty="0" err="1">
                <a:solidFill>
                  <a:prstClr val="black"/>
                </a:solidFill>
                <a:latin typeface="Arial"/>
                <a:ea typeface="Times New Roman"/>
                <a:cs typeface="Segoe UI"/>
              </a:rPr>
              <a:t>appuyez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Entrée :</a:t>
            </a:r>
            <a:endParaRPr lang="en-US" sz="1000" dirty="0">
              <a:solidFill>
                <a:prstClr val="black"/>
              </a:solidFill>
              <a:latin typeface="Arial"/>
              <a:ea typeface="Times New Roman"/>
              <a:cs typeface="Times New Roman"/>
            </a:endParaRPr>
          </a:p>
          <a:p>
            <a:pPr marL="447675" lvl="0">
              <a:lnSpc>
                <a:spcPct val="115000"/>
              </a:lnSpc>
              <a:spcBef>
                <a:spcPts val="600"/>
              </a:spcBef>
              <a:spcAft>
                <a:spcPts val="995"/>
              </a:spcAft>
            </a:pPr>
            <a:r>
              <a:rPr lang="en-US" sz="1000" b="1" dirty="0" err="1">
                <a:solidFill>
                  <a:prstClr val="black"/>
                </a:solidFill>
                <a:latin typeface="Arial"/>
                <a:ea typeface="Times New Roman"/>
                <a:cs typeface="Times New Roman"/>
              </a:rPr>
              <a:t>Fsutil</a:t>
            </a:r>
            <a:r>
              <a:rPr lang="en-US" sz="1000" b="1" dirty="0">
                <a:solidFill>
                  <a:prstClr val="black"/>
                </a:solidFill>
                <a:latin typeface="Arial"/>
                <a:ea typeface="Times New Roman"/>
                <a:cs typeface="Times New Roman"/>
              </a:rPr>
              <a:t> file </a:t>
            </a:r>
            <a:r>
              <a:rPr lang="en-US" sz="1000" b="1" dirty="0" err="1">
                <a:solidFill>
                  <a:prstClr val="black"/>
                </a:solidFill>
                <a:latin typeface="Arial"/>
                <a:ea typeface="Times New Roman"/>
                <a:cs typeface="Times New Roman"/>
              </a:rPr>
              <a:t>createnew</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bigfile</a:t>
            </a:r>
            <a:r>
              <a:rPr lang="en-US" sz="1000" b="1" dirty="0">
                <a:solidFill>
                  <a:prstClr val="black"/>
                </a:solidFill>
                <a:latin typeface="Arial"/>
                <a:ea typeface="Times New Roman"/>
                <a:cs typeface="Times New Roman"/>
              </a:rPr>
              <a:t> 104857600</a:t>
            </a: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À </a:t>
            </a:r>
            <a:r>
              <a:rPr lang="en-US" sz="1000" dirty="0" err="1">
                <a:solidFill>
                  <a:prstClr val="black"/>
                </a:solidFill>
                <a:latin typeface="Arial"/>
                <a:ea typeface="Times New Roman"/>
                <a:cs typeface="Segoe UI"/>
              </a:rPr>
              <a:t>l'invite</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commandes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saisissez</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commande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suivante</a:t>
            </a:r>
            <a:r>
              <a:rPr lang="en-US" sz="1000" dirty="0">
                <a:solidFill>
                  <a:prstClr val="black"/>
                </a:solidFill>
                <a:latin typeface="Arial"/>
                <a:ea typeface="Times New Roman"/>
                <a:cs typeface="Segoe UI"/>
              </a:rPr>
              <a:t> et </a:t>
            </a:r>
            <a:r>
              <a:rPr lang="en-US" sz="1000" dirty="0" err="1">
                <a:solidFill>
                  <a:prstClr val="black"/>
                </a:solidFill>
                <a:latin typeface="Arial"/>
                <a:ea typeface="Times New Roman"/>
                <a:cs typeface="Segoe UI"/>
              </a:rPr>
              <a:t>appuyez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Entrée :</a:t>
            </a:r>
            <a:endParaRPr lang="en-US" sz="1000" dirty="0">
              <a:solidFill>
                <a:prstClr val="black"/>
              </a:solidFill>
              <a:latin typeface="Arial"/>
              <a:ea typeface="Times New Roman"/>
              <a:cs typeface="Times New Roman"/>
            </a:endParaRPr>
          </a:p>
          <a:p>
            <a:pPr marL="447675" lvl="0">
              <a:lnSpc>
                <a:spcPct val="115000"/>
              </a:lnSpc>
              <a:spcBef>
                <a:spcPts val="600"/>
              </a:spcBef>
              <a:spcAft>
                <a:spcPts val="995"/>
              </a:spcAft>
            </a:pPr>
            <a:r>
              <a:rPr lang="en-US" sz="1000" b="1" dirty="0">
                <a:solidFill>
                  <a:prstClr val="black"/>
                </a:solidFill>
                <a:latin typeface="Arial"/>
                <a:ea typeface="Times New Roman"/>
                <a:cs typeface="Times New Roman"/>
              </a:rPr>
              <a:t>Copy </a:t>
            </a:r>
            <a:r>
              <a:rPr lang="en-US" sz="1000" b="1" dirty="0" err="1">
                <a:solidFill>
                  <a:prstClr val="black"/>
                </a:solidFill>
                <a:latin typeface="Arial"/>
                <a:ea typeface="Times New Roman"/>
                <a:cs typeface="Times New Roman"/>
              </a:rPr>
              <a:t>bigfile</a:t>
            </a:r>
            <a:r>
              <a:rPr lang="en-US" sz="1000" b="1" dirty="0">
                <a:solidFill>
                  <a:prstClr val="black"/>
                </a:solidFill>
                <a:latin typeface="Arial"/>
                <a:ea typeface="Times New Roman"/>
                <a:cs typeface="Times New Roman"/>
              </a:rPr>
              <a:t> \\LON-dc1\c$</a:t>
            </a: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À </a:t>
            </a:r>
            <a:r>
              <a:rPr lang="en-US" sz="1000" dirty="0" err="1">
                <a:solidFill>
                  <a:prstClr val="black"/>
                </a:solidFill>
                <a:latin typeface="Arial"/>
                <a:ea typeface="Times New Roman"/>
                <a:cs typeface="Segoe UI"/>
              </a:rPr>
              <a:t>l'invite</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commandes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saisissez</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commande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suivante</a:t>
            </a:r>
            <a:r>
              <a:rPr lang="en-US" sz="1000" dirty="0">
                <a:solidFill>
                  <a:prstClr val="black"/>
                </a:solidFill>
                <a:latin typeface="Arial"/>
                <a:ea typeface="Times New Roman"/>
                <a:cs typeface="Segoe UI"/>
              </a:rPr>
              <a:t> et </a:t>
            </a:r>
            <a:r>
              <a:rPr lang="en-US" sz="1000" dirty="0" err="1">
                <a:solidFill>
                  <a:prstClr val="black"/>
                </a:solidFill>
                <a:latin typeface="Arial"/>
                <a:ea typeface="Times New Roman"/>
                <a:cs typeface="Segoe UI"/>
              </a:rPr>
              <a:t>appuyez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Entrée :</a:t>
            </a:r>
            <a:endParaRPr lang="en-US" sz="1000" dirty="0">
              <a:solidFill>
                <a:prstClr val="black"/>
              </a:solidFill>
              <a:latin typeface="Arial"/>
              <a:ea typeface="Times New Roman"/>
              <a:cs typeface="Times New Roman"/>
            </a:endParaRPr>
          </a:p>
          <a:p>
            <a:pPr marL="447675" lvl="0">
              <a:lnSpc>
                <a:spcPct val="115000"/>
              </a:lnSpc>
              <a:spcBef>
                <a:spcPts val="600"/>
              </a:spcBef>
              <a:spcAft>
                <a:spcPts val="995"/>
              </a:spcAft>
            </a:pPr>
            <a:r>
              <a:rPr lang="en-US" sz="1000" b="1" dirty="0">
                <a:solidFill>
                  <a:prstClr val="black"/>
                </a:solidFill>
                <a:latin typeface="Arial"/>
                <a:ea typeface="Times New Roman"/>
                <a:cs typeface="Times New Roman"/>
              </a:rPr>
              <a:t>Copy \\LON-dc1\c$\bigfile bigfile2</a:t>
            </a: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Segoe UI"/>
              </a:rPr>
              <a:t>À </a:t>
            </a:r>
            <a:r>
              <a:rPr lang="en-US" sz="1000" dirty="0" err="1">
                <a:solidFill>
                  <a:prstClr val="black"/>
                </a:solidFill>
                <a:latin typeface="Arial"/>
                <a:ea typeface="Times New Roman"/>
                <a:cs typeface="Segoe UI"/>
              </a:rPr>
              <a:t>l'invite</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commandes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saisissez</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commande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suivante</a:t>
            </a:r>
            <a:r>
              <a:rPr lang="en-US" sz="1000" dirty="0">
                <a:solidFill>
                  <a:prstClr val="black"/>
                </a:solidFill>
                <a:latin typeface="Arial"/>
                <a:ea typeface="Times New Roman"/>
                <a:cs typeface="Segoe UI"/>
              </a:rPr>
              <a:t> et </a:t>
            </a:r>
            <a:r>
              <a:rPr lang="en-US" sz="1000" dirty="0" err="1">
                <a:solidFill>
                  <a:prstClr val="black"/>
                </a:solidFill>
                <a:latin typeface="Arial"/>
                <a:ea typeface="Times New Roman"/>
                <a:cs typeface="Segoe UI"/>
              </a:rPr>
              <a:t>appuyez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Entrée :</a:t>
            </a:r>
            <a:endParaRPr lang="en-US" sz="1000" dirty="0">
              <a:solidFill>
                <a:prstClr val="black"/>
              </a:solidFill>
              <a:latin typeface="Arial"/>
              <a:ea typeface="Times New Roman"/>
              <a:cs typeface="Times New Roman"/>
            </a:endParaRPr>
          </a:p>
          <a:p>
            <a:pPr marL="447675" lvl="0">
              <a:lnSpc>
                <a:spcPct val="115000"/>
              </a:lnSpc>
              <a:spcBef>
                <a:spcPts val="600"/>
              </a:spcBef>
              <a:spcAft>
                <a:spcPts val="995"/>
              </a:spcAft>
            </a:pPr>
            <a:r>
              <a:rPr lang="en-US" sz="1000" b="1" dirty="0">
                <a:solidFill>
                  <a:prstClr val="black"/>
                </a:solidFill>
                <a:latin typeface="Arial"/>
                <a:ea typeface="Times New Roman"/>
                <a:cs typeface="Times New Roman"/>
              </a:rPr>
              <a:t>Del bigfile*.*</a:t>
            </a:r>
          </a:p>
          <a:p>
            <a:pPr marL="342900" lvl="0" indent="-342900">
              <a:lnSpc>
                <a:spcPct val="115000"/>
              </a:lnSpc>
              <a:spcAft>
                <a:spcPts val="995"/>
              </a:spcAft>
              <a:buFont typeface="+mj-lt"/>
              <a:buAutoNum type="arabicPeriod" startAt="7"/>
            </a:pPr>
            <a:r>
              <a:rPr lang="en-US" sz="1000" dirty="0">
                <a:solidFill>
                  <a:prstClr val="black"/>
                </a:solidFill>
                <a:latin typeface="Arial"/>
                <a:ea typeface="Times New Roman"/>
                <a:cs typeface="Segoe UI"/>
              </a:rPr>
              <a:t>À </a:t>
            </a:r>
            <a:r>
              <a:rPr lang="en-US" sz="1000" dirty="0" err="1">
                <a:solidFill>
                  <a:prstClr val="black"/>
                </a:solidFill>
                <a:latin typeface="Arial"/>
                <a:ea typeface="Times New Roman"/>
                <a:cs typeface="Segoe UI"/>
              </a:rPr>
              <a:t>l'invite</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commandes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saisissez</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commande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suivante</a:t>
            </a:r>
            <a:r>
              <a:rPr lang="en-US" sz="1000" dirty="0">
                <a:solidFill>
                  <a:prstClr val="black"/>
                </a:solidFill>
                <a:latin typeface="Arial"/>
                <a:ea typeface="Times New Roman"/>
                <a:cs typeface="Segoe UI"/>
              </a:rPr>
              <a:t> et </a:t>
            </a:r>
            <a:r>
              <a:rPr lang="en-US" sz="1000" dirty="0" err="1">
                <a:solidFill>
                  <a:prstClr val="black"/>
                </a:solidFill>
                <a:latin typeface="Arial"/>
                <a:ea typeface="Times New Roman"/>
                <a:cs typeface="Segoe UI"/>
              </a:rPr>
              <a:t>appuyez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Entrée :</a:t>
            </a:r>
            <a:endParaRPr lang="en-US" sz="1000" dirty="0">
              <a:solidFill>
                <a:prstClr val="black"/>
              </a:solidFill>
              <a:latin typeface="Arial"/>
              <a:ea typeface="Times New Roman"/>
              <a:cs typeface="Times New Roman"/>
            </a:endParaRPr>
          </a:p>
          <a:p>
            <a:pPr marL="447675" lvl="0">
              <a:lnSpc>
                <a:spcPct val="115000"/>
              </a:lnSpc>
              <a:spcBef>
                <a:spcPts val="600"/>
              </a:spcBef>
              <a:spcAft>
                <a:spcPts val="995"/>
              </a:spcAft>
            </a:pPr>
            <a:r>
              <a:rPr lang="en-US" sz="1000" b="1" dirty="0">
                <a:solidFill>
                  <a:prstClr val="black"/>
                </a:solidFill>
                <a:latin typeface="Arial"/>
                <a:ea typeface="Times New Roman"/>
                <a:cs typeface="Times New Roman"/>
              </a:rPr>
              <a:t>Del \\LON-dc1\c$\bigfile*.*</a:t>
            </a:r>
          </a:p>
          <a:p>
            <a:pPr marL="342900" lvl="0" indent="-342900">
              <a:lnSpc>
                <a:spcPct val="115000"/>
              </a:lnSpc>
              <a:spcAft>
                <a:spcPts val="995"/>
              </a:spcAft>
              <a:buFont typeface="+mj-lt"/>
              <a:buAutoNum type="arabicPeriod" startAt="8"/>
            </a:pPr>
            <a:r>
              <a:rPr lang="en-US" sz="1000" dirty="0" err="1">
                <a:solidFill>
                  <a:prstClr val="black"/>
                </a:solidFill>
                <a:latin typeface="Arial"/>
                <a:ea typeface="Times New Roman"/>
                <a:cs typeface="Segoe UI"/>
              </a:rPr>
              <a:t>Fermez</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fenêtre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d'invite</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commandes</a:t>
            </a:r>
            <a:r>
              <a:rPr lang="en-US" sz="1000" dirty="0" smtClean="0">
                <a:solidFill>
                  <a:prstClr val="black"/>
                </a:solidFill>
                <a:latin typeface="Arial"/>
                <a:ea typeface="Times New Roman"/>
                <a:cs typeface="Segoe UI"/>
              </a:rPr>
              <a:t>.</a:t>
            </a:r>
          </a:p>
          <a:p>
            <a:pPr lvl="0">
              <a:lnSpc>
                <a:spcPts val="1300"/>
              </a:lnSpc>
              <a:spcBef>
                <a:spcPts val="900"/>
              </a:spcBef>
              <a:spcAft>
                <a:spcPts val="300"/>
              </a:spcAft>
            </a:pPr>
            <a:r>
              <a:rPr lang="en-US" sz="1000" b="1" dirty="0" err="1" smtClean="0">
                <a:solidFill>
                  <a:prstClr val="black"/>
                </a:solidFill>
                <a:latin typeface="Arial"/>
                <a:ea typeface="SimSun"/>
                <a:cs typeface="Segoe UI"/>
              </a:rPr>
              <a:t>Analyser</a:t>
            </a:r>
            <a:r>
              <a:rPr lang="en-US" sz="1000" b="1" dirty="0" smtClean="0">
                <a:solidFill>
                  <a:prstClr val="black"/>
                </a:solidFill>
                <a:latin typeface="Arial"/>
                <a:ea typeface="SimSun"/>
                <a:cs typeface="Segoe UI"/>
              </a:rPr>
              <a:t> les </a:t>
            </a:r>
            <a:r>
              <a:rPr lang="en-US" sz="1000" b="1" dirty="0" err="1" smtClean="0">
                <a:solidFill>
                  <a:prstClr val="black"/>
                </a:solidFill>
                <a:latin typeface="Arial"/>
                <a:ea typeface="SimSun"/>
                <a:cs typeface="Segoe UI"/>
              </a:rPr>
              <a:t>données</a:t>
            </a:r>
            <a:r>
              <a:rPr lang="en-US" sz="1000" b="1" dirty="0" smtClean="0">
                <a:solidFill>
                  <a:prstClr val="black"/>
                </a:solidFill>
                <a:latin typeface="Arial"/>
                <a:ea typeface="SimSun"/>
                <a:cs typeface="Segoe UI"/>
              </a:rPr>
              <a:t> </a:t>
            </a:r>
            <a:r>
              <a:rPr lang="en-US" sz="1000" b="1" dirty="0" err="1" smtClean="0">
                <a:solidFill>
                  <a:prstClr val="black"/>
                </a:solidFill>
                <a:latin typeface="Arial"/>
                <a:ea typeface="SimSun"/>
                <a:cs typeface="Segoe UI"/>
              </a:rPr>
              <a:t>obtenues</a:t>
            </a:r>
            <a:r>
              <a:rPr lang="en-US" sz="1000" b="1" dirty="0" smtClean="0">
                <a:solidFill>
                  <a:prstClr val="black"/>
                </a:solidFill>
                <a:latin typeface="Arial"/>
                <a:ea typeface="SimSun"/>
                <a:cs typeface="Segoe UI"/>
              </a:rPr>
              <a:t> </a:t>
            </a:r>
            <a:r>
              <a:rPr lang="en-US" sz="1000" b="1" dirty="0" err="1" smtClean="0">
                <a:solidFill>
                  <a:prstClr val="black"/>
                </a:solidFill>
                <a:latin typeface="Arial"/>
                <a:ea typeface="SimSun"/>
                <a:cs typeface="Segoe UI"/>
              </a:rPr>
              <a:t>dans</a:t>
            </a:r>
            <a:r>
              <a:rPr lang="en-US" sz="1000" b="1" dirty="0" smtClean="0">
                <a:solidFill>
                  <a:prstClr val="black"/>
                </a:solidFill>
                <a:latin typeface="Arial"/>
                <a:ea typeface="SimSun"/>
                <a:cs typeface="Segoe UI"/>
              </a:rPr>
              <a:t> un rapport</a:t>
            </a:r>
          </a:p>
          <a:p>
            <a:pPr marL="342900" lvl="0" indent="-342900">
              <a:lnSpc>
                <a:spcPct val="115000"/>
              </a:lnSpc>
              <a:spcAft>
                <a:spcPts val="995"/>
              </a:spcAft>
              <a:buFont typeface="+mj-lt"/>
              <a:buAutoNum type="arabicPeriod"/>
            </a:pPr>
            <a:r>
              <a:rPr lang="en-US" sz="1000" dirty="0" err="1" smtClean="0">
                <a:solidFill>
                  <a:prstClr val="black"/>
                </a:solidFill>
                <a:latin typeface="Arial"/>
                <a:ea typeface="Times New Roman"/>
                <a:cs typeface="Segoe UI"/>
              </a:rPr>
              <a:t>Basculez</a:t>
            </a:r>
            <a:r>
              <a:rPr lang="en-US" sz="1000" dirty="0" smtClean="0">
                <a:solidFill>
                  <a:prstClr val="black"/>
                </a:solidFill>
                <a:latin typeface="Arial"/>
                <a:ea typeface="Times New Roman"/>
                <a:cs typeface="Segoe UI"/>
              </a:rPr>
              <a:t> </a:t>
            </a:r>
            <a:r>
              <a:rPr lang="en-US" sz="1000" dirty="0" err="1" smtClean="0">
                <a:solidFill>
                  <a:prstClr val="black"/>
                </a:solidFill>
                <a:latin typeface="Arial"/>
                <a:ea typeface="Times New Roman"/>
                <a:cs typeface="Segoe UI"/>
              </a:rPr>
              <a:t>vers</a:t>
            </a:r>
            <a:r>
              <a:rPr lang="en-US" sz="1000" dirty="0" smtClean="0">
                <a:solidFill>
                  <a:prstClr val="black"/>
                </a:solidFill>
                <a:latin typeface="Arial"/>
                <a:ea typeface="Times New Roman"/>
                <a:cs typeface="Segoe UI"/>
              </a:rPr>
              <a:t> </a:t>
            </a:r>
            <a:r>
              <a:rPr lang="en-US" sz="1000" dirty="0" err="1" smtClean="0">
                <a:solidFill>
                  <a:prstClr val="black"/>
                </a:solidFill>
                <a:latin typeface="Arial"/>
                <a:ea typeface="Times New Roman"/>
                <a:cs typeface="Segoe UI"/>
              </a:rPr>
              <a:t>l'Analyseur</a:t>
            </a:r>
            <a:r>
              <a:rPr lang="en-US" sz="1000" dirty="0" smtClean="0">
                <a:solidFill>
                  <a:prstClr val="black"/>
                </a:solidFill>
                <a:latin typeface="Arial"/>
                <a:ea typeface="Times New Roman"/>
                <a:cs typeface="Segoe UI"/>
              </a:rPr>
              <a:t> de performances.</a:t>
            </a:r>
            <a:endParaRPr lang="en-US" sz="1000" dirty="0" smtClean="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smtClean="0">
                <a:solidFill>
                  <a:prstClr val="black"/>
                </a:solidFill>
                <a:latin typeface="Arial"/>
                <a:ea typeface="Times New Roman"/>
                <a:cs typeface="Segoe UI"/>
              </a:rPr>
              <a:t>Dans</a:t>
            </a:r>
            <a:r>
              <a:rPr lang="en-US" sz="1000" dirty="0" smtClean="0">
                <a:solidFill>
                  <a:prstClr val="black"/>
                </a:solidFill>
                <a:latin typeface="Arial"/>
                <a:ea typeface="Times New Roman"/>
                <a:cs typeface="Segoe UI"/>
              </a:rPr>
              <a:t> le </a:t>
            </a:r>
            <a:r>
              <a:rPr lang="en-US" sz="1000" dirty="0" err="1" smtClean="0">
                <a:solidFill>
                  <a:prstClr val="black"/>
                </a:solidFill>
                <a:latin typeface="Arial"/>
                <a:ea typeface="Times New Roman"/>
                <a:cs typeface="Segoe UI"/>
              </a:rPr>
              <a:t>volet</a:t>
            </a:r>
            <a:r>
              <a:rPr lang="en-US" sz="1000" dirty="0" smtClean="0">
                <a:solidFill>
                  <a:prstClr val="black"/>
                </a:solidFill>
                <a:latin typeface="Arial"/>
                <a:ea typeface="Times New Roman"/>
                <a:cs typeface="Segoe UI"/>
              </a:rPr>
              <a:t> de navigation, </a:t>
            </a:r>
            <a:r>
              <a:rPr lang="en-US" sz="1000" dirty="0" err="1" smtClean="0">
                <a:solidFill>
                  <a:prstClr val="black"/>
                </a:solidFill>
                <a:latin typeface="Arial"/>
                <a:ea typeface="Times New Roman"/>
                <a:cs typeface="Segoe UI"/>
              </a:rPr>
              <a:t>cliquez</a:t>
            </a:r>
            <a:r>
              <a:rPr lang="en-US" sz="1000" dirty="0" smtClean="0">
                <a:solidFill>
                  <a:prstClr val="black"/>
                </a:solidFill>
                <a:latin typeface="Arial"/>
                <a:ea typeface="Times New Roman"/>
                <a:cs typeface="Segoe UI"/>
              </a:rPr>
              <a:t> avec le </a:t>
            </a:r>
            <a:r>
              <a:rPr lang="en-US" sz="1000" dirty="0" err="1" smtClean="0">
                <a:solidFill>
                  <a:prstClr val="black"/>
                </a:solidFill>
                <a:latin typeface="Arial"/>
                <a:ea typeface="Times New Roman"/>
                <a:cs typeface="Segoe UI"/>
              </a:rPr>
              <a:t>bouton</a:t>
            </a:r>
            <a:r>
              <a:rPr lang="en-US" sz="1000" dirty="0" smtClean="0">
                <a:solidFill>
                  <a:prstClr val="black"/>
                </a:solidFill>
                <a:latin typeface="Arial"/>
                <a:ea typeface="Times New Roman"/>
                <a:cs typeface="Segoe UI"/>
              </a:rPr>
              <a:t> </a:t>
            </a:r>
            <a:r>
              <a:rPr lang="en-US" sz="1000" dirty="0" err="1" smtClean="0">
                <a:solidFill>
                  <a:prstClr val="black"/>
                </a:solidFill>
                <a:latin typeface="Arial"/>
                <a:ea typeface="Times New Roman"/>
                <a:cs typeface="Segoe UI"/>
              </a:rPr>
              <a:t>droit</a:t>
            </a:r>
            <a:r>
              <a:rPr lang="en-US" sz="1000" dirty="0" smtClean="0">
                <a:solidFill>
                  <a:prstClr val="black"/>
                </a:solidFill>
                <a:latin typeface="Arial"/>
                <a:ea typeface="Times New Roman"/>
                <a:cs typeface="Segoe UI"/>
              </a:rPr>
              <a:t> </a:t>
            </a:r>
            <a:r>
              <a:rPr lang="en-US" sz="1000" dirty="0" err="1" smtClean="0">
                <a:solidFill>
                  <a:prstClr val="black"/>
                </a:solidFill>
                <a:latin typeface="Arial"/>
                <a:ea typeface="Times New Roman"/>
                <a:cs typeface="Segoe UI"/>
              </a:rPr>
              <a:t>sur</a:t>
            </a:r>
            <a:r>
              <a:rPr lang="en-US" sz="1000" dirty="0" smtClean="0">
                <a:solidFill>
                  <a:prstClr val="black"/>
                </a:solidFill>
                <a:latin typeface="Arial"/>
                <a:ea typeface="Times New Roman"/>
                <a:cs typeface="Segoe UI"/>
              </a:rPr>
              <a:t> </a:t>
            </a:r>
            <a:r>
              <a:rPr lang="en-US" sz="1000" b="1" dirty="0" smtClean="0">
                <a:solidFill>
                  <a:prstClr val="black"/>
                </a:solidFill>
                <a:latin typeface="Arial"/>
                <a:ea typeface="Times New Roman"/>
                <a:cs typeface="Times New Roman"/>
              </a:rPr>
              <a:t>Performances de LON-SVR1</a:t>
            </a:r>
            <a:r>
              <a:rPr lang="en-US" sz="1000" dirty="0" smtClean="0">
                <a:solidFill>
                  <a:prstClr val="black"/>
                </a:solidFill>
                <a:latin typeface="Arial"/>
                <a:ea typeface="Times New Roman"/>
                <a:cs typeface="Segoe UI"/>
              </a:rPr>
              <a:t>, </a:t>
            </a:r>
            <a:r>
              <a:rPr lang="en-US" sz="1000" dirty="0" err="1" smtClean="0">
                <a:solidFill>
                  <a:prstClr val="black"/>
                </a:solidFill>
                <a:latin typeface="Arial"/>
                <a:ea typeface="Times New Roman"/>
                <a:cs typeface="Segoe UI"/>
              </a:rPr>
              <a:t>puis</a:t>
            </a:r>
            <a:r>
              <a:rPr lang="en-US" sz="1000" dirty="0" smtClean="0">
                <a:solidFill>
                  <a:prstClr val="black"/>
                </a:solidFill>
                <a:latin typeface="Arial"/>
                <a:ea typeface="Times New Roman"/>
                <a:cs typeface="Segoe UI"/>
              </a:rPr>
              <a:t> </a:t>
            </a:r>
            <a:r>
              <a:rPr lang="en-US" sz="1000" dirty="0" err="1" smtClean="0">
                <a:solidFill>
                  <a:prstClr val="black"/>
                </a:solidFill>
                <a:latin typeface="Arial"/>
                <a:ea typeface="Times New Roman"/>
                <a:cs typeface="Segoe UI"/>
              </a:rPr>
              <a:t>cliquez</a:t>
            </a:r>
            <a:r>
              <a:rPr lang="en-US" sz="1000" dirty="0" smtClean="0">
                <a:solidFill>
                  <a:prstClr val="black"/>
                </a:solidFill>
                <a:latin typeface="Arial"/>
                <a:ea typeface="Times New Roman"/>
                <a:cs typeface="Segoe UI"/>
              </a:rPr>
              <a:t> </a:t>
            </a:r>
            <a:r>
              <a:rPr lang="en-US" sz="1000" dirty="0" err="1" smtClean="0">
                <a:solidFill>
                  <a:prstClr val="black"/>
                </a:solidFill>
                <a:latin typeface="Arial"/>
                <a:ea typeface="Times New Roman"/>
                <a:cs typeface="Segoe UI"/>
              </a:rPr>
              <a:t>sur</a:t>
            </a:r>
            <a:r>
              <a:rPr lang="en-US" sz="1000" dirty="0" smtClean="0">
                <a:solidFill>
                  <a:prstClr val="black"/>
                </a:solidFill>
                <a:latin typeface="Arial"/>
                <a:ea typeface="Times New Roman"/>
                <a:cs typeface="Segoe UI"/>
              </a:rPr>
              <a:t> </a:t>
            </a:r>
            <a:r>
              <a:rPr lang="en-US" sz="1000" b="1" dirty="0" err="1" smtClean="0">
                <a:solidFill>
                  <a:prstClr val="black"/>
                </a:solidFill>
                <a:latin typeface="Arial"/>
                <a:ea typeface="Times New Roman"/>
                <a:cs typeface="Times New Roman"/>
              </a:rPr>
              <a:t>Arrêter</a:t>
            </a:r>
            <a:r>
              <a:rPr lang="en-US" sz="1000" dirty="0" smtClean="0">
                <a:solidFill>
                  <a:prstClr val="black"/>
                </a:solidFill>
                <a:latin typeface="Arial"/>
                <a:ea typeface="Times New Roman"/>
                <a:cs typeface="Segoe UI"/>
              </a:rPr>
              <a:t>.</a:t>
            </a:r>
            <a:endParaRPr lang="en-US" sz="1000" dirty="0" smtClean="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smtClean="0">
                <a:solidFill>
                  <a:prstClr val="black"/>
                </a:solidFill>
                <a:latin typeface="Arial"/>
                <a:ea typeface="Times New Roman"/>
                <a:cs typeface="Segoe UI"/>
              </a:rPr>
              <a:t>Dans</a:t>
            </a:r>
            <a:r>
              <a:rPr lang="en-US" sz="1000" dirty="0" smtClean="0">
                <a:solidFill>
                  <a:prstClr val="black"/>
                </a:solidFill>
                <a:latin typeface="Arial"/>
                <a:ea typeface="Times New Roman"/>
                <a:cs typeface="Segoe UI"/>
              </a:rPr>
              <a:t> </a:t>
            </a:r>
            <a:r>
              <a:rPr lang="en-US" sz="1000" dirty="0" err="1" smtClean="0">
                <a:solidFill>
                  <a:prstClr val="black"/>
                </a:solidFill>
                <a:latin typeface="Arial"/>
                <a:ea typeface="Times New Roman"/>
                <a:cs typeface="Segoe UI"/>
              </a:rPr>
              <a:t>l'Analyseur</a:t>
            </a:r>
            <a:r>
              <a:rPr lang="en-US" sz="1000" dirty="0" smtClean="0">
                <a:solidFill>
                  <a:prstClr val="black"/>
                </a:solidFill>
                <a:latin typeface="Arial"/>
                <a:ea typeface="Times New Roman"/>
                <a:cs typeface="Segoe UI"/>
              </a:rPr>
              <a:t> de performances, </a:t>
            </a:r>
            <a:r>
              <a:rPr lang="en-US" sz="1000" dirty="0" err="1" smtClean="0">
                <a:solidFill>
                  <a:prstClr val="black"/>
                </a:solidFill>
                <a:latin typeface="Arial"/>
                <a:ea typeface="Times New Roman"/>
                <a:cs typeface="Segoe UI"/>
              </a:rPr>
              <a:t>dans</a:t>
            </a:r>
            <a:r>
              <a:rPr lang="en-US" sz="1000" dirty="0" smtClean="0">
                <a:solidFill>
                  <a:prstClr val="black"/>
                </a:solidFill>
                <a:latin typeface="Arial"/>
                <a:ea typeface="Times New Roman"/>
                <a:cs typeface="Segoe UI"/>
              </a:rPr>
              <a:t> le </a:t>
            </a:r>
            <a:r>
              <a:rPr lang="en-US" sz="1000" dirty="0" err="1" smtClean="0">
                <a:solidFill>
                  <a:prstClr val="black"/>
                </a:solidFill>
                <a:latin typeface="Arial"/>
                <a:ea typeface="Times New Roman"/>
                <a:cs typeface="Segoe UI"/>
              </a:rPr>
              <a:t>volet</a:t>
            </a:r>
            <a:r>
              <a:rPr lang="en-US" sz="1000" dirty="0" smtClean="0">
                <a:solidFill>
                  <a:prstClr val="black"/>
                </a:solidFill>
                <a:latin typeface="Arial"/>
                <a:ea typeface="Times New Roman"/>
                <a:cs typeface="Segoe UI"/>
              </a:rPr>
              <a:t> de navigation, </a:t>
            </a:r>
            <a:r>
              <a:rPr lang="en-US" sz="1000" dirty="0" err="1" smtClean="0">
                <a:solidFill>
                  <a:prstClr val="black"/>
                </a:solidFill>
                <a:latin typeface="Arial"/>
                <a:ea typeface="Times New Roman"/>
                <a:cs typeface="Segoe UI"/>
              </a:rPr>
              <a:t>cliquez</a:t>
            </a:r>
            <a:r>
              <a:rPr lang="en-US" sz="1000" dirty="0" smtClean="0">
                <a:solidFill>
                  <a:prstClr val="black"/>
                </a:solidFill>
                <a:latin typeface="Arial"/>
                <a:ea typeface="Times New Roman"/>
                <a:cs typeface="Segoe UI"/>
              </a:rPr>
              <a:t> </a:t>
            </a:r>
            <a:r>
              <a:rPr lang="en-US" sz="1000" dirty="0" err="1" smtClean="0">
                <a:solidFill>
                  <a:prstClr val="black"/>
                </a:solidFill>
                <a:latin typeface="Arial"/>
                <a:ea typeface="Times New Roman"/>
                <a:cs typeface="Segoe UI"/>
              </a:rPr>
              <a:t>sur</a:t>
            </a:r>
            <a:r>
              <a:rPr lang="en-US" sz="1000" dirty="0" smtClean="0">
                <a:solidFill>
                  <a:prstClr val="black"/>
                </a:solidFill>
                <a:latin typeface="Arial"/>
                <a:ea typeface="Times New Roman"/>
                <a:cs typeface="Segoe UI"/>
              </a:rPr>
              <a:t> </a:t>
            </a:r>
            <a:r>
              <a:rPr lang="en-US" sz="1000" b="1" dirty="0" err="1" smtClean="0">
                <a:solidFill>
                  <a:prstClr val="black"/>
                </a:solidFill>
                <a:latin typeface="Arial"/>
                <a:ea typeface="Times New Roman"/>
                <a:cs typeface="Times New Roman"/>
              </a:rPr>
              <a:t>Analyseur</a:t>
            </a:r>
            <a:r>
              <a:rPr lang="en-US" sz="1000" b="1" dirty="0" smtClean="0">
                <a:solidFill>
                  <a:prstClr val="black"/>
                </a:solidFill>
                <a:latin typeface="Arial"/>
                <a:ea typeface="Times New Roman"/>
                <a:cs typeface="Times New Roman"/>
              </a:rPr>
              <a:t> de</a:t>
            </a:r>
            <a:r>
              <a:rPr lang="en-US" sz="1000" dirty="0" smtClean="0">
                <a:solidFill>
                  <a:prstClr val="black"/>
                </a:solidFill>
                <a:latin typeface="Arial"/>
                <a:ea typeface="Times New Roman"/>
                <a:cs typeface="Segoe UI"/>
              </a:rPr>
              <a:t> </a:t>
            </a:r>
            <a:r>
              <a:rPr lang="en-US" sz="1000" b="1" dirty="0" smtClean="0">
                <a:solidFill>
                  <a:prstClr val="black"/>
                </a:solidFill>
                <a:latin typeface="Arial"/>
                <a:ea typeface="Times New Roman"/>
                <a:cs typeface="Times New Roman"/>
              </a:rPr>
              <a:t>performances</a:t>
            </a:r>
            <a:r>
              <a:rPr lang="en-US" sz="1000" dirty="0" smtClean="0">
                <a:solidFill>
                  <a:prstClr val="black"/>
                </a:solidFill>
                <a:latin typeface="Arial"/>
                <a:ea typeface="Times New Roman"/>
                <a:cs typeface="Segoe UI"/>
              </a:rPr>
              <a:t>.</a:t>
            </a:r>
            <a:endParaRPr lang="en-US" sz="1000" dirty="0" smtClean="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688C6DC2-9EA5-490D-B567-8BB0AF65BFE8}" type="slidenum">
              <a:rPr lang="en-US" smtClean="0"/>
              <a:t>13</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9" name="Rectangle 8"/>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13: Surveillance de Windows Server 2012</a:t>
            </a:r>
            <a:endParaRPr lang="en-US" sz="1200" b="1">
              <a:solidFill>
                <a:srgbClr val="336699"/>
              </a:solidFill>
              <a:latin typeface="Arial"/>
            </a:endParaRPr>
          </a:p>
        </p:txBody>
      </p:sp>
      <p:sp>
        <p:nvSpPr>
          <p:cNvPr id="10" name="TextBox 9"/>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val="951747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pPr>
            <a:r>
              <a:rPr lang="en-US" sz="1000">
                <a:solidFill>
                  <a:prstClr val="black"/>
                </a:solidFill>
                <a:latin typeface="Arial"/>
                <a:ea typeface="Times New Roman"/>
                <a:cs typeface="Segoe UI"/>
              </a:rPr>
              <a:t>Dans la barre d'outils, cliquez sur </a:t>
            </a:r>
            <a:r>
              <a:rPr lang="en-US" sz="1000" b="1">
                <a:solidFill>
                  <a:prstClr val="black"/>
                </a:solidFill>
                <a:latin typeface="Arial"/>
                <a:ea typeface="Times New Roman"/>
                <a:cs typeface="Times New Roman"/>
              </a:rPr>
              <a:t>Affiche les données du journal</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a:solidFill>
                  <a:prstClr val="black"/>
                </a:solidFill>
                <a:latin typeface="Arial"/>
                <a:ea typeface="Times New Roman"/>
                <a:cs typeface="Segoe UI"/>
              </a:rPr>
              <a:t>Dans la boîte de dialogue </a:t>
            </a:r>
            <a:r>
              <a:rPr lang="en-US" sz="1000" b="1">
                <a:solidFill>
                  <a:prstClr val="black"/>
                </a:solidFill>
                <a:latin typeface="Arial"/>
                <a:ea typeface="Times New Roman"/>
                <a:cs typeface="Times New Roman"/>
              </a:rPr>
              <a:t>Propriétés de Analyseur de performances</a:t>
            </a:r>
            <a:r>
              <a:rPr lang="en-US" sz="1000">
                <a:solidFill>
                  <a:prstClr val="black"/>
                </a:solidFill>
                <a:latin typeface="Arial"/>
                <a:ea typeface="Times New Roman"/>
                <a:cs typeface="Segoe UI"/>
              </a:rPr>
              <a:t>, sous l'onglet </a:t>
            </a:r>
            <a:r>
              <a:rPr lang="en-US" sz="1000" b="1">
                <a:solidFill>
                  <a:prstClr val="black"/>
                </a:solidFill>
                <a:latin typeface="Arial"/>
                <a:ea typeface="Times New Roman"/>
                <a:cs typeface="Times New Roman"/>
              </a:rPr>
              <a:t>Source</a:t>
            </a:r>
            <a:r>
              <a:rPr lang="en-US" sz="1000">
                <a:solidFill>
                  <a:prstClr val="black"/>
                </a:solidFill>
                <a:latin typeface="Arial"/>
                <a:ea typeface="Times New Roman"/>
                <a:cs typeface="Segoe UI"/>
              </a:rPr>
              <a:t>, cliquez sur </a:t>
            </a:r>
            <a:r>
              <a:rPr lang="en-US" sz="1000" b="1">
                <a:solidFill>
                  <a:prstClr val="black"/>
                </a:solidFill>
                <a:latin typeface="Arial"/>
                <a:ea typeface="Times New Roman"/>
                <a:cs typeface="Times New Roman"/>
              </a:rPr>
              <a:t>Fichiers journaux</a:t>
            </a:r>
            <a:r>
              <a:rPr lang="en-US" sz="1000">
                <a:solidFill>
                  <a:prstClr val="black"/>
                </a:solidFill>
                <a:latin typeface="Arial"/>
                <a:ea typeface="Times New Roman"/>
                <a:cs typeface="Segoe UI"/>
              </a:rPr>
              <a:t>, puis sur </a:t>
            </a:r>
            <a:r>
              <a:rPr lang="en-US" sz="1000" b="1">
                <a:solidFill>
                  <a:prstClr val="black"/>
                </a:solidFill>
                <a:latin typeface="Arial"/>
                <a:ea typeface="Times New Roman"/>
                <a:cs typeface="Times New Roman"/>
              </a:rPr>
              <a:t>Ajouter</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a:solidFill>
                  <a:prstClr val="black"/>
                </a:solidFill>
                <a:latin typeface="Arial"/>
                <a:ea typeface="Times New Roman"/>
                <a:cs typeface="Segoe UI"/>
              </a:rPr>
              <a:t>Dans la boîte de dialogue </a:t>
            </a:r>
            <a:r>
              <a:rPr lang="en-US" sz="1000" b="1">
                <a:solidFill>
                  <a:prstClr val="black"/>
                </a:solidFill>
                <a:latin typeface="Arial"/>
                <a:ea typeface="Times New Roman"/>
                <a:cs typeface="Times New Roman"/>
              </a:rPr>
              <a:t>Sélectionner le fichier journal</a:t>
            </a:r>
            <a:r>
              <a:rPr lang="en-US" sz="1000">
                <a:solidFill>
                  <a:prstClr val="black"/>
                </a:solidFill>
                <a:latin typeface="Arial"/>
                <a:ea typeface="Times New Roman"/>
                <a:cs typeface="Segoe UI"/>
              </a:rPr>
              <a:t>, double-cliquez sur </a:t>
            </a:r>
            <a:r>
              <a:rPr lang="en-US" sz="1000" b="1">
                <a:solidFill>
                  <a:prstClr val="black"/>
                </a:solidFill>
                <a:latin typeface="Arial"/>
                <a:ea typeface="Times New Roman"/>
                <a:cs typeface="Times New Roman"/>
              </a:rPr>
              <a:t>Admin</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smtClean="0">
                <a:solidFill>
                  <a:prstClr val="black"/>
                </a:solidFill>
                <a:latin typeface="Arial"/>
                <a:ea typeface="Times New Roman"/>
                <a:cs typeface="Segoe UI"/>
              </a:rPr>
              <a:t>Double-cliquez </a:t>
            </a:r>
            <a:r>
              <a:rPr lang="en-US" sz="1000">
                <a:solidFill>
                  <a:prstClr val="black"/>
                </a:solidFill>
                <a:latin typeface="Arial"/>
                <a:ea typeface="Times New Roman"/>
                <a:cs typeface="Segoe UI"/>
              </a:rPr>
              <a:t>sur </a:t>
            </a:r>
            <a:r>
              <a:rPr lang="en-US" sz="1000" b="1">
                <a:solidFill>
                  <a:prstClr val="black"/>
                </a:solidFill>
                <a:latin typeface="Arial"/>
                <a:ea typeface="Times New Roman"/>
                <a:cs typeface="Times New Roman"/>
              </a:rPr>
              <a:t>Performances de LON-SVR1</a:t>
            </a:r>
            <a:r>
              <a:rPr lang="en-US" sz="1000">
                <a:solidFill>
                  <a:prstClr val="black"/>
                </a:solidFill>
                <a:latin typeface="Arial"/>
                <a:ea typeface="Times New Roman"/>
                <a:cs typeface="Segoe UI"/>
              </a:rPr>
              <a:t>, sur le dossier </a:t>
            </a:r>
            <a:r>
              <a:rPr lang="en-US" sz="1000" b="1">
                <a:solidFill>
                  <a:prstClr val="black"/>
                </a:solidFill>
                <a:latin typeface="Arial"/>
                <a:ea typeface="Times New Roman"/>
                <a:cs typeface="Times New Roman"/>
              </a:rPr>
              <a:t>SVR1_date-000001</a:t>
            </a:r>
            <a:r>
              <a:rPr lang="en-US" sz="1000">
                <a:solidFill>
                  <a:prstClr val="black"/>
                </a:solidFill>
                <a:latin typeface="Arial"/>
                <a:ea typeface="Times New Roman"/>
                <a:cs typeface="Segoe UI"/>
              </a:rPr>
              <a:t>, puis sur </a:t>
            </a:r>
            <a:r>
              <a:rPr lang="en-US" sz="1000" b="1">
                <a:solidFill>
                  <a:prstClr val="black"/>
                </a:solidFill>
                <a:latin typeface="Arial"/>
                <a:ea typeface="Times New Roman"/>
                <a:cs typeface="Times New Roman"/>
              </a:rPr>
              <a:t>DataCollector01.blg</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a:solidFill>
                  <a:prstClr val="black"/>
                </a:solidFill>
                <a:latin typeface="Arial"/>
                <a:ea typeface="Times New Roman"/>
                <a:cs typeface="Segoe UI"/>
              </a:rPr>
              <a:t>Cliquez sur l'onglet </a:t>
            </a:r>
            <a:r>
              <a:rPr lang="en-US" sz="1000" b="1">
                <a:solidFill>
                  <a:prstClr val="black"/>
                </a:solidFill>
                <a:latin typeface="Arial"/>
                <a:ea typeface="Times New Roman"/>
                <a:cs typeface="Times New Roman"/>
              </a:rPr>
              <a:t>Données</a:t>
            </a:r>
            <a:r>
              <a:rPr lang="en-US" sz="1000">
                <a:solidFill>
                  <a:prstClr val="black"/>
                </a:solidFill>
                <a:latin typeface="Arial"/>
                <a:ea typeface="Times New Roman"/>
                <a:cs typeface="Segoe UI"/>
              </a:rPr>
              <a:t>, puis sur </a:t>
            </a:r>
            <a:r>
              <a:rPr lang="en-US" sz="1000" b="1">
                <a:solidFill>
                  <a:prstClr val="black"/>
                </a:solidFill>
                <a:latin typeface="Arial"/>
                <a:ea typeface="Times New Roman"/>
                <a:cs typeface="Times New Roman"/>
              </a:rPr>
              <a:t>Ajouter</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a:solidFill>
                  <a:prstClr val="black"/>
                </a:solidFill>
                <a:latin typeface="Arial"/>
                <a:ea typeface="Times New Roman"/>
                <a:cs typeface="Segoe UI"/>
              </a:rPr>
              <a:t>Dans la boîte de dialogue </a:t>
            </a:r>
            <a:r>
              <a:rPr lang="en-US" sz="1000" b="1">
                <a:solidFill>
                  <a:prstClr val="black"/>
                </a:solidFill>
                <a:latin typeface="Arial"/>
                <a:ea typeface="Times New Roman"/>
                <a:cs typeface="Times New Roman"/>
              </a:rPr>
              <a:t>Ajouter des compteurs</a:t>
            </a:r>
            <a:r>
              <a:rPr lang="en-US" sz="1000">
                <a:solidFill>
                  <a:prstClr val="black"/>
                </a:solidFill>
                <a:latin typeface="Arial"/>
                <a:ea typeface="Times New Roman"/>
                <a:cs typeface="Segoe UI"/>
              </a:rPr>
              <a:t>, dans la liste </a:t>
            </a:r>
            <a:r>
              <a:rPr lang="en-US" sz="1000" b="1">
                <a:solidFill>
                  <a:prstClr val="black"/>
                </a:solidFill>
                <a:latin typeface="Arial"/>
                <a:ea typeface="Times New Roman"/>
                <a:cs typeface="Times New Roman"/>
              </a:rPr>
              <a:t>Compteurs disponibles</a:t>
            </a:r>
            <a:r>
              <a:rPr lang="en-US" sz="1000">
                <a:solidFill>
                  <a:prstClr val="black"/>
                </a:solidFill>
                <a:latin typeface="Arial"/>
                <a:ea typeface="Times New Roman"/>
                <a:cs typeface="Segoe UI"/>
              </a:rPr>
              <a:t>, développez </a:t>
            </a:r>
            <a:r>
              <a:rPr lang="en-US" sz="1000" b="1">
                <a:solidFill>
                  <a:prstClr val="black"/>
                </a:solidFill>
                <a:latin typeface="Arial"/>
                <a:ea typeface="Times New Roman"/>
                <a:cs typeface="Times New Roman"/>
              </a:rPr>
              <a:t>Mémoire</a:t>
            </a:r>
            <a:r>
              <a:rPr lang="en-US" sz="1000">
                <a:solidFill>
                  <a:prstClr val="black"/>
                </a:solidFill>
                <a:latin typeface="Arial"/>
                <a:ea typeface="Times New Roman"/>
                <a:cs typeface="Segoe UI"/>
              </a:rPr>
              <a:t>, cliquez sur </a:t>
            </a:r>
            <a:r>
              <a:rPr lang="en-US" sz="1000" b="1">
                <a:solidFill>
                  <a:prstClr val="black"/>
                </a:solidFill>
                <a:latin typeface="Arial"/>
                <a:ea typeface="Times New Roman"/>
                <a:cs typeface="Times New Roman"/>
              </a:rPr>
              <a:t>Pages/s</a:t>
            </a:r>
            <a:r>
              <a:rPr lang="en-US" sz="1000">
                <a:solidFill>
                  <a:prstClr val="black"/>
                </a:solidFill>
                <a:latin typeface="Arial"/>
                <a:ea typeface="Times New Roman"/>
                <a:cs typeface="Segoe UI"/>
              </a:rPr>
              <a:t>, puis sur </a:t>
            </a:r>
            <a:r>
              <a:rPr lang="en-US" sz="1000" b="1">
                <a:solidFill>
                  <a:prstClr val="black"/>
                </a:solidFill>
                <a:latin typeface="Arial"/>
                <a:ea typeface="Times New Roman"/>
                <a:cs typeface="Times New Roman"/>
              </a:rPr>
              <a:t>Ajouter &gt;&gt;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a:solidFill>
                  <a:prstClr val="black"/>
                </a:solidFill>
                <a:latin typeface="Arial"/>
                <a:ea typeface="Times New Roman"/>
                <a:cs typeface="Segoe UI"/>
              </a:rPr>
              <a:t>Développez </a:t>
            </a:r>
            <a:r>
              <a:rPr lang="en-US" sz="1000" b="1">
                <a:solidFill>
                  <a:prstClr val="black"/>
                </a:solidFill>
                <a:latin typeface="Arial"/>
                <a:ea typeface="Times New Roman"/>
                <a:cs typeface="Times New Roman"/>
              </a:rPr>
              <a:t>Interface réseau</a:t>
            </a:r>
            <a:r>
              <a:rPr lang="en-US" sz="1000">
                <a:solidFill>
                  <a:prstClr val="black"/>
                </a:solidFill>
                <a:latin typeface="Arial"/>
                <a:ea typeface="Times New Roman"/>
                <a:cs typeface="Segoe UI"/>
              </a:rPr>
              <a:t>, cliquez sur </a:t>
            </a:r>
            <a:r>
              <a:rPr lang="en-US" sz="1000" b="1">
                <a:solidFill>
                  <a:prstClr val="black"/>
                </a:solidFill>
                <a:latin typeface="Arial"/>
                <a:ea typeface="Times New Roman"/>
                <a:cs typeface="Times New Roman"/>
              </a:rPr>
              <a:t>Total des octets/s</a:t>
            </a:r>
            <a:r>
              <a:rPr lang="en-US" sz="1000">
                <a:solidFill>
                  <a:prstClr val="black"/>
                </a:solidFill>
                <a:latin typeface="Arial"/>
                <a:ea typeface="Times New Roman"/>
                <a:cs typeface="Segoe UI"/>
              </a:rPr>
              <a:t>, puis sur </a:t>
            </a:r>
            <a:r>
              <a:rPr lang="en-US" sz="1000" b="1">
                <a:solidFill>
                  <a:prstClr val="black"/>
                </a:solidFill>
                <a:latin typeface="Arial"/>
                <a:ea typeface="Times New Roman"/>
                <a:cs typeface="Times New Roman"/>
              </a:rPr>
              <a:t>Ajouter</a:t>
            </a:r>
            <a:r>
              <a:rPr lang="en-US" sz="1000">
                <a:solidFill>
                  <a:prstClr val="black"/>
                </a:solidFill>
                <a:latin typeface="Arial"/>
                <a:ea typeface="Times New Roman"/>
                <a:cs typeface="Segoe UI"/>
              </a:rPr>
              <a:t> </a:t>
            </a:r>
            <a:r>
              <a:rPr lang="en-US" sz="1000" b="1">
                <a:solidFill>
                  <a:prstClr val="black"/>
                </a:solidFill>
                <a:latin typeface="Arial"/>
                <a:ea typeface="Times New Roman"/>
                <a:cs typeface="Times New Roman"/>
              </a:rPr>
              <a:t>&gt;&gt;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a:solidFill>
                  <a:prstClr val="black"/>
                </a:solidFill>
                <a:latin typeface="Arial"/>
                <a:ea typeface="Times New Roman"/>
                <a:cs typeface="Segoe UI"/>
              </a:rPr>
              <a:t>Développez </a:t>
            </a:r>
            <a:r>
              <a:rPr lang="en-US" sz="1000" b="1">
                <a:solidFill>
                  <a:prstClr val="black"/>
                </a:solidFill>
                <a:latin typeface="Arial"/>
                <a:ea typeface="Times New Roman"/>
                <a:cs typeface="Times New Roman"/>
              </a:rPr>
              <a:t>Disque physique</a:t>
            </a:r>
            <a:r>
              <a:rPr lang="en-US" sz="1000">
                <a:solidFill>
                  <a:prstClr val="black"/>
                </a:solidFill>
                <a:latin typeface="Arial"/>
                <a:ea typeface="Times New Roman"/>
                <a:cs typeface="Segoe UI"/>
              </a:rPr>
              <a:t>, cliquez sur </a:t>
            </a:r>
            <a:r>
              <a:rPr lang="en-US" sz="1000" b="1">
                <a:solidFill>
                  <a:prstClr val="black"/>
                </a:solidFill>
                <a:latin typeface="Arial"/>
                <a:ea typeface="Times New Roman"/>
                <a:cs typeface="Times New Roman"/>
              </a:rPr>
              <a:t>Pourcentage du temps</a:t>
            </a:r>
            <a:r>
              <a:rPr lang="en-US" sz="1000">
                <a:solidFill>
                  <a:prstClr val="black"/>
                </a:solidFill>
                <a:latin typeface="Arial"/>
                <a:ea typeface="Times New Roman"/>
                <a:cs typeface="Segoe UI"/>
              </a:rPr>
              <a:t> </a:t>
            </a:r>
            <a:r>
              <a:rPr lang="en-US" sz="1000" b="1">
                <a:solidFill>
                  <a:prstClr val="black"/>
                </a:solidFill>
                <a:latin typeface="Arial"/>
                <a:ea typeface="Times New Roman"/>
                <a:cs typeface="Times New Roman"/>
              </a:rPr>
              <a:t>disque</a:t>
            </a:r>
            <a:r>
              <a:rPr lang="en-US" sz="1000">
                <a:solidFill>
                  <a:prstClr val="black"/>
                </a:solidFill>
                <a:latin typeface="Arial"/>
                <a:ea typeface="Times New Roman"/>
                <a:cs typeface="Segoe UI"/>
              </a:rPr>
              <a:t>, puis sur </a:t>
            </a:r>
            <a:r>
              <a:rPr lang="en-US" sz="1000" b="1">
                <a:solidFill>
                  <a:prstClr val="black"/>
                </a:solidFill>
                <a:latin typeface="Arial"/>
                <a:ea typeface="Times New Roman"/>
                <a:cs typeface="Times New Roman"/>
              </a:rPr>
              <a:t>Ajouter &gt;&gt;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a:solidFill>
                  <a:prstClr val="black"/>
                </a:solidFill>
                <a:latin typeface="Arial"/>
                <a:ea typeface="Times New Roman"/>
                <a:cs typeface="Segoe UI"/>
              </a:rPr>
              <a:t>Cliquez sur </a:t>
            </a:r>
            <a:r>
              <a:rPr lang="en-US" sz="1000" b="1">
                <a:solidFill>
                  <a:prstClr val="black"/>
                </a:solidFill>
                <a:latin typeface="Arial"/>
                <a:ea typeface="Times New Roman"/>
                <a:cs typeface="Times New Roman"/>
              </a:rPr>
              <a:t>Longueur moyenne de file d'attente du disque</a:t>
            </a:r>
            <a:r>
              <a:rPr lang="en-US" sz="1000">
                <a:solidFill>
                  <a:prstClr val="black"/>
                </a:solidFill>
                <a:latin typeface="Arial"/>
                <a:ea typeface="Times New Roman"/>
                <a:cs typeface="Segoe UI"/>
              </a:rPr>
              <a:t>,</a:t>
            </a:r>
            <a:r>
              <a:rPr lang="en-US" sz="1000" b="1">
                <a:solidFill>
                  <a:prstClr val="black"/>
                </a:solidFill>
                <a:latin typeface="Arial"/>
                <a:ea typeface="Times New Roman"/>
                <a:cs typeface="Times New Roman"/>
              </a:rPr>
              <a:t> </a:t>
            </a:r>
            <a:r>
              <a:rPr lang="en-US" sz="1000">
                <a:solidFill>
                  <a:prstClr val="black"/>
                </a:solidFill>
                <a:latin typeface="Arial"/>
                <a:ea typeface="Times New Roman"/>
                <a:cs typeface="Segoe UI"/>
              </a:rPr>
              <a:t>puis sur </a:t>
            </a:r>
            <a:r>
              <a:rPr lang="en-US" sz="1000" b="1">
                <a:solidFill>
                  <a:prstClr val="black"/>
                </a:solidFill>
                <a:latin typeface="Arial"/>
                <a:ea typeface="Times New Roman"/>
                <a:cs typeface="Times New Roman"/>
              </a:rPr>
              <a:t>Ajouter &gt;&gt;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a:solidFill>
                  <a:prstClr val="black"/>
                </a:solidFill>
                <a:latin typeface="Arial"/>
                <a:ea typeface="Times New Roman"/>
                <a:cs typeface="Segoe UI"/>
              </a:rPr>
              <a:t>Développez </a:t>
            </a:r>
            <a:r>
              <a:rPr lang="en-US" sz="1000" b="1">
                <a:solidFill>
                  <a:prstClr val="black"/>
                </a:solidFill>
                <a:latin typeface="Arial"/>
                <a:ea typeface="Times New Roman"/>
                <a:cs typeface="Times New Roman"/>
              </a:rPr>
              <a:t>Processeur</a:t>
            </a:r>
            <a:r>
              <a:rPr lang="en-US" sz="1000">
                <a:solidFill>
                  <a:prstClr val="black"/>
                </a:solidFill>
                <a:latin typeface="Arial"/>
                <a:ea typeface="Times New Roman"/>
                <a:cs typeface="Segoe UI"/>
              </a:rPr>
              <a:t>, cliquez sur </a:t>
            </a:r>
            <a:r>
              <a:rPr lang="en-US" sz="1000" b="1">
                <a:solidFill>
                  <a:prstClr val="black"/>
                </a:solidFill>
                <a:latin typeface="Arial"/>
                <a:ea typeface="Times New Roman"/>
                <a:cs typeface="Times New Roman"/>
              </a:rPr>
              <a:t>% temps</a:t>
            </a:r>
            <a:r>
              <a:rPr lang="en-US" sz="1000">
                <a:solidFill>
                  <a:prstClr val="black"/>
                </a:solidFill>
                <a:latin typeface="Arial"/>
                <a:ea typeface="Times New Roman"/>
                <a:cs typeface="Segoe UI"/>
              </a:rPr>
              <a:t> </a:t>
            </a:r>
            <a:r>
              <a:rPr lang="en-US" sz="1000" b="1">
                <a:solidFill>
                  <a:prstClr val="black"/>
                </a:solidFill>
                <a:latin typeface="Arial"/>
                <a:ea typeface="Times New Roman"/>
                <a:cs typeface="Times New Roman"/>
              </a:rPr>
              <a:t>processeur</a:t>
            </a:r>
            <a:r>
              <a:rPr lang="en-US" sz="1000">
                <a:solidFill>
                  <a:prstClr val="black"/>
                </a:solidFill>
                <a:latin typeface="Arial"/>
                <a:ea typeface="Times New Roman"/>
                <a:cs typeface="Segoe UI"/>
              </a:rPr>
              <a:t>, puis sur </a:t>
            </a:r>
            <a:r>
              <a:rPr lang="en-US" sz="1000" b="1">
                <a:solidFill>
                  <a:prstClr val="black"/>
                </a:solidFill>
                <a:latin typeface="Arial"/>
                <a:ea typeface="Times New Roman"/>
                <a:cs typeface="Times New Roman"/>
              </a:rPr>
              <a:t>Ajouter &gt;&gt;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a:solidFill>
                  <a:prstClr val="black"/>
                </a:solidFill>
                <a:latin typeface="Arial"/>
                <a:ea typeface="Times New Roman"/>
                <a:cs typeface="Segoe UI"/>
              </a:rPr>
              <a:t>Développez </a:t>
            </a:r>
            <a:r>
              <a:rPr lang="en-US" sz="1000" b="1">
                <a:solidFill>
                  <a:prstClr val="black"/>
                </a:solidFill>
                <a:latin typeface="Arial"/>
                <a:ea typeface="Times New Roman"/>
                <a:cs typeface="Times New Roman"/>
              </a:rPr>
              <a:t>Système</a:t>
            </a:r>
            <a:r>
              <a:rPr lang="en-US" sz="1000">
                <a:solidFill>
                  <a:prstClr val="black"/>
                </a:solidFill>
                <a:latin typeface="Arial"/>
                <a:ea typeface="Times New Roman"/>
                <a:cs typeface="Segoe UI"/>
              </a:rPr>
              <a:t>, cliquez sur </a:t>
            </a:r>
            <a:r>
              <a:rPr lang="en-US" sz="1000" b="1">
                <a:solidFill>
                  <a:prstClr val="black"/>
                </a:solidFill>
                <a:latin typeface="Arial"/>
                <a:ea typeface="Times New Roman"/>
                <a:cs typeface="Times New Roman"/>
              </a:rPr>
              <a:t>Longueur de la file</a:t>
            </a:r>
            <a:r>
              <a:rPr lang="en-US" sz="1000">
                <a:solidFill>
                  <a:prstClr val="black"/>
                </a:solidFill>
                <a:latin typeface="Arial"/>
                <a:ea typeface="Times New Roman"/>
                <a:cs typeface="Segoe UI"/>
              </a:rPr>
              <a:t> </a:t>
            </a:r>
            <a:r>
              <a:rPr lang="en-US" sz="1000" b="1">
                <a:solidFill>
                  <a:prstClr val="black"/>
                </a:solidFill>
                <a:latin typeface="Arial"/>
                <a:ea typeface="Times New Roman"/>
                <a:cs typeface="Times New Roman"/>
              </a:rPr>
              <a:t>du processeur</a:t>
            </a:r>
            <a:r>
              <a:rPr lang="en-US" sz="1000">
                <a:solidFill>
                  <a:prstClr val="black"/>
                </a:solidFill>
                <a:latin typeface="Arial"/>
                <a:ea typeface="Times New Roman"/>
                <a:cs typeface="Segoe UI"/>
              </a:rPr>
              <a:t>, cliquez sur </a:t>
            </a:r>
            <a:r>
              <a:rPr lang="en-US" sz="1000" b="1">
                <a:solidFill>
                  <a:prstClr val="black"/>
                </a:solidFill>
                <a:latin typeface="Arial"/>
                <a:ea typeface="Times New Roman"/>
                <a:cs typeface="Times New Roman"/>
              </a:rPr>
              <a:t>Ajouter &gt;&gt;</a:t>
            </a:r>
            <a:r>
              <a:rPr lang="en-US" sz="1000">
                <a:solidFill>
                  <a:prstClr val="black"/>
                </a:solidFill>
                <a:latin typeface="Arial"/>
                <a:ea typeface="Times New Roman"/>
                <a:cs typeface="Segoe UI"/>
              </a:rPr>
              <a:t>, puis sur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a:solidFill>
                  <a:prstClr val="black"/>
                </a:solidFill>
                <a:latin typeface="Arial"/>
                <a:ea typeface="Times New Roman"/>
                <a:cs typeface="Segoe UI"/>
              </a:rPr>
              <a:t>Dans la boîte de dialogue </a:t>
            </a:r>
            <a:r>
              <a:rPr lang="en-US" sz="1000" b="1">
                <a:solidFill>
                  <a:prstClr val="black"/>
                </a:solidFill>
                <a:latin typeface="Arial"/>
                <a:ea typeface="Times New Roman"/>
                <a:cs typeface="Times New Roman"/>
              </a:rPr>
              <a:t>Propriétés de Analyseur de performances</a:t>
            </a:r>
            <a:r>
              <a:rPr lang="en-US" sz="1000">
                <a:solidFill>
                  <a:prstClr val="black"/>
                </a:solidFill>
                <a:latin typeface="Arial"/>
                <a:ea typeface="Times New Roman"/>
                <a:cs typeface="Segoe UI"/>
              </a:rPr>
              <a:t>, cliquez sur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a:solidFill>
                  <a:prstClr val="black"/>
                </a:solidFill>
                <a:latin typeface="Arial"/>
                <a:ea typeface="Times New Roman"/>
                <a:cs typeface="Segoe UI"/>
              </a:rPr>
              <a:t>Dans la barre d'outils, cliquez sur la flèche vers le bas, puis sur </a:t>
            </a:r>
            <a:r>
              <a:rPr lang="en-US" sz="1000" b="1">
                <a:solidFill>
                  <a:prstClr val="black"/>
                </a:solidFill>
                <a:latin typeface="Arial"/>
                <a:ea typeface="Times New Roman"/>
                <a:cs typeface="Times New Roman"/>
              </a:rPr>
              <a:t>Rapport</a:t>
            </a:r>
            <a:r>
              <a:rPr lang="en-US" sz="1000">
                <a:solidFill>
                  <a:prstClr val="black"/>
                </a:solidFill>
                <a:latin typeface="Arial"/>
                <a:ea typeface="Times New Roman"/>
                <a:cs typeface="Segoe UI"/>
              </a:rPr>
              <a:t>.</a:t>
            </a:r>
            <a:endParaRPr lang="en-US"/>
          </a:p>
        </p:txBody>
      </p:sp>
      <p:sp>
        <p:nvSpPr>
          <p:cNvPr id="4" name="Slide Number Placeholder 3"/>
          <p:cNvSpPr>
            <a:spLocks noGrp="1"/>
          </p:cNvSpPr>
          <p:nvPr>
            <p:ph type="sldNum" sz="quarter" idx="10"/>
          </p:nvPr>
        </p:nvSpPr>
        <p:spPr/>
        <p:txBody>
          <a:bodyPr/>
          <a:lstStyle/>
          <a:p>
            <a:fld id="{688C6DC2-9EA5-490D-B567-8BB0AF65BFE8}" type="slidenum">
              <a:rPr lang="en-US" smtClean="0"/>
              <a:t>14</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9" name="Rectangle 8"/>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13: Surveillance de Windows Server 2012</a:t>
            </a:r>
            <a:endParaRPr lang="en-US" sz="1200" b="1">
              <a:solidFill>
                <a:srgbClr val="336699"/>
              </a:solidFill>
              <a:latin typeface="Arial"/>
            </a:endParaRPr>
          </a:p>
        </p:txBody>
      </p:sp>
    </p:spTree>
    <p:extLst>
      <p:ext uri="{BB962C8B-B14F-4D97-AF65-F5344CB8AC3E}">
        <p14:creationId xmlns:p14="http://schemas.microsoft.com/office/powerpoint/2010/main" val="20655152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Laissez l'ordinateur virtuel en exécution pour les démonstrations suivantes.</a:t>
            </a:r>
            <a:endParaRPr lang="en-US" sz="1000">
              <a:latin typeface="Arial"/>
              <a:ea typeface="SimSun"/>
              <a:cs typeface="Arial"/>
            </a:endParaRPr>
          </a:p>
          <a:p>
            <a:pPr>
              <a:lnSpc>
                <a:spcPct val="115000"/>
              </a:lnSpc>
            </a:pPr>
            <a:r>
              <a:rPr lang="en-US" sz="1000" b="1">
                <a:latin typeface="Arial"/>
                <a:ea typeface="SimSun"/>
                <a:cs typeface="Arial"/>
              </a:rPr>
              <a:t>Étapes de préparation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Les ordinateurs virtuels requis, 22411B-LON-DC1 et 22411B-LON-SVR1, doivent être en cours d'exécution après la démonstration précédente.</a:t>
            </a:r>
            <a:endParaRPr lang="en-US" sz="1000">
              <a:latin typeface="Arial"/>
              <a:ea typeface="SimSun"/>
              <a:cs typeface="Arial"/>
            </a:endParaRPr>
          </a:p>
          <a:p>
            <a:pPr>
              <a:lnSpc>
                <a:spcPct val="115000"/>
              </a:lnSpc>
            </a:pPr>
            <a:r>
              <a:rPr lang="en-US" sz="1000" b="1">
                <a:latin typeface="Arial"/>
                <a:ea typeface="SimSun"/>
                <a:cs typeface="Arial"/>
              </a:rPr>
              <a:t>Procédure de démonstration</a:t>
            </a:r>
            <a:endParaRPr lang="en-US" sz="1000">
              <a:latin typeface="Arial"/>
              <a:ea typeface="SimSun"/>
              <a:cs typeface="Arial"/>
            </a:endParaRPr>
          </a:p>
          <a:p>
            <a:pPr>
              <a:lnSpc>
                <a:spcPts val="1300"/>
              </a:lnSpc>
              <a:spcBef>
                <a:spcPts val="900"/>
              </a:spcBef>
              <a:spcAft>
                <a:spcPts val="300"/>
              </a:spcAft>
            </a:pPr>
            <a:r>
              <a:rPr lang="en-US" sz="1000" b="1" smtClean="0">
                <a:effectLst/>
                <a:latin typeface="Arial"/>
                <a:ea typeface="SimSun"/>
                <a:cs typeface="Segoe UI"/>
              </a:rPr>
              <a:t>Créer un ensemble de collecteurs de données avec un compteur d'alerte</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Sur l'ordinateur LON-SVR1, dans l'Analyseur de performances, dans le volet de navigation, développez </a:t>
            </a:r>
            <a:r>
              <a:rPr lang="en-US" sz="1000" b="1" smtClean="0">
                <a:effectLst/>
                <a:latin typeface="Arial"/>
                <a:ea typeface="Times New Roman"/>
                <a:cs typeface="Times New Roman"/>
              </a:rPr>
              <a:t>Ensembles de collecteurs de données</a:t>
            </a:r>
            <a:r>
              <a:rPr lang="en-US" sz="1000" smtClean="0">
                <a:effectLst/>
                <a:latin typeface="Arial"/>
                <a:ea typeface="Times New Roman"/>
                <a:cs typeface="Segoe UI"/>
              </a:rPr>
              <a:t>, puis cliquez sur </a:t>
            </a:r>
            <a:r>
              <a:rPr lang="en-US" sz="1000" b="1" smtClean="0">
                <a:effectLst/>
                <a:latin typeface="Arial"/>
                <a:ea typeface="Times New Roman"/>
                <a:cs typeface="Times New Roman"/>
              </a:rPr>
              <a:t>Définis par</a:t>
            </a:r>
            <a:r>
              <a:rPr lang="en-US" sz="1000" smtClean="0">
                <a:effectLst/>
                <a:latin typeface="Arial"/>
                <a:ea typeface="Times New Roman"/>
                <a:cs typeface="Segoe UI"/>
              </a:rPr>
              <a:t> </a:t>
            </a:r>
            <a:r>
              <a:rPr lang="en-US" sz="1000" b="1" smtClean="0">
                <a:effectLst/>
                <a:latin typeface="Arial"/>
                <a:ea typeface="Times New Roman"/>
                <a:cs typeface="Times New Roman"/>
              </a:rPr>
              <a:t>l'utilisateur</a:t>
            </a:r>
            <a:r>
              <a:rPr lang="en-US" sz="1000" smtClean="0">
                <a:effectLst/>
                <a:latin typeface="Arial"/>
                <a:ea typeface="Times New Roman"/>
                <a:cs typeface="Segoe UI"/>
              </a:rPr>
              <a:t>.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Cliquez avec le bouton droit sur </a:t>
            </a:r>
            <a:r>
              <a:rPr lang="en-US" sz="1000" b="1" smtClean="0">
                <a:effectLst/>
                <a:latin typeface="Arial"/>
                <a:ea typeface="Times New Roman"/>
                <a:cs typeface="Times New Roman"/>
              </a:rPr>
              <a:t>Définis par l'utilisateur</a:t>
            </a:r>
            <a:r>
              <a:rPr lang="en-US" sz="1000" smtClean="0">
                <a:effectLst/>
                <a:latin typeface="Arial"/>
                <a:ea typeface="Times New Roman"/>
                <a:cs typeface="Segoe UI"/>
              </a:rPr>
              <a:t>, pointez sur </a:t>
            </a:r>
            <a:r>
              <a:rPr lang="en-US" sz="1000" b="1" smtClean="0">
                <a:effectLst/>
                <a:latin typeface="Arial"/>
                <a:ea typeface="Times New Roman"/>
                <a:cs typeface="Times New Roman"/>
              </a:rPr>
              <a:t>Nouveau</a:t>
            </a:r>
            <a:r>
              <a:rPr lang="en-US" sz="1000" smtClean="0">
                <a:effectLst/>
                <a:latin typeface="Arial"/>
                <a:ea typeface="Times New Roman"/>
                <a:cs typeface="Segoe UI"/>
              </a:rPr>
              <a:t>, puis cliquez sur </a:t>
            </a:r>
            <a:r>
              <a:rPr lang="en-US" sz="1000" b="1" smtClean="0">
                <a:effectLst/>
                <a:latin typeface="Arial"/>
                <a:ea typeface="Times New Roman"/>
                <a:cs typeface="Times New Roman"/>
              </a:rPr>
              <a:t>Ensemble</a:t>
            </a:r>
            <a:r>
              <a:rPr lang="en-US" sz="1000" smtClean="0">
                <a:effectLst/>
                <a:latin typeface="Arial"/>
                <a:ea typeface="Times New Roman"/>
                <a:cs typeface="Segoe UI"/>
              </a:rPr>
              <a:t> </a:t>
            </a:r>
            <a:r>
              <a:rPr lang="en-US" sz="1000" b="1" smtClean="0">
                <a:effectLst/>
                <a:latin typeface="Arial"/>
                <a:ea typeface="Times New Roman"/>
                <a:cs typeface="Times New Roman"/>
              </a:rPr>
              <a:t>de collecteurs de données</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l'Assistant</a:t>
            </a:r>
            <a:r>
              <a:rPr lang="en-US" sz="1000" b="1" smtClean="0">
                <a:effectLst/>
                <a:latin typeface="Arial"/>
                <a:ea typeface="Times New Roman"/>
                <a:cs typeface="Times New Roman"/>
              </a:rPr>
              <a:t> </a:t>
            </a:r>
            <a:r>
              <a:rPr lang="en-US" sz="1000" smtClean="0">
                <a:effectLst/>
                <a:latin typeface="Arial"/>
                <a:ea typeface="Times New Roman"/>
                <a:cs typeface="Segoe UI"/>
              </a:rPr>
              <a:t>Créer un nouvel ensemble de collecteurs de données</a:t>
            </a:r>
            <a:r>
              <a:rPr lang="en-US" sz="1000" b="1" smtClean="0">
                <a:effectLst/>
                <a:latin typeface="Arial"/>
                <a:ea typeface="Times New Roman"/>
                <a:cs typeface="Times New Roman"/>
              </a:rPr>
              <a:t>, dans la zone </a:t>
            </a:r>
            <a:r>
              <a:rPr lang="en-US" sz="1000" smtClean="0">
                <a:effectLst/>
                <a:latin typeface="Arial"/>
                <a:ea typeface="Times New Roman"/>
                <a:cs typeface="Segoe UI"/>
              </a:rPr>
              <a:t>Nom, tapez Alerte de LON-SVR1.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Cliquez sur </a:t>
            </a:r>
            <a:r>
              <a:rPr lang="en-US" sz="1000" b="1" smtClean="0">
                <a:effectLst/>
                <a:latin typeface="Arial"/>
                <a:ea typeface="Times New Roman"/>
                <a:cs typeface="Times New Roman"/>
              </a:rPr>
              <a:t>Créer manuellement (avancé)</a:t>
            </a:r>
            <a:r>
              <a:rPr lang="en-US" sz="1000" smtClean="0">
                <a:effectLst/>
                <a:latin typeface="Arial"/>
                <a:ea typeface="Times New Roman"/>
                <a:cs typeface="Times New Roman"/>
              </a:rPr>
              <a:t>,</a:t>
            </a:r>
            <a:r>
              <a:rPr lang="en-US" sz="1000" smtClean="0">
                <a:effectLst/>
                <a:latin typeface="Arial"/>
                <a:ea typeface="Times New Roman"/>
                <a:cs typeface="Segoe UI"/>
              </a:rPr>
              <a:t> puis sur </a:t>
            </a:r>
            <a:r>
              <a:rPr lang="en-US" sz="1000" b="1" smtClean="0">
                <a:effectLst/>
                <a:latin typeface="Arial"/>
                <a:ea typeface="Times New Roman"/>
                <a:cs typeface="Times New Roman"/>
              </a:rPr>
              <a:t>Suivant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la page </a:t>
            </a:r>
            <a:r>
              <a:rPr lang="en-US" sz="1000" b="1" smtClean="0">
                <a:effectLst/>
                <a:latin typeface="Arial"/>
                <a:ea typeface="Times New Roman"/>
                <a:cs typeface="Times New Roman"/>
              </a:rPr>
              <a:t>Quel type de données inclure ?</a:t>
            </a:r>
            <a:r>
              <a:rPr lang="en-US" sz="1000" smtClean="0">
                <a:effectLst/>
                <a:latin typeface="Arial"/>
                <a:ea typeface="Times New Roman"/>
                <a:cs typeface="Segoe UI"/>
              </a:rPr>
              <a:t>, activez la case à cocher </a:t>
            </a:r>
            <a:r>
              <a:rPr lang="en-US" sz="1000" b="1" smtClean="0">
                <a:effectLst/>
                <a:latin typeface="Arial"/>
                <a:ea typeface="Times New Roman"/>
                <a:cs typeface="Times New Roman"/>
              </a:rPr>
              <a:t>Alerte de compteur de performance</a:t>
            </a:r>
            <a:r>
              <a:rPr lang="en-US" sz="1000" smtClean="0">
                <a:effectLst/>
                <a:latin typeface="Arial"/>
                <a:ea typeface="Times New Roman"/>
                <a:cs typeface="Segoe UI"/>
              </a:rPr>
              <a:t>, puis cliquez sur </a:t>
            </a:r>
            <a:r>
              <a:rPr lang="en-US" sz="1000" b="1" smtClean="0">
                <a:effectLst/>
                <a:latin typeface="Arial"/>
                <a:ea typeface="Times New Roman"/>
                <a:cs typeface="Times New Roman"/>
              </a:rPr>
              <a:t>Suivant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Sur la page </a:t>
            </a:r>
            <a:r>
              <a:rPr lang="en-US" sz="1000" b="1" smtClean="0">
                <a:effectLst/>
                <a:latin typeface="Arial"/>
                <a:ea typeface="Times New Roman"/>
                <a:cs typeface="Times New Roman"/>
              </a:rPr>
              <a:t>Quels compteurs de performance voulez-vous contrôler ?</a:t>
            </a:r>
            <a:r>
              <a:rPr lang="en-US" sz="1000" smtClean="0">
                <a:effectLst/>
                <a:latin typeface="Arial"/>
                <a:ea typeface="Times New Roman"/>
                <a:cs typeface="Segoe UI"/>
              </a:rPr>
              <a:t>, cliquez sur </a:t>
            </a:r>
            <a:r>
              <a:rPr lang="en-US" sz="1000" b="1" smtClean="0">
                <a:effectLst/>
                <a:latin typeface="Arial"/>
                <a:ea typeface="Times New Roman"/>
                <a:cs typeface="Times New Roman"/>
              </a:rPr>
              <a:t>Ajouter</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la liste </a:t>
            </a:r>
            <a:r>
              <a:rPr lang="en-US" sz="1000" b="1" smtClean="0">
                <a:effectLst/>
                <a:latin typeface="Arial"/>
                <a:ea typeface="Times New Roman"/>
                <a:cs typeface="Times New Roman"/>
              </a:rPr>
              <a:t>Compteurs disponibles</a:t>
            </a:r>
            <a:r>
              <a:rPr lang="en-US" sz="1000" smtClean="0">
                <a:effectLst/>
                <a:latin typeface="Arial"/>
                <a:ea typeface="Times New Roman"/>
                <a:cs typeface="Segoe UI"/>
              </a:rPr>
              <a:t>, développez </a:t>
            </a:r>
            <a:r>
              <a:rPr lang="en-US" sz="1000" b="1" smtClean="0">
                <a:effectLst/>
                <a:latin typeface="Arial"/>
                <a:ea typeface="Times New Roman"/>
                <a:cs typeface="Times New Roman"/>
              </a:rPr>
              <a:t>Processeur</a:t>
            </a:r>
            <a:r>
              <a:rPr lang="en-US" sz="1000" smtClean="0">
                <a:effectLst/>
                <a:latin typeface="Arial"/>
                <a:ea typeface="Times New Roman"/>
                <a:cs typeface="Segoe UI"/>
              </a:rPr>
              <a:t>, cliquez sur </a:t>
            </a:r>
            <a:r>
              <a:rPr lang="en-US" sz="1000" b="1" smtClean="0">
                <a:effectLst/>
                <a:latin typeface="Arial"/>
                <a:ea typeface="Times New Roman"/>
                <a:cs typeface="Times New Roman"/>
              </a:rPr>
              <a:t>% temps processeur</a:t>
            </a:r>
            <a:r>
              <a:rPr lang="en-US" sz="1000" smtClean="0">
                <a:effectLst/>
                <a:latin typeface="Arial"/>
                <a:ea typeface="Times New Roman"/>
                <a:cs typeface="Segoe UI"/>
              </a:rPr>
              <a:t>, sur </a:t>
            </a:r>
            <a:r>
              <a:rPr lang="en-US" sz="1000" b="1" smtClean="0">
                <a:effectLst/>
                <a:latin typeface="Arial"/>
                <a:ea typeface="Times New Roman"/>
                <a:cs typeface="Times New Roman"/>
              </a:rPr>
              <a:t>Ajouter &gt;&gt;</a:t>
            </a:r>
            <a:r>
              <a:rPr lang="en-US" sz="1000" smtClean="0">
                <a:effectLst/>
                <a:latin typeface="Arial"/>
                <a:ea typeface="Times New Roman"/>
                <a:cs typeface="Segoe UI"/>
              </a:rPr>
              <a:t>, puis sur </a:t>
            </a:r>
            <a:r>
              <a:rPr lang="en-US" sz="1000" b="1" smtClean="0">
                <a:effectLst/>
                <a:latin typeface="Arial"/>
                <a:ea typeface="Times New Roman"/>
                <a:cs typeface="Times New Roman"/>
              </a:rPr>
              <a:t>OK</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Sur la page </a:t>
            </a:r>
            <a:r>
              <a:rPr lang="en-US" sz="1000" b="1" smtClean="0">
                <a:effectLst/>
                <a:latin typeface="Arial"/>
                <a:ea typeface="Times New Roman"/>
                <a:cs typeface="Times New Roman"/>
              </a:rPr>
              <a:t>Quels compteurs de performance voulez-vous contrôler ?</a:t>
            </a:r>
            <a:r>
              <a:rPr lang="en-US" sz="1000" smtClean="0">
                <a:effectLst/>
                <a:latin typeface="Arial"/>
                <a:ea typeface="Times New Roman"/>
                <a:cs typeface="Segoe UI"/>
              </a:rPr>
              <a:t>, dans la liste </a:t>
            </a:r>
            <a:r>
              <a:rPr lang="en-US" sz="1000" b="1" smtClean="0">
                <a:effectLst/>
                <a:latin typeface="Arial"/>
                <a:ea typeface="Times New Roman"/>
                <a:cs typeface="Times New Roman"/>
              </a:rPr>
              <a:t>Alerter lorsque</a:t>
            </a:r>
            <a:r>
              <a:rPr lang="en-US" sz="1000" smtClean="0">
                <a:effectLst/>
                <a:latin typeface="Arial"/>
                <a:ea typeface="Times New Roman"/>
                <a:cs typeface="Segoe UI"/>
              </a:rPr>
              <a:t>, cliquez sur </a:t>
            </a:r>
            <a:r>
              <a:rPr lang="en-US" sz="1000" b="1" smtClean="0">
                <a:effectLst/>
                <a:latin typeface="Arial"/>
                <a:ea typeface="Times New Roman"/>
                <a:cs typeface="Times New Roman"/>
              </a:rPr>
              <a:t>Au-dessus de</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la zone </a:t>
            </a:r>
            <a:r>
              <a:rPr lang="en-US" sz="1000" b="1" smtClean="0">
                <a:effectLst/>
                <a:latin typeface="Arial"/>
                <a:ea typeface="Times New Roman"/>
                <a:cs typeface="Times New Roman"/>
              </a:rPr>
              <a:t>Limite</a:t>
            </a:r>
            <a:r>
              <a:rPr lang="en-US" sz="1000" smtClean="0">
                <a:effectLst/>
                <a:latin typeface="Arial"/>
                <a:ea typeface="Times New Roman"/>
                <a:cs typeface="Segoe UI"/>
              </a:rPr>
              <a:t>, tapez </a:t>
            </a:r>
            <a:r>
              <a:rPr lang="en-US" sz="1000" b="1" smtClean="0">
                <a:effectLst/>
                <a:latin typeface="Arial"/>
                <a:ea typeface="Times New Roman"/>
                <a:cs typeface="Times New Roman"/>
              </a:rPr>
              <a:t>10</a:t>
            </a:r>
            <a:r>
              <a:rPr lang="en-US" sz="1000" smtClean="0">
                <a:effectLst/>
                <a:latin typeface="Arial"/>
                <a:ea typeface="Times New Roman"/>
                <a:cs typeface="Segoe UI"/>
              </a:rPr>
              <a:t>, puis cliquez sur </a:t>
            </a:r>
            <a:r>
              <a:rPr lang="en-US" sz="1000" b="1" smtClean="0">
                <a:effectLst/>
                <a:latin typeface="Arial"/>
                <a:ea typeface="Times New Roman"/>
                <a:cs typeface="Times New Roman"/>
              </a:rPr>
              <a:t>Suivant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Sur la page </a:t>
            </a:r>
            <a:r>
              <a:rPr lang="en-US" sz="1000" b="1" smtClean="0">
                <a:effectLst/>
                <a:latin typeface="Arial"/>
                <a:ea typeface="Times New Roman"/>
                <a:cs typeface="Times New Roman"/>
              </a:rPr>
              <a:t>Créer l'ensemble de collecteurs de données ?</a:t>
            </a:r>
            <a:r>
              <a:rPr lang="en-US" sz="1000" smtClean="0">
                <a:effectLst/>
                <a:latin typeface="Arial"/>
                <a:ea typeface="Times New Roman"/>
                <a:cs typeface="Segoe UI"/>
              </a:rPr>
              <a:t>, cliquez sur </a:t>
            </a:r>
            <a:r>
              <a:rPr lang="en-US" sz="1000" b="1" smtClean="0">
                <a:effectLst/>
                <a:latin typeface="Arial"/>
                <a:ea typeface="Times New Roman"/>
                <a:cs typeface="Times New Roman"/>
              </a:rPr>
              <a:t>Terminer</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indent="-342900">
              <a:lnSpc>
                <a:spcPct val="115000"/>
              </a:lnSpc>
              <a:spcAft>
                <a:spcPts val="995"/>
              </a:spcAft>
              <a:buFont typeface="+mj-lt"/>
              <a:buAutoNum type="arabicPeriod"/>
            </a:pPr>
            <a:r>
              <a:rPr lang="en-US" sz="1000" smtClean="0">
                <a:effectLst/>
                <a:latin typeface="Arial"/>
                <a:ea typeface="Times New Roman"/>
                <a:cs typeface="Segoe UI"/>
              </a:rPr>
              <a:t>Dans le volet de navigation, développez le nœud </a:t>
            </a:r>
            <a:r>
              <a:rPr lang="en-US" sz="1000" b="1" smtClean="0">
                <a:effectLst/>
                <a:latin typeface="Arial"/>
                <a:ea typeface="Times New Roman"/>
                <a:cs typeface="Times New Roman"/>
              </a:rPr>
              <a:t>Défini par l'utilisateur</a:t>
            </a:r>
            <a:r>
              <a:rPr lang="en-US" sz="1000" smtClean="0">
                <a:effectLst/>
                <a:latin typeface="Arial"/>
                <a:ea typeface="Times New Roman"/>
                <a:cs typeface="Segoe UI"/>
              </a:rPr>
              <a:t>, puis cliquez sur </a:t>
            </a:r>
            <a:r>
              <a:rPr lang="en-US" sz="1000" b="1" smtClean="0">
                <a:effectLst/>
                <a:latin typeface="Arial"/>
                <a:ea typeface="Times New Roman"/>
                <a:cs typeface="Times New Roman"/>
              </a:rPr>
              <a:t>Alerte de </a:t>
            </a:r>
            <a:r>
              <a:rPr lang="en-US" sz="1000" b="1" smtClean="0">
                <a:solidFill>
                  <a:prstClr val="black"/>
                </a:solidFill>
                <a:latin typeface="Arial"/>
                <a:ea typeface="Times New Roman"/>
                <a:cs typeface="Times New Roman"/>
              </a:rPr>
              <a:t>LON-SVR1</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688C6DC2-9EA5-490D-B567-8BB0AF65BFE8}" type="slidenum">
              <a:rPr lang="en-US" smtClean="0"/>
              <a:t>15</a:t>
            </a:fld>
            <a:endParaRPr lang="en-US"/>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9" name="Rectangle 8"/>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13: Surveillance de Windows Server 2012</a:t>
            </a:r>
            <a:endParaRPr lang="en-US" sz="1200" b="1">
              <a:solidFill>
                <a:srgbClr val="336699"/>
              </a:solidFill>
              <a:latin typeface="Arial"/>
            </a:endParaRPr>
          </a:p>
        </p:txBody>
      </p:sp>
      <p:sp>
        <p:nvSpPr>
          <p:cNvPr id="10" name="TextBox 9"/>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val="3570708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2"/>
            </a:pPr>
            <a:r>
              <a:rPr lang="en-US" sz="1000" dirty="0" err="1" smtClean="0">
                <a:solidFill>
                  <a:prstClr val="black"/>
                </a:solidFill>
                <a:latin typeface="Arial"/>
                <a:ea typeface="Times New Roman"/>
                <a:cs typeface="Segoe UI"/>
              </a:rPr>
              <a:t>Dans</a:t>
            </a:r>
            <a:r>
              <a:rPr lang="en-US" sz="1000" dirty="0" smtClean="0">
                <a:solidFill>
                  <a:prstClr val="black"/>
                </a:solidFill>
                <a:latin typeface="Arial"/>
                <a:ea typeface="Times New Roman"/>
                <a:cs typeface="Segoe UI"/>
              </a:rPr>
              <a:t> </a:t>
            </a:r>
            <a:r>
              <a:rPr lang="en-US" sz="1000" dirty="0">
                <a:solidFill>
                  <a:prstClr val="black"/>
                </a:solidFill>
                <a:latin typeface="Arial"/>
                <a:ea typeface="Times New Roman"/>
                <a:cs typeface="Segoe UI"/>
              </a:rPr>
              <a:t>le </a:t>
            </a:r>
            <a:r>
              <a:rPr lang="en-US" sz="1000" dirty="0" err="1">
                <a:solidFill>
                  <a:prstClr val="black"/>
                </a:solidFill>
                <a:latin typeface="Arial"/>
                <a:ea typeface="Times New Roman"/>
                <a:cs typeface="Segoe UI"/>
              </a:rPr>
              <a:t>volet</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résultats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avec le </a:t>
            </a:r>
            <a:r>
              <a:rPr lang="en-US" sz="1000" dirty="0" err="1">
                <a:solidFill>
                  <a:prstClr val="black"/>
                </a:solidFill>
                <a:latin typeface="Arial"/>
                <a:ea typeface="Times New Roman"/>
                <a:cs typeface="Segoe UI"/>
              </a:rPr>
              <a:t>bouton</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droit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DataCollector01</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Propriétés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boîte</a:t>
            </a:r>
            <a:r>
              <a:rPr lang="en-US" sz="1000" dirty="0">
                <a:solidFill>
                  <a:prstClr val="black"/>
                </a:solidFill>
                <a:latin typeface="Arial"/>
                <a:ea typeface="Times New Roman"/>
                <a:cs typeface="Segoe UI"/>
              </a:rPr>
              <a:t> de dialogue </a:t>
            </a:r>
            <a:r>
              <a:rPr lang="en-US" sz="1000" b="1" dirty="0" err="1">
                <a:solidFill>
                  <a:prstClr val="black"/>
                </a:solidFill>
                <a:latin typeface="Arial"/>
                <a:ea typeface="Times New Roman"/>
                <a:cs typeface="Times New Roman"/>
              </a:rPr>
              <a:t>Propriétés</a:t>
            </a:r>
            <a:r>
              <a:rPr lang="en-US" sz="1000" b="1" dirty="0">
                <a:solidFill>
                  <a:prstClr val="black"/>
                </a:solidFill>
                <a:latin typeface="Arial"/>
                <a:ea typeface="Times New Roman"/>
                <a:cs typeface="Times New Roman"/>
              </a:rPr>
              <a:t> de DataCollector01</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zone </a:t>
            </a:r>
            <a:r>
              <a:rPr lang="en-US" sz="1000" b="1" dirty="0" err="1">
                <a:solidFill>
                  <a:prstClr val="black"/>
                </a:solidFill>
                <a:latin typeface="Arial"/>
                <a:ea typeface="Times New Roman"/>
                <a:cs typeface="Times New Roman"/>
              </a:rPr>
              <a:t>Intervalle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d’échantillonnage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tapez</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1</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l'onglet</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Action de</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l'alerte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err="1">
                <a:solidFill>
                  <a:prstClr val="black"/>
                </a:solidFill>
                <a:latin typeface="Arial"/>
                <a:ea typeface="Times New Roman"/>
                <a:cs typeface="Segoe UI"/>
              </a:rPr>
              <a:t>Activez</a:t>
            </a:r>
            <a:r>
              <a:rPr lang="en-US" sz="1000" dirty="0">
                <a:solidFill>
                  <a:prstClr val="black"/>
                </a:solidFill>
                <a:latin typeface="Arial"/>
                <a:ea typeface="Times New Roman"/>
                <a:cs typeface="Segoe UI"/>
              </a:rPr>
              <a:t> la case à </a:t>
            </a:r>
            <a:r>
              <a:rPr lang="en-US" sz="1000" dirty="0" err="1">
                <a:solidFill>
                  <a:prstClr val="black"/>
                </a:solidFill>
                <a:latin typeface="Arial"/>
                <a:ea typeface="Times New Roman"/>
                <a:cs typeface="Segoe UI"/>
              </a:rPr>
              <a:t>cocher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Ajouter</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une</a:t>
            </a:r>
            <a:r>
              <a:rPr lang="en-US" sz="1000" b="1" dirty="0">
                <a:solidFill>
                  <a:prstClr val="black"/>
                </a:solidFill>
                <a:latin typeface="Arial"/>
                <a:ea typeface="Times New Roman"/>
                <a:cs typeface="Times New Roman"/>
              </a:rPr>
              <a:t> entrée </a:t>
            </a:r>
            <a:r>
              <a:rPr lang="en-US" sz="1000" b="1" dirty="0" err="1">
                <a:solidFill>
                  <a:prstClr val="black"/>
                </a:solidFill>
                <a:latin typeface="Arial"/>
                <a:ea typeface="Times New Roman"/>
                <a:cs typeface="Times New Roman"/>
              </a:rPr>
              <a:t>dans</a:t>
            </a:r>
            <a:r>
              <a:rPr lang="en-US" sz="1000" b="1" dirty="0">
                <a:solidFill>
                  <a:prstClr val="black"/>
                </a:solidFill>
                <a:latin typeface="Arial"/>
                <a:ea typeface="Times New Roman"/>
                <a:cs typeface="Times New Roman"/>
              </a:rPr>
              <a:t> le journal des </a:t>
            </a:r>
            <a:r>
              <a:rPr lang="en-US" sz="1000" b="1" dirty="0" err="1">
                <a:solidFill>
                  <a:prstClr val="black"/>
                </a:solidFill>
                <a:latin typeface="Arial"/>
                <a:ea typeface="Times New Roman"/>
                <a:cs typeface="Times New Roman"/>
              </a:rPr>
              <a:t>événements</a:t>
            </a:r>
            <a:r>
              <a:rPr lang="en-US" sz="1000" b="1" dirty="0">
                <a:solidFill>
                  <a:prstClr val="black"/>
                </a:solidFill>
                <a:latin typeface="Arial"/>
                <a:ea typeface="Times New Roman"/>
                <a:cs typeface="Times New Roman"/>
              </a:rPr>
              <a:t> des applications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le </a:t>
            </a:r>
            <a:r>
              <a:rPr lang="en-US" sz="1000" dirty="0" err="1">
                <a:solidFill>
                  <a:prstClr val="black"/>
                </a:solidFill>
                <a:latin typeface="Arial"/>
                <a:ea typeface="Times New Roman"/>
                <a:cs typeface="Segoe UI"/>
              </a:rPr>
              <a:t>volet</a:t>
            </a:r>
            <a:r>
              <a:rPr lang="en-US" sz="1000" dirty="0">
                <a:solidFill>
                  <a:prstClr val="black"/>
                </a:solidFill>
                <a:latin typeface="Arial"/>
                <a:ea typeface="Times New Roman"/>
                <a:cs typeface="Segoe UI"/>
              </a:rPr>
              <a:t> de navigation,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avec le </a:t>
            </a:r>
            <a:r>
              <a:rPr lang="en-US" sz="1000" dirty="0" err="1">
                <a:solidFill>
                  <a:prstClr val="black"/>
                </a:solidFill>
                <a:latin typeface="Arial"/>
                <a:ea typeface="Times New Roman"/>
                <a:cs typeface="Segoe UI"/>
              </a:rPr>
              <a:t>bouton</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droit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Alerte</a:t>
            </a:r>
            <a:r>
              <a:rPr lang="en-US" sz="1000" b="1" dirty="0">
                <a:solidFill>
                  <a:prstClr val="black"/>
                </a:solidFill>
                <a:latin typeface="Arial"/>
                <a:ea typeface="Times New Roman"/>
                <a:cs typeface="Times New Roman"/>
              </a:rPr>
              <a:t> de LON-SVR1</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smtClean="0">
                <a:solidFill>
                  <a:prstClr val="black"/>
                </a:solidFill>
                <a:latin typeface="Arial"/>
                <a:ea typeface="Times New Roman"/>
                <a:cs typeface="Times New Roman"/>
              </a:rPr>
              <a:t>Accueil</a:t>
            </a:r>
            <a:r>
              <a:rPr lang="en-US" sz="1000" dirty="0" smtClean="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err="1">
                <a:solidFill>
                  <a:prstClr val="black"/>
                </a:solidFill>
                <a:latin typeface="Arial"/>
                <a:ea typeface="SimSun"/>
                <a:cs typeface="Segoe UI"/>
              </a:rPr>
              <a:t>Générer</a:t>
            </a:r>
            <a:r>
              <a:rPr lang="en-US" sz="1000" b="1" dirty="0">
                <a:solidFill>
                  <a:prstClr val="black"/>
                </a:solidFill>
                <a:latin typeface="Arial"/>
                <a:ea typeface="SimSun"/>
                <a:cs typeface="Segoe UI"/>
              </a:rPr>
              <a:t> </a:t>
            </a:r>
            <a:r>
              <a:rPr lang="en-US" sz="1000" b="1" dirty="0" err="1">
                <a:solidFill>
                  <a:prstClr val="black"/>
                </a:solidFill>
                <a:latin typeface="Arial"/>
                <a:ea typeface="SimSun"/>
                <a:cs typeface="Segoe UI"/>
              </a:rPr>
              <a:t>une</a:t>
            </a:r>
            <a:r>
              <a:rPr lang="en-US" sz="1000" b="1" dirty="0">
                <a:solidFill>
                  <a:prstClr val="black"/>
                </a:solidFill>
                <a:latin typeface="Arial"/>
                <a:ea typeface="SimSun"/>
                <a:cs typeface="Segoe UI"/>
              </a:rPr>
              <a:t> charge de </a:t>
            </a:r>
            <a:r>
              <a:rPr lang="en-US" sz="1000" b="1" dirty="0" err="1">
                <a:solidFill>
                  <a:prstClr val="black"/>
                </a:solidFill>
                <a:latin typeface="Arial"/>
                <a:ea typeface="SimSun"/>
                <a:cs typeface="Segoe UI"/>
              </a:rPr>
              <a:t>serveur</a:t>
            </a:r>
            <a:r>
              <a:rPr lang="en-US" sz="1000" b="1" dirty="0">
                <a:solidFill>
                  <a:prstClr val="black"/>
                </a:solidFill>
                <a:latin typeface="Arial"/>
                <a:ea typeface="SimSun"/>
                <a:cs typeface="Segoe UI"/>
              </a:rPr>
              <a:t> qui </a:t>
            </a:r>
            <a:r>
              <a:rPr lang="en-US" sz="1000" b="1" dirty="0" err="1">
                <a:solidFill>
                  <a:prstClr val="black"/>
                </a:solidFill>
                <a:latin typeface="Arial"/>
                <a:ea typeface="SimSun"/>
                <a:cs typeface="Segoe UI"/>
              </a:rPr>
              <a:t>dépasse</a:t>
            </a:r>
            <a:r>
              <a:rPr lang="en-US" sz="1000" b="1" dirty="0">
                <a:solidFill>
                  <a:prstClr val="black"/>
                </a:solidFill>
                <a:latin typeface="Arial"/>
                <a:ea typeface="SimSun"/>
                <a:cs typeface="Segoe UI"/>
              </a:rPr>
              <a:t> le </a:t>
            </a:r>
            <a:r>
              <a:rPr lang="en-US" sz="1000" b="1" dirty="0" err="1">
                <a:solidFill>
                  <a:prstClr val="black"/>
                </a:solidFill>
                <a:latin typeface="Arial"/>
                <a:ea typeface="SimSun"/>
                <a:cs typeface="Segoe UI"/>
              </a:rPr>
              <a:t>seuil</a:t>
            </a:r>
            <a:r>
              <a:rPr lang="en-US" sz="1000" b="1" dirty="0">
                <a:solidFill>
                  <a:prstClr val="black"/>
                </a:solidFill>
                <a:latin typeface="Arial"/>
                <a:ea typeface="SimSun"/>
                <a:cs typeface="Segoe UI"/>
              </a:rPr>
              <a:t> </a:t>
            </a:r>
            <a:r>
              <a:rPr lang="en-US" sz="1000" b="1" dirty="0" err="1">
                <a:solidFill>
                  <a:prstClr val="black"/>
                </a:solidFill>
                <a:latin typeface="Arial"/>
                <a:ea typeface="SimSun"/>
                <a:cs typeface="Segoe UI"/>
              </a:rPr>
              <a:t>configuré</a:t>
            </a:r>
            <a:endParaRPr lang="en-US" sz="1000" b="1" dirty="0">
              <a:solidFill>
                <a:prstClr val="black"/>
              </a:solidFill>
              <a:latin typeface="Arial"/>
              <a:ea typeface="SimSun"/>
              <a:cs typeface="Segoe UI"/>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Positionnez</a:t>
            </a:r>
            <a:r>
              <a:rPr lang="en-US" sz="1000" dirty="0">
                <a:solidFill>
                  <a:prstClr val="black"/>
                </a:solidFill>
                <a:latin typeface="Arial"/>
                <a:ea typeface="Times New Roman"/>
                <a:cs typeface="Segoe UI"/>
              </a:rPr>
              <a:t> le </a:t>
            </a:r>
            <a:r>
              <a:rPr lang="en-US" sz="1000" dirty="0" err="1">
                <a:solidFill>
                  <a:prstClr val="black"/>
                </a:solidFill>
                <a:latin typeface="Arial"/>
                <a:ea typeface="Times New Roman"/>
                <a:cs typeface="Segoe UI"/>
              </a:rPr>
              <a:t>pointeur</a:t>
            </a:r>
            <a:r>
              <a:rPr lang="en-US" sz="1000" dirty="0">
                <a:solidFill>
                  <a:prstClr val="black"/>
                </a:solidFill>
                <a:latin typeface="Arial"/>
                <a:ea typeface="Times New Roman"/>
                <a:cs typeface="Segoe UI"/>
              </a:rPr>
              <a:t> de la </a:t>
            </a:r>
            <a:r>
              <a:rPr lang="en-US" sz="1000" dirty="0" err="1">
                <a:solidFill>
                  <a:prstClr val="black"/>
                </a:solidFill>
                <a:latin typeface="Arial"/>
                <a:ea typeface="Times New Roman"/>
                <a:cs typeface="Segoe UI"/>
              </a:rPr>
              <a:t>souris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le coin </a:t>
            </a:r>
            <a:r>
              <a:rPr lang="en-US" sz="1000" dirty="0" err="1">
                <a:solidFill>
                  <a:prstClr val="black"/>
                </a:solidFill>
                <a:latin typeface="Arial"/>
                <a:ea typeface="Times New Roman"/>
                <a:cs typeface="Segoe UI"/>
              </a:rPr>
              <a:t>inférieur</a:t>
            </a:r>
            <a:r>
              <a:rPr lang="en-US" sz="1000" dirty="0">
                <a:solidFill>
                  <a:prstClr val="black"/>
                </a:solidFill>
                <a:latin typeface="Arial"/>
                <a:ea typeface="Times New Roman"/>
                <a:cs typeface="Segoe UI"/>
              </a:rPr>
              <a:t> gauche de la </a:t>
            </a:r>
            <a:r>
              <a:rPr lang="en-US" sz="1000" dirty="0" err="1">
                <a:solidFill>
                  <a:prstClr val="black"/>
                </a:solidFill>
                <a:latin typeface="Arial"/>
                <a:ea typeface="Times New Roman"/>
                <a:cs typeface="Segoe UI"/>
              </a:rPr>
              <a:t>barre</a:t>
            </a:r>
            <a:r>
              <a:rPr lang="en-US" sz="1000" dirty="0">
                <a:solidFill>
                  <a:prstClr val="black"/>
                </a:solidFill>
                <a:latin typeface="Arial"/>
                <a:ea typeface="Times New Roman"/>
                <a:cs typeface="Segoe UI"/>
              </a:rPr>
              <a:t> des </a:t>
            </a:r>
            <a:r>
              <a:rPr lang="en-US" sz="1000" dirty="0" err="1">
                <a:solidFill>
                  <a:prstClr val="black"/>
                </a:solidFill>
                <a:latin typeface="Arial"/>
                <a:ea typeface="Times New Roman"/>
                <a:cs typeface="Segoe UI"/>
              </a:rPr>
              <a:t>tâches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Accueil</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l'écran</a:t>
            </a:r>
            <a:r>
              <a:rPr lang="en-US" sz="1000" dirty="0">
                <a:solidFill>
                  <a:prstClr val="black"/>
                </a:solidFill>
                <a:latin typeface="Arial"/>
                <a:ea typeface="Times New Roman"/>
                <a:cs typeface="Segoe UI"/>
              </a:rPr>
              <a:t> </a:t>
            </a:r>
            <a:r>
              <a:rPr lang="en-US" sz="1000" dirty="0" err="1" smtClean="0">
                <a:solidFill>
                  <a:prstClr val="black"/>
                </a:solidFill>
                <a:latin typeface="Arial"/>
                <a:ea typeface="Times New Roman"/>
                <a:cs typeface="Segoe UI"/>
              </a:rPr>
              <a:t>Accueil</a:t>
            </a:r>
            <a:r>
              <a:rPr lang="en-US" sz="1000" dirty="0" smtClean="0">
                <a:solidFill>
                  <a:prstClr val="black"/>
                </a:solidFill>
                <a:latin typeface="Arial"/>
                <a:ea typeface="Times New Roman"/>
                <a:cs typeface="Segoe UI"/>
              </a:rPr>
              <a:t>, </a:t>
            </a:r>
            <a:r>
              <a:rPr lang="en-US" sz="1000" dirty="0" err="1">
                <a:solidFill>
                  <a:prstClr val="black"/>
                </a:solidFill>
                <a:latin typeface="Arial"/>
                <a:ea typeface="Times New Roman"/>
                <a:cs typeface="Segoe UI"/>
              </a:rPr>
              <a:t>tapez</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Cmd</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liste</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Applications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Invite de </a:t>
            </a:r>
            <a:r>
              <a:rPr lang="en-US" sz="1000" b="1" dirty="0" err="1">
                <a:solidFill>
                  <a:prstClr val="black"/>
                </a:solidFill>
                <a:latin typeface="Arial"/>
                <a:ea typeface="Times New Roman"/>
                <a:cs typeface="Times New Roman"/>
              </a:rPr>
              <a:t>commandes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À </a:t>
            </a:r>
            <a:r>
              <a:rPr lang="en-US" sz="1000" dirty="0" err="1">
                <a:solidFill>
                  <a:prstClr val="black"/>
                </a:solidFill>
                <a:latin typeface="Arial"/>
                <a:ea typeface="Times New Roman"/>
                <a:cs typeface="Segoe UI"/>
              </a:rPr>
              <a:t>l'invite</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commandes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tapez</a:t>
            </a:r>
            <a:r>
              <a:rPr lang="en-US" sz="1000" dirty="0">
                <a:solidFill>
                  <a:prstClr val="black"/>
                </a:solidFill>
                <a:latin typeface="Arial"/>
                <a:ea typeface="Times New Roman"/>
                <a:cs typeface="Segoe UI"/>
              </a:rPr>
              <a:t> les </a:t>
            </a:r>
            <a:r>
              <a:rPr lang="en-US" sz="1000" dirty="0" err="1">
                <a:solidFill>
                  <a:prstClr val="black"/>
                </a:solidFill>
                <a:latin typeface="Arial"/>
                <a:ea typeface="Times New Roman"/>
                <a:cs typeface="Segoe UI"/>
              </a:rPr>
              <a:t>commandes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suivantes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appuyez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Entrée :</a:t>
            </a:r>
            <a:endParaRPr lang="en-US" sz="1000" dirty="0">
              <a:solidFill>
                <a:prstClr val="black"/>
              </a:solidFill>
              <a:latin typeface="Arial"/>
              <a:ea typeface="Times New Roman"/>
              <a:cs typeface="Times New Roman"/>
            </a:endParaRPr>
          </a:p>
          <a:p>
            <a:pPr marL="447675" lvl="0">
              <a:lnSpc>
                <a:spcPct val="115000"/>
              </a:lnSpc>
              <a:spcBef>
                <a:spcPts val="600"/>
              </a:spcBef>
              <a:spcAft>
                <a:spcPts val="995"/>
              </a:spcAft>
            </a:pPr>
            <a:r>
              <a:rPr lang="en-US" sz="1000" dirty="0">
                <a:solidFill>
                  <a:prstClr val="black"/>
                </a:solidFill>
                <a:latin typeface="Arial"/>
                <a:ea typeface="Times New Roman"/>
                <a:cs typeface="Times New Roman"/>
              </a:rPr>
              <a:t>C:</a:t>
            </a:r>
          </a:p>
          <a:p>
            <a:pPr marL="447675" lvl="0">
              <a:lnSpc>
                <a:spcPct val="115000"/>
              </a:lnSpc>
              <a:spcBef>
                <a:spcPts val="600"/>
              </a:spcBef>
              <a:spcAft>
                <a:spcPts val="995"/>
              </a:spcAft>
            </a:pPr>
            <a:r>
              <a:rPr lang="en-US" sz="1000" dirty="0">
                <a:solidFill>
                  <a:prstClr val="black"/>
                </a:solidFill>
                <a:latin typeface="Arial"/>
                <a:ea typeface="Times New Roman"/>
                <a:cs typeface="Times New Roman"/>
              </a:rPr>
              <a:t>Cd\</a:t>
            </a:r>
            <a:r>
              <a:rPr lang="en-US" sz="1000" dirty="0" err="1">
                <a:solidFill>
                  <a:prstClr val="black"/>
                </a:solidFill>
                <a:latin typeface="Arial"/>
                <a:ea typeface="Times New Roman"/>
                <a:cs typeface="Times New Roman"/>
              </a:rPr>
              <a:t>Labfiles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À </a:t>
            </a:r>
            <a:r>
              <a:rPr lang="en-US" sz="1000" dirty="0" err="1">
                <a:solidFill>
                  <a:prstClr val="black"/>
                </a:solidFill>
                <a:latin typeface="Arial"/>
                <a:ea typeface="Times New Roman"/>
                <a:cs typeface="Segoe UI"/>
              </a:rPr>
              <a:t>l'invite</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commandes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tapez</a:t>
            </a:r>
            <a:r>
              <a:rPr lang="en-US" sz="1000" dirty="0">
                <a:solidFill>
                  <a:prstClr val="black"/>
                </a:solidFill>
                <a:latin typeface="Arial"/>
                <a:ea typeface="Times New Roman"/>
                <a:cs typeface="Segoe UI"/>
              </a:rPr>
              <a:t> les </a:t>
            </a:r>
            <a:r>
              <a:rPr lang="en-US" sz="1000" dirty="0" err="1">
                <a:solidFill>
                  <a:prstClr val="black"/>
                </a:solidFill>
                <a:latin typeface="Arial"/>
                <a:ea typeface="Times New Roman"/>
                <a:cs typeface="Segoe UI"/>
              </a:rPr>
              <a:t>commandes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suivantes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appuyez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Entrée :</a:t>
            </a:r>
            <a:endParaRPr lang="en-US" sz="1000" dirty="0">
              <a:solidFill>
                <a:prstClr val="black"/>
              </a:solidFill>
              <a:latin typeface="Arial"/>
              <a:ea typeface="Times New Roman"/>
              <a:cs typeface="Times New Roman"/>
            </a:endParaRPr>
          </a:p>
          <a:p>
            <a:pPr marL="447675" lvl="0">
              <a:lnSpc>
                <a:spcPct val="115000"/>
              </a:lnSpc>
              <a:spcBef>
                <a:spcPts val="600"/>
              </a:spcBef>
              <a:spcAft>
                <a:spcPts val="995"/>
              </a:spcAft>
            </a:pPr>
            <a:r>
              <a:rPr lang="en-US" sz="1000" dirty="0" err="1">
                <a:solidFill>
                  <a:prstClr val="black"/>
                </a:solidFill>
                <a:latin typeface="Arial"/>
                <a:ea typeface="Times New Roman"/>
                <a:cs typeface="Times New Roman"/>
              </a:rPr>
              <a:t>StressTool</a:t>
            </a:r>
            <a:r>
              <a:rPr lang="en-US" sz="1000" dirty="0">
                <a:solidFill>
                  <a:prstClr val="black"/>
                </a:solidFill>
                <a:latin typeface="Arial"/>
                <a:ea typeface="Times New Roman"/>
                <a:cs typeface="Times New Roman"/>
              </a:rPr>
              <a:t> 95</a:t>
            </a:r>
          </a:p>
          <a:p>
            <a:pPr marL="342900" lvl="0" indent="-342900">
              <a:lnSpc>
                <a:spcPct val="115000"/>
              </a:lnSpc>
              <a:spcAft>
                <a:spcPts val="995"/>
              </a:spcAft>
              <a:buFont typeface="+mj-lt"/>
              <a:buAutoNum type="arabicPeriod" startAt="5"/>
            </a:pPr>
            <a:r>
              <a:rPr lang="en-US" sz="1000" dirty="0" err="1">
                <a:solidFill>
                  <a:prstClr val="black"/>
                </a:solidFill>
                <a:latin typeface="Arial"/>
                <a:ea typeface="Times New Roman"/>
                <a:cs typeface="Segoe UI"/>
              </a:rPr>
              <a:t>Patientez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une</a:t>
            </a:r>
            <a:r>
              <a:rPr lang="en-US" sz="1000" dirty="0">
                <a:solidFill>
                  <a:prstClr val="black"/>
                </a:solidFill>
                <a:latin typeface="Arial"/>
                <a:ea typeface="Times New Roman"/>
                <a:cs typeface="Segoe UI"/>
              </a:rPr>
              <a:t> minute pour </a:t>
            </a:r>
            <a:r>
              <a:rPr lang="en-US" sz="1000" dirty="0" err="1">
                <a:solidFill>
                  <a:prstClr val="black"/>
                </a:solidFill>
                <a:latin typeface="Arial"/>
                <a:ea typeface="Times New Roman"/>
                <a:cs typeface="Segoe UI"/>
              </a:rPr>
              <a:t>permettre</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génération</a:t>
            </a:r>
            <a:r>
              <a:rPr lang="en-US" sz="1000" dirty="0">
                <a:solidFill>
                  <a:prstClr val="black"/>
                </a:solidFill>
                <a:latin typeface="Arial"/>
                <a:ea typeface="Times New Roman"/>
                <a:cs typeface="Segoe UI"/>
              </a:rPr>
              <a:t> des </a:t>
            </a:r>
            <a:r>
              <a:rPr lang="en-US" sz="1000" dirty="0" err="1" smtClean="0">
                <a:solidFill>
                  <a:prstClr val="black"/>
                </a:solidFill>
                <a:latin typeface="Arial"/>
                <a:ea typeface="Times New Roman"/>
                <a:cs typeface="Segoe UI"/>
              </a:rPr>
              <a:t>alertes</a:t>
            </a:r>
            <a:r>
              <a:rPr lang="en-US" sz="1000" dirty="0" smtClean="0">
                <a:solidFill>
                  <a:prstClr val="black"/>
                </a:solidFill>
                <a:latin typeface="Arial"/>
                <a:ea typeface="Times New Roman"/>
                <a:cs typeface="Segoe UI"/>
              </a:rPr>
              <a:t>.</a:t>
            </a:r>
          </a:p>
          <a:p>
            <a:pPr marL="342900" lvl="0" indent="-342900">
              <a:lnSpc>
                <a:spcPct val="115000"/>
              </a:lnSpc>
              <a:spcAft>
                <a:spcPts val="995"/>
              </a:spcAft>
              <a:buFont typeface="+mj-lt"/>
              <a:buAutoNum type="arabicPeriod" startAt="5"/>
            </a:pPr>
            <a:r>
              <a:rPr lang="en-US" sz="1000" dirty="0" err="1" smtClean="0">
                <a:solidFill>
                  <a:prstClr val="black"/>
                </a:solidFill>
                <a:latin typeface="Arial"/>
                <a:ea typeface="Times New Roman"/>
                <a:cs typeface="Segoe UI"/>
              </a:rPr>
              <a:t>Appuyez</a:t>
            </a:r>
            <a:r>
              <a:rPr lang="en-US" sz="1000" dirty="0" smtClean="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dirty="0" err="1" smtClean="0">
                <a:solidFill>
                  <a:prstClr val="black"/>
                </a:solidFill>
                <a:latin typeface="Arial"/>
                <a:ea typeface="Times New Roman"/>
                <a:cs typeface="Segoe UI"/>
              </a:rPr>
              <a:t>Ctr+C</a:t>
            </a:r>
            <a:r>
              <a:rPr lang="en-US" sz="1000" dirty="0" smtClean="0">
                <a:solidFill>
                  <a:prstClr val="black"/>
                </a:solidFill>
                <a:latin typeface="Arial"/>
                <a:ea typeface="Times New Roman"/>
                <a:cs typeface="Segoe UI"/>
              </a:rPr>
              <a:t>.</a:t>
            </a:r>
          </a:p>
          <a:p>
            <a:pPr marL="342900" lvl="0" indent="-342900">
              <a:lnSpc>
                <a:spcPct val="115000"/>
              </a:lnSpc>
              <a:spcAft>
                <a:spcPts val="995"/>
              </a:spcAft>
              <a:buFont typeface="+mj-lt"/>
              <a:buAutoNum type="arabicPeriod" startAt="5"/>
            </a:pPr>
            <a:r>
              <a:rPr lang="en-US" sz="1000" dirty="0" err="1" smtClean="0">
                <a:solidFill>
                  <a:prstClr val="black"/>
                </a:solidFill>
                <a:latin typeface="Arial"/>
                <a:ea typeface="Times New Roman"/>
                <a:cs typeface="Segoe UI"/>
              </a:rPr>
              <a:t>Fermez</a:t>
            </a:r>
            <a:r>
              <a:rPr lang="en-US" sz="1000" dirty="0" smtClean="0">
                <a:solidFill>
                  <a:prstClr val="black"/>
                </a:solidFill>
                <a:latin typeface="Arial"/>
                <a:ea typeface="Times New Roman"/>
                <a:cs typeface="Segoe UI"/>
              </a:rPr>
              <a:t> </a:t>
            </a:r>
            <a:r>
              <a:rPr lang="en-US" sz="1000" dirty="0">
                <a:solidFill>
                  <a:prstClr val="black"/>
                </a:solidFill>
                <a:latin typeface="Arial"/>
                <a:ea typeface="Times New Roman"/>
                <a:cs typeface="Segoe UI"/>
              </a:rPr>
              <a:t>la </a:t>
            </a:r>
            <a:r>
              <a:rPr lang="en-US" sz="1000" dirty="0" err="1">
                <a:solidFill>
                  <a:prstClr val="black"/>
                </a:solidFill>
                <a:latin typeface="Arial"/>
                <a:ea typeface="Times New Roman"/>
                <a:cs typeface="Segoe UI"/>
              </a:rPr>
              <a:t>fenêtre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d'invite</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commandes</a:t>
            </a:r>
            <a:r>
              <a:rPr lang="en-US" sz="1000" dirty="0" smtClean="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688C6DC2-9EA5-490D-B567-8BB0AF65BFE8}" type="slidenum">
              <a:rPr lang="en-US" smtClean="0"/>
              <a:t>16</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9" name="Rectangle 8"/>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13: Surveillance de Windows Server 2012</a:t>
            </a:r>
            <a:endParaRPr lang="en-US" sz="1200" b="1">
              <a:solidFill>
                <a:srgbClr val="336699"/>
              </a:solidFill>
              <a:latin typeface="Arial"/>
            </a:endParaRPr>
          </a:p>
        </p:txBody>
      </p:sp>
      <p:sp>
        <p:nvSpPr>
          <p:cNvPr id="10" name="TextBox 9"/>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val="35008003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Bef>
                <a:spcPts val="900"/>
              </a:spcBef>
              <a:spcAft>
                <a:spcPts val="300"/>
              </a:spcAft>
            </a:pPr>
            <a:r>
              <a:rPr lang="en-US" sz="1000" b="1" dirty="0">
                <a:solidFill>
                  <a:prstClr val="black"/>
                </a:solidFill>
                <a:latin typeface="Arial"/>
                <a:ea typeface="SimSun"/>
                <a:cs typeface="Segoe UI"/>
              </a:rPr>
              <a:t>Examiner le journal </a:t>
            </a:r>
            <a:r>
              <a:rPr lang="en-US" sz="1000" b="1" dirty="0" err="1">
                <a:solidFill>
                  <a:prstClr val="black"/>
                </a:solidFill>
                <a:latin typeface="Arial"/>
                <a:ea typeface="SimSun"/>
                <a:cs typeface="Segoe UI"/>
              </a:rPr>
              <a:t>d'événements</a:t>
            </a:r>
            <a:r>
              <a:rPr lang="en-US" sz="1000" b="1" dirty="0">
                <a:solidFill>
                  <a:prstClr val="black"/>
                </a:solidFill>
                <a:latin typeface="Arial"/>
                <a:ea typeface="SimSun"/>
                <a:cs typeface="Segoe UI"/>
              </a:rPr>
              <a:t> pour </a:t>
            </a:r>
            <a:r>
              <a:rPr lang="en-US" sz="1000" b="1" dirty="0" err="1">
                <a:solidFill>
                  <a:prstClr val="black"/>
                </a:solidFill>
                <a:latin typeface="Arial"/>
                <a:ea typeface="SimSun"/>
                <a:cs typeface="Segoe UI"/>
              </a:rPr>
              <a:t>l'événement</a:t>
            </a:r>
            <a:r>
              <a:rPr lang="en-US" sz="1000" b="1" dirty="0">
                <a:solidFill>
                  <a:prstClr val="black"/>
                </a:solidFill>
                <a:latin typeface="Arial"/>
                <a:ea typeface="SimSun"/>
                <a:cs typeface="Segoe UI"/>
              </a:rPr>
              <a:t> </a:t>
            </a:r>
            <a:r>
              <a:rPr lang="en-US" sz="1000" b="1" dirty="0" err="1">
                <a:solidFill>
                  <a:prstClr val="black"/>
                </a:solidFill>
                <a:latin typeface="Arial"/>
                <a:ea typeface="SimSun"/>
                <a:cs typeface="Segoe UI"/>
              </a:rPr>
              <a:t>obtenu</a:t>
            </a:r>
            <a:r>
              <a:rPr lang="en-US" sz="1000" b="1" dirty="0">
                <a:solidFill>
                  <a:prstClr val="black"/>
                </a:solidFill>
                <a:latin typeface="Arial"/>
                <a:ea typeface="SimSun"/>
                <a:cs typeface="Segoe UI"/>
              </a:rPr>
              <a:t> </a:t>
            </a:r>
          </a:p>
          <a:p>
            <a:pPr marL="342900" lvl="0" indent="-342900">
              <a:lnSpc>
                <a:spcPct val="115000"/>
              </a:lnSpc>
              <a:spcAft>
                <a:spcPts val="995"/>
              </a:spcAft>
              <a:buFont typeface="+mj-lt"/>
              <a:buAutoNum type="arabicPeriod"/>
            </a:pPr>
            <a:r>
              <a:rPr lang="en-US" sz="1000" dirty="0" err="1" smtClean="0">
                <a:solidFill>
                  <a:prstClr val="black"/>
                </a:solidFill>
                <a:latin typeface="Arial"/>
                <a:ea typeface="Times New Roman"/>
                <a:cs typeface="Segoe UI"/>
              </a:rPr>
              <a:t>Positionnez</a:t>
            </a:r>
            <a:r>
              <a:rPr lang="en-US" sz="1000" dirty="0" smtClean="0">
                <a:solidFill>
                  <a:prstClr val="black"/>
                </a:solidFill>
                <a:latin typeface="Arial"/>
                <a:ea typeface="Times New Roman"/>
                <a:cs typeface="Segoe UI"/>
              </a:rPr>
              <a:t> </a:t>
            </a:r>
            <a:r>
              <a:rPr lang="en-US" sz="1000" dirty="0">
                <a:solidFill>
                  <a:prstClr val="black"/>
                </a:solidFill>
                <a:latin typeface="Arial"/>
                <a:ea typeface="Times New Roman"/>
                <a:cs typeface="Segoe UI"/>
              </a:rPr>
              <a:t>le </a:t>
            </a:r>
            <a:r>
              <a:rPr lang="en-US" sz="1000" dirty="0" err="1">
                <a:solidFill>
                  <a:prstClr val="black"/>
                </a:solidFill>
                <a:latin typeface="Arial"/>
                <a:ea typeface="Times New Roman"/>
                <a:cs typeface="Segoe UI"/>
              </a:rPr>
              <a:t>pointeur</a:t>
            </a:r>
            <a:r>
              <a:rPr lang="en-US" sz="1000" dirty="0">
                <a:solidFill>
                  <a:prstClr val="black"/>
                </a:solidFill>
                <a:latin typeface="Arial"/>
                <a:ea typeface="Times New Roman"/>
                <a:cs typeface="Segoe UI"/>
              </a:rPr>
              <a:t> de la </a:t>
            </a:r>
            <a:r>
              <a:rPr lang="en-US" sz="1000" dirty="0" err="1">
                <a:solidFill>
                  <a:prstClr val="black"/>
                </a:solidFill>
                <a:latin typeface="Arial"/>
                <a:ea typeface="Times New Roman"/>
                <a:cs typeface="Segoe UI"/>
              </a:rPr>
              <a:t>souris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le coin </a:t>
            </a:r>
            <a:r>
              <a:rPr lang="en-US" sz="1000" dirty="0" err="1">
                <a:solidFill>
                  <a:prstClr val="black"/>
                </a:solidFill>
                <a:latin typeface="Arial"/>
                <a:ea typeface="Times New Roman"/>
                <a:cs typeface="Segoe UI"/>
              </a:rPr>
              <a:t>inférieur</a:t>
            </a:r>
            <a:r>
              <a:rPr lang="en-US" sz="1000" dirty="0">
                <a:solidFill>
                  <a:prstClr val="black"/>
                </a:solidFill>
                <a:latin typeface="Arial"/>
                <a:ea typeface="Times New Roman"/>
                <a:cs typeface="Segoe UI"/>
              </a:rPr>
              <a:t> gauche de la </a:t>
            </a:r>
            <a:r>
              <a:rPr lang="en-US" sz="1000" dirty="0" err="1">
                <a:solidFill>
                  <a:prstClr val="black"/>
                </a:solidFill>
                <a:latin typeface="Arial"/>
                <a:ea typeface="Times New Roman"/>
                <a:cs typeface="Segoe UI"/>
              </a:rPr>
              <a:t>barre</a:t>
            </a:r>
            <a:r>
              <a:rPr lang="en-US" sz="1000" dirty="0">
                <a:solidFill>
                  <a:prstClr val="black"/>
                </a:solidFill>
                <a:latin typeface="Arial"/>
                <a:ea typeface="Times New Roman"/>
                <a:cs typeface="Segoe UI"/>
              </a:rPr>
              <a:t> des </a:t>
            </a:r>
            <a:r>
              <a:rPr lang="en-US" sz="1000" dirty="0" err="1">
                <a:solidFill>
                  <a:prstClr val="black"/>
                </a:solidFill>
                <a:latin typeface="Arial"/>
                <a:ea typeface="Times New Roman"/>
                <a:cs typeface="Segoe UI"/>
              </a:rPr>
              <a:t>tâches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Accueil</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le menu </a:t>
            </a:r>
            <a:r>
              <a:rPr lang="en-US" sz="1000" dirty="0" err="1" smtClean="0">
                <a:solidFill>
                  <a:prstClr val="black"/>
                </a:solidFill>
                <a:latin typeface="Arial"/>
                <a:ea typeface="Times New Roman"/>
                <a:cs typeface="Segoe UI"/>
              </a:rPr>
              <a:t>Accueil</a:t>
            </a:r>
            <a:r>
              <a:rPr lang="en-US" sz="1000" dirty="0" smtClean="0">
                <a:solidFill>
                  <a:prstClr val="black"/>
                </a:solidFill>
                <a:latin typeface="Arial"/>
                <a:ea typeface="Times New Roman"/>
                <a:cs typeface="Segoe UI"/>
              </a:rPr>
              <a:t>, </a:t>
            </a:r>
            <a:r>
              <a:rPr lang="en-US" sz="1000" dirty="0" err="1">
                <a:solidFill>
                  <a:prstClr val="black"/>
                </a:solidFill>
                <a:latin typeface="Arial"/>
                <a:ea typeface="Times New Roman"/>
                <a:cs typeface="Segoe UI"/>
              </a:rPr>
              <a:t>tapez</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Événement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liste</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Applications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Observateur</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d'événements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l'Observateur</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d'événements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le </a:t>
            </a:r>
            <a:r>
              <a:rPr lang="en-US" sz="1000" dirty="0" err="1">
                <a:solidFill>
                  <a:prstClr val="black"/>
                </a:solidFill>
                <a:latin typeface="Arial"/>
                <a:ea typeface="Times New Roman"/>
                <a:cs typeface="Segoe UI"/>
              </a:rPr>
              <a:t>volet</a:t>
            </a:r>
            <a:r>
              <a:rPr lang="en-US" sz="1000" dirty="0">
                <a:solidFill>
                  <a:prstClr val="black"/>
                </a:solidFill>
                <a:latin typeface="Arial"/>
                <a:ea typeface="Times New Roman"/>
                <a:cs typeface="Segoe UI"/>
              </a:rPr>
              <a:t> de navigation, </a:t>
            </a:r>
            <a:r>
              <a:rPr lang="en-US" sz="1000" dirty="0" err="1">
                <a:solidFill>
                  <a:prstClr val="black"/>
                </a:solidFill>
                <a:latin typeface="Arial"/>
                <a:ea typeface="Times New Roman"/>
                <a:cs typeface="Segoe UI"/>
              </a:rPr>
              <a:t>développez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successivement</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Journaux</a:t>
            </a:r>
            <a:r>
              <a:rPr lang="en-US" sz="1000" b="1" dirty="0">
                <a:solidFill>
                  <a:prstClr val="black"/>
                </a:solidFill>
                <a:latin typeface="Arial"/>
                <a:ea typeface="Times New Roman"/>
                <a:cs typeface="Times New Roman"/>
              </a:rPr>
              <a:t> des applications et des services</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Microsoft</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Windows</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Diagnosis-PLA</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Opérationnel</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Examinez</a:t>
            </a:r>
            <a:r>
              <a:rPr lang="en-US" sz="1000" dirty="0">
                <a:solidFill>
                  <a:prstClr val="black"/>
                </a:solidFill>
                <a:latin typeface="Arial"/>
                <a:ea typeface="Times New Roman"/>
                <a:cs typeface="Segoe UI"/>
              </a:rPr>
              <a:t> le journal pour les messages </a:t>
            </a:r>
            <a:r>
              <a:rPr lang="en-US" sz="1000" dirty="0" err="1">
                <a:solidFill>
                  <a:prstClr val="black"/>
                </a:solidFill>
                <a:latin typeface="Arial"/>
                <a:ea typeface="Times New Roman"/>
                <a:cs typeface="Segoe UI"/>
              </a:rPr>
              <a:t>relatifs</a:t>
            </a:r>
            <a:r>
              <a:rPr lang="en-US" sz="1000" dirty="0">
                <a:solidFill>
                  <a:prstClr val="black"/>
                </a:solidFill>
                <a:latin typeface="Arial"/>
                <a:ea typeface="Times New Roman"/>
                <a:cs typeface="Segoe UI"/>
              </a:rPr>
              <a:t> aux performances. </a:t>
            </a:r>
            <a:r>
              <a:rPr lang="en-US" sz="1000" dirty="0" err="1">
                <a:solidFill>
                  <a:prstClr val="black"/>
                </a:solidFill>
                <a:latin typeface="Arial"/>
                <a:ea typeface="Times New Roman"/>
                <a:cs typeface="Segoe UI"/>
              </a:rPr>
              <a:t>dont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l'identificateur</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d'événement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est</a:t>
            </a:r>
            <a:r>
              <a:rPr lang="en-US" sz="1000" dirty="0">
                <a:solidFill>
                  <a:prstClr val="black"/>
                </a:solidFill>
                <a:latin typeface="Arial"/>
                <a:ea typeface="Times New Roman"/>
                <a:cs typeface="Segoe UI"/>
              </a:rPr>
              <a:t> 2031. Laissez </a:t>
            </a:r>
            <a:r>
              <a:rPr lang="en-US" sz="1000" dirty="0" err="1">
                <a:solidFill>
                  <a:prstClr val="black"/>
                </a:solidFill>
                <a:latin typeface="Arial"/>
                <a:ea typeface="Times New Roman"/>
                <a:cs typeface="Segoe UI"/>
              </a:rPr>
              <a:t>l'Observateur</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d'événements</a:t>
            </a:r>
            <a:r>
              <a:rPr lang="en-US" sz="1000" dirty="0">
                <a:solidFill>
                  <a:prstClr val="black"/>
                </a:solidFill>
                <a:latin typeface="Arial"/>
                <a:ea typeface="Times New Roman"/>
                <a:cs typeface="Segoe UI"/>
              </a:rPr>
              <a:t> en </a:t>
            </a:r>
            <a:r>
              <a:rPr lang="en-US" sz="1000" dirty="0" err="1">
                <a:solidFill>
                  <a:prstClr val="black"/>
                </a:solidFill>
                <a:latin typeface="Arial"/>
                <a:ea typeface="Times New Roman"/>
                <a:cs typeface="Segoe UI"/>
              </a:rPr>
              <a:t>cours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d'exécution</a:t>
            </a:r>
            <a:r>
              <a:rPr lang="en-US" sz="1000" dirty="0">
                <a:solidFill>
                  <a:prstClr val="black"/>
                </a:solidFill>
                <a:latin typeface="Arial"/>
                <a:ea typeface="Times New Roman"/>
                <a:cs typeface="Segoe UI"/>
              </a:rPr>
              <a:t>.</a:t>
            </a:r>
            <a:endParaRPr lang="en-US" dirty="0"/>
          </a:p>
        </p:txBody>
      </p:sp>
      <p:sp>
        <p:nvSpPr>
          <p:cNvPr id="4" name="Slide Number Placeholder 3"/>
          <p:cNvSpPr>
            <a:spLocks noGrp="1"/>
          </p:cNvSpPr>
          <p:nvPr>
            <p:ph type="sldNum" sz="quarter" idx="10"/>
          </p:nvPr>
        </p:nvSpPr>
        <p:spPr/>
        <p:txBody>
          <a:bodyPr/>
          <a:lstStyle/>
          <a:p>
            <a:fld id="{688C6DC2-9EA5-490D-B567-8BB0AF65BFE8}" type="slidenum">
              <a:rPr lang="en-US" smtClean="0"/>
              <a:t>17</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13: Surveillance de Windows Server 2012</a:t>
            </a:r>
            <a:endParaRPr lang="en-US" sz="1200" b="1">
              <a:solidFill>
                <a:srgbClr val="336699"/>
              </a:solidFill>
              <a:latin typeface="Arial"/>
            </a:endParaRPr>
          </a:p>
        </p:txBody>
      </p:sp>
    </p:spTree>
    <p:extLst>
      <p:ext uri="{BB962C8B-B14F-4D97-AF65-F5344CB8AC3E}">
        <p14:creationId xmlns:p14="http://schemas.microsoft.com/office/powerpoint/2010/main" val="30790420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Laissez l'ordinateur virtuel en exécution pour les démonstrations suivantes.</a:t>
            </a:r>
            <a:endParaRPr lang="en-US" sz="1000">
              <a:latin typeface="Arial"/>
              <a:ea typeface="SimSun"/>
              <a:cs typeface="Arial"/>
            </a:endParaRPr>
          </a:p>
          <a:p>
            <a:pPr>
              <a:lnSpc>
                <a:spcPct val="115000"/>
              </a:lnSpc>
            </a:pPr>
            <a:r>
              <a:rPr lang="en-US" sz="1000" b="1">
                <a:latin typeface="Arial"/>
                <a:ea typeface="SimSun"/>
                <a:cs typeface="Arial"/>
              </a:rPr>
              <a:t>Étapes de préparation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Les ordinateurs virtuels requis, 22411B-LON-DC1 et 22411B-LON-SVR1, doivent être en cours d'exécution après la démonstration précédente.</a:t>
            </a:r>
            <a:endParaRPr lang="en-US" sz="1000">
              <a:latin typeface="Arial"/>
              <a:ea typeface="SimSun"/>
              <a:cs typeface="Arial"/>
            </a:endParaRPr>
          </a:p>
          <a:p>
            <a:pPr>
              <a:lnSpc>
                <a:spcPct val="115000"/>
              </a:lnSpc>
            </a:pPr>
            <a:r>
              <a:rPr lang="en-US" sz="1000" b="1">
                <a:latin typeface="Arial"/>
                <a:ea typeface="SimSun"/>
                <a:cs typeface="Arial"/>
              </a:rPr>
              <a:t>Procédure de démonstration</a:t>
            </a:r>
            <a:endParaRPr lang="en-US" sz="1000">
              <a:latin typeface="Arial"/>
              <a:ea typeface="SimSun"/>
              <a:cs typeface="Arial"/>
            </a:endParaRPr>
          </a:p>
          <a:p>
            <a:pPr>
              <a:lnSpc>
                <a:spcPts val="1300"/>
              </a:lnSpc>
              <a:spcBef>
                <a:spcPts val="900"/>
              </a:spcBef>
              <a:spcAft>
                <a:spcPts val="300"/>
              </a:spcAft>
            </a:pPr>
            <a:r>
              <a:rPr lang="en-US" sz="1000" b="1" smtClean="0">
                <a:effectLst/>
                <a:latin typeface="Arial"/>
                <a:ea typeface="SimSun"/>
                <a:cs typeface="Segoe UI"/>
              </a:rPr>
              <a:t>Afficher un rapport de performances</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Sur LON-SVR1, dans l'Analyseur de performances, dans le volet de navigation, développez </a:t>
            </a:r>
            <a:r>
              <a:rPr lang="en-US" sz="1000" b="1" smtClean="0">
                <a:effectLst/>
                <a:latin typeface="Arial"/>
                <a:ea typeface="Times New Roman"/>
                <a:cs typeface="Times New Roman"/>
              </a:rPr>
              <a:t>Rapports</a:t>
            </a:r>
            <a:r>
              <a:rPr lang="en-US" sz="1000" smtClean="0">
                <a:effectLst/>
                <a:latin typeface="Arial"/>
                <a:ea typeface="Times New Roman"/>
                <a:cs typeface="Segoe UI"/>
              </a:rPr>
              <a:t>, développez </a:t>
            </a:r>
            <a:r>
              <a:rPr lang="en-US" sz="1000" b="1" smtClean="0">
                <a:effectLst/>
                <a:latin typeface="Arial"/>
                <a:ea typeface="Times New Roman"/>
                <a:cs typeface="Times New Roman"/>
              </a:rPr>
              <a:t>Définis par l'utilisateur</a:t>
            </a:r>
            <a:r>
              <a:rPr lang="en-US" sz="1000" smtClean="0">
                <a:effectLst/>
                <a:latin typeface="Arial"/>
                <a:ea typeface="Times New Roman"/>
                <a:cs typeface="Segoe UI"/>
              </a:rPr>
              <a:t>, puis cliquez sur </a:t>
            </a:r>
            <a:r>
              <a:rPr lang="en-US" sz="1000" b="1" smtClean="0">
                <a:effectLst/>
                <a:latin typeface="Arial"/>
                <a:ea typeface="Times New Roman"/>
                <a:cs typeface="Times New Roman"/>
              </a:rPr>
              <a:t>Performances de LON-SVR1</a:t>
            </a:r>
            <a:r>
              <a:rPr lang="en-US" sz="1000" smtClean="0">
                <a:effectLst/>
                <a:latin typeface="Arial"/>
                <a:ea typeface="Times New Roman"/>
                <a:cs typeface="Segoe UI"/>
              </a:rPr>
              <a:t>.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Développez le dossier sous </a:t>
            </a:r>
            <a:r>
              <a:rPr lang="en-US" sz="1000" b="1" smtClean="0">
                <a:effectLst/>
                <a:latin typeface="Arial"/>
                <a:ea typeface="Times New Roman"/>
                <a:cs typeface="Times New Roman"/>
              </a:rPr>
              <a:t>Performances de LON-SVR1</a:t>
            </a:r>
            <a:r>
              <a:rPr lang="en-US" sz="1000" smtClean="0">
                <a:effectLst/>
                <a:latin typeface="Arial"/>
                <a:ea typeface="Times New Roman"/>
                <a:cs typeface="Segoe UI"/>
              </a:rPr>
              <a:t>. Le précédent processus de collecte de l'ensemble de collecteurs de données a généré ce rapport. Vous pouvez passer de l'affichage Graphique à un autre affichage pris en charge.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Fermez toutes les fenêtres.</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688C6DC2-9EA5-490D-B567-8BB0AF65BFE8}" type="slidenum">
              <a:rPr lang="en-US" smtClean="0"/>
              <a:t>18</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13: Surveillance de Windows Server 2012</a:t>
            </a:r>
            <a:endParaRPr lang="en-US" sz="1200" b="1">
              <a:solidFill>
                <a:srgbClr val="336699"/>
              </a:solidFill>
              <a:latin typeface="Arial"/>
            </a:endParaRPr>
          </a:p>
        </p:txBody>
      </p:sp>
    </p:spTree>
    <p:extLst>
      <p:ext uri="{BB962C8B-B14F-4D97-AF65-F5344CB8AC3E}">
        <p14:creationId xmlns:p14="http://schemas.microsoft.com/office/powerpoint/2010/main" val="5050846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Soulignez l'importance de configurer correctement les services à exécuter, et d'optimiser les services pour une bonne exécution, afin de tirer parti des ressources de serveur disponibles.</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688C6DC2-9EA5-490D-B567-8BB0AF65BFE8}" type="slidenum">
              <a:rPr lang="en-US" smtClean="0"/>
              <a:t>19</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13: Surveillance de Windows Server 2012</a:t>
            </a:r>
            <a:endParaRPr lang="en-US" sz="1200" b="1">
              <a:solidFill>
                <a:srgbClr val="336699"/>
              </a:solidFill>
              <a:latin typeface="Arial"/>
            </a:endParaRPr>
          </a:p>
        </p:txBody>
      </p:sp>
    </p:spTree>
    <p:extLst>
      <p:ext uri="{BB962C8B-B14F-4D97-AF65-F5344CB8AC3E}">
        <p14:creationId xmlns:p14="http://schemas.microsoft.com/office/powerpoint/2010/main" val="2875430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 </a:t>
            </a:r>
          </a:p>
        </p:txBody>
      </p:sp>
      <p:sp>
        <p:nvSpPr>
          <p:cNvPr id="4" name="Slide Number Placeholder 3"/>
          <p:cNvSpPr>
            <a:spLocks noGrp="1"/>
          </p:cNvSpPr>
          <p:nvPr>
            <p:ph type="sldNum" sz="quarter" idx="10"/>
          </p:nvPr>
        </p:nvSpPr>
        <p:spPr/>
        <p:txBody>
          <a:bodyPr/>
          <a:lstStyle/>
          <a:p>
            <a:fld id="{688C6DC2-9EA5-490D-B567-8BB0AF65BFE8}" type="slidenum">
              <a:rPr lang="en-US" smtClean="0"/>
              <a:t>2</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13: Surveillance de Windows Server 2012</a:t>
            </a:r>
            <a:endParaRPr lang="en-US" sz="1200" b="1">
              <a:solidFill>
                <a:srgbClr val="336699"/>
              </a:solidFill>
              <a:latin typeface="Arial"/>
            </a:endParaRPr>
          </a:p>
        </p:txBody>
      </p:sp>
    </p:spTree>
    <p:extLst>
      <p:ext uri="{BB962C8B-B14F-4D97-AF65-F5344CB8AC3E}">
        <p14:creationId xmlns:p14="http://schemas.microsoft.com/office/powerpoint/2010/main" val="27722222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Segoe UI"/>
              </a:rPr>
              <a:t>Précisez aux stagiaires que la surveillance d'ordinateurs virtuels n'est pas différente de la surveillance de serveurs basés sur un hôte. Ils peuvent utiliser les mêmes techniques et outils. Cependant, indiquez également qu'ils peuvent utiliser le contrôle des ressources spécifiquement pour la surveillance d'ordinateurs virtuels. </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688C6DC2-9EA5-490D-B567-8BB0AF65BFE8}" type="slidenum">
              <a:rPr lang="en-US" smtClean="0"/>
              <a:t>20</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13: Surveillance de Windows Server 2012</a:t>
            </a:r>
            <a:endParaRPr lang="en-US" sz="1200" b="1">
              <a:solidFill>
                <a:srgbClr val="336699"/>
              </a:solidFill>
              <a:latin typeface="Arial"/>
            </a:endParaRPr>
          </a:p>
        </p:txBody>
      </p:sp>
    </p:spTree>
    <p:extLst>
      <p:ext uri="{BB962C8B-B14F-4D97-AF65-F5344CB8AC3E}">
        <p14:creationId xmlns:p14="http://schemas.microsoft.com/office/powerpoint/2010/main" val="25718071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 </a:t>
            </a:r>
          </a:p>
        </p:txBody>
      </p:sp>
      <p:sp>
        <p:nvSpPr>
          <p:cNvPr id="4" name="Slide Number Placeholder 3"/>
          <p:cNvSpPr>
            <a:spLocks noGrp="1"/>
          </p:cNvSpPr>
          <p:nvPr>
            <p:ph type="sldNum" sz="quarter" idx="10"/>
          </p:nvPr>
        </p:nvSpPr>
        <p:spPr/>
        <p:txBody>
          <a:bodyPr/>
          <a:lstStyle/>
          <a:p>
            <a:fld id="{688C6DC2-9EA5-490D-B567-8BB0AF65BFE8}" type="slidenum">
              <a:rPr lang="en-US" smtClean="0"/>
              <a:t>21</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13: Surveillance de Windows Server 2012</a:t>
            </a:r>
            <a:endParaRPr lang="en-US" sz="1200" b="1">
              <a:solidFill>
                <a:srgbClr val="336699"/>
              </a:solidFill>
              <a:latin typeface="Arial"/>
            </a:endParaRPr>
          </a:p>
        </p:txBody>
      </p:sp>
    </p:spTree>
    <p:extLst>
      <p:ext uri="{BB962C8B-B14F-4D97-AF65-F5344CB8AC3E}">
        <p14:creationId xmlns:p14="http://schemas.microsoft.com/office/powerpoint/2010/main" val="21416406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Rappelez aux stagiaires que les journaux d'événements contiennent des quantités importantes de données, et il peut être difficile de limiter l'ensemble des événements aux événements qui vous intéressent.</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688C6DC2-9EA5-490D-B567-8BB0AF65BFE8}" type="slidenum">
              <a:rPr lang="en-US" smtClean="0"/>
              <a:t>22</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13: Surveillance de Windows Server 2012</a:t>
            </a:r>
            <a:endParaRPr lang="en-US" sz="1200" b="1">
              <a:solidFill>
                <a:srgbClr val="336699"/>
              </a:solidFill>
              <a:latin typeface="Arial"/>
            </a:endParaRPr>
          </a:p>
        </p:txBody>
      </p:sp>
    </p:spTree>
    <p:extLst>
      <p:ext uri="{BB962C8B-B14F-4D97-AF65-F5344CB8AC3E}">
        <p14:creationId xmlns:p14="http://schemas.microsoft.com/office/powerpoint/2010/main" val="35428365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Laissez l'ordinateur virtuel en exécution pour les démonstrations suivantes.</a:t>
            </a:r>
            <a:endParaRPr lang="en-US" sz="1000">
              <a:latin typeface="Arial"/>
              <a:ea typeface="SimSun"/>
              <a:cs typeface="Arial"/>
            </a:endParaRPr>
          </a:p>
          <a:p>
            <a:pPr>
              <a:lnSpc>
                <a:spcPct val="115000"/>
              </a:lnSpc>
            </a:pPr>
            <a:r>
              <a:rPr lang="en-US" sz="1000" b="1">
                <a:latin typeface="Arial"/>
                <a:ea typeface="SimSun"/>
                <a:cs typeface="Arial"/>
              </a:rPr>
              <a:t>Étapes de préparation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Les ordinateurs virtuels requis, 22411B-LON-DC1 et 22411B-LON-SVR1, doivent être en cours d'exécution après la démonstration précédente.</a:t>
            </a:r>
            <a:endParaRPr lang="en-US" sz="1000">
              <a:latin typeface="Arial"/>
              <a:ea typeface="SimSun"/>
              <a:cs typeface="Arial"/>
            </a:endParaRPr>
          </a:p>
          <a:p>
            <a:pPr>
              <a:lnSpc>
                <a:spcPct val="115000"/>
              </a:lnSpc>
            </a:pPr>
            <a:r>
              <a:rPr lang="en-US" sz="1000" b="1">
                <a:latin typeface="Arial"/>
                <a:ea typeface="SimSun"/>
                <a:cs typeface="Arial"/>
              </a:rPr>
              <a:t>Procédure de démonstration</a:t>
            </a:r>
            <a:endParaRPr lang="en-US" sz="1000">
              <a:latin typeface="Arial"/>
              <a:ea typeface="SimSun"/>
              <a:cs typeface="Arial"/>
            </a:endParaRPr>
          </a:p>
          <a:p>
            <a:pPr>
              <a:lnSpc>
                <a:spcPts val="1300"/>
              </a:lnSpc>
              <a:spcBef>
                <a:spcPts val="900"/>
              </a:spcBef>
              <a:spcAft>
                <a:spcPts val="300"/>
              </a:spcAft>
            </a:pPr>
            <a:r>
              <a:rPr lang="en-US" sz="1000" b="1" smtClean="0">
                <a:effectLst/>
                <a:latin typeface="Arial"/>
                <a:ea typeface="SimSun"/>
                <a:cs typeface="Segoe UI"/>
              </a:rPr>
              <a:t>Afficher les vues personnalisées de rôles serveur</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Sur LON-SVR1, ouvrez l'Observateur d'événements.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le volet de navigation, développez </a:t>
            </a:r>
            <a:r>
              <a:rPr lang="en-US" sz="1000" b="1" smtClean="0">
                <a:effectLst/>
                <a:latin typeface="Arial"/>
                <a:ea typeface="Times New Roman"/>
                <a:cs typeface="Times New Roman"/>
              </a:rPr>
              <a:t>Affichages personnalisés</a:t>
            </a:r>
            <a:r>
              <a:rPr lang="en-US" sz="1000" smtClean="0">
                <a:effectLst/>
                <a:latin typeface="Arial"/>
                <a:ea typeface="Times New Roman"/>
                <a:cs typeface="Segoe UI"/>
              </a:rPr>
              <a:t>, développez </a:t>
            </a:r>
            <a:r>
              <a:rPr lang="en-US" sz="1000" b="1" smtClean="0">
                <a:effectLst/>
                <a:latin typeface="Arial"/>
                <a:ea typeface="Times New Roman"/>
                <a:cs typeface="Times New Roman"/>
              </a:rPr>
              <a:t>Rôles du serveur</a:t>
            </a:r>
            <a:r>
              <a:rPr lang="en-US" sz="1000" smtClean="0">
                <a:effectLst/>
                <a:latin typeface="Arial"/>
                <a:ea typeface="Times New Roman"/>
                <a:cs typeface="Segoe UI"/>
              </a:rPr>
              <a:t>, puis cliquez sur </a:t>
            </a:r>
            <a:r>
              <a:rPr lang="en-US" sz="1000" b="1" smtClean="0">
                <a:effectLst/>
                <a:latin typeface="Arial"/>
                <a:ea typeface="Times New Roman"/>
                <a:cs typeface="Times New Roman"/>
              </a:rPr>
              <a:t>Serveur Web (IIS)</a:t>
            </a:r>
            <a:r>
              <a:rPr lang="en-US" sz="1000" smtClean="0">
                <a:effectLst/>
                <a:latin typeface="Arial"/>
                <a:ea typeface="Times New Roman"/>
                <a:cs typeface="Segoe UI"/>
              </a:rPr>
              <a:t>. Il s'agit de la vue personnalisée spécifique au rôle serveur Web. </a:t>
            </a:r>
            <a:endParaRPr lang="en-US" sz="1000" smtClean="0">
              <a:effectLst/>
              <a:latin typeface="Arial"/>
              <a:ea typeface="Times New Roman"/>
              <a:cs typeface="Times New Roman"/>
            </a:endParaRPr>
          </a:p>
          <a:p>
            <a:pPr>
              <a:lnSpc>
                <a:spcPts val="1300"/>
              </a:lnSpc>
              <a:spcBef>
                <a:spcPts val="900"/>
              </a:spcBef>
              <a:spcAft>
                <a:spcPts val="300"/>
              </a:spcAft>
            </a:pPr>
            <a:r>
              <a:rPr lang="en-US" sz="1000" b="1" smtClean="0">
                <a:effectLst/>
                <a:latin typeface="Arial"/>
                <a:ea typeface="SimSun"/>
                <a:cs typeface="Segoe UI"/>
              </a:rPr>
              <a:t>Créer une vue personnalisée</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le volet de navigation, cliquez avec le bouton droit sur </a:t>
            </a:r>
            <a:r>
              <a:rPr lang="en-US" sz="1000" b="1" smtClean="0">
                <a:effectLst/>
                <a:latin typeface="Arial"/>
                <a:ea typeface="Times New Roman"/>
                <a:cs typeface="Times New Roman"/>
              </a:rPr>
              <a:t>Affichages personnalisés</a:t>
            </a:r>
            <a:r>
              <a:rPr lang="en-US" sz="1000" smtClean="0">
                <a:effectLst/>
                <a:latin typeface="Arial"/>
                <a:ea typeface="Times New Roman"/>
                <a:cs typeface="Segoe UI"/>
              </a:rPr>
              <a:t>, puis cliquez sur </a:t>
            </a:r>
            <a:r>
              <a:rPr lang="en-US" sz="1000" b="1" smtClean="0">
                <a:effectLst/>
                <a:latin typeface="Arial"/>
                <a:ea typeface="Times New Roman"/>
                <a:cs typeface="Times New Roman"/>
              </a:rPr>
              <a:t>Créer</a:t>
            </a:r>
            <a:r>
              <a:rPr lang="en-US" sz="1000" smtClean="0">
                <a:effectLst/>
                <a:latin typeface="Arial"/>
                <a:ea typeface="Times New Roman"/>
                <a:cs typeface="Segoe UI"/>
              </a:rPr>
              <a:t> </a:t>
            </a:r>
            <a:r>
              <a:rPr lang="en-US" sz="1000" b="1" smtClean="0">
                <a:effectLst/>
                <a:latin typeface="Arial"/>
                <a:ea typeface="Times New Roman"/>
                <a:cs typeface="Times New Roman"/>
              </a:rPr>
              <a:t>une vue personnalisée</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la boîte de dialogue </a:t>
            </a:r>
            <a:r>
              <a:rPr lang="en-US" sz="1000" b="1" smtClean="0">
                <a:effectLst/>
                <a:latin typeface="Arial"/>
                <a:ea typeface="Times New Roman"/>
                <a:cs typeface="Times New Roman"/>
              </a:rPr>
              <a:t>Créer une vue personnalisée</a:t>
            </a:r>
            <a:r>
              <a:rPr lang="en-US" sz="1000" smtClean="0">
                <a:effectLst/>
                <a:latin typeface="Arial"/>
                <a:ea typeface="Times New Roman"/>
                <a:cs typeface="Segoe UI"/>
              </a:rPr>
              <a:t>, activez les cases à cocher </a:t>
            </a:r>
            <a:r>
              <a:rPr lang="en-US" sz="1000" b="1" smtClean="0">
                <a:effectLst/>
                <a:latin typeface="Arial"/>
                <a:ea typeface="Times New Roman"/>
                <a:cs typeface="Times New Roman"/>
              </a:rPr>
              <a:t>Critique</a:t>
            </a:r>
            <a:r>
              <a:rPr lang="en-US" sz="1000" smtClean="0">
                <a:effectLst/>
                <a:latin typeface="Arial"/>
                <a:ea typeface="Times New Roman"/>
                <a:cs typeface="Segoe UI"/>
              </a:rPr>
              <a:t>, </a:t>
            </a:r>
            <a:r>
              <a:rPr lang="en-US" sz="1000" b="1" smtClean="0">
                <a:effectLst/>
                <a:latin typeface="Arial"/>
                <a:ea typeface="Times New Roman"/>
                <a:cs typeface="Times New Roman"/>
              </a:rPr>
              <a:t>Avertissement</a:t>
            </a:r>
            <a:r>
              <a:rPr lang="en-US" sz="1000" smtClean="0">
                <a:effectLst/>
                <a:latin typeface="Arial"/>
                <a:ea typeface="Times New Roman"/>
                <a:cs typeface="Times New Roman"/>
              </a:rPr>
              <a:t>,</a:t>
            </a:r>
            <a:r>
              <a:rPr lang="en-US" sz="1000" b="1" smtClean="0">
                <a:effectLst/>
                <a:latin typeface="Arial"/>
                <a:ea typeface="Times New Roman"/>
                <a:cs typeface="Times New Roman"/>
              </a:rPr>
              <a:t> </a:t>
            </a:r>
            <a:r>
              <a:rPr lang="en-US" sz="1000" smtClean="0">
                <a:effectLst/>
                <a:latin typeface="Arial"/>
                <a:ea typeface="Times New Roman"/>
                <a:cs typeface="Segoe UI"/>
              </a:rPr>
              <a:t>et </a:t>
            </a:r>
            <a:r>
              <a:rPr lang="en-US" sz="1000" b="1" smtClean="0">
                <a:effectLst/>
                <a:latin typeface="Arial"/>
                <a:ea typeface="Times New Roman"/>
                <a:cs typeface="Times New Roman"/>
              </a:rPr>
              <a:t>Erreur</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la liste </a:t>
            </a:r>
            <a:r>
              <a:rPr lang="en-US" sz="1000" b="1" smtClean="0">
                <a:effectLst/>
                <a:latin typeface="Arial"/>
                <a:ea typeface="Times New Roman"/>
                <a:cs typeface="Times New Roman"/>
              </a:rPr>
              <a:t>Journaux d'événements</a:t>
            </a:r>
            <a:r>
              <a:rPr lang="en-US" sz="1000" smtClean="0">
                <a:effectLst/>
                <a:latin typeface="Arial"/>
                <a:ea typeface="Times New Roman"/>
                <a:cs typeface="Segoe UI"/>
              </a:rPr>
              <a:t>, développez </a:t>
            </a:r>
            <a:r>
              <a:rPr lang="en-US" sz="1000" b="1" smtClean="0">
                <a:effectLst/>
                <a:latin typeface="Arial"/>
                <a:ea typeface="Times New Roman"/>
                <a:cs typeface="Times New Roman"/>
              </a:rPr>
              <a:t>Journaux Windows</a:t>
            </a:r>
            <a:r>
              <a:rPr lang="en-US" sz="1000" smtClean="0">
                <a:effectLst/>
                <a:latin typeface="Arial"/>
                <a:ea typeface="Times New Roman"/>
                <a:cs typeface="Segoe UI"/>
              </a:rPr>
              <a:t>, puis activez les cases à cocher </a:t>
            </a:r>
            <a:r>
              <a:rPr lang="en-US" sz="1000" b="1" smtClean="0">
                <a:effectLst/>
                <a:latin typeface="Arial"/>
                <a:ea typeface="Times New Roman"/>
                <a:cs typeface="Times New Roman"/>
              </a:rPr>
              <a:t>Système</a:t>
            </a:r>
            <a:r>
              <a:rPr lang="en-US" sz="1000" smtClean="0">
                <a:effectLst/>
                <a:latin typeface="Arial"/>
                <a:ea typeface="Times New Roman"/>
                <a:cs typeface="Segoe UI"/>
              </a:rPr>
              <a:t> et </a:t>
            </a:r>
            <a:r>
              <a:rPr lang="en-US" sz="1000" b="1" smtClean="0">
                <a:effectLst/>
                <a:latin typeface="Arial"/>
                <a:ea typeface="Times New Roman"/>
                <a:cs typeface="Times New Roman"/>
              </a:rPr>
              <a:t>Application</a:t>
            </a:r>
            <a:r>
              <a:rPr lang="en-US" sz="1000" smtClean="0">
                <a:effectLst/>
                <a:latin typeface="Arial"/>
                <a:ea typeface="Times New Roman"/>
                <a:cs typeface="Segoe UI"/>
              </a:rPr>
              <a:t>. Cliquez à nouveau dans la boîte de dialogue, puis cliquez sur </a:t>
            </a:r>
            <a:r>
              <a:rPr lang="en-US" sz="1000" b="1" smtClean="0">
                <a:effectLst/>
                <a:latin typeface="Arial"/>
                <a:ea typeface="Times New Roman"/>
                <a:cs typeface="Times New Roman"/>
              </a:rPr>
              <a:t>OK</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la boîte de dialogue </a:t>
            </a:r>
            <a:r>
              <a:rPr lang="en-US" sz="1000" b="1" smtClean="0">
                <a:effectLst/>
                <a:latin typeface="Arial"/>
                <a:ea typeface="Times New Roman"/>
                <a:cs typeface="Times New Roman"/>
              </a:rPr>
              <a:t>Enregistrer le filtre dans une vue personnalisée</a:t>
            </a:r>
            <a:r>
              <a:rPr lang="en-US" sz="1000" smtClean="0">
                <a:effectLst/>
                <a:latin typeface="Arial"/>
                <a:ea typeface="Times New Roman"/>
                <a:cs typeface="Segoe UI"/>
              </a:rPr>
              <a:t>, dans la zone </a:t>
            </a:r>
            <a:r>
              <a:rPr lang="en-US" sz="1000" b="1" smtClean="0">
                <a:effectLst/>
                <a:latin typeface="Arial"/>
                <a:ea typeface="Times New Roman"/>
                <a:cs typeface="Times New Roman"/>
              </a:rPr>
              <a:t>Nom</a:t>
            </a:r>
            <a:r>
              <a:rPr lang="en-US" sz="1000" smtClean="0">
                <a:effectLst/>
                <a:latin typeface="Arial"/>
                <a:ea typeface="Times New Roman"/>
                <a:cs typeface="Segoe UI"/>
              </a:rPr>
              <a:t>, tapez </a:t>
            </a:r>
            <a:r>
              <a:rPr lang="en-US" sz="1000" b="1" smtClean="0">
                <a:effectLst/>
                <a:latin typeface="Arial"/>
                <a:ea typeface="Times New Roman"/>
                <a:cs typeface="Times New Roman"/>
              </a:rPr>
              <a:t>Vue personnalisée Adatum</a:t>
            </a:r>
            <a:r>
              <a:rPr lang="en-US" sz="1000" smtClean="0">
                <a:effectLst/>
                <a:latin typeface="Arial"/>
                <a:ea typeface="Times New Roman"/>
                <a:cs typeface="Segoe UI"/>
              </a:rPr>
              <a:t>, puis cliquez sur </a:t>
            </a:r>
            <a:r>
              <a:rPr lang="en-US" sz="1000" b="1" smtClean="0">
                <a:effectLst/>
                <a:latin typeface="Arial"/>
                <a:ea typeface="Times New Roman"/>
                <a:cs typeface="Times New Roman"/>
              </a:rPr>
              <a:t>OK</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l'Observateur d'événements, dans le volet droit, affichez les événements qui sont visibles dans votre vue personnalisée.</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688C6DC2-9EA5-490D-B567-8BB0AF65BFE8}" type="slidenum">
              <a:rPr lang="en-US" smtClean="0"/>
              <a:t>23</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13: Surveillance de Windows Server 2012</a:t>
            </a:r>
            <a:endParaRPr lang="en-US" sz="1200" b="1">
              <a:solidFill>
                <a:srgbClr val="336699"/>
              </a:solidFill>
              <a:latin typeface="Arial"/>
            </a:endParaRPr>
          </a:p>
        </p:txBody>
      </p:sp>
    </p:spTree>
    <p:extLst>
      <p:ext uri="{BB962C8B-B14F-4D97-AF65-F5344CB8AC3E}">
        <p14:creationId xmlns:p14="http://schemas.microsoft.com/office/powerpoint/2010/main" val="17681038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Segoe UI"/>
              </a:rPr>
              <a:t>Expliquez que l'Observateur d'événements offre la possibilité de collecter des copies d'événements à partir de plusieurs ordinateurs distants et de les stocker localement. Pour spécifier les événements à collecter, créez un abonnement aux événements. L'abonnement spécifie, entre autres, les événements qui seront collectés et le journal dans lequel ils seront stockés localement. Une fois l'abonnement activé et les événements collectés, il est possible de consulter et de manipuler ces événements transférés comme tout autre événement stocké localement.</a:t>
            </a:r>
            <a:endParaRPr lang="en-US" sz="1000">
              <a:latin typeface="Arial"/>
              <a:ea typeface="SimSun"/>
              <a:cs typeface="Arial"/>
            </a:endParaRPr>
          </a:p>
          <a:p>
            <a:pPr>
              <a:lnSpc>
                <a:spcPct val="115000"/>
              </a:lnSpc>
              <a:spcAft>
                <a:spcPts val="1000"/>
              </a:spcAft>
            </a:pPr>
            <a:r>
              <a:rPr lang="en-US" sz="1000">
                <a:latin typeface="Arial"/>
                <a:ea typeface="SimSun"/>
                <a:cs typeface="Segoe UI"/>
              </a:rPr>
              <a:t>Expliquez qu'avant de créer un abonnement pour la collecte d'événements sur un ordinateur, il est nécessaire de configurer l'ordinateur collecteur (le </a:t>
            </a:r>
            <a:r>
              <a:rPr lang="en-US" sz="1000" i="1">
                <a:latin typeface="Arial"/>
                <a:ea typeface="SimSun"/>
                <a:cs typeface="Arial"/>
              </a:rPr>
              <a:t>collecteur</a:t>
            </a:r>
            <a:r>
              <a:rPr lang="en-US" sz="1000">
                <a:latin typeface="Arial"/>
                <a:ea typeface="SimSun"/>
                <a:cs typeface="Segoe UI"/>
              </a:rPr>
              <a:t>) et chaque ordinateur source à partir duquel les événements seront collectés (la </a:t>
            </a:r>
            <a:r>
              <a:rPr lang="en-US" sz="1000" i="1">
                <a:latin typeface="Arial"/>
                <a:ea typeface="SimSun"/>
                <a:cs typeface="Arial"/>
              </a:rPr>
              <a:t>source</a:t>
            </a:r>
            <a:r>
              <a:rPr lang="en-US" sz="1000">
                <a:latin typeface="Arial"/>
                <a:ea typeface="SimSun"/>
                <a:cs typeface="Segoe UI"/>
              </a:rPr>
              <a:t>).</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688C6DC2-9EA5-490D-B567-8BB0AF65BFE8}" type="slidenum">
              <a:rPr lang="en-US" smtClean="0"/>
              <a:t>24</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13: Surveillance de Windows Server 2012</a:t>
            </a:r>
            <a:endParaRPr lang="en-US" sz="1200" b="1">
              <a:solidFill>
                <a:srgbClr val="336699"/>
              </a:solidFill>
              <a:latin typeface="Arial"/>
            </a:endParaRPr>
          </a:p>
        </p:txBody>
      </p:sp>
    </p:spTree>
    <p:extLst>
      <p:ext uri="{BB962C8B-B14F-4D97-AF65-F5344CB8AC3E}">
        <p14:creationId xmlns:p14="http://schemas.microsoft.com/office/powerpoint/2010/main" val="1866955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Rétablissez</a:t>
            </a:r>
            <a:r>
              <a:rPr lang="en-US" sz="1000" dirty="0">
                <a:latin typeface="Arial"/>
                <a:ea typeface="SimSun"/>
                <a:cs typeface="Segoe UI"/>
              </a:rPr>
              <a:t> les </a:t>
            </a:r>
            <a:r>
              <a:rPr lang="en-US" sz="1000" dirty="0" err="1">
                <a:latin typeface="Arial"/>
                <a:ea typeface="SimSun"/>
                <a:cs typeface="Segoe UI"/>
              </a:rPr>
              <a:t>ordinateurs</a:t>
            </a:r>
            <a:r>
              <a:rPr lang="en-US" sz="1000" dirty="0">
                <a:latin typeface="Arial"/>
                <a:ea typeface="SimSun"/>
                <a:cs typeface="Segoe UI"/>
              </a:rPr>
              <a:t> </a:t>
            </a:r>
            <a:r>
              <a:rPr lang="en-US" sz="1000" dirty="0" err="1">
                <a:latin typeface="Arial"/>
                <a:ea typeface="SimSun"/>
                <a:cs typeface="Segoe UI"/>
              </a:rPr>
              <a:t>virtuels</a:t>
            </a:r>
            <a:r>
              <a:rPr lang="en-US" sz="1000" dirty="0">
                <a:latin typeface="Arial"/>
                <a:ea typeface="SimSun"/>
                <a:cs typeface="Segoe UI"/>
              </a:rPr>
              <a:t>.</a:t>
            </a:r>
            <a:endParaRPr lang="en-US" sz="1000" dirty="0">
              <a:latin typeface="Arial"/>
              <a:ea typeface="SimSun"/>
              <a:cs typeface="Arial"/>
            </a:endParaRPr>
          </a:p>
          <a:p>
            <a:pPr>
              <a:lnSpc>
                <a:spcPct val="115000"/>
              </a:lnSpc>
            </a:pPr>
            <a:r>
              <a:rPr lang="en-US" sz="1000" b="1" dirty="0" err="1">
                <a:latin typeface="Arial"/>
                <a:ea typeface="SimSun"/>
                <a:cs typeface="Arial"/>
              </a:rPr>
              <a:t>Étapes</a:t>
            </a:r>
            <a:r>
              <a:rPr lang="en-US" sz="1000" b="1" dirty="0">
                <a:latin typeface="Arial"/>
                <a:ea typeface="SimSun"/>
                <a:cs typeface="Arial"/>
              </a:rPr>
              <a:t> de </a:t>
            </a:r>
            <a:r>
              <a:rPr lang="en-US" sz="1000" b="1" dirty="0" err="1">
                <a:latin typeface="Arial"/>
                <a:ea typeface="SimSun"/>
                <a:cs typeface="Arial"/>
              </a:rPr>
              <a:t>préparation</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Les </a:t>
            </a:r>
            <a:r>
              <a:rPr lang="en-US" sz="1000" dirty="0" err="1">
                <a:latin typeface="Arial"/>
                <a:ea typeface="SimSun"/>
                <a:cs typeface="Segoe UI"/>
              </a:rPr>
              <a:t>ordinateurs</a:t>
            </a:r>
            <a:r>
              <a:rPr lang="en-US" sz="1000" dirty="0">
                <a:latin typeface="Arial"/>
                <a:ea typeface="SimSun"/>
                <a:cs typeface="Segoe UI"/>
              </a:rPr>
              <a:t> </a:t>
            </a:r>
            <a:r>
              <a:rPr lang="en-US" sz="1000" dirty="0" err="1">
                <a:latin typeface="Arial"/>
                <a:ea typeface="SimSun"/>
                <a:cs typeface="Segoe UI"/>
              </a:rPr>
              <a:t>virtuels</a:t>
            </a:r>
            <a:r>
              <a:rPr lang="en-US" sz="1000" dirty="0">
                <a:latin typeface="Arial"/>
                <a:ea typeface="SimSun"/>
                <a:cs typeface="Segoe UI"/>
              </a:rPr>
              <a:t> </a:t>
            </a:r>
            <a:r>
              <a:rPr lang="en-US" sz="1000" dirty="0" err="1">
                <a:latin typeface="Arial"/>
                <a:ea typeface="SimSun"/>
                <a:cs typeface="Segoe UI"/>
              </a:rPr>
              <a:t>requis</a:t>
            </a:r>
            <a:r>
              <a:rPr lang="en-US" sz="1000" dirty="0">
                <a:latin typeface="Arial"/>
                <a:ea typeface="SimSun"/>
                <a:cs typeface="Segoe UI"/>
              </a:rPr>
              <a:t>, 22411B-LON-DC1 et 22411B-LON-SVR1, </a:t>
            </a:r>
            <a:r>
              <a:rPr lang="en-US" sz="1000" dirty="0" err="1">
                <a:latin typeface="Arial"/>
                <a:ea typeface="SimSun"/>
                <a:cs typeface="Segoe UI"/>
              </a:rPr>
              <a:t>doivent</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en </a:t>
            </a:r>
            <a:r>
              <a:rPr lang="en-US" sz="1000" dirty="0" err="1">
                <a:latin typeface="Arial"/>
                <a:ea typeface="SimSun"/>
                <a:cs typeface="Segoe UI"/>
              </a:rPr>
              <a:t>cours</a:t>
            </a:r>
            <a:r>
              <a:rPr lang="en-US" sz="1000" dirty="0">
                <a:latin typeface="Arial"/>
                <a:ea typeface="SimSun"/>
                <a:cs typeface="Segoe UI"/>
              </a:rPr>
              <a:t> </a:t>
            </a:r>
            <a:r>
              <a:rPr lang="en-US" sz="1000" dirty="0" err="1">
                <a:latin typeface="Arial"/>
                <a:ea typeface="SimSun"/>
                <a:cs typeface="Segoe UI"/>
              </a:rPr>
              <a:t>d'exécution</a:t>
            </a:r>
            <a:r>
              <a:rPr lang="en-US" sz="1000" dirty="0">
                <a:latin typeface="Arial"/>
                <a:ea typeface="SimSun"/>
                <a:cs typeface="Segoe UI"/>
              </a:rPr>
              <a:t> après la </a:t>
            </a:r>
            <a:r>
              <a:rPr lang="en-US" sz="1000" dirty="0" err="1">
                <a:latin typeface="Arial"/>
                <a:ea typeface="SimSun"/>
                <a:cs typeface="Segoe UI"/>
              </a:rPr>
              <a:t>démonstration</a:t>
            </a:r>
            <a:r>
              <a:rPr lang="en-US" sz="1000" dirty="0">
                <a:latin typeface="Arial"/>
                <a:ea typeface="SimSun"/>
                <a:cs typeface="Segoe UI"/>
              </a:rPr>
              <a:t> </a:t>
            </a:r>
            <a:r>
              <a:rPr lang="en-US" sz="1000" dirty="0" err="1">
                <a:latin typeface="Arial"/>
                <a:ea typeface="SimSun"/>
                <a:cs typeface="Segoe UI"/>
              </a:rPr>
              <a:t>précédente</a:t>
            </a:r>
            <a:r>
              <a:rPr lang="en-US" sz="1000" dirty="0">
                <a:latin typeface="Arial"/>
                <a:ea typeface="SimSun"/>
                <a:cs typeface="Segoe UI"/>
              </a:rPr>
              <a:t>.</a:t>
            </a:r>
            <a:endParaRPr lang="en-US" sz="1000" dirty="0">
              <a:latin typeface="Arial"/>
              <a:ea typeface="SimSun"/>
              <a:cs typeface="Arial"/>
            </a:endParaRPr>
          </a:p>
          <a:p>
            <a:pPr>
              <a:lnSpc>
                <a:spcPct val="115000"/>
              </a:lnSpc>
            </a:pPr>
            <a:r>
              <a:rPr lang="en-US" sz="1000" b="1" dirty="0" err="1">
                <a:latin typeface="Arial"/>
                <a:ea typeface="SimSun"/>
                <a:cs typeface="Arial"/>
              </a:rPr>
              <a:t>Procédure</a:t>
            </a:r>
            <a:r>
              <a:rPr lang="en-US" sz="1000" b="1" dirty="0">
                <a:latin typeface="Arial"/>
                <a:ea typeface="SimSun"/>
                <a:cs typeface="Arial"/>
              </a:rPr>
              <a:t> de </a:t>
            </a:r>
            <a:r>
              <a:rPr lang="en-US" sz="1000" b="1" dirty="0" err="1">
                <a:latin typeface="Arial"/>
                <a:ea typeface="SimSun"/>
                <a:cs typeface="Arial"/>
              </a:rPr>
              <a:t>démonstration</a:t>
            </a:r>
            <a:endParaRPr lang="en-US" sz="1000" dirty="0">
              <a:latin typeface="Arial"/>
              <a:ea typeface="SimSun"/>
              <a:cs typeface="Arial"/>
            </a:endParaRPr>
          </a:p>
          <a:p>
            <a:pPr>
              <a:lnSpc>
                <a:spcPts val="1300"/>
              </a:lnSpc>
              <a:spcBef>
                <a:spcPts val="900"/>
              </a:spcBef>
              <a:spcAft>
                <a:spcPts val="300"/>
              </a:spcAft>
            </a:pPr>
            <a:r>
              <a:rPr lang="en-US" sz="1000" b="1" dirty="0" err="1" smtClean="0">
                <a:effectLst/>
                <a:latin typeface="Arial"/>
                <a:ea typeface="SimSun"/>
                <a:cs typeface="Segoe UI"/>
              </a:rPr>
              <a:t>Configurer</a:t>
            </a:r>
            <a:r>
              <a:rPr lang="en-US" sz="1000" b="1" dirty="0" smtClean="0">
                <a:effectLst/>
                <a:latin typeface="Arial"/>
                <a:ea typeface="SimSun"/>
                <a:cs typeface="Segoe UI"/>
              </a:rPr>
              <a:t> </a:t>
            </a:r>
            <a:r>
              <a:rPr lang="en-US" sz="1000" b="1" dirty="0" err="1" smtClean="0">
                <a:effectLst/>
                <a:latin typeface="Arial"/>
                <a:ea typeface="SimSun"/>
                <a:cs typeface="Segoe UI"/>
              </a:rPr>
              <a:t>l'ordinateur</a:t>
            </a:r>
            <a:r>
              <a:rPr lang="en-US" sz="1000" b="1" dirty="0" smtClean="0">
                <a:effectLst/>
                <a:latin typeface="Arial"/>
                <a:ea typeface="SimSun"/>
                <a:cs typeface="Segoe UI"/>
              </a:rPr>
              <a:t> source</a:t>
            </a: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Basculez</a:t>
            </a:r>
            <a:r>
              <a:rPr lang="en-US" sz="1000" dirty="0" smtClean="0">
                <a:effectLst/>
                <a:latin typeface="Arial"/>
                <a:ea typeface="Times New Roman"/>
                <a:cs typeface="Segoe UI"/>
              </a:rPr>
              <a:t> </a:t>
            </a:r>
            <a:r>
              <a:rPr lang="en-US" sz="1000" dirty="0" err="1" smtClean="0">
                <a:effectLst/>
                <a:latin typeface="Arial"/>
                <a:ea typeface="Times New Roman"/>
                <a:cs typeface="Segoe UI"/>
              </a:rPr>
              <a:t>vers</a:t>
            </a:r>
            <a:r>
              <a:rPr lang="en-US" sz="1000" dirty="0" smtClean="0">
                <a:effectLst/>
                <a:latin typeface="Arial"/>
                <a:ea typeface="Times New Roman"/>
                <a:cs typeface="Segoe UI"/>
              </a:rPr>
              <a:t> LON-DC1.</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Connectez-vous</a:t>
            </a:r>
            <a:r>
              <a:rPr lang="en-US" sz="1000" dirty="0" smtClean="0">
                <a:effectLst/>
                <a:latin typeface="Arial"/>
                <a:ea typeface="Times New Roman"/>
                <a:cs typeface="Segoe UI"/>
              </a:rPr>
              <a:t> en </a:t>
            </a:r>
            <a:r>
              <a:rPr lang="en-US" sz="1000" dirty="0" err="1" smtClean="0">
                <a:effectLst/>
                <a:latin typeface="Arial"/>
                <a:ea typeface="Times New Roman"/>
                <a:cs typeface="Segoe UI"/>
              </a:rPr>
              <a:t>tant</a:t>
            </a:r>
            <a:r>
              <a:rPr lang="en-US" sz="1000" dirty="0" smtClean="0">
                <a:effectLst/>
                <a:latin typeface="Arial"/>
                <a:ea typeface="Times New Roman"/>
                <a:cs typeface="Segoe UI"/>
              </a:rPr>
              <a:t> </a:t>
            </a:r>
            <a:r>
              <a:rPr lang="en-US" sz="1000" dirty="0" err="1" smtClean="0">
                <a:effectLst/>
                <a:latin typeface="Arial"/>
                <a:ea typeface="Times New Roman"/>
                <a:cs typeface="Segoe UI"/>
              </a:rPr>
              <a:t>que</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ADATUM\</a:t>
            </a:r>
            <a:r>
              <a:rPr lang="en-US" sz="1000" b="1" dirty="0" err="1" smtClean="0">
                <a:effectLst/>
                <a:latin typeface="Arial"/>
                <a:ea typeface="Times New Roman"/>
                <a:cs typeface="Times New Roman"/>
              </a:rPr>
              <a:t>Administrateur</a:t>
            </a:r>
            <a:r>
              <a:rPr lang="en-US" sz="1000" dirty="0" smtClean="0">
                <a:effectLst/>
                <a:latin typeface="Arial"/>
                <a:ea typeface="Times New Roman"/>
                <a:cs typeface="Segoe UI"/>
              </a:rPr>
              <a:t> avec le mot de </a:t>
            </a:r>
            <a:r>
              <a:rPr lang="en-US" sz="1000" dirty="0" err="1" smtClean="0">
                <a:effectLst/>
                <a:latin typeface="Arial"/>
                <a:ea typeface="Times New Roman"/>
                <a:cs typeface="Segoe UI"/>
              </a:rPr>
              <a:t>passe</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Pa$$w0rd</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Positionnez</a:t>
            </a:r>
            <a:r>
              <a:rPr lang="en-US" sz="1000" dirty="0" smtClean="0">
                <a:effectLst/>
                <a:latin typeface="Arial"/>
                <a:ea typeface="Times New Roman"/>
                <a:cs typeface="Segoe UI"/>
              </a:rPr>
              <a:t> le </a:t>
            </a:r>
            <a:r>
              <a:rPr lang="en-US" sz="1000" dirty="0" err="1" smtClean="0">
                <a:effectLst/>
                <a:latin typeface="Arial"/>
                <a:ea typeface="Times New Roman"/>
                <a:cs typeface="Segoe UI"/>
              </a:rPr>
              <a:t>pointeur</a:t>
            </a:r>
            <a:r>
              <a:rPr lang="en-US" sz="1000" dirty="0" smtClean="0">
                <a:effectLst/>
                <a:latin typeface="Arial"/>
                <a:ea typeface="Times New Roman"/>
                <a:cs typeface="Segoe UI"/>
              </a:rPr>
              <a:t> de la </a:t>
            </a:r>
            <a:r>
              <a:rPr lang="en-US" sz="1000" dirty="0" err="1" smtClean="0">
                <a:effectLst/>
                <a:latin typeface="Arial"/>
                <a:ea typeface="Times New Roman"/>
                <a:cs typeface="Segoe UI"/>
              </a:rPr>
              <a:t>souris</a:t>
            </a:r>
            <a:r>
              <a:rPr lang="en-US" sz="1000" dirty="0" smtClean="0">
                <a:effectLst/>
                <a:latin typeface="Arial"/>
                <a:ea typeface="Times New Roman"/>
                <a:cs typeface="Segoe UI"/>
              </a:rPr>
              <a:t>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le coin </a:t>
            </a:r>
            <a:r>
              <a:rPr lang="en-US" sz="1000" dirty="0" err="1" smtClean="0">
                <a:effectLst/>
                <a:latin typeface="Arial"/>
                <a:ea typeface="Times New Roman"/>
                <a:cs typeface="Segoe UI"/>
              </a:rPr>
              <a:t>inférieur</a:t>
            </a:r>
            <a:r>
              <a:rPr lang="en-US" sz="1000" dirty="0" smtClean="0">
                <a:effectLst/>
                <a:latin typeface="Arial"/>
                <a:ea typeface="Times New Roman"/>
                <a:cs typeface="Segoe UI"/>
              </a:rPr>
              <a:t> gauche de la </a:t>
            </a:r>
            <a:r>
              <a:rPr lang="en-US" sz="1000" dirty="0" err="1" smtClean="0">
                <a:effectLst/>
                <a:latin typeface="Arial"/>
                <a:ea typeface="Times New Roman"/>
                <a:cs typeface="Segoe UI"/>
              </a:rPr>
              <a:t>barre</a:t>
            </a:r>
            <a:r>
              <a:rPr lang="en-US" sz="1000" dirty="0" smtClean="0">
                <a:effectLst/>
                <a:latin typeface="Arial"/>
                <a:ea typeface="Times New Roman"/>
                <a:cs typeface="Segoe UI"/>
              </a:rPr>
              <a:t> des </a:t>
            </a:r>
            <a:r>
              <a:rPr lang="en-US" sz="1000" dirty="0" err="1" smtClean="0">
                <a:effectLst/>
                <a:latin typeface="Arial"/>
                <a:ea typeface="Times New Roman"/>
                <a:cs typeface="Segoe UI"/>
              </a:rPr>
              <a:t>tâches</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Accueil</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Dans</a:t>
            </a:r>
            <a:r>
              <a:rPr lang="en-US" sz="1000" dirty="0" smtClean="0">
                <a:effectLst/>
                <a:latin typeface="Arial"/>
                <a:ea typeface="Times New Roman"/>
                <a:cs typeface="Segoe UI"/>
              </a:rPr>
              <a:t> le menu </a:t>
            </a:r>
            <a:r>
              <a:rPr lang="en-US" sz="1000" dirty="0" err="1" smtClean="0">
                <a:effectLst/>
                <a:latin typeface="Arial"/>
                <a:ea typeface="Times New Roman"/>
                <a:cs typeface="Segoe UI"/>
              </a:rPr>
              <a:t>Accueil</a:t>
            </a:r>
            <a:r>
              <a:rPr lang="en-US" sz="1000" dirty="0" smtClean="0">
                <a:effectLst/>
                <a:latin typeface="Arial"/>
                <a:ea typeface="Times New Roman"/>
                <a:cs typeface="Segoe UI"/>
              </a:rPr>
              <a:t>, </a:t>
            </a:r>
            <a:r>
              <a:rPr lang="en-US" sz="1000" dirty="0" err="1" smtClean="0">
                <a:effectLst/>
                <a:latin typeface="Arial"/>
                <a:ea typeface="Times New Roman"/>
                <a:cs typeface="Segoe UI"/>
              </a:rPr>
              <a:t>tapez</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Cmd</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la </a:t>
            </a:r>
            <a:r>
              <a:rPr lang="en-US" sz="1000" dirty="0" err="1" smtClean="0">
                <a:effectLst/>
                <a:latin typeface="Arial"/>
                <a:ea typeface="Times New Roman"/>
                <a:cs typeface="Segoe UI"/>
              </a:rPr>
              <a:t>liste</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Applications</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Invite de </a:t>
            </a:r>
            <a:r>
              <a:rPr lang="en-US" sz="1000" b="1" dirty="0" err="1" smtClean="0">
                <a:effectLst/>
                <a:latin typeface="Arial"/>
                <a:ea typeface="Times New Roman"/>
                <a:cs typeface="Times New Roman"/>
              </a:rPr>
              <a:t>commandes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Segoe UI"/>
              </a:rPr>
              <a:t>À </a:t>
            </a:r>
            <a:r>
              <a:rPr lang="en-US" sz="1000" dirty="0" err="1" smtClean="0">
                <a:effectLst/>
                <a:latin typeface="Arial"/>
                <a:ea typeface="Times New Roman"/>
                <a:cs typeface="Segoe UI"/>
              </a:rPr>
              <a:t>l'invite</a:t>
            </a:r>
            <a:r>
              <a:rPr lang="en-US" sz="1000" dirty="0" smtClean="0">
                <a:effectLst/>
                <a:latin typeface="Arial"/>
                <a:ea typeface="Times New Roman"/>
                <a:cs typeface="Segoe UI"/>
              </a:rPr>
              <a:t> de </a:t>
            </a:r>
            <a:r>
              <a:rPr lang="en-US" sz="1000" dirty="0" err="1" smtClean="0">
                <a:effectLst/>
                <a:latin typeface="Arial"/>
                <a:ea typeface="Times New Roman"/>
                <a:cs typeface="Segoe UI"/>
              </a:rPr>
              <a:t>commandes</a:t>
            </a:r>
            <a:r>
              <a:rPr lang="en-US" sz="1000" dirty="0" smtClean="0">
                <a:effectLst/>
                <a:latin typeface="Arial"/>
                <a:ea typeface="Times New Roman"/>
                <a:cs typeface="Segoe UI"/>
              </a:rPr>
              <a:t>, </a:t>
            </a:r>
            <a:r>
              <a:rPr lang="en-US" sz="1000" dirty="0" err="1" smtClean="0">
                <a:effectLst/>
                <a:latin typeface="Arial"/>
                <a:ea typeface="Times New Roman"/>
                <a:cs typeface="Segoe UI"/>
              </a:rPr>
              <a:t>saisissez</a:t>
            </a:r>
            <a:r>
              <a:rPr lang="en-US" sz="1000" dirty="0" smtClean="0">
                <a:effectLst/>
                <a:latin typeface="Arial"/>
                <a:ea typeface="Times New Roman"/>
                <a:cs typeface="Segoe UI"/>
              </a:rPr>
              <a:t> la </a:t>
            </a:r>
            <a:r>
              <a:rPr lang="en-US" sz="1000" dirty="0" err="1" smtClean="0">
                <a:effectLst/>
                <a:latin typeface="Arial"/>
                <a:ea typeface="Times New Roman"/>
                <a:cs typeface="Segoe UI"/>
              </a:rPr>
              <a:t>commande</a:t>
            </a:r>
            <a:r>
              <a:rPr lang="en-US" sz="1000" dirty="0" smtClean="0">
                <a:effectLst/>
                <a:latin typeface="Arial"/>
                <a:ea typeface="Times New Roman"/>
                <a:cs typeface="Segoe UI"/>
              </a:rPr>
              <a:t> </a:t>
            </a:r>
            <a:r>
              <a:rPr lang="en-US" sz="1000" dirty="0" err="1" smtClean="0">
                <a:effectLst/>
                <a:latin typeface="Arial"/>
                <a:ea typeface="Times New Roman"/>
                <a:cs typeface="Segoe UI"/>
              </a:rPr>
              <a:t>suivante</a:t>
            </a:r>
            <a:r>
              <a:rPr lang="en-US" sz="1000" dirty="0" smtClean="0">
                <a:effectLst/>
                <a:latin typeface="Arial"/>
                <a:ea typeface="Times New Roman"/>
                <a:cs typeface="Segoe UI"/>
              </a:rPr>
              <a:t> et </a:t>
            </a:r>
            <a:r>
              <a:rPr lang="en-US" sz="1000" dirty="0" err="1" smtClean="0">
                <a:effectLst/>
                <a:latin typeface="Arial"/>
                <a:ea typeface="Times New Roman"/>
                <a:cs typeface="Segoe UI"/>
              </a:rPr>
              <a:t>appuyez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Entrée :</a:t>
            </a:r>
            <a:endParaRPr lang="en-US" sz="1000" dirty="0" smtClean="0">
              <a:effectLst/>
              <a:latin typeface="Arial"/>
              <a:ea typeface="Times New Roman"/>
              <a:cs typeface="Times New Roman"/>
            </a:endParaRPr>
          </a:p>
          <a:p>
            <a:pPr marL="447675">
              <a:lnSpc>
                <a:spcPct val="115000"/>
              </a:lnSpc>
              <a:spcBef>
                <a:spcPts val="600"/>
              </a:spcBef>
              <a:spcAft>
                <a:spcPts val="995"/>
              </a:spcAft>
            </a:pPr>
            <a:r>
              <a:rPr lang="en-US" sz="1000" dirty="0" err="1" smtClean="0">
                <a:effectLst/>
                <a:latin typeface="Arial"/>
                <a:ea typeface="Times New Roman"/>
                <a:cs typeface="Times New Roman"/>
              </a:rPr>
              <a:t>winrm</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quickconfig</a:t>
            </a:r>
            <a:endParaRPr lang="en-US" sz="1000" dirty="0" smtClean="0">
              <a:effectLst/>
              <a:latin typeface="Arial"/>
              <a:ea typeface="Times New Roman"/>
              <a:cs typeface="Times New Roman"/>
            </a:endParaRPr>
          </a:p>
          <a:p>
            <a:pPr marL="457200" marR="0">
              <a:lnSpc>
                <a:spcPct val="115000"/>
              </a:lnSpc>
              <a:spcBef>
                <a:spcPts val="0"/>
              </a:spcBef>
              <a:spcAft>
                <a:spcPts val="995"/>
              </a:spcAft>
            </a:pPr>
            <a:r>
              <a:rPr lang="en-US" sz="1000" dirty="0">
                <a:latin typeface="Arial"/>
                <a:ea typeface="SimSun"/>
                <a:cs typeface="Segoe UI"/>
              </a:rPr>
              <a:t>Remarque : le service </a:t>
            </a:r>
            <a:r>
              <a:rPr lang="en-US" sz="1000" dirty="0" err="1">
                <a:latin typeface="Arial"/>
                <a:ea typeface="SimSun"/>
                <a:cs typeface="Segoe UI"/>
              </a:rPr>
              <a:t>est</a:t>
            </a:r>
            <a:r>
              <a:rPr lang="en-US" sz="1000" dirty="0">
                <a:latin typeface="Arial"/>
                <a:ea typeface="SimSun"/>
                <a:cs typeface="Segoe UI"/>
              </a:rPr>
              <a:t> déjà en </a:t>
            </a:r>
            <a:r>
              <a:rPr lang="en-US" sz="1000" dirty="0" err="1">
                <a:latin typeface="Arial"/>
                <a:ea typeface="SimSun"/>
                <a:cs typeface="Segoe UI"/>
              </a:rPr>
              <a:t>cours</a:t>
            </a:r>
            <a:r>
              <a:rPr lang="en-US" sz="1000" dirty="0">
                <a:latin typeface="Arial"/>
                <a:ea typeface="SimSun"/>
                <a:cs typeface="Segoe UI"/>
              </a:rPr>
              <a:t> </a:t>
            </a:r>
            <a:r>
              <a:rPr lang="en-US" sz="1000" dirty="0" err="1">
                <a:latin typeface="Arial"/>
                <a:ea typeface="SimSun"/>
                <a:cs typeface="Segoe UI"/>
              </a:rPr>
              <a:t>d'exécution</a:t>
            </a:r>
            <a:r>
              <a:rPr lang="en-US" sz="1000" dirty="0">
                <a:latin typeface="Arial"/>
                <a:ea typeface="SimSun"/>
                <a:cs typeface="Segoe UI"/>
              </a:rPr>
              <a:t>.</a:t>
            </a:r>
            <a:endParaRPr lang="en-US" sz="1000" dirty="0">
              <a:latin typeface="Arial"/>
              <a:ea typeface="SimSun"/>
              <a:cs typeface="Arial"/>
            </a:endParaRPr>
          </a:p>
          <a:p>
            <a:pPr marL="342900" marR="0" lvl="0" indent="-342900">
              <a:lnSpc>
                <a:spcPct val="115000"/>
              </a:lnSpc>
              <a:spcBef>
                <a:spcPts val="0"/>
              </a:spcBef>
              <a:spcAft>
                <a:spcPts val="995"/>
              </a:spcAft>
              <a:buFont typeface="+mj-lt"/>
              <a:buAutoNum type="arabicPeriod" startAt="6"/>
            </a:pPr>
            <a:r>
              <a:rPr lang="en-US" sz="1000" dirty="0" err="1" smtClean="0">
                <a:effectLst/>
                <a:latin typeface="Arial"/>
                <a:ea typeface="Times New Roman"/>
                <a:cs typeface="Segoe UI"/>
              </a:rPr>
              <a:t>Positionnez</a:t>
            </a:r>
            <a:r>
              <a:rPr lang="en-US" sz="1000" dirty="0" smtClean="0">
                <a:effectLst/>
                <a:latin typeface="Arial"/>
                <a:ea typeface="Times New Roman"/>
                <a:cs typeface="Segoe UI"/>
              </a:rPr>
              <a:t> le </a:t>
            </a:r>
            <a:r>
              <a:rPr lang="en-US" sz="1000" dirty="0" err="1" smtClean="0">
                <a:effectLst/>
                <a:latin typeface="Arial"/>
                <a:ea typeface="Times New Roman"/>
                <a:cs typeface="Segoe UI"/>
              </a:rPr>
              <a:t>pointeur</a:t>
            </a:r>
            <a:r>
              <a:rPr lang="en-US" sz="1000" dirty="0" smtClean="0">
                <a:effectLst/>
                <a:latin typeface="Arial"/>
                <a:ea typeface="Times New Roman"/>
                <a:cs typeface="Segoe UI"/>
              </a:rPr>
              <a:t> de la </a:t>
            </a:r>
            <a:r>
              <a:rPr lang="en-US" sz="1000" dirty="0" err="1" smtClean="0">
                <a:effectLst/>
                <a:latin typeface="Arial"/>
                <a:ea typeface="Times New Roman"/>
                <a:cs typeface="Segoe UI"/>
              </a:rPr>
              <a:t>souris</a:t>
            </a:r>
            <a:r>
              <a:rPr lang="en-US" sz="1000" dirty="0" smtClean="0">
                <a:effectLst/>
                <a:latin typeface="Arial"/>
                <a:ea typeface="Times New Roman"/>
                <a:cs typeface="Segoe UI"/>
              </a:rPr>
              <a:t>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le coin </a:t>
            </a:r>
            <a:r>
              <a:rPr lang="en-US" sz="1000" dirty="0" err="1" smtClean="0">
                <a:effectLst/>
                <a:latin typeface="Arial"/>
                <a:ea typeface="Times New Roman"/>
                <a:cs typeface="Segoe UI"/>
              </a:rPr>
              <a:t>inférieur</a:t>
            </a:r>
            <a:r>
              <a:rPr lang="en-US" sz="1000" dirty="0" smtClean="0">
                <a:effectLst/>
                <a:latin typeface="Arial"/>
                <a:ea typeface="Times New Roman"/>
                <a:cs typeface="Segoe UI"/>
              </a:rPr>
              <a:t> gauche de la </a:t>
            </a:r>
            <a:r>
              <a:rPr lang="en-US" sz="1000" dirty="0" err="1" smtClean="0">
                <a:effectLst/>
                <a:latin typeface="Arial"/>
                <a:ea typeface="Times New Roman"/>
                <a:cs typeface="Segoe UI"/>
              </a:rPr>
              <a:t>barre</a:t>
            </a:r>
            <a:r>
              <a:rPr lang="en-US" sz="1000" dirty="0" smtClean="0">
                <a:effectLst/>
                <a:latin typeface="Arial"/>
                <a:ea typeface="Times New Roman"/>
                <a:cs typeface="Segoe UI"/>
              </a:rPr>
              <a:t> des </a:t>
            </a:r>
            <a:r>
              <a:rPr lang="en-US" sz="1000" dirty="0" err="1" smtClean="0">
                <a:effectLst/>
                <a:latin typeface="Arial"/>
                <a:ea typeface="Times New Roman"/>
                <a:cs typeface="Segoe UI"/>
              </a:rPr>
              <a:t>tâches</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Accueil</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6"/>
            </a:pP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Outils</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d'administration</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double-</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Utilisateurs</a:t>
            </a:r>
            <a:r>
              <a:rPr lang="en-US" sz="1000" b="1" dirty="0" smtClean="0">
                <a:effectLst/>
                <a:latin typeface="Arial"/>
                <a:ea typeface="Times New Roman"/>
                <a:cs typeface="Times New Roman"/>
              </a:rPr>
              <a:t> et </a:t>
            </a:r>
            <a:r>
              <a:rPr lang="en-US" sz="1000" b="1" dirty="0" err="1" smtClean="0">
                <a:effectLst/>
                <a:latin typeface="Arial"/>
                <a:ea typeface="Times New Roman"/>
                <a:cs typeface="Times New Roman"/>
              </a:rPr>
              <a:t>ordinateurs</a:t>
            </a:r>
            <a:r>
              <a:rPr lang="en-US" sz="1000" b="1" dirty="0" smtClean="0">
                <a:effectLst/>
                <a:latin typeface="Arial"/>
                <a:ea typeface="Times New Roman"/>
                <a:cs typeface="Times New Roman"/>
              </a:rPr>
              <a:t> Active Directory</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startAt="6"/>
            </a:pPr>
            <a:r>
              <a:rPr lang="en-US" sz="1000" dirty="0" err="1" smtClean="0">
                <a:effectLst/>
                <a:latin typeface="Arial"/>
                <a:ea typeface="Times New Roman"/>
                <a:cs typeface="Segoe UI"/>
              </a:rPr>
              <a:t>Dans</a:t>
            </a:r>
            <a:r>
              <a:rPr lang="en-US" sz="1000" dirty="0" smtClean="0">
                <a:effectLst/>
                <a:latin typeface="Arial"/>
                <a:ea typeface="Times New Roman"/>
                <a:cs typeface="Segoe UI"/>
              </a:rPr>
              <a:t> </a:t>
            </a:r>
            <a:r>
              <a:rPr lang="en-US" sz="1000" dirty="0" err="1" smtClean="0">
                <a:effectLst/>
                <a:latin typeface="Arial"/>
                <a:ea typeface="Times New Roman"/>
                <a:cs typeface="Segoe UI"/>
              </a:rPr>
              <a:t>Utilisateurs</a:t>
            </a:r>
            <a:r>
              <a:rPr lang="en-US" sz="1000" dirty="0" smtClean="0">
                <a:effectLst/>
                <a:latin typeface="Arial"/>
                <a:ea typeface="Times New Roman"/>
                <a:cs typeface="Segoe UI"/>
              </a:rPr>
              <a:t> et </a:t>
            </a:r>
            <a:r>
              <a:rPr lang="en-US" sz="1000" dirty="0" err="1" smtClean="0">
                <a:effectLst/>
                <a:latin typeface="Arial"/>
                <a:ea typeface="Times New Roman"/>
                <a:cs typeface="Segoe UI"/>
              </a:rPr>
              <a:t>ordinateurs</a:t>
            </a:r>
            <a:r>
              <a:rPr lang="en-US" sz="1000" dirty="0" smtClean="0">
                <a:effectLst/>
                <a:latin typeface="Arial"/>
                <a:ea typeface="Times New Roman"/>
                <a:cs typeface="Segoe UI"/>
              </a:rPr>
              <a:t> Active Directory,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le </a:t>
            </a:r>
            <a:r>
              <a:rPr lang="en-US" sz="1000" dirty="0" err="1" smtClean="0">
                <a:effectLst/>
                <a:latin typeface="Arial"/>
                <a:ea typeface="Times New Roman"/>
                <a:cs typeface="Segoe UI"/>
              </a:rPr>
              <a:t>volet</a:t>
            </a:r>
            <a:r>
              <a:rPr lang="en-US" sz="1000" dirty="0" smtClean="0">
                <a:effectLst/>
                <a:latin typeface="Arial"/>
                <a:ea typeface="Times New Roman"/>
                <a:cs typeface="Segoe UI"/>
              </a:rPr>
              <a:t> de navigation, </a:t>
            </a:r>
            <a:r>
              <a:rPr lang="en-US" sz="1000" dirty="0" err="1" smtClean="0">
                <a:effectLst/>
                <a:latin typeface="Arial"/>
                <a:ea typeface="Times New Roman"/>
                <a:cs typeface="Segoe UI"/>
              </a:rPr>
              <a:t>développez</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Adatum.com</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Builtin</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6"/>
            </a:pPr>
            <a:r>
              <a:rPr lang="en-US" sz="1000" dirty="0" err="1" smtClean="0">
                <a:effectLst/>
                <a:latin typeface="Arial"/>
                <a:ea typeface="Times New Roman"/>
                <a:cs typeface="Segoe UI"/>
              </a:rPr>
              <a:t>Dans</a:t>
            </a:r>
            <a:r>
              <a:rPr lang="en-US" sz="1000" dirty="0" smtClean="0">
                <a:effectLst/>
                <a:latin typeface="Arial"/>
                <a:ea typeface="Times New Roman"/>
                <a:cs typeface="Segoe UI"/>
              </a:rPr>
              <a:t> le </a:t>
            </a:r>
            <a:r>
              <a:rPr lang="en-US" sz="1000" dirty="0" err="1" smtClean="0">
                <a:effectLst/>
                <a:latin typeface="Arial"/>
                <a:ea typeface="Times New Roman"/>
                <a:cs typeface="Segoe UI"/>
              </a:rPr>
              <a:t>volet</a:t>
            </a:r>
            <a:r>
              <a:rPr lang="en-US" sz="1000" dirty="0" smtClean="0">
                <a:effectLst/>
                <a:latin typeface="Arial"/>
                <a:ea typeface="Times New Roman"/>
                <a:cs typeface="Segoe UI"/>
              </a:rPr>
              <a:t> de </a:t>
            </a:r>
            <a:r>
              <a:rPr lang="en-US" sz="1000" dirty="0" err="1" smtClean="0">
                <a:effectLst/>
                <a:latin typeface="Arial"/>
                <a:ea typeface="Times New Roman"/>
                <a:cs typeface="Segoe UI"/>
              </a:rPr>
              <a:t>résultats</a:t>
            </a:r>
            <a:r>
              <a:rPr lang="en-US" sz="1000" dirty="0" smtClean="0">
                <a:effectLst/>
                <a:latin typeface="Arial"/>
                <a:ea typeface="Times New Roman"/>
                <a:cs typeface="Segoe UI"/>
              </a:rPr>
              <a:t>, double-</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Administrateurs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6"/>
            </a:pPr>
            <a:r>
              <a:rPr lang="en-US" sz="1000" dirty="0" err="1" smtClean="0">
                <a:effectLst/>
                <a:latin typeface="Arial"/>
                <a:ea typeface="Times New Roman"/>
                <a:cs typeface="Segoe UI"/>
              </a:rPr>
              <a:t>Dans</a:t>
            </a:r>
            <a:r>
              <a:rPr lang="en-US" sz="1000" dirty="0" smtClean="0">
                <a:effectLst/>
                <a:latin typeface="Arial"/>
                <a:ea typeface="Times New Roman"/>
                <a:cs typeface="Segoe UI"/>
              </a:rPr>
              <a:t> la </a:t>
            </a:r>
            <a:r>
              <a:rPr lang="en-US" sz="1000" dirty="0" err="1" smtClean="0">
                <a:effectLst/>
                <a:latin typeface="Arial"/>
                <a:ea typeface="Times New Roman"/>
                <a:cs typeface="Segoe UI"/>
              </a:rPr>
              <a:t>boîte</a:t>
            </a:r>
            <a:r>
              <a:rPr lang="en-US" sz="1000" dirty="0" smtClean="0">
                <a:effectLst/>
                <a:latin typeface="Arial"/>
                <a:ea typeface="Times New Roman"/>
                <a:cs typeface="Segoe UI"/>
              </a:rPr>
              <a:t> de dialogue </a:t>
            </a:r>
            <a:r>
              <a:rPr lang="en-US" sz="1000" b="1" dirty="0" err="1" smtClean="0">
                <a:effectLst/>
                <a:latin typeface="Arial"/>
                <a:ea typeface="Times New Roman"/>
                <a:cs typeface="Times New Roman"/>
              </a:rPr>
              <a:t>Propriétés</a:t>
            </a:r>
            <a:r>
              <a:rPr lang="en-US" sz="1000" b="1" dirty="0" smtClean="0">
                <a:effectLst/>
                <a:latin typeface="Arial"/>
                <a:ea typeface="Times New Roman"/>
                <a:cs typeface="Times New Roman"/>
              </a:rPr>
              <a:t> de </a:t>
            </a:r>
            <a:r>
              <a:rPr lang="en-US" sz="1000" b="1" dirty="0" err="1" smtClean="0">
                <a:effectLst/>
                <a:latin typeface="Arial"/>
                <a:ea typeface="Times New Roman"/>
                <a:cs typeface="Times New Roman"/>
              </a:rPr>
              <a:t>Administrateurs</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dirty="0" err="1" smtClean="0">
                <a:effectLst/>
                <a:latin typeface="Arial"/>
                <a:ea typeface="Times New Roman"/>
                <a:cs typeface="Segoe UI"/>
              </a:rPr>
              <a:t>l'onglet</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Membres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6"/>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688C6DC2-9EA5-490D-B567-8BB0AF65BFE8}" type="slidenum">
              <a:rPr lang="en-US" smtClean="0"/>
              <a:t>25</a:t>
            </a:fld>
            <a:endParaRPr lang="en-US"/>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9" name="Rectangle 8"/>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13: Surveillance de Windows Server 2012</a:t>
            </a:r>
            <a:endParaRPr lang="en-US" sz="1200" b="1">
              <a:solidFill>
                <a:srgbClr val="336699"/>
              </a:solidFill>
              <a:latin typeface="Arial"/>
            </a:endParaRPr>
          </a:p>
        </p:txBody>
      </p:sp>
      <p:sp>
        <p:nvSpPr>
          <p:cNvPr id="10" name="TextBox 9"/>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val="5763321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1"/>
            </a:pP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Ajouter</a:t>
            </a:r>
            <a:r>
              <a:rPr lang="en-US" sz="1000" dirty="0">
                <a:solidFill>
                  <a:prstClr val="black"/>
                </a:solidFill>
                <a:latin typeface="Arial"/>
                <a:ea typeface="Times New Roman"/>
                <a:cs typeface="Segoe UI"/>
              </a:rPr>
              <a:t>, et </a:t>
            </a: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boîte</a:t>
            </a:r>
            <a:r>
              <a:rPr lang="en-US" sz="1000" dirty="0">
                <a:solidFill>
                  <a:prstClr val="black"/>
                </a:solidFill>
                <a:latin typeface="Arial"/>
                <a:ea typeface="Times New Roman"/>
                <a:cs typeface="Segoe UI"/>
              </a:rPr>
              <a:t> de dialogue </a:t>
            </a:r>
            <a:r>
              <a:rPr lang="en-US" sz="1000" b="1" dirty="0" err="1">
                <a:solidFill>
                  <a:prstClr val="black"/>
                </a:solidFill>
                <a:latin typeface="Arial"/>
                <a:ea typeface="Times New Roman"/>
                <a:cs typeface="Times New Roman"/>
              </a:rPr>
              <a:t>Sélectionnez</a:t>
            </a:r>
            <a:r>
              <a:rPr lang="en-US" sz="1000" b="1" dirty="0">
                <a:solidFill>
                  <a:prstClr val="black"/>
                </a:solidFill>
                <a:latin typeface="Arial"/>
                <a:ea typeface="Times New Roman"/>
                <a:cs typeface="Times New Roman"/>
              </a:rPr>
              <a:t> des </a:t>
            </a:r>
            <a:r>
              <a:rPr lang="en-US" sz="1000" b="1" dirty="0" err="1">
                <a:solidFill>
                  <a:prstClr val="black"/>
                </a:solidFill>
                <a:latin typeface="Arial"/>
                <a:ea typeface="Times New Roman"/>
                <a:cs typeface="Times New Roman"/>
              </a:rPr>
              <a:t>utilisateurs</a:t>
            </a:r>
            <a:r>
              <a:rPr lang="en-US" sz="1000" b="1" dirty="0">
                <a:solidFill>
                  <a:prstClr val="black"/>
                </a:solidFill>
                <a:latin typeface="Arial"/>
                <a:ea typeface="Times New Roman"/>
                <a:cs typeface="Times New Roman"/>
              </a:rPr>
              <a:t>, des contacts, des </a:t>
            </a:r>
            <a:r>
              <a:rPr lang="en-US" sz="1000" b="1" dirty="0" err="1">
                <a:solidFill>
                  <a:prstClr val="black"/>
                </a:solidFill>
                <a:latin typeface="Arial"/>
                <a:ea typeface="Times New Roman"/>
                <a:cs typeface="Times New Roman"/>
              </a:rPr>
              <a:t>ordinateurs</a:t>
            </a:r>
            <a:r>
              <a:rPr lang="en-US" sz="1000" b="1" dirty="0">
                <a:solidFill>
                  <a:prstClr val="black"/>
                </a:solidFill>
                <a:latin typeface="Arial"/>
                <a:ea typeface="Times New Roman"/>
                <a:cs typeface="Times New Roman"/>
              </a:rPr>
              <a:t>, des </a:t>
            </a:r>
            <a:r>
              <a:rPr lang="en-US" sz="1000" b="1" dirty="0" err="1">
                <a:solidFill>
                  <a:prstClr val="black"/>
                </a:solidFill>
                <a:latin typeface="Arial"/>
                <a:ea typeface="Times New Roman"/>
                <a:cs typeface="Times New Roman"/>
              </a:rPr>
              <a:t>comptes</a:t>
            </a:r>
            <a:r>
              <a:rPr lang="en-US" sz="1000" b="1" dirty="0">
                <a:solidFill>
                  <a:prstClr val="black"/>
                </a:solidFill>
                <a:latin typeface="Arial"/>
                <a:ea typeface="Times New Roman"/>
                <a:cs typeface="Times New Roman"/>
              </a:rPr>
              <a:t> de service </a:t>
            </a:r>
            <a:r>
              <a:rPr lang="en-US" sz="1000" b="1" dirty="0" err="1">
                <a:solidFill>
                  <a:prstClr val="black"/>
                </a:solidFill>
                <a:latin typeface="Arial"/>
                <a:ea typeface="Times New Roman"/>
                <a:cs typeface="Times New Roman"/>
              </a:rPr>
              <a:t>ou</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groupes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Types </a:t>
            </a:r>
            <a:r>
              <a:rPr lang="en-US" sz="1000" b="1" dirty="0" err="1">
                <a:solidFill>
                  <a:prstClr val="black"/>
                </a:solidFill>
                <a:latin typeface="Arial"/>
                <a:ea typeface="Times New Roman"/>
                <a:cs typeface="Times New Roman"/>
              </a:rPr>
              <a:t>d'objets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boîte</a:t>
            </a:r>
            <a:r>
              <a:rPr lang="en-US" sz="1000" dirty="0">
                <a:solidFill>
                  <a:prstClr val="black"/>
                </a:solidFill>
                <a:latin typeface="Arial"/>
                <a:ea typeface="Times New Roman"/>
                <a:cs typeface="Segoe UI"/>
              </a:rPr>
              <a:t> de dialogue </a:t>
            </a:r>
            <a:r>
              <a:rPr lang="en-US" sz="1000" b="1" dirty="0">
                <a:solidFill>
                  <a:prstClr val="black"/>
                </a:solidFill>
                <a:latin typeface="Arial"/>
                <a:ea typeface="Times New Roman"/>
                <a:cs typeface="Times New Roman"/>
              </a:rPr>
              <a:t>Types </a:t>
            </a:r>
            <a:r>
              <a:rPr lang="en-US" sz="1000" b="1" dirty="0" err="1">
                <a:solidFill>
                  <a:prstClr val="black"/>
                </a:solidFill>
                <a:latin typeface="Arial"/>
                <a:ea typeface="Times New Roman"/>
                <a:cs typeface="Times New Roman"/>
              </a:rPr>
              <a:t>d'objets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activez</a:t>
            </a:r>
            <a:r>
              <a:rPr lang="en-US" sz="1000" dirty="0">
                <a:solidFill>
                  <a:prstClr val="black"/>
                </a:solidFill>
                <a:latin typeface="Arial"/>
                <a:ea typeface="Times New Roman"/>
                <a:cs typeface="Segoe UI"/>
              </a:rPr>
              <a:t> la case à </a:t>
            </a:r>
            <a:r>
              <a:rPr lang="en-US" sz="1000" dirty="0" err="1">
                <a:solidFill>
                  <a:prstClr val="black"/>
                </a:solidFill>
                <a:latin typeface="Arial"/>
                <a:ea typeface="Times New Roman"/>
                <a:cs typeface="Segoe UI"/>
              </a:rPr>
              <a:t>cocher</a:t>
            </a:r>
            <a:r>
              <a:rPr lang="en-US" sz="1000" dirty="0">
                <a:solidFill>
                  <a:prstClr val="black"/>
                </a:solidFill>
                <a:latin typeface="Arial"/>
                <a:ea typeface="Times New Roman"/>
                <a:cs typeface="Segoe UI"/>
              </a:rPr>
              <a:t> des </a:t>
            </a:r>
            <a:r>
              <a:rPr lang="en-US" sz="1000" b="1" dirty="0" err="1">
                <a:solidFill>
                  <a:prstClr val="black"/>
                </a:solidFill>
                <a:latin typeface="Arial"/>
                <a:ea typeface="Times New Roman"/>
                <a:cs typeface="Times New Roman"/>
              </a:rPr>
              <a:t>Ordinateurs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boîte</a:t>
            </a:r>
            <a:r>
              <a:rPr lang="en-US" sz="1000" dirty="0">
                <a:solidFill>
                  <a:prstClr val="black"/>
                </a:solidFill>
                <a:latin typeface="Arial"/>
                <a:ea typeface="Times New Roman"/>
                <a:cs typeface="Segoe UI"/>
              </a:rPr>
              <a:t> de dialogue </a:t>
            </a:r>
            <a:r>
              <a:rPr lang="en-US" sz="1000" b="1" dirty="0" err="1">
                <a:solidFill>
                  <a:prstClr val="black"/>
                </a:solidFill>
                <a:latin typeface="Arial"/>
                <a:ea typeface="Times New Roman"/>
                <a:cs typeface="Times New Roman"/>
              </a:rPr>
              <a:t>Sélectionnez</a:t>
            </a:r>
            <a:r>
              <a:rPr lang="en-US" sz="1000" b="1" dirty="0">
                <a:solidFill>
                  <a:prstClr val="black"/>
                </a:solidFill>
                <a:latin typeface="Arial"/>
                <a:ea typeface="Times New Roman"/>
                <a:cs typeface="Times New Roman"/>
              </a:rPr>
              <a:t> des </a:t>
            </a:r>
            <a:r>
              <a:rPr lang="en-US" sz="1000" b="1" dirty="0" err="1">
                <a:solidFill>
                  <a:prstClr val="black"/>
                </a:solidFill>
                <a:latin typeface="Arial"/>
                <a:ea typeface="Times New Roman"/>
                <a:cs typeface="Times New Roman"/>
              </a:rPr>
              <a:t>utilisateurs</a:t>
            </a:r>
            <a:r>
              <a:rPr lang="en-US" sz="1000" b="1" dirty="0">
                <a:solidFill>
                  <a:prstClr val="black"/>
                </a:solidFill>
                <a:latin typeface="Arial"/>
                <a:ea typeface="Times New Roman"/>
                <a:cs typeface="Times New Roman"/>
              </a:rPr>
              <a:t>, des contacts, des </a:t>
            </a:r>
            <a:r>
              <a:rPr lang="en-US" sz="1000" b="1" dirty="0" err="1">
                <a:solidFill>
                  <a:prstClr val="black"/>
                </a:solidFill>
                <a:latin typeface="Arial"/>
                <a:ea typeface="Times New Roman"/>
                <a:cs typeface="Times New Roman"/>
              </a:rPr>
              <a:t>ordinateurs</a:t>
            </a:r>
            <a:r>
              <a:rPr lang="en-US" sz="1000" b="1" dirty="0">
                <a:solidFill>
                  <a:prstClr val="black"/>
                </a:solidFill>
                <a:latin typeface="Arial"/>
                <a:ea typeface="Times New Roman"/>
                <a:cs typeface="Times New Roman"/>
              </a:rPr>
              <a:t>, des </a:t>
            </a:r>
            <a:r>
              <a:rPr lang="en-US" sz="1000" b="1" dirty="0" err="1">
                <a:solidFill>
                  <a:prstClr val="black"/>
                </a:solidFill>
                <a:latin typeface="Arial"/>
                <a:ea typeface="Times New Roman"/>
                <a:cs typeface="Times New Roman"/>
              </a:rPr>
              <a:t>comptes</a:t>
            </a:r>
            <a:r>
              <a:rPr lang="en-US" sz="1000" b="1" dirty="0">
                <a:solidFill>
                  <a:prstClr val="black"/>
                </a:solidFill>
                <a:latin typeface="Arial"/>
                <a:ea typeface="Times New Roman"/>
                <a:cs typeface="Times New Roman"/>
              </a:rPr>
              <a:t> de service </a:t>
            </a:r>
            <a:r>
              <a:rPr lang="en-US" sz="1000" b="1" dirty="0" err="1">
                <a:solidFill>
                  <a:prstClr val="black"/>
                </a:solidFill>
                <a:latin typeface="Arial"/>
                <a:ea typeface="Times New Roman"/>
                <a:cs typeface="Times New Roman"/>
              </a:rPr>
              <a:t>ou</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groupes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zone </a:t>
            </a:r>
            <a:r>
              <a:rPr lang="en-US" sz="1000" b="1" dirty="0" err="1">
                <a:solidFill>
                  <a:prstClr val="black"/>
                </a:solidFill>
                <a:latin typeface="Arial"/>
                <a:ea typeface="Times New Roman"/>
                <a:cs typeface="Times New Roman"/>
              </a:rPr>
              <a:t>Entrez</a:t>
            </a:r>
            <a:r>
              <a:rPr lang="en-US" sz="1000" b="1" dirty="0">
                <a:solidFill>
                  <a:prstClr val="black"/>
                </a:solidFill>
                <a:latin typeface="Arial"/>
                <a:ea typeface="Times New Roman"/>
                <a:cs typeface="Times New Roman"/>
              </a:rPr>
              <a:t> les </a:t>
            </a:r>
            <a:r>
              <a:rPr lang="en-US" sz="1000" b="1" dirty="0" err="1">
                <a:solidFill>
                  <a:prstClr val="black"/>
                </a:solidFill>
                <a:latin typeface="Arial"/>
                <a:ea typeface="Times New Roman"/>
                <a:cs typeface="Times New Roman"/>
              </a:rPr>
              <a:t>noms</a:t>
            </a:r>
            <a:r>
              <a:rPr lang="en-US" sz="1000" b="1" dirty="0">
                <a:solidFill>
                  <a:prstClr val="black"/>
                </a:solidFill>
                <a:latin typeface="Arial"/>
                <a:ea typeface="Times New Roman"/>
                <a:cs typeface="Times New Roman"/>
              </a:rPr>
              <a:t> des </a:t>
            </a:r>
            <a:r>
              <a:rPr lang="en-US" sz="1000" b="1" dirty="0" err="1">
                <a:solidFill>
                  <a:prstClr val="black"/>
                </a:solidFill>
                <a:latin typeface="Arial"/>
                <a:ea typeface="Times New Roman"/>
                <a:cs typeface="Times New Roman"/>
              </a:rPr>
              <a:t>objets</a:t>
            </a:r>
            <a:r>
              <a:rPr lang="en-US" sz="1000" b="1" dirty="0">
                <a:solidFill>
                  <a:prstClr val="black"/>
                </a:solidFill>
                <a:latin typeface="Arial"/>
                <a:ea typeface="Times New Roman"/>
                <a:cs typeface="Times New Roman"/>
              </a:rPr>
              <a:t> à </a:t>
            </a:r>
            <a:r>
              <a:rPr lang="en-US" sz="1000" b="1" dirty="0" err="1">
                <a:solidFill>
                  <a:prstClr val="black"/>
                </a:solidFill>
                <a:latin typeface="Arial"/>
                <a:ea typeface="Times New Roman"/>
                <a:cs typeface="Times New Roman"/>
              </a:rPr>
              <a:t>sélectionner</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tapez</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LON-SVR1</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1"/>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boîte</a:t>
            </a:r>
            <a:r>
              <a:rPr lang="en-US" sz="1000" dirty="0">
                <a:solidFill>
                  <a:prstClr val="black"/>
                </a:solidFill>
                <a:latin typeface="Arial"/>
                <a:ea typeface="Times New Roman"/>
                <a:cs typeface="Segoe UI"/>
              </a:rPr>
              <a:t> de dialogue </a:t>
            </a:r>
            <a:r>
              <a:rPr lang="en-US" sz="1000" b="1" dirty="0" err="1">
                <a:solidFill>
                  <a:prstClr val="black"/>
                </a:solidFill>
                <a:latin typeface="Arial"/>
                <a:ea typeface="Times New Roman"/>
                <a:cs typeface="Times New Roman"/>
              </a:rPr>
              <a:t>Propriétés</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Administrateur</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err="1">
                <a:solidFill>
                  <a:prstClr val="black"/>
                </a:solidFill>
                <a:latin typeface="Arial"/>
                <a:ea typeface="SimSun"/>
                <a:cs typeface="Segoe UI"/>
              </a:rPr>
              <a:t>Configurer</a:t>
            </a:r>
            <a:r>
              <a:rPr lang="en-US" sz="1000" b="1" dirty="0">
                <a:solidFill>
                  <a:prstClr val="black"/>
                </a:solidFill>
                <a:latin typeface="Arial"/>
                <a:ea typeface="SimSun"/>
                <a:cs typeface="Segoe UI"/>
              </a:rPr>
              <a:t> </a:t>
            </a:r>
            <a:r>
              <a:rPr lang="en-US" sz="1000" b="1" dirty="0" err="1">
                <a:solidFill>
                  <a:prstClr val="black"/>
                </a:solidFill>
                <a:latin typeface="Arial"/>
                <a:ea typeface="SimSun"/>
                <a:cs typeface="Segoe UI"/>
              </a:rPr>
              <a:t>l'ordinateur</a:t>
            </a:r>
            <a:r>
              <a:rPr lang="en-US" sz="1000" b="1" dirty="0">
                <a:solidFill>
                  <a:prstClr val="black"/>
                </a:solidFill>
                <a:latin typeface="Arial"/>
                <a:ea typeface="SimSun"/>
                <a:cs typeface="Segoe UI"/>
              </a:rPr>
              <a:t> </a:t>
            </a:r>
            <a:r>
              <a:rPr lang="en-US" sz="1000" b="1" dirty="0" err="1">
                <a:solidFill>
                  <a:prstClr val="black"/>
                </a:solidFill>
                <a:latin typeface="Arial"/>
                <a:ea typeface="SimSun"/>
                <a:cs typeface="Segoe UI"/>
              </a:rPr>
              <a:t>collecteur</a:t>
            </a:r>
            <a:endParaRPr lang="en-US" sz="1000" b="1" dirty="0">
              <a:solidFill>
                <a:prstClr val="black"/>
              </a:solidFill>
              <a:latin typeface="Arial"/>
              <a:ea typeface="SimSun"/>
              <a:cs typeface="Segoe UI"/>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Basculez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vers</a:t>
            </a:r>
            <a:r>
              <a:rPr lang="en-US" sz="1000" dirty="0">
                <a:solidFill>
                  <a:prstClr val="black"/>
                </a:solidFill>
                <a:latin typeface="Arial"/>
                <a:ea typeface="Times New Roman"/>
                <a:cs typeface="Segoe UI"/>
              </a:rPr>
              <a:t> LON-SVR1.</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Positionnez</a:t>
            </a:r>
            <a:r>
              <a:rPr lang="en-US" sz="1000" dirty="0">
                <a:solidFill>
                  <a:prstClr val="black"/>
                </a:solidFill>
                <a:latin typeface="Arial"/>
                <a:ea typeface="Times New Roman"/>
                <a:cs typeface="Segoe UI"/>
              </a:rPr>
              <a:t> le </a:t>
            </a:r>
            <a:r>
              <a:rPr lang="en-US" sz="1000" dirty="0" err="1">
                <a:solidFill>
                  <a:prstClr val="black"/>
                </a:solidFill>
                <a:latin typeface="Arial"/>
                <a:ea typeface="Times New Roman"/>
                <a:cs typeface="Segoe UI"/>
              </a:rPr>
              <a:t>pointeur</a:t>
            </a:r>
            <a:r>
              <a:rPr lang="en-US" sz="1000" dirty="0">
                <a:solidFill>
                  <a:prstClr val="black"/>
                </a:solidFill>
                <a:latin typeface="Arial"/>
                <a:ea typeface="Times New Roman"/>
                <a:cs typeface="Segoe UI"/>
              </a:rPr>
              <a:t> de la </a:t>
            </a:r>
            <a:r>
              <a:rPr lang="en-US" sz="1000" dirty="0" err="1">
                <a:solidFill>
                  <a:prstClr val="black"/>
                </a:solidFill>
                <a:latin typeface="Arial"/>
                <a:ea typeface="Times New Roman"/>
                <a:cs typeface="Segoe UI"/>
              </a:rPr>
              <a:t>souris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le coin </a:t>
            </a:r>
            <a:r>
              <a:rPr lang="en-US" sz="1000" dirty="0" err="1">
                <a:solidFill>
                  <a:prstClr val="black"/>
                </a:solidFill>
                <a:latin typeface="Arial"/>
                <a:ea typeface="Times New Roman"/>
                <a:cs typeface="Segoe UI"/>
              </a:rPr>
              <a:t>inférieur</a:t>
            </a:r>
            <a:r>
              <a:rPr lang="en-US" sz="1000" dirty="0">
                <a:solidFill>
                  <a:prstClr val="black"/>
                </a:solidFill>
                <a:latin typeface="Arial"/>
                <a:ea typeface="Times New Roman"/>
                <a:cs typeface="Segoe UI"/>
              </a:rPr>
              <a:t> gauche de la </a:t>
            </a:r>
            <a:r>
              <a:rPr lang="en-US" sz="1000" dirty="0" err="1">
                <a:solidFill>
                  <a:prstClr val="black"/>
                </a:solidFill>
                <a:latin typeface="Arial"/>
                <a:ea typeface="Times New Roman"/>
                <a:cs typeface="Segoe UI"/>
              </a:rPr>
              <a:t>barre</a:t>
            </a:r>
            <a:r>
              <a:rPr lang="en-US" sz="1000" dirty="0">
                <a:solidFill>
                  <a:prstClr val="black"/>
                </a:solidFill>
                <a:latin typeface="Arial"/>
                <a:ea typeface="Times New Roman"/>
                <a:cs typeface="Segoe UI"/>
              </a:rPr>
              <a:t> des </a:t>
            </a:r>
            <a:r>
              <a:rPr lang="en-US" sz="1000" dirty="0" err="1">
                <a:solidFill>
                  <a:prstClr val="black"/>
                </a:solidFill>
                <a:latin typeface="Arial"/>
                <a:ea typeface="Times New Roman"/>
                <a:cs typeface="Segoe UI"/>
              </a:rPr>
              <a:t>tâches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Accueil</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le menu </a:t>
            </a:r>
            <a:r>
              <a:rPr lang="en-US" sz="1000" dirty="0" err="1" smtClean="0">
                <a:solidFill>
                  <a:prstClr val="black"/>
                </a:solidFill>
                <a:latin typeface="Arial"/>
                <a:ea typeface="Times New Roman"/>
                <a:cs typeface="Segoe UI"/>
              </a:rPr>
              <a:t>Accueil</a:t>
            </a:r>
            <a:r>
              <a:rPr lang="en-US" sz="1000" dirty="0" smtClean="0">
                <a:solidFill>
                  <a:prstClr val="black"/>
                </a:solidFill>
                <a:latin typeface="Arial"/>
                <a:ea typeface="Times New Roman"/>
                <a:cs typeface="Segoe UI"/>
              </a:rPr>
              <a:t>, </a:t>
            </a:r>
            <a:r>
              <a:rPr lang="en-US" sz="1000" dirty="0" err="1">
                <a:solidFill>
                  <a:prstClr val="black"/>
                </a:solidFill>
                <a:latin typeface="Arial"/>
                <a:ea typeface="Times New Roman"/>
                <a:cs typeface="Segoe UI"/>
              </a:rPr>
              <a:t>tapez</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Cmd</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liste</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Applications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Invite de </a:t>
            </a:r>
            <a:r>
              <a:rPr lang="en-US" sz="1000" b="1" dirty="0" err="1">
                <a:solidFill>
                  <a:prstClr val="black"/>
                </a:solidFill>
                <a:latin typeface="Arial"/>
                <a:ea typeface="Times New Roman"/>
                <a:cs typeface="Times New Roman"/>
              </a:rPr>
              <a:t>commandes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À </a:t>
            </a:r>
            <a:r>
              <a:rPr lang="en-US" sz="1000" dirty="0" err="1">
                <a:solidFill>
                  <a:prstClr val="black"/>
                </a:solidFill>
                <a:latin typeface="Arial"/>
                <a:ea typeface="Times New Roman"/>
                <a:cs typeface="Segoe UI"/>
              </a:rPr>
              <a:t>l'invite</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commandes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saisissez</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commande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suivante</a:t>
            </a:r>
            <a:r>
              <a:rPr lang="en-US" sz="1000" dirty="0">
                <a:solidFill>
                  <a:prstClr val="black"/>
                </a:solidFill>
                <a:latin typeface="Arial"/>
                <a:ea typeface="Times New Roman"/>
                <a:cs typeface="Segoe UI"/>
              </a:rPr>
              <a:t> et </a:t>
            </a:r>
            <a:r>
              <a:rPr lang="en-US" sz="1000" dirty="0" err="1">
                <a:solidFill>
                  <a:prstClr val="black"/>
                </a:solidFill>
                <a:latin typeface="Arial"/>
                <a:ea typeface="Times New Roman"/>
                <a:cs typeface="Segoe UI"/>
              </a:rPr>
              <a:t>appuyez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Entrée :</a:t>
            </a:r>
            <a:endParaRPr lang="en-US" sz="1000" dirty="0">
              <a:solidFill>
                <a:prstClr val="black"/>
              </a:solidFill>
              <a:latin typeface="Arial"/>
              <a:ea typeface="Times New Roman"/>
              <a:cs typeface="Times New Roman"/>
            </a:endParaRPr>
          </a:p>
          <a:p>
            <a:pPr marL="447675" lvl="0">
              <a:lnSpc>
                <a:spcPct val="115000"/>
              </a:lnSpc>
              <a:spcBef>
                <a:spcPts val="600"/>
              </a:spcBef>
              <a:spcAft>
                <a:spcPts val="995"/>
              </a:spcAft>
            </a:pPr>
            <a:r>
              <a:rPr lang="en-US" sz="1000" dirty="0" err="1">
                <a:solidFill>
                  <a:prstClr val="black"/>
                </a:solidFill>
                <a:latin typeface="Arial"/>
                <a:ea typeface="Times New Roman"/>
                <a:cs typeface="Times New Roman"/>
              </a:rPr>
              <a:t>Wecutil</a:t>
            </a:r>
            <a:r>
              <a:rPr lang="en-US" sz="1000" dirty="0">
                <a:solidFill>
                  <a:prstClr val="black"/>
                </a:solidFill>
                <a:latin typeface="Arial"/>
                <a:ea typeface="Times New Roman"/>
                <a:cs typeface="Times New Roman"/>
              </a:rPr>
              <a:t> qc</a:t>
            </a:r>
          </a:p>
          <a:p>
            <a:pPr marL="342900" lvl="0" indent="-342900">
              <a:lnSpc>
                <a:spcPct val="115000"/>
              </a:lnSpc>
              <a:spcAft>
                <a:spcPts val="995"/>
              </a:spcAft>
              <a:buFont typeface="+mj-lt"/>
              <a:buAutoNum type="arabicPeriod" startAt="5"/>
            </a:pPr>
            <a:r>
              <a:rPr lang="en-US" sz="1000" dirty="0" err="1">
                <a:solidFill>
                  <a:prstClr val="black"/>
                </a:solidFill>
                <a:latin typeface="Arial"/>
                <a:ea typeface="Times New Roman"/>
                <a:cs typeface="Segoe UI"/>
              </a:rPr>
              <a:t>Lorsque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vous</a:t>
            </a:r>
            <a:r>
              <a:rPr lang="en-US" sz="1000" dirty="0">
                <a:solidFill>
                  <a:prstClr val="black"/>
                </a:solidFill>
                <a:latin typeface="Arial"/>
                <a:ea typeface="Times New Roman"/>
                <a:cs typeface="Segoe UI"/>
              </a:rPr>
              <a:t> y </a:t>
            </a:r>
            <a:r>
              <a:rPr lang="en-US" sz="1000" dirty="0" err="1">
                <a:solidFill>
                  <a:prstClr val="black"/>
                </a:solidFill>
                <a:latin typeface="Arial"/>
                <a:ea typeface="Times New Roman"/>
                <a:cs typeface="Segoe UI"/>
              </a:rPr>
              <a:t>êtes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invité</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tapez</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O</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appuyez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Entrée.</a:t>
            </a:r>
            <a:endParaRPr lang="en-US"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err="1">
                <a:solidFill>
                  <a:prstClr val="black"/>
                </a:solidFill>
                <a:latin typeface="Arial"/>
                <a:ea typeface="SimSun"/>
                <a:cs typeface="Segoe UI"/>
              </a:rPr>
              <a:t>Créer</a:t>
            </a:r>
            <a:r>
              <a:rPr lang="en-US" sz="1000" b="1" dirty="0">
                <a:solidFill>
                  <a:prstClr val="black"/>
                </a:solidFill>
                <a:latin typeface="Arial"/>
                <a:ea typeface="SimSun"/>
                <a:cs typeface="Segoe UI"/>
              </a:rPr>
              <a:t> et </a:t>
            </a:r>
            <a:r>
              <a:rPr lang="en-US" sz="1000" b="1" dirty="0" err="1">
                <a:solidFill>
                  <a:prstClr val="black"/>
                </a:solidFill>
                <a:latin typeface="Arial"/>
                <a:ea typeface="SimSun"/>
                <a:cs typeface="Segoe UI"/>
              </a:rPr>
              <a:t>afficher</a:t>
            </a:r>
            <a:r>
              <a:rPr lang="en-US" sz="1000" b="1" dirty="0">
                <a:solidFill>
                  <a:prstClr val="black"/>
                </a:solidFill>
                <a:latin typeface="Arial"/>
                <a:ea typeface="SimSun"/>
                <a:cs typeface="Segoe UI"/>
              </a:rPr>
              <a:t> le journal </a:t>
            </a:r>
            <a:r>
              <a:rPr lang="en-US" sz="1000" b="1" dirty="0" err="1">
                <a:solidFill>
                  <a:prstClr val="black"/>
                </a:solidFill>
                <a:latin typeface="Arial"/>
                <a:ea typeface="SimSun"/>
                <a:cs typeface="Segoe UI"/>
              </a:rPr>
              <a:t>abonné</a:t>
            </a:r>
            <a:endParaRPr lang="en-US" sz="1000" b="1" dirty="0">
              <a:solidFill>
                <a:prstClr val="black"/>
              </a:solidFill>
              <a:latin typeface="Arial"/>
              <a:ea typeface="SimSun"/>
              <a:cs typeface="Segoe UI"/>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l'Observateur</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d'événements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le </a:t>
            </a:r>
            <a:r>
              <a:rPr lang="en-US" sz="1000" dirty="0" err="1">
                <a:solidFill>
                  <a:prstClr val="black"/>
                </a:solidFill>
                <a:latin typeface="Arial"/>
                <a:ea typeface="Times New Roman"/>
                <a:cs typeface="Segoe UI"/>
              </a:rPr>
              <a:t>volet</a:t>
            </a:r>
            <a:r>
              <a:rPr lang="en-US" sz="1000" dirty="0">
                <a:solidFill>
                  <a:prstClr val="black"/>
                </a:solidFill>
                <a:latin typeface="Arial"/>
                <a:ea typeface="Times New Roman"/>
                <a:cs typeface="Segoe UI"/>
              </a:rPr>
              <a:t> Actions,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Abonnements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avec le </a:t>
            </a:r>
            <a:r>
              <a:rPr lang="en-US" sz="1000" dirty="0" err="1">
                <a:solidFill>
                  <a:prstClr val="black"/>
                </a:solidFill>
                <a:latin typeface="Arial"/>
                <a:ea typeface="Times New Roman"/>
                <a:cs typeface="Segoe UI"/>
              </a:rPr>
              <a:t>bouton</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droit</a:t>
            </a:r>
            <a:r>
              <a:rPr lang="en-US" sz="1000" dirty="0">
                <a:solidFill>
                  <a:prstClr val="black"/>
                </a:solidFill>
                <a:latin typeface="Arial"/>
                <a:ea typeface="Times New Roman"/>
                <a:cs typeface="Segoe UI"/>
              </a:rPr>
              <a:t> de la </a:t>
            </a:r>
            <a:r>
              <a:rPr lang="en-US" sz="1000" dirty="0" err="1">
                <a:solidFill>
                  <a:prstClr val="black"/>
                </a:solidFill>
                <a:latin typeface="Arial"/>
                <a:ea typeface="Times New Roman"/>
                <a:cs typeface="Segoe UI"/>
              </a:rPr>
              <a:t>souris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Abonnements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Créer</a:t>
            </a:r>
            <a:r>
              <a:rPr lang="en-US" sz="1000" b="1" dirty="0">
                <a:solidFill>
                  <a:prstClr val="black"/>
                </a:solidFill>
                <a:latin typeface="Arial"/>
                <a:ea typeface="Times New Roman"/>
                <a:cs typeface="Times New Roman"/>
              </a:rPr>
              <a:t> un </a:t>
            </a:r>
            <a:r>
              <a:rPr lang="en-US" sz="1000" b="1" dirty="0" err="1">
                <a:solidFill>
                  <a:prstClr val="black"/>
                </a:solidFill>
                <a:latin typeface="Arial"/>
                <a:ea typeface="Times New Roman"/>
                <a:cs typeface="Times New Roman"/>
              </a:rPr>
              <a:t>abonnement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boîte</a:t>
            </a:r>
            <a:r>
              <a:rPr lang="en-US" sz="1000" dirty="0">
                <a:solidFill>
                  <a:prstClr val="black"/>
                </a:solidFill>
                <a:latin typeface="Arial"/>
                <a:ea typeface="Times New Roman"/>
                <a:cs typeface="Segoe UI"/>
              </a:rPr>
              <a:t> de dialogue </a:t>
            </a:r>
            <a:r>
              <a:rPr lang="en-US" sz="1000" b="1" dirty="0" err="1">
                <a:solidFill>
                  <a:prstClr val="black"/>
                </a:solidFill>
                <a:latin typeface="Arial"/>
                <a:ea typeface="Times New Roman"/>
                <a:cs typeface="Times New Roman"/>
              </a:rPr>
              <a:t>Propriétés</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l'abonnement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zone </a:t>
            </a:r>
            <a:r>
              <a:rPr lang="en-US" sz="1000" b="1" dirty="0">
                <a:solidFill>
                  <a:prstClr val="black"/>
                </a:solidFill>
                <a:latin typeface="Arial"/>
                <a:ea typeface="Times New Roman"/>
                <a:cs typeface="Times New Roman"/>
              </a:rPr>
              <a:t>Nom </a:t>
            </a:r>
            <a:r>
              <a:rPr lang="en-US" sz="1000" b="1" dirty="0" err="1">
                <a:solidFill>
                  <a:prstClr val="black"/>
                </a:solidFill>
                <a:latin typeface="Arial"/>
                <a:ea typeface="Times New Roman"/>
                <a:cs typeface="Times New Roman"/>
              </a:rPr>
              <a:t>d'abonnement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tapez</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Événements</a:t>
            </a:r>
            <a:r>
              <a:rPr lang="en-US" sz="1000" b="1" dirty="0">
                <a:solidFill>
                  <a:prstClr val="black"/>
                </a:solidFill>
                <a:latin typeface="Arial"/>
                <a:ea typeface="Times New Roman"/>
                <a:cs typeface="Times New Roman"/>
              </a:rPr>
              <a:t> de LON-DC1</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688C6DC2-9EA5-490D-B567-8BB0AF65BFE8}" type="slidenum">
              <a:rPr lang="en-US" smtClean="0"/>
              <a:t>26</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9" name="Rectangle 8"/>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13: Surveillance de Windows Server 2012</a:t>
            </a:r>
            <a:endParaRPr lang="en-US" sz="1200" b="1">
              <a:solidFill>
                <a:srgbClr val="336699"/>
              </a:solidFill>
              <a:latin typeface="Arial"/>
            </a:endParaRPr>
          </a:p>
        </p:txBody>
      </p:sp>
      <p:sp>
        <p:nvSpPr>
          <p:cNvPr id="10" name="TextBox 9"/>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val="28382718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pPr>
            <a:r>
              <a:rPr lang="en-US" sz="1000">
                <a:solidFill>
                  <a:prstClr val="black"/>
                </a:solidFill>
                <a:latin typeface="Arial"/>
                <a:ea typeface="Times New Roman"/>
                <a:cs typeface="Segoe UI"/>
              </a:rPr>
              <a:t>Cliquez sur </a:t>
            </a:r>
            <a:r>
              <a:rPr lang="en-US" sz="1000" b="1">
                <a:solidFill>
                  <a:prstClr val="black"/>
                </a:solidFill>
                <a:latin typeface="Arial"/>
                <a:ea typeface="Times New Roman"/>
                <a:cs typeface="Times New Roman"/>
              </a:rPr>
              <a:t>Initialisation par le collecteur</a:t>
            </a:r>
            <a:r>
              <a:rPr lang="en-US" sz="1000">
                <a:solidFill>
                  <a:prstClr val="black"/>
                </a:solidFill>
                <a:latin typeface="Arial"/>
                <a:ea typeface="Times New Roman"/>
                <a:cs typeface="Segoe UI"/>
              </a:rPr>
              <a:t>, puis sur </a:t>
            </a:r>
            <a:r>
              <a:rPr lang="en-US" sz="1000" b="1">
                <a:solidFill>
                  <a:prstClr val="black"/>
                </a:solidFill>
                <a:latin typeface="Arial"/>
                <a:ea typeface="Times New Roman"/>
                <a:cs typeface="Times New Roman"/>
              </a:rPr>
              <a:t>Sélectionner des ordinateurs</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a:solidFill>
                  <a:prstClr val="black"/>
                </a:solidFill>
                <a:latin typeface="Arial"/>
                <a:ea typeface="Times New Roman"/>
                <a:cs typeface="Segoe UI"/>
              </a:rPr>
              <a:t>Dans la boîte de dialogue </a:t>
            </a:r>
            <a:r>
              <a:rPr lang="en-US" sz="1000" b="1">
                <a:solidFill>
                  <a:prstClr val="black"/>
                </a:solidFill>
                <a:latin typeface="Arial"/>
                <a:ea typeface="Times New Roman"/>
                <a:cs typeface="Times New Roman"/>
              </a:rPr>
              <a:t>Ordinateurs</a:t>
            </a:r>
            <a:r>
              <a:rPr lang="en-US" sz="1000">
                <a:solidFill>
                  <a:prstClr val="black"/>
                </a:solidFill>
                <a:latin typeface="Arial"/>
                <a:ea typeface="Times New Roman"/>
                <a:cs typeface="Segoe UI"/>
              </a:rPr>
              <a:t>, cliquez sur </a:t>
            </a:r>
            <a:r>
              <a:rPr lang="en-US" sz="1000" b="1">
                <a:solidFill>
                  <a:prstClr val="black"/>
                </a:solidFill>
                <a:latin typeface="Arial"/>
                <a:ea typeface="Times New Roman"/>
                <a:cs typeface="Times New Roman"/>
              </a:rPr>
              <a:t>Ajouter des ordi. du domaine</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a:solidFill>
                  <a:prstClr val="black"/>
                </a:solidFill>
                <a:latin typeface="Arial"/>
                <a:ea typeface="Times New Roman"/>
                <a:cs typeface="Segoe UI"/>
              </a:rPr>
              <a:t>Dans la boîte de dialogue </a:t>
            </a:r>
            <a:r>
              <a:rPr lang="en-US" sz="1000" b="1">
                <a:solidFill>
                  <a:prstClr val="black"/>
                </a:solidFill>
                <a:latin typeface="Arial"/>
                <a:ea typeface="Times New Roman"/>
                <a:cs typeface="Times New Roman"/>
              </a:rPr>
              <a:t>Sélectionner un ordinateur</a:t>
            </a:r>
            <a:r>
              <a:rPr lang="en-US" sz="1000">
                <a:solidFill>
                  <a:prstClr val="black"/>
                </a:solidFill>
                <a:latin typeface="Arial"/>
                <a:ea typeface="Times New Roman"/>
                <a:cs typeface="Segoe UI"/>
              </a:rPr>
              <a:t>, dans la zone </a:t>
            </a:r>
            <a:r>
              <a:rPr lang="en-US" sz="1000" b="1">
                <a:solidFill>
                  <a:prstClr val="black"/>
                </a:solidFill>
                <a:latin typeface="Arial"/>
                <a:ea typeface="Times New Roman"/>
                <a:cs typeface="Times New Roman"/>
              </a:rPr>
              <a:t>Entrez le nom de l'objet</a:t>
            </a:r>
            <a:r>
              <a:rPr lang="en-US" sz="1000">
                <a:solidFill>
                  <a:prstClr val="black"/>
                </a:solidFill>
                <a:latin typeface="Arial"/>
                <a:ea typeface="Times New Roman"/>
                <a:cs typeface="Segoe UI"/>
              </a:rPr>
              <a:t> </a:t>
            </a:r>
            <a:r>
              <a:rPr lang="en-US" sz="1000" b="1">
                <a:solidFill>
                  <a:prstClr val="black"/>
                </a:solidFill>
                <a:latin typeface="Arial"/>
                <a:ea typeface="Times New Roman"/>
                <a:cs typeface="Times New Roman"/>
              </a:rPr>
              <a:t>à sélectionner</a:t>
            </a:r>
            <a:r>
              <a:rPr lang="en-US" sz="1000">
                <a:solidFill>
                  <a:prstClr val="black"/>
                </a:solidFill>
                <a:latin typeface="Arial"/>
                <a:ea typeface="Times New Roman"/>
                <a:cs typeface="Segoe UI"/>
              </a:rPr>
              <a:t>, tapez </a:t>
            </a:r>
            <a:r>
              <a:rPr lang="en-US" sz="1000" b="1">
                <a:solidFill>
                  <a:prstClr val="black"/>
                </a:solidFill>
                <a:latin typeface="Arial"/>
                <a:ea typeface="Times New Roman"/>
                <a:cs typeface="Times New Roman"/>
              </a:rPr>
              <a:t>LON-DC1</a:t>
            </a:r>
            <a:r>
              <a:rPr lang="en-US" sz="1000">
                <a:solidFill>
                  <a:prstClr val="black"/>
                </a:solidFill>
                <a:latin typeface="Arial"/>
                <a:ea typeface="Times New Roman"/>
                <a:cs typeface="Segoe UI"/>
              </a:rPr>
              <a:t>, puis cliquez sur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a:solidFill>
                  <a:prstClr val="black"/>
                </a:solidFill>
                <a:latin typeface="Arial"/>
                <a:ea typeface="Times New Roman"/>
                <a:cs typeface="Segoe UI"/>
              </a:rPr>
              <a:t>Dans la boîte de dialogue </a:t>
            </a:r>
            <a:r>
              <a:rPr lang="en-US" sz="1000" b="1">
                <a:solidFill>
                  <a:prstClr val="black"/>
                </a:solidFill>
                <a:latin typeface="Arial"/>
                <a:ea typeface="Times New Roman"/>
                <a:cs typeface="Times New Roman"/>
              </a:rPr>
              <a:t>Ordinateurs</a:t>
            </a:r>
            <a:r>
              <a:rPr lang="en-US" sz="1000">
                <a:solidFill>
                  <a:prstClr val="black"/>
                </a:solidFill>
                <a:latin typeface="Arial"/>
                <a:ea typeface="Times New Roman"/>
                <a:cs typeface="Segoe UI"/>
              </a:rPr>
              <a:t>, cliquez sur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a:solidFill>
                  <a:prstClr val="black"/>
                </a:solidFill>
                <a:latin typeface="Arial"/>
                <a:ea typeface="Times New Roman"/>
                <a:cs typeface="Segoe UI"/>
              </a:rPr>
              <a:t>Dans la boîte de dialogue </a:t>
            </a:r>
            <a:r>
              <a:rPr lang="en-US" sz="1000" b="1">
                <a:solidFill>
                  <a:prstClr val="black"/>
                </a:solidFill>
                <a:latin typeface="Arial"/>
                <a:ea typeface="Times New Roman"/>
                <a:cs typeface="Times New Roman"/>
              </a:rPr>
              <a:t>Propriétés de l'abonnement – Événements de LON-DC1</a:t>
            </a:r>
            <a:r>
              <a:rPr lang="en-US" sz="1000">
                <a:solidFill>
                  <a:prstClr val="black"/>
                </a:solidFill>
                <a:latin typeface="Arial"/>
                <a:ea typeface="Times New Roman"/>
                <a:cs typeface="Segoe UI"/>
              </a:rPr>
              <a:t>, cliquez sur </a:t>
            </a:r>
            <a:r>
              <a:rPr lang="en-US" sz="1000" b="1">
                <a:solidFill>
                  <a:prstClr val="black"/>
                </a:solidFill>
                <a:latin typeface="Arial"/>
                <a:ea typeface="Times New Roman"/>
                <a:cs typeface="Times New Roman"/>
              </a:rPr>
              <a:t>Sélectionner des événements</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a:solidFill>
                  <a:prstClr val="black"/>
                </a:solidFill>
                <a:latin typeface="Arial"/>
                <a:ea typeface="Times New Roman"/>
                <a:cs typeface="Segoe UI"/>
              </a:rPr>
              <a:t>Dans la boîte de dialogue </a:t>
            </a:r>
            <a:r>
              <a:rPr lang="en-US" sz="1000" b="1">
                <a:solidFill>
                  <a:prstClr val="black"/>
                </a:solidFill>
                <a:latin typeface="Arial"/>
                <a:ea typeface="Times New Roman"/>
                <a:cs typeface="Times New Roman"/>
              </a:rPr>
              <a:t>Filtre de requête</a:t>
            </a:r>
            <a:r>
              <a:rPr lang="en-US" sz="1000">
                <a:solidFill>
                  <a:prstClr val="black"/>
                </a:solidFill>
                <a:latin typeface="Arial"/>
                <a:ea typeface="Times New Roman"/>
                <a:cs typeface="Segoe UI"/>
              </a:rPr>
              <a:t>, activez les cases à cocher </a:t>
            </a:r>
            <a:r>
              <a:rPr lang="en-US" sz="1000" b="1">
                <a:solidFill>
                  <a:prstClr val="black"/>
                </a:solidFill>
                <a:latin typeface="Arial"/>
                <a:ea typeface="Times New Roman"/>
                <a:cs typeface="Times New Roman"/>
              </a:rPr>
              <a:t>Critique</a:t>
            </a:r>
            <a:r>
              <a:rPr lang="en-US" sz="1000">
                <a:solidFill>
                  <a:prstClr val="black"/>
                </a:solidFill>
                <a:latin typeface="Arial"/>
                <a:ea typeface="Times New Roman"/>
                <a:cs typeface="Segoe UI"/>
              </a:rPr>
              <a:t>,</a:t>
            </a:r>
            <a:r>
              <a:rPr lang="en-US" sz="1000" b="1">
                <a:solidFill>
                  <a:prstClr val="black"/>
                </a:solidFill>
                <a:latin typeface="Arial"/>
                <a:ea typeface="Times New Roman"/>
                <a:cs typeface="Times New Roman"/>
              </a:rPr>
              <a:t> Avertissement</a:t>
            </a:r>
            <a:r>
              <a:rPr lang="en-US" sz="1000">
                <a:solidFill>
                  <a:prstClr val="black"/>
                </a:solidFill>
                <a:latin typeface="Arial"/>
                <a:ea typeface="Times New Roman"/>
                <a:cs typeface="Segoe UI"/>
              </a:rPr>
              <a:t>,</a:t>
            </a:r>
            <a:r>
              <a:rPr lang="en-US" sz="1000" b="1">
                <a:solidFill>
                  <a:prstClr val="black"/>
                </a:solidFill>
                <a:latin typeface="Arial"/>
                <a:ea typeface="Times New Roman"/>
                <a:cs typeface="Times New Roman"/>
              </a:rPr>
              <a:t> Information</a:t>
            </a:r>
            <a:r>
              <a:rPr lang="en-US" sz="1000">
                <a:solidFill>
                  <a:prstClr val="black"/>
                </a:solidFill>
                <a:latin typeface="Arial"/>
                <a:ea typeface="Times New Roman"/>
                <a:cs typeface="Segoe UI"/>
              </a:rPr>
              <a:t>,</a:t>
            </a:r>
            <a:r>
              <a:rPr lang="en-US" sz="1000" b="1">
                <a:solidFill>
                  <a:prstClr val="black"/>
                </a:solidFill>
                <a:latin typeface="Arial"/>
                <a:ea typeface="Times New Roman"/>
                <a:cs typeface="Times New Roman"/>
              </a:rPr>
              <a:t> Commentaires</a:t>
            </a:r>
            <a:r>
              <a:rPr lang="en-US" sz="1000">
                <a:solidFill>
                  <a:prstClr val="black"/>
                </a:solidFill>
                <a:latin typeface="Arial"/>
                <a:ea typeface="Times New Roman"/>
                <a:cs typeface="Segoe UI"/>
              </a:rPr>
              <a:t> et </a:t>
            </a:r>
            <a:r>
              <a:rPr lang="en-US" sz="1000" b="1">
                <a:solidFill>
                  <a:prstClr val="black"/>
                </a:solidFill>
                <a:latin typeface="Arial"/>
                <a:ea typeface="Times New Roman"/>
                <a:cs typeface="Times New Roman"/>
              </a:rPr>
              <a:t>Erreur</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a:solidFill>
                  <a:prstClr val="black"/>
                </a:solidFill>
                <a:latin typeface="Arial"/>
                <a:ea typeface="Times New Roman"/>
                <a:cs typeface="Segoe UI"/>
              </a:rPr>
              <a:t>Dans la liste </a:t>
            </a:r>
            <a:r>
              <a:rPr lang="en-US" sz="1000" b="1">
                <a:solidFill>
                  <a:prstClr val="black"/>
                </a:solidFill>
                <a:latin typeface="Arial"/>
                <a:ea typeface="Times New Roman"/>
                <a:cs typeface="Times New Roman"/>
              </a:rPr>
              <a:t>Connecté</a:t>
            </a:r>
            <a:r>
              <a:rPr lang="en-US" sz="1000">
                <a:solidFill>
                  <a:prstClr val="black"/>
                </a:solidFill>
                <a:latin typeface="Arial"/>
                <a:ea typeface="Times New Roman"/>
                <a:cs typeface="Segoe UI"/>
              </a:rPr>
              <a:t>, cliquez sur </a:t>
            </a:r>
            <a:r>
              <a:rPr lang="en-US" sz="1000" b="1">
                <a:solidFill>
                  <a:prstClr val="black"/>
                </a:solidFill>
                <a:latin typeface="Arial"/>
                <a:ea typeface="Times New Roman"/>
                <a:cs typeface="Times New Roman"/>
              </a:rPr>
              <a:t>Les</a:t>
            </a:r>
            <a:r>
              <a:rPr lang="en-US" sz="1000">
                <a:solidFill>
                  <a:prstClr val="black"/>
                </a:solidFill>
                <a:latin typeface="Arial"/>
                <a:ea typeface="Times New Roman"/>
                <a:cs typeface="Segoe UI"/>
              </a:rPr>
              <a:t> </a:t>
            </a:r>
            <a:r>
              <a:rPr lang="en-US" sz="1000" b="1">
                <a:solidFill>
                  <a:prstClr val="black"/>
                </a:solidFill>
                <a:latin typeface="Arial"/>
                <a:ea typeface="Times New Roman"/>
                <a:cs typeface="Times New Roman"/>
              </a:rPr>
              <a:t>30 derniers jours</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a:solidFill>
                  <a:prstClr val="black"/>
                </a:solidFill>
                <a:latin typeface="Arial"/>
                <a:ea typeface="Times New Roman"/>
                <a:cs typeface="Segoe UI"/>
              </a:rPr>
              <a:t>Dans la liste </a:t>
            </a:r>
            <a:r>
              <a:rPr lang="en-US" sz="1000" b="1">
                <a:solidFill>
                  <a:prstClr val="black"/>
                </a:solidFill>
                <a:latin typeface="Arial"/>
                <a:ea typeface="Times New Roman"/>
                <a:cs typeface="Times New Roman"/>
              </a:rPr>
              <a:t>Journaux d'événements</a:t>
            </a:r>
            <a:r>
              <a:rPr lang="en-US" sz="1000">
                <a:solidFill>
                  <a:prstClr val="black"/>
                </a:solidFill>
                <a:latin typeface="Arial"/>
                <a:ea typeface="Times New Roman"/>
                <a:cs typeface="Segoe UI"/>
              </a:rPr>
              <a:t>, sélectionnez </a:t>
            </a:r>
            <a:r>
              <a:rPr lang="en-US" sz="1000" b="1">
                <a:solidFill>
                  <a:prstClr val="black"/>
                </a:solidFill>
                <a:latin typeface="Arial"/>
                <a:ea typeface="Times New Roman"/>
                <a:cs typeface="Times New Roman"/>
              </a:rPr>
              <a:t>Journaux</a:t>
            </a:r>
            <a:r>
              <a:rPr lang="en-US" sz="1000">
                <a:solidFill>
                  <a:prstClr val="black"/>
                </a:solidFill>
                <a:latin typeface="Arial"/>
                <a:ea typeface="Times New Roman"/>
                <a:cs typeface="Segoe UI"/>
              </a:rPr>
              <a:t> </a:t>
            </a:r>
            <a:r>
              <a:rPr lang="en-US" sz="1000" b="1">
                <a:solidFill>
                  <a:prstClr val="black"/>
                </a:solidFill>
                <a:latin typeface="Arial"/>
                <a:ea typeface="Times New Roman"/>
                <a:cs typeface="Times New Roman"/>
              </a:rPr>
              <a:t>Windows</a:t>
            </a:r>
            <a:r>
              <a:rPr lang="en-US" sz="1000">
                <a:solidFill>
                  <a:prstClr val="black"/>
                </a:solidFill>
                <a:latin typeface="Arial"/>
                <a:ea typeface="Times New Roman"/>
                <a:cs typeface="Segoe UI"/>
              </a:rPr>
              <a:t>. Cliquez à nouveau dans la boîte de dialogue </a:t>
            </a:r>
            <a:r>
              <a:rPr lang="en-US" sz="1000" b="1">
                <a:solidFill>
                  <a:prstClr val="black"/>
                </a:solidFill>
                <a:latin typeface="Arial"/>
                <a:ea typeface="Times New Roman"/>
                <a:cs typeface="Times New Roman"/>
              </a:rPr>
              <a:t>Filtre de requête</a:t>
            </a:r>
            <a:r>
              <a:rPr lang="en-US" sz="1000">
                <a:solidFill>
                  <a:prstClr val="black"/>
                </a:solidFill>
                <a:latin typeface="Arial"/>
                <a:ea typeface="Times New Roman"/>
                <a:cs typeface="Segoe UI"/>
              </a:rPr>
              <a:t>, puis cliquez sur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a:solidFill>
                  <a:prstClr val="black"/>
                </a:solidFill>
                <a:latin typeface="Arial"/>
                <a:ea typeface="Times New Roman"/>
                <a:cs typeface="Segoe UI"/>
              </a:rPr>
              <a:t>Dans la boîte de dialogue </a:t>
            </a:r>
            <a:r>
              <a:rPr lang="en-US" sz="1000" b="1">
                <a:solidFill>
                  <a:prstClr val="black"/>
                </a:solidFill>
                <a:latin typeface="Arial"/>
                <a:ea typeface="Times New Roman"/>
                <a:cs typeface="Times New Roman"/>
              </a:rPr>
              <a:t>Propriétés de l'abonnement - Événements de LON-DC1</a:t>
            </a:r>
            <a:r>
              <a:rPr lang="en-US" sz="1000">
                <a:solidFill>
                  <a:prstClr val="black"/>
                </a:solidFill>
                <a:latin typeface="Arial"/>
                <a:ea typeface="Times New Roman"/>
                <a:cs typeface="Segoe UI"/>
              </a:rPr>
              <a:t>, cliquez sur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a:solidFill>
                  <a:prstClr val="black"/>
                </a:solidFill>
                <a:latin typeface="Arial"/>
                <a:ea typeface="Times New Roman"/>
                <a:cs typeface="Segoe UI"/>
              </a:rPr>
              <a:t>Dans l'Observateur d'événements, dans le volet de navigation, développez </a:t>
            </a:r>
            <a:r>
              <a:rPr lang="en-US" sz="1000" b="1">
                <a:solidFill>
                  <a:prstClr val="black"/>
                </a:solidFill>
                <a:latin typeface="Arial"/>
                <a:ea typeface="Times New Roman"/>
                <a:cs typeface="Times New Roman"/>
              </a:rPr>
              <a:t>Journaux Windows</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a:solidFill>
                  <a:prstClr val="black"/>
                </a:solidFill>
                <a:latin typeface="Arial"/>
                <a:ea typeface="Times New Roman"/>
                <a:cs typeface="Segoe UI"/>
              </a:rPr>
              <a:t>Cliquez sur </a:t>
            </a:r>
            <a:r>
              <a:rPr lang="en-US" sz="1000" b="1">
                <a:solidFill>
                  <a:prstClr val="black"/>
                </a:solidFill>
                <a:latin typeface="Arial"/>
                <a:ea typeface="Times New Roman"/>
                <a:cs typeface="Times New Roman"/>
              </a:rPr>
              <a:t>Événements transférés</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a:solidFill>
                  <a:prstClr val="black"/>
                </a:solidFill>
                <a:latin typeface="Arial"/>
                <a:ea typeface="Times New Roman"/>
                <a:cs typeface="Segoe UI"/>
              </a:rPr>
              <a:t>Examinez tous les événements répertoriés.</a:t>
            </a:r>
            <a:endParaRPr lang="en-US"/>
          </a:p>
        </p:txBody>
      </p:sp>
      <p:sp>
        <p:nvSpPr>
          <p:cNvPr id="4" name="Slide Number Placeholder 3"/>
          <p:cNvSpPr>
            <a:spLocks noGrp="1"/>
          </p:cNvSpPr>
          <p:nvPr>
            <p:ph type="sldNum" sz="quarter" idx="10"/>
          </p:nvPr>
        </p:nvSpPr>
        <p:spPr/>
        <p:txBody>
          <a:bodyPr/>
          <a:lstStyle/>
          <a:p>
            <a:fld id="{688C6DC2-9EA5-490D-B567-8BB0AF65BFE8}" type="slidenum">
              <a:rPr lang="en-US" smtClean="0"/>
              <a:t>27</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9" name="Rectangle 8"/>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13: Surveillance de Windows Server 2012</a:t>
            </a:r>
            <a:endParaRPr lang="en-US" sz="1200" b="1">
              <a:solidFill>
                <a:srgbClr val="336699"/>
              </a:solidFill>
              <a:latin typeface="Arial"/>
            </a:endParaRPr>
          </a:p>
        </p:txBody>
      </p:sp>
    </p:spTree>
    <p:extLst>
      <p:ext uri="{BB962C8B-B14F-4D97-AF65-F5344CB8AC3E}">
        <p14:creationId xmlns:p14="http://schemas.microsoft.com/office/powerpoint/2010/main" val="12520861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pPr>
            <a:r>
              <a:rPr lang="en-US" sz="1000" b="1">
                <a:solidFill>
                  <a:srgbClr val="000000"/>
                </a:solidFill>
                <a:latin typeface="Arial"/>
                <a:ea typeface="SimSun"/>
                <a:cs typeface="Segoe UI"/>
              </a:rPr>
              <a:t>Exercice 1 : Mise en place d'une base de référence des performances</a:t>
            </a:r>
            <a:endParaRPr lang="en-US" sz="1000" b="1">
              <a:latin typeface="Arial"/>
              <a:ea typeface="SimSun"/>
              <a:cs typeface="Arial"/>
            </a:endParaRPr>
          </a:p>
          <a:p>
            <a:pPr>
              <a:lnSpc>
                <a:spcPct val="115000"/>
              </a:lnSpc>
              <a:spcAft>
                <a:spcPts val="1000"/>
              </a:spcAft>
            </a:pPr>
            <a:r>
              <a:rPr lang="en-US" sz="1000">
                <a:latin typeface="Arial"/>
                <a:ea typeface="SimSun"/>
                <a:cs typeface="Segoe UI"/>
              </a:rPr>
              <a:t>Dans cet exercice, vous utiliserez l'Analyseur de performances sur le serveur et créerez une base de référence à l'aide de compteurs de performance classiques.</a:t>
            </a:r>
            <a:endParaRPr lang="en-US" sz="1000">
              <a:latin typeface="Arial"/>
              <a:ea typeface="SimSun"/>
              <a:cs typeface="Arial"/>
            </a:endParaRPr>
          </a:p>
          <a:p>
            <a:pPr>
              <a:lnSpc>
                <a:spcPct val="115000"/>
              </a:lnSpc>
            </a:pPr>
            <a:r>
              <a:rPr lang="en-US" sz="1000" b="1">
                <a:solidFill>
                  <a:srgbClr val="000000"/>
                </a:solidFill>
                <a:latin typeface="Arial"/>
                <a:ea typeface="SimSun"/>
                <a:cs typeface="Segoe UI"/>
              </a:rPr>
              <a:t>Exercice 2 : Identification de la source des problèmes de performance</a:t>
            </a:r>
            <a:endParaRPr lang="en-US" sz="1000" b="1">
              <a:latin typeface="Arial"/>
              <a:ea typeface="SimSun"/>
              <a:cs typeface="Arial"/>
            </a:endParaRPr>
          </a:p>
          <a:p>
            <a:pPr>
              <a:lnSpc>
                <a:spcPct val="115000"/>
              </a:lnSpc>
              <a:spcAft>
                <a:spcPts val="1000"/>
              </a:spcAft>
            </a:pPr>
            <a:r>
              <a:rPr lang="en-US" sz="1000">
                <a:latin typeface="Arial"/>
                <a:ea typeface="SimSun"/>
                <a:cs typeface="Segoe UI"/>
              </a:rPr>
              <a:t>Dans cet exercice, vous simulerez une charge pour représenter le système dans des conditions d'utilisation réelles, collecterez les données de performances avec votre ensemble de collecteurs de données et déterminerez la cause potentielle du problème de performances.</a:t>
            </a:r>
            <a:endParaRPr lang="en-US" sz="1000">
              <a:latin typeface="Arial"/>
              <a:ea typeface="SimSun"/>
              <a:cs typeface="Arial"/>
            </a:endParaRPr>
          </a:p>
          <a:p>
            <a:pPr>
              <a:lnSpc>
                <a:spcPct val="115000"/>
              </a:lnSpc>
            </a:pPr>
            <a:r>
              <a:rPr lang="en-US" sz="1000" b="1">
                <a:solidFill>
                  <a:srgbClr val="000000"/>
                </a:solidFill>
                <a:latin typeface="Arial"/>
                <a:ea typeface="SimSun"/>
                <a:cs typeface="Segoe UI"/>
              </a:rPr>
              <a:t>Exercice 3 : Affichage et configuration des journaux d'événements centralisés</a:t>
            </a:r>
            <a:endParaRPr lang="en-US" sz="1000" b="1">
              <a:latin typeface="Arial"/>
              <a:ea typeface="SimSun"/>
              <a:cs typeface="Arial"/>
            </a:endParaRPr>
          </a:p>
          <a:p>
            <a:pPr>
              <a:lnSpc>
                <a:spcPct val="115000"/>
              </a:lnSpc>
              <a:spcAft>
                <a:spcPts val="1000"/>
              </a:spcAft>
            </a:pPr>
            <a:r>
              <a:rPr lang="en-US" sz="1000">
                <a:latin typeface="Arial"/>
                <a:ea typeface="SimSun"/>
                <a:cs typeface="Segoe UI"/>
              </a:rPr>
              <a:t>Dans cet exercice, vous utiliserez LON-DC1 pour collecter des journaux d'événements à partir de LON-SVR1. Plus précisément, vous utiliserez ce processus pour collecter les alertes liées aux performances à partir de vos serveurs réseau.</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688C6DC2-9EA5-490D-B567-8BB0AF65BFE8}" type="slidenum">
              <a:rPr lang="en-US" smtClean="0"/>
              <a:t>28</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13: Surveillance de Windows Server 2012</a:t>
            </a:r>
            <a:endParaRPr lang="en-US" sz="1200" b="1">
              <a:solidFill>
                <a:srgbClr val="336699"/>
              </a:solidFill>
              <a:latin typeface="Arial"/>
            </a:endParaRPr>
          </a:p>
        </p:txBody>
      </p:sp>
    </p:spTree>
    <p:extLst>
      <p:ext uri="{BB962C8B-B14F-4D97-AF65-F5344CB8AC3E}">
        <p14:creationId xmlns:p14="http://schemas.microsoft.com/office/powerpoint/2010/main" val="16906435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688C6DC2-9EA5-490D-B567-8BB0AF65BFE8}" type="slidenum">
              <a:rPr lang="en-US" smtClean="0"/>
              <a:t>29</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13: Surveillance de Windows Server 2012</a:t>
            </a:r>
            <a:endParaRPr lang="en-US" sz="1200" b="1">
              <a:solidFill>
                <a:srgbClr val="336699"/>
              </a:solidFill>
              <a:latin typeface="Arial"/>
            </a:endParaRPr>
          </a:p>
        </p:txBody>
      </p:sp>
    </p:spTree>
    <p:extLst>
      <p:ext uri="{BB962C8B-B14F-4D97-AF65-F5344CB8AC3E}">
        <p14:creationId xmlns:p14="http://schemas.microsoft.com/office/powerpoint/2010/main" val="1852416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 </a:t>
            </a:r>
          </a:p>
        </p:txBody>
      </p:sp>
      <p:sp>
        <p:nvSpPr>
          <p:cNvPr id="4" name="Slide Number Placeholder 3"/>
          <p:cNvSpPr>
            <a:spLocks noGrp="1"/>
          </p:cNvSpPr>
          <p:nvPr>
            <p:ph type="sldNum" sz="quarter" idx="10"/>
          </p:nvPr>
        </p:nvSpPr>
        <p:spPr/>
        <p:txBody>
          <a:bodyPr/>
          <a:lstStyle/>
          <a:p>
            <a:fld id="{688C6DC2-9EA5-490D-B567-8BB0AF65BFE8}" type="slidenum">
              <a:rPr lang="en-US" smtClean="0"/>
              <a:t>3</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13: Surveillance de Windows Server 2012</a:t>
            </a:r>
            <a:endParaRPr lang="en-US" sz="1200" b="1">
              <a:solidFill>
                <a:srgbClr val="336699"/>
              </a:solidFill>
              <a:latin typeface="Arial"/>
            </a:endParaRPr>
          </a:p>
        </p:txBody>
      </p:sp>
    </p:spTree>
    <p:extLst>
      <p:ext uri="{BB962C8B-B14F-4D97-AF65-F5344CB8AC3E}">
        <p14:creationId xmlns:p14="http://schemas.microsoft.com/office/powerpoint/2010/main" val="36938519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marR="0" indent="-71755">
              <a:lnSpc>
                <a:spcPct val="114000"/>
              </a:lnSpc>
              <a:spcBef>
                <a:spcPts val="0"/>
              </a:spcBef>
              <a:spcAft>
                <a:spcPts val="0"/>
              </a:spcAft>
            </a:pPr>
            <a:r>
              <a:rPr lang="en-IN" sz="1000" b="1" dirty="0">
                <a:latin typeface="Arial"/>
                <a:ea typeface="Calibri"/>
                <a:cs typeface="Times New Roman"/>
              </a:rPr>
              <a:t>Question</a:t>
            </a:r>
            <a:endParaRPr lang="en-IN" sz="1000" dirty="0">
              <a:latin typeface="Arial"/>
              <a:ea typeface="Calibri"/>
              <a:cs typeface="Times New Roman"/>
            </a:endParaRPr>
          </a:p>
          <a:p>
            <a:pPr marR="0" indent="-71755">
              <a:lnSpc>
                <a:spcPct val="114000"/>
              </a:lnSpc>
              <a:spcBef>
                <a:spcPts val="0"/>
              </a:spcBef>
              <a:spcAft>
                <a:spcPts val="0"/>
              </a:spcAft>
            </a:pPr>
            <a:r>
              <a:rPr lang="fr-FR" sz="1000">
                <a:latin typeface="Arial"/>
                <a:ea typeface="Calibri"/>
                <a:cs typeface="Segoe UI"/>
              </a:rPr>
              <a:t>Au cours de l'atelier pratique, vous avez collecté des données dans un ensemble de collecteurs de données. Quel est l'avantage de collecter des données de cette façon </a:t>
            </a:r>
            <a:r>
              <a:rPr lang="fr-FR" sz="1000" smtClean="0">
                <a:latin typeface="Arial"/>
                <a:ea typeface="Calibri"/>
                <a:cs typeface="Segoe UI"/>
              </a:rPr>
              <a:t>?</a:t>
            </a:r>
          </a:p>
          <a:p>
            <a:pPr marR="0" indent="-71755">
              <a:lnSpc>
                <a:spcPct val="114000"/>
              </a:lnSpc>
              <a:spcBef>
                <a:spcPts val="0"/>
              </a:spcBef>
              <a:spcAft>
                <a:spcPts val="0"/>
              </a:spcAft>
            </a:pPr>
            <a:endParaRPr lang="fr-FR" sz="1000">
              <a:latin typeface="Arial"/>
              <a:ea typeface="Calibri"/>
              <a:cs typeface="Segoe UI"/>
            </a:endParaRPr>
          </a:p>
          <a:p>
            <a:pPr marR="0" indent="-71755">
              <a:lnSpc>
                <a:spcPct val="114000"/>
              </a:lnSpc>
              <a:spcBef>
                <a:spcPts val="0"/>
              </a:spcBef>
              <a:spcAft>
                <a:spcPts val="0"/>
              </a:spcAft>
            </a:pPr>
            <a:r>
              <a:rPr lang="fr-FR" sz="1000" b="1">
                <a:latin typeface="Arial"/>
                <a:ea typeface="Calibri"/>
                <a:cs typeface="Segoe UI"/>
              </a:rPr>
              <a:t>Réponse</a:t>
            </a:r>
          </a:p>
          <a:p>
            <a:pPr marR="0" indent="-71755">
              <a:lnSpc>
                <a:spcPct val="114000"/>
              </a:lnSpc>
              <a:spcBef>
                <a:spcPts val="0"/>
              </a:spcBef>
              <a:spcAft>
                <a:spcPts val="0"/>
              </a:spcAft>
            </a:pPr>
            <a:r>
              <a:rPr lang="fr-FR" sz="1000">
                <a:latin typeface="Arial"/>
                <a:ea typeface="Calibri"/>
                <a:cs typeface="Segoe UI"/>
              </a:rPr>
              <a:t>En collectant des données dans des ensembles de collecteurs de données, vous pouvez analyser et comparer les données aux données d'historique, puis tirer des conclusions concernant la capacité du serveur.</a:t>
            </a:r>
            <a:endParaRPr lang="fr-FR" sz="1000" dirty="0">
              <a:latin typeface="Arial"/>
              <a:ea typeface="Calibri"/>
              <a:cs typeface="Segoe UI"/>
            </a:endParaRPr>
          </a:p>
        </p:txBody>
      </p:sp>
      <p:sp>
        <p:nvSpPr>
          <p:cNvPr id="4" name="Slide Number Placeholder 3"/>
          <p:cNvSpPr>
            <a:spLocks noGrp="1"/>
          </p:cNvSpPr>
          <p:nvPr>
            <p:ph type="sldNum" sz="quarter" idx="10"/>
          </p:nvPr>
        </p:nvSpPr>
        <p:spPr/>
        <p:txBody>
          <a:bodyPr/>
          <a:lstStyle/>
          <a:p>
            <a:fld id="{DA769A5D-0443-4C03-8398-B6C9D0C71FC7}" type="slidenum">
              <a:rPr lang="en-IN" smtClean="0"/>
              <a:pPr/>
              <a:t>30</a:t>
            </a:fld>
            <a:endParaRPr lang="en-IN" dirty="0"/>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13: Surveillance de Windows Server 2012</a:t>
            </a:r>
            <a:endParaRPr lang="en-US" sz="1200" b="1">
              <a:solidFill>
                <a:srgbClr val="336699"/>
              </a:solidFill>
              <a:latin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SimSun"/>
                <a:cs typeface="Arial"/>
              </a:rPr>
              <a:t>Questions de contrôle des acquis</a:t>
            </a:r>
            <a:endParaRPr lang="en-US" sz="1000">
              <a:latin typeface="Arial"/>
              <a:ea typeface="SimSun"/>
              <a:cs typeface="Arial"/>
            </a:endParaRPr>
          </a:p>
          <a:p>
            <a:pPr>
              <a:lnSpc>
                <a:spcPct val="115000"/>
              </a:lnSpc>
            </a:pPr>
            <a:r>
              <a:rPr lang="en-US" sz="1000" b="1">
                <a:latin typeface="Arial"/>
                <a:ea typeface="SimSun"/>
                <a:cs typeface="Arial"/>
              </a:rPr>
              <a:t>Question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Quels compteurs importants devez-vous analyser dans l'Analyseur de performances ?</a:t>
            </a:r>
            <a:endParaRPr lang="en-US" sz="1000">
              <a:latin typeface="Arial"/>
              <a:ea typeface="SimSun"/>
              <a:cs typeface="Arial"/>
            </a:endParaRPr>
          </a:p>
          <a:p>
            <a:pPr>
              <a:lnSpc>
                <a:spcPct val="115000"/>
              </a:lnSpc>
            </a:pPr>
            <a:r>
              <a:rPr lang="en-US" sz="1000" b="1">
                <a:latin typeface="Arial"/>
                <a:ea typeface="SimSun"/>
                <a:cs typeface="Arial"/>
              </a:rPr>
              <a:t>Réponse</a:t>
            </a:r>
            <a:endParaRPr lang="en-US" sz="1000">
              <a:latin typeface="Arial"/>
              <a:ea typeface="SimSun"/>
              <a:cs typeface="Arial"/>
            </a:endParaRPr>
          </a:p>
          <a:p>
            <a:pPr>
              <a:lnSpc>
                <a:spcPct val="115000"/>
              </a:lnSpc>
              <a:spcAft>
                <a:spcPts val="1000"/>
              </a:spcAft>
            </a:pPr>
            <a:r>
              <a:rPr lang="en-US" sz="1000">
                <a:latin typeface="Arial"/>
                <a:ea typeface="SimSun"/>
                <a:cs typeface="Segoe UI"/>
              </a:rPr>
              <a:t>Vous devez analyser les compteurs suivants :</a:t>
            </a:r>
            <a:endParaRPr lang="en-US" sz="1000">
              <a:latin typeface="Arial"/>
              <a:ea typeface="SimSun"/>
              <a:cs typeface="Arial"/>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Processeur &gt; % Temps processeur</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Système &gt; Longueur de la file du processeur</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Mémoire &gt; Pages/s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Disque physique &gt; Pourcentage du temps disque</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Disque physique &gt; Longueur moyenne de file d'attente du disque</a:t>
            </a:r>
            <a:endParaRPr lang="en-US" sz="1000" smtClean="0">
              <a:effectLst/>
              <a:latin typeface="Arial"/>
              <a:ea typeface="Times New Roman"/>
              <a:cs typeface="Times New Roman"/>
            </a:endParaRPr>
          </a:p>
          <a:p>
            <a:pPr>
              <a:lnSpc>
                <a:spcPct val="115000"/>
              </a:lnSpc>
            </a:pPr>
            <a:r>
              <a:rPr lang="en-US" sz="1000" b="1">
                <a:latin typeface="Arial"/>
                <a:ea typeface="SimSun"/>
                <a:cs typeface="Arial"/>
              </a:rPr>
              <a:t>Question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Pourquoi est-il important d'analyser régulièrement les performances du serveur ?</a:t>
            </a:r>
            <a:endParaRPr lang="en-US" sz="1000">
              <a:latin typeface="Arial"/>
              <a:ea typeface="SimSun"/>
              <a:cs typeface="Arial"/>
            </a:endParaRPr>
          </a:p>
          <a:p>
            <a:pPr>
              <a:lnSpc>
                <a:spcPct val="115000"/>
              </a:lnSpc>
            </a:pPr>
            <a:r>
              <a:rPr lang="en-US" sz="1000" b="1">
                <a:latin typeface="Arial"/>
                <a:ea typeface="SimSun"/>
                <a:cs typeface="Arial"/>
              </a:rPr>
              <a:t>Réponse</a:t>
            </a:r>
            <a:endParaRPr lang="en-US" sz="1000">
              <a:latin typeface="Arial"/>
              <a:ea typeface="SimSun"/>
              <a:cs typeface="Arial"/>
            </a:endParaRPr>
          </a:p>
          <a:p>
            <a:pPr>
              <a:lnSpc>
                <a:spcPct val="115000"/>
              </a:lnSpc>
              <a:spcAft>
                <a:spcPts val="1000"/>
              </a:spcAft>
            </a:pPr>
            <a:r>
              <a:rPr lang="en-US" sz="1000">
                <a:latin typeface="Arial"/>
                <a:ea typeface="SimSun"/>
                <a:cs typeface="Segoe UI"/>
              </a:rPr>
              <a:t>En analysant les performances du serveur, vous pouvez planifier la capacité, identifier et supprimer les goulots d'étranglement au niveau des performances et aider à la résolution des problèmes du serveur.</a:t>
            </a:r>
            <a:endParaRPr lang="en-US" sz="1000">
              <a:latin typeface="Arial"/>
              <a:ea typeface="SimSun"/>
              <a:cs typeface="Arial"/>
            </a:endParaRPr>
          </a:p>
          <a:p>
            <a:pPr>
              <a:lnSpc>
                <a:spcPct val="115000"/>
              </a:lnSpc>
            </a:pPr>
            <a:r>
              <a:rPr lang="en-US" sz="1000" b="1">
                <a:latin typeface="Arial"/>
                <a:ea typeface="SimSun"/>
                <a:cs typeface="Arial"/>
              </a:rPr>
              <a:t>Question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Pourquoi devez-vous utiliser des alertes de performances ?</a:t>
            </a:r>
            <a:endParaRPr lang="en-US" sz="1000">
              <a:latin typeface="Arial"/>
              <a:ea typeface="SimSun"/>
              <a:cs typeface="Arial"/>
            </a:endParaRPr>
          </a:p>
          <a:p>
            <a:pPr>
              <a:lnSpc>
                <a:spcPct val="115000"/>
              </a:lnSpc>
            </a:pPr>
            <a:r>
              <a:rPr lang="en-US" sz="1000" b="1">
                <a:latin typeface="Arial"/>
                <a:ea typeface="SimSun"/>
                <a:cs typeface="Arial"/>
              </a:rPr>
              <a:t>Réponse</a:t>
            </a:r>
            <a:endParaRPr lang="en-US" sz="1000">
              <a:latin typeface="Arial"/>
              <a:ea typeface="SimSun"/>
              <a:cs typeface="Arial"/>
            </a:endParaRPr>
          </a:p>
          <a:p>
            <a:pPr>
              <a:lnSpc>
                <a:spcPct val="115000"/>
              </a:lnSpc>
              <a:spcAft>
                <a:spcPts val="1000"/>
              </a:spcAft>
            </a:pPr>
            <a:r>
              <a:rPr lang="en-US" sz="1000">
                <a:latin typeface="Arial"/>
                <a:ea typeface="SimSun"/>
                <a:cs typeface="Segoe UI"/>
              </a:rPr>
              <a:t>Les alertes vous permettent de réagir plus rapidement lorsque des problèmes liés aux performances surgissent, peut-être avant qu'ils affectent la productivité des utilisateurs</a:t>
            </a:r>
            <a:r>
              <a:rPr lang="en-US" sz="1000" smtClean="0">
                <a:latin typeface="Arial"/>
                <a:ea typeface="SimSun"/>
                <a:cs typeface="Segoe UI"/>
              </a:rPr>
              <a:t>.</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688C6DC2-9EA5-490D-B567-8BB0AF65BFE8}" type="slidenum">
              <a:rPr lang="en-US" smtClean="0"/>
              <a:t>31</a:t>
            </a:fld>
            <a:endParaRPr lang="en-US"/>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9" name="Rectangle 8"/>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13: Surveillance de Windows Server 2012</a:t>
            </a:r>
            <a:endParaRPr lang="en-US" sz="1200" b="1">
              <a:solidFill>
                <a:srgbClr val="336699"/>
              </a:solidFill>
              <a:latin typeface="Arial"/>
            </a:endParaRPr>
          </a:p>
        </p:txBody>
      </p:sp>
      <p:sp>
        <p:nvSpPr>
          <p:cNvPr id="10" name="TextBox 9"/>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val="27797048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smtClean="0">
                <a:latin typeface="Arial"/>
                <a:ea typeface="SimSun"/>
                <a:cs typeface="Arial"/>
              </a:rPr>
              <a:t>Outils</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688C6DC2-9EA5-490D-B567-8BB0AF65BFE8}" type="slidenum">
              <a:rPr lang="en-US" smtClean="0"/>
              <a:t>32</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13: Surveillance de Windows Server 2012</a:t>
            </a:r>
            <a:endParaRPr lang="en-US" sz="1200" b="1">
              <a:solidFill>
                <a:srgbClr val="336699"/>
              </a:solidFill>
              <a:latin typeface="Arial"/>
            </a:endParaRPr>
          </a:p>
        </p:txBody>
      </p:sp>
      <p:graphicFrame>
        <p:nvGraphicFramePr>
          <p:cNvPr id="8" name="Table 7"/>
          <p:cNvGraphicFramePr>
            <a:graphicFrameLocks noGrp="1"/>
          </p:cNvGraphicFramePr>
          <p:nvPr>
            <p:extLst>
              <p:ext uri="{D42A27DB-BD31-4B8C-83A1-F6EECF244321}">
                <p14:modId xmlns:p14="http://schemas.microsoft.com/office/powerpoint/2010/main" val="1824704783"/>
              </p:ext>
            </p:extLst>
          </p:nvPr>
        </p:nvGraphicFramePr>
        <p:xfrm>
          <a:off x="500042" y="2494175"/>
          <a:ext cx="5572164" cy="3111636"/>
        </p:xfrm>
        <a:graphic>
          <a:graphicData uri="http://schemas.openxmlformats.org/drawingml/2006/table">
            <a:tbl>
              <a:tblPr firstRow="1" bandRow="1">
                <a:tableStyleId>{5C22544A-7EE6-4342-B048-85BDC9FD1C3A}</a:tableStyleId>
              </a:tblPr>
              <a:tblGrid>
                <a:gridCol w="1488798"/>
                <a:gridCol w="2448272"/>
                <a:gridCol w="1635094"/>
              </a:tblGrid>
              <a:tr h="370840">
                <a:tc>
                  <a:txBody>
                    <a:bodyPr/>
                    <a:lstStyle/>
                    <a:p>
                      <a:pPr marL="0" marR="0">
                        <a:lnSpc>
                          <a:spcPct val="115000"/>
                        </a:lnSpc>
                        <a:spcBef>
                          <a:spcPts val="0"/>
                        </a:spcBef>
                        <a:spcAft>
                          <a:spcPts val="0"/>
                        </a:spcAft>
                      </a:pPr>
                      <a:r>
                        <a:rPr lang="en-US" sz="1000" dirty="0" err="1" smtClean="0">
                          <a:latin typeface="Arial" pitchFamily="34" charset="0"/>
                          <a:ea typeface="Times New Roman"/>
                          <a:cs typeface="Arial" pitchFamily="34" charset="0"/>
                        </a:rPr>
                        <a:t>Outil</a:t>
                      </a:r>
                      <a:endParaRPr lang="en-US" sz="1000" dirty="0">
                        <a:latin typeface="Arial" pitchFamily="34" charset="0"/>
                        <a:ea typeface="Times New Roman"/>
                        <a:cs typeface="Arial" pitchFamily="34" charset="0"/>
                      </a:endParaRPr>
                    </a:p>
                  </a:txBody>
                  <a:tcPr marL="68580" marR="68580" marT="0" marB="0"/>
                </a:tc>
                <a:tc>
                  <a:txBody>
                    <a:bodyPr/>
                    <a:lstStyle/>
                    <a:p>
                      <a:pPr marL="0" marR="0">
                        <a:lnSpc>
                          <a:spcPct val="115000"/>
                        </a:lnSpc>
                        <a:spcBef>
                          <a:spcPts val="0"/>
                        </a:spcBef>
                        <a:spcAft>
                          <a:spcPts val="0"/>
                        </a:spcAft>
                      </a:pPr>
                      <a:r>
                        <a:rPr lang="en-US" sz="1000" smtClean="0">
                          <a:latin typeface="Arial" pitchFamily="34" charset="0"/>
                          <a:ea typeface="Times New Roman"/>
                          <a:cs typeface="Arial" pitchFamily="34" charset="0"/>
                        </a:rPr>
                        <a:t>Utilisation</a:t>
                      </a:r>
                      <a:endParaRPr lang="en-US" sz="1000" dirty="0">
                        <a:latin typeface="Arial" pitchFamily="34" charset="0"/>
                        <a:ea typeface="Times New Roman"/>
                        <a:cs typeface="Arial" pitchFamily="34" charset="0"/>
                      </a:endParaRPr>
                    </a:p>
                  </a:txBody>
                  <a:tcPr marL="68580" marR="68580" marT="0" marB="0"/>
                </a:tc>
                <a:tc>
                  <a:txBody>
                    <a:bodyPr/>
                    <a:lstStyle/>
                    <a:p>
                      <a:pPr marL="0" marR="0">
                        <a:lnSpc>
                          <a:spcPct val="115000"/>
                        </a:lnSpc>
                        <a:spcBef>
                          <a:spcPts val="0"/>
                        </a:spcBef>
                        <a:spcAft>
                          <a:spcPts val="0"/>
                        </a:spcAft>
                      </a:pPr>
                      <a:r>
                        <a:rPr lang="en-US" sz="1000" smtClean="0">
                          <a:latin typeface="Arial" pitchFamily="34" charset="0"/>
                          <a:ea typeface="Times New Roman"/>
                          <a:cs typeface="Arial" pitchFamily="34" charset="0"/>
                        </a:rPr>
                        <a:t>Emplacement</a:t>
                      </a:r>
                      <a:endParaRPr lang="en-US" sz="1000" dirty="0">
                        <a:latin typeface="Arial" pitchFamily="34" charset="0"/>
                        <a:ea typeface="Times New Roman"/>
                        <a:cs typeface="Arial" pitchFamily="34" charset="0"/>
                      </a:endParaRPr>
                    </a:p>
                  </a:txBody>
                  <a:tcPr marL="68580" marR="68580" marT="0" marB="0"/>
                </a:tc>
              </a:tr>
              <a:tr h="370840">
                <a:tc>
                  <a:txBody>
                    <a:bodyPr/>
                    <a:lstStyle/>
                    <a:p>
                      <a:pPr marL="0" marR="0">
                        <a:lnSpc>
                          <a:spcPct val="115000"/>
                        </a:lnSpc>
                        <a:spcBef>
                          <a:spcPts val="0"/>
                        </a:spcBef>
                        <a:spcAft>
                          <a:spcPts val="0"/>
                        </a:spcAft>
                      </a:pPr>
                      <a:r>
                        <a:rPr lang="en-US" sz="1000" dirty="0">
                          <a:latin typeface="Arial" pitchFamily="34" charset="0"/>
                          <a:ea typeface="Times New Roman"/>
                          <a:cs typeface="Arial" pitchFamily="34" charset="0"/>
                        </a:rPr>
                        <a:t>Fsutil.exe</a:t>
                      </a:r>
                      <a:endParaRPr lang="en-IN" sz="1000" dirty="0">
                        <a:latin typeface="Arial" pitchFamily="34" charset="0"/>
                        <a:ea typeface="Times New Roman"/>
                        <a:cs typeface="Arial" pitchFamily="34" charset="0"/>
                      </a:endParaRPr>
                    </a:p>
                  </a:txBody>
                  <a:tcPr marL="68580" marR="68580" marT="0" marB="0"/>
                </a:tc>
                <a:tc>
                  <a:txBody>
                    <a:bodyPr/>
                    <a:lstStyle/>
                    <a:p>
                      <a:pPr>
                        <a:lnSpc>
                          <a:spcPct val="115000"/>
                        </a:lnSpc>
                      </a:pPr>
                      <a:r>
                        <a:rPr lang="en-US" sz="1000" smtClean="0">
                          <a:latin typeface="Arial"/>
                          <a:ea typeface="SimSun"/>
                          <a:cs typeface="Arial"/>
                        </a:rPr>
                        <a:t>Configuration et gestion du système de fichiers </a:t>
                      </a:r>
                      <a:endParaRPr lang="en-US" sz="1000">
                        <a:latin typeface="Arial"/>
                        <a:ea typeface="SimSun"/>
                        <a:cs typeface="Arial"/>
                      </a:endParaRPr>
                    </a:p>
                  </a:txBody>
                  <a:tcPr marL="68580" marR="68580" marT="0" marB="0"/>
                </a:tc>
                <a:tc>
                  <a:txBody>
                    <a:bodyPr/>
                    <a:lstStyle/>
                    <a:p>
                      <a:pPr lvl="0">
                        <a:lnSpc>
                          <a:spcPct val="115000"/>
                        </a:lnSpc>
                      </a:pPr>
                      <a:r>
                        <a:rPr lang="en-US" sz="1000" smtClean="0">
                          <a:solidFill>
                            <a:prstClr val="black"/>
                          </a:solidFill>
                          <a:latin typeface="Arial"/>
                          <a:ea typeface="SimSun"/>
                          <a:cs typeface="Arial"/>
                        </a:rPr>
                        <a:t>Ligne de commande</a:t>
                      </a:r>
                      <a:endParaRPr lang="en-US" sz="1000">
                        <a:solidFill>
                          <a:prstClr val="black"/>
                        </a:solidFill>
                        <a:latin typeface="Arial"/>
                        <a:ea typeface="SimSun"/>
                        <a:cs typeface="Arial"/>
                      </a:endParaRPr>
                    </a:p>
                  </a:txBody>
                  <a:tcPr marL="68580" marR="68580" marT="0" marB="0"/>
                </a:tc>
              </a:tr>
              <a:tr h="370840">
                <a:tc>
                  <a:txBody>
                    <a:bodyPr/>
                    <a:lstStyle/>
                    <a:p>
                      <a:pPr lvl="0">
                        <a:lnSpc>
                          <a:spcPct val="115000"/>
                        </a:lnSpc>
                      </a:pPr>
                      <a:r>
                        <a:rPr lang="en-US" sz="1000" smtClean="0">
                          <a:solidFill>
                            <a:prstClr val="black"/>
                          </a:solidFill>
                          <a:latin typeface="Arial"/>
                          <a:ea typeface="SimSun"/>
                          <a:cs typeface="Arial"/>
                        </a:rPr>
                        <a:t>Analyseur de performances</a:t>
                      </a:r>
                      <a:endParaRPr lang="en-US" sz="1000">
                        <a:solidFill>
                          <a:prstClr val="black"/>
                        </a:solidFill>
                        <a:latin typeface="Arial"/>
                        <a:ea typeface="SimSun"/>
                        <a:cs typeface="Arial"/>
                      </a:endParaRPr>
                    </a:p>
                  </a:txBody>
                  <a:tcPr marL="68580" marR="68580" marT="0" marB="0"/>
                </a:tc>
                <a:tc>
                  <a:txBody>
                    <a:bodyPr/>
                    <a:lstStyle/>
                    <a:p>
                      <a:pPr lvl="0">
                        <a:lnSpc>
                          <a:spcPct val="115000"/>
                        </a:lnSpc>
                      </a:pPr>
                      <a:r>
                        <a:rPr lang="en-US" sz="1000" smtClean="0">
                          <a:solidFill>
                            <a:prstClr val="black"/>
                          </a:solidFill>
                          <a:latin typeface="Arial"/>
                          <a:ea typeface="SimSun"/>
                          <a:cs typeface="Arial"/>
                        </a:rPr>
                        <a:t>Surveillance et analyse des données de performances en temps réel et enregistrées</a:t>
                      </a:r>
                      <a:endParaRPr lang="en-US" sz="1000">
                        <a:solidFill>
                          <a:prstClr val="black"/>
                        </a:solidFill>
                        <a:latin typeface="Arial"/>
                        <a:ea typeface="SimSun"/>
                        <a:cs typeface="Arial"/>
                      </a:endParaRPr>
                    </a:p>
                  </a:txBody>
                  <a:tcPr marL="68580" marR="68580" marT="0" marB="0"/>
                </a:tc>
                <a:tc>
                  <a:txBody>
                    <a:bodyPr/>
                    <a:lstStyle/>
                    <a:p>
                      <a:pPr lvl="0">
                        <a:lnSpc>
                          <a:spcPct val="115000"/>
                        </a:lnSpc>
                      </a:pPr>
                      <a:r>
                        <a:rPr lang="en-US" sz="1000" dirty="0" smtClean="0">
                          <a:solidFill>
                            <a:prstClr val="black"/>
                          </a:solidFill>
                          <a:latin typeface="Arial"/>
                          <a:ea typeface="SimSun"/>
                          <a:cs typeface="Arial"/>
                        </a:rPr>
                        <a:t>Menu </a:t>
                      </a:r>
                      <a:r>
                        <a:rPr lang="en-US" sz="1000" dirty="0" err="1" smtClean="0">
                          <a:solidFill>
                            <a:prstClr val="black"/>
                          </a:solidFill>
                          <a:latin typeface="Arial"/>
                          <a:ea typeface="SimSun"/>
                          <a:cs typeface="Arial"/>
                        </a:rPr>
                        <a:t>Accueil</a:t>
                      </a:r>
                      <a:endParaRPr lang="en-US" sz="1000" dirty="0">
                        <a:solidFill>
                          <a:prstClr val="black"/>
                        </a:solidFill>
                        <a:latin typeface="Arial"/>
                        <a:ea typeface="SimSun"/>
                        <a:cs typeface="Arial"/>
                      </a:endParaRPr>
                    </a:p>
                  </a:txBody>
                  <a:tcPr marL="68580" marR="68580" marT="0" marB="0"/>
                </a:tc>
              </a:tr>
              <a:tr h="370840">
                <a:tc>
                  <a:txBody>
                    <a:bodyPr/>
                    <a:lstStyle/>
                    <a:p>
                      <a:pPr marL="0" marR="0">
                        <a:lnSpc>
                          <a:spcPct val="115000"/>
                        </a:lnSpc>
                        <a:spcBef>
                          <a:spcPts val="0"/>
                        </a:spcBef>
                        <a:spcAft>
                          <a:spcPts val="0"/>
                        </a:spcAft>
                      </a:pPr>
                      <a:r>
                        <a:rPr lang="en-US" sz="1000" dirty="0">
                          <a:latin typeface="Arial" pitchFamily="34" charset="0"/>
                          <a:ea typeface="Times New Roman"/>
                          <a:cs typeface="Arial" pitchFamily="34" charset="0"/>
                        </a:rPr>
                        <a:t>Logman.exe</a:t>
                      </a:r>
                      <a:endParaRPr lang="en-IN" sz="1000" dirty="0">
                        <a:latin typeface="Arial" pitchFamily="34" charset="0"/>
                        <a:ea typeface="Times New Roman"/>
                        <a:cs typeface="Arial" pitchFamily="34" charset="0"/>
                      </a:endParaRPr>
                    </a:p>
                  </a:txBody>
                  <a:tcPr marL="68580" marR="68580" marT="0" marB="0"/>
                </a:tc>
                <a:tc>
                  <a:txBody>
                    <a:bodyPr/>
                    <a:lstStyle/>
                    <a:p>
                      <a:pPr marL="0" marR="0">
                        <a:lnSpc>
                          <a:spcPct val="115000"/>
                        </a:lnSpc>
                        <a:spcBef>
                          <a:spcPts val="0"/>
                        </a:spcBef>
                        <a:spcAft>
                          <a:spcPts val="0"/>
                        </a:spcAft>
                      </a:pPr>
                      <a:r>
                        <a:rPr lang="en-US" sz="1000" smtClean="0">
                          <a:solidFill>
                            <a:prstClr val="black"/>
                          </a:solidFill>
                          <a:latin typeface="Arial"/>
                          <a:ea typeface="SimSun"/>
                          <a:cs typeface="Arial"/>
                        </a:rPr>
                        <a:t>Gestion et planification des collections de compteurs de performance et de journaux de suivi d'événements</a:t>
                      </a:r>
                      <a:endParaRPr lang="en-IN" sz="1000" dirty="0">
                        <a:latin typeface="Arial" pitchFamily="34" charset="0"/>
                        <a:ea typeface="Times New Roman"/>
                        <a:cs typeface="Arial" pitchFamily="34" charset="0"/>
                      </a:endParaRPr>
                    </a:p>
                  </a:txBody>
                  <a:tcPr marL="68580" marR="68580" marT="0" marB="0"/>
                </a:tc>
                <a:tc>
                  <a:txBody>
                    <a:bodyPr/>
                    <a:lstStyle/>
                    <a:p>
                      <a:pPr lvl="0">
                        <a:lnSpc>
                          <a:spcPct val="115000"/>
                        </a:lnSpc>
                      </a:pPr>
                      <a:r>
                        <a:rPr lang="en-US" sz="1000" smtClean="0">
                          <a:solidFill>
                            <a:prstClr val="black"/>
                          </a:solidFill>
                          <a:latin typeface="Arial"/>
                          <a:ea typeface="SimSun"/>
                          <a:cs typeface="Arial"/>
                        </a:rPr>
                        <a:t>Ligne de commande</a:t>
                      </a:r>
                      <a:endParaRPr lang="en-US" sz="1000">
                        <a:solidFill>
                          <a:prstClr val="black"/>
                        </a:solidFill>
                        <a:latin typeface="Arial"/>
                        <a:ea typeface="SimSun"/>
                        <a:cs typeface="Arial"/>
                      </a:endParaRPr>
                    </a:p>
                  </a:txBody>
                  <a:tcPr marL="68580" marR="68580" marT="0" marB="0"/>
                </a:tc>
              </a:tr>
              <a:tr h="370840">
                <a:tc>
                  <a:txBody>
                    <a:bodyPr/>
                    <a:lstStyle/>
                    <a:p>
                      <a:pPr lvl="0">
                        <a:lnSpc>
                          <a:spcPct val="115000"/>
                        </a:lnSpc>
                      </a:pPr>
                      <a:r>
                        <a:rPr lang="en-US" sz="1000" smtClean="0">
                          <a:solidFill>
                            <a:prstClr val="black"/>
                          </a:solidFill>
                          <a:latin typeface="Arial"/>
                          <a:ea typeface="SimSun"/>
                          <a:cs typeface="Arial"/>
                        </a:rPr>
                        <a:t>Moniteur de ressources</a:t>
                      </a:r>
                      <a:endParaRPr lang="en-US" sz="1000">
                        <a:solidFill>
                          <a:prstClr val="black"/>
                        </a:solidFill>
                        <a:latin typeface="Arial"/>
                        <a:ea typeface="SimSun"/>
                        <a:cs typeface="Arial"/>
                      </a:endParaRPr>
                    </a:p>
                  </a:txBody>
                  <a:tcPr marL="68580" marR="68580" marT="0" marB="0"/>
                </a:tc>
                <a:tc>
                  <a:txBody>
                    <a:bodyPr/>
                    <a:lstStyle/>
                    <a:p>
                      <a:pPr lvl="0">
                        <a:lnSpc>
                          <a:spcPct val="115000"/>
                        </a:lnSpc>
                      </a:pPr>
                      <a:r>
                        <a:rPr lang="en-US" sz="1000" smtClean="0">
                          <a:solidFill>
                            <a:prstClr val="black"/>
                          </a:solidFill>
                          <a:latin typeface="Arial"/>
                          <a:ea typeface="SimSun"/>
                          <a:cs typeface="Arial"/>
                        </a:rPr>
                        <a:t>Analyse en temps réel de l'utilisation et des performances du processeur, du disque, du réseau et de la mémoire</a:t>
                      </a:r>
                      <a:endParaRPr lang="en-US" sz="1000">
                        <a:solidFill>
                          <a:prstClr val="black"/>
                        </a:solidFill>
                        <a:latin typeface="Arial"/>
                        <a:ea typeface="SimSun"/>
                        <a:cs typeface="Arial"/>
                      </a:endParaRPr>
                    </a:p>
                  </a:txBody>
                  <a:tcPr marL="68580" marR="68580" marT="0" marB="0"/>
                </a:tc>
                <a:tc>
                  <a:txBody>
                    <a:bodyPr/>
                    <a:lstStyle/>
                    <a:p>
                      <a:pPr lvl="0">
                        <a:lnSpc>
                          <a:spcPct val="115000"/>
                        </a:lnSpc>
                      </a:pPr>
                      <a:r>
                        <a:rPr lang="en-US" sz="1000" dirty="0" smtClean="0">
                          <a:solidFill>
                            <a:prstClr val="black"/>
                          </a:solidFill>
                          <a:latin typeface="Arial"/>
                          <a:ea typeface="SimSun"/>
                          <a:cs typeface="Arial"/>
                        </a:rPr>
                        <a:t>Menu </a:t>
                      </a:r>
                      <a:r>
                        <a:rPr lang="en-US" sz="1000" dirty="0" err="1" smtClean="0">
                          <a:solidFill>
                            <a:prstClr val="black"/>
                          </a:solidFill>
                          <a:latin typeface="Arial"/>
                          <a:ea typeface="SimSun"/>
                          <a:cs typeface="Arial"/>
                        </a:rPr>
                        <a:t>Accueil</a:t>
                      </a:r>
                      <a:endParaRPr lang="en-US" sz="1000" dirty="0">
                        <a:solidFill>
                          <a:prstClr val="black"/>
                        </a:solidFill>
                        <a:latin typeface="Arial"/>
                        <a:ea typeface="SimSun"/>
                        <a:cs typeface="Arial"/>
                      </a:endParaRPr>
                    </a:p>
                  </a:txBody>
                  <a:tcPr marL="68580" marR="68580" marT="0" marB="0"/>
                </a:tc>
              </a:tr>
              <a:tr h="370840">
                <a:tc>
                  <a:txBody>
                    <a:bodyPr/>
                    <a:lstStyle/>
                    <a:p>
                      <a:pPr lvl="0">
                        <a:lnSpc>
                          <a:spcPct val="115000"/>
                        </a:lnSpc>
                      </a:pPr>
                      <a:r>
                        <a:rPr lang="en-US" sz="1000" smtClean="0">
                          <a:solidFill>
                            <a:prstClr val="black"/>
                          </a:solidFill>
                          <a:latin typeface="Arial"/>
                          <a:ea typeface="SimSun"/>
                          <a:cs typeface="Arial"/>
                        </a:rPr>
                        <a:t>Observateur d'événements</a:t>
                      </a:r>
                      <a:endParaRPr lang="en-US" sz="1000">
                        <a:solidFill>
                          <a:prstClr val="black"/>
                        </a:solidFill>
                        <a:latin typeface="Arial"/>
                        <a:ea typeface="SimSun"/>
                        <a:cs typeface="Arial"/>
                      </a:endParaRPr>
                    </a:p>
                  </a:txBody>
                  <a:tcPr marL="68580" marR="68580" marT="0" marB="0"/>
                </a:tc>
                <a:tc>
                  <a:txBody>
                    <a:bodyPr/>
                    <a:lstStyle/>
                    <a:p>
                      <a:pPr marL="0" marR="0">
                        <a:lnSpc>
                          <a:spcPct val="115000"/>
                        </a:lnSpc>
                        <a:spcBef>
                          <a:spcPts val="0"/>
                        </a:spcBef>
                        <a:spcAft>
                          <a:spcPts val="0"/>
                        </a:spcAft>
                      </a:pPr>
                      <a:r>
                        <a:rPr lang="en-US" sz="1000" smtClean="0">
                          <a:solidFill>
                            <a:prstClr val="black"/>
                          </a:solidFill>
                          <a:latin typeface="Arial"/>
                          <a:ea typeface="SimSun"/>
                          <a:cs typeface="Arial"/>
                        </a:rPr>
                        <a:t>Affichage et gestion des journaux d'événements</a:t>
                      </a:r>
                      <a:endParaRPr lang="en-IN" sz="1000" dirty="0">
                        <a:latin typeface="Arial" pitchFamily="34" charset="0"/>
                        <a:ea typeface="Times New Roman"/>
                        <a:cs typeface="Arial" pitchFamily="34" charset="0"/>
                      </a:endParaRPr>
                    </a:p>
                  </a:txBody>
                  <a:tcPr marL="68580" marR="68580" marT="0" marB="0"/>
                </a:tc>
                <a:tc>
                  <a:txBody>
                    <a:bodyPr/>
                    <a:lstStyle/>
                    <a:p>
                      <a:pPr lvl="0">
                        <a:lnSpc>
                          <a:spcPct val="115000"/>
                        </a:lnSpc>
                      </a:pPr>
                      <a:r>
                        <a:rPr lang="en-US" sz="1000" dirty="0" smtClean="0">
                          <a:solidFill>
                            <a:prstClr val="black"/>
                          </a:solidFill>
                          <a:latin typeface="Arial"/>
                          <a:ea typeface="SimSun"/>
                          <a:cs typeface="Arial"/>
                        </a:rPr>
                        <a:t>Menu </a:t>
                      </a:r>
                      <a:r>
                        <a:rPr lang="en-US" sz="1000" dirty="0" err="1" smtClean="0">
                          <a:solidFill>
                            <a:prstClr val="black"/>
                          </a:solidFill>
                          <a:latin typeface="Arial"/>
                          <a:ea typeface="SimSun"/>
                          <a:cs typeface="Arial"/>
                        </a:rPr>
                        <a:t>Accueil</a:t>
                      </a:r>
                      <a:endParaRPr lang="en-US" sz="1000" dirty="0">
                        <a:solidFill>
                          <a:prstClr val="black"/>
                        </a:solidFill>
                        <a:latin typeface="Arial"/>
                        <a:ea typeface="SimSun"/>
                        <a:cs typeface="Arial"/>
                      </a:endParaRPr>
                    </a:p>
                  </a:txBody>
                  <a:tcPr marL="68580" marR="68580" marT="0" marB="0"/>
                </a:tc>
              </a:tr>
              <a:tr h="421776">
                <a:tc>
                  <a:txBody>
                    <a:bodyPr/>
                    <a:lstStyle/>
                    <a:p>
                      <a:pPr lvl="0">
                        <a:lnSpc>
                          <a:spcPct val="115000"/>
                        </a:lnSpc>
                      </a:pPr>
                      <a:r>
                        <a:rPr lang="en-US" sz="1000" smtClean="0">
                          <a:solidFill>
                            <a:prstClr val="black"/>
                          </a:solidFill>
                          <a:latin typeface="Arial"/>
                          <a:ea typeface="SimSun"/>
                          <a:cs typeface="Arial"/>
                        </a:rPr>
                        <a:t>Gestionnaire des tâches</a:t>
                      </a:r>
                      <a:endParaRPr lang="en-US" sz="1000">
                        <a:solidFill>
                          <a:prstClr val="black"/>
                        </a:solidFill>
                        <a:latin typeface="Arial"/>
                        <a:ea typeface="SimSun"/>
                        <a:cs typeface="Arial"/>
                      </a:endParaRPr>
                    </a:p>
                  </a:txBody>
                  <a:tcPr marL="68580" marR="68580" marT="0" marB="0"/>
                </a:tc>
                <a:tc>
                  <a:txBody>
                    <a:bodyPr/>
                    <a:lstStyle/>
                    <a:p>
                      <a:pPr lvl="0">
                        <a:lnSpc>
                          <a:spcPct val="115000"/>
                        </a:lnSpc>
                      </a:pPr>
                      <a:r>
                        <a:rPr lang="en-US" sz="1000" smtClean="0">
                          <a:solidFill>
                            <a:prstClr val="black"/>
                          </a:solidFill>
                          <a:latin typeface="Arial"/>
                          <a:ea typeface="SimSun"/>
                          <a:cs typeface="Arial"/>
                        </a:rPr>
                        <a:t>Identification et résolution des problèmes liés aux performances</a:t>
                      </a:r>
                      <a:endParaRPr lang="en-US" sz="1000">
                        <a:solidFill>
                          <a:prstClr val="black"/>
                        </a:solidFill>
                        <a:latin typeface="Arial"/>
                        <a:ea typeface="SimSun"/>
                        <a:cs typeface="Arial"/>
                      </a:endParaRPr>
                    </a:p>
                  </a:txBody>
                  <a:tcPr marL="68580" marR="68580" marT="0" marB="0"/>
                </a:tc>
                <a:tc>
                  <a:txBody>
                    <a:bodyPr/>
                    <a:lstStyle/>
                    <a:p>
                      <a:pPr lvl="0">
                        <a:lnSpc>
                          <a:spcPct val="115000"/>
                        </a:lnSpc>
                      </a:pPr>
                      <a:r>
                        <a:rPr lang="en-US" sz="1000" dirty="0" smtClean="0">
                          <a:solidFill>
                            <a:prstClr val="black"/>
                          </a:solidFill>
                          <a:latin typeface="Arial"/>
                          <a:ea typeface="SimSun"/>
                          <a:cs typeface="Arial"/>
                        </a:rPr>
                        <a:t>Menu </a:t>
                      </a:r>
                      <a:r>
                        <a:rPr lang="en-US" sz="1000" dirty="0" err="1" smtClean="0">
                          <a:solidFill>
                            <a:prstClr val="black"/>
                          </a:solidFill>
                          <a:latin typeface="Arial"/>
                          <a:ea typeface="SimSun"/>
                          <a:cs typeface="Arial"/>
                        </a:rPr>
                        <a:t>Accueil</a:t>
                      </a:r>
                      <a:endParaRPr lang="en-US" sz="1000" dirty="0">
                        <a:solidFill>
                          <a:prstClr val="black"/>
                        </a:solidFill>
                        <a:latin typeface="Arial"/>
                        <a:ea typeface="SimSun"/>
                        <a:cs typeface="Arial"/>
                      </a:endParaRPr>
                    </a:p>
                  </a:txBody>
                  <a:tcPr marL="68580" marR="68580" marT="0" marB="0"/>
                </a:tc>
              </a:tr>
            </a:tbl>
          </a:graphicData>
        </a:graphic>
      </p:graphicFrame>
    </p:spTree>
    <p:extLst>
      <p:ext uri="{BB962C8B-B14F-4D97-AF65-F5344CB8AC3E}">
        <p14:creationId xmlns:p14="http://schemas.microsoft.com/office/powerpoint/2010/main" val="37658344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7"/>
          <p:cNvSpPr>
            <a:spLocks noGrp="1" noChangeArrowheads="1"/>
          </p:cNvSpPr>
          <p:nvPr>
            <p:ph type="sldNum" sz="quarter" idx="5"/>
          </p:nvPr>
        </p:nvSpPr>
        <p:spPr/>
        <p:txBody>
          <a:bodyPr/>
          <a:lstStyle/>
          <a:p>
            <a:pPr>
              <a:defRPr/>
            </a:pPr>
            <a:fld id="{FE8447A3-87D6-4C56-8518-E71A4C2008B7}" type="slidenum">
              <a:rPr lang="en-US" smtClean="0"/>
              <a:pPr>
                <a:defRPr/>
              </a:pPr>
              <a:t>33</a:t>
            </a:fld>
            <a:endParaRPr lang="en-US" smtClean="0"/>
          </a:p>
        </p:txBody>
      </p:sp>
      <p:sp>
        <p:nvSpPr>
          <p:cNvPr id="33797" name="Rectangle 2"/>
          <p:cNvSpPr>
            <a:spLocks noGrp="1" noRot="1" noChangeAspect="1" noChangeArrowheads="1" noTextEdit="1"/>
          </p:cNvSpPr>
          <p:nvPr>
            <p:ph type="sldImg"/>
          </p:nvPr>
        </p:nvSpPr>
        <p:spPr>
          <a:xfrm>
            <a:off x="4341813" y="92075"/>
            <a:ext cx="2393950" cy="1795463"/>
          </a:xfrm>
          <a:ln/>
        </p:spPr>
      </p:sp>
      <p:sp>
        <p:nvSpPr>
          <p:cNvPr id="33798" name="Rectangle 3"/>
          <p:cNvSpPr>
            <a:spLocks noGrp="1" noChangeArrowheads="1"/>
          </p:cNvSpPr>
          <p:nvPr>
            <p:ph type="body" idx="1"/>
          </p:nvPr>
        </p:nvSpPr>
        <p:spPr>
          <a:xfrm>
            <a:off x="307492" y="2000251"/>
            <a:ext cx="6149837" cy="5558852"/>
          </a:xfrm>
          <a:noFill/>
          <a:ln/>
        </p:spPr>
        <p:txBody>
          <a:bodyPr/>
          <a:lstStyle/>
          <a:p>
            <a:r>
              <a:rPr lang="en-US" altLang="ko-KR" sz="1000">
                <a:latin typeface="Arial" pitchFamily="34" charset="0"/>
                <a:ea typeface="굴림" pitchFamily="34" charset="-127"/>
                <a:cs typeface="Arial" pitchFamily="34" charset="0"/>
              </a:rPr>
              <a:t>Rappelez aux stagiaires qu'ils doivent compléter le formulaire d'évaluation.</a:t>
            </a:r>
            <a:endParaRPr lang="en-US" altLang="ko-KR" sz="1000" dirty="0">
              <a:latin typeface="Arial" pitchFamily="34" charset="0"/>
              <a:ea typeface="굴림" pitchFamily="34" charset="-127"/>
              <a:cs typeface="Arial" pitchFamily="34" charset="0"/>
            </a:endParaRPr>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13: Surveillance de Windows Server 2012</a:t>
            </a:r>
            <a:endParaRPr lang="en-US" sz="1200" b="1">
              <a:solidFill>
                <a:srgbClr val="336699"/>
              </a:solid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Vous pouvez faire une démonstration du Gestionnaire des tâches lorsque vous présentez le contenu de chaque onglet.</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688C6DC2-9EA5-490D-B567-8BB0AF65BFE8}" type="slidenum">
              <a:rPr lang="en-US" smtClean="0"/>
              <a:t>4</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13: Surveillance de Windows Server 2012</a:t>
            </a:r>
            <a:endParaRPr lang="en-US" sz="1200" b="1">
              <a:solidFill>
                <a:srgbClr val="336699"/>
              </a:solidFill>
              <a:latin typeface="Arial"/>
            </a:endParaRPr>
          </a:p>
        </p:txBody>
      </p:sp>
    </p:spTree>
    <p:extLst>
      <p:ext uri="{BB962C8B-B14F-4D97-AF65-F5344CB8AC3E}">
        <p14:creationId xmlns:p14="http://schemas.microsoft.com/office/powerpoint/2010/main" val="1598290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29057" indent="-280406">
              <a:defRPr b="1">
                <a:solidFill>
                  <a:schemeClr val="tx1"/>
                </a:solidFill>
                <a:latin typeface="Verdana" pitchFamily="34" charset="0"/>
              </a:defRPr>
            </a:lvl2pPr>
            <a:lvl3pPr marL="1121626" indent="-224325">
              <a:defRPr b="1">
                <a:solidFill>
                  <a:schemeClr val="tx1"/>
                </a:solidFill>
                <a:latin typeface="Verdana" pitchFamily="34" charset="0"/>
              </a:defRPr>
            </a:lvl3pPr>
            <a:lvl4pPr marL="1570276" indent="-224325">
              <a:defRPr b="1">
                <a:solidFill>
                  <a:schemeClr val="tx1"/>
                </a:solidFill>
                <a:latin typeface="Verdana" pitchFamily="34" charset="0"/>
              </a:defRPr>
            </a:lvl4pPr>
            <a:lvl5pPr marL="2018927" indent="-224325">
              <a:defRPr b="1">
                <a:solidFill>
                  <a:schemeClr val="tx1"/>
                </a:solidFill>
                <a:latin typeface="Verdana" pitchFamily="34" charset="0"/>
              </a:defRPr>
            </a:lvl5pPr>
            <a:lvl6pPr marL="2467577" indent="-224325" algn="ctr" eaLnBrk="0" fontAlgn="base" hangingPunct="0">
              <a:spcBef>
                <a:spcPct val="0"/>
              </a:spcBef>
              <a:spcAft>
                <a:spcPct val="0"/>
              </a:spcAft>
              <a:defRPr b="1">
                <a:solidFill>
                  <a:schemeClr val="tx1"/>
                </a:solidFill>
                <a:latin typeface="Verdana" pitchFamily="34" charset="0"/>
              </a:defRPr>
            </a:lvl6pPr>
            <a:lvl7pPr marL="2916227" indent="-224325" algn="ctr" eaLnBrk="0" fontAlgn="base" hangingPunct="0">
              <a:spcBef>
                <a:spcPct val="0"/>
              </a:spcBef>
              <a:spcAft>
                <a:spcPct val="0"/>
              </a:spcAft>
              <a:defRPr b="1">
                <a:solidFill>
                  <a:schemeClr val="tx1"/>
                </a:solidFill>
                <a:latin typeface="Verdana" pitchFamily="34" charset="0"/>
              </a:defRPr>
            </a:lvl7pPr>
            <a:lvl8pPr marL="3364878" indent="-224325" algn="ctr" eaLnBrk="0" fontAlgn="base" hangingPunct="0">
              <a:spcBef>
                <a:spcPct val="0"/>
              </a:spcBef>
              <a:spcAft>
                <a:spcPct val="0"/>
              </a:spcAft>
              <a:defRPr b="1">
                <a:solidFill>
                  <a:schemeClr val="tx1"/>
                </a:solidFill>
                <a:latin typeface="Verdana" pitchFamily="34" charset="0"/>
              </a:defRPr>
            </a:lvl8pPr>
            <a:lvl9pPr marL="3813528" indent="-224325" algn="ctr" eaLnBrk="0" fontAlgn="base" hangingPunct="0">
              <a:spcBef>
                <a:spcPct val="0"/>
              </a:spcBef>
              <a:spcAft>
                <a:spcPct val="0"/>
              </a:spcAft>
              <a:defRPr b="1">
                <a:solidFill>
                  <a:schemeClr val="tx1"/>
                </a:solidFill>
                <a:latin typeface="Verdana" pitchFamily="34" charset="0"/>
              </a:defRPr>
            </a:lvl9pPr>
          </a:lstStyle>
          <a:p>
            <a:r>
              <a:rPr lang="en-US" dirty="0" smtClean="0"/>
              <a:t>Cours 22411B</a:t>
            </a:r>
          </a:p>
        </p:txBody>
      </p:sp>
      <p:sp>
        <p:nvSpPr>
          <p:cNvPr id="6144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Verdana" pitchFamily="34" charset="0"/>
              </a:defRPr>
            </a:lvl1pPr>
            <a:lvl2pPr marL="729057" indent="-280406">
              <a:defRPr b="1">
                <a:solidFill>
                  <a:schemeClr val="tx1"/>
                </a:solidFill>
                <a:latin typeface="Verdana" pitchFamily="34" charset="0"/>
              </a:defRPr>
            </a:lvl2pPr>
            <a:lvl3pPr marL="1121626" indent="-224325">
              <a:defRPr b="1">
                <a:solidFill>
                  <a:schemeClr val="tx1"/>
                </a:solidFill>
                <a:latin typeface="Verdana" pitchFamily="34" charset="0"/>
              </a:defRPr>
            </a:lvl3pPr>
            <a:lvl4pPr marL="1570276" indent="-224325">
              <a:defRPr b="1">
                <a:solidFill>
                  <a:schemeClr val="tx1"/>
                </a:solidFill>
                <a:latin typeface="Verdana" pitchFamily="34" charset="0"/>
              </a:defRPr>
            </a:lvl4pPr>
            <a:lvl5pPr marL="2018927" indent="-224325">
              <a:defRPr b="1">
                <a:solidFill>
                  <a:schemeClr val="tx1"/>
                </a:solidFill>
                <a:latin typeface="Verdana" pitchFamily="34" charset="0"/>
              </a:defRPr>
            </a:lvl5pPr>
            <a:lvl6pPr marL="2467577" indent="-224325" algn="ctr" eaLnBrk="0" fontAlgn="base" hangingPunct="0">
              <a:spcBef>
                <a:spcPct val="0"/>
              </a:spcBef>
              <a:spcAft>
                <a:spcPct val="0"/>
              </a:spcAft>
              <a:defRPr b="1">
                <a:solidFill>
                  <a:schemeClr val="tx1"/>
                </a:solidFill>
                <a:latin typeface="Verdana" pitchFamily="34" charset="0"/>
              </a:defRPr>
            </a:lvl6pPr>
            <a:lvl7pPr marL="2916227" indent="-224325" algn="ctr" eaLnBrk="0" fontAlgn="base" hangingPunct="0">
              <a:spcBef>
                <a:spcPct val="0"/>
              </a:spcBef>
              <a:spcAft>
                <a:spcPct val="0"/>
              </a:spcAft>
              <a:defRPr b="1">
                <a:solidFill>
                  <a:schemeClr val="tx1"/>
                </a:solidFill>
                <a:latin typeface="Verdana" pitchFamily="34" charset="0"/>
              </a:defRPr>
            </a:lvl7pPr>
            <a:lvl8pPr marL="3364878" indent="-224325" algn="ctr" eaLnBrk="0" fontAlgn="base" hangingPunct="0">
              <a:spcBef>
                <a:spcPct val="0"/>
              </a:spcBef>
              <a:spcAft>
                <a:spcPct val="0"/>
              </a:spcAft>
              <a:defRPr b="1">
                <a:solidFill>
                  <a:schemeClr val="tx1"/>
                </a:solidFill>
                <a:latin typeface="Verdana" pitchFamily="34" charset="0"/>
              </a:defRPr>
            </a:lvl8pPr>
            <a:lvl9pPr marL="3813528" indent="-224325" algn="ctr" eaLnBrk="0" fontAlgn="base" hangingPunct="0">
              <a:spcBef>
                <a:spcPct val="0"/>
              </a:spcBef>
              <a:spcAft>
                <a:spcPct val="0"/>
              </a:spcAft>
              <a:defRPr b="1">
                <a:solidFill>
                  <a:schemeClr val="tx1"/>
                </a:solidFill>
                <a:latin typeface="Verdana" pitchFamily="34" charset="0"/>
              </a:defRPr>
            </a:lvl9pPr>
          </a:lstStyle>
          <a:p>
            <a:fld id="{173A42B3-6216-4DC3-A303-7EADC074DFC5}" type="slidenum">
              <a:rPr lang="en-US" b="0" smtClean="0"/>
              <a:pPr/>
              <a:t>5</a:t>
            </a:fld>
            <a:endParaRPr lang="en-US" b="0" dirty="0" smtClean="0"/>
          </a:p>
        </p:txBody>
      </p:sp>
      <p:sp>
        <p:nvSpPr>
          <p:cNvPr id="61445" name="Rectangle 2"/>
          <p:cNvSpPr>
            <a:spLocks noGrp="1" noRot="1" noChangeAspect="1" noChangeArrowheads="1" noTextEdit="1"/>
          </p:cNvSpPr>
          <p:nvPr>
            <p:ph type="sldImg"/>
          </p:nvPr>
        </p:nvSpPr>
        <p:spPr>
          <a:xfrm>
            <a:off x="4325938" y="73025"/>
            <a:ext cx="2466975" cy="1851025"/>
          </a:xfrm>
          <a:ln/>
        </p:spPr>
      </p:sp>
      <p:sp>
        <p:nvSpPr>
          <p:cNvPr id="61446" name="Rectangle 3"/>
          <p:cNvSpPr>
            <a:spLocks noGrp="1" noChangeArrowheads="1"/>
          </p:cNvSpPr>
          <p:nvPr>
            <p:ph type="body" idx="1"/>
          </p:nvPr>
        </p:nvSpPr>
        <p:spPr>
          <a:xfrm>
            <a:off x="307492" y="2102516"/>
            <a:ext cx="6149837" cy="657903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15000"/>
              </a:lnSpc>
              <a:spcAft>
                <a:spcPts val="1000"/>
              </a:spcAft>
            </a:pPr>
            <a:r>
              <a:rPr lang="en-US" sz="1000" dirty="0" err="1" smtClean="0">
                <a:latin typeface="Arial"/>
                <a:ea typeface="SimSun"/>
                <a:cs typeface="Segoe UI"/>
              </a:rPr>
              <a:t>Vous</a:t>
            </a:r>
            <a:r>
              <a:rPr lang="en-US" sz="1000" dirty="0" smtClean="0">
                <a:latin typeface="Arial"/>
                <a:ea typeface="SimSun"/>
                <a:cs typeface="Segoe UI"/>
              </a:rPr>
              <a:t> </a:t>
            </a:r>
            <a:r>
              <a:rPr lang="en-US" sz="1000" dirty="0" err="1" smtClean="0">
                <a:latin typeface="Arial"/>
                <a:ea typeface="SimSun"/>
                <a:cs typeface="Segoe UI"/>
              </a:rPr>
              <a:t>pouvez</a:t>
            </a:r>
            <a:r>
              <a:rPr lang="en-US" sz="1000" dirty="0" smtClean="0">
                <a:latin typeface="Arial"/>
                <a:ea typeface="SimSun"/>
                <a:cs typeface="Segoe UI"/>
              </a:rPr>
              <a:t> </a:t>
            </a:r>
            <a:r>
              <a:rPr lang="en-US" sz="1000" dirty="0" err="1" smtClean="0">
                <a:latin typeface="Arial"/>
                <a:ea typeface="SimSun"/>
                <a:cs typeface="Segoe UI"/>
              </a:rPr>
              <a:t>utiliser</a:t>
            </a:r>
            <a:r>
              <a:rPr lang="en-US" sz="1000" dirty="0" smtClean="0">
                <a:latin typeface="Arial"/>
                <a:ea typeface="SimSun"/>
                <a:cs typeface="Segoe UI"/>
              </a:rPr>
              <a:t> </a:t>
            </a:r>
            <a:r>
              <a:rPr lang="en-US" sz="1000" dirty="0" err="1" smtClean="0">
                <a:latin typeface="Arial"/>
                <a:ea typeface="SimSun"/>
                <a:cs typeface="Segoe UI"/>
              </a:rPr>
              <a:t>l'Analyseur</a:t>
            </a:r>
            <a:r>
              <a:rPr lang="en-US" sz="1000" dirty="0" smtClean="0">
                <a:latin typeface="Arial"/>
                <a:ea typeface="SimSun"/>
                <a:cs typeface="Segoe UI"/>
              </a:rPr>
              <a:t> de performances pour passer en revue la </a:t>
            </a:r>
            <a:r>
              <a:rPr lang="en-US" sz="1000" dirty="0" err="1" smtClean="0">
                <a:latin typeface="Arial"/>
                <a:ea typeface="SimSun"/>
                <a:cs typeface="Segoe UI"/>
              </a:rPr>
              <a:t>manière</a:t>
            </a:r>
            <a:r>
              <a:rPr lang="en-US" sz="1000" dirty="0" smtClean="0">
                <a:latin typeface="Arial"/>
                <a:ea typeface="SimSun"/>
                <a:cs typeface="Segoe UI"/>
              </a:rPr>
              <a:t> </a:t>
            </a:r>
            <a:r>
              <a:rPr lang="en-US" sz="1000" dirty="0" err="1" smtClean="0">
                <a:latin typeface="Arial"/>
                <a:ea typeface="SimSun"/>
                <a:cs typeface="Segoe UI"/>
              </a:rPr>
              <a:t>dont</a:t>
            </a:r>
            <a:r>
              <a:rPr lang="en-US" sz="1000" dirty="0" smtClean="0">
                <a:latin typeface="Arial"/>
                <a:ea typeface="SimSun"/>
                <a:cs typeface="Segoe UI"/>
              </a:rPr>
              <a:t> les </a:t>
            </a:r>
            <a:r>
              <a:rPr lang="en-US" sz="1000" dirty="0" err="1" smtClean="0">
                <a:latin typeface="Arial"/>
                <a:ea typeface="SimSun"/>
                <a:cs typeface="Segoe UI"/>
              </a:rPr>
              <a:t>programmes</a:t>
            </a:r>
            <a:r>
              <a:rPr lang="en-US" sz="1000" dirty="0" smtClean="0">
                <a:latin typeface="Arial"/>
                <a:ea typeface="SimSun"/>
                <a:cs typeface="Segoe UI"/>
              </a:rPr>
              <a:t> </a:t>
            </a:r>
            <a:r>
              <a:rPr lang="en-US" sz="1000" dirty="0" err="1" smtClean="0">
                <a:latin typeface="Arial"/>
                <a:ea typeface="SimSun"/>
                <a:cs typeface="Segoe UI"/>
              </a:rPr>
              <a:t>exécutés</a:t>
            </a:r>
            <a:r>
              <a:rPr lang="en-US" sz="1000" dirty="0" smtClean="0">
                <a:latin typeface="Arial"/>
                <a:ea typeface="SimSun"/>
                <a:cs typeface="Segoe UI"/>
              </a:rPr>
              <a:t> </a:t>
            </a:r>
            <a:r>
              <a:rPr lang="en-US" sz="1000" dirty="0" err="1" smtClean="0">
                <a:latin typeface="Arial"/>
                <a:ea typeface="SimSun"/>
                <a:cs typeface="Segoe UI"/>
              </a:rPr>
              <a:t>affectent</a:t>
            </a:r>
            <a:r>
              <a:rPr lang="en-US" sz="1000" dirty="0" smtClean="0">
                <a:latin typeface="Arial"/>
                <a:ea typeface="SimSun"/>
                <a:cs typeface="Segoe UI"/>
              </a:rPr>
              <a:t> les performances du </a:t>
            </a:r>
            <a:r>
              <a:rPr lang="en-US" sz="1000" dirty="0" err="1" smtClean="0">
                <a:latin typeface="Arial"/>
                <a:ea typeface="SimSun"/>
                <a:cs typeface="Segoe UI"/>
              </a:rPr>
              <a:t>serveur</a:t>
            </a:r>
            <a:r>
              <a:rPr lang="en-US" sz="1000" dirty="0" smtClean="0">
                <a:latin typeface="Arial"/>
                <a:ea typeface="SimSun"/>
                <a:cs typeface="Segoe UI"/>
              </a:rPr>
              <a:t>, en temps </a:t>
            </a:r>
            <a:r>
              <a:rPr lang="en-US" sz="1000" dirty="0" err="1" smtClean="0">
                <a:latin typeface="Arial"/>
                <a:ea typeface="SimSun"/>
                <a:cs typeface="Segoe UI"/>
              </a:rPr>
              <a:t>réel</a:t>
            </a:r>
            <a:r>
              <a:rPr lang="en-US" sz="1000" dirty="0" smtClean="0">
                <a:latin typeface="Arial"/>
                <a:ea typeface="SimSun"/>
                <a:cs typeface="Segoe UI"/>
              </a:rPr>
              <a:t> et en </a:t>
            </a:r>
            <a:r>
              <a:rPr lang="en-US" sz="1000" dirty="0" err="1" smtClean="0">
                <a:latin typeface="Arial"/>
                <a:ea typeface="SimSun"/>
                <a:cs typeface="Segoe UI"/>
              </a:rPr>
              <a:t>recueillant</a:t>
            </a:r>
            <a:r>
              <a:rPr lang="en-US" sz="1000" dirty="0" smtClean="0">
                <a:latin typeface="Arial"/>
                <a:ea typeface="SimSun"/>
                <a:cs typeface="Segoe UI"/>
              </a:rPr>
              <a:t> des </a:t>
            </a:r>
            <a:r>
              <a:rPr lang="en-US" sz="1000" dirty="0" err="1" smtClean="0">
                <a:latin typeface="Arial"/>
                <a:ea typeface="SimSun"/>
                <a:cs typeface="Segoe UI"/>
              </a:rPr>
              <a:t>données</a:t>
            </a:r>
            <a:r>
              <a:rPr lang="en-US" sz="1000" dirty="0" smtClean="0">
                <a:latin typeface="Arial"/>
                <a:ea typeface="SimSun"/>
                <a:cs typeface="Segoe UI"/>
              </a:rPr>
              <a:t> du journal pour </a:t>
            </a:r>
            <a:r>
              <a:rPr lang="en-US" sz="1000" dirty="0" err="1" smtClean="0">
                <a:latin typeface="Arial"/>
                <a:ea typeface="SimSun"/>
                <a:cs typeface="Segoe UI"/>
              </a:rPr>
              <a:t>une</a:t>
            </a:r>
            <a:r>
              <a:rPr lang="en-US" sz="1000" dirty="0" smtClean="0">
                <a:latin typeface="Arial"/>
                <a:ea typeface="SimSun"/>
                <a:cs typeface="Segoe UI"/>
              </a:rPr>
              <a:t> </a:t>
            </a:r>
            <a:r>
              <a:rPr lang="en-US" sz="1000" dirty="0" err="1" smtClean="0">
                <a:latin typeface="Arial"/>
                <a:ea typeface="SimSun"/>
                <a:cs typeface="Segoe UI"/>
              </a:rPr>
              <a:t>analyse</a:t>
            </a:r>
            <a:r>
              <a:rPr lang="en-US" sz="1000" dirty="0" smtClean="0">
                <a:latin typeface="Arial"/>
                <a:ea typeface="SimSun"/>
                <a:cs typeface="Segoe UI"/>
              </a:rPr>
              <a:t> </a:t>
            </a:r>
            <a:r>
              <a:rPr lang="en-US" sz="1000" dirty="0" err="1" smtClean="0">
                <a:latin typeface="Arial"/>
                <a:ea typeface="SimSun"/>
                <a:cs typeface="Segoe UI"/>
              </a:rPr>
              <a:t>ultérieure</a:t>
            </a:r>
            <a:r>
              <a:rPr lang="en-US" sz="1000" dirty="0" smtClean="0">
                <a:latin typeface="Arial"/>
                <a:ea typeface="SimSun"/>
                <a:cs typeface="Segoe UI"/>
              </a:rPr>
              <a:t>. </a:t>
            </a:r>
            <a:endParaRPr lang="en-US" sz="1000" dirty="0" smtClean="0">
              <a:latin typeface="Arial"/>
              <a:ea typeface="SimSun"/>
              <a:cs typeface="Arial"/>
            </a:endParaRPr>
          </a:p>
          <a:p>
            <a:pPr>
              <a:lnSpc>
                <a:spcPct val="115000"/>
              </a:lnSpc>
              <a:spcAft>
                <a:spcPts val="1000"/>
              </a:spcAft>
            </a:pPr>
            <a:r>
              <a:rPr lang="en-US" sz="1000" dirty="0" smtClean="0">
                <a:latin typeface="Arial"/>
                <a:ea typeface="SimSun"/>
                <a:cs typeface="Segoe UI"/>
              </a:rPr>
              <a:t>Pour </a:t>
            </a:r>
            <a:r>
              <a:rPr lang="en-US" sz="1000" dirty="0" err="1" smtClean="0">
                <a:latin typeface="Arial"/>
                <a:ea typeface="SimSun"/>
                <a:cs typeface="Segoe UI"/>
              </a:rPr>
              <a:t>accéder</a:t>
            </a:r>
            <a:r>
              <a:rPr lang="en-US" sz="1000" dirty="0" smtClean="0">
                <a:latin typeface="Arial"/>
                <a:ea typeface="SimSun"/>
                <a:cs typeface="Segoe UI"/>
              </a:rPr>
              <a:t> à </a:t>
            </a:r>
            <a:r>
              <a:rPr lang="en-US" sz="1000" dirty="0" err="1" smtClean="0">
                <a:latin typeface="Arial"/>
                <a:ea typeface="SimSun"/>
                <a:cs typeface="Segoe UI"/>
              </a:rPr>
              <a:t>l'Analyseur</a:t>
            </a:r>
            <a:r>
              <a:rPr lang="en-US" sz="1000" dirty="0" smtClean="0">
                <a:latin typeface="Arial"/>
                <a:ea typeface="SimSun"/>
                <a:cs typeface="Segoe UI"/>
              </a:rPr>
              <a:t> de performances, </a:t>
            </a:r>
            <a:r>
              <a:rPr lang="en-US" sz="1000" dirty="0" err="1" smtClean="0">
                <a:latin typeface="Arial"/>
                <a:ea typeface="SimSun"/>
                <a:cs typeface="Segoe UI"/>
              </a:rPr>
              <a:t>dans</a:t>
            </a:r>
            <a:r>
              <a:rPr lang="en-US" sz="1000" dirty="0" smtClean="0">
                <a:latin typeface="Arial"/>
                <a:ea typeface="SimSun"/>
                <a:cs typeface="Segoe UI"/>
              </a:rPr>
              <a:t> la page </a:t>
            </a:r>
            <a:r>
              <a:rPr lang="en-US" sz="1000" b="1" dirty="0" err="1" smtClean="0">
                <a:latin typeface="Arial"/>
                <a:ea typeface="SimSun"/>
                <a:cs typeface="Arial"/>
              </a:rPr>
              <a:t>Informations</a:t>
            </a:r>
            <a:r>
              <a:rPr lang="en-US" sz="1000" b="1" dirty="0" smtClean="0">
                <a:latin typeface="Arial"/>
                <a:ea typeface="SimSun"/>
                <a:cs typeface="Arial"/>
              </a:rPr>
              <a:t> et </a:t>
            </a:r>
            <a:r>
              <a:rPr lang="en-US" sz="1000" b="1" dirty="0" err="1" smtClean="0">
                <a:latin typeface="Arial"/>
                <a:ea typeface="SimSun"/>
                <a:cs typeface="Arial"/>
              </a:rPr>
              <a:t>outils</a:t>
            </a:r>
            <a:r>
              <a:rPr lang="en-US" sz="1000" b="1" dirty="0" smtClean="0">
                <a:latin typeface="Arial"/>
                <a:ea typeface="SimSun"/>
                <a:cs typeface="Arial"/>
              </a:rPr>
              <a:t> de performance</a:t>
            </a:r>
            <a:r>
              <a:rPr lang="en-US" sz="1000" dirty="0" smtClean="0">
                <a:latin typeface="Arial"/>
                <a:ea typeface="SimSun"/>
                <a:cs typeface="Segoe UI"/>
              </a:rPr>
              <a:t>, </a:t>
            </a:r>
            <a:r>
              <a:rPr lang="en-US" sz="1000" dirty="0" err="1" smtClean="0">
                <a:latin typeface="Arial"/>
                <a:ea typeface="SimSun"/>
                <a:cs typeface="Segoe UI"/>
              </a:rPr>
              <a:t>sélectionnez</a:t>
            </a:r>
            <a:r>
              <a:rPr lang="en-US" sz="1000" dirty="0" smtClean="0">
                <a:latin typeface="Arial"/>
                <a:ea typeface="SimSun"/>
                <a:cs typeface="Segoe UI"/>
              </a:rPr>
              <a:t> </a:t>
            </a:r>
            <a:r>
              <a:rPr lang="en-US" sz="1000" b="1" dirty="0" err="1" smtClean="0">
                <a:latin typeface="Arial"/>
                <a:ea typeface="SimSun"/>
                <a:cs typeface="Arial"/>
              </a:rPr>
              <a:t>Outils</a:t>
            </a:r>
            <a:r>
              <a:rPr lang="en-US" sz="1000" b="1" dirty="0" smtClean="0">
                <a:latin typeface="Arial"/>
                <a:ea typeface="SimSun"/>
                <a:cs typeface="Arial"/>
              </a:rPr>
              <a:t> </a:t>
            </a:r>
            <a:r>
              <a:rPr lang="en-US" sz="1000" b="1" dirty="0" err="1" smtClean="0">
                <a:latin typeface="Arial"/>
                <a:ea typeface="SimSun"/>
                <a:cs typeface="Arial"/>
              </a:rPr>
              <a:t>avancés</a:t>
            </a:r>
            <a:r>
              <a:rPr lang="en-US" sz="1000" dirty="0" smtClean="0">
                <a:latin typeface="Arial"/>
                <a:ea typeface="SimSun"/>
                <a:cs typeface="Segoe UI"/>
              </a:rPr>
              <a:t>.</a:t>
            </a:r>
            <a:endParaRPr lang="en-US" sz="1000" dirty="0" smtClean="0">
              <a:latin typeface="Arial"/>
              <a:ea typeface="SimSun"/>
              <a:cs typeface="Arial"/>
            </a:endParaRPr>
          </a:p>
          <a:p>
            <a:pPr>
              <a:lnSpc>
                <a:spcPct val="115000"/>
              </a:lnSpc>
            </a:pPr>
            <a:r>
              <a:rPr lang="en-US" sz="1000" dirty="0" smtClean="0">
                <a:latin typeface="Arial"/>
                <a:ea typeface="SimSun"/>
                <a:cs typeface="Segoe UI"/>
              </a:rPr>
              <a:t>Les </a:t>
            </a:r>
            <a:r>
              <a:rPr lang="en-US" sz="1000" dirty="0" err="1" smtClean="0">
                <a:latin typeface="Arial"/>
                <a:ea typeface="SimSun"/>
                <a:cs typeface="Segoe UI"/>
              </a:rPr>
              <a:t>données</a:t>
            </a:r>
            <a:r>
              <a:rPr lang="en-US" sz="1000" dirty="0" smtClean="0">
                <a:latin typeface="Arial"/>
                <a:ea typeface="SimSun"/>
                <a:cs typeface="Segoe UI"/>
              </a:rPr>
              <a:t> </a:t>
            </a:r>
            <a:r>
              <a:rPr lang="en-US" sz="1000" dirty="0" err="1" smtClean="0">
                <a:latin typeface="Arial"/>
                <a:ea typeface="SimSun"/>
                <a:cs typeface="Segoe UI"/>
              </a:rPr>
              <a:t>peuvent</a:t>
            </a:r>
            <a:r>
              <a:rPr lang="en-US" sz="1000" dirty="0" smtClean="0">
                <a:latin typeface="Arial"/>
                <a:ea typeface="SimSun"/>
                <a:cs typeface="Segoe UI"/>
              </a:rPr>
              <a:t> </a:t>
            </a:r>
            <a:r>
              <a:rPr lang="en-US" sz="1000" dirty="0" err="1" smtClean="0">
                <a:latin typeface="Arial"/>
                <a:ea typeface="SimSun"/>
                <a:cs typeface="Segoe UI"/>
              </a:rPr>
              <a:t>être</a:t>
            </a:r>
            <a:r>
              <a:rPr lang="en-US" sz="1000" dirty="0" smtClean="0">
                <a:latin typeface="Arial"/>
                <a:ea typeface="SimSun"/>
                <a:cs typeface="Segoe UI"/>
              </a:rPr>
              <a:t> </a:t>
            </a:r>
            <a:r>
              <a:rPr lang="en-US" sz="1000" dirty="0" err="1" smtClean="0">
                <a:latin typeface="Arial"/>
                <a:ea typeface="SimSun"/>
                <a:cs typeface="Segoe UI"/>
              </a:rPr>
              <a:t>affichées</a:t>
            </a:r>
            <a:r>
              <a:rPr lang="en-US" sz="1000" dirty="0" smtClean="0">
                <a:latin typeface="Arial"/>
                <a:ea typeface="SimSun"/>
                <a:cs typeface="Segoe UI"/>
              </a:rPr>
              <a:t> de </a:t>
            </a:r>
            <a:r>
              <a:rPr lang="en-US" sz="1000" dirty="0" err="1" smtClean="0">
                <a:latin typeface="Arial"/>
                <a:ea typeface="SimSun"/>
                <a:cs typeface="Segoe UI"/>
              </a:rPr>
              <a:t>trois</a:t>
            </a:r>
            <a:r>
              <a:rPr lang="en-US" sz="1000" dirty="0" smtClean="0">
                <a:latin typeface="Arial"/>
                <a:ea typeface="SimSun"/>
                <a:cs typeface="Segoe UI"/>
              </a:rPr>
              <a:t> </a:t>
            </a:r>
            <a:r>
              <a:rPr lang="en-US" sz="1000" dirty="0" err="1" smtClean="0">
                <a:latin typeface="Arial"/>
                <a:ea typeface="SimSun"/>
                <a:cs typeface="Segoe UI"/>
              </a:rPr>
              <a:t>façons</a:t>
            </a:r>
            <a:r>
              <a:rPr lang="en-US" sz="1000" dirty="0" smtClean="0">
                <a:latin typeface="Arial"/>
                <a:ea typeface="SimSun"/>
                <a:cs typeface="Segoe UI"/>
              </a:rPr>
              <a:t> </a:t>
            </a:r>
            <a:r>
              <a:rPr lang="en-US" sz="1000" dirty="0" err="1" smtClean="0">
                <a:latin typeface="Arial"/>
                <a:ea typeface="SimSun"/>
                <a:cs typeface="Segoe UI"/>
              </a:rPr>
              <a:t>dans</a:t>
            </a:r>
            <a:r>
              <a:rPr lang="en-US" sz="1000" dirty="0" smtClean="0">
                <a:latin typeface="Arial"/>
                <a:ea typeface="SimSun"/>
                <a:cs typeface="Segoe UI"/>
              </a:rPr>
              <a:t> </a:t>
            </a:r>
            <a:r>
              <a:rPr lang="en-US" sz="1000" dirty="0" err="1" smtClean="0">
                <a:latin typeface="Arial"/>
                <a:ea typeface="SimSun"/>
                <a:cs typeface="Segoe UI"/>
              </a:rPr>
              <a:t>l'Analyseur</a:t>
            </a:r>
            <a:r>
              <a:rPr lang="en-US" sz="1000" dirty="0" smtClean="0">
                <a:latin typeface="Arial"/>
                <a:ea typeface="SimSun"/>
                <a:cs typeface="Segoe UI"/>
              </a:rPr>
              <a:t> de performances :</a:t>
            </a:r>
            <a:endParaRPr lang="en-US" sz="1000" dirty="0" smtClean="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outils</a:t>
            </a:r>
            <a:r>
              <a:rPr lang="en-US" sz="1000" dirty="0" smtClean="0">
                <a:effectLst/>
                <a:latin typeface="Arial"/>
                <a:ea typeface="Times New Roman"/>
                <a:cs typeface="Segoe UI"/>
              </a:rPr>
              <a:t> </a:t>
            </a:r>
            <a:r>
              <a:rPr lang="en-US" sz="1000" dirty="0" err="1" smtClean="0">
                <a:effectLst/>
                <a:latin typeface="Arial"/>
                <a:ea typeface="Times New Roman"/>
                <a:cs typeface="Segoe UI"/>
              </a:rPr>
              <a:t>d'analyse</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ensembles de </a:t>
            </a:r>
            <a:r>
              <a:rPr lang="en-US" sz="1000" dirty="0" err="1" smtClean="0">
                <a:effectLst/>
                <a:latin typeface="Arial"/>
                <a:ea typeface="Times New Roman"/>
                <a:cs typeface="Segoe UI"/>
              </a:rPr>
              <a:t>collecteurs</a:t>
            </a:r>
            <a:r>
              <a:rPr lang="en-US" sz="1000" dirty="0" smtClean="0">
                <a:effectLst/>
                <a:latin typeface="Arial"/>
                <a:ea typeface="Times New Roman"/>
                <a:cs typeface="Segoe UI"/>
              </a:rPr>
              <a:t> de </a:t>
            </a:r>
            <a:r>
              <a:rPr lang="en-US" sz="1000" dirty="0" err="1" smtClean="0">
                <a:effectLst/>
                <a:latin typeface="Arial"/>
                <a:ea typeface="Times New Roman"/>
                <a:cs typeface="Segoe UI"/>
              </a:rPr>
              <a:t>données</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Rapports</a:t>
            </a:r>
            <a:endParaRPr lang="en-US" sz="1000" dirty="0" smtClean="0">
              <a:effectLst/>
              <a:latin typeface="Arial"/>
              <a:ea typeface="Times New Roman"/>
              <a:cs typeface="Times New Roman"/>
            </a:endParaRPr>
          </a:p>
          <a:p>
            <a:pPr>
              <a:lnSpc>
                <a:spcPct val="115000"/>
              </a:lnSpc>
              <a:spcAft>
                <a:spcPts val="1000"/>
              </a:spcAft>
            </a:pPr>
            <a:r>
              <a:rPr lang="en-US" sz="1000" dirty="0" err="1" smtClean="0">
                <a:latin typeface="Arial"/>
                <a:ea typeface="SimSun"/>
                <a:cs typeface="Segoe UI"/>
              </a:rPr>
              <a:t>Indiquez</a:t>
            </a:r>
            <a:r>
              <a:rPr lang="en-US" sz="1000" dirty="0" smtClean="0">
                <a:latin typeface="Arial"/>
                <a:ea typeface="SimSun"/>
                <a:cs typeface="Segoe UI"/>
              </a:rPr>
              <a:t> </a:t>
            </a:r>
            <a:r>
              <a:rPr lang="en-US" sz="1000" dirty="0" err="1" smtClean="0">
                <a:latin typeface="Arial"/>
                <a:ea typeface="SimSun"/>
                <a:cs typeface="Segoe UI"/>
              </a:rPr>
              <a:t>brièvement</a:t>
            </a:r>
            <a:r>
              <a:rPr lang="en-US" sz="1000" dirty="0" smtClean="0">
                <a:latin typeface="Arial"/>
                <a:ea typeface="SimSun"/>
                <a:cs typeface="Segoe UI"/>
              </a:rPr>
              <a:t> </a:t>
            </a:r>
            <a:r>
              <a:rPr lang="en-US" sz="1000" dirty="0" err="1" smtClean="0">
                <a:latin typeface="Arial"/>
                <a:ea typeface="SimSun"/>
                <a:cs typeface="Segoe UI"/>
              </a:rPr>
              <a:t>que</a:t>
            </a:r>
            <a:r>
              <a:rPr lang="en-US" sz="1000" dirty="0" smtClean="0">
                <a:latin typeface="Arial"/>
                <a:ea typeface="SimSun"/>
                <a:cs typeface="Segoe UI"/>
              </a:rPr>
              <a:t> </a:t>
            </a:r>
            <a:r>
              <a:rPr lang="en-US" sz="1000" dirty="0" err="1" smtClean="0">
                <a:latin typeface="Arial"/>
                <a:ea typeface="SimSun"/>
                <a:cs typeface="Segoe UI"/>
              </a:rPr>
              <a:t>vous</a:t>
            </a:r>
            <a:r>
              <a:rPr lang="en-US" sz="1000" dirty="0" smtClean="0">
                <a:latin typeface="Arial"/>
                <a:ea typeface="SimSun"/>
                <a:cs typeface="Segoe UI"/>
              </a:rPr>
              <a:t> </a:t>
            </a:r>
            <a:r>
              <a:rPr lang="en-US" sz="1000" dirty="0" err="1" smtClean="0">
                <a:latin typeface="Arial"/>
                <a:ea typeface="SimSun"/>
                <a:cs typeface="Segoe UI"/>
              </a:rPr>
              <a:t>pouvez</a:t>
            </a:r>
            <a:r>
              <a:rPr lang="en-US" sz="1000" dirty="0" smtClean="0">
                <a:latin typeface="Arial"/>
                <a:ea typeface="SimSun"/>
                <a:cs typeface="Segoe UI"/>
              </a:rPr>
              <a:t> </a:t>
            </a:r>
            <a:r>
              <a:rPr lang="en-US" sz="1000" dirty="0" err="1" smtClean="0">
                <a:latin typeface="Arial"/>
                <a:ea typeface="SimSun"/>
                <a:cs typeface="Segoe UI"/>
              </a:rPr>
              <a:t>également</a:t>
            </a:r>
            <a:r>
              <a:rPr lang="en-US" sz="1000" dirty="0" smtClean="0">
                <a:latin typeface="Arial"/>
                <a:ea typeface="SimSun"/>
                <a:cs typeface="Segoe UI"/>
              </a:rPr>
              <a:t> </a:t>
            </a:r>
            <a:r>
              <a:rPr lang="en-US" sz="1000" dirty="0" err="1" smtClean="0">
                <a:latin typeface="Arial"/>
                <a:ea typeface="SimSun"/>
                <a:cs typeface="Segoe UI"/>
              </a:rPr>
              <a:t>accéder</a:t>
            </a:r>
            <a:r>
              <a:rPr lang="en-US" sz="1000" dirty="0" smtClean="0">
                <a:latin typeface="Arial"/>
                <a:ea typeface="SimSun"/>
                <a:cs typeface="Segoe UI"/>
              </a:rPr>
              <a:t> au </a:t>
            </a:r>
            <a:r>
              <a:rPr lang="en-US" sz="1000" dirty="0" err="1" smtClean="0">
                <a:latin typeface="Arial"/>
                <a:ea typeface="SimSun"/>
                <a:cs typeface="Segoe UI"/>
              </a:rPr>
              <a:t>Moniteur</a:t>
            </a:r>
            <a:r>
              <a:rPr lang="en-US" sz="1000" dirty="0" smtClean="0">
                <a:latin typeface="Arial"/>
                <a:ea typeface="SimSun"/>
                <a:cs typeface="Segoe UI"/>
              </a:rPr>
              <a:t> de </a:t>
            </a:r>
            <a:r>
              <a:rPr lang="en-US" sz="1000" dirty="0" err="1" smtClean="0">
                <a:latin typeface="Arial"/>
                <a:ea typeface="SimSun"/>
                <a:cs typeface="Segoe UI"/>
              </a:rPr>
              <a:t>ressources</a:t>
            </a:r>
            <a:r>
              <a:rPr lang="en-US" sz="1000" dirty="0" smtClean="0">
                <a:latin typeface="Arial"/>
                <a:ea typeface="SimSun"/>
                <a:cs typeface="Segoe UI"/>
              </a:rPr>
              <a:t> à </a:t>
            </a:r>
            <a:r>
              <a:rPr lang="en-US" sz="1000" dirty="0" err="1" smtClean="0">
                <a:latin typeface="Arial"/>
                <a:ea typeface="SimSun"/>
                <a:cs typeface="Segoe UI"/>
              </a:rPr>
              <a:t>partir</a:t>
            </a:r>
            <a:r>
              <a:rPr lang="en-US" sz="1000" dirty="0" smtClean="0">
                <a:latin typeface="Arial"/>
                <a:ea typeface="SimSun"/>
                <a:cs typeface="Segoe UI"/>
              </a:rPr>
              <a:t> de </a:t>
            </a:r>
            <a:r>
              <a:rPr lang="en-US" sz="1000" dirty="0" err="1" smtClean="0">
                <a:latin typeface="Arial"/>
                <a:ea typeface="SimSun"/>
                <a:cs typeface="Segoe UI"/>
              </a:rPr>
              <a:t>l'Analyseur</a:t>
            </a:r>
            <a:r>
              <a:rPr lang="en-US" sz="1000" dirty="0" smtClean="0">
                <a:latin typeface="Arial"/>
                <a:ea typeface="SimSun"/>
                <a:cs typeface="Segoe UI"/>
              </a:rPr>
              <a:t> de performances.</a:t>
            </a:r>
            <a:endParaRPr lang="en-US" sz="1000" dirty="0" smtClean="0">
              <a:latin typeface="Arial"/>
              <a:ea typeface="SimSun"/>
              <a:cs typeface="Arial"/>
            </a:endParaRPr>
          </a:p>
          <a:p>
            <a:pPr eaLnBrk="1" hangingPunct="1"/>
            <a:endParaRPr lang="en-US" sz="1000" dirty="0" smtClean="0"/>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13: Surveillance de Windows Server 2012</a:t>
            </a:r>
            <a:endParaRPr lang="en-US" sz="1200" b="1">
              <a:solidFill>
                <a:srgbClr val="336699"/>
              </a:solid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Segoe UI"/>
              </a:rPr>
              <a:t>Expliquez comment l'interface Moniteur de ressources dans Windows Server 2012 fournit une analyse détaillée des performances en temps réel de votre serveur. Expliquez comment vous pouvez utiliser le Moniteur de ressources pour analyser en temps réel l'utilisation et les performances du processeur, du disque, du réseau et de la mémoire. Vous pouvez ainsi identifier les conflits de ressources et les goulots d'étranglement afin de les résoudre.</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688C6DC2-9EA5-490D-B567-8BB0AF65BFE8}" type="slidenum">
              <a:rPr lang="en-US" smtClean="0"/>
              <a:t>6</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13: Surveillance de Windows Server 2012</a:t>
            </a:r>
            <a:endParaRPr lang="en-US" sz="1200" b="1">
              <a:solidFill>
                <a:srgbClr val="336699"/>
              </a:solidFill>
              <a:latin typeface="Arial"/>
            </a:endParaRPr>
          </a:p>
        </p:txBody>
      </p:sp>
    </p:spTree>
    <p:extLst>
      <p:ext uri="{BB962C8B-B14F-4D97-AF65-F5344CB8AC3E}">
        <p14:creationId xmlns:p14="http://schemas.microsoft.com/office/powerpoint/2010/main" val="152206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La plupart des stagiaires doivent connaître les notions de base de l'Observateur d'événements. Vous pouvez faire une démonstration du nœud Journaux des applications et des services.</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688C6DC2-9EA5-490D-B567-8BB0AF65BFE8}" type="slidenum">
              <a:rPr lang="en-US" smtClean="0"/>
              <a:t>7</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13: Surveillance de Windows Server 2012</a:t>
            </a:r>
            <a:endParaRPr lang="en-US" sz="1200" b="1">
              <a:solidFill>
                <a:srgbClr val="336699"/>
              </a:solidFill>
              <a:latin typeface="Arial"/>
            </a:endParaRPr>
          </a:p>
        </p:txBody>
      </p:sp>
    </p:spTree>
    <p:extLst>
      <p:ext uri="{BB962C8B-B14F-4D97-AF65-F5344CB8AC3E}">
        <p14:creationId xmlns:p14="http://schemas.microsoft.com/office/powerpoint/2010/main" val="2880371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 </a:t>
            </a:r>
          </a:p>
        </p:txBody>
      </p:sp>
      <p:sp>
        <p:nvSpPr>
          <p:cNvPr id="4" name="Slide Number Placeholder 3"/>
          <p:cNvSpPr>
            <a:spLocks noGrp="1"/>
          </p:cNvSpPr>
          <p:nvPr>
            <p:ph type="sldNum" sz="quarter" idx="10"/>
          </p:nvPr>
        </p:nvSpPr>
        <p:spPr/>
        <p:txBody>
          <a:bodyPr/>
          <a:lstStyle/>
          <a:p>
            <a:fld id="{688C6DC2-9EA5-490D-B567-8BB0AF65BFE8}" type="slidenum">
              <a:rPr lang="en-US" smtClean="0"/>
              <a:t>8</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13: Surveillance de Windows Server 2012</a:t>
            </a:r>
            <a:endParaRPr lang="en-US" sz="1200" b="1">
              <a:solidFill>
                <a:srgbClr val="336699"/>
              </a:solidFill>
              <a:latin typeface="Arial"/>
            </a:endParaRPr>
          </a:p>
        </p:txBody>
      </p:sp>
    </p:spTree>
    <p:extLst>
      <p:ext uri="{BB962C8B-B14F-4D97-AF65-F5344CB8AC3E}">
        <p14:creationId xmlns:p14="http://schemas.microsoft.com/office/powerpoint/2010/main" val="3651857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Segoe UI"/>
              </a:rPr>
              <a:t>Demandez aux stagiaires s'ils ont déjà utilisé des outils de collecte de données pour établir une base de référence des performances. Rappelez aux stagiaires que la base de référence doit comprendre les composants de base. </a:t>
            </a:r>
            <a:endParaRPr lang="en-US" sz="1000">
              <a:latin typeface="Arial"/>
              <a:ea typeface="SimSun"/>
              <a:cs typeface="Arial"/>
            </a:endParaRPr>
          </a:p>
          <a:p>
            <a:pPr>
              <a:lnSpc>
                <a:spcPct val="115000"/>
              </a:lnSpc>
            </a:pPr>
            <a:r>
              <a:rPr lang="en-US" sz="1000">
                <a:latin typeface="Arial"/>
                <a:ea typeface="SimSun"/>
                <a:cs typeface="Segoe UI"/>
              </a:rPr>
              <a:t>Les quatre principaux composants matériels à surveiller dans un ordinateur Windows Server sont :</a:t>
            </a:r>
            <a:endParaRPr lang="en-US" sz="1000">
              <a:latin typeface="Arial"/>
              <a:ea typeface="SimSun"/>
              <a:cs typeface="Arial"/>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Processeur</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disque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Mémoire</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réseau.</a:t>
            </a:r>
            <a:endParaRPr lang="en-US" sz="1000" smtClean="0">
              <a:effectLst/>
              <a:latin typeface="Arial"/>
              <a:ea typeface="Times New Roman"/>
              <a:cs typeface="Times New Roman"/>
            </a:endParaRPr>
          </a:p>
          <a:p>
            <a:pPr>
              <a:lnSpc>
                <a:spcPct val="115000"/>
              </a:lnSpc>
              <a:spcAft>
                <a:spcPts val="1000"/>
              </a:spcAft>
            </a:pPr>
            <a:r>
              <a:rPr lang="en-US" sz="1000">
                <a:latin typeface="Arial"/>
                <a:ea typeface="SimSun"/>
                <a:cs typeface="Segoe UI"/>
              </a:rPr>
              <a:t>En comprenant comment le système d'exploitation utilise ces quatre composants matériels clés et comment ils interagissent entre eux, vous commencez à comprendre comment optimiser les performances du serveur. </a:t>
            </a:r>
            <a:endParaRPr lang="en-US" sz="1000">
              <a:latin typeface="Arial"/>
              <a:ea typeface="SimSun"/>
              <a:cs typeface="Arial"/>
            </a:endParaRPr>
          </a:p>
          <a:p>
            <a:pPr>
              <a:lnSpc>
                <a:spcPct val="115000"/>
              </a:lnSpc>
            </a:pPr>
            <a:r>
              <a:rPr lang="en-US" sz="1000">
                <a:latin typeface="Arial"/>
                <a:ea typeface="SimSun"/>
                <a:cs typeface="Segoe UI"/>
              </a:rPr>
              <a:t>Lors de l'analyse des performances, vous devez prendre en compte les éléments suivants :</a:t>
            </a:r>
            <a:endParaRPr lang="en-US" sz="1000">
              <a:latin typeface="Arial"/>
              <a:ea typeface="SimSun"/>
              <a:cs typeface="Arial"/>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la mesure de tous les composants clés du serveur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le rôle et la charge de travail du serveur pour déterminer quels composants matériels risquent de nuire à ses performances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la possibilité d'accroître les performances d'un serveur en augmentant sa puissance ou en réduisant le nombre d'applications exécutées par l'utilisateur.</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688C6DC2-9EA5-490D-B567-8BB0AF65BFE8}" type="slidenum">
              <a:rPr lang="en-US" smtClean="0"/>
              <a:t>9</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13: Surveillance de Windows Server 2012</a:t>
            </a:r>
            <a:endParaRPr lang="en-US" sz="1200" b="1">
              <a:solidFill>
                <a:srgbClr val="336699"/>
              </a:solidFill>
              <a:latin typeface="Arial"/>
            </a:endParaRPr>
          </a:p>
        </p:txBody>
      </p:sp>
    </p:spTree>
    <p:extLst>
      <p:ext uri="{BB962C8B-B14F-4D97-AF65-F5344CB8AC3E}">
        <p14:creationId xmlns:p14="http://schemas.microsoft.com/office/powerpoint/2010/main" val="103302516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10677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3169492"/>
            <a:ext cx="5638799" cy="340093"/>
          </a:xfrm>
        </p:spPr>
        <p:txBody>
          <a:bodyPr/>
          <a:lstStyle/>
          <a:p>
            <a:r>
              <a:rPr lang="en-US" sz="2600" smtClean="0"/>
              <a:t>Module 13</a:t>
            </a:r>
            <a:endParaRPr lang="en-US" sz="2600"/>
          </a:p>
        </p:txBody>
      </p:sp>
      <p:sp>
        <p:nvSpPr>
          <p:cNvPr id="3" name="Subtitle 2"/>
          <p:cNvSpPr>
            <a:spLocks noGrp="1"/>
          </p:cNvSpPr>
          <p:nvPr>
            <p:ph type="subTitle" sz="quarter" idx="1"/>
          </p:nvPr>
        </p:nvSpPr>
        <p:spPr/>
        <p:txBody>
          <a:bodyPr/>
          <a:lstStyle/>
          <a:p>
            <a:r>
              <a:rPr lang="fr-FR" smtClean="0"/>
              <a:t>Surveillance de Windows Server 2012</a:t>
            </a:r>
            <a:endParaRPr lang="en-US"/>
          </a:p>
        </p:txBody>
      </p:sp>
    </p:spTree>
    <p:extLst>
      <p:ext uri="{BB962C8B-B14F-4D97-AF65-F5344CB8AC3E}">
        <p14:creationId xmlns:p14="http://schemas.microsoft.com/office/powerpoint/2010/main" val="1930849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 sont les ensembles de collecteurs de données ?</a:t>
            </a:r>
            <a:endParaRPr lang="en-US"/>
          </a:p>
        </p:txBody>
      </p:sp>
      <p:sp>
        <p:nvSpPr>
          <p:cNvPr id="4" name="Content Placeholder 2"/>
          <p:cNvSpPr>
            <a:spLocks noGrp="1"/>
          </p:cNvSpPr>
          <p:nvPr/>
        </p:nvSpPr>
        <p:spPr bwMode="auto">
          <a:xfrm>
            <a:off x="457200" y="1710644"/>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sz="2400" dirty="0"/>
              <a:t>Les ensembles de collecteurs de données vous permettent de collecter des statistiques sur les performances et d'autres statistiques système pour l'analyse </a:t>
            </a:r>
          </a:p>
          <a:p>
            <a:r>
              <a:rPr lang="en-GB" sz="2400" dirty="0"/>
              <a:t>Les ensembles de collecteurs de données peuvent contenir les types de collecteurs de données suivants :</a:t>
            </a:r>
          </a:p>
          <a:p>
            <a:pPr lvl="1"/>
            <a:r>
              <a:rPr lang="en-US" dirty="0"/>
              <a:t>Compteurs de performance</a:t>
            </a:r>
          </a:p>
          <a:p>
            <a:pPr lvl="1"/>
            <a:r>
              <a:rPr lang="en-US" dirty="0"/>
              <a:t>Données de suivi d'événements</a:t>
            </a:r>
          </a:p>
          <a:p>
            <a:pPr lvl="1"/>
            <a:r>
              <a:rPr lang="en-US" dirty="0"/>
              <a:t>Informations sur la configuration système</a:t>
            </a:r>
          </a:p>
        </p:txBody>
      </p:sp>
    </p:spTree>
    <p:extLst>
      <p:ext uri="{BB962C8B-B14F-4D97-AF65-F5344CB8AC3E}">
        <p14:creationId xmlns:p14="http://schemas.microsoft.com/office/powerpoint/2010/main" val="10743074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49b2fd80-7ebd-4a62-a0a6-6970e510e34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smtClean="0"/>
              <a:t>Démonstration : Capture de données de compteur avec un ensemble de collecteurs de données</a:t>
            </a:r>
            <a:endParaRPr lang="en-US" sz="2600"/>
          </a:p>
        </p:txBody>
      </p:sp>
      <p:sp>
        <p:nvSpPr>
          <p:cNvPr id="4" name="Rectangle 3"/>
          <p:cNvSpPr>
            <a:spLocks noGrp="1" noChangeArrowheads="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eaLnBrk="1" hangingPunct="1">
              <a:buFontTx/>
              <a:buNone/>
            </a:pPr>
            <a:r>
              <a:rPr lang="en-US" sz="2400" dirty="0" smtClean="0"/>
              <a:t>Dans cette démonstration, vous allez apprendre à :</a:t>
            </a:r>
          </a:p>
          <a:p>
            <a:pPr lvl="0"/>
            <a:r>
              <a:rPr lang="en-GB" sz="2400" dirty="0"/>
              <a:t>Créer un ensemble de collecteurs de données</a:t>
            </a:r>
          </a:p>
          <a:p>
            <a:pPr lvl="0"/>
            <a:r>
              <a:rPr lang="en-GB" sz="2400" dirty="0"/>
              <a:t>Créer une charge de disque sur le serveur</a:t>
            </a:r>
          </a:p>
          <a:p>
            <a:pPr lvl="0"/>
            <a:r>
              <a:rPr lang="en-GB" sz="2400" dirty="0" err="1"/>
              <a:t>Analyser les données obtenues dans un rapport </a:t>
            </a:r>
          </a:p>
          <a:p>
            <a:pPr lvl="0"/>
            <a:endParaRPr lang="en-US" dirty="0"/>
          </a:p>
        </p:txBody>
      </p:sp>
    </p:spTree>
    <p:extLst>
      <p:ext uri="{BB962C8B-B14F-4D97-AF65-F5344CB8AC3E}">
        <p14:creationId xmlns:p14="http://schemas.microsoft.com/office/powerpoint/2010/main" val="4008330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71650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63614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87585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0c96e0ae-e26c-412a-84fc-83476836ad1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Démonstration : Configuration d'une alerte</a:t>
            </a:r>
            <a:endParaRPr lang="en-US"/>
          </a:p>
        </p:txBody>
      </p:sp>
      <p:sp>
        <p:nvSpPr>
          <p:cNvPr id="4" name="Rectangle 3"/>
          <p:cNvSpPr>
            <a:spLocks noGrp="1" noChangeArrowheads="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eaLnBrk="1" hangingPunct="1">
              <a:buFontTx/>
              <a:buNone/>
            </a:pPr>
            <a:r>
              <a:rPr lang="en-US" sz="2400" dirty="0" smtClean="0"/>
              <a:t>Dans cette démonstration, vous allez apprendre à :</a:t>
            </a:r>
          </a:p>
          <a:p>
            <a:pPr lvl="0"/>
            <a:r>
              <a:rPr lang="en-GB" sz="2400" dirty="0"/>
              <a:t>Créer un ensemble de collecteurs de données avec un compteur d'alerte</a:t>
            </a:r>
          </a:p>
          <a:p>
            <a:pPr lvl="0"/>
            <a:r>
              <a:rPr lang="en-GB" sz="2400" dirty="0"/>
              <a:t>Générer une charge de serveur qui dépasse le seuil configuré</a:t>
            </a:r>
          </a:p>
          <a:p>
            <a:pPr lvl="0"/>
            <a:r>
              <a:rPr lang="en-GB" sz="2400" dirty="0"/>
              <a:t>Examiner le journal d'événements pour l'événement obtenu</a:t>
            </a:r>
          </a:p>
          <a:p>
            <a:pPr lvl="0"/>
            <a:endParaRPr lang="en-US" dirty="0"/>
          </a:p>
        </p:txBody>
      </p:sp>
    </p:spTree>
    <p:extLst>
      <p:ext uri="{BB962C8B-B14F-4D97-AF65-F5344CB8AC3E}">
        <p14:creationId xmlns:p14="http://schemas.microsoft.com/office/powerpoint/2010/main" val="34645970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75113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57841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ec0a3d08-b3cf-4a37-afb7-f5e28ccb282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Démonstration : Affichage de rapports dans l’Analyseur de performances</a:t>
            </a:r>
            <a:endParaRPr lang="en-US"/>
          </a:p>
        </p:txBody>
      </p:sp>
      <p:sp>
        <p:nvSpPr>
          <p:cNvPr id="4" name="Rectangle 3"/>
          <p:cNvSpPr>
            <a:spLocks noGrp="1" noChangeArrowheads="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dirty="0" smtClean="0"/>
              <a:t>Dans cette démonstration, vous allez apprendre à afficher un rapport de performances</a:t>
            </a:r>
          </a:p>
          <a:p>
            <a:pPr lvl="0"/>
            <a:endParaRPr lang="en-US" dirty="0"/>
          </a:p>
        </p:txBody>
      </p:sp>
    </p:spTree>
    <p:extLst>
      <p:ext uri="{BB962C8B-B14F-4D97-AF65-F5344CB8AC3E}">
        <p14:creationId xmlns:p14="http://schemas.microsoft.com/office/powerpoint/2010/main" val="25141775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04a1dc95-b0a7-4c05-a072-88e89f61c4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Surveillance des services d'infrastructure réseau</a:t>
            </a:r>
            <a:endParaRPr lang="en-US"/>
          </a:p>
        </p:txBody>
      </p:sp>
      <p:grpSp>
        <p:nvGrpSpPr>
          <p:cNvPr id="3" name="Group 2"/>
          <p:cNvGrpSpPr/>
          <p:nvPr/>
        </p:nvGrpSpPr>
        <p:grpSpPr>
          <a:xfrm>
            <a:off x="172042" y="2076450"/>
            <a:ext cx="8774113" cy="4175763"/>
            <a:chOff x="172042" y="2076450"/>
            <a:chExt cx="8774113" cy="4175763"/>
          </a:xfrm>
        </p:grpSpPr>
        <p:sp>
          <p:nvSpPr>
            <p:cNvPr id="5" name="Line 71"/>
            <p:cNvSpPr>
              <a:spLocks noChangeShapeType="1"/>
            </p:cNvSpPr>
            <p:nvPr/>
          </p:nvSpPr>
          <p:spPr bwMode="auto">
            <a:xfrm flipH="1">
              <a:off x="2793004" y="2576512"/>
              <a:ext cx="2100263"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Light" pitchFamily="34" charset="0"/>
              </a:endParaRPr>
            </a:p>
          </p:txBody>
        </p:sp>
        <p:sp>
          <p:nvSpPr>
            <p:cNvPr id="6" name="Oval 5"/>
            <p:cNvSpPr>
              <a:spLocks noChangeArrowheads="1"/>
            </p:cNvSpPr>
            <p:nvPr/>
          </p:nvSpPr>
          <p:spPr bwMode="auto">
            <a:xfrm>
              <a:off x="3826467" y="2149475"/>
              <a:ext cx="5119688" cy="2786063"/>
            </a:xfrm>
            <a:prstGeom prst="ellipse">
              <a:avLst/>
            </a:prstGeom>
            <a:gradFill rotWithShape="1">
              <a:gsLst>
                <a:gs pos="0">
                  <a:srgbClr val="DEE7F1"/>
                </a:gs>
                <a:gs pos="100000">
                  <a:srgbClr val="8DACD0"/>
                </a:gs>
              </a:gsLst>
              <a:lin ang="18900000" scaled="1"/>
            </a:gradFill>
            <a:ln>
              <a:noFill/>
            </a:ln>
            <a:effectLst>
              <a:outerShdw dist="35921" dir="2700000" algn="ctr" rotWithShape="0">
                <a:srgbClr val="5F5F5F">
                  <a:alpha val="50000"/>
                </a:srgbClr>
              </a:outerShdw>
            </a:effectLst>
            <a:extLst>
              <a:ext uri="{91240B29-F687-4F45-9708-019B960494DF}">
                <a14:hiddenLine xmlns:a14="http://schemas.microsoft.com/office/drawing/2010/main" w="9525">
                  <a:solidFill>
                    <a:srgbClr val="000000"/>
                  </a:solidFill>
                  <a:round/>
                  <a:headEnd/>
                  <a:tailEnd/>
                </a14:hiddenLine>
              </a:ext>
            </a:extLst>
          </p:spPr>
          <p:txBody>
            <a:bodyPr lIns="182880" rIns="18288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eaLnBrk="1" hangingPunct="1"/>
              <a:endParaRPr lang="en-US" b="0" dirty="0">
                <a:solidFill>
                  <a:srgbClr val="000000"/>
                </a:solidFill>
                <a:latin typeface="Segoe UI Light" pitchFamily="34" charset="0"/>
              </a:endParaRPr>
            </a:p>
          </p:txBody>
        </p:sp>
        <p:sp>
          <p:nvSpPr>
            <p:cNvPr id="7" name="AutoShape 73"/>
            <p:cNvSpPr>
              <a:spLocks noChangeArrowheads="1"/>
            </p:cNvSpPr>
            <p:nvPr/>
          </p:nvSpPr>
          <p:spPr bwMode="auto">
            <a:xfrm>
              <a:off x="5577479" y="4597400"/>
              <a:ext cx="1549400" cy="365125"/>
            </a:xfrm>
            <a:prstGeom prst="roundRect">
              <a:avLst>
                <a:gd name="adj" fmla="val 4167"/>
              </a:avLst>
            </a:prstGeom>
            <a:noFill/>
            <a:ln>
              <a:noFill/>
            </a:ln>
            <a:effectLst/>
            <a:extLst>
              <a:ext uri="{909E8E84-426E-40DD-AFC4-6F175D3DCCD1}">
                <a14:hiddenFill xmlns:a14="http://schemas.microsoft.com/office/drawing/2010/main">
                  <a:solidFill>
                    <a:srgbClr val="8DACD0"/>
                  </a:solidFill>
                </a14:hiddenFill>
              </a:ext>
              <a:ext uri="{91240B29-F687-4F45-9708-019B960494DF}">
                <a14:hiddenLine xmlns:a14="http://schemas.microsoft.com/office/drawing/2010/main" w="9525">
                  <a:solidFill>
                    <a:srgbClr val="4D4D4D"/>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pPr>
              <a:r>
                <a:rPr lang="en-US" sz="1600" dirty="0">
                  <a:latin typeface="Segoe UI Light" pitchFamily="34" charset="0"/>
                </a:rPr>
                <a:t>Intranet</a:t>
              </a:r>
            </a:p>
          </p:txBody>
        </p:sp>
        <p:pic>
          <p:nvPicPr>
            <p:cNvPr id="8" name="Picture 7" descr="Interne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392" y="3298825"/>
              <a:ext cx="927100" cy="91916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Server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86892" y="3703637"/>
              <a:ext cx="676275" cy="806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Server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29917" y="2852737"/>
              <a:ext cx="676275" cy="806450"/>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78"/>
            <p:cNvSpPr>
              <a:spLocks noChangeArrowheads="1"/>
            </p:cNvSpPr>
            <p:nvPr/>
          </p:nvSpPr>
          <p:spPr bwMode="auto">
            <a:xfrm>
              <a:off x="172042" y="4229100"/>
              <a:ext cx="1192213" cy="365125"/>
            </a:xfrm>
            <a:prstGeom prst="roundRect">
              <a:avLst>
                <a:gd name="adj" fmla="val 4167"/>
              </a:avLst>
            </a:prstGeom>
            <a:noFill/>
            <a:ln>
              <a:noFill/>
            </a:ln>
            <a:effectLst/>
            <a:extLst>
              <a:ext uri="{909E8E84-426E-40DD-AFC4-6F175D3DCCD1}">
                <a14:hiddenFill xmlns:a14="http://schemas.microsoft.com/office/drawing/2010/main">
                  <a:solidFill>
                    <a:srgbClr val="8DACD0"/>
                  </a:solidFill>
                </a14:hiddenFill>
              </a:ext>
              <a:ext uri="{91240B29-F687-4F45-9708-019B960494DF}">
                <a14:hiddenLine xmlns:a14="http://schemas.microsoft.com/office/drawing/2010/main" w="9525">
                  <a:solidFill>
                    <a:srgbClr val="4D4D4D"/>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pPr>
              <a:r>
                <a:rPr lang="en-US" sz="1600" dirty="0">
                  <a:latin typeface="Segoe UI Light" pitchFamily="34" charset="0"/>
                </a:rPr>
                <a:t>Internet</a:t>
              </a:r>
            </a:p>
          </p:txBody>
        </p:sp>
        <p:pic>
          <p:nvPicPr>
            <p:cNvPr id="13" name="Picture 12" descr="Server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39604" y="3711575"/>
              <a:ext cx="676275" cy="806450"/>
            </a:xfrm>
            <a:prstGeom prst="rect">
              <a:avLst/>
            </a:prstGeom>
            <a:noFill/>
            <a:extLst>
              <a:ext uri="{909E8E84-426E-40DD-AFC4-6F175D3DCCD1}">
                <a14:hiddenFill xmlns:a14="http://schemas.microsoft.com/office/drawing/2010/main">
                  <a:solidFill>
                    <a:srgbClr val="FFFFFF"/>
                  </a:solidFill>
                </a14:hiddenFill>
              </a:ext>
            </a:extLst>
          </p:spPr>
        </p:pic>
        <p:sp>
          <p:nvSpPr>
            <p:cNvPr id="14" name="AutoShape 87"/>
            <p:cNvSpPr>
              <a:spLocks noChangeArrowheads="1"/>
            </p:cNvSpPr>
            <p:nvPr/>
          </p:nvSpPr>
          <p:spPr bwMode="auto">
            <a:xfrm>
              <a:off x="3753256" y="4491037"/>
              <a:ext cx="1327150" cy="444500"/>
            </a:xfrm>
            <a:prstGeom prst="roundRect">
              <a:avLst>
                <a:gd name="adj" fmla="val 11060"/>
              </a:avLst>
            </a:prstGeom>
            <a:solidFill>
              <a:schemeClr val="bg1"/>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200" dirty="0">
                  <a:latin typeface="Segoe UI Light" pitchFamily="34" charset="0"/>
                </a:rPr>
                <a:t>Serveur DHCP </a:t>
              </a:r>
            </a:p>
          </p:txBody>
        </p:sp>
        <p:sp>
          <p:nvSpPr>
            <p:cNvPr id="15" name="AutoShape 88"/>
            <p:cNvSpPr>
              <a:spLocks noChangeArrowheads="1"/>
            </p:cNvSpPr>
            <p:nvPr/>
          </p:nvSpPr>
          <p:spPr bwMode="auto">
            <a:xfrm>
              <a:off x="5669554" y="3697287"/>
              <a:ext cx="1279525" cy="409575"/>
            </a:xfrm>
            <a:prstGeom prst="roundRect">
              <a:avLst>
                <a:gd name="adj" fmla="val 11060"/>
              </a:avLst>
            </a:prstGeom>
            <a:solidFill>
              <a:schemeClr val="bg1"/>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200" dirty="0" smtClean="0">
                  <a:latin typeface="Segoe UI Light" pitchFamily="34" charset="0"/>
                </a:rPr>
                <a:t>Serveur DNS</a:t>
              </a:r>
              <a:endParaRPr lang="en-US" sz="1200" dirty="0">
                <a:latin typeface="Segoe UI Light" pitchFamily="34" charset="0"/>
              </a:endParaRPr>
            </a:p>
          </p:txBody>
        </p:sp>
        <p:grpSp>
          <p:nvGrpSpPr>
            <p:cNvPr id="16" name="Group 15"/>
            <p:cNvGrpSpPr>
              <a:grpSpLocks/>
            </p:cNvGrpSpPr>
            <p:nvPr/>
          </p:nvGrpSpPr>
          <p:grpSpPr bwMode="auto">
            <a:xfrm>
              <a:off x="6839542" y="2393950"/>
              <a:ext cx="1133475" cy="758825"/>
              <a:chOff x="2916" y="3354"/>
              <a:chExt cx="889" cy="650"/>
            </a:xfrm>
          </p:grpSpPr>
          <p:pic>
            <p:nvPicPr>
              <p:cNvPr id="27" name="Picture 26" descr="Router_Wireles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29" y="3510"/>
                <a:ext cx="576" cy="49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Public_Switch"/>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202981">
                <a:off x="2916" y="3354"/>
                <a:ext cx="576" cy="406"/>
              </a:xfrm>
              <a:prstGeom prst="rect">
                <a:avLst/>
              </a:prstGeom>
              <a:noFill/>
              <a:extLst>
                <a:ext uri="{909E8E84-426E-40DD-AFC4-6F175D3DCCD1}">
                  <a14:hiddenFill xmlns:a14="http://schemas.microsoft.com/office/drawing/2010/main">
                    <a:solidFill>
                      <a:srgbClr val="FFFFFF"/>
                    </a:solidFill>
                  </a14:hiddenFill>
                </a:ext>
              </a:extLst>
            </p:spPr>
          </p:pic>
        </p:grpSp>
        <p:pic>
          <p:nvPicPr>
            <p:cNvPr id="17" name="Picture 16" descr="2DomainWithOus0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48779" y="2378075"/>
              <a:ext cx="101123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AutoShape 94"/>
            <p:cNvSpPr>
              <a:spLocks noChangeArrowheads="1"/>
            </p:cNvSpPr>
            <p:nvPr/>
          </p:nvSpPr>
          <p:spPr bwMode="auto">
            <a:xfrm>
              <a:off x="5217117" y="2076450"/>
              <a:ext cx="1023938" cy="439738"/>
            </a:xfrm>
            <a:prstGeom prst="roundRect">
              <a:avLst>
                <a:gd name="adj" fmla="val 11060"/>
              </a:avLst>
            </a:prstGeom>
            <a:solidFill>
              <a:schemeClr val="bg1"/>
            </a:solidFill>
            <a:ln w="9525" algn="ctr">
              <a:solidFill>
                <a:srgbClr val="777777"/>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200" dirty="0">
                  <a:latin typeface="Segoe UI Light" pitchFamily="34" charset="0"/>
                </a:rPr>
                <a:t>Active Directory</a:t>
              </a:r>
            </a:p>
          </p:txBody>
        </p:sp>
        <p:sp>
          <p:nvSpPr>
            <p:cNvPr id="19" name="Line 95"/>
            <p:cNvSpPr>
              <a:spLocks noChangeShapeType="1"/>
            </p:cNvSpPr>
            <p:nvPr/>
          </p:nvSpPr>
          <p:spPr bwMode="auto">
            <a:xfrm rot="5400000" flipH="1">
              <a:off x="2204041" y="3151187"/>
              <a:ext cx="1196975" cy="11113"/>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Light" pitchFamily="34" charset="0"/>
              </a:endParaRPr>
            </a:p>
          </p:txBody>
        </p:sp>
        <p:pic>
          <p:nvPicPr>
            <p:cNvPr id="20" name="Picture 19" descr="Server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15292" y="2132012"/>
              <a:ext cx="676275" cy="806450"/>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p:cNvGrpSpPr>
              <a:grpSpLocks/>
            </p:cNvGrpSpPr>
            <p:nvPr/>
          </p:nvGrpSpPr>
          <p:grpSpPr bwMode="auto">
            <a:xfrm>
              <a:off x="2158004" y="4249231"/>
              <a:ext cx="1298575" cy="404940"/>
              <a:chOff x="1313" y="2170"/>
              <a:chExt cx="818" cy="255"/>
            </a:xfrm>
          </p:grpSpPr>
          <p:sp>
            <p:nvSpPr>
              <p:cNvPr id="23" name="Line 105"/>
              <p:cNvSpPr>
                <a:spLocks noChangeShapeType="1"/>
              </p:cNvSpPr>
              <p:nvPr/>
            </p:nvSpPr>
            <p:spPr bwMode="auto">
              <a:xfrm rot="5400000">
                <a:off x="1720" y="1887"/>
                <a:ext cx="1" cy="812"/>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Light" pitchFamily="34" charset="0"/>
                </a:endParaRPr>
              </a:p>
            </p:txBody>
          </p:sp>
          <p:sp>
            <p:nvSpPr>
              <p:cNvPr id="24" name="Line 106"/>
              <p:cNvSpPr>
                <a:spLocks noChangeShapeType="1"/>
              </p:cNvSpPr>
              <p:nvPr/>
            </p:nvSpPr>
            <p:spPr bwMode="auto">
              <a:xfrm rot="10800000">
                <a:off x="1313" y="2172"/>
                <a:ext cx="1" cy="131"/>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Light" pitchFamily="34" charset="0"/>
                </a:endParaRPr>
              </a:p>
            </p:txBody>
          </p:sp>
          <p:sp>
            <p:nvSpPr>
              <p:cNvPr id="25" name="Line 107"/>
              <p:cNvSpPr>
                <a:spLocks noChangeShapeType="1"/>
              </p:cNvSpPr>
              <p:nvPr/>
            </p:nvSpPr>
            <p:spPr bwMode="auto">
              <a:xfrm rot="10800000">
                <a:off x="2130" y="2170"/>
                <a:ext cx="1" cy="131"/>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Light" pitchFamily="34" charset="0"/>
                </a:endParaRPr>
              </a:p>
            </p:txBody>
          </p:sp>
          <p:sp>
            <p:nvSpPr>
              <p:cNvPr id="26" name="Line 108"/>
              <p:cNvSpPr>
                <a:spLocks noChangeShapeType="1"/>
              </p:cNvSpPr>
              <p:nvPr/>
            </p:nvSpPr>
            <p:spPr bwMode="auto">
              <a:xfrm rot="10800000">
                <a:off x="1729" y="2294"/>
                <a:ext cx="1" cy="131"/>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latin typeface="Segoe UI Light" pitchFamily="34" charset="0"/>
                </a:endParaRPr>
              </a:p>
            </p:txBody>
          </p:sp>
        </p:grpSp>
        <p:sp>
          <p:nvSpPr>
            <p:cNvPr id="22" name="AutoShape 109"/>
            <p:cNvSpPr>
              <a:spLocks noChangeArrowheads="1"/>
            </p:cNvSpPr>
            <p:nvPr/>
          </p:nvSpPr>
          <p:spPr bwMode="auto">
            <a:xfrm>
              <a:off x="2038942" y="4605337"/>
              <a:ext cx="1549400" cy="476250"/>
            </a:xfrm>
            <a:prstGeom prst="roundRect">
              <a:avLst>
                <a:gd name="adj" fmla="val 4167"/>
              </a:avLst>
            </a:prstGeom>
            <a:noFill/>
            <a:ln>
              <a:noFill/>
            </a:ln>
            <a:effectLst/>
            <a:extLst>
              <a:ext uri="{909E8E84-426E-40DD-AFC4-6F175D3DCCD1}">
                <a14:hiddenFill xmlns:a14="http://schemas.microsoft.com/office/drawing/2010/main">
                  <a:solidFill>
                    <a:srgbClr val="8DACD0"/>
                  </a:solidFill>
                </a14:hiddenFill>
              </a:ext>
              <a:ext uri="{91240B29-F687-4F45-9708-019B960494DF}">
                <a14:hiddenLine xmlns:a14="http://schemas.microsoft.com/office/drawing/2010/main" w="9525">
                  <a:solidFill>
                    <a:srgbClr val="4D4D4D"/>
                  </a:solidFill>
                  <a:round/>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pPr>
              <a:r>
                <a:rPr lang="en-US" sz="1600" dirty="0">
                  <a:latin typeface="Segoe UI Light" pitchFamily="34" charset="0"/>
                </a:rPr>
                <a:t>Réseau de périmètre</a:t>
              </a:r>
            </a:p>
          </p:txBody>
        </p:sp>
        <p:pic>
          <p:nvPicPr>
            <p:cNvPr id="34" name="Picture 3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2391716">
              <a:off x="4586533" y="2442213"/>
              <a:ext cx="1847850" cy="3810000"/>
            </a:xfrm>
            <a:prstGeom prst="rect">
              <a:avLst/>
            </a:prstGeom>
          </p:spPr>
        </p:pic>
        <p:grpSp>
          <p:nvGrpSpPr>
            <p:cNvPr id="35" name="Group 79"/>
            <p:cNvGrpSpPr>
              <a:grpSpLocks/>
            </p:cNvGrpSpPr>
            <p:nvPr/>
          </p:nvGrpSpPr>
          <p:grpSpPr bwMode="auto">
            <a:xfrm>
              <a:off x="1221379" y="3394075"/>
              <a:ext cx="2921000" cy="823913"/>
              <a:chOff x="718" y="1641"/>
              <a:chExt cx="1840" cy="519"/>
            </a:xfrm>
          </p:grpSpPr>
          <p:sp>
            <p:nvSpPr>
              <p:cNvPr id="36" name="Line 80"/>
              <p:cNvSpPr>
                <a:spLocks noChangeShapeType="1"/>
              </p:cNvSpPr>
              <p:nvPr/>
            </p:nvSpPr>
            <p:spPr bwMode="auto">
              <a:xfrm flipH="1">
                <a:off x="1919" y="1869"/>
                <a:ext cx="639"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lstStyle/>
              <a:p>
                <a:endParaRPr lang="en-GB" dirty="0">
                  <a:latin typeface="Segoe UI Light" pitchFamily="34" charset="0"/>
                </a:endParaRPr>
              </a:p>
            </p:txBody>
          </p:sp>
          <p:pic>
            <p:nvPicPr>
              <p:cNvPr id="37" name="Picture 81" descr="Firewall"/>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794" y="1642"/>
                <a:ext cx="64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Line 82"/>
              <p:cNvSpPr>
                <a:spLocks noChangeShapeType="1"/>
              </p:cNvSpPr>
              <p:nvPr/>
            </p:nvSpPr>
            <p:spPr bwMode="auto">
              <a:xfrm flipH="1">
                <a:off x="754" y="1869"/>
                <a:ext cx="1323"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lstStyle/>
              <a:p>
                <a:endParaRPr lang="en-GB" dirty="0">
                  <a:latin typeface="Segoe UI Light" pitchFamily="34" charset="0"/>
                </a:endParaRPr>
              </a:p>
            </p:txBody>
          </p:sp>
          <p:pic>
            <p:nvPicPr>
              <p:cNvPr id="39" name="Picture 83" descr="Firewall"/>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45" y="1641"/>
                <a:ext cx="64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Line 84"/>
              <p:cNvSpPr>
                <a:spLocks noChangeShapeType="1"/>
              </p:cNvSpPr>
              <p:nvPr/>
            </p:nvSpPr>
            <p:spPr bwMode="auto">
              <a:xfrm flipH="1">
                <a:off x="718" y="1869"/>
                <a:ext cx="463" cy="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ctr"/>
              <a:lstStyle/>
              <a:p>
                <a:endParaRPr lang="en-GB" dirty="0">
                  <a:latin typeface="Segoe UI Light" pitchFamily="34" charset="0"/>
                </a:endParaRPr>
              </a:p>
            </p:txBody>
          </p:sp>
        </p:grpSp>
      </p:grpSp>
    </p:spTree>
    <p:extLst>
      <p:ext uri="{BB962C8B-B14F-4D97-AF65-F5344CB8AC3E}">
        <p14:creationId xmlns:p14="http://schemas.microsoft.com/office/powerpoint/2010/main" val="41494692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Vue d'ensemble du module</a:t>
            </a:r>
            <a:endParaRPr lang="en-US"/>
          </a:p>
        </p:txBody>
      </p:sp>
      <p:sp>
        <p:nvSpPr>
          <p:cNvPr id="3" name="Text Placeholder 2"/>
          <p:cNvSpPr>
            <a:spLocks noGrp="1"/>
          </p:cNvSpPr>
          <p:nvPr>
            <p:ph type="body" idx="1"/>
          </p:nvPr>
        </p:nvSpPr>
        <p:spPr/>
        <p:txBody>
          <a:bodyPr/>
          <a:lstStyle/>
          <a:p>
            <a:r>
              <a:rPr lang="fr-FR" smtClean="0"/>
              <a:t>Outils d'analyse
Utilisation de l'Analyseur de performances
Analyse des journaux d'événements</a:t>
            </a:r>
            <a:endParaRPr lang="en-US"/>
          </a:p>
        </p:txBody>
      </p:sp>
    </p:spTree>
    <p:extLst>
      <p:ext uri="{BB962C8B-B14F-4D97-AF65-F5344CB8AC3E}">
        <p14:creationId xmlns:p14="http://schemas.microsoft.com/office/powerpoint/2010/main" val="10634326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2f2b09a0-c00b-447f-bf21-de9f8937da8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Éléments à prendre en considération pour la surveillance d'ordinateurs virtuels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smtClean="0"/>
              <a:t>Éléments à prendre en considération pour la surveillance d'ordinateurs virtuels :</a:t>
            </a:r>
          </a:p>
          <a:p>
            <a:r>
              <a:rPr lang="en-GB" dirty="0" smtClean="0"/>
              <a:t>Les ordinateurs virtuels doivent disposer de ressources suffisantes pour leur charge de travail</a:t>
            </a:r>
            <a:endParaRPr lang="en-GB" dirty="0"/>
          </a:p>
          <a:p>
            <a:r>
              <a:rPr lang="en-GB" dirty="0" smtClean="0"/>
              <a:t>Si plusieurs ordinateurs virtuels s'exécutent sur un hôte, vérifiez que l'hôte dispose de ressources suffisantes</a:t>
            </a:r>
            <a:endParaRPr lang="en-GB" dirty="0"/>
          </a:p>
          <a:p>
            <a:r>
              <a:rPr lang="en-GB" dirty="0" smtClean="0"/>
              <a:t>Les ressources sont partagées, par conséquent, les performances d'un ordinateur virtuel peuvent affecter celles des autres ordinateurs virtuels</a:t>
            </a:r>
            <a:endParaRPr lang="en-GB" dirty="0"/>
          </a:p>
          <a:p>
            <a:r>
              <a:rPr lang="en-GB" dirty="0"/>
              <a:t>N'oubliez pas de surveiller l'utilisation des ressources sur l'hôte et les invités</a:t>
            </a:r>
            <a:endParaRPr lang="en-US" dirty="0"/>
          </a:p>
        </p:txBody>
      </p:sp>
    </p:spTree>
    <p:extLst>
      <p:ext uri="{BB962C8B-B14F-4D97-AF65-F5344CB8AC3E}">
        <p14:creationId xmlns:p14="http://schemas.microsoft.com/office/powerpoint/2010/main" val="14105149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Leçon 3: Analyse des journaux d'événements</a:t>
            </a:r>
            <a:endParaRPr lang="en-US"/>
          </a:p>
        </p:txBody>
      </p:sp>
      <p:sp>
        <p:nvSpPr>
          <p:cNvPr id="3" name="Text Placeholder 2"/>
          <p:cNvSpPr>
            <a:spLocks noGrp="1"/>
          </p:cNvSpPr>
          <p:nvPr>
            <p:ph type="body" idx="1"/>
          </p:nvPr>
        </p:nvSpPr>
        <p:spPr/>
        <p:txBody>
          <a:bodyPr/>
          <a:lstStyle/>
          <a:p>
            <a:r>
              <a:rPr lang="fr-FR" smtClean="0"/>
              <a:t>Qu'est-ce qu'une vue personnalisée ?
Démonstration : Création d'une vue personnalisée
Qu'est-ce qu'un abonnement aux événements ?
Démonstration : Configuration d'un abonnement aux événements</a:t>
            </a:r>
            <a:endParaRPr lang="en-US"/>
          </a:p>
        </p:txBody>
      </p:sp>
    </p:spTree>
    <p:extLst>
      <p:ext uri="{BB962C8B-B14F-4D97-AF65-F5344CB8AC3E}">
        <p14:creationId xmlns:p14="http://schemas.microsoft.com/office/powerpoint/2010/main" val="41752939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Qu'est-ce qu'une vue personnalisée ?</a:t>
            </a:r>
            <a:endParaRPr lang="en-US"/>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95475" y="1295530"/>
            <a:ext cx="5429250" cy="5438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2"/>
          <p:cNvSpPr txBox="1"/>
          <p:nvPr/>
        </p:nvSpPr>
        <p:spPr>
          <a:xfrm>
            <a:off x="587891" y="752618"/>
            <a:ext cx="8120011" cy="58477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smtClean="0">
                <a:latin typeface="Segoe UI" pitchFamily="34" charset="0"/>
                <a:ea typeface="Segoe UI" pitchFamily="34" charset="0"/>
                <a:cs typeface="Segoe UI" pitchFamily="34" charset="0"/>
              </a:rPr>
              <a:t>Les vues personnalisées vous permettent d'interroger et de trier les événements que vous </a:t>
            </a:r>
            <a:r>
              <a:rPr lang="en-US" sz="1600" smtClean="0">
                <a:latin typeface="Segoe UI" pitchFamily="34" charset="0"/>
                <a:ea typeface="Segoe UI" pitchFamily="34" charset="0"/>
                <a:cs typeface="Segoe UI" pitchFamily="34" charset="0"/>
              </a:rPr>
              <a:t>souhaitez analyser</a:t>
            </a:r>
            <a:endParaRPr lang="en-IN" sz="16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149024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f965ea45-7e60-4a89-8e12-9d73339fdb2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Démonstration : Création d'une vue personnalisée</a:t>
            </a:r>
            <a:endParaRPr lang="en-US"/>
          </a:p>
        </p:txBody>
      </p:sp>
      <p:sp>
        <p:nvSpPr>
          <p:cNvPr id="4" name="Rectangle 3"/>
          <p:cNvSpPr>
            <a:spLocks noGrp="1" noChangeArrowheads="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eaLnBrk="1" hangingPunct="1">
              <a:buFontTx/>
              <a:buNone/>
            </a:pPr>
            <a:r>
              <a:rPr lang="en-US" sz="2400" dirty="0" smtClean="0"/>
              <a:t>Dans cette démonstration, vous allez apprendre à :</a:t>
            </a:r>
          </a:p>
          <a:p>
            <a:pPr lvl="0"/>
            <a:r>
              <a:rPr lang="en-GB" sz="2400" dirty="0"/>
              <a:t>Afficher les vues personnalisées de rôles serveur</a:t>
            </a:r>
          </a:p>
          <a:p>
            <a:pPr lvl="0"/>
            <a:r>
              <a:rPr lang="en-GB" sz="2400" dirty="0"/>
              <a:t>Créer une vue personnalisée</a:t>
            </a:r>
          </a:p>
          <a:p>
            <a:pPr lvl="0"/>
            <a:endParaRPr lang="en-US" dirty="0"/>
          </a:p>
        </p:txBody>
      </p:sp>
    </p:spTree>
    <p:extLst>
      <p:ext uri="{BB962C8B-B14F-4D97-AF65-F5344CB8AC3E}">
        <p14:creationId xmlns:p14="http://schemas.microsoft.com/office/powerpoint/2010/main" val="31030739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Qu'est-ce qu'un abonnement aux événements ?</a:t>
            </a:r>
            <a:endParaRPr lang="en-US"/>
          </a:p>
        </p:txBody>
      </p:sp>
      <p:sp>
        <p:nvSpPr>
          <p:cNvPr id="4" name="Content Placeholder 2"/>
          <p:cNvSpPr>
            <a:spLocks noGrp="1"/>
          </p:cNvSpPr>
          <p:nvPr/>
        </p:nvSpPr>
        <p:spPr bwMode="auto">
          <a:xfrm>
            <a:off x="458788" y="1021215"/>
            <a:ext cx="8119156" cy="11885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smtClean="0"/>
              <a:t>Les abonnements aux événements vous permettent de collecter des journaux d'événements à partir de plusieurs serveurs, et de les enregistrer localement</a:t>
            </a:r>
            <a:endParaRPr lang="en-US" sz="2400" dirty="0"/>
          </a:p>
        </p:txBody>
      </p:sp>
      <p:grpSp>
        <p:nvGrpSpPr>
          <p:cNvPr id="5" name="Group 4"/>
          <p:cNvGrpSpPr>
            <a:grpSpLocks noChangeAspect="1"/>
          </p:cNvGrpSpPr>
          <p:nvPr/>
        </p:nvGrpSpPr>
        <p:grpSpPr bwMode="auto">
          <a:xfrm>
            <a:off x="2689225" y="2367504"/>
            <a:ext cx="3808413" cy="3994151"/>
            <a:chOff x="690" y="927"/>
            <a:chExt cx="2778" cy="2913"/>
          </a:xfrm>
        </p:grpSpPr>
        <p:pic>
          <p:nvPicPr>
            <p:cNvPr id="6" name="Picture 5" descr="Computer_Desktop+Keyboard+Mouse"/>
            <p:cNvPicPr>
              <a:picLocks noChangeAspect="1" noChangeArrowheads="1"/>
            </p:cNvPicPr>
            <p:nvPr/>
          </p:nvPicPr>
          <p:blipFill>
            <a:blip r:embed="rId3" cstate="print"/>
            <a:srcRect/>
            <a:stretch>
              <a:fillRect/>
            </a:stretch>
          </p:blipFill>
          <p:spPr bwMode="auto">
            <a:xfrm>
              <a:off x="690" y="927"/>
              <a:ext cx="1031" cy="925"/>
            </a:xfrm>
            <a:prstGeom prst="rect">
              <a:avLst/>
            </a:prstGeom>
            <a:noFill/>
            <a:ln w="9525">
              <a:noFill/>
              <a:miter lim="800000"/>
              <a:headEnd/>
              <a:tailEnd/>
            </a:ln>
          </p:spPr>
        </p:pic>
        <p:pic>
          <p:nvPicPr>
            <p:cNvPr id="7" name="Picture 6" descr="Computer_Desktop+Keyboard+Mouse"/>
            <p:cNvPicPr>
              <a:picLocks noChangeAspect="1" noChangeArrowheads="1"/>
            </p:cNvPicPr>
            <p:nvPr/>
          </p:nvPicPr>
          <p:blipFill>
            <a:blip r:embed="rId3" cstate="print"/>
            <a:srcRect/>
            <a:stretch>
              <a:fillRect/>
            </a:stretch>
          </p:blipFill>
          <p:spPr bwMode="auto">
            <a:xfrm>
              <a:off x="690" y="1916"/>
              <a:ext cx="1031" cy="925"/>
            </a:xfrm>
            <a:prstGeom prst="rect">
              <a:avLst/>
            </a:prstGeom>
            <a:noFill/>
            <a:ln w="9525">
              <a:noFill/>
              <a:miter lim="800000"/>
              <a:headEnd/>
              <a:tailEnd/>
            </a:ln>
          </p:spPr>
        </p:pic>
        <p:pic>
          <p:nvPicPr>
            <p:cNvPr id="8" name="Picture 7" descr="Computer_Desktop+Keyboard+Mouse"/>
            <p:cNvPicPr>
              <a:picLocks noChangeAspect="1" noChangeArrowheads="1"/>
            </p:cNvPicPr>
            <p:nvPr/>
          </p:nvPicPr>
          <p:blipFill>
            <a:blip r:embed="rId3" cstate="print"/>
            <a:srcRect/>
            <a:stretch>
              <a:fillRect/>
            </a:stretch>
          </p:blipFill>
          <p:spPr bwMode="auto">
            <a:xfrm>
              <a:off x="719" y="2915"/>
              <a:ext cx="1031" cy="925"/>
            </a:xfrm>
            <a:prstGeom prst="rect">
              <a:avLst/>
            </a:prstGeom>
            <a:noFill/>
            <a:ln w="9525">
              <a:noFill/>
              <a:miter lim="800000"/>
              <a:headEnd/>
              <a:tailEnd/>
            </a:ln>
          </p:spPr>
        </p:pic>
        <p:pic>
          <p:nvPicPr>
            <p:cNvPr id="9" name="Picture 8" descr="Serveur"/>
            <p:cNvPicPr>
              <a:picLocks noChangeAspect="1" noChangeArrowheads="1"/>
            </p:cNvPicPr>
            <p:nvPr/>
          </p:nvPicPr>
          <p:blipFill>
            <a:blip r:embed="rId4" cstate="print"/>
            <a:srcRect/>
            <a:stretch>
              <a:fillRect/>
            </a:stretch>
          </p:blipFill>
          <p:spPr bwMode="auto">
            <a:xfrm>
              <a:off x="2513" y="1785"/>
              <a:ext cx="955" cy="1124"/>
            </a:xfrm>
            <a:prstGeom prst="rect">
              <a:avLst/>
            </a:prstGeom>
            <a:noFill/>
            <a:ln w="9525">
              <a:noFill/>
              <a:miter lim="800000"/>
              <a:headEnd/>
              <a:tailEnd/>
            </a:ln>
          </p:spPr>
        </p:pic>
        <p:sp>
          <p:nvSpPr>
            <p:cNvPr id="10" name="Line 8"/>
            <p:cNvSpPr>
              <a:spLocks noChangeShapeType="1"/>
            </p:cNvSpPr>
            <p:nvPr/>
          </p:nvSpPr>
          <p:spPr bwMode="auto">
            <a:xfrm>
              <a:off x="1911" y="1614"/>
              <a:ext cx="586" cy="450"/>
            </a:xfrm>
            <a:prstGeom prst="line">
              <a:avLst/>
            </a:prstGeom>
            <a:noFill/>
            <a:ln w="57150">
              <a:solidFill>
                <a:srgbClr val="FF0000"/>
              </a:solidFill>
              <a:round/>
              <a:headEnd/>
              <a:tailEnd type="triangle" w="med" len="med"/>
            </a:ln>
            <a:effectLst>
              <a:outerShdw dist="35921" dir="2700000" algn="ctr" rotWithShape="0">
                <a:srgbClr val="AFAFAF"/>
              </a:outerShdw>
            </a:effectLst>
          </p:spPr>
          <p:txBody>
            <a:bodyPr lIns="182880" rIns="18288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defRPr/>
              </a:pPr>
              <a:endParaRPr lang="en-US" dirty="0">
                <a:cs typeface="Arial" charset="0"/>
              </a:endParaRPr>
            </a:p>
          </p:txBody>
        </p:sp>
        <p:sp>
          <p:nvSpPr>
            <p:cNvPr id="11" name="Line 9"/>
            <p:cNvSpPr>
              <a:spLocks noChangeShapeType="1"/>
            </p:cNvSpPr>
            <p:nvPr/>
          </p:nvSpPr>
          <p:spPr bwMode="auto">
            <a:xfrm>
              <a:off x="1871" y="2537"/>
              <a:ext cx="613" cy="0"/>
            </a:xfrm>
            <a:prstGeom prst="line">
              <a:avLst/>
            </a:prstGeom>
            <a:noFill/>
            <a:ln w="57150">
              <a:solidFill>
                <a:srgbClr val="FF0000"/>
              </a:solidFill>
              <a:round/>
              <a:headEnd/>
              <a:tailEnd type="triangle" w="med" len="med"/>
            </a:ln>
            <a:effectLst>
              <a:outerShdw dist="35921" dir="2700000" algn="ctr" rotWithShape="0">
                <a:srgbClr val="AFAFAF"/>
              </a:outerShdw>
            </a:effectLst>
          </p:spPr>
          <p:txBody>
            <a:bodyPr lIns="182880" rIns="18288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defRPr/>
              </a:pPr>
              <a:endParaRPr lang="en-US" dirty="0">
                <a:cs typeface="Arial" charset="0"/>
              </a:endParaRPr>
            </a:p>
          </p:txBody>
        </p:sp>
        <p:pic>
          <p:nvPicPr>
            <p:cNvPr id="12" name="Picture 11" descr="Document_BoxesWriting"/>
            <p:cNvPicPr>
              <a:picLocks noChangeAspect="1" noChangeArrowheads="1"/>
            </p:cNvPicPr>
            <p:nvPr/>
          </p:nvPicPr>
          <p:blipFill>
            <a:blip r:embed="rId5" cstate="print"/>
            <a:srcRect/>
            <a:stretch>
              <a:fillRect/>
            </a:stretch>
          </p:blipFill>
          <p:spPr bwMode="auto">
            <a:xfrm>
              <a:off x="1587" y="2183"/>
              <a:ext cx="343" cy="559"/>
            </a:xfrm>
            <a:prstGeom prst="rect">
              <a:avLst/>
            </a:prstGeom>
            <a:noFill/>
            <a:ln w="9525">
              <a:noFill/>
              <a:miter lim="800000"/>
              <a:headEnd/>
              <a:tailEnd/>
            </a:ln>
          </p:spPr>
        </p:pic>
        <p:pic>
          <p:nvPicPr>
            <p:cNvPr id="13" name="Picture 12" descr="Document_BoxesWriting"/>
            <p:cNvPicPr>
              <a:picLocks noChangeAspect="1" noChangeArrowheads="1"/>
            </p:cNvPicPr>
            <p:nvPr/>
          </p:nvPicPr>
          <p:blipFill>
            <a:blip r:embed="rId5" cstate="print"/>
            <a:srcRect/>
            <a:stretch>
              <a:fillRect/>
            </a:stretch>
          </p:blipFill>
          <p:spPr bwMode="auto">
            <a:xfrm>
              <a:off x="1589" y="1169"/>
              <a:ext cx="343" cy="559"/>
            </a:xfrm>
            <a:prstGeom prst="rect">
              <a:avLst/>
            </a:prstGeom>
            <a:noFill/>
            <a:ln w="9525">
              <a:noFill/>
              <a:miter lim="800000"/>
              <a:headEnd/>
              <a:tailEnd/>
            </a:ln>
          </p:spPr>
        </p:pic>
        <p:sp>
          <p:nvSpPr>
            <p:cNvPr id="14" name="Line 12"/>
            <p:cNvSpPr>
              <a:spLocks noChangeShapeType="1"/>
            </p:cNvSpPr>
            <p:nvPr/>
          </p:nvSpPr>
          <p:spPr bwMode="auto">
            <a:xfrm flipV="1">
              <a:off x="1898" y="2790"/>
              <a:ext cx="820" cy="674"/>
            </a:xfrm>
            <a:prstGeom prst="line">
              <a:avLst/>
            </a:prstGeom>
            <a:noFill/>
            <a:ln w="57150">
              <a:solidFill>
                <a:srgbClr val="FF0000"/>
              </a:solidFill>
              <a:round/>
              <a:headEnd/>
              <a:tailEnd type="triangle" w="med" len="med"/>
            </a:ln>
            <a:effectLst>
              <a:outerShdw dist="35921" dir="2700000" algn="ctr" rotWithShape="0">
                <a:srgbClr val="AFAFAF"/>
              </a:outerShdw>
            </a:effectLst>
          </p:spPr>
          <p:txBody>
            <a:bodyPr lIns="182880" rIns="18288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defRPr/>
              </a:pPr>
              <a:endParaRPr lang="en-US" dirty="0">
                <a:cs typeface="Arial" charset="0"/>
              </a:endParaRPr>
            </a:p>
          </p:txBody>
        </p:sp>
        <p:pic>
          <p:nvPicPr>
            <p:cNvPr id="15" name="Picture 14" descr="Document_BoxesWriting"/>
            <p:cNvPicPr>
              <a:picLocks noChangeAspect="1" noChangeArrowheads="1"/>
            </p:cNvPicPr>
            <p:nvPr/>
          </p:nvPicPr>
          <p:blipFill>
            <a:blip r:embed="rId5" cstate="print"/>
            <a:srcRect/>
            <a:stretch>
              <a:fillRect/>
            </a:stretch>
          </p:blipFill>
          <p:spPr bwMode="auto">
            <a:xfrm>
              <a:off x="1587" y="3163"/>
              <a:ext cx="343" cy="559"/>
            </a:xfrm>
            <a:prstGeom prst="rect">
              <a:avLst/>
            </a:prstGeom>
            <a:noFill/>
            <a:ln w="9525">
              <a:noFill/>
              <a:miter lim="800000"/>
              <a:headEnd/>
              <a:tailEnd/>
            </a:ln>
          </p:spPr>
        </p:pic>
      </p:grpSp>
    </p:spTree>
    <p:extLst>
      <p:ext uri="{BB962C8B-B14F-4D97-AF65-F5344CB8AC3E}">
        <p14:creationId xmlns:p14="http://schemas.microsoft.com/office/powerpoint/2010/main" val="2486597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2e6f3e35-659a-4567-9a24-7da83d4c630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Démonstration : Configuration d'un abonnement aux événements</a:t>
            </a:r>
            <a:endParaRPr lang="en-US"/>
          </a:p>
        </p:txBody>
      </p:sp>
      <p:sp>
        <p:nvSpPr>
          <p:cNvPr id="4" name="Rectangle 3"/>
          <p:cNvSpPr>
            <a:spLocks noGrp="1" noChangeArrowheads="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eaLnBrk="1" hangingPunct="1">
              <a:buFontTx/>
              <a:buNone/>
            </a:pPr>
            <a:r>
              <a:rPr lang="en-US" sz="2400" dirty="0" smtClean="0"/>
              <a:t>Dans cette démonstration, vous allez apprendre à :</a:t>
            </a:r>
          </a:p>
          <a:p>
            <a:pPr lvl="0"/>
            <a:r>
              <a:rPr lang="en-GB" sz="2400" dirty="0"/>
              <a:t>Configurer l'ordinateur source</a:t>
            </a:r>
          </a:p>
          <a:p>
            <a:pPr lvl="0"/>
            <a:r>
              <a:rPr lang="en-GB" sz="2400" dirty="0"/>
              <a:t>Configurer l'ordinateur collecteur</a:t>
            </a:r>
          </a:p>
          <a:p>
            <a:pPr lvl="0"/>
            <a:r>
              <a:rPr lang="en-GB" sz="2400" dirty="0"/>
              <a:t>Créer et afficher le journal abonné</a:t>
            </a:r>
          </a:p>
          <a:p>
            <a:pPr lvl="0"/>
            <a:endParaRPr lang="en-US" dirty="0"/>
          </a:p>
        </p:txBody>
      </p:sp>
    </p:spTree>
    <p:extLst>
      <p:ext uri="{BB962C8B-B14F-4D97-AF65-F5344CB8AC3E}">
        <p14:creationId xmlns:p14="http://schemas.microsoft.com/office/powerpoint/2010/main" val="22923212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18379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57011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Atelier pratique : Surveillance de Windows Server 2012</a:t>
            </a:r>
            <a:endParaRPr lang="en-US"/>
          </a:p>
        </p:txBody>
      </p:sp>
      <p:sp>
        <p:nvSpPr>
          <p:cNvPr id="3" name="Text Placeholder 2"/>
          <p:cNvSpPr>
            <a:spLocks noGrp="1"/>
          </p:cNvSpPr>
          <p:nvPr>
            <p:ph type="body" idx="1"/>
          </p:nvPr>
        </p:nvSpPr>
        <p:spPr/>
        <p:txBody>
          <a:bodyPr/>
          <a:lstStyle/>
          <a:p>
            <a:r>
              <a:rPr lang="fr-FR" sz="2400" smtClean="0"/>
              <a:t>Exercice 1 : Mise en place d'une base de référence des performances
Exercice 2 : Identification de la source des problèmes de performance
Exercice 3 : Affichage et configuration des journaux d'événements centralisés</a:t>
            </a:r>
            <a:endParaRPr lang="en-US" sz="2400"/>
          </a:p>
        </p:txBody>
      </p:sp>
      <p:sp>
        <p:nvSpPr>
          <p:cNvPr id="4" name="TextBox 3"/>
          <p:cNvSpPr txBox="1"/>
          <p:nvPr/>
        </p:nvSpPr>
        <p:spPr>
          <a:xfrm>
            <a:off x="458788" y="3667767"/>
            <a:ext cx="5061835" cy="461665"/>
          </a:xfrm>
          <a:prstGeom prst="rect">
            <a:avLst/>
          </a:prstGeom>
          <a:noFill/>
        </p:spPr>
        <p:txBody>
          <a:bodyPr vert="horz" wrap="none" rtlCol="0">
            <a:spAutoFit/>
          </a:bodyPr>
          <a:lstStyle/>
          <a:p>
            <a:r>
              <a:rPr lang="en-US" sz="2400" smtClean="0">
                <a:latin typeface="Segoe UI"/>
              </a:rPr>
              <a:t>Informations d'ouverture de session</a:t>
            </a:r>
            <a:endParaRPr lang="en-US" sz="2400">
              <a:latin typeface="Segoe UI"/>
            </a:endParaRPr>
          </a:p>
        </p:txBody>
      </p:sp>
      <p:sp>
        <p:nvSpPr>
          <p:cNvPr id="5" name="TextBox 4"/>
          <p:cNvSpPr txBox="1"/>
          <p:nvPr/>
        </p:nvSpPr>
        <p:spPr>
          <a:xfrm>
            <a:off x="458788" y="4126141"/>
            <a:ext cx="8494633" cy="1569660"/>
          </a:xfrm>
          <a:prstGeom prst="rect">
            <a:avLst/>
          </a:prstGeom>
          <a:noFill/>
        </p:spPr>
        <p:txBody>
          <a:bodyPr vert="horz" wrap="none" rtlCol="0">
            <a:spAutoFit/>
          </a:bodyPr>
          <a:lstStyle/>
          <a:p>
            <a:pPr>
              <a:tabLst>
                <a:tab pos="3946525" algn="l"/>
              </a:tabLst>
            </a:pPr>
            <a:r>
              <a:rPr lang="en-US" sz="2400" b="0" i="0" u="none" strike="noStrike" baseline="0" smtClean="0">
                <a:latin typeface="Segoe UI"/>
                <a:ea typeface="SimSun"/>
                <a:cs typeface="Cordia New"/>
              </a:rPr>
              <a:t>Ordinateurs virtuels	22411B-LON-DC1</a:t>
            </a:r>
            <a:endParaRPr lang="fr-FR" sz="2400" b="0" i="0" u="none" strike="noStrike" baseline="0" smtClean="0">
              <a:latin typeface="Segoe UI"/>
              <a:ea typeface="SimSun"/>
              <a:cs typeface="Cordia New"/>
            </a:endParaRPr>
          </a:p>
          <a:p>
            <a:pPr>
              <a:tabLst>
                <a:tab pos="3946525" algn="l"/>
              </a:tabLst>
            </a:pPr>
            <a:r>
              <a:rPr lang="en-US" sz="2400" b="0" i="0" u="none" strike="noStrike" baseline="0" smtClean="0">
                <a:latin typeface="Segoe UI"/>
                <a:ea typeface="SimSun"/>
                <a:cs typeface="Cordia New"/>
              </a:rPr>
              <a:t>	22411B-LON-SVR1</a:t>
            </a:r>
            <a:r>
              <a:rPr lang="fr-FR" sz="2400">
                <a:solidFill>
                  <a:srgbClr val="000000"/>
                </a:solidFill>
                <a:latin typeface="Segoe UI"/>
                <a:ea typeface="SimSun"/>
                <a:cs typeface="Cordia New"/>
              </a:rPr>
              <a:t>	</a:t>
            </a:r>
            <a:endParaRPr lang="en-US" sz="2400">
              <a:solidFill>
                <a:srgbClr val="000000"/>
              </a:solidFill>
              <a:latin typeface="Segoe UI"/>
              <a:ea typeface="SimSun"/>
              <a:cs typeface="Cordia New"/>
            </a:endParaRPr>
          </a:p>
          <a:p>
            <a:pPr>
              <a:tabLst>
                <a:tab pos="3946525" algn="l"/>
              </a:tabLst>
            </a:pPr>
            <a:r>
              <a:rPr lang="en-US" sz="2400" b="0" i="0" u="none" strike="noStrike" baseline="0" smtClean="0">
                <a:latin typeface="Segoe UI"/>
                <a:ea typeface="SimSun"/>
                <a:cs typeface="Cordia New"/>
              </a:rPr>
              <a:t>Nom d'utilisateur	</a:t>
            </a:r>
            <a:r>
              <a:rPr lang="en-US" sz="2400" b="1" i="0" u="none" strike="noStrike" baseline="0" smtClean="0">
                <a:latin typeface="Segoe UI"/>
                <a:ea typeface="SimSun"/>
                <a:cs typeface="Cordia New"/>
              </a:rPr>
              <a:t>ADATUM\Administrateur</a:t>
            </a:r>
            <a:r>
              <a:rPr lang="en-US" sz="2400" b="0" i="0" u="none" strike="noStrike" baseline="0" smtClean="0">
                <a:latin typeface="Segoe UI"/>
                <a:ea typeface="SimSun"/>
                <a:cs typeface="Cordia New"/>
              </a:rPr>
              <a:t>	</a:t>
            </a:r>
          </a:p>
          <a:p>
            <a:pPr>
              <a:tabLst>
                <a:tab pos="3946525" algn="l"/>
              </a:tabLst>
            </a:pPr>
            <a:r>
              <a:rPr lang="en-US" sz="2400" b="0" i="0" u="none" strike="noStrike" baseline="0" smtClean="0">
                <a:latin typeface="Segoe UI"/>
                <a:ea typeface="SimSun"/>
                <a:cs typeface="Cordia New"/>
              </a:rPr>
              <a:t>Mot de passe	</a:t>
            </a:r>
            <a:r>
              <a:rPr lang="en-US" sz="2400" b="1" i="0" u="none" strike="noStrike" baseline="0" smtClean="0">
                <a:latin typeface="Segoe UI"/>
                <a:ea typeface="SimSun"/>
                <a:cs typeface="Cordia New"/>
              </a:rPr>
              <a:t>Pa$$w0rd</a:t>
            </a:r>
            <a:r>
              <a:rPr lang="en-US" sz="2400" b="0" i="0" u="none" strike="noStrike" baseline="0" smtClean="0">
                <a:latin typeface="Segoe UI"/>
                <a:ea typeface="SimSun"/>
                <a:cs typeface="Cordia New"/>
              </a:rPr>
              <a:t>	</a:t>
            </a:r>
          </a:p>
        </p:txBody>
      </p:sp>
      <p:sp>
        <p:nvSpPr>
          <p:cNvPr id="6" name="TextBox 5"/>
          <p:cNvSpPr txBox="1"/>
          <p:nvPr/>
        </p:nvSpPr>
        <p:spPr>
          <a:xfrm>
            <a:off x="458788" y="6163356"/>
            <a:ext cx="5495863" cy="523220"/>
          </a:xfrm>
          <a:prstGeom prst="rect">
            <a:avLst/>
          </a:prstGeom>
          <a:noFill/>
        </p:spPr>
        <p:txBody>
          <a:bodyPr vert="horz" wrap="none" rtlCol="0">
            <a:spAutoFit/>
          </a:bodyPr>
          <a:lstStyle/>
          <a:p>
            <a:r>
              <a:rPr lang="en-US" sz="2800" smtClean="0">
                <a:latin typeface="Segoe UI"/>
              </a:rPr>
              <a:t>Durée approximative : 60 minutes</a:t>
            </a:r>
            <a:endParaRPr lang="en-US" sz="2800">
              <a:latin typeface="Segoe UI"/>
            </a:endParaRPr>
          </a:p>
        </p:txBody>
      </p:sp>
    </p:spTree>
    <p:extLst>
      <p:ext uri="{BB962C8B-B14F-4D97-AF65-F5344CB8AC3E}">
        <p14:creationId xmlns:p14="http://schemas.microsoft.com/office/powerpoint/2010/main" val="11918878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Scénario d'atelier pratique</a:t>
            </a:r>
            <a:endParaRPr lang="en-US"/>
          </a:p>
        </p:txBody>
      </p:sp>
      <p:sp>
        <p:nvSpPr>
          <p:cNvPr id="4" name="TextBox 3"/>
          <p:cNvSpPr txBox="1"/>
          <p:nvPr/>
        </p:nvSpPr>
        <p:spPr>
          <a:xfrm>
            <a:off x="458788" y="1021215"/>
            <a:ext cx="8119156" cy="5248488"/>
          </a:xfrm>
          <a:prstGeom prst="rect">
            <a:avLst/>
          </a:prstGeom>
          <a:noFill/>
        </p:spPr>
        <p:txBody>
          <a:bodyPr vert="horz" wrap="square" rtlCol="0">
            <a:spAutoFit/>
          </a:bodyPr>
          <a:lstStyle/>
          <a:p>
            <a:pPr>
              <a:lnSpc>
                <a:spcPct val="115000"/>
              </a:lnSpc>
              <a:spcAft>
                <a:spcPts val="1000"/>
              </a:spcAft>
            </a:pPr>
            <a:r>
              <a:rPr lang="en-US" sz="2200" smtClean="0">
                <a:effectLst/>
                <a:latin typeface="Segoe UI"/>
                <a:ea typeface="SimSun"/>
                <a:cs typeface="Segoe UI"/>
              </a:rPr>
              <a:t>A. Datum Corporation est une société internationale d’ingénierie et de fabrication, dont le siège social est à Londres, au Royaume-Uni. Un bureau informatique et un centre de données sont situés à Londres pour assister le siège social de Londres et d’autres sites. A. Datum a récemment déployé une infrastructure serveur et client Windows Server 2012</a:t>
            </a:r>
            <a:endParaRPr lang="en-US" sz="2200" smtClean="0">
              <a:effectLst/>
              <a:latin typeface="Segoe UI"/>
              <a:ea typeface="SimSun"/>
              <a:cs typeface="Cordia New"/>
            </a:endParaRPr>
          </a:p>
          <a:p>
            <a:pPr>
              <a:lnSpc>
                <a:spcPct val="115000"/>
              </a:lnSpc>
              <a:spcAft>
                <a:spcPts val="1000"/>
              </a:spcAft>
            </a:pPr>
            <a:r>
              <a:rPr lang="en-US" sz="2200" smtClean="0">
                <a:effectLst/>
                <a:latin typeface="Segoe UI"/>
                <a:ea typeface="SimSun"/>
                <a:cs typeface="Segoe UI"/>
              </a:rPr>
              <a:t> Comme l'entreprise a déployé</a:t>
            </a:r>
            <a:r>
              <a:rPr lang="en-US" sz="2200" baseline="30000" smtClean="0">
                <a:effectLst/>
                <a:latin typeface="Segoe UI"/>
                <a:ea typeface="SimSun"/>
                <a:cs typeface="Segoe UI"/>
              </a:rPr>
              <a:t> </a:t>
            </a:r>
            <a:r>
              <a:rPr lang="en-US" sz="2200" smtClean="0">
                <a:effectLst/>
                <a:latin typeface="Segoe UI"/>
                <a:ea typeface="SimSun"/>
                <a:cs typeface="Segoe UI"/>
              </a:rPr>
              <a:t>de nouveaux serveurs, il est important d'établir une base de référence des performances avec une charge normale pour ces nouveaux serveurs. Vous êtes chargé de travailler sur ce projet. En outre, pour faciliter le processus de surveillance et de résolution de problèmes, vous décidez d'effectuer une surveillance centralisée des journaux des événements</a:t>
            </a:r>
            <a:endParaRPr lang="en-US" sz="2200">
              <a:effectLst/>
              <a:latin typeface="Segoe UI"/>
              <a:ea typeface="SimSun"/>
              <a:cs typeface="Cordia New"/>
            </a:endParaRPr>
          </a:p>
        </p:txBody>
      </p:sp>
    </p:spTree>
    <p:extLst>
      <p:ext uri="{BB962C8B-B14F-4D97-AF65-F5344CB8AC3E}">
        <p14:creationId xmlns:p14="http://schemas.microsoft.com/office/powerpoint/2010/main" val="33680263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Leçon 1: Outils d'analyse</a:t>
            </a:r>
            <a:endParaRPr lang="en-US"/>
          </a:p>
        </p:txBody>
      </p:sp>
      <p:sp>
        <p:nvSpPr>
          <p:cNvPr id="3" name="Text Placeholder 2"/>
          <p:cNvSpPr>
            <a:spLocks noGrp="1"/>
          </p:cNvSpPr>
          <p:nvPr>
            <p:ph type="body" idx="1"/>
          </p:nvPr>
        </p:nvSpPr>
        <p:spPr/>
        <p:txBody>
          <a:bodyPr/>
          <a:lstStyle/>
          <a:p>
            <a:r>
              <a:rPr lang="fr-FR" smtClean="0"/>
              <a:t>Vue d'ensemble du Gestionnaire des tâches
Vue d'ensemble de l'Analyseur de performances
Vue d'ensemble du Moniteur de ressources
Vue d'ensemble de l'Observateur d'événements</a:t>
            </a:r>
            <a:endParaRPr lang="en-US"/>
          </a:p>
        </p:txBody>
      </p:sp>
    </p:spTree>
    <p:extLst>
      <p:ext uri="{BB962C8B-B14F-4D97-AF65-F5344CB8AC3E}">
        <p14:creationId xmlns:p14="http://schemas.microsoft.com/office/powerpoint/2010/main" val="40481436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Révision de l'atelier pratique</a:t>
            </a:r>
            <a:endParaRPr lang="en-IN" dirty="0"/>
          </a:p>
        </p:txBody>
      </p:sp>
      <p:sp>
        <p:nvSpPr>
          <p:cNvPr id="3" name="Text Placeholder 2"/>
          <p:cNvSpPr>
            <a:spLocks noGrp="1"/>
          </p:cNvSpPr>
          <p:nvPr>
            <p:ph type="body" idx="1"/>
          </p:nvPr>
        </p:nvSpPr>
        <p:spPr/>
        <p:txBody>
          <a:bodyPr/>
          <a:lstStyle/>
          <a:p>
            <a:r>
              <a:rPr lang="fr-FR"/>
              <a:t>Au cours de l'atelier pratique, vous avez collecté des données dans un ensemble de collecteurs de données. Quel est l'avantage de collecter des données de cette façon ?</a:t>
            </a:r>
            <a:endParaRPr lang="en-IN" dirty="0"/>
          </a:p>
        </p:txBody>
      </p:sp>
    </p:spTree>
    <p:extLst>
      <p:ext uri="{BB962C8B-B14F-4D97-AF65-F5344CB8AC3E}">
        <p14:creationId xmlns:p14="http://schemas.microsoft.com/office/powerpoint/2010/main" val="41114885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Contrôle des acquis et éléments à retenir</a:t>
            </a:r>
            <a:endParaRPr lang="en-US"/>
          </a:p>
        </p:txBody>
      </p:sp>
      <p:sp>
        <p:nvSpPr>
          <p:cNvPr id="3" name="Text Placeholder 2"/>
          <p:cNvSpPr>
            <a:spLocks noGrp="1"/>
          </p:cNvSpPr>
          <p:nvPr>
            <p:ph type="body" idx="1"/>
          </p:nvPr>
        </p:nvSpPr>
        <p:spPr/>
        <p:txBody>
          <a:bodyPr/>
          <a:lstStyle/>
          <a:p>
            <a:r>
              <a:rPr lang="fr-FR" smtClean="0"/>
              <a:t>Questions de contrôle des acquis
Outils</a:t>
            </a:r>
            <a:endParaRPr lang="en-US"/>
          </a:p>
        </p:txBody>
      </p:sp>
    </p:spTree>
    <p:extLst>
      <p:ext uri="{BB962C8B-B14F-4D97-AF65-F5344CB8AC3E}">
        <p14:creationId xmlns:p14="http://schemas.microsoft.com/office/powerpoint/2010/main" val="41248785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87775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Course_Review">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Évaluation du cours</a:t>
            </a:r>
            <a:endParaRPr lang="en-US" sz="1400" b="1" dirty="0" smtClean="0">
              <a:solidFill>
                <a:srgbClr val="FF0000"/>
              </a:solidFill>
            </a:endParaRPr>
          </a:p>
        </p:txBody>
      </p:sp>
      <p:grpSp>
        <p:nvGrpSpPr>
          <p:cNvPr id="2" name="Group 3"/>
          <p:cNvGrpSpPr>
            <a:grpSpLocks/>
          </p:cNvGrpSpPr>
          <p:nvPr/>
        </p:nvGrpSpPr>
        <p:grpSpPr bwMode="auto">
          <a:xfrm>
            <a:off x="2560638" y="2154238"/>
            <a:ext cx="3641725" cy="3094037"/>
            <a:chOff x="1613" y="1357"/>
            <a:chExt cx="2294" cy="1949"/>
          </a:xfrm>
          <a:solidFill>
            <a:schemeClr val="accent2">
              <a:lumMod val="20000"/>
              <a:lumOff val="80000"/>
            </a:schemeClr>
          </a:solidFill>
        </p:grpSpPr>
        <p:sp>
          <p:nvSpPr>
            <p:cNvPr id="800772" name="AutoShape 4"/>
            <p:cNvSpPr>
              <a:spLocks noChangeArrowheads="1"/>
            </p:cNvSpPr>
            <p:nvPr/>
          </p:nvSpPr>
          <p:spPr bwMode="auto">
            <a:xfrm>
              <a:off x="1613" y="1357"/>
              <a:ext cx="2294" cy="1949"/>
            </a:xfrm>
            <a:prstGeom prst="roundRect">
              <a:avLst>
                <a:gd name="adj" fmla="val 4167"/>
              </a:avLst>
            </a:prstGeom>
            <a:grpFill/>
            <a:ln w="9525" algn="ctr">
              <a:solidFill>
                <a:srgbClr val="4D4D4D"/>
              </a:solidFill>
              <a:round/>
              <a:headEnd/>
              <a:tailEnd/>
            </a:ln>
            <a:effectLst>
              <a:outerShdw dist="35921" dir="2700000" algn="ctr" rotWithShape="0">
                <a:srgbClr val="AFAFAF"/>
              </a:outerShdw>
            </a:effectLst>
          </p:spPr>
          <p:txBody>
            <a:bodyPr lIns="274320" anchor="ctr"/>
            <a:lstStyle/>
            <a:p>
              <a:pPr eaLnBrk="0" hangingPunct="0">
                <a:lnSpc>
                  <a:spcPct val="90000"/>
                </a:lnSpc>
                <a:buSzPct val="70000"/>
                <a:defRPr/>
              </a:pPr>
              <a:endParaRPr lang="en-US" sz="2200">
                <a:latin typeface="Arial Narrow" pitchFamily="34" charset="0"/>
                <a:cs typeface="+mn-cs"/>
              </a:endParaRPr>
            </a:p>
          </p:txBody>
        </p:sp>
        <p:pic>
          <p:nvPicPr>
            <p:cNvPr id="800773" name="Picture 5" descr="UserWithDesktopComputerAndBook01"/>
            <p:cNvPicPr>
              <a:picLocks noChangeAspect="1" noChangeArrowheads="1"/>
            </p:cNvPicPr>
            <p:nvPr/>
          </p:nvPicPr>
          <p:blipFill>
            <a:blip r:embed="rId3" cstate="print"/>
            <a:srcRect/>
            <a:stretch>
              <a:fillRect/>
            </a:stretch>
          </p:blipFill>
          <p:spPr bwMode="auto">
            <a:xfrm>
              <a:off x="2001" y="1787"/>
              <a:ext cx="1173" cy="1372"/>
            </a:xfrm>
            <a:prstGeom prst="rect">
              <a:avLst/>
            </a:prstGeom>
            <a:grpFill/>
          </p:spPr>
        </p:pic>
        <p:pic>
          <p:nvPicPr>
            <p:cNvPr id="800774" name="Picture 6" descr="Document_BoxesWriting01"/>
            <p:cNvPicPr>
              <a:picLocks noChangeAspect="1" noChangeArrowheads="1"/>
            </p:cNvPicPr>
            <p:nvPr/>
          </p:nvPicPr>
          <p:blipFill>
            <a:blip r:embed="rId4" cstate="print"/>
            <a:srcRect/>
            <a:stretch>
              <a:fillRect/>
            </a:stretch>
          </p:blipFill>
          <p:spPr bwMode="auto">
            <a:xfrm>
              <a:off x="2885" y="1631"/>
              <a:ext cx="446" cy="727"/>
            </a:xfrm>
            <a:prstGeom prst="rect">
              <a:avLst/>
            </a:prstGeom>
            <a:grpFill/>
          </p:spPr>
        </p:pic>
        <p:pic>
          <p:nvPicPr>
            <p:cNvPr id="800775" name="Picture 7" descr="Validated01"/>
            <p:cNvPicPr>
              <a:picLocks noChangeAspect="1" noChangeArrowheads="1"/>
            </p:cNvPicPr>
            <p:nvPr/>
          </p:nvPicPr>
          <p:blipFill>
            <a:blip r:embed="rId5" cstate="print"/>
            <a:srcRect/>
            <a:stretch>
              <a:fillRect/>
            </a:stretch>
          </p:blipFill>
          <p:spPr bwMode="auto">
            <a:xfrm>
              <a:off x="3155" y="1506"/>
              <a:ext cx="410" cy="423"/>
            </a:xfrm>
            <a:prstGeom prst="rect">
              <a:avLst/>
            </a:prstGeom>
            <a:grpFill/>
          </p:spPr>
        </p:pic>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Vue d'ensemble du Gestionnaire des tâches</a:t>
            </a:r>
            <a:endParaRPr lang="en-US"/>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96784" y="1388125"/>
            <a:ext cx="5550432" cy="54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2"/>
          <p:cNvSpPr txBox="1"/>
          <p:nvPr/>
        </p:nvSpPr>
        <p:spPr>
          <a:xfrm>
            <a:off x="533400" y="838200"/>
            <a:ext cx="6168996" cy="58477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smtClean="0">
                <a:latin typeface="Segoe UI" pitchFamily="34" charset="0"/>
                <a:ea typeface="Segoe UI" pitchFamily="34" charset="0"/>
                <a:cs typeface="Segoe UI" pitchFamily="34" charset="0"/>
              </a:rPr>
              <a:t>Le Gestionnaire des tâches vous aide à identifier et à </a:t>
            </a:r>
            <a:r>
              <a:rPr lang="en-US" sz="1600" smtClean="0">
                <a:latin typeface="Segoe UI" pitchFamily="34" charset="0"/>
                <a:ea typeface="Segoe UI" pitchFamily="34" charset="0"/>
                <a:cs typeface="Segoe UI" pitchFamily="34" charset="0"/>
              </a:rPr>
              <a:t>résoudre </a:t>
            </a:r>
            <a:br>
              <a:rPr lang="en-US" sz="1600" smtClean="0">
                <a:latin typeface="Segoe UI" pitchFamily="34" charset="0"/>
                <a:ea typeface="Segoe UI" pitchFamily="34" charset="0"/>
                <a:cs typeface="Segoe UI" pitchFamily="34" charset="0"/>
              </a:rPr>
            </a:br>
            <a:r>
              <a:rPr lang="en-US" sz="1600" smtClean="0">
                <a:latin typeface="Segoe UI" pitchFamily="34" charset="0"/>
                <a:ea typeface="Segoe UI" pitchFamily="34" charset="0"/>
                <a:cs typeface="Segoe UI" pitchFamily="34" charset="0"/>
              </a:rPr>
              <a:t>les </a:t>
            </a:r>
            <a:r>
              <a:rPr lang="en-US" sz="1600" dirty="0" smtClean="0">
                <a:latin typeface="Segoe UI" pitchFamily="34" charset="0"/>
                <a:ea typeface="Segoe UI" pitchFamily="34" charset="0"/>
                <a:cs typeface="Segoe UI" pitchFamily="34" charset="0"/>
              </a:rPr>
              <a:t>problèmes liés aux performances</a:t>
            </a:r>
            <a:endParaRPr lang="en-IN" sz="16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032895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bwMode="auto">
          <a:xfrm>
            <a:off x="4707146" y="1188000"/>
            <a:ext cx="4209691" cy="2332800"/>
          </a:xfrm>
          <a:prstGeom prst="rect">
            <a:avLst/>
          </a:prstGeom>
          <a:noFill/>
          <a:ln w="9525" cap="flat" cmpd="sng" algn="ctr">
            <a:solidFill>
              <a:schemeClr val="accent2"/>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1" i="0" u="none" strike="noStrike" cap="none" normalizeH="0" baseline="0" dirty="0" smtClean="0">
              <a:ln>
                <a:noFill/>
              </a:ln>
              <a:solidFill>
                <a:schemeClr val="tx1"/>
              </a:solidFill>
              <a:effectLst/>
              <a:latin typeface="Verdana" pitchFamily="34" charset="0"/>
            </a:endParaRPr>
          </a:p>
        </p:txBody>
      </p:sp>
      <p:sp>
        <p:nvSpPr>
          <p:cNvPr id="16386" name="Rectangle 2"/>
          <p:cNvSpPr>
            <a:spLocks noGrp="1" noChangeArrowheads="1"/>
          </p:cNvSpPr>
          <p:nvPr>
            <p:ph type="title"/>
          </p:nvPr>
        </p:nvSpPr>
        <p:spPr>
          <a:xfrm>
            <a:off x="460375" y="1"/>
            <a:ext cx="7773988" cy="707366"/>
          </a:xfrm>
        </p:spPr>
        <p:txBody>
          <a:bodyPr/>
          <a:lstStyle/>
          <a:p>
            <a:pPr eaLnBrk="1" hangingPunct="1"/>
            <a:r>
              <a:rPr lang="en-US" dirty="0" smtClean="0"/>
              <a:t>Vue d'ensemble de l'Analyseur de performances</a:t>
            </a:r>
          </a:p>
        </p:txBody>
      </p:sp>
      <p:sp>
        <p:nvSpPr>
          <p:cNvPr id="71" name="TextBox 70"/>
          <p:cNvSpPr txBox="1"/>
          <p:nvPr/>
        </p:nvSpPr>
        <p:spPr>
          <a:xfrm>
            <a:off x="381000" y="1500997"/>
            <a:ext cx="4191000" cy="1698927"/>
          </a:xfrm>
          <a:prstGeom prst="rect">
            <a:avLst/>
          </a:prstGeom>
          <a:noFill/>
        </p:spPr>
        <p:txBody>
          <a:bodyPr wrap="square" rtlCol="0">
            <a:spAutoFit/>
          </a:bodyPr>
          <a:lstStyle/>
          <a:p>
            <a:r>
              <a:rPr lang="en-US" dirty="0" smtClean="0">
                <a:latin typeface="Segoe UI" pitchFamily="34" charset="0"/>
                <a:ea typeface="Segoe UI" pitchFamily="34" charset="0"/>
                <a:cs typeface="Segoe UI" pitchFamily="34" charset="0"/>
              </a:rPr>
              <a:t>Principaux compteurs de processeur :</a:t>
            </a:r>
          </a:p>
          <a:p>
            <a:pPr marL="228600" indent="-228600">
              <a:lnSpc>
                <a:spcPct val="90000"/>
              </a:lnSpc>
              <a:spcBef>
                <a:spcPct val="40000"/>
              </a:spcBef>
              <a:buClr>
                <a:srgbClr val="006699"/>
              </a:buClr>
              <a:buFontTx/>
              <a:buChar char="•"/>
            </a:pPr>
            <a:r>
              <a:rPr lang="en-US" b="0" dirty="0" smtClean="0">
                <a:latin typeface="Segoe UI" pitchFamily="34" charset="0"/>
                <a:ea typeface="Segoe UI" pitchFamily="34" charset="0"/>
                <a:cs typeface="Segoe UI" pitchFamily="34" charset="0"/>
              </a:rPr>
              <a:t>Processeur &gt; % Temps processeur</a:t>
            </a:r>
          </a:p>
          <a:p>
            <a:pPr marL="228600" indent="-228600">
              <a:lnSpc>
                <a:spcPct val="90000"/>
              </a:lnSpc>
              <a:spcBef>
                <a:spcPct val="40000"/>
              </a:spcBef>
              <a:buClr>
                <a:srgbClr val="006699"/>
              </a:buClr>
              <a:buFontTx/>
              <a:buChar char="•"/>
            </a:pPr>
            <a:r>
              <a:rPr lang="en-US" b="0" dirty="0" smtClean="0">
                <a:latin typeface="Segoe UI" pitchFamily="34" charset="0"/>
                <a:ea typeface="Segoe UI" pitchFamily="34" charset="0"/>
                <a:cs typeface="Segoe UI" pitchFamily="34" charset="0"/>
              </a:rPr>
              <a:t>Processeur &gt; Interruptions/s</a:t>
            </a:r>
          </a:p>
          <a:p>
            <a:pPr marL="228600" indent="-228600">
              <a:lnSpc>
                <a:spcPct val="90000"/>
              </a:lnSpc>
              <a:spcBef>
                <a:spcPct val="40000"/>
              </a:spcBef>
              <a:buClr>
                <a:srgbClr val="006699"/>
              </a:buClr>
              <a:buFontTx/>
              <a:buChar char="•"/>
            </a:pPr>
            <a:r>
              <a:rPr lang="en-US" b="0" dirty="0" smtClean="0">
                <a:latin typeface="Segoe UI" pitchFamily="34" charset="0"/>
                <a:ea typeface="Segoe UI" pitchFamily="34" charset="0"/>
                <a:cs typeface="Segoe UI" pitchFamily="34" charset="0"/>
              </a:rPr>
              <a:t>Système &gt; Longueur de la file du processeur</a:t>
            </a:r>
            <a:endParaRPr lang="en-IN" b="0" dirty="0" smtClean="0">
              <a:latin typeface="Segoe UI" pitchFamily="34" charset="0"/>
              <a:ea typeface="Segoe UI" pitchFamily="34" charset="0"/>
              <a:cs typeface="Segoe UI" pitchFamily="34" charset="0"/>
            </a:endParaRPr>
          </a:p>
        </p:txBody>
      </p:sp>
      <p:sp>
        <p:nvSpPr>
          <p:cNvPr id="72" name="TextBox 71"/>
          <p:cNvSpPr txBox="1"/>
          <p:nvPr/>
        </p:nvSpPr>
        <p:spPr>
          <a:xfrm>
            <a:off x="4779033" y="3933640"/>
            <a:ext cx="3588588" cy="729430"/>
          </a:xfrm>
          <a:prstGeom prst="rect">
            <a:avLst/>
          </a:prstGeom>
          <a:noFill/>
        </p:spPr>
        <p:txBody>
          <a:bodyPr wrap="square" rtlCol="0">
            <a:spAutoFit/>
          </a:bodyPr>
          <a:lstStyle/>
          <a:p>
            <a:r>
              <a:rPr lang="en-US" dirty="0" smtClean="0">
                <a:latin typeface="Segoe UI" pitchFamily="34" charset="0"/>
                <a:ea typeface="Segoe UI" pitchFamily="34" charset="0"/>
                <a:cs typeface="Segoe UI" pitchFamily="34" charset="0"/>
              </a:rPr>
              <a:t>Principal compteur de mémoire :</a:t>
            </a:r>
          </a:p>
          <a:p>
            <a:pPr marL="228600" indent="-228600">
              <a:lnSpc>
                <a:spcPct val="90000"/>
              </a:lnSpc>
              <a:spcBef>
                <a:spcPct val="40000"/>
              </a:spcBef>
              <a:buClr>
                <a:srgbClr val="006699"/>
              </a:buClr>
              <a:buFontTx/>
              <a:buChar char="•"/>
            </a:pPr>
            <a:r>
              <a:rPr lang="en-US" b="0" dirty="0" smtClean="0">
                <a:latin typeface="Segoe UI" pitchFamily="34" charset="0"/>
                <a:ea typeface="Segoe UI" pitchFamily="34" charset="0"/>
                <a:cs typeface="Segoe UI" pitchFamily="34" charset="0"/>
              </a:rPr>
              <a:t>Compteur Mémoire &gt; Pages/s</a:t>
            </a:r>
            <a:endParaRPr lang="en-IN" b="0" dirty="0" smtClean="0">
              <a:latin typeface="Segoe UI" pitchFamily="34" charset="0"/>
              <a:ea typeface="Segoe UI" pitchFamily="34" charset="0"/>
              <a:cs typeface="Segoe UI" pitchFamily="34" charset="0"/>
            </a:endParaRPr>
          </a:p>
        </p:txBody>
      </p:sp>
      <p:sp>
        <p:nvSpPr>
          <p:cNvPr id="73" name="TextBox 72"/>
          <p:cNvSpPr txBox="1"/>
          <p:nvPr/>
        </p:nvSpPr>
        <p:spPr>
          <a:xfrm>
            <a:off x="4799161" y="1439174"/>
            <a:ext cx="4025661" cy="1837426"/>
          </a:xfrm>
          <a:prstGeom prst="rect">
            <a:avLst/>
          </a:prstGeom>
          <a:noFill/>
        </p:spPr>
        <p:txBody>
          <a:bodyPr wrap="square" rtlCol="0">
            <a:spAutoFit/>
          </a:bodyPr>
          <a:lstStyle/>
          <a:p>
            <a:r>
              <a:rPr lang="en-US" dirty="0" smtClean="0">
                <a:latin typeface="Segoe UI" pitchFamily="34" charset="0"/>
                <a:ea typeface="Segoe UI" pitchFamily="34" charset="0"/>
                <a:cs typeface="Segoe UI" pitchFamily="34" charset="0"/>
              </a:rPr>
              <a:t>Principaux compteurs de disque :</a:t>
            </a:r>
          </a:p>
          <a:p>
            <a:pPr marL="228600" indent="-228600">
              <a:lnSpc>
                <a:spcPct val="90000"/>
              </a:lnSpc>
              <a:spcBef>
                <a:spcPct val="40000"/>
              </a:spcBef>
              <a:buClr>
                <a:srgbClr val="006699"/>
              </a:buClr>
              <a:buFontTx/>
              <a:buChar char="•"/>
            </a:pPr>
            <a:r>
              <a:rPr lang="en-US" b="0" dirty="0" smtClean="0">
                <a:latin typeface="Segoe UI" pitchFamily="34" charset="0"/>
                <a:ea typeface="Segoe UI" pitchFamily="34" charset="0"/>
                <a:cs typeface="Segoe UI" pitchFamily="34" charset="0"/>
              </a:rPr>
              <a:t>Disque physique &gt; % Temps du disque</a:t>
            </a:r>
          </a:p>
          <a:p>
            <a:pPr marL="228600" indent="-228600">
              <a:lnSpc>
                <a:spcPct val="90000"/>
              </a:lnSpc>
              <a:spcBef>
                <a:spcPct val="40000"/>
              </a:spcBef>
              <a:buClr>
                <a:srgbClr val="006699"/>
              </a:buClr>
              <a:buFontTx/>
              <a:buChar char="•"/>
            </a:pPr>
            <a:r>
              <a:rPr lang="en-US" b="0" dirty="0" smtClean="0">
                <a:latin typeface="Segoe UI" pitchFamily="34" charset="0"/>
                <a:ea typeface="Segoe UI" pitchFamily="34" charset="0"/>
                <a:cs typeface="Segoe UI" pitchFamily="34" charset="0"/>
              </a:rPr>
              <a:t>Disque physique &gt; Longueur moyenne de file d'attente du disque</a:t>
            </a:r>
            <a:endParaRPr lang="en-IN" b="0" dirty="0"/>
          </a:p>
        </p:txBody>
      </p:sp>
      <p:sp>
        <p:nvSpPr>
          <p:cNvPr id="18" name="TextBox 17"/>
          <p:cNvSpPr txBox="1"/>
          <p:nvPr/>
        </p:nvSpPr>
        <p:spPr>
          <a:xfrm>
            <a:off x="345057" y="3881884"/>
            <a:ext cx="4150743" cy="1948226"/>
          </a:xfrm>
          <a:prstGeom prst="rect">
            <a:avLst/>
          </a:prstGeom>
          <a:noFill/>
        </p:spPr>
        <p:txBody>
          <a:bodyPr wrap="square" rtlCol="0">
            <a:spAutoFit/>
          </a:bodyPr>
          <a:lstStyle/>
          <a:p>
            <a:r>
              <a:rPr lang="en-US" dirty="0" smtClean="0">
                <a:latin typeface="Segoe UI" pitchFamily="34" charset="0"/>
                <a:ea typeface="Segoe UI" pitchFamily="34" charset="0"/>
                <a:cs typeface="Segoe UI" pitchFamily="34" charset="0"/>
              </a:rPr>
              <a:t>Principaux compteurs de réseau :</a:t>
            </a:r>
          </a:p>
          <a:p>
            <a:pPr marL="228600" indent="-228600">
              <a:lnSpc>
                <a:spcPct val="90000"/>
              </a:lnSpc>
              <a:spcBef>
                <a:spcPct val="40000"/>
              </a:spcBef>
              <a:buClr>
                <a:srgbClr val="006699"/>
              </a:buClr>
              <a:buFontTx/>
              <a:buChar char="•"/>
            </a:pPr>
            <a:r>
              <a:rPr lang="en-US" b="0" dirty="0" smtClean="0">
                <a:latin typeface="Segoe UI" pitchFamily="34" charset="0"/>
                <a:ea typeface="Segoe UI" pitchFamily="34" charset="0"/>
                <a:cs typeface="Segoe UI" pitchFamily="34" charset="0"/>
              </a:rPr>
              <a:t>Interface réseau &gt; Bande passante actuelle</a:t>
            </a:r>
          </a:p>
          <a:p>
            <a:pPr marL="228600" indent="-228600">
              <a:lnSpc>
                <a:spcPct val="90000"/>
              </a:lnSpc>
              <a:spcBef>
                <a:spcPct val="40000"/>
              </a:spcBef>
              <a:buClr>
                <a:srgbClr val="006699"/>
              </a:buClr>
              <a:buFontTx/>
              <a:buChar char="•"/>
            </a:pPr>
            <a:r>
              <a:rPr lang="en-US" b="0" dirty="0" smtClean="0">
                <a:latin typeface="Segoe UI" pitchFamily="34" charset="0"/>
                <a:ea typeface="Segoe UI" pitchFamily="34" charset="0"/>
                <a:cs typeface="Segoe UI" pitchFamily="34" charset="0"/>
              </a:rPr>
              <a:t>Interface réseau &gt; Longueur de la file d'attente de sortie</a:t>
            </a:r>
          </a:p>
          <a:p>
            <a:pPr marL="228600" indent="-228600">
              <a:lnSpc>
                <a:spcPct val="90000"/>
              </a:lnSpc>
              <a:spcBef>
                <a:spcPct val="40000"/>
              </a:spcBef>
              <a:buClr>
                <a:srgbClr val="006699"/>
              </a:buClr>
              <a:buFontTx/>
              <a:buChar char="•"/>
            </a:pPr>
            <a:r>
              <a:rPr lang="en-US" b="0" dirty="0" smtClean="0">
                <a:latin typeface="Segoe UI" pitchFamily="34" charset="0"/>
                <a:ea typeface="Segoe UI" pitchFamily="34" charset="0"/>
                <a:cs typeface="Segoe UI" pitchFamily="34" charset="0"/>
              </a:rPr>
              <a:t>Interface réseau &gt; Total des octets/s</a:t>
            </a:r>
            <a:endParaRPr lang="en-IN" b="0" dirty="0" smtClean="0">
              <a:latin typeface="Segoe UI" pitchFamily="34" charset="0"/>
              <a:ea typeface="Segoe UI" pitchFamily="34" charset="0"/>
              <a:cs typeface="Segoe UI" pitchFamily="34" charset="0"/>
            </a:endParaRPr>
          </a:p>
        </p:txBody>
      </p:sp>
      <p:sp>
        <p:nvSpPr>
          <p:cNvPr id="19" name="Rectangle 18"/>
          <p:cNvSpPr/>
          <p:nvPr/>
        </p:nvSpPr>
        <p:spPr bwMode="auto">
          <a:xfrm>
            <a:off x="345056" y="1190445"/>
            <a:ext cx="4209691" cy="2329134"/>
          </a:xfrm>
          <a:prstGeom prst="rect">
            <a:avLst/>
          </a:prstGeom>
          <a:noFill/>
          <a:ln w="9525" cap="flat" cmpd="sng" algn="ctr">
            <a:solidFill>
              <a:schemeClr val="accent2"/>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1" i="0" u="none" strike="noStrike" cap="none" normalizeH="0" baseline="0" smtClean="0">
              <a:ln>
                <a:noFill/>
              </a:ln>
              <a:solidFill>
                <a:schemeClr val="tx1"/>
              </a:solidFill>
              <a:effectLst/>
              <a:latin typeface="Verdana" pitchFamily="34" charset="0"/>
            </a:endParaRPr>
          </a:p>
        </p:txBody>
      </p:sp>
      <p:sp>
        <p:nvSpPr>
          <p:cNvPr id="21" name="Rectangle 20"/>
          <p:cNvSpPr/>
          <p:nvPr/>
        </p:nvSpPr>
        <p:spPr bwMode="auto">
          <a:xfrm>
            <a:off x="342181" y="3827252"/>
            <a:ext cx="4209691" cy="2487283"/>
          </a:xfrm>
          <a:prstGeom prst="rect">
            <a:avLst/>
          </a:prstGeom>
          <a:noFill/>
          <a:ln w="9525" cap="flat" cmpd="sng" algn="ctr">
            <a:solidFill>
              <a:schemeClr val="accent2"/>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1" i="0" u="none" strike="noStrike" cap="none" normalizeH="0" baseline="0" smtClean="0">
              <a:ln>
                <a:noFill/>
              </a:ln>
              <a:solidFill>
                <a:schemeClr val="tx1"/>
              </a:solidFill>
              <a:effectLst/>
              <a:latin typeface="Verdana" pitchFamily="34" charset="0"/>
            </a:endParaRPr>
          </a:p>
        </p:txBody>
      </p:sp>
      <p:sp>
        <p:nvSpPr>
          <p:cNvPr id="22" name="Rectangle 21"/>
          <p:cNvSpPr/>
          <p:nvPr/>
        </p:nvSpPr>
        <p:spPr bwMode="auto">
          <a:xfrm>
            <a:off x="4689893" y="3827253"/>
            <a:ext cx="4209691" cy="2470030"/>
          </a:xfrm>
          <a:prstGeom prst="rect">
            <a:avLst/>
          </a:prstGeom>
          <a:noFill/>
          <a:ln w="9525" cap="flat" cmpd="sng" algn="ctr">
            <a:solidFill>
              <a:schemeClr val="accent2"/>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1" i="0" u="none" strike="noStrike" cap="none" normalizeH="0" baseline="0" smtClean="0">
              <a:ln>
                <a:noFill/>
              </a:ln>
              <a:solidFill>
                <a:schemeClr val="tx1"/>
              </a:solidFill>
              <a:effectLst/>
              <a:latin typeface="Verdana" pitchFamily="34" charset="0"/>
            </a:endParaRPr>
          </a:p>
        </p:txBody>
      </p:sp>
      <p:grpSp>
        <p:nvGrpSpPr>
          <p:cNvPr id="70" name="Group 69" descr="This is an animated slide. The slide shows a screenshot of the Performance Monitor tool. Upon the first click, a text summary of important objects and counters is displayed. There is only one click in this animated slide."/>
          <p:cNvGrpSpPr/>
          <p:nvPr/>
        </p:nvGrpSpPr>
        <p:grpSpPr>
          <a:xfrm>
            <a:off x="315875" y="761788"/>
            <a:ext cx="8595361" cy="6062962"/>
            <a:chOff x="266006" y="795038"/>
            <a:chExt cx="8595361" cy="6062962"/>
          </a:xfrm>
        </p:grpSpPr>
        <p:sp>
          <p:nvSpPr>
            <p:cNvPr id="68" name="Rectangle 67"/>
            <p:cNvSpPr/>
            <p:nvPr/>
          </p:nvSpPr>
          <p:spPr bwMode="auto">
            <a:xfrm>
              <a:off x="266006" y="831273"/>
              <a:ext cx="8595361" cy="6026727"/>
            </a:xfrm>
            <a:prstGeom prst="rect">
              <a:avLst/>
            </a:prstGeom>
            <a:solidFill>
              <a:schemeClr val="bg1"/>
            </a:solidFill>
            <a:ln w="9525" cap="flat" cmpd="sng" algn="ctr">
              <a:solidFill>
                <a:schemeClr val="accent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1" i="0" u="none" strike="noStrike" cap="none" normalizeH="0" baseline="0" smtClean="0">
                <a:ln>
                  <a:noFill/>
                </a:ln>
                <a:solidFill>
                  <a:schemeClr val="tx1"/>
                </a:solidFill>
                <a:effectLst/>
                <a:latin typeface="Verdana" pitchFamily="34" charset="0"/>
              </a:endParaRPr>
            </a:p>
          </p:txBody>
        </p:sp>
        <p:sp>
          <p:nvSpPr>
            <p:cNvPr id="66" name="Rectangle 65"/>
            <p:cNvSpPr/>
            <p:nvPr/>
          </p:nvSpPr>
          <p:spPr>
            <a:xfrm>
              <a:off x="340822" y="795038"/>
              <a:ext cx="8254538" cy="830997"/>
            </a:xfrm>
            <a:prstGeom prst="rect">
              <a:avLst/>
            </a:prstGeom>
          </p:spPr>
          <p:txBody>
            <a:bodyPr wrap="square">
              <a:spAutoFit/>
            </a:bodyPr>
            <a:lstStyle/>
            <a:p>
              <a:r>
                <a:rPr lang="en-US" sz="1600" b="1" dirty="0" smtClean="0">
                  <a:latin typeface="Segoe UI" pitchFamily="34" charset="0"/>
                  <a:ea typeface="Segoe UI" pitchFamily="34" charset="0"/>
                  <a:cs typeface="Segoe UI" pitchFamily="34" charset="0"/>
                </a:rPr>
                <a:t>L'Analyseur de performances vous permet d'afficher les statistiques actuelles sur les performances, ou d'afficher les données d'historique collectées en utilisant des ensembles de collecteurs de données</a:t>
              </a:r>
              <a:endParaRPr lang="en-IN" sz="1600" b="1" dirty="0">
                <a:latin typeface="Segoe UI" pitchFamily="34" charset="0"/>
                <a:ea typeface="Segoe UI" pitchFamily="34" charset="0"/>
                <a:cs typeface="Segoe UI" pitchFamily="34" charset="0"/>
              </a:endParaRPr>
            </a:p>
          </p:txBody>
        </p:sp>
        <p:pic>
          <p:nvPicPr>
            <p:cNvPr id="67"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1817" y="1801836"/>
              <a:ext cx="7772400" cy="4648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7" name="Group 51"/>
          <p:cNvGrpSpPr>
            <a:grpSpLocks/>
          </p:cNvGrpSpPr>
          <p:nvPr/>
        </p:nvGrpSpPr>
        <p:grpSpPr bwMode="auto">
          <a:xfrm>
            <a:off x="7986049" y="6232612"/>
            <a:ext cx="914400" cy="425450"/>
            <a:chOff x="384" y="3024"/>
            <a:chExt cx="720" cy="336"/>
          </a:xfrm>
        </p:grpSpPr>
        <p:sp>
          <p:nvSpPr>
            <p:cNvPr id="82" name="Oval 52"/>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dirty="0">
                <a:latin typeface="Segoe UI" pitchFamily="34" charset="0"/>
                <a:ea typeface="Segoe UI" pitchFamily="34" charset="0"/>
                <a:cs typeface="Segoe UI" pitchFamily="34" charset="0"/>
              </a:endParaRPr>
            </a:p>
          </p:txBody>
        </p:sp>
        <p:grpSp>
          <p:nvGrpSpPr>
            <p:cNvPr id="8" name="Group 53"/>
            <p:cNvGrpSpPr>
              <a:grpSpLocks/>
            </p:cNvGrpSpPr>
            <p:nvPr/>
          </p:nvGrpSpPr>
          <p:grpSpPr bwMode="auto">
            <a:xfrm>
              <a:off x="480" y="3096"/>
              <a:ext cx="240" cy="192"/>
              <a:chOff x="480" y="3096"/>
              <a:chExt cx="240" cy="192"/>
            </a:xfrm>
          </p:grpSpPr>
          <p:sp>
            <p:nvSpPr>
              <p:cNvPr id="84" name="Oval 54"/>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n-US" dirty="0">
                  <a:latin typeface="Segoe UI" pitchFamily="34" charset="0"/>
                  <a:ea typeface="Segoe UI" pitchFamily="34" charset="0"/>
                  <a:cs typeface="Segoe UI" pitchFamily="34" charset="0"/>
                </a:endParaRPr>
              </a:p>
            </p:txBody>
          </p:sp>
          <p:sp>
            <p:nvSpPr>
              <p:cNvPr id="85" name="Freeform 55"/>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dirty="0">
                  <a:latin typeface="Segoe UI" pitchFamily="34" charset="0"/>
                  <a:ea typeface="Segoe UI" pitchFamily="34" charset="0"/>
                  <a:cs typeface="Segoe UI" pitchFamily="34" charset="0"/>
                </a:endParaRPr>
              </a:p>
            </p:txBody>
          </p:sp>
        </p:grpSp>
      </p:grpSp>
      <p:grpSp>
        <p:nvGrpSpPr>
          <p:cNvPr id="9" name="Group 56"/>
          <p:cNvGrpSpPr>
            <a:grpSpLocks/>
          </p:cNvGrpSpPr>
          <p:nvPr/>
        </p:nvGrpSpPr>
        <p:grpSpPr bwMode="auto">
          <a:xfrm>
            <a:off x="8473412" y="6323099"/>
            <a:ext cx="304800" cy="244475"/>
            <a:chOff x="768" y="3096"/>
            <a:chExt cx="240" cy="192"/>
          </a:xfrm>
        </p:grpSpPr>
        <p:sp>
          <p:nvSpPr>
            <p:cNvPr id="87" name="Oval 57"/>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n-US" dirty="0">
                <a:latin typeface="Segoe UI" pitchFamily="34" charset="0"/>
                <a:ea typeface="Segoe UI" pitchFamily="34" charset="0"/>
                <a:cs typeface="Segoe UI" pitchFamily="34" charset="0"/>
              </a:endParaRPr>
            </a:p>
          </p:txBody>
        </p:sp>
        <p:sp>
          <p:nvSpPr>
            <p:cNvPr id="88" name="Rectangle 58"/>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dirty="0">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1229151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0"/>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Vue d'ensemble du Moniteur de ressources</a:t>
            </a:r>
            <a:endParaRPr lang="en-US"/>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90600" y="1338890"/>
            <a:ext cx="7183963" cy="5433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2"/>
          <p:cNvSpPr txBox="1"/>
          <p:nvPr/>
        </p:nvSpPr>
        <p:spPr>
          <a:xfrm>
            <a:off x="215404" y="762000"/>
            <a:ext cx="8575796" cy="58477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smtClean="0">
                <a:latin typeface="Segoe UI" pitchFamily="34" charset="0"/>
                <a:ea typeface="Segoe UI" pitchFamily="34" charset="0"/>
                <a:cs typeface="Segoe UI" pitchFamily="34" charset="0"/>
              </a:rPr>
              <a:t>Le Moniteur de ressources fournit une analyse détaillée des performances en temps réel </a:t>
            </a:r>
            <a:r>
              <a:rPr lang="en-US" sz="1600" smtClean="0">
                <a:latin typeface="Segoe UI" pitchFamily="34" charset="0"/>
                <a:ea typeface="Segoe UI" pitchFamily="34" charset="0"/>
                <a:cs typeface="Segoe UI" pitchFamily="34" charset="0"/>
              </a:rPr>
              <a:t>de votre </a:t>
            </a:r>
            <a:r>
              <a:rPr lang="en-US" sz="1600" dirty="0" smtClean="0">
                <a:latin typeface="Segoe UI" pitchFamily="34" charset="0"/>
                <a:ea typeface="Segoe UI" pitchFamily="34" charset="0"/>
                <a:cs typeface="Segoe UI" pitchFamily="34" charset="0"/>
              </a:rPr>
              <a:t>serveur</a:t>
            </a:r>
            <a:endParaRPr lang="en-IN" sz="16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950805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8ce96921-6c82-48b2-99ad-4210ee7d4b8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Vue d'ensemble de l'Observateur d'événements</a:t>
            </a:r>
            <a:endParaRPr lang="en-US"/>
          </a:p>
        </p:txBody>
      </p:sp>
      <p:pic>
        <p:nvPicPr>
          <p:cNvPr id="4" name="Picture 3"/>
          <p:cNvPicPr>
            <a:picLocks noGrp="1"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17780" y="1947901"/>
            <a:ext cx="7200490" cy="465583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16730" y="856036"/>
            <a:ext cx="8968905" cy="83099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dirty="0" smtClean="0">
                <a:latin typeface="Segoe UI" pitchFamily="34" charset="0"/>
                <a:ea typeface="Segoe UI" pitchFamily="34" charset="0"/>
                <a:cs typeface="Segoe UI" pitchFamily="34" charset="0"/>
              </a:rPr>
              <a:t>L'Observateur d'événements fournit des listes classées par catégorie des événements essentiels du journal Windows, et des groupements de journal pour les applications individuelles installées et des catégories de composants Windows spécifiques</a:t>
            </a:r>
            <a:endParaRPr lang="en-IN" sz="16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6396798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Leçon 2: Utilisation de l'Analyseur de performances</a:t>
            </a:r>
            <a:endParaRPr lang="en-US"/>
          </a:p>
        </p:txBody>
      </p:sp>
      <p:sp>
        <p:nvSpPr>
          <p:cNvPr id="3" name="Text Placeholder 2"/>
          <p:cNvSpPr>
            <a:spLocks noGrp="1"/>
          </p:cNvSpPr>
          <p:nvPr>
            <p:ph type="body" idx="1"/>
          </p:nvPr>
        </p:nvSpPr>
        <p:spPr>
          <a:xfrm>
            <a:off x="458788" y="1021215"/>
            <a:ext cx="8354012" cy="5147356"/>
          </a:xfrm>
        </p:spPr>
        <p:txBody>
          <a:bodyPr/>
          <a:lstStyle/>
          <a:p>
            <a:r>
              <a:rPr lang="fr-FR" smtClean="0"/>
              <a:t>Base de référence, tendances et planification de la capacité
Que sont les ensembles de collecteurs de données ?
Démonstration : Capture de données de compteur avec un ensemble de collecteurs de données
Démonstration : Configuration d'une alerte
Démonstration : Affichage de rapports dans l’Analyseur de performances
Surveillance des services d'infrastructure réseau
Éléments à prendre en considération pour la surveillance d'ordinateurs virtuels</a:t>
            </a:r>
            <a:endParaRPr lang="en-US"/>
          </a:p>
        </p:txBody>
      </p:sp>
    </p:spTree>
    <p:extLst>
      <p:ext uri="{BB962C8B-B14F-4D97-AF65-F5344CB8AC3E}">
        <p14:creationId xmlns:p14="http://schemas.microsoft.com/office/powerpoint/2010/main" val="3397178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Base de référence, tendances et planification de la capacité</a:t>
            </a:r>
            <a:endParaRPr lang="en-US"/>
          </a:p>
        </p:txBody>
      </p:sp>
      <p:sp>
        <p:nvSpPr>
          <p:cNvPr id="4" name="Content Placeholder 2"/>
          <p:cNvSpPr>
            <a:spLocks noGrp="1"/>
          </p:cNvSpPr>
          <p:nvPr/>
        </p:nvSpPr>
        <p:spPr bwMode="auto">
          <a:xfrm>
            <a:off x="457200" y="144780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sz="2400" dirty="0" smtClean="0"/>
              <a:t>En calculant les bases de référence des performances pour votre environnement serveur, vous pouvez interpréter avec une plus grande précision les informations de surveillance en temps réel</a:t>
            </a:r>
          </a:p>
          <a:p>
            <a:r>
              <a:rPr lang="en-GB" sz="2400" dirty="0" smtClean="0"/>
              <a:t>La mise en place d'une base de référence vous permet de :</a:t>
            </a:r>
          </a:p>
          <a:p>
            <a:pPr lvl="1"/>
            <a:r>
              <a:rPr lang="en-GB" dirty="0"/>
              <a:t>Interpréter les tendances relatives aux performances</a:t>
            </a:r>
          </a:p>
          <a:p>
            <a:pPr lvl="1"/>
            <a:r>
              <a:rPr lang="en-GB" dirty="0"/>
              <a:t>Planifier la capacité</a:t>
            </a:r>
          </a:p>
          <a:p>
            <a:pPr lvl="1"/>
            <a:r>
              <a:rPr lang="en-GB" smtClean="0"/>
              <a:t>Identifier </a:t>
            </a:r>
            <a:r>
              <a:rPr lang="en-GB" dirty="0"/>
              <a:t>les goulots d'étranglement</a:t>
            </a:r>
          </a:p>
          <a:p>
            <a:pPr lvl="1"/>
            <a:endParaRPr lang="en-US" dirty="0"/>
          </a:p>
        </p:txBody>
      </p:sp>
    </p:spTree>
    <p:extLst>
      <p:ext uri="{BB962C8B-B14F-4D97-AF65-F5344CB8AC3E}">
        <p14:creationId xmlns:p14="http://schemas.microsoft.com/office/powerpoint/2010/main" val="992659572"/>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88</TotalTime>
  <Words>2778</Words>
  <Application>Microsoft Office PowerPoint</Application>
  <PresentationFormat>On-screen Show (4:3)</PresentationFormat>
  <Paragraphs>459</Paragraphs>
  <Slides>33</Slides>
  <Notes>33</Notes>
  <HiddenSlides>8</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33</vt:i4>
      </vt:variant>
    </vt:vector>
  </HeadingPairs>
  <TitlesOfParts>
    <vt:vector size="47" baseType="lpstr">
      <vt:lpstr>Arial</vt:lpstr>
      <vt:lpstr>Segoe UI Light</vt:lpstr>
      <vt:lpstr>Times New Roman</vt:lpstr>
      <vt:lpstr>Segoe UI</vt:lpstr>
      <vt:lpstr>Verdana</vt:lpstr>
      <vt:lpstr>Symbol</vt:lpstr>
      <vt:lpstr>Calibri</vt:lpstr>
      <vt:lpstr>Wingdings</vt:lpstr>
      <vt:lpstr>Segoe Light</vt:lpstr>
      <vt:lpstr>Cordia New</vt:lpstr>
      <vt:lpstr>SimSun</vt:lpstr>
      <vt:lpstr>Arial Narrow</vt:lpstr>
      <vt:lpstr>굴림</vt:lpstr>
      <vt:lpstr>Presentation1</vt:lpstr>
      <vt:lpstr>Module 13</vt:lpstr>
      <vt:lpstr>Vue d'ensemble du module</vt:lpstr>
      <vt:lpstr>Leçon 1: Outils d'analyse</vt:lpstr>
      <vt:lpstr>Vue d'ensemble du Gestionnaire des tâches</vt:lpstr>
      <vt:lpstr>Vue d'ensemble de l'Analyseur de performances</vt:lpstr>
      <vt:lpstr>Vue d'ensemble du Moniteur de ressources</vt:lpstr>
      <vt:lpstr>Vue d'ensemble de l'Observateur d'événements</vt:lpstr>
      <vt:lpstr>Leçon 2: Utilisation de l'Analyseur de performances</vt:lpstr>
      <vt:lpstr>Base de référence, tendances et planification de la capacité</vt:lpstr>
      <vt:lpstr>Que sont les ensembles de collecteurs de données ?</vt:lpstr>
      <vt:lpstr>Démonstration : Capture de données de compteur avec un ensemble de collecteurs de données</vt:lpstr>
      <vt:lpstr>PowerPoint Presentation</vt:lpstr>
      <vt:lpstr>PowerPoint Presentation</vt:lpstr>
      <vt:lpstr>PowerPoint Presentation</vt:lpstr>
      <vt:lpstr>Démonstration : Configuration d'une alerte</vt:lpstr>
      <vt:lpstr>PowerPoint Presentation</vt:lpstr>
      <vt:lpstr>PowerPoint Presentation</vt:lpstr>
      <vt:lpstr>Démonstration : Affichage de rapports dans l’Analyseur de performances</vt:lpstr>
      <vt:lpstr>Surveillance des services d'infrastructure réseau</vt:lpstr>
      <vt:lpstr>Éléments à prendre en considération pour la surveillance d'ordinateurs virtuels</vt:lpstr>
      <vt:lpstr>Leçon 3: Analyse des journaux d'événements</vt:lpstr>
      <vt:lpstr>Qu'est-ce qu'une vue personnalisée ?</vt:lpstr>
      <vt:lpstr>Démonstration : Création d'une vue personnalisée</vt:lpstr>
      <vt:lpstr>Qu'est-ce qu'un abonnement aux événements ?</vt:lpstr>
      <vt:lpstr>Démonstration : Configuration d'un abonnement aux événements</vt:lpstr>
      <vt:lpstr>PowerPoint Presentation</vt:lpstr>
      <vt:lpstr>PowerPoint Presentation</vt:lpstr>
      <vt:lpstr>Atelier pratique : Surveillance de Windows Server 2012</vt:lpstr>
      <vt:lpstr>Scénario d'atelier pratique</vt:lpstr>
      <vt:lpstr>Révision de l'atelier pratique</vt:lpstr>
      <vt:lpstr>Contrôle des acquis et éléments à retenir</vt:lpstr>
      <vt:lpstr>PowerPoint Presentation</vt:lpstr>
      <vt:lpstr>Évaluation du cours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Module13</dc:title>
  <dc:creator>Ruiz, Esther</dc:creator>
  <cp:lastModifiedBy>Ruiz, Esther</cp:lastModifiedBy>
  <cp:revision>11</cp:revision>
  <dcterms:created xsi:type="dcterms:W3CDTF">2013-03-06T10:41:25Z</dcterms:created>
  <dcterms:modified xsi:type="dcterms:W3CDTF">2013-03-15T15:43:35Z</dcterms:modified>
</cp:coreProperties>
</file>