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7" autoAdjust="0"/>
  </p:normalViewPr>
  <p:slideViewPr>
    <p:cSldViewPr snapToGrid="0" snapToObjects="1">
      <p:cViewPr>
        <p:scale>
          <a:sx n="90" d="100"/>
          <a:sy n="90" d="100"/>
        </p:scale>
        <p:origin x="5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4B22A-7915-4BBB-A0E6-2FF00F387A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2120-3357-463D-9EF8-27FA42BB1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5BE-FC0A-4791-A802-5EC9CD425E9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CE6E-4136-477D-BA46-2ECE0DC71569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03AE-356C-46CB-AB04-64B354E726C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4651-E7C6-4D9F-A2B1-4BA481389A5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40F0-9ECB-4EC6-9911-B1082332E0DA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86EA-1DD0-4A10-990E-D8F806018E9D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4946-14F7-4E59-BDCC-6B3A2BAA6EC8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B303-166C-4972-978A-72C365099B67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F505-FADF-469E-ACDE-A2BFBF36DC3C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7EB4-0EDE-428D-99E0-68F938B4D3A5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3958-F0A5-4C3E-A282-2C726A8E27F0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1478-3F40-4741-9472-FAB5BD1B0C25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as436/IBM-Data-Analyst-Capstone-Project-with-Python/blob/master/Dashboard.pdf" TargetMode="Externa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f-courses-data.s3.us.cloud-object-storage.appdomain.cloud/IBM-DA0321EN-SkillsNetwork/LargeData/m1_survey_data.csv" TargetMode="External"/><Relationship Id="rId5" Type="http://schemas.openxmlformats.org/officeDocument/2006/relationships/hyperlink" Target="https://stackoverflow.blog/2019/04/09/the-2019-stack-overflow-developer-survey-results-are-in/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5" name="Freeform 2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" y="1813560"/>
            <a:ext cx="4823460" cy="4373879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6264528" y="2495435"/>
            <a:ext cx="4908712" cy="3613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Stack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Overflow</a:t>
            </a:r>
            <a:r>
              <a:rPr lang="en-US" altLang="zh-CN" sz="3600" b="1" spc="-229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Developer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Survey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2019: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Key</a:t>
            </a:r>
            <a:r>
              <a:rPr lang="en-US" altLang="zh-CN" sz="3600" b="1" spc="-175" dirty="0">
                <a:solidFill>
                  <a:srgbClr val="0C639A"/>
                </a:solidFill>
                <a:latin typeface="+mj-lt"/>
                <a:cs typeface="Calibri"/>
              </a:rPr>
              <a:t> </a:t>
            </a:r>
            <a:r>
              <a:rPr lang="en-US" altLang="zh-CN" sz="3600" b="1" dirty="0">
                <a:solidFill>
                  <a:srgbClr val="0C639A"/>
                </a:solidFill>
                <a:latin typeface="+mj-lt"/>
                <a:ea typeface="Calibri"/>
              </a:rPr>
              <a:t>Findings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35"/>
              </a:lnSpc>
            </a:pPr>
            <a:endParaRPr lang="en-US" dirty="0"/>
          </a:p>
          <a:p>
            <a:pPr marL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006EBF"/>
                </a:solidFill>
                <a:ea typeface="Calibri"/>
              </a:rPr>
              <a:t>Md. Anas Mondol</a:t>
            </a:r>
            <a:br>
              <a:rPr dirty="0"/>
            </a:br>
            <a:r>
              <a:rPr lang="en-US" altLang="zh-CN" sz="2800" spc="-10" dirty="0">
                <a:solidFill>
                  <a:srgbClr val="006EBF"/>
                </a:solidFill>
                <a:ea typeface="Calibri"/>
              </a:rPr>
              <a:t>December</a:t>
            </a:r>
            <a:r>
              <a:rPr lang="en-US" altLang="zh-CN" sz="2800" spc="-5" dirty="0">
                <a:solidFill>
                  <a:srgbClr val="006EBF"/>
                </a:solidFill>
                <a:cs typeface="Calibri"/>
              </a:rPr>
              <a:t> </a:t>
            </a:r>
            <a:r>
              <a:rPr lang="en-US" altLang="zh-CN" sz="2800" spc="-5" dirty="0">
                <a:solidFill>
                  <a:srgbClr val="006EBF"/>
                </a:solidFill>
                <a:ea typeface="Calibri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55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6"/>
          <p:cNvSpPr txBox="1"/>
          <p:nvPr/>
        </p:nvSpPr>
        <p:spPr>
          <a:xfrm>
            <a:off x="831851" y="736599"/>
            <a:ext cx="1052195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DATABASE</a:t>
            </a:r>
            <a:r>
              <a:rPr lang="en-US" altLang="zh-CN" sz="4000" b="1" spc="-20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TRENDS</a:t>
            </a:r>
            <a:r>
              <a:rPr lang="en-US" altLang="zh-CN" sz="4000" b="1" spc="-209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-</a:t>
            </a:r>
            <a:r>
              <a:rPr lang="en-US" altLang="zh-CN" sz="4000" b="1" spc="-209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FINDINGS</a:t>
            </a:r>
            <a:r>
              <a:rPr lang="en-US" altLang="zh-CN" sz="4000" b="1" spc="-209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&amp;</a:t>
            </a:r>
            <a:r>
              <a:rPr lang="en-US" altLang="zh-CN" sz="4000" b="1" spc="-209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IMPLICATIONS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05255" y="1912111"/>
            <a:ext cx="4827895" cy="3681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u="sng" spc="-5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Fin</a:t>
            </a:r>
            <a:r>
              <a:rPr lang="en-US" altLang="zh-CN" sz="18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dings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1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programs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800" spc="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</a:p>
          <a:p>
            <a:pPr>
              <a:lnSpc>
                <a:spcPts val="455"/>
              </a:lnSpc>
            </a:pPr>
            <a:endParaRPr lang="en-US" dirty="0"/>
          </a:p>
          <a:p>
            <a:pPr marL="0" indent="228904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2019,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with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MySQL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lead.</a:t>
            </a:r>
          </a:p>
          <a:p>
            <a:pPr>
              <a:lnSpc>
                <a:spcPts val="1044"/>
              </a:lnSpc>
            </a:pPr>
            <a:endParaRPr lang="en-US" dirty="0"/>
          </a:p>
          <a:p>
            <a:pPr marL="228904" indent="-228904" hangingPunct="0">
              <a:lnSpc>
                <a:spcPct val="118333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PostgreSQL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gaining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popularity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over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other</a:t>
            </a:r>
            <a:r>
              <a:rPr lang="en-US" altLang="zh-CN" sz="18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programs,</a:t>
            </a:r>
            <a:r>
              <a:rPr lang="en-US" altLang="zh-CN" sz="18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it</a:t>
            </a:r>
            <a:r>
              <a:rPr lang="en-US" altLang="zh-CN" sz="18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8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overall</a:t>
            </a:r>
            <a:r>
              <a:rPr lang="en-US" altLang="zh-CN" sz="1800" spc="-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desired</a:t>
            </a:r>
            <a:r>
              <a:rPr lang="en-US" altLang="zh-CN" sz="18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8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next</a:t>
            </a:r>
            <a:r>
              <a:rPr lang="en-US" altLang="zh-CN" sz="1800" spc="-6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year.</a:t>
            </a:r>
          </a:p>
          <a:p>
            <a:pPr>
              <a:lnSpc>
                <a:spcPts val="12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2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MongoDB</a:t>
            </a:r>
            <a:r>
              <a:rPr lang="en-US" altLang="zh-CN" sz="1800" i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8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18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gaining</a:t>
            </a:r>
          </a:p>
          <a:p>
            <a:pPr>
              <a:lnSpc>
                <a:spcPts val="450"/>
              </a:lnSpc>
            </a:pPr>
            <a:endParaRPr lang="en-US" dirty="0"/>
          </a:p>
          <a:p>
            <a:pPr marL="0" indent="228904">
              <a:lnSpc>
                <a:spcPct val="100000"/>
              </a:lnSpc>
            </a:pPr>
            <a:r>
              <a:rPr lang="en-US" altLang="zh-CN" sz="1800" spc="-15" dirty="0">
                <a:solidFill>
                  <a:srgbClr val="006EBF"/>
                </a:solidFill>
                <a:latin typeface="Calibri"/>
                <a:ea typeface="Calibri"/>
              </a:rPr>
              <a:t>i</a:t>
            </a:r>
            <a:r>
              <a:rPr lang="en-US" altLang="zh-CN" sz="1800" spc="-10" dirty="0">
                <a:solidFill>
                  <a:srgbClr val="006EBF"/>
                </a:solidFill>
                <a:latin typeface="Calibri"/>
                <a:ea typeface="Calibri"/>
              </a:rPr>
              <a:t>nterest.</a:t>
            </a:r>
          </a:p>
          <a:p>
            <a:pPr>
              <a:lnSpc>
                <a:spcPts val="136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Increasing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spc="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Elasticsearch.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264528" y="1912111"/>
            <a:ext cx="5016374" cy="3878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u="sng" spc="-10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Implic</a:t>
            </a:r>
            <a:r>
              <a:rPr lang="en-US" altLang="zh-CN" sz="18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94"/>
              </a:lnSpc>
            </a:pPr>
            <a:endParaRPr lang="en-US" dirty="0"/>
          </a:p>
          <a:p>
            <a:pPr marL="228600" indent="-228600" hangingPunct="0">
              <a:lnSpc>
                <a:spcPct val="11875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There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appears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be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increasing</a:t>
            </a:r>
            <a:r>
              <a:rPr lang="en-US" altLang="zh-CN" sz="1800" spc="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preference</a:t>
            </a:r>
            <a:r>
              <a:rPr lang="en-US" altLang="zh-CN" sz="1800" spc="-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toward</a:t>
            </a:r>
            <a:r>
              <a:rPr lang="en-US" altLang="zh-CN" sz="1800" spc="-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open-source</a:t>
            </a:r>
            <a:r>
              <a:rPr lang="en-US" altLang="zh-CN" sz="18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006EBF"/>
                </a:solidFill>
                <a:latin typeface="Calibri"/>
                <a:ea typeface="Calibri"/>
              </a:rPr>
              <a:t>progra</a:t>
            </a:r>
            <a:r>
              <a:rPr lang="en-US" altLang="zh-CN" sz="1800" spc="-5" dirty="0">
                <a:solidFill>
                  <a:srgbClr val="006EBF"/>
                </a:solidFill>
                <a:latin typeface="Calibri"/>
                <a:ea typeface="Calibri"/>
              </a:rPr>
              <a:t>ms.</a:t>
            </a:r>
          </a:p>
          <a:p>
            <a:pPr>
              <a:lnSpc>
                <a:spcPts val="910"/>
              </a:lnSpc>
            </a:pPr>
            <a:endParaRPr lang="en-US" dirty="0"/>
          </a:p>
          <a:p>
            <a:pPr marL="228600" indent="-228600" hangingPunct="0">
              <a:lnSpc>
                <a:spcPct val="118333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NoSQL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programs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are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gaining</a:t>
            </a:r>
            <a:r>
              <a:rPr lang="en-US" altLang="zh-CN" sz="18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popularity,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which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likely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reflects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growing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need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handle</a:t>
            </a:r>
            <a:r>
              <a:rPr lang="en-US" altLang="zh-CN" sz="1800" spc="-10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non-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relational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unstructured</a:t>
            </a:r>
            <a:r>
              <a:rPr lang="en-US" altLang="zh-CN" sz="1800" spc="-1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data.</a:t>
            </a:r>
          </a:p>
          <a:p>
            <a:pPr>
              <a:lnSpc>
                <a:spcPts val="925"/>
              </a:lnSpc>
            </a:pPr>
            <a:endParaRPr lang="en-US" dirty="0"/>
          </a:p>
          <a:p>
            <a:pPr marL="228600" indent="-228600" hangingPunct="0">
              <a:lnSpc>
                <a:spcPct val="118333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Current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aspiring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analysts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1800" spc="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develop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competence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NoSQL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addition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800" spc="-9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spc="-10" dirty="0">
                <a:solidFill>
                  <a:srgbClr val="006EBF"/>
                </a:solidFill>
                <a:latin typeface="Calibri"/>
                <a:ea typeface="Calibri"/>
              </a:rPr>
              <a:t>progra</a:t>
            </a:r>
            <a:r>
              <a:rPr lang="en-US" altLang="zh-CN" sz="1800" spc="-5" dirty="0">
                <a:solidFill>
                  <a:srgbClr val="006EBF"/>
                </a:solidFill>
                <a:latin typeface="Calibri"/>
                <a:ea typeface="Calibri"/>
              </a:rPr>
              <a:t>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61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/>
          <p:cNvSpPr/>
          <p:nvPr/>
        </p:nvSpPr>
        <p:spPr>
          <a:xfrm>
            <a:off x="4362450" y="4210050"/>
            <a:ext cx="4768850" cy="19050"/>
          </a:xfrm>
          <a:custGeom>
            <a:avLst/>
            <a:gdLst>
              <a:gd name="connsiteX0" fmla="*/ 14096 w 4768850"/>
              <a:gd name="connsiteY0" fmla="*/ 9017 h 19050"/>
              <a:gd name="connsiteX1" fmla="*/ 1600580 w 4768850"/>
              <a:gd name="connsiteY1" fmla="*/ 9017 h 19050"/>
              <a:gd name="connsiteX2" fmla="*/ 3187065 w 4768850"/>
              <a:gd name="connsiteY2" fmla="*/ 9017 h 19050"/>
              <a:gd name="connsiteX3" fmla="*/ 4773548 w 4768850"/>
              <a:gd name="connsiteY3" fmla="*/ 9017 h 19050"/>
              <a:gd name="connsiteX4" fmla="*/ 4773548 w 4768850"/>
              <a:gd name="connsiteY4" fmla="*/ 25654 h 19050"/>
              <a:gd name="connsiteX5" fmla="*/ 3187065 w 4768850"/>
              <a:gd name="connsiteY5" fmla="*/ 25654 h 19050"/>
              <a:gd name="connsiteX6" fmla="*/ 1600580 w 4768850"/>
              <a:gd name="connsiteY6" fmla="*/ 25654 h 19050"/>
              <a:gd name="connsiteX7" fmla="*/ 14096 w 4768850"/>
              <a:gd name="connsiteY7" fmla="*/ 25654 h 19050"/>
              <a:gd name="connsiteX8" fmla="*/ 14096 w 4768850"/>
              <a:gd name="connsiteY8" fmla="*/ 90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68850" h="19050">
                <a:moveTo>
                  <a:pt x="14096" y="9017"/>
                </a:moveTo>
                <a:lnTo>
                  <a:pt x="1600580" y="9017"/>
                </a:lnTo>
                <a:lnTo>
                  <a:pt x="3187065" y="9017"/>
                </a:lnTo>
                <a:lnTo>
                  <a:pt x="4773548" y="9017"/>
                </a:lnTo>
                <a:lnTo>
                  <a:pt x="4773548" y="25654"/>
                </a:lnTo>
                <a:lnTo>
                  <a:pt x="3187065" y="25654"/>
                </a:lnTo>
                <a:lnTo>
                  <a:pt x="1600580" y="25654"/>
                </a:lnTo>
                <a:lnTo>
                  <a:pt x="14096" y="25654"/>
                </a:lnTo>
                <a:lnTo>
                  <a:pt x="14096" y="9017"/>
                </a:lnTo>
                <a:close/>
              </a:path>
            </a:pathLst>
          </a:custGeom>
          <a:solidFill>
            <a:srgbClr val="0361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" y="1889760"/>
            <a:ext cx="3086100" cy="3078480"/>
          </a:xfrm>
          <a:prstGeom prst="rect">
            <a:avLst/>
          </a:prstGeom>
        </p:spPr>
      </p:pic>
      <p:sp>
        <p:nvSpPr>
          <p:cNvPr id="3" name="TextBox 64"/>
          <p:cNvSpPr txBox="1"/>
          <p:nvPr/>
        </p:nvSpPr>
        <p:spPr>
          <a:xfrm>
            <a:off x="929639" y="736599"/>
            <a:ext cx="276354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20" dirty="0">
                <a:solidFill>
                  <a:srgbClr val="005291"/>
                </a:solidFill>
                <a:latin typeface="Calibri"/>
                <a:ea typeface="Calibri"/>
              </a:rPr>
              <a:t>DASH</a:t>
            </a:r>
            <a:r>
              <a:rPr lang="en-US" altLang="zh-CN" sz="4000" b="1" spc="-10" dirty="0">
                <a:solidFill>
                  <a:srgbClr val="005291"/>
                </a:solidFill>
                <a:latin typeface="Calibri"/>
                <a:ea typeface="Calibri"/>
              </a:rPr>
              <a:t>BOARD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377182" y="1762394"/>
            <a:ext cx="6633443" cy="3949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1375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following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link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contains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full,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interactive</a:t>
            </a:r>
            <a:r>
              <a:rPr lang="en-US" altLang="zh-CN" sz="2200" spc="-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i="1" dirty="0">
                <a:solidFill>
                  <a:srgbClr val="006EBF"/>
                </a:solidFill>
                <a:latin typeface="Calibri"/>
                <a:ea typeface="Calibri"/>
              </a:rPr>
              <a:t>Cognos</a:t>
            </a:r>
            <a:r>
              <a:rPr lang="en-US" altLang="zh-CN" sz="22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dashboard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summarizing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(a)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spc="-34" dirty="0">
                <a:solidFill>
                  <a:srgbClr val="006EBF"/>
                </a:solidFill>
                <a:latin typeface="Calibri"/>
                <a:cs typeface="Calibri"/>
              </a:rPr>
              <a:t>C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urrent</a:t>
            </a:r>
            <a:r>
              <a:rPr lang="en-US" altLang="zh-CN" sz="2200" b="1" spc="-34" dirty="0">
                <a:solidFill>
                  <a:srgbClr val="006EBF"/>
                </a:solidFill>
                <a:latin typeface="Calibri"/>
                <a:cs typeface="Calibri"/>
              </a:rPr>
              <a:t> T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echnology</a:t>
            </a:r>
            <a:r>
              <a:rPr lang="en-US" altLang="zh-CN" sz="2200" b="1" spc="-34" dirty="0">
                <a:solidFill>
                  <a:srgbClr val="006EBF"/>
                </a:solidFill>
                <a:latin typeface="Calibri"/>
                <a:cs typeface="Calibri"/>
              </a:rPr>
              <a:t> U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sage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endParaRPr lang="en-US" altLang="zh-CN" sz="2200" spc="-35" dirty="0">
              <a:solidFill>
                <a:srgbClr val="006EBF"/>
              </a:solidFill>
              <a:latin typeface="Calibri"/>
              <a:ea typeface="Calibri"/>
              <a:cs typeface="Calibri"/>
            </a:endParaRPr>
          </a:p>
          <a:p>
            <a:pPr marL="0" hangingPunct="0">
              <a:lnSpc>
                <a:spcPct val="11375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(b)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cs typeface="Calibri"/>
              </a:rPr>
              <a:t>F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uture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cs typeface="Calibri"/>
              </a:rPr>
              <a:t> T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echnology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cs typeface="Calibri"/>
              </a:rPr>
              <a:t> T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rend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(c)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cs typeface="Calibri"/>
              </a:rPr>
              <a:t>D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ea typeface="Calibri"/>
              </a:rPr>
              <a:t>emographics</a:t>
            </a:r>
            <a:r>
              <a:rPr lang="en-US" altLang="zh-CN" sz="22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200" spc="-1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survey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respondents: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Click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here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to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open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the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2200" b="1" dirty="0">
                <a:solidFill>
                  <a:srgbClr val="0361C0"/>
                </a:solidFill>
                <a:latin typeface="Calibri"/>
                <a:ea typeface="Calibri"/>
              </a:rPr>
              <a:t>dashboard</a:t>
            </a:r>
            <a:r>
              <a:rPr lang="en-US" altLang="zh-CN" sz="2200" b="1" spc="-80" dirty="0">
                <a:solidFill>
                  <a:srgbClr val="0361C0"/>
                </a:solidFill>
                <a:latin typeface="Calibri"/>
                <a:cs typeface="Calibri"/>
              </a:rPr>
              <a:t> </a:t>
            </a:r>
            <a:r>
              <a:rPr lang="en-US" altLang="zh-CN" sz="1500" b="1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(</a:t>
            </a:r>
            <a:r>
              <a:rPr lang="en-US" altLang="zh-CN" sz="1500" b="1" dirty="0" err="1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Ctrl+Click</a:t>
            </a:r>
            <a:r>
              <a:rPr lang="en-US" altLang="zh-CN" sz="1500" b="1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)</a:t>
            </a:r>
            <a:endParaRPr lang="en-US" altLang="zh-CN" sz="1500" b="1" dirty="0">
              <a:solidFill>
                <a:srgbClr val="0361C0"/>
              </a:solidFill>
              <a:latin typeface="Calibri"/>
              <a:ea typeface="Calibri"/>
              <a:hlinkClick r:id="" action="ppaction://noaction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85"/>
              </a:lnSpc>
            </a:pPr>
            <a:endParaRPr lang="en-US" dirty="0"/>
          </a:p>
          <a:p>
            <a:pPr marL="0" hangingPunct="0">
              <a:lnSpc>
                <a:spcPct val="114166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Static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screenshots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dashboard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are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shown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next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three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slides.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6"/>
          <p:cNvSpPr/>
          <p:nvPr/>
        </p:nvSpPr>
        <p:spPr>
          <a:xfrm>
            <a:off x="831850" y="1289050"/>
            <a:ext cx="10521950" cy="6350"/>
          </a:xfrm>
          <a:custGeom>
            <a:avLst/>
            <a:gdLst>
              <a:gd name="connsiteX0" fmla="*/ 6350 w 10521950"/>
              <a:gd name="connsiteY0" fmla="*/ 7874 h 6350"/>
              <a:gd name="connsiteX1" fmla="*/ 10521950 w 10521950"/>
              <a:gd name="connsiteY1" fmla="*/ 8255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7874"/>
                </a:moveTo>
                <a:lnTo>
                  <a:pt x="10521950" y="8255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1325880"/>
            <a:ext cx="11983452" cy="5443955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838201" y="736599"/>
            <a:ext cx="10515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DASHBOARD</a:t>
            </a:r>
            <a:r>
              <a:rPr lang="en-US" altLang="zh-CN" sz="4000" b="1" spc="-75" dirty="0">
                <a:solidFill>
                  <a:srgbClr val="005291"/>
                </a:solidFill>
                <a:latin typeface="Calibri"/>
                <a:cs typeface="Calibri"/>
              </a:rPr>
              <a:t> Tab 1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:</a:t>
            </a:r>
            <a:r>
              <a:rPr lang="en-US" altLang="zh-CN" sz="4000" b="1" spc="-7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CURRENT</a:t>
            </a:r>
            <a:r>
              <a:rPr lang="en-US" altLang="zh-CN" sz="4000" b="1" spc="-8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TECHNOLOGY</a:t>
            </a:r>
            <a:r>
              <a:rPr lang="en-US" altLang="zh-CN" sz="4000" b="1" spc="-8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USE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9"/>
          <p:cNvSpPr/>
          <p:nvPr/>
        </p:nvSpPr>
        <p:spPr>
          <a:xfrm>
            <a:off x="831850" y="1289050"/>
            <a:ext cx="10521950" cy="6350"/>
          </a:xfrm>
          <a:custGeom>
            <a:avLst/>
            <a:gdLst>
              <a:gd name="connsiteX0" fmla="*/ 6350 w 10521950"/>
              <a:gd name="connsiteY0" fmla="*/ 7874 h 6350"/>
              <a:gd name="connsiteX1" fmla="*/ 10521950 w 10521950"/>
              <a:gd name="connsiteY1" fmla="*/ 8255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7874"/>
                </a:moveTo>
                <a:lnTo>
                  <a:pt x="10521950" y="8255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303020"/>
            <a:ext cx="11633968" cy="5478780"/>
          </a:xfrm>
          <a:prstGeom prst="rect">
            <a:avLst/>
          </a:prstGeom>
        </p:spPr>
      </p:pic>
      <p:sp>
        <p:nvSpPr>
          <p:cNvPr id="2" name="TextBox 71"/>
          <p:cNvSpPr txBox="1"/>
          <p:nvPr/>
        </p:nvSpPr>
        <p:spPr>
          <a:xfrm>
            <a:off x="838201" y="736599"/>
            <a:ext cx="10521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DASHBOARD</a:t>
            </a:r>
            <a:r>
              <a:rPr lang="en-US" altLang="zh-CN" sz="4000" b="1" spc="-75" dirty="0">
                <a:solidFill>
                  <a:srgbClr val="005291"/>
                </a:solidFill>
                <a:latin typeface="Calibri"/>
                <a:cs typeface="Calibri"/>
              </a:rPr>
              <a:t> Tab 2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:</a:t>
            </a:r>
            <a:r>
              <a:rPr lang="en-US" altLang="zh-CN" sz="4000" b="1" spc="-8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FUTURE</a:t>
            </a:r>
            <a:r>
              <a:rPr lang="en-US" altLang="zh-CN" sz="4000" b="1" spc="-7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TECHNOLOGY</a:t>
            </a:r>
            <a:r>
              <a:rPr lang="en-US" altLang="zh-CN" sz="4000" b="1" spc="-8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TREND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2"/>
          <p:cNvSpPr/>
          <p:nvPr/>
        </p:nvSpPr>
        <p:spPr>
          <a:xfrm>
            <a:off x="831850" y="1289050"/>
            <a:ext cx="10521950" cy="6350"/>
          </a:xfrm>
          <a:custGeom>
            <a:avLst/>
            <a:gdLst>
              <a:gd name="connsiteX0" fmla="*/ 6350 w 10521950"/>
              <a:gd name="connsiteY0" fmla="*/ 7874 h 6350"/>
              <a:gd name="connsiteX1" fmla="*/ 10521950 w 10521950"/>
              <a:gd name="connsiteY1" fmla="*/ 8255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7874"/>
                </a:moveTo>
                <a:lnTo>
                  <a:pt x="10521950" y="8255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356360"/>
            <a:ext cx="11536680" cy="5425440"/>
          </a:xfrm>
          <a:prstGeom prst="rect">
            <a:avLst/>
          </a:prstGeom>
        </p:spPr>
      </p:pic>
      <p:sp>
        <p:nvSpPr>
          <p:cNvPr id="2" name="TextBox 74"/>
          <p:cNvSpPr txBox="1"/>
          <p:nvPr/>
        </p:nvSpPr>
        <p:spPr>
          <a:xfrm>
            <a:off x="929638" y="736599"/>
            <a:ext cx="1043051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DASHBOARD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cs typeface="Calibri"/>
              </a:rPr>
              <a:t> Tab 3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:</a:t>
            </a:r>
            <a:r>
              <a:rPr lang="en-US" altLang="zh-CN" sz="4000" b="1" spc="-12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DEMOGRAPHICS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77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" y="1813560"/>
            <a:ext cx="4373879" cy="4373879"/>
          </a:xfrm>
          <a:prstGeom prst="rect">
            <a:avLst/>
          </a:prstGeom>
        </p:spPr>
      </p:pic>
      <p:sp>
        <p:nvSpPr>
          <p:cNvPr id="3" name="TextBox 79"/>
          <p:cNvSpPr txBox="1"/>
          <p:nvPr/>
        </p:nvSpPr>
        <p:spPr>
          <a:xfrm>
            <a:off x="929639" y="736599"/>
            <a:ext cx="2656597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5" dirty="0">
                <a:solidFill>
                  <a:srgbClr val="005291"/>
                </a:solidFill>
                <a:latin typeface="Calibri"/>
                <a:ea typeface="Calibri"/>
              </a:rPr>
              <a:t>DIS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CUSSION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6264528" y="1878457"/>
            <a:ext cx="4936276" cy="4042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Taken</a:t>
            </a:r>
            <a:r>
              <a:rPr lang="en-US" altLang="zh-CN" sz="1900" spc="-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together,</a:t>
            </a:r>
            <a:r>
              <a:rPr lang="en-US" altLang="zh-CN" sz="19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9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findings</a:t>
            </a:r>
            <a:r>
              <a:rPr lang="en-US" altLang="zh-CN" sz="19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yield</a:t>
            </a:r>
            <a:r>
              <a:rPr lang="en-US" altLang="zh-CN" sz="1900" spc="-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insights</a:t>
            </a:r>
            <a:r>
              <a:rPr lang="en-US" altLang="zh-CN" sz="19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into</a:t>
            </a:r>
            <a:r>
              <a:rPr lang="en-US" altLang="zh-CN" sz="1900" spc="-8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spc="-5" dirty="0">
                <a:solidFill>
                  <a:srgbClr val="006EBF"/>
                </a:solidFill>
                <a:latin typeface="Calibri"/>
                <a:ea typeface="Calibri"/>
              </a:rPr>
              <a:t>following</a:t>
            </a:r>
            <a:r>
              <a:rPr lang="en-US" altLang="zh-CN" sz="1900" spc="-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spc="-5" dirty="0">
                <a:solidFill>
                  <a:srgbClr val="006EBF"/>
                </a:solidFill>
                <a:latin typeface="Calibri"/>
                <a:ea typeface="Calibri"/>
              </a:rPr>
              <a:t>questions:</a:t>
            </a:r>
          </a:p>
          <a:p>
            <a:pPr>
              <a:lnSpc>
                <a:spcPts val="96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9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What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kinds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are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9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top</a:t>
            </a:r>
          </a:p>
          <a:p>
            <a:pPr marL="0" indent="228600">
              <a:lnSpc>
                <a:spcPct val="100000"/>
              </a:lnSpc>
            </a:pPr>
            <a:r>
              <a:rPr lang="en-US" altLang="zh-CN" sz="1900" spc="-5" dirty="0">
                <a:solidFill>
                  <a:srgbClr val="006EBF"/>
                </a:solidFill>
                <a:latin typeface="Calibri"/>
                <a:ea typeface="Calibri"/>
              </a:rPr>
              <a:t>deman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d?</a:t>
            </a:r>
          </a:p>
          <a:p>
            <a:pPr>
              <a:lnSpc>
                <a:spcPts val="9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9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Which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19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prospective</a:t>
            </a:r>
          </a:p>
          <a:p>
            <a:pPr marL="0" indent="22860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19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9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9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professionals</a:t>
            </a:r>
            <a:r>
              <a:rPr lang="en-US" altLang="zh-CN" sz="19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be</a:t>
            </a:r>
            <a:r>
              <a:rPr lang="en-US" altLang="zh-CN" sz="1900" spc="-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learning?</a:t>
            </a:r>
          </a:p>
          <a:p>
            <a:pPr>
              <a:lnSpc>
                <a:spcPts val="9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9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Which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educators</a:t>
            </a:r>
            <a:r>
              <a:rPr lang="en-US" altLang="zh-CN" sz="1900" spc="-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place</a:t>
            </a:r>
          </a:p>
          <a:p>
            <a:pPr marL="0" indent="22860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more</a:t>
            </a:r>
            <a:r>
              <a:rPr lang="en-US" altLang="zh-CN" sz="19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emphasis</a:t>
            </a:r>
            <a:r>
              <a:rPr lang="en-US" altLang="zh-CN" sz="19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on</a:t>
            </a:r>
            <a:r>
              <a:rPr lang="en-US" altLang="zh-CN" sz="19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teaching</a:t>
            </a:r>
            <a:r>
              <a:rPr lang="en-US" altLang="zh-CN" sz="19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9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upcoming</a:t>
            </a:r>
            <a:r>
              <a:rPr lang="en-US" altLang="zh-CN" sz="19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years?</a:t>
            </a:r>
          </a:p>
          <a:p>
            <a:pPr>
              <a:lnSpc>
                <a:spcPts val="9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9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What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does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distribution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9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annual</a:t>
            </a:r>
          </a:p>
          <a:p>
            <a:pPr marL="0" indent="22860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9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9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19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look</a:t>
            </a:r>
            <a:r>
              <a:rPr lang="en-US" altLang="zh-CN" sz="1900" spc="-6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like?</a:t>
            </a:r>
          </a:p>
          <a:p>
            <a:pPr>
              <a:lnSpc>
                <a:spcPts val="9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9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What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demographic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like?</a:t>
            </a:r>
            <a:r>
              <a:rPr lang="en-US" altLang="zh-CN" sz="1900" spc="-9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</a:p>
          <a:p>
            <a:pPr marL="0" indent="228600">
              <a:lnSpc>
                <a:spcPct val="100000"/>
              </a:lnSpc>
            </a:pP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there</a:t>
            </a:r>
            <a:r>
              <a:rPr lang="en-US" altLang="zh-CN" sz="19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19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gender</a:t>
            </a:r>
            <a:r>
              <a:rPr lang="en-US" altLang="zh-CN" sz="19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representation</a:t>
            </a:r>
            <a:r>
              <a:rPr lang="en-US" altLang="zh-CN" sz="19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900" dirty="0">
                <a:solidFill>
                  <a:srgbClr val="006EBF"/>
                </a:solidFill>
                <a:latin typeface="Calibri"/>
                <a:ea typeface="Calibri"/>
              </a:rPr>
              <a:t>gap?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83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4"/>
          <p:cNvSpPr txBox="1"/>
          <p:nvPr/>
        </p:nvSpPr>
        <p:spPr>
          <a:xfrm>
            <a:off x="929639" y="736599"/>
            <a:ext cx="7662988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OVERALL</a:t>
            </a:r>
            <a:r>
              <a:rPr lang="en-US" altLang="zh-CN" sz="4000" b="1" spc="-10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FINDINGS</a:t>
            </a:r>
            <a:r>
              <a:rPr lang="en-US" altLang="zh-CN" sz="4000" b="1" spc="-11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&amp;</a:t>
            </a:r>
            <a:r>
              <a:rPr lang="en-US" altLang="zh-CN" sz="4000" b="1" spc="-11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IMPLICATIONS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905255" y="1643303"/>
            <a:ext cx="4987410" cy="4485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u="sng" spc="5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F</a:t>
            </a:r>
            <a:r>
              <a:rPr lang="en-US" altLang="zh-CN" sz="15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indings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usage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Javascript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HTML/CSS</a:t>
            </a:r>
            <a:r>
              <a:rPr lang="en-US" altLang="zh-CN" sz="1500" i="1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remain</a:t>
            </a:r>
          </a:p>
          <a:p>
            <a:pPr marL="0" indent="228904">
              <a:lnSpc>
                <a:spcPct val="100000"/>
              </a:lnSpc>
              <a:spcBef>
                <a:spcPts val="365"/>
              </a:spcBef>
            </a:pP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usage.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There’s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also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increasing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Typescript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3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Increasing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Python.</a:t>
            </a:r>
          </a:p>
          <a:p>
            <a:pPr>
              <a:lnSpc>
                <a:spcPts val="1189"/>
              </a:lnSpc>
            </a:pPr>
            <a:endParaRPr lang="en-US" dirty="0"/>
          </a:p>
          <a:p>
            <a:pPr marL="228904" indent="-228904" hangingPunct="0">
              <a:lnSpc>
                <a:spcPct val="118333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1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usage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SQL,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MySQL</a:t>
            </a:r>
            <a:r>
              <a:rPr lang="en-US" altLang="zh-CN" sz="1500" i="1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had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highest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usage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2019,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but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PostgreSQL</a:t>
            </a:r>
            <a:r>
              <a:rPr lang="en-US" altLang="zh-CN" sz="1500" i="1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gaining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overall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desired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program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next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year</a:t>
            </a:r>
          </a:p>
          <a:p>
            <a:pPr>
              <a:lnSpc>
                <a:spcPts val="964"/>
              </a:lnSpc>
            </a:pPr>
            <a:endParaRPr lang="en-US" dirty="0"/>
          </a:p>
          <a:p>
            <a:pPr marL="228904" indent="-228904" hangingPunct="0">
              <a:lnSpc>
                <a:spcPct val="118333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2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NoSQL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programs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gaining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interest,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which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MongoDB</a:t>
            </a:r>
            <a:r>
              <a:rPr lang="en-US" altLang="zh-CN" sz="1500" i="1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used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desired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br>
              <a:rPr dirty="0"/>
            </a:br>
            <a:r>
              <a:rPr lang="en-US" altLang="zh-CN" sz="1500" spc="-25" dirty="0">
                <a:solidFill>
                  <a:srgbClr val="006EBF"/>
                </a:solidFill>
                <a:latin typeface="Calibri"/>
                <a:ea typeface="Calibri"/>
              </a:rPr>
              <a:t>next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ea typeface="Calibri"/>
              </a:rPr>
              <a:t>year.</a:t>
            </a:r>
          </a:p>
          <a:p>
            <a:pPr>
              <a:lnSpc>
                <a:spcPts val="12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2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severe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gender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representation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gap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(in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favor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men),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despite</a:t>
            </a:r>
          </a:p>
          <a:p>
            <a:pPr marL="0" indent="228904">
              <a:lnSpc>
                <a:spcPct val="100000"/>
              </a:lnSpc>
              <a:spcBef>
                <a:spcPts val="365"/>
              </a:spcBef>
            </a:pP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median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being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slightly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higher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women.</a:t>
            </a:r>
          </a:p>
          <a:p>
            <a:pPr>
              <a:lnSpc>
                <a:spcPts val="13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2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Technology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divide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between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countries.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6264528" y="1663191"/>
            <a:ext cx="5044468" cy="4471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u="sng" spc="-5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Impli</a:t>
            </a:r>
            <a:r>
              <a:rPr lang="en-US" altLang="zh-CN" sz="15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cations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4"/>
              </a:lnSpc>
            </a:pPr>
            <a:endParaRPr lang="en-US" dirty="0"/>
          </a:p>
          <a:p>
            <a:pPr marL="228600" indent="-228600" hangingPunct="0">
              <a:lnSpc>
                <a:spcPct val="11875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Web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development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still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high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demand.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Current</a:t>
            </a:r>
            <a:r>
              <a:rPr lang="en-US" altLang="zh-CN" sz="1500" spc="-10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prospective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may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consider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picking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up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Typescript</a:t>
            </a:r>
            <a:r>
              <a:rPr lang="en-US" altLang="zh-CN" sz="1500" i="1" spc="-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addition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Javascript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HTML/CSS.</a:t>
            </a:r>
          </a:p>
          <a:p>
            <a:pPr>
              <a:lnSpc>
                <a:spcPts val="950"/>
              </a:lnSpc>
            </a:pPr>
            <a:endParaRPr lang="en-US" dirty="0"/>
          </a:p>
          <a:p>
            <a:pPr marL="228600" indent="-228600" hangingPunct="0">
              <a:lnSpc>
                <a:spcPct val="117499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1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With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growing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need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handle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big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perform</a:t>
            </a:r>
            <a:r>
              <a:rPr lang="en-US" altLang="zh-CN" sz="15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AI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ML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work,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professionals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continue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enhance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competence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but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also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enhance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competence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with</a:t>
            </a:r>
            <a:r>
              <a:rPr lang="en-US" altLang="zh-CN" sz="15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NoSQL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database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programs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i="1" dirty="0">
                <a:solidFill>
                  <a:srgbClr val="006EBF"/>
                </a:solidFill>
                <a:latin typeface="Calibri"/>
                <a:ea typeface="Calibri"/>
              </a:rPr>
              <a:t>Python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944"/>
              </a:lnSpc>
            </a:pPr>
            <a:endParaRPr lang="en-US" dirty="0"/>
          </a:p>
          <a:p>
            <a:pPr marL="228600" indent="-228600" hangingPunct="0">
              <a:lnSpc>
                <a:spcPct val="118333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Businesses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need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adapt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changing</a:t>
            </a:r>
            <a:r>
              <a:rPr lang="en-US" altLang="zh-CN" sz="1500" spc="-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technology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br>
              <a:rPr dirty="0"/>
            </a:b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preferences,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especially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terms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talent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acquisition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spc="-5" dirty="0">
                <a:solidFill>
                  <a:srgbClr val="006EBF"/>
                </a:solidFill>
                <a:latin typeface="Calibri"/>
                <a:ea typeface="Calibri"/>
              </a:rPr>
              <a:t>developme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nt.</a:t>
            </a:r>
          </a:p>
          <a:p>
            <a:pPr>
              <a:lnSpc>
                <a:spcPts val="960"/>
              </a:lnSpc>
            </a:pPr>
            <a:endParaRPr lang="en-US" dirty="0"/>
          </a:p>
          <a:p>
            <a:pPr marL="228600" indent="-228600" hangingPunct="0">
              <a:lnSpc>
                <a:spcPct val="11875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34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Policy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makers,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educators,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organizations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work</a:t>
            </a:r>
            <a:r>
              <a:rPr lang="en-US" altLang="zh-CN" sz="1500" spc="-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minimize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gender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representation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gap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addition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technology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divide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between</a:t>
            </a:r>
            <a:r>
              <a:rPr lang="en-US" altLang="zh-CN" sz="1500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countries.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89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19" y="2103120"/>
            <a:ext cx="3078480" cy="3078480"/>
          </a:xfrm>
          <a:prstGeom prst="rect">
            <a:avLst/>
          </a:prstGeom>
        </p:spPr>
      </p:pic>
      <p:sp>
        <p:nvSpPr>
          <p:cNvPr id="3" name="TextBox 91"/>
          <p:cNvSpPr txBox="1"/>
          <p:nvPr/>
        </p:nvSpPr>
        <p:spPr>
          <a:xfrm>
            <a:off x="929639" y="736599"/>
            <a:ext cx="2883954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15" dirty="0">
                <a:solidFill>
                  <a:srgbClr val="005291"/>
                </a:solidFill>
                <a:latin typeface="Calibri"/>
                <a:ea typeface="Calibri"/>
              </a:rPr>
              <a:t>CONCL</a:t>
            </a:r>
            <a:r>
              <a:rPr lang="en-US" altLang="zh-CN" sz="4000" b="1" spc="-10" dirty="0">
                <a:solidFill>
                  <a:srgbClr val="005291"/>
                </a:solidFill>
                <a:latin typeface="Calibri"/>
                <a:ea typeface="Calibri"/>
              </a:rPr>
              <a:t>USION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4636261" y="1897253"/>
            <a:ext cx="6661761" cy="4229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1375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subset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collected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as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part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2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2200" b="1" i="1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ea typeface="Calibri"/>
              </a:rPr>
              <a:t>Stack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ea typeface="Calibri"/>
              </a:rPr>
              <a:t>Overflow</a:t>
            </a:r>
            <a:r>
              <a:rPr lang="en-US" altLang="zh-CN" sz="2200" b="1" i="1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2200" b="1" i="1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b="1" i="1" dirty="0">
                <a:solidFill>
                  <a:srgbClr val="006EBF"/>
                </a:solidFill>
                <a:latin typeface="Calibri"/>
                <a:ea typeface="Calibri"/>
              </a:rPr>
              <a:t>Survey</a:t>
            </a:r>
            <a:r>
              <a:rPr lang="en-US" altLang="zh-CN" sz="2200" i="1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22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examined.</a:t>
            </a:r>
          </a:p>
          <a:p>
            <a:pPr>
              <a:lnSpc>
                <a:spcPts val="1614"/>
              </a:lnSpc>
            </a:pPr>
            <a:endParaRPr lang="en-US" dirty="0"/>
          </a:p>
          <a:p>
            <a:pPr marL="0" hangingPunct="0">
              <a:lnSpc>
                <a:spcPct val="11375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findings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yielded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numerous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insights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into</a:t>
            </a:r>
            <a:r>
              <a:rPr lang="en-US" altLang="zh-CN" sz="2200" spc="-15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used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desired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by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addition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demographic.</a:t>
            </a:r>
          </a:p>
          <a:p>
            <a:pPr>
              <a:lnSpc>
                <a:spcPts val="1620"/>
              </a:lnSpc>
            </a:pPr>
            <a:endParaRPr lang="en-US" dirty="0"/>
          </a:p>
          <a:p>
            <a:pPr marL="0" hangingPunct="0">
              <a:lnSpc>
                <a:spcPct val="11375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These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insights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should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be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particularly</a:t>
            </a:r>
            <a:r>
              <a:rPr lang="en-US" altLang="zh-CN" sz="22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relevant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22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current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2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prospective</a:t>
            </a:r>
            <a:r>
              <a:rPr lang="en-US" altLang="zh-CN" sz="22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22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aiming</a:t>
            </a:r>
            <a:r>
              <a:rPr lang="en-US" altLang="zh-CN" sz="22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2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remain</a:t>
            </a:r>
            <a:r>
              <a:rPr lang="en-US" altLang="zh-CN" sz="2200" spc="-6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competitive,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businesses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aiming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upskill</a:t>
            </a:r>
            <a:r>
              <a:rPr lang="en-US" altLang="zh-CN" sz="22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their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talent,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educators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22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field,</a:t>
            </a:r>
            <a:r>
              <a:rPr lang="en-US" altLang="zh-CN" sz="22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2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policy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makers</a:t>
            </a:r>
            <a:r>
              <a:rPr lang="en-US" altLang="zh-CN" sz="22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aiming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2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address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gender</a:t>
            </a:r>
            <a:r>
              <a:rPr lang="en-US" altLang="zh-CN" sz="22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economic</a:t>
            </a:r>
            <a:r>
              <a:rPr lang="en-US" altLang="zh-CN" sz="22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issues.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95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470660"/>
            <a:ext cx="10919460" cy="4373879"/>
          </a:xfrm>
          <a:prstGeom prst="rect">
            <a:avLst/>
          </a:prstGeom>
        </p:spPr>
      </p:pic>
      <p:sp>
        <p:nvSpPr>
          <p:cNvPr id="3" name="TextBox 97"/>
          <p:cNvSpPr txBox="1"/>
          <p:nvPr/>
        </p:nvSpPr>
        <p:spPr>
          <a:xfrm>
            <a:off x="745845" y="841501"/>
            <a:ext cx="10705420" cy="5275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0136">
              <a:lnSpc>
                <a:spcPct val="100000"/>
              </a:lnSpc>
            </a:pP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APPENDIX</a:t>
            </a:r>
            <a:r>
              <a:rPr lang="en-US" altLang="zh-CN" sz="2800" b="1" spc="-3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A:</a:t>
            </a:r>
            <a:r>
              <a:rPr lang="en-US" altLang="zh-CN" sz="2800" b="1" spc="-3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GITHUB</a:t>
            </a:r>
            <a:r>
              <a:rPr lang="en-US" altLang="zh-CN" sz="2800" b="1" spc="-3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JOB</a:t>
            </a:r>
            <a:r>
              <a:rPr lang="en-US" altLang="zh-CN" sz="2800" b="1" spc="-3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POSTINGS</a:t>
            </a:r>
            <a:r>
              <a:rPr lang="en-US" altLang="zh-CN" sz="2800" b="1" spc="-3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FOR</a:t>
            </a:r>
            <a:r>
              <a:rPr lang="en-US" altLang="zh-CN" sz="2800" b="1" spc="-3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SELECTED</a:t>
            </a:r>
            <a:r>
              <a:rPr lang="en-US" altLang="zh-CN" sz="2800" b="1" spc="-3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TECHNOLOGIES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5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i="1" dirty="0">
                <a:solidFill>
                  <a:srgbClr val="000000"/>
                </a:solidFill>
                <a:latin typeface="Calibri"/>
                <a:ea typeface="Calibri"/>
              </a:rPr>
              <a:t>Note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on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r>
              <a:rPr lang="en-US" altLang="zh-CN" sz="14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job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postings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for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15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selected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technologies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shown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above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were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collected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using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r>
              <a:rPr lang="en-US" altLang="zh-CN" sz="14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alibri"/>
                <a:ea typeface="Calibri"/>
              </a:rPr>
              <a:t>Jobs</a:t>
            </a:r>
            <a:r>
              <a:rPr lang="en-US" altLang="zh-CN" sz="14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r>
              <a:rPr lang="en-US" altLang="zh-CN" sz="1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on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May</a:t>
            </a:r>
            <a:r>
              <a:rPr lang="en-US" altLang="zh-CN" sz="1400"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3,</a:t>
            </a:r>
            <a:r>
              <a:rPr lang="en-US" altLang="zh-CN" sz="1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2021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100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80" y="1478280"/>
            <a:ext cx="9525000" cy="4328160"/>
          </a:xfrm>
          <a:prstGeom prst="rect">
            <a:avLst/>
          </a:prstGeom>
        </p:spPr>
      </p:pic>
      <p:sp>
        <p:nvSpPr>
          <p:cNvPr id="3" name="TextBox 102"/>
          <p:cNvSpPr txBox="1"/>
          <p:nvPr/>
        </p:nvSpPr>
        <p:spPr>
          <a:xfrm>
            <a:off x="745845" y="841501"/>
            <a:ext cx="10603817" cy="5275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0136">
              <a:lnSpc>
                <a:spcPct val="100000"/>
              </a:lnSpc>
            </a:pP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APPENDIX</a:t>
            </a:r>
            <a:r>
              <a:rPr lang="en-US" altLang="zh-CN" sz="2800" b="1" spc="-4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B:</a:t>
            </a:r>
            <a:r>
              <a:rPr lang="en-US" altLang="zh-CN" sz="2800" b="1" spc="-4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POPULAR</a:t>
            </a:r>
            <a:r>
              <a:rPr lang="en-US" altLang="zh-CN" sz="2800" b="1" spc="-4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LANGUAGES</a:t>
            </a:r>
            <a:r>
              <a:rPr lang="en-US" altLang="zh-CN" sz="2800" b="1" spc="-4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BY</a:t>
            </a:r>
            <a:r>
              <a:rPr lang="en-US" altLang="zh-CN" sz="2800" b="1" spc="-4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2800" b="1" dirty="0">
                <a:solidFill>
                  <a:srgbClr val="005291"/>
                </a:solidFill>
                <a:latin typeface="Calibri"/>
                <a:ea typeface="Calibri"/>
              </a:rPr>
              <a:t>SALARY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5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i="1" dirty="0">
                <a:solidFill>
                  <a:srgbClr val="000000"/>
                </a:solidFill>
                <a:latin typeface="Calibri"/>
                <a:ea typeface="Calibri"/>
              </a:rPr>
              <a:t>Note</a:t>
            </a:r>
            <a:r>
              <a:rPr lang="en-US" altLang="zh-CN" sz="1400" b="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r>
              <a:rPr lang="en-US" altLang="zh-CN" sz="14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The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figure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above</a:t>
            </a:r>
            <a:r>
              <a:rPr lang="en-US" altLang="zh-CN" sz="1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is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based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on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survey</a:t>
            </a:r>
            <a:r>
              <a:rPr lang="en-US" altLang="zh-CN" sz="1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data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regarding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popular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programming</a:t>
            </a:r>
            <a:r>
              <a:rPr lang="en-US" altLang="zh-CN" sz="1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languages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provided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alibri"/>
                <a:ea typeface="Calibri"/>
              </a:rPr>
              <a:t>IBM.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7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2011680"/>
            <a:ext cx="3223260" cy="3223260"/>
          </a:xfrm>
          <a:prstGeom prst="rect">
            <a:avLst/>
          </a:prstGeom>
        </p:spPr>
      </p:pic>
      <p:sp>
        <p:nvSpPr>
          <p:cNvPr id="3" name="TextBox 9"/>
          <p:cNvSpPr txBox="1"/>
          <p:nvPr/>
        </p:nvSpPr>
        <p:spPr>
          <a:xfrm>
            <a:off x="873556" y="635380"/>
            <a:ext cx="1954621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5" dirty="0">
                <a:solidFill>
                  <a:srgbClr val="005291"/>
                </a:solidFill>
                <a:latin typeface="Calibri"/>
                <a:ea typeface="Calibri"/>
              </a:rPr>
              <a:t>OU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TLINE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64528" y="1841310"/>
            <a:ext cx="2851713" cy="3839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1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Executive</a:t>
            </a:r>
            <a:r>
              <a:rPr lang="en-US" altLang="zh-CN" sz="2200" spc="1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Summary</a:t>
            </a:r>
          </a:p>
          <a:p>
            <a:pPr>
              <a:lnSpc>
                <a:spcPts val="7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spc="-5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44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spc="-10" dirty="0">
                <a:solidFill>
                  <a:srgbClr val="006EBF"/>
                </a:solidFill>
                <a:latin typeface="Calibri"/>
                <a:ea typeface="Calibri"/>
              </a:rPr>
              <a:t>Introduction</a:t>
            </a:r>
          </a:p>
          <a:p>
            <a:pPr>
              <a:lnSpc>
                <a:spcPts val="7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spc="-5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43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Methodology</a:t>
            </a:r>
          </a:p>
          <a:p>
            <a:pPr>
              <a:lnSpc>
                <a:spcPts val="74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spc="-5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43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spc="-10" dirty="0">
                <a:solidFill>
                  <a:srgbClr val="006EBF"/>
                </a:solidFill>
                <a:latin typeface="Calibri"/>
                <a:ea typeface="Calibri"/>
              </a:rPr>
              <a:t>Results</a:t>
            </a:r>
          </a:p>
          <a:p>
            <a:pPr marL="0" indent="457200">
              <a:lnSpc>
                <a:spcPct val="100000"/>
              </a:lnSpc>
              <a:spcBef>
                <a:spcPts val="270"/>
              </a:spcBef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Visualization</a:t>
            </a:r>
            <a:r>
              <a:rPr lang="en-US" altLang="zh-CN" sz="18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–</a:t>
            </a:r>
            <a:r>
              <a:rPr lang="en-US" altLang="zh-CN" sz="18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Charts</a:t>
            </a:r>
          </a:p>
          <a:p>
            <a:pPr marL="0" indent="457200">
              <a:lnSpc>
                <a:spcPct val="100000"/>
              </a:lnSpc>
              <a:spcBef>
                <a:spcPts val="284"/>
              </a:spcBef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64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Dashboard</a:t>
            </a:r>
          </a:p>
          <a:p>
            <a:pPr>
              <a:lnSpc>
                <a:spcPts val="7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39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6EBF"/>
                </a:solidFill>
                <a:latin typeface="Calibri"/>
                <a:ea typeface="Calibri"/>
              </a:rPr>
              <a:t>Discussion</a:t>
            </a:r>
          </a:p>
          <a:p>
            <a:pPr marL="0" indent="457200">
              <a:lnSpc>
                <a:spcPct val="100000"/>
              </a:lnSpc>
              <a:spcBef>
                <a:spcPts val="284"/>
              </a:spcBef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Findings</a:t>
            </a:r>
            <a:r>
              <a:rPr lang="en-US" altLang="zh-CN" sz="18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&amp;</a:t>
            </a:r>
            <a:r>
              <a:rPr lang="en-US" altLang="zh-CN" sz="1800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Implications</a:t>
            </a:r>
          </a:p>
          <a:p>
            <a:pPr>
              <a:lnSpc>
                <a:spcPts val="7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44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Conclusion</a:t>
            </a:r>
          </a:p>
          <a:p>
            <a:pPr>
              <a:lnSpc>
                <a:spcPts val="74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2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200" spc="43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200" spc="-5" dirty="0">
                <a:solidFill>
                  <a:srgbClr val="006EBF"/>
                </a:solidFill>
                <a:latin typeface="Calibri"/>
                <a:ea typeface="Calibri"/>
              </a:rPr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13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19" y="2293620"/>
            <a:ext cx="3223260" cy="322326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825398" y="676529"/>
            <a:ext cx="10521950" cy="5361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5" dirty="0">
                <a:solidFill>
                  <a:srgbClr val="005291"/>
                </a:solidFill>
                <a:latin typeface="Calibri"/>
                <a:ea typeface="Calibri"/>
              </a:rPr>
              <a:t>EXECUTIVE</a:t>
            </a:r>
            <a:r>
              <a:rPr lang="en-US" altLang="zh-CN" sz="4000" b="1" spc="-1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spc="-10" dirty="0">
                <a:solidFill>
                  <a:srgbClr val="005291"/>
                </a:solidFill>
                <a:latin typeface="Calibri"/>
                <a:ea typeface="Calibri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89"/>
              </a:lnSpc>
            </a:pPr>
            <a:endParaRPr lang="en-US" dirty="0"/>
          </a:p>
          <a:p>
            <a:pPr marL="3551783" hangingPunct="0">
              <a:lnSpc>
                <a:spcPct val="11375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following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slides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summarize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key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findings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from</a:t>
            </a:r>
            <a:r>
              <a:rPr lang="en-US" altLang="zh-CN" sz="20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analysis</a:t>
            </a:r>
            <a:r>
              <a:rPr lang="en-US" altLang="zh-CN" sz="20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collected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as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part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Stack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Overflow</a:t>
            </a:r>
            <a:r>
              <a:rPr lang="en-US" altLang="zh-CN" sz="2000" b="1" spc="-7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spc="-5" dirty="0">
                <a:solidFill>
                  <a:srgbClr val="006EBF"/>
                </a:solidFill>
                <a:latin typeface="Calibri"/>
                <a:ea typeface="Calibri"/>
              </a:rPr>
              <a:t>Survey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385"/>
              </a:lnSpc>
            </a:pPr>
            <a:endParaRPr lang="en-US" dirty="0"/>
          </a:p>
          <a:p>
            <a:pPr marL="0" indent="3551783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analysis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yielded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insights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regarding</a:t>
            </a:r>
            <a:r>
              <a:rPr lang="en-US" altLang="zh-CN" sz="20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following: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 marL="0" indent="4008983">
              <a:lnSpc>
                <a:spcPct val="100000"/>
              </a:lnSpc>
            </a:pPr>
            <a:r>
              <a:rPr lang="en-US" altLang="zh-CN" sz="17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7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languages,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databases,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other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(at</a:t>
            </a:r>
            <a:r>
              <a:rPr lang="en-US" altLang="zh-CN" sz="1700" spc="10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</a:p>
          <a:p>
            <a:pPr marL="0" indent="4237583">
              <a:lnSpc>
                <a:spcPct val="100000"/>
              </a:lnSpc>
              <a:spcBef>
                <a:spcPts val="129"/>
              </a:spcBef>
            </a:pP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time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7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collection)</a:t>
            </a:r>
          </a:p>
          <a:p>
            <a:pPr>
              <a:lnSpc>
                <a:spcPts val="1064"/>
              </a:lnSpc>
            </a:pPr>
            <a:endParaRPr lang="en-US" dirty="0"/>
          </a:p>
          <a:p>
            <a:pPr marL="0" indent="4008983">
              <a:lnSpc>
                <a:spcPct val="100000"/>
              </a:lnSpc>
            </a:pPr>
            <a:r>
              <a:rPr lang="en-US" altLang="zh-CN" sz="17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700" spc="1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Attitudes</a:t>
            </a:r>
            <a:r>
              <a:rPr lang="en-US" altLang="zh-CN" sz="17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reflecting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which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will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become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</a:p>
          <a:p>
            <a:pPr marL="0" indent="4237583">
              <a:lnSpc>
                <a:spcPct val="100000"/>
              </a:lnSpc>
              <a:spcBef>
                <a:spcPts val="135"/>
              </a:spcBef>
            </a:pPr>
            <a:r>
              <a:rPr lang="en-US" altLang="zh-CN" sz="1700" spc="-5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spc="-5" dirty="0">
                <a:solidFill>
                  <a:srgbClr val="006EBF"/>
                </a:solidFill>
                <a:latin typeface="Calibri"/>
                <a:ea typeface="Calibri"/>
              </a:rPr>
              <a:t>future</a:t>
            </a:r>
          </a:p>
          <a:p>
            <a:pPr>
              <a:lnSpc>
                <a:spcPts val="1064"/>
              </a:lnSpc>
            </a:pPr>
            <a:endParaRPr lang="en-US" dirty="0"/>
          </a:p>
          <a:p>
            <a:pPr marL="0" indent="4008983">
              <a:lnSpc>
                <a:spcPct val="100000"/>
              </a:lnSpc>
            </a:pPr>
            <a:r>
              <a:rPr lang="en-US" altLang="zh-CN" sz="17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700" spc="1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Demographics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(e.g.,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gender</a:t>
            </a:r>
            <a:r>
              <a:rPr lang="en-US" altLang="zh-CN" sz="17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gap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among</a:t>
            </a:r>
            <a:r>
              <a:rPr lang="en-US" altLang="zh-CN" sz="17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6EBF"/>
                </a:solidFill>
                <a:latin typeface="Calibri"/>
                <a:ea typeface="Calibri"/>
              </a:rPr>
              <a:t>developers)</a:t>
            </a:r>
          </a:p>
          <a:p>
            <a:pPr>
              <a:lnSpc>
                <a:spcPts val="1364"/>
              </a:lnSpc>
            </a:pPr>
            <a:endParaRPr lang="en-US" dirty="0"/>
          </a:p>
          <a:p>
            <a:pPr marL="3551783" hangingPunct="0">
              <a:lnSpc>
                <a:spcPct val="11375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These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findings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are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relevant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particularly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current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000" spc="-1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aspiring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developers,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recruiters,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educators,</a:t>
            </a:r>
            <a:r>
              <a:rPr lang="en-US" altLang="zh-CN" sz="20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policy</a:t>
            </a:r>
            <a:r>
              <a:rPr lang="en-US" altLang="zh-CN" sz="2000" spc="-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makers.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18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" y="2240280"/>
            <a:ext cx="3086100" cy="3086100"/>
          </a:xfrm>
          <a:prstGeom prst="rect">
            <a:avLst/>
          </a:prstGeom>
        </p:spPr>
      </p:pic>
      <p:sp>
        <p:nvSpPr>
          <p:cNvPr id="3" name="TextBox 20"/>
          <p:cNvSpPr txBox="1"/>
          <p:nvPr/>
        </p:nvSpPr>
        <p:spPr>
          <a:xfrm>
            <a:off x="861669" y="736599"/>
            <a:ext cx="3389923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5" dirty="0">
                <a:solidFill>
                  <a:srgbClr val="005291"/>
                </a:solidFill>
                <a:latin typeface="Calibri"/>
                <a:ea typeface="Calibri"/>
              </a:rPr>
              <a:t>INTRO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377182" y="1869057"/>
            <a:ext cx="6675139" cy="4283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hangingPunct="0">
              <a:lnSpc>
                <a:spcPct val="145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000" spc="80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Since</a:t>
            </a:r>
            <a:r>
              <a:rPr lang="en-US" altLang="zh-CN" sz="2000" spc="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2011,</a:t>
            </a:r>
            <a:r>
              <a:rPr lang="en-US" altLang="zh-CN" sz="2000" spc="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online</a:t>
            </a:r>
            <a:r>
              <a:rPr lang="en-US" altLang="zh-CN" sz="2000" spc="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programming</a:t>
            </a:r>
            <a:r>
              <a:rPr lang="en-US" altLang="zh-CN" sz="2000" spc="6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knowledge</a:t>
            </a:r>
            <a:r>
              <a:rPr lang="en-US" altLang="zh-CN" sz="2000" spc="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sharing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platform,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i="1" dirty="0">
                <a:solidFill>
                  <a:srgbClr val="006EBF"/>
                </a:solidFill>
                <a:latin typeface="Calibri"/>
                <a:ea typeface="Calibri"/>
              </a:rPr>
              <a:t>Stack</a:t>
            </a:r>
            <a:r>
              <a:rPr lang="en-US" altLang="zh-CN" sz="20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i="1" dirty="0">
                <a:solidFill>
                  <a:srgbClr val="006EBF"/>
                </a:solidFill>
                <a:latin typeface="Calibri"/>
                <a:ea typeface="Calibri"/>
              </a:rPr>
              <a:t>Overflow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has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been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conducting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-13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Stack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Overflow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Annual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2000" b="1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Survey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5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000" spc="4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primary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objective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annual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surveys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gather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</a:p>
          <a:p>
            <a:pPr>
              <a:lnSpc>
                <a:spcPts val="1114"/>
              </a:lnSpc>
            </a:pPr>
            <a:endParaRPr lang="en-US" dirty="0"/>
          </a:p>
          <a:p>
            <a:pPr marL="0" indent="22860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regarding</a:t>
            </a:r>
            <a:r>
              <a:rPr lang="en-US" altLang="zh-CN" sz="20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technology</a:t>
            </a:r>
            <a:r>
              <a:rPr lang="en-US" altLang="zh-CN" sz="20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usage</a:t>
            </a:r>
            <a:r>
              <a:rPr lang="en-US" altLang="zh-CN" sz="20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0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trends</a:t>
            </a:r>
            <a:r>
              <a:rPr lang="en-US" altLang="zh-CN" sz="20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among</a:t>
            </a:r>
            <a:r>
              <a:rPr lang="en-US" altLang="zh-CN" sz="20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developers.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000" spc="4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this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analysis,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subset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dataset</a:t>
            </a:r>
            <a:r>
              <a:rPr lang="en-US" altLang="zh-CN" sz="20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20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examined</a:t>
            </a:r>
          </a:p>
          <a:p>
            <a:pPr>
              <a:lnSpc>
                <a:spcPts val="1114"/>
              </a:lnSpc>
            </a:pPr>
            <a:endParaRPr lang="en-US" dirty="0"/>
          </a:p>
          <a:p>
            <a:pPr marL="0" indent="22860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(present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dataset: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i="1" dirty="0">
                <a:solidFill>
                  <a:srgbClr val="006EBF"/>
                </a:solidFill>
                <a:latin typeface="Calibri"/>
                <a:ea typeface="Calibri"/>
              </a:rPr>
              <a:t>N</a:t>
            </a:r>
            <a:r>
              <a:rPr lang="en-US" altLang="zh-CN" sz="2000" b="1" i="1" dirty="0">
                <a:solidFill>
                  <a:srgbClr val="006EBF"/>
                </a:solidFill>
                <a:latin typeface="Calibri"/>
                <a:cs typeface="Calibri"/>
              </a:rPr>
              <a:t> 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=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11,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006EBF"/>
                </a:solidFill>
                <a:latin typeface="Calibri"/>
                <a:ea typeface="Calibri"/>
              </a:rPr>
              <a:t>398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;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original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dataset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i="1" dirty="0">
                <a:solidFill>
                  <a:srgbClr val="006EBF"/>
                </a:solidFill>
                <a:latin typeface="Calibri"/>
                <a:ea typeface="Calibri"/>
              </a:rPr>
              <a:t>N</a:t>
            </a:r>
            <a:r>
              <a:rPr lang="en-US" altLang="zh-CN" sz="20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≈</a:t>
            </a:r>
            <a:r>
              <a:rPr lang="en-US" altLang="zh-CN" sz="20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90,000).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2000" spc="69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Audience: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Developers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(Current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A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spiring),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HR</a:t>
            </a:r>
            <a:r>
              <a:rPr lang="en-US" altLang="zh-CN" sz="2000" spc="60" dirty="0">
                <a:solidFill>
                  <a:srgbClr val="006EBF"/>
                </a:solidFill>
                <a:latin typeface="Calibri"/>
                <a:cs typeface="Calibri"/>
              </a:rPr>
              <a:t> P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rofessionals,</a:t>
            </a:r>
          </a:p>
          <a:p>
            <a:pPr>
              <a:lnSpc>
                <a:spcPts val="1114"/>
              </a:lnSpc>
            </a:pPr>
            <a:endParaRPr lang="en-US" dirty="0"/>
          </a:p>
          <a:p>
            <a:pPr marL="0" indent="22860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Educators,</a:t>
            </a:r>
            <a:r>
              <a:rPr lang="en-US" altLang="zh-CN" sz="2000" spc="-80" dirty="0">
                <a:solidFill>
                  <a:srgbClr val="006EBF"/>
                </a:solidFill>
                <a:latin typeface="Calibri"/>
                <a:cs typeface="Calibri"/>
              </a:rPr>
              <a:t> Computer Science Students, P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olicy</a:t>
            </a:r>
            <a:r>
              <a:rPr lang="en-US" altLang="zh-CN" sz="2000" spc="-90" dirty="0">
                <a:solidFill>
                  <a:srgbClr val="006EBF"/>
                </a:solidFill>
                <a:latin typeface="Calibri"/>
                <a:cs typeface="Calibri"/>
              </a:rPr>
              <a:t> M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akers.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2903"/>
            <a:ext cx="2484120" cy="40386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24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5048250" y="2533650"/>
            <a:ext cx="4235450" cy="19050"/>
          </a:xfrm>
          <a:custGeom>
            <a:avLst/>
            <a:gdLst>
              <a:gd name="connsiteX0" fmla="*/ 14096 w 4235450"/>
              <a:gd name="connsiteY0" fmla="*/ 17399 h 19050"/>
              <a:gd name="connsiteX1" fmla="*/ 1424304 w 4235450"/>
              <a:gd name="connsiteY1" fmla="*/ 17399 h 19050"/>
              <a:gd name="connsiteX2" fmla="*/ 2834513 w 4235450"/>
              <a:gd name="connsiteY2" fmla="*/ 17399 h 19050"/>
              <a:gd name="connsiteX3" fmla="*/ 4244720 w 4235450"/>
              <a:gd name="connsiteY3" fmla="*/ 17399 h 19050"/>
              <a:gd name="connsiteX4" fmla="*/ 4244720 w 4235450"/>
              <a:gd name="connsiteY4" fmla="*/ 29591 h 19050"/>
              <a:gd name="connsiteX5" fmla="*/ 2834513 w 4235450"/>
              <a:gd name="connsiteY5" fmla="*/ 29591 h 19050"/>
              <a:gd name="connsiteX6" fmla="*/ 1424304 w 4235450"/>
              <a:gd name="connsiteY6" fmla="*/ 29591 h 19050"/>
              <a:gd name="connsiteX7" fmla="*/ 14096 w 4235450"/>
              <a:gd name="connsiteY7" fmla="*/ 29591 h 19050"/>
              <a:gd name="connsiteX8" fmla="*/ 14096 w 4235450"/>
              <a:gd name="connsiteY8" fmla="*/ 1739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5450" h="19050">
                <a:moveTo>
                  <a:pt x="14096" y="17399"/>
                </a:moveTo>
                <a:lnTo>
                  <a:pt x="1424304" y="17399"/>
                </a:lnTo>
                <a:lnTo>
                  <a:pt x="2834513" y="17399"/>
                </a:lnTo>
                <a:lnTo>
                  <a:pt x="4244720" y="17399"/>
                </a:lnTo>
                <a:lnTo>
                  <a:pt x="4244720" y="29591"/>
                </a:lnTo>
                <a:lnTo>
                  <a:pt x="2834513" y="29591"/>
                </a:lnTo>
                <a:lnTo>
                  <a:pt x="1424304" y="29591"/>
                </a:lnTo>
                <a:lnTo>
                  <a:pt x="14096" y="29591"/>
                </a:lnTo>
                <a:lnTo>
                  <a:pt x="14096" y="17399"/>
                </a:lnTo>
                <a:close/>
              </a:path>
            </a:pathLst>
          </a:custGeom>
          <a:solidFill>
            <a:srgbClr val="0361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5048250" y="3930650"/>
            <a:ext cx="2495550" cy="19050"/>
          </a:xfrm>
          <a:custGeom>
            <a:avLst/>
            <a:gdLst>
              <a:gd name="connsiteX0" fmla="*/ 14096 w 2495550"/>
              <a:gd name="connsiteY0" fmla="*/ 11811 h 19050"/>
              <a:gd name="connsiteX1" fmla="*/ 1259204 w 2495550"/>
              <a:gd name="connsiteY1" fmla="*/ 11811 h 19050"/>
              <a:gd name="connsiteX2" fmla="*/ 2504313 w 2495550"/>
              <a:gd name="connsiteY2" fmla="*/ 11811 h 19050"/>
              <a:gd name="connsiteX3" fmla="*/ 2504313 w 2495550"/>
              <a:gd name="connsiteY3" fmla="*/ 24003 h 19050"/>
              <a:gd name="connsiteX4" fmla="*/ 1259204 w 2495550"/>
              <a:gd name="connsiteY4" fmla="*/ 24003 h 19050"/>
              <a:gd name="connsiteX5" fmla="*/ 14096 w 2495550"/>
              <a:gd name="connsiteY5" fmla="*/ 24003 h 19050"/>
              <a:gd name="connsiteX6" fmla="*/ 14096 w 2495550"/>
              <a:gd name="connsiteY6" fmla="*/ 1181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5550" h="19050">
                <a:moveTo>
                  <a:pt x="14096" y="11811"/>
                </a:moveTo>
                <a:lnTo>
                  <a:pt x="1259204" y="11811"/>
                </a:lnTo>
                <a:lnTo>
                  <a:pt x="2504313" y="11811"/>
                </a:lnTo>
                <a:lnTo>
                  <a:pt x="2504313" y="24003"/>
                </a:lnTo>
                <a:lnTo>
                  <a:pt x="1259204" y="24003"/>
                </a:lnTo>
                <a:lnTo>
                  <a:pt x="14096" y="24003"/>
                </a:lnTo>
                <a:lnTo>
                  <a:pt x="14096" y="11811"/>
                </a:lnTo>
                <a:close/>
              </a:path>
            </a:pathLst>
          </a:custGeom>
          <a:solidFill>
            <a:srgbClr val="0361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9" y="1821180"/>
            <a:ext cx="3223260" cy="3223260"/>
          </a:xfrm>
          <a:prstGeom prst="rect">
            <a:avLst/>
          </a:prstGeom>
        </p:spPr>
      </p:pic>
      <p:sp>
        <p:nvSpPr>
          <p:cNvPr id="3" name="TextBox 28"/>
          <p:cNvSpPr txBox="1"/>
          <p:nvPr/>
        </p:nvSpPr>
        <p:spPr>
          <a:xfrm>
            <a:off x="873556" y="748156"/>
            <a:ext cx="3457824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20" dirty="0">
                <a:solidFill>
                  <a:srgbClr val="005291"/>
                </a:solidFill>
                <a:latin typeface="Calibri"/>
                <a:ea typeface="Calibri"/>
              </a:rPr>
              <a:t>METHO</a:t>
            </a:r>
            <a:r>
              <a:rPr lang="en-US" altLang="zh-CN" sz="4000" b="1" spc="-10" dirty="0">
                <a:solidFill>
                  <a:srgbClr val="005291"/>
                </a:solidFill>
                <a:latin typeface="Calibri"/>
                <a:ea typeface="Calibri"/>
              </a:rPr>
              <a:t>DOLOGY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77182" y="1928760"/>
            <a:ext cx="6976618" cy="3936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34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600" b="1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Source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: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Stack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Overflow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Developer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Survey</a:t>
            </a:r>
          </a:p>
          <a:p>
            <a:pPr>
              <a:lnSpc>
                <a:spcPts val="1419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1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Link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to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Stack</a:t>
            </a:r>
            <a:r>
              <a:rPr lang="en-US" altLang="zh-CN" sz="1500" spc="-15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Overflow’s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annual</a:t>
            </a:r>
            <a:r>
              <a:rPr lang="en-US" altLang="zh-CN" sz="1500" spc="-15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survey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data</a:t>
            </a:r>
            <a:r>
              <a:rPr lang="en-US" altLang="zh-CN" sz="1500" spc="-15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and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5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5"/>
              </a:rPr>
              <a:t>results</a:t>
            </a:r>
            <a:r>
              <a:rPr lang="en-US" altLang="zh-CN" sz="1500" spc="-15" dirty="0">
                <a:solidFill>
                  <a:srgbClr val="0361C0"/>
                </a:solidFill>
                <a:latin typeface="Calibri"/>
                <a:ea typeface="Calibri"/>
                <a:cs typeface="Calibri"/>
                <a:hlinkClick r:id="rId5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(Ctrl</a:t>
            </a:r>
            <a:r>
              <a:rPr lang="en-US" altLang="zh-CN" sz="1200" b="1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+</a:t>
            </a:r>
            <a:r>
              <a:rPr lang="en-US" altLang="zh-CN" sz="1200" b="1" spc="-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Click)</a:t>
            </a:r>
          </a:p>
          <a:p>
            <a:pPr>
              <a:lnSpc>
                <a:spcPts val="144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1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600" b="1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Wrangling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: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1600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portion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600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dataset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(provided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by</a:t>
            </a:r>
            <a:r>
              <a:rPr lang="en-US" altLang="zh-CN" sz="1600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IBM)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6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loaded</a:t>
            </a:r>
            <a:r>
              <a:rPr lang="en-US" altLang="zh-CN" sz="1600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</a:p>
          <a:p>
            <a:pPr>
              <a:lnSpc>
                <a:spcPts val="769"/>
              </a:lnSpc>
            </a:pPr>
            <a:endParaRPr lang="en-US" dirty="0"/>
          </a:p>
          <a:p>
            <a:pPr marL="0" indent="22860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cleaned</a:t>
            </a:r>
            <a:r>
              <a:rPr lang="en-US" altLang="zh-CN" sz="16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using</a:t>
            </a:r>
            <a:r>
              <a:rPr lang="en-US" altLang="zh-CN" sz="16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600" i="1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Python’s</a:t>
            </a:r>
            <a:r>
              <a:rPr lang="en-US" altLang="zh-CN" sz="16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Pandas</a:t>
            </a:r>
            <a:r>
              <a:rPr lang="en-US" altLang="zh-CN" sz="1600" i="1" spc="-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library.</a:t>
            </a:r>
          </a:p>
          <a:p>
            <a:pPr>
              <a:lnSpc>
                <a:spcPts val="889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3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Cleaning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procedure: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Duplicates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removal,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imputation,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normalization</a:t>
            </a:r>
          </a:p>
          <a:p>
            <a:pPr>
              <a:lnSpc>
                <a:spcPts val="405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10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Link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to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dataset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provided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by</a:t>
            </a:r>
            <a:r>
              <a:rPr lang="en-US" altLang="zh-CN" sz="1500" spc="-10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500" dirty="0">
                <a:solidFill>
                  <a:srgbClr val="0361C0"/>
                </a:solidFill>
                <a:latin typeface="Calibri"/>
                <a:ea typeface="Calibri"/>
                <a:hlinkClick r:id="rId6"/>
              </a:rPr>
              <a:t>IBM</a:t>
            </a:r>
            <a:r>
              <a:rPr lang="en-US" altLang="zh-CN" sz="1500" spc="-5" dirty="0">
                <a:solidFill>
                  <a:srgbClr val="0361C0"/>
                </a:solidFill>
                <a:latin typeface="Calibri"/>
                <a:cs typeface="Calibri"/>
                <a:hlinkClick r:id="rId6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(Ctrl</a:t>
            </a:r>
            <a:r>
              <a:rPr lang="en-US" altLang="zh-CN" sz="1200" b="1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+</a:t>
            </a:r>
            <a:r>
              <a:rPr lang="en-US" altLang="zh-CN" sz="1200" b="1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200" b="1" dirty="0">
                <a:solidFill>
                  <a:srgbClr val="006EBF"/>
                </a:solidFill>
                <a:latin typeface="Calibri"/>
                <a:ea typeface="Calibri"/>
              </a:rPr>
              <a:t>Click)</a:t>
            </a:r>
          </a:p>
          <a:p>
            <a:pPr>
              <a:lnSpc>
                <a:spcPts val="734"/>
              </a:lnSpc>
            </a:pPr>
            <a:endParaRPr lang="en-US" dirty="0"/>
          </a:p>
          <a:p>
            <a:pPr marL="228600" indent="-228600" hangingPunct="0">
              <a:lnSpc>
                <a:spcPct val="13875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Analysis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&amp;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Visualization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: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EDA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visualization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conducted</a:t>
            </a:r>
            <a:r>
              <a:rPr lang="en-US" altLang="zh-CN" sz="1600" spc="1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using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various</a:t>
            </a:r>
            <a:r>
              <a:rPr lang="en-US" altLang="zh-CN" sz="16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Python</a:t>
            </a:r>
            <a:r>
              <a:rPr lang="en-US" altLang="zh-CN" sz="16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libraries</a:t>
            </a:r>
            <a:r>
              <a:rPr lang="en-US" altLang="zh-CN" sz="16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Cognos.</a:t>
            </a:r>
            <a:r>
              <a:rPr lang="en-US" altLang="zh-CN" sz="1600" i="1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Specifically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r>
              <a:rPr lang="en-US" altLang="zh-CN" sz="1600" i="1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6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following</a:t>
            </a:r>
            <a:r>
              <a:rPr lang="en-US" altLang="zh-CN" sz="16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measures</a:t>
            </a:r>
            <a:r>
              <a:rPr lang="en-US" altLang="zh-CN" sz="16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spc="-10" dirty="0">
                <a:solidFill>
                  <a:srgbClr val="006EBF"/>
                </a:solidFill>
                <a:latin typeface="Calibri"/>
                <a:ea typeface="Calibri"/>
              </a:rPr>
              <a:t>examine</a:t>
            </a:r>
            <a:r>
              <a:rPr lang="en-US" altLang="zh-CN" sz="1600" spc="-5" dirty="0">
                <a:solidFill>
                  <a:srgbClr val="006EBF"/>
                </a:solidFill>
                <a:latin typeface="Calibri"/>
                <a:ea typeface="Calibri"/>
              </a:rPr>
              <a:t>d:</a:t>
            </a:r>
          </a:p>
          <a:p>
            <a:pPr>
              <a:lnSpc>
                <a:spcPts val="584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2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(i.e.,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languages,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databases,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platforms,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web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frames)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used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</a:p>
          <a:p>
            <a:pPr marL="0" indent="685800">
              <a:lnSpc>
                <a:spcPct val="100000"/>
              </a:lnSpc>
              <a:spcBef>
                <a:spcPts val="114"/>
              </a:spcBef>
            </a:pPr>
            <a:r>
              <a:rPr lang="en-US" altLang="zh-CN" sz="1500" spc="-10" dirty="0">
                <a:solidFill>
                  <a:srgbClr val="006EBF"/>
                </a:solidFill>
                <a:latin typeface="Calibri"/>
                <a:ea typeface="Calibri"/>
              </a:rPr>
              <a:t>20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19</a:t>
            </a:r>
          </a:p>
          <a:p>
            <a:pPr marL="0" indent="457200">
              <a:lnSpc>
                <a:spcPct val="100000"/>
              </a:lnSpc>
              <a:spcBef>
                <a:spcPts val="290"/>
              </a:spcBef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25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Technologies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desired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500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5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next</a:t>
            </a:r>
            <a:r>
              <a:rPr lang="en-US" altLang="zh-CN" sz="15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year</a:t>
            </a:r>
          </a:p>
          <a:p>
            <a:pPr marL="0" indent="457200">
              <a:lnSpc>
                <a:spcPct val="100000"/>
              </a:lnSpc>
              <a:spcBef>
                <a:spcPts val="395"/>
              </a:spcBef>
            </a:pPr>
            <a:r>
              <a:rPr lang="en-US" altLang="zh-CN" sz="15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500" spc="-44" dirty="0">
                <a:solidFill>
                  <a:srgbClr val="006EBF"/>
                </a:solidFill>
                <a:latin typeface="Arial"/>
                <a:cs typeface="Arial"/>
              </a:rPr>
              <a:t>  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Demographics</a:t>
            </a:r>
            <a:r>
              <a:rPr lang="en-US" altLang="zh-CN" sz="1500" spc="-4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(i.e.,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gender,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country,</a:t>
            </a:r>
            <a:r>
              <a:rPr lang="en-US" altLang="zh-CN" sz="15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age,</a:t>
            </a:r>
            <a:r>
              <a:rPr lang="en-US" altLang="zh-CN" sz="15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500" spc="-4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500" dirty="0">
                <a:solidFill>
                  <a:srgbClr val="006EBF"/>
                </a:solidFill>
                <a:latin typeface="Calibri"/>
                <a:ea typeface="Calibri"/>
              </a:rPr>
              <a:t>education).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32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60" y="1813560"/>
            <a:ext cx="5463540" cy="4297679"/>
          </a:xfrm>
          <a:prstGeom prst="rect">
            <a:avLst/>
          </a:prstGeom>
        </p:spPr>
      </p:pic>
      <p:sp>
        <p:nvSpPr>
          <p:cNvPr id="3" name="TextBox 34"/>
          <p:cNvSpPr txBox="1"/>
          <p:nvPr/>
        </p:nvSpPr>
        <p:spPr>
          <a:xfrm>
            <a:off x="838201" y="736599"/>
            <a:ext cx="10515600" cy="5202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RESULTS:</a:t>
            </a:r>
            <a:r>
              <a:rPr lang="en-US" altLang="zh-CN" sz="4000" b="1" spc="-24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COMPENSATION</a:t>
            </a:r>
            <a:r>
              <a:rPr lang="en-US" altLang="zh-CN" sz="4000" b="1" spc="-24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&amp;</a:t>
            </a:r>
            <a:r>
              <a:rPr lang="en-US" altLang="zh-CN" sz="4000" b="1" spc="-25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DEMOGRAPHICS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5"/>
              </a:lnSpc>
            </a:pPr>
            <a:endParaRPr lang="en-US" dirty="0"/>
          </a:p>
          <a:p>
            <a:pPr marL="0" indent="20513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First,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descriptive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statistics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regarding</a:t>
            </a:r>
            <a:r>
              <a:rPr lang="en-US" altLang="zh-CN" sz="1600" spc="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demographics</a:t>
            </a:r>
          </a:p>
          <a:p>
            <a:pPr marL="0" indent="433705">
              <a:lnSpc>
                <a:spcPct val="100000"/>
              </a:lnSpc>
              <a:spcBef>
                <a:spcPts val="195"/>
              </a:spcBef>
            </a:pP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total</a:t>
            </a:r>
            <a:r>
              <a:rPr lang="en-US" altLang="zh-CN" sz="16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annual</a:t>
            </a:r>
            <a:r>
              <a:rPr lang="en-US" altLang="zh-CN" sz="16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6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6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computed.</a:t>
            </a:r>
          </a:p>
          <a:p>
            <a:pPr>
              <a:lnSpc>
                <a:spcPts val="1375"/>
              </a:lnSpc>
            </a:pPr>
            <a:endParaRPr lang="en-US" dirty="0"/>
          </a:p>
          <a:p>
            <a:pPr marL="433705" indent="-228574" hangingPunct="0">
              <a:lnSpc>
                <a:spcPct val="11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2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Sample</a:t>
            </a:r>
            <a:r>
              <a:rPr lang="en-US" altLang="zh-CN" sz="1600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size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after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outlier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removal: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br>
              <a:rPr dirty="0"/>
            </a:br>
            <a:r>
              <a:rPr lang="en-US" altLang="zh-CN" sz="1600" b="1" i="1" dirty="0">
                <a:solidFill>
                  <a:srgbClr val="006EBF"/>
                </a:solidFill>
                <a:latin typeface="Calibri"/>
                <a:ea typeface="Calibri"/>
              </a:rPr>
              <a:t>N</a:t>
            </a:r>
            <a:r>
              <a:rPr lang="en-US" altLang="zh-CN" sz="1600" b="1" i="1" dirty="0">
                <a:solidFill>
                  <a:srgbClr val="006EBF"/>
                </a:solidFill>
                <a:latin typeface="Calibri"/>
                <a:cs typeface="Calibri"/>
              </a:rPr>
              <a:t> 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=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10,519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(vs.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before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removal: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N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i="1" dirty="0">
                <a:solidFill>
                  <a:srgbClr val="006EBF"/>
                </a:solidFill>
                <a:latin typeface="Calibri"/>
                <a:ea typeface="Calibri"/>
              </a:rPr>
              <a:t>=</a:t>
            </a:r>
            <a:r>
              <a:rPr lang="en-US" altLang="zh-CN" sz="1600" i="1" spc="-1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11,398).</a:t>
            </a:r>
          </a:p>
          <a:p>
            <a:pPr>
              <a:lnSpc>
                <a:spcPts val="1544"/>
              </a:lnSpc>
            </a:pPr>
            <a:endParaRPr lang="en-US" dirty="0"/>
          </a:p>
          <a:p>
            <a:pPr marL="0" indent="20513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2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respondents</a:t>
            </a:r>
            <a:r>
              <a:rPr lang="en-US" altLang="zh-CN" sz="1600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had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median</a:t>
            </a:r>
            <a:r>
              <a:rPr lang="en-US" altLang="zh-CN" sz="1600" b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age</a:t>
            </a:r>
            <a:r>
              <a:rPr lang="en-US" altLang="zh-CN" sz="1600" b="1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600" b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29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,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</a:p>
          <a:p>
            <a:pPr marL="0" indent="433705">
              <a:lnSpc>
                <a:spcPct val="100000"/>
              </a:lnSpc>
              <a:spcBef>
                <a:spcPts val="204"/>
              </a:spcBef>
            </a:pP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predominantly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male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(i.e.,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93.5%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male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vs.</a:t>
            </a:r>
            <a:r>
              <a:rPr lang="en-US" altLang="zh-CN" sz="1600" spc="-9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6.5%</a:t>
            </a:r>
          </a:p>
          <a:p>
            <a:pPr marL="0" indent="433705">
              <a:lnSpc>
                <a:spcPct val="100000"/>
              </a:lnSpc>
            </a:pPr>
            <a:r>
              <a:rPr lang="en-US" altLang="zh-CN" sz="1600" spc="-10" dirty="0">
                <a:solidFill>
                  <a:srgbClr val="006EBF"/>
                </a:solidFill>
                <a:latin typeface="Calibri"/>
                <a:ea typeface="Calibri"/>
              </a:rPr>
              <a:t>fema</a:t>
            </a:r>
            <a:r>
              <a:rPr lang="en-US" altLang="zh-CN" sz="1600" spc="-5" dirty="0">
                <a:solidFill>
                  <a:srgbClr val="006EBF"/>
                </a:solidFill>
                <a:latin typeface="Calibri"/>
                <a:ea typeface="Calibri"/>
              </a:rPr>
              <a:t>le).</a:t>
            </a:r>
          </a:p>
          <a:p>
            <a:pPr>
              <a:lnSpc>
                <a:spcPts val="1555"/>
              </a:lnSpc>
            </a:pPr>
            <a:endParaRPr lang="en-US" dirty="0"/>
          </a:p>
          <a:p>
            <a:pPr marL="0" indent="20513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2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Median</a:t>
            </a:r>
            <a:r>
              <a:rPr lang="en-US" altLang="zh-CN" sz="1600" b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compensation:</a:t>
            </a:r>
            <a:r>
              <a:rPr lang="en-US" altLang="zh-CN" sz="1600" b="1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$52,704</a:t>
            </a:r>
            <a:r>
              <a:rPr lang="en-US" altLang="zh-CN" sz="1600" b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USD</a:t>
            </a:r>
            <a:r>
              <a:rPr lang="en-US" altLang="zh-CN" sz="1600" b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per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year.</a:t>
            </a:r>
          </a:p>
          <a:p>
            <a:pPr>
              <a:lnSpc>
                <a:spcPts val="1505"/>
              </a:lnSpc>
            </a:pPr>
            <a:endParaRPr lang="en-US" dirty="0"/>
          </a:p>
          <a:p>
            <a:pPr marL="433705" indent="-228574" hangingPunct="0">
              <a:lnSpc>
                <a:spcPct val="11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2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600" spc="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Age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positively</a:t>
            </a:r>
            <a:r>
              <a:rPr lang="en-US" altLang="zh-CN" sz="1600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correlated: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br>
              <a:rPr dirty="0"/>
            </a:br>
            <a:r>
              <a:rPr lang="en-US" altLang="zh-CN" sz="1600" b="1" i="1" dirty="0">
                <a:solidFill>
                  <a:srgbClr val="006EBF"/>
                </a:solidFill>
                <a:latin typeface="Calibri"/>
                <a:ea typeface="Calibri"/>
              </a:rPr>
              <a:t>r</a:t>
            </a:r>
            <a:r>
              <a:rPr lang="en-US" altLang="zh-CN" sz="1600" b="1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=</a:t>
            </a:r>
            <a:r>
              <a:rPr lang="en-US" altLang="zh-CN" sz="1600" b="1" spc="-2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.40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539"/>
              </a:lnSpc>
            </a:pPr>
            <a:endParaRPr lang="en-US" dirty="0"/>
          </a:p>
          <a:p>
            <a:pPr marL="0" indent="205130">
              <a:lnSpc>
                <a:spcPct val="100000"/>
              </a:lnSpc>
            </a:pPr>
            <a:r>
              <a:rPr lang="en-US" altLang="zh-CN" sz="16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600" spc="34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Median</a:t>
            </a:r>
            <a:r>
              <a:rPr lang="en-US" altLang="zh-CN" sz="16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compensation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600" spc="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higher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600" spc="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women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:</a:t>
            </a:r>
          </a:p>
          <a:p>
            <a:pPr marL="0" indent="433705">
              <a:lnSpc>
                <a:spcPct val="100000"/>
              </a:lnSpc>
              <a:spcBef>
                <a:spcPts val="195"/>
              </a:spcBef>
            </a:pP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$54,956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than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men:</a:t>
            </a:r>
            <a:r>
              <a:rPr lang="en-US" altLang="zh-CN" sz="16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600" b="1" dirty="0">
                <a:solidFill>
                  <a:srgbClr val="006EBF"/>
                </a:solidFill>
                <a:latin typeface="Calibri"/>
                <a:ea typeface="Calibri"/>
              </a:rPr>
              <a:t>$52,339</a:t>
            </a:r>
            <a:r>
              <a:rPr lang="en-US" altLang="zh-CN" sz="16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195060"/>
            <a:ext cx="2484120" cy="40386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195060"/>
            <a:ext cx="3398520" cy="426720"/>
          </a:xfrm>
          <a:prstGeom prst="rect">
            <a:avLst/>
          </a:prstGeom>
        </p:spPr>
      </p:pic>
      <p:sp>
        <p:nvSpPr>
          <p:cNvPr id="2" name="Freeform 37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40"/>
          <p:cNvSpPr txBox="1"/>
          <p:nvPr/>
        </p:nvSpPr>
        <p:spPr>
          <a:xfrm>
            <a:off x="831850" y="736599"/>
            <a:ext cx="106197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RESULTS:</a:t>
            </a:r>
            <a:r>
              <a:rPr lang="en-US" altLang="zh-CN" sz="4000" b="1" spc="-164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PROGRAMMING</a:t>
            </a:r>
            <a:r>
              <a:rPr lang="en-US" altLang="zh-CN" sz="4000" b="1" spc="-17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LANGUAGE</a:t>
            </a:r>
            <a:r>
              <a:rPr lang="en-US" altLang="zh-CN" sz="4000" b="1" spc="-169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dirty="0">
                <a:solidFill>
                  <a:srgbClr val="005291"/>
                </a:solidFill>
                <a:latin typeface="Calibri"/>
                <a:ea typeface="Calibri"/>
              </a:rPr>
              <a:t>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40D58-1175-F997-FA1E-62ED5768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9" y="1645919"/>
            <a:ext cx="5440681" cy="4475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4E51-7EFA-5C3C-77B2-D7669C946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20" y="1645919"/>
            <a:ext cx="4983480" cy="44754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6" y="6122049"/>
            <a:ext cx="2484120" cy="40386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06" y="6122049"/>
            <a:ext cx="3398520" cy="426720"/>
          </a:xfrm>
          <a:prstGeom prst="rect">
            <a:avLst/>
          </a:prstGeom>
        </p:spPr>
      </p:pic>
      <p:sp>
        <p:nvSpPr>
          <p:cNvPr id="2" name="Freeform 43"/>
          <p:cNvSpPr/>
          <p:nvPr/>
        </p:nvSpPr>
        <p:spPr>
          <a:xfrm>
            <a:off x="727544" y="1339329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4"/>
          <p:cNvSpPr txBox="1"/>
          <p:nvPr/>
        </p:nvSpPr>
        <p:spPr>
          <a:xfrm>
            <a:off x="740411" y="823468"/>
            <a:ext cx="1052195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PROGRAMMING</a:t>
            </a:r>
            <a:r>
              <a:rPr lang="en-US" altLang="zh-CN" sz="3000" b="1" spc="-5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LANGUAGE</a:t>
            </a:r>
            <a:r>
              <a:rPr lang="en-US" altLang="zh-CN" sz="3000" b="1" spc="-5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TRENDS</a:t>
            </a:r>
            <a:r>
              <a:rPr lang="en-US" altLang="zh-CN" sz="3000" b="1" spc="-5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-</a:t>
            </a:r>
            <a:r>
              <a:rPr lang="en-US" altLang="zh-CN" sz="3000" b="1" spc="-5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FINDINGS</a:t>
            </a:r>
            <a:r>
              <a:rPr lang="en-US" altLang="zh-CN" sz="3000" b="1" spc="-50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&amp;</a:t>
            </a:r>
            <a:r>
              <a:rPr lang="en-US" altLang="zh-CN" sz="3000" b="1" spc="-55" dirty="0">
                <a:solidFill>
                  <a:srgbClr val="00529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5291"/>
                </a:solidFill>
                <a:latin typeface="Calibri"/>
                <a:ea typeface="Calibri"/>
              </a:rPr>
              <a:t>IMPLICATIONS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05255" y="1912111"/>
            <a:ext cx="4974582" cy="2742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u="sng" spc="-5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Fin</a:t>
            </a:r>
            <a:r>
              <a:rPr lang="en-US" altLang="zh-CN" sz="18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dings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1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1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Javascript</a:t>
            </a:r>
            <a:r>
              <a:rPr lang="en-US" altLang="zh-CN" sz="1800" i="1" spc="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HTML/CSS</a:t>
            </a:r>
            <a:r>
              <a:rPr lang="en-US" altLang="zh-CN" sz="1800" i="1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were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most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</a:p>
          <a:p>
            <a:pPr>
              <a:lnSpc>
                <a:spcPts val="455"/>
              </a:lnSpc>
            </a:pPr>
            <a:endParaRPr lang="en-US" dirty="0"/>
          </a:p>
          <a:p>
            <a:pPr marL="0" indent="228904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will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likely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remain</a:t>
            </a:r>
            <a:r>
              <a:rPr lang="en-US" altLang="zh-CN" sz="18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so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following</a:t>
            </a:r>
            <a:r>
              <a:rPr lang="en-US" altLang="zh-CN" sz="18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year.</a:t>
            </a:r>
          </a:p>
          <a:p>
            <a:pPr>
              <a:lnSpc>
                <a:spcPts val="136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was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2019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will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likely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remain</a:t>
            </a:r>
            <a:r>
              <a:rPr lang="en-US" altLang="zh-CN" sz="1800" spc="10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so.</a:t>
            </a:r>
          </a:p>
          <a:p>
            <a:pPr>
              <a:lnSpc>
                <a:spcPts val="15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Increasing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interests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Python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TypeScript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  <a:p>
            <a:pPr>
              <a:lnSpc>
                <a:spcPts val="15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Decreasing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interest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spc="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PowerShell/Bash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264528" y="1912111"/>
            <a:ext cx="4924875" cy="3859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u="sng" spc="-10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Implic</a:t>
            </a:r>
            <a:r>
              <a:rPr lang="en-US" altLang="zh-CN" sz="1800" u="sng" dirty="0">
                <a:solidFill>
                  <a:srgbClr val="006EBF"/>
                </a:solidFill>
                <a:uFill>
                  <a:solidFill>
                    <a:srgbClr val="006EBF"/>
                  </a:solidFill>
                </a:uFill>
                <a:latin typeface="Calibri"/>
                <a:ea typeface="Calibri"/>
              </a:rPr>
              <a:t>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94"/>
              </a:lnSpc>
            </a:pPr>
            <a:endParaRPr lang="en-US" dirty="0"/>
          </a:p>
          <a:p>
            <a:pPr marL="228600" indent="-228600" hangingPunct="0">
              <a:lnSpc>
                <a:spcPct val="117499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spc="15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Web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development</a:t>
            </a:r>
            <a:r>
              <a:rPr lang="en-US" altLang="zh-CN" sz="18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is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still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spc="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high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demand,</a:t>
            </a:r>
            <a:r>
              <a:rPr lang="en-US" altLang="zh-CN" sz="1800" spc="1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Javascript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HTML/CSS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remain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dominant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languages—however,</a:t>
            </a:r>
            <a:r>
              <a:rPr lang="en-US" altLang="zh-CN" sz="1800" spc="-8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TypeScript</a:t>
            </a:r>
            <a:r>
              <a:rPr lang="en-US" altLang="zh-CN" sz="1800" i="1" spc="-8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may</a:t>
            </a:r>
            <a:r>
              <a:rPr lang="en-US" altLang="zh-CN" sz="18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catch</a:t>
            </a:r>
            <a:r>
              <a:rPr lang="en-US" altLang="zh-CN" sz="1800" spc="-8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up</a:t>
            </a:r>
            <a:r>
              <a:rPr lang="en-US" altLang="zh-CN" sz="1800" spc="-9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in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-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future.</a:t>
            </a:r>
          </a:p>
          <a:p>
            <a:pPr>
              <a:lnSpc>
                <a:spcPts val="910"/>
              </a:lnSpc>
            </a:pPr>
            <a:endParaRPr lang="en-US" dirty="0"/>
          </a:p>
          <a:p>
            <a:pPr marL="228600" indent="-228600" hangingPunct="0">
              <a:lnSpc>
                <a:spcPct val="11875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SQL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remains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preferred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language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for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big</a:t>
            </a:r>
            <a:r>
              <a:rPr lang="en-US" altLang="zh-CN" sz="1800" spc="-3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data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storage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and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querying—it’s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not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likely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to</a:t>
            </a:r>
            <a:r>
              <a:rPr lang="en-US" altLang="zh-CN" sz="1800" spc="-3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go</a:t>
            </a:r>
            <a:r>
              <a:rPr lang="en-US" altLang="zh-CN" sz="1800" spc="-4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away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006EBF"/>
                </a:solidFill>
                <a:latin typeface="Calibri"/>
                <a:ea typeface="Calibri"/>
              </a:rPr>
              <a:t>anytime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soon.</a:t>
            </a:r>
          </a:p>
          <a:p>
            <a:pPr>
              <a:lnSpc>
                <a:spcPts val="12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Arial"/>
                <a:ea typeface="Arial"/>
              </a:rPr>
              <a:t>•</a:t>
            </a:r>
            <a:r>
              <a:rPr lang="en-US" altLang="zh-CN" sz="1800" dirty="0">
                <a:solidFill>
                  <a:srgbClr val="006EBF"/>
                </a:solidFill>
                <a:latin typeface="Arial"/>
                <a:cs typeface="Arial"/>
              </a:rPr>
              <a:t>  </a:t>
            </a:r>
            <a:r>
              <a:rPr lang="en-US" altLang="zh-CN" sz="1800" i="1" dirty="0">
                <a:solidFill>
                  <a:srgbClr val="006EBF"/>
                </a:solidFill>
                <a:latin typeface="Calibri"/>
                <a:ea typeface="Calibri"/>
              </a:rPr>
              <a:t>Python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’s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rising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popularity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likely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reflects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the</a:t>
            </a:r>
            <a:r>
              <a:rPr lang="en-US" altLang="zh-CN" sz="1800" spc="-69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growth</a:t>
            </a:r>
          </a:p>
          <a:p>
            <a:pPr>
              <a:lnSpc>
                <a:spcPts val="434"/>
              </a:lnSpc>
            </a:pPr>
            <a:endParaRPr lang="en-US" dirty="0"/>
          </a:p>
          <a:p>
            <a:pPr marL="0" indent="228600">
              <a:lnSpc>
                <a:spcPct val="100000"/>
              </a:lnSpc>
            </a:pP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of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cs typeface="Calibri"/>
              </a:rPr>
              <a:t> Data Science, Big Data,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AI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ML</a:t>
            </a:r>
            <a:r>
              <a:rPr lang="en-US" altLang="zh-CN" sz="18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006EBF"/>
                </a:solidFill>
                <a:latin typeface="Calibri"/>
                <a:ea typeface="Calibri"/>
              </a:rPr>
              <a:t>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6355080"/>
            <a:ext cx="2484120" cy="40386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820" y="6355080"/>
            <a:ext cx="3398520" cy="426720"/>
          </a:xfrm>
          <a:prstGeom prst="rect">
            <a:avLst/>
          </a:prstGeom>
        </p:spPr>
      </p:pic>
      <p:sp>
        <p:nvSpPr>
          <p:cNvPr id="2" name="Freeform 49"/>
          <p:cNvSpPr/>
          <p:nvPr/>
        </p:nvSpPr>
        <p:spPr>
          <a:xfrm>
            <a:off x="831850" y="1352550"/>
            <a:ext cx="10521950" cy="6350"/>
          </a:xfrm>
          <a:custGeom>
            <a:avLst/>
            <a:gdLst>
              <a:gd name="connsiteX0" fmla="*/ 6350 w 10521950"/>
              <a:gd name="connsiteY0" fmla="*/ 11430 h 6350"/>
              <a:gd name="connsiteX1" fmla="*/ 10521950 w 10521950"/>
              <a:gd name="connsiteY1" fmla="*/ 11811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21950" h="6350">
                <a:moveTo>
                  <a:pt x="6350" y="11430"/>
                </a:moveTo>
                <a:lnTo>
                  <a:pt x="10521950" y="11811"/>
                </a:lnTo>
              </a:path>
            </a:pathLst>
          </a:custGeom>
          <a:ln w="6350">
            <a:solidFill>
              <a:srgbClr val="4370C3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1744980"/>
            <a:ext cx="5204460" cy="444246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980" y="1744980"/>
            <a:ext cx="4884420" cy="4442460"/>
          </a:xfrm>
          <a:prstGeom prst="rect">
            <a:avLst/>
          </a:prstGeom>
        </p:spPr>
      </p:pic>
      <p:sp>
        <p:nvSpPr>
          <p:cNvPr id="3" name="TextBox 52"/>
          <p:cNvSpPr txBox="1"/>
          <p:nvPr/>
        </p:nvSpPr>
        <p:spPr>
          <a:xfrm>
            <a:off x="954024" y="800354"/>
            <a:ext cx="5977100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b="1" spc="-45" dirty="0">
                <a:solidFill>
                  <a:srgbClr val="005291"/>
                </a:solidFill>
                <a:latin typeface="Calibri"/>
                <a:ea typeface="Calibri"/>
              </a:rPr>
              <a:t>RESULTS:</a:t>
            </a:r>
            <a:r>
              <a:rPr lang="en-US" altLang="zh-CN" sz="4000" b="1" spc="-1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spc="-50" dirty="0">
                <a:solidFill>
                  <a:srgbClr val="005291"/>
                </a:solidFill>
                <a:latin typeface="Calibri"/>
                <a:ea typeface="Calibri"/>
              </a:rPr>
              <a:t>DATABASE</a:t>
            </a:r>
            <a:r>
              <a:rPr lang="en-US" altLang="zh-CN" sz="4000" b="1" spc="-25" dirty="0">
                <a:solidFill>
                  <a:srgbClr val="005291"/>
                </a:solidFill>
                <a:latin typeface="Calibri"/>
                <a:cs typeface="Calibri"/>
              </a:rPr>
              <a:t> </a:t>
            </a:r>
            <a:r>
              <a:rPr lang="en-US" altLang="zh-CN" sz="4000" b="1" spc="-50" dirty="0">
                <a:solidFill>
                  <a:srgbClr val="005291"/>
                </a:solidFill>
                <a:latin typeface="Calibri"/>
                <a:ea typeface="Calibri"/>
              </a:rPr>
              <a:t>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1261</Words>
  <Application>Microsoft Office PowerPoint</Application>
  <PresentationFormat>Widescreen</PresentationFormat>
  <Paragraphs>301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Md. Anas Mondol</cp:lastModifiedBy>
  <cp:revision>15</cp:revision>
  <dcterms:created xsi:type="dcterms:W3CDTF">2011-01-21T15:00:27Z</dcterms:created>
  <dcterms:modified xsi:type="dcterms:W3CDTF">2022-12-29T16:00:55Z</dcterms:modified>
</cp:coreProperties>
</file>