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33"/>
  </p:notesMasterIdLst>
  <p:sldIdLst>
    <p:sldId id="330" r:id="rId2"/>
    <p:sldId id="331" r:id="rId3"/>
    <p:sldId id="257" r:id="rId4"/>
    <p:sldId id="258" r:id="rId5"/>
    <p:sldId id="260" r:id="rId6"/>
    <p:sldId id="336" r:id="rId7"/>
    <p:sldId id="261" r:id="rId8"/>
    <p:sldId id="332" r:id="rId9"/>
    <p:sldId id="343" r:id="rId10"/>
    <p:sldId id="264" r:id="rId11"/>
    <p:sldId id="337" r:id="rId12"/>
    <p:sldId id="340" r:id="rId13"/>
    <p:sldId id="267" r:id="rId14"/>
    <p:sldId id="268" r:id="rId15"/>
    <p:sldId id="345" r:id="rId16"/>
    <p:sldId id="269" r:id="rId17"/>
    <p:sldId id="276" r:id="rId18"/>
    <p:sldId id="274" r:id="rId19"/>
    <p:sldId id="277" r:id="rId20"/>
    <p:sldId id="278" r:id="rId21"/>
    <p:sldId id="270" r:id="rId22"/>
    <p:sldId id="262" r:id="rId23"/>
    <p:sldId id="347" r:id="rId24"/>
    <p:sldId id="263" r:id="rId25"/>
    <p:sldId id="279" r:id="rId26"/>
    <p:sldId id="266" r:id="rId27"/>
    <p:sldId id="627" r:id="rId28"/>
    <p:sldId id="633" r:id="rId29"/>
    <p:sldId id="619" r:id="rId30"/>
    <p:sldId id="620" r:id="rId31"/>
    <p:sldId id="621" r:id="rId32"/>
    <p:sldId id="622" r:id="rId33"/>
    <p:sldId id="623" r:id="rId34"/>
    <p:sldId id="529" r:id="rId35"/>
    <p:sldId id="610" r:id="rId36"/>
    <p:sldId id="611" r:id="rId37"/>
    <p:sldId id="629" r:id="rId38"/>
    <p:sldId id="635" r:id="rId39"/>
    <p:sldId id="636" r:id="rId40"/>
    <p:sldId id="634" r:id="rId41"/>
    <p:sldId id="630" r:id="rId42"/>
    <p:sldId id="618" r:id="rId43"/>
    <p:sldId id="641" r:id="rId44"/>
    <p:sldId id="642" r:id="rId45"/>
    <p:sldId id="643" r:id="rId46"/>
    <p:sldId id="604" r:id="rId47"/>
    <p:sldId id="644" r:id="rId48"/>
    <p:sldId id="645" r:id="rId49"/>
    <p:sldId id="647" r:id="rId50"/>
    <p:sldId id="648" r:id="rId51"/>
    <p:sldId id="649" r:id="rId52"/>
    <p:sldId id="275" r:id="rId53"/>
    <p:sldId id="650" r:id="rId54"/>
    <p:sldId id="653" r:id="rId55"/>
    <p:sldId id="655" r:id="rId56"/>
    <p:sldId id="656" r:id="rId57"/>
    <p:sldId id="658" r:id="rId58"/>
    <p:sldId id="660" r:id="rId59"/>
    <p:sldId id="661" r:id="rId60"/>
    <p:sldId id="662" r:id="rId61"/>
    <p:sldId id="663" r:id="rId62"/>
    <p:sldId id="664" r:id="rId63"/>
    <p:sldId id="667" r:id="rId64"/>
    <p:sldId id="674" r:id="rId65"/>
    <p:sldId id="675" r:id="rId66"/>
    <p:sldId id="677" r:id="rId67"/>
    <p:sldId id="679" r:id="rId68"/>
    <p:sldId id="680" r:id="rId69"/>
    <p:sldId id="683" r:id="rId70"/>
    <p:sldId id="684" r:id="rId71"/>
    <p:sldId id="689" r:id="rId72"/>
    <p:sldId id="693" r:id="rId73"/>
    <p:sldId id="695" r:id="rId74"/>
    <p:sldId id="721" r:id="rId75"/>
    <p:sldId id="722" r:id="rId76"/>
    <p:sldId id="579" r:id="rId77"/>
    <p:sldId id="726" r:id="rId78"/>
    <p:sldId id="724" r:id="rId79"/>
    <p:sldId id="727" r:id="rId80"/>
    <p:sldId id="731" r:id="rId81"/>
    <p:sldId id="583" r:id="rId82"/>
    <p:sldId id="734" r:id="rId83"/>
    <p:sldId id="710" r:id="rId84"/>
    <p:sldId id="735" r:id="rId85"/>
    <p:sldId id="736" r:id="rId86"/>
    <p:sldId id="259" r:id="rId87"/>
    <p:sldId id="745" r:id="rId88"/>
    <p:sldId id="746" r:id="rId89"/>
    <p:sldId id="747" r:id="rId90"/>
    <p:sldId id="749" r:id="rId91"/>
    <p:sldId id="750" r:id="rId92"/>
    <p:sldId id="751" r:id="rId93"/>
    <p:sldId id="753" r:id="rId94"/>
    <p:sldId id="754" r:id="rId95"/>
    <p:sldId id="758" r:id="rId96"/>
    <p:sldId id="759" r:id="rId97"/>
    <p:sldId id="760" r:id="rId98"/>
    <p:sldId id="761" r:id="rId99"/>
    <p:sldId id="762" r:id="rId100"/>
    <p:sldId id="764" r:id="rId101"/>
    <p:sldId id="765" r:id="rId102"/>
    <p:sldId id="766" r:id="rId103"/>
    <p:sldId id="771" r:id="rId104"/>
    <p:sldId id="774" r:id="rId105"/>
    <p:sldId id="775" r:id="rId106"/>
    <p:sldId id="777" r:id="rId107"/>
    <p:sldId id="778" r:id="rId108"/>
    <p:sldId id="779" r:id="rId109"/>
    <p:sldId id="780" r:id="rId110"/>
    <p:sldId id="782" r:id="rId111"/>
    <p:sldId id="783" r:id="rId112"/>
    <p:sldId id="784" r:id="rId113"/>
    <p:sldId id="785" r:id="rId114"/>
    <p:sldId id="786" r:id="rId115"/>
    <p:sldId id="793" r:id="rId116"/>
    <p:sldId id="794" r:id="rId117"/>
    <p:sldId id="795" r:id="rId118"/>
    <p:sldId id="796" r:id="rId119"/>
    <p:sldId id="797" r:id="rId120"/>
    <p:sldId id="798" r:id="rId121"/>
    <p:sldId id="799" r:id="rId122"/>
    <p:sldId id="800" r:id="rId123"/>
    <p:sldId id="801" r:id="rId124"/>
    <p:sldId id="802" r:id="rId125"/>
    <p:sldId id="803" r:id="rId126"/>
    <p:sldId id="804" r:id="rId127"/>
    <p:sldId id="805" r:id="rId128"/>
    <p:sldId id="806" r:id="rId129"/>
    <p:sldId id="807" r:id="rId130"/>
    <p:sldId id="808" r:id="rId131"/>
    <p:sldId id="809" r:id="rId13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5pPr>
    <a:lvl6pPr marL="2286000" algn="l" defTabSz="914400" rtl="0" eaLnBrk="1" latinLnBrk="0" hangingPunct="1">
      <a:defRPr kern="1200">
        <a:solidFill>
          <a:schemeClr val="tx1"/>
        </a:solidFill>
        <a:latin typeface="Garamond" panose="02020404030301010803" pitchFamily="18" charset="0"/>
        <a:ea typeface="+mn-ea"/>
        <a:cs typeface="+mn-cs"/>
      </a:defRPr>
    </a:lvl6pPr>
    <a:lvl7pPr marL="2743200" algn="l" defTabSz="914400" rtl="0" eaLnBrk="1" latinLnBrk="0" hangingPunct="1">
      <a:defRPr kern="1200">
        <a:solidFill>
          <a:schemeClr val="tx1"/>
        </a:solidFill>
        <a:latin typeface="Garamond" panose="02020404030301010803" pitchFamily="18" charset="0"/>
        <a:ea typeface="+mn-ea"/>
        <a:cs typeface="+mn-cs"/>
      </a:defRPr>
    </a:lvl7pPr>
    <a:lvl8pPr marL="3200400" algn="l" defTabSz="914400" rtl="0" eaLnBrk="1" latinLnBrk="0" hangingPunct="1">
      <a:defRPr kern="1200">
        <a:solidFill>
          <a:schemeClr val="tx1"/>
        </a:solidFill>
        <a:latin typeface="Garamond" panose="02020404030301010803" pitchFamily="18" charset="0"/>
        <a:ea typeface="+mn-ea"/>
        <a:cs typeface="+mn-cs"/>
      </a:defRPr>
    </a:lvl8pPr>
    <a:lvl9pPr marL="3657600" algn="l" defTabSz="914400" rtl="0" eaLnBrk="1" latinLnBrk="0" hangingPunct="1">
      <a:defRPr kern="1200">
        <a:solidFill>
          <a:schemeClr val="tx1"/>
        </a:solidFill>
        <a:latin typeface="Garamond" panose="02020404030301010803"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3" autoAdjust="0"/>
    <p:restoredTop sz="94660"/>
  </p:normalViewPr>
  <p:slideViewPr>
    <p:cSldViewPr>
      <p:cViewPr varScale="1">
        <p:scale>
          <a:sx n="101" d="100"/>
          <a:sy n="101" d="100"/>
        </p:scale>
        <p:origin x="714" y="10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B24BA59-90AC-4B01-B63D-814ADAB060A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dirty="0"/>
          </a:p>
        </p:txBody>
      </p:sp>
      <p:sp>
        <p:nvSpPr>
          <p:cNvPr id="3075" name="Rectangle 3">
            <a:extLst>
              <a:ext uri="{FF2B5EF4-FFF2-40B4-BE49-F238E27FC236}">
                <a16:creationId xmlns:a16="http://schemas.microsoft.com/office/drawing/2014/main" id="{EFC57CD0-D6E9-4283-B2E7-AFBAAAC65BB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2052" name="Rectangle 4">
            <a:extLst>
              <a:ext uri="{FF2B5EF4-FFF2-40B4-BE49-F238E27FC236}">
                <a16:creationId xmlns:a16="http://schemas.microsoft.com/office/drawing/2014/main" id="{B5368435-5A84-42F6-90EB-3AB98298A4C8}"/>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281954F1-50A0-4AB6-B743-801D0179705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45EF39FE-598E-40D2-9FD1-B1EDBC7BA16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dirty="0"/>
          </a:p>
        </p:txBody>
      </p:sp>
      <p:sp>
        <p:nvSpPr>
          <p:cNvPr id="3079" name="Rectangle 7">
            <a:extLst>
              <a:ext uri="{FF2B5EF4-FFF2-40B4-BE49-F238E27FC236}">
                <a16:creationId xmlns:a16="http://schemas.microsoft.com/office/drawing/2014/main" id="{A9053F36-25CE-4C93-907D-C5C2230A34B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FB1458E-3FAF-4349-B161-BB061B2AC93A}"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829C3169-D468-49B5-9FB4-7D5AEE57F9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33EC2449-E51C-48EE-95F9-B27C20C14F17}" type="slidenum">
              <a:rPr lang="en-US" altLang="en-US" smtClean="0">
                <a:latin typeface="Arial" panose="020B0604020202020204" pitchFamily="34" charset="0"/>
              </a:rPr>
              <a:pPr/>
              <a:t>3</a:t>
            </a:fld>
            <a:endParaRPr lang="en-US" altLang="en-US" dirty="0">
              <a:latin typeface="Arial" panose="020B0604020202020204" pitchFamily="34" charset="0"/>
            </a:endParaRPr>
          </a:p>
        </p:txBody>
      </p:sp>
      <p:sp>
        <p:nvSpPr>
          <p:cNvPr id="6147" name="Rectangle 2">
            <a:extLst>
              <a:ext uri="{FF2B5EF4-FFF2-40B4-BE49-F238E27FC236}">
                <a16:creationId xmlns:a16="http://schemas.microsoft.com/office/drawing/2014/main" id="{70CCA2DE-DE03-4625-B467-033C6DA5B5A2}"/>
              </a:ext>
            </a:extLst>
          </p:cNvPr>
          <p:cNvSpPr>
            <a:spLocks noGrp="1" noRot="1" noChangeAspect="1" noChangeArrowheads="1" noTextEdit="1"/>
          </p:cNvSpPr>
          <p:nvPr>
            <p:ph type="sldImg"/>
          </p:nvPr>
        </p:nvSpPr>
        <p:spPr>
          <a:xfrm>
            <a:off x="381000" y="685800"/>
            <a:ext cx="6096000" cy="3429000"/>
          </a:xfrm>
          <a:ln/>
        </p:spPr>
      </p:sp>
      <p:sp>
        <p:nvSpPr>
          <p:cNvPr id="6148" name="Rectangle 3">
            <a:extLst>
              <a:ext uri="{FF2B5EF4-FFF2-40B4-BE49-F238E27FC236}">
                <a16:creationId xmlns:a16="http://schemas.microsoft.com/office/drawing/2014/main" id="{C613F8B5-3552-4FC8-A957-ED7998CC19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E334D3E-3CF3-41C6-836F-BEA7CD29D6D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F06C782-BEF5-4DFE-BB8F-0701A0486140}" type="slidenum">
              <a:rPr lang="en-US" altLang="en-US" smtClean="0">
                <a:latin typeface="Arial" panose="020B0604020202020204" pitchFamily="34" charset="0"/>
              </a:rPr>
              <a:pPr>
                <a:spcBef>
                  <a:spcPct val="0"/>
                </a:spcBef>
              </a:pPr>
              <a:t>23</a:t>
            </a:fld>
            <a:endParaRPr lang="en-US" altLang="en-US" dirty="0">
              <a:latin typeface="Arial" panose="020B0604020202020204" pitchFamily="34" charset="0"/>
            </a:endParaRPr>
          </a:p>
        </p:txBody>
      </p:sp>
      <p:sp>
        <p:nvSpPr>
          <p:cNvPr id="27651" name="Rectangle 2">
            <a:extLst>
              <a:ext uri="{FF2B5EF4-FFF2-40B4-BE49-F238E27FC236}">
                <a16:creationId xmlns:a16="http://schemas.microsoft.com/office/drawing/2014/main" id="{6535B22F-703F-465C-B685-3F0E523E7243}"/>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a:extLst>
              <a:ext uri="{FF2B5EF4-FFF2-40B4-BE49-F238E27FC236}">
                <a16:creationId xmlns:a16="http://schemas.microsoft.com/office/drawing/2014/main" id="{3C767EBF-F83D-4576-916E-C499B22A3F8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815FAF4-D14C-493D-9FEA-A5B1809C21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3F2B715-B723-4436-BEEA-1E30E26AC0F1}" type="slidenum">
              <a:rPr lang="en-US" altLang="en-US" smtClean="0">
                <a:latin typeface="Arial" panose="020B0604020202020204" pitchFamily="34" charset="0"/>
              </a:rPr>
              <a:pPr>
                <a:spcBef>
                  <a:spcPct val="0"/>
                </a:spcBef>
              </a:pPr>
              <a:t>24</a:t>
            </a:fld>
            <a:endParaRPr lang="en-US" altLang="en-US" dirty="0">
              <a:latin typeface="Arial" panose="020B0604020202020204" pitchFamily="34" charset="0"/>
            </a:endParaRPr>
          </a:p>
        </p:txBody>
      </p:sp>
      <p:sp>
        <p:nvSpPr>
          <p:cNvPr id="25603" name="Rectangle 2">
            <a:extLst>
              <a:ext uri="{FF2B5EF4-FFF2-40B4-BE49-F238E27FC236}">
                <a16:creationId xmlns:a16="http://schemas.microsoft.com/office/drawing/2014/main" id="{C4B025AA-7925-41A2-8670-17952E2C8381}"/>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AA5C2FBC-B7E6-4FB9-97EE-B8E31805F97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ECAF47B5-46B4-45FC-A4CC-DDCBBEFB7A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D803DD9-0798-4E7D-920B-D59EE7216D97}" type="slidenum">
              <a:rPr lang="en-US" altLang="en-US" smtClean="0">
                <a:latin typeface="Arial" panose="020B0604020202020204" pitchFamily="34" charset="0"/>
              </a:rPr>
              <a:pPr>
                <a:spcBef>
                  <a:spcPct val="0"/>
                </a:spcBef>
              </a:pPr>
              <a:t>25</a:t>
            </a:fld>
            <a:endParaRPr lang="en-US" altLang="en-US" dirty="0">
              <a:latin typeface="Arial" panose="020B0604020202020204" pitchFamily="34" charset="0"/>
            </a:endParaRPr>
          </a:p>
        </p:txBody>
      </p:sp>
      <p:sp>
        <p:nvSpPr>
          <p:cNvPr id="29699" name="Rectangle 2">
            <a:extLst>
              <a:ext uri="{FF2B5EF4-FFF2-40B4-BE49-F238E27FC236}">
                <a16:creationId xmlns:a16="http://schemas.microsoft.com/office/drawing/2014/main" id="{29221DEC-1EE0-4B47-87F7-F0668DE34485}"/>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a:extLst>
              <a:ext uri="{FF2B5EF4-FFF2-40B4-BE49-F238E27FC236}">
                <a16:creationId xmlns:a16="http://schemas.microsoft.com/office/drawing/2014/main" id="{AD9D177A-6883-4515-AC89-9105ADF4DEA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1379871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7A533674-4AC7-4A11-9C49-D1A793E63A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78DF13E-AF3B-4D61-A2C4-A7AB554A5122}" type="slidenum">
              <a:rPr lang="en-US" altLang="en-US" smtClean="0">
                <a:latin typeface="Arial" panose="020B0604020202020204" pitchFamily="34" charset="0"/>
              </a:rPr>
              <a:pPr>
                <a:spcBef>
                  <a:spcPct val="0"/>
                </a:spcBef>
              </a:pPr>
              <a:t>26</a:t>
            </a:fld>
            <a:endParaRPr lang="en-US" altLang="en-US" dirty="0">
              <a:latin typeface="Arial" panose="020B0604020202020204" pitchFamily="34" charset="0"/>
            </a:endParaRPr>
          </a:p>
        </p:txBody>
      </p:sp>
      <p:sp>
        <p:nvSpPr>
          <p:cNvPr id="31747" name="Rectangle 2">
            <a:extLst>
              <a:ext uri="{FF2B5EF4-FFF2-40B4-BE49-F238E27FC236}">
                <a16:creationId xmlns:a16="http://schemas.microsoft.com/office/drawing/2014/main" id="{5963051B-3969-457A-AAC3-765210A51B72}"/>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a:extLst>
              <a:ext uri="{FF2B5EF4-FFF2-40B4-BE49-F238E27FC236}">
                <a16:creationId xmlns:a16="http://schemas.microsoft.com/office/drawing/2014/main" id="{94C11B1B-C3FB-42ED-884D-A6AEB4B5E27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E2AF0CD-38AF-441F-B001-5EF01EE0723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A017D1A-C005-4431-895A-FEF308BCF4CD}" type="slidenum">
              <a:rPr lang="en-US" altLang="en-US" smtClean="0">
                <a:latin typeface="Arial" panose="020B0604020202020204" pitchFamily="34" charset="0"/>
              </a:rPr>
              <a:pPr>
                <a:spcBef>
                  <a:spcPct val="0"/>
                </a:spcBef>
              </a:pPr>
              <a:t>27</a:t>
            </a:fld>
            <a:endParaRPr lang="en-US" altLang="en-US" dirty="0">
              <a:latin typeface="Arial" panose="020B0604020202020204" pitchFamily="34" charset="0"/>
            </a:endParaRPr>
          </a:p>
        </p:txBody>
      </p:sp>
      <p:sp>
        <p:nvSpPr>
          <p:cNvPr id="21507" name="Rectangle 2">
            <a:extLst>
              <a:ext uri="{FF2B5EF4-FFF2-40B4-BE49-F238E27FC236}">
                <a16:creationId xmlns:a16="http://schemas.microsoft.com/office/drawing/2014/main" id="{C5CEF476-33F8-463F-9729-1BF91C8ADC42}"/>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8" name="Rectangle 3">
            <a:extLst>
              <a:ext uri="{FF2B5EF4-FFF2-40B4-BE49-F238E27FC236}">
                <a16:creationId xmlns:a16="http://schemas.microsoft.com/office/drawing/2014/main" id="{C6F1CBDA-6013-4FB4-A490-16BCD0CF2A2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298871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8AB3FB1-3453-493B-9385-1C71603390AB}"/>
              </a:ext>
            </a:extLst>
          </p:cNvPr>
          <p:cNvSpPr>
            <a:spLocks noGrp="1" noRot="1" noChangeAspect="1" noChangeArrowheads="1" noTextEdit="1"/>
          </p:cNvSpPr>
          <p:nvPr>
            <p:ph type="sldImg"/>
          </p:nvPr>
        </p:nvSpPr>
        <p:spPr>
          <a:xfrm>
            <a:off x="381000" y="685800"/>
            <a:ext cx="6096000" cy="3429000"/>
          </a:xfrm>
          <a:ln/>
        </p:spPr>
      </p:sp>
      <p:sp>
        <p:nvSpPr>
          <p:cNvPr id="13315" name="Rectangle 3">
            <a:extLst>
              <a:ext uri="{FF2B5EF4-FFF2-40B4-BE49-F238E27FC236}">
                <a16:creationId xmlns:a16="http://schemas.microsoft.com/office/drawing/2014/main" id="{0D1CDD27-1426-43AC-B26D-2047528B8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688BBE1-3695-4BE9-B4EC-0DBD3E4CDA21}"/>
              </a:ext>
            </a:extLst>
          </p:cNvPr>
          <p:cNvSpPr>
            <a:spLocks noGrp="1" noRot="1" noChangeAspect="1" noChangeArrowheads="1" noTextEdit="1"/>
          </p:cNvSpPr>
          <p:nvPr>
            <p:ph type="sldImg"/>
          </p:nvPr>
        </p:nvSpPr>
        <p:spPr>
          <a:xfrm>
            <a:off x="381000" y="685800"/>
            <a:ext cx="6096000" cy="3429000"/>
          </a:xfrm>
          <a:ln/>
        </p:spPr>
      </p:sp>
      <p:sp>
        <p:nvSpPr>
          <p:cNvPr id="15363" name="Rectangle 3">
            <a:extLst>
              <a:ext uri="{FF2B5EF4-FFF2-40B4-BE49-F238E27FC236}">
                <a16:creationId xmlns:a16="http://schemas.microsoft.com/office/drawing/2014/main" id="{454B4A13-8E44-45C9-B7A5-36AF2DFE7B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89921B1-910A-483F-9CC3-72C8BC54BC42}"/>
              </a:ext>
            </a:extLst>
          </p:cNvPr>
          <p:cNvSpPr>
            <a:spLocks noGrp="1" noRot="1" noChangeAspect="1" noChangeArrowheads="1" noTextEdit="1"/>
          </p:cNvSpPr>
          <p:nvPr>
            <p:ph type="sldImg"/>
          </p:nvPr>
        </p:nvSpPr>
        <p:spPr>
          <a:xfrm>
            <a:off x="381000" y="685800"/>
            <a:ext cx="6096000" cy="3429000"/>
          </a:xfrm>
          <a:ln/>
        </p:spPr>
      </p:sp>
      <p:sp>
        <p:nvSpPr>
          <p:cNvPr id="17411" name="Rectangle 3">
            <a:extLst>
              <a:ext uri="{FF2B5EF4-FFF2-40B4-BE49-F238E27FC236}">
                <a16:creationId xmlns:a16="http://schemas.microsoft.com/office/drawing/2014/main" id="{4358DF90-6BF8-4446-B87B-72386CC060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77FD058-9EA1-4E80-B5DC-56D198E4289B}" type="slidenum">
              <a:rPr lang="en-US" altLang="en-US" smtClean="0"/>
              <a:pPr>
                <a:defRPr/>
              </a:pPr>
              <a:t>37</a:t>
            </a:fld>
            <a:endParaRPr lang="en-US" altLang="en-US" dirty="0"/>
          </a:p>
        </p:txBody>
      </p:sp>
    </p:spTree>
    <p:extLst>
      <p:ext uri="{BB962C8B-B14F-4D97-AF65-F5344CB8AC3E}">
        <p14:creationId xmlns:p14="http://schemas.microsoft.com/office/powerpoint/2010/main" val="1518361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8674EE2-2CA4-4668-AE43-06A0B1F08410}"/>
              </a:ext>
            </a:extLst>
          </p:cNvPr>
          <p:cNvSpPr>
            <a:spLocks noGrp="1" noRot="1" noChangeAspect="1" noChangeArrowheads="1" noTextEdit="1"/>
          </p:cNvSpPr>
          <p:nvPr>
            <p:ph type="sldImg"/>
          </p:nvPr>
        </p:nvSpPr>
        <p:spPr>
          <a:xfrm>
            <a:off x="381000" y="685800"/>
            <a:ext cx="6096000" cy="3429000"/>
          </a:xfrm>
          <a:ln/>
        </p:spPr>
      </p:sp>
      <p:sp>
        <p:nvSpPr>
          <p:cNvPr id="25603" name="Rectangle 3">
            <a:extLst>
              <a:ext uri="{FF2B5EF4-FFF2-40B4-BE49-F238E27FC236}">
                <a16:creationId xmlns:a16="http://schemas.microsoft.com/office/drawing/2014/main" id="{9101246B-6D39-473F-9F3F-4135A8FEBF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04810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4E841ECA-2C53-4638-865E-D99BA28FA9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B466EBF9-1544-4584-B566-2B553F373F66}" type="slidenum">
              <a:rPr lang="en-US" altLang="en-US" smtClean="0">
                <a:latin typeface="Arial" panose="020B0604020202020204" pitchFamily="34" charset="0"/>
              </a:rPr>
              <a:pPr/>
              <a:t>4</a:t>
            </a:fld>
            <a:endParaRPr lang="en-US" altLang="en-US" dirty="0">
              <a:latin typeface="Arial" panose="020B0604020202020204" pitchFamily="34" charset="0"/>
            </a:endParaRPr>
          </a:p>
        </p:txBody>
      </p:sp>
      <p:sp>
        <p:nvSpPr>
          <p:cNvPr id="8195" name="Rectangle 2">
            <a:extLst>
              <a:ext uri="{FF2B5EF4-FFF2-40B4-BE49-F238E27FC236}">
                <a16:creationId xmlns:a16="http://schemas.microsoft.com/office/drawing/2014/main" id="{32572188-1345-4324-AADC-CB9F4A1723BC}"/>
              </a:ext>
            </a:extLst>
          </p:cNvPr>
          <p:cNvSpPr>
            <a:spLocks noGrp="1" noRot="1" noChangeAspect="1" noChangeArrowheads="1" noTextEdit="1"/>
          </p:cNvSpPr>
          <p:nvPr>
            <p:ph type="sldImg"/>
          </p:nvPr>
        </p:nvSpPr>
        <p:spPr>
          <a:xfrm>
            <a:off x="381000" y="685800"/>
            <a:ext cx="6096000" cy="3429000"/>
          </a:xfrm>
          <a:ln/>
        </p:spPr>
      </p:sp>
      <p:sp>
        <p:nvSpPr>
          <p:cNvPr id="8196" name="Rectangle 3">
            <a:extLst>
              <a:ext uri="{FF2B5EF4-FFF2-40B4-BE49-F238E27FC236}">
                <a16:creationId xmlns:a16="http://schemas.microsoft.com/office/drawing/2014/main" id="{A02EB1F8-58E2-4C91-A2B7-A9E41D9C05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8674EE2-2CA4-4668-AE43-06A0B1F08410}"/>
              </a:ext>
            </a:extLst>
          </p:cNvPr>
          <p:cNvSpPr>
            <a:spLocks noGrp="1" noRot="1" noChangeAspect="1" noChangeArrowheads="1" noTextEdit="1"/>
          </p:cNvSpPr>
          <p:nvPr>
            <p:ph type="sldImg"/>
          </p:nvPr>
        </p:nvSpPr>
        <p:spPr>
          <a:xfrm>
            <a:off x="381000" y="685800"/>
            <a:ext cx="6096000" cy="3429000"/>
          </a:xfrm>
          <a:ln/>
        </p:spPr>
      </p:sp>
      <p:sp>
        <p:nvSpPr>
          <p:cNvPr id="25603" name="Rectangle 3">
            <a:extLst>
              <a:ext uri="{FF2B5EF4-FFF2-40B4-BE49-F238E27FC236}">
                <a16:creationId xmlns:a16="http://schemas.microsoft.com/office/drawing/2014/main" id="{9101246B-6D39-473F-9F3F-4135A8FEBF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528351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8674EE2-2CA4-4668-AE43-06A0B1F08410}"/>
              </a:ext>
            </a:extLst>
          </p:cNvPr>
          <p:cNvSpPr>
            <a:spLocks noGrp="1" noRot="1" noChangeAspect="1" noChangeArrowheads="1" noTextEdit="1"/>
          </p:cNvSpPr>
          <p:nvPr>
            <p:ph type="sldImg"/>
          </p:nvPr>
        </p:nvSpPr>
        <p:spPr>
          <a:xfrm>
            <a:off x="381000" y="685800"/>
            <a:ext cx="6096000" cy="3429000"/>
          </a:xfrm>
          <a:ln/>
        </p:spPr>
      </p:sp>
      <p:sp>
        <p:nvSpPr>
          <p:cNvPr id="25603" name="Rectangle 3">
            <a:extLst>
              <a:ext uri="{FF2B5EF4-FFF2-40B4-BE49-F238E27FC236}">
                <a16:creationId xmlns:a16="http://schemas.microsoft.com/office/drawing/2014/main" id="{9101246B-6D39-473F-9F3F-4135A8FEBF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200986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11872D9-5EBE-4A5A-B872-42024E8F6410}"/>
              </a:ext>
            </a:extLst>
          </p:cNvPr>
          <p:cNvSpPr>
            <a:spLocks noGrp="1" noRot="1" noChangeAspect="1" noChangeArrowheads="1" noTextEdit="1"/>
          </p:cNvSpPr>
          <p:nvPr>
            <p:ph type="sldImg"/>
          </p:nvPr>
        </p:nvSpPr>
        <p:spPr>
          <a:xfrm>
            <a:off x="381000" y="685800"/>
            <a:ext cx="6096000" cy="3429000"/>
          </a:xfrm>
          <a:ln/>
        </p:spPr>
      </p:sp>
      <p:sp>
        <p:nvSpPr>
          <p:cNvPr id="8195" name="Rectangle 3">
            <a:extLst>
              <a:ext uri="{FF2B5EF4-FFF2-40B4-BE49-F238E27FC236}">
                <a16:creationId xmlns:a16="http://schemas.microsoft.com/office/drawing/2014/main" id="{2440AE43-62C8-4458-9C43-C5E45010E7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0E13F338-366C-4DAB-A287-622774494827}" type="slidenum">
              <a:rPr lang="en-US" altLang="en-US">
                <a:latin typeface="Times New Roman" panose="02020603050405020304" pitchFamily="18" charset="0"/>
              </a:rPr>
              <a:pPr eaLnBrk="1" hangingPunct="1"/>
              <a:t>51</a:t>
            </a:fld>
            <a:endParaRPr lang="en-US" altLang="en-US" dirty="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515243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A5F8175D-82C9-4135-9D50-28FE680881F3}" type="slidenum">
              <a:rPr lang="en-US" altLang="en-US">
                <a:latin typeface="Times New Roman" panose="02020603050405020304" pitchFamily="18" charset="0"/>
              </a:rPr>
              <a:pPr eaLnBrk="1" hangingPunct="1"/>
              <a:t>52</a:t>
            </a:fld>
            <a:endParaRPr lang="en-US" altLang="en-US" dirty="0">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043774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A5F8175D-82C9-4135-9D50-28FE680881F3}" type="slidenum">
              <a:rPr lang="en-US" altLang="en-US">
                <a:latin typeface="Times New Roman" panose="02020603050405020304" pitchFamily="18" charset="0"/>
              </a:rPr>
              <a:pPr eaLnBrk="1" hangingPunct="1"/>
              <a:t>53</a:t>
            </a:fld>
            <a:endParaRPr lang="en-US" altLang="en-US" dirty="0">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3707702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A710125-ADC0-4855-9A27-39E5080F9CF2}"/>
              </a:ext>
            </a:extLst>
          </p:cNvPr>
          <p:cNvSpPr>
            <a:spLocks noGrp="1" noRot="1" noChangeAspect="1" noChangeArrowheads="1" noTextEdit="1"/>
          </p:cNvSpPr>
          <p:nvPr>
            <p:ph type="sldImg"/>
          </p:nvPr>
        </p:nvSpPr>
        <p:spPr>
          <a:xfrm>
            <a:off x="381000" y="685800"/>
            <a:ext cx="6096000" cy="3429000"/>
          </a:xfrm>
          <a:ln/>
        </p:spPr>
      </p:sp>
      <p:sp>
        <p:nvSpPr>
          <p:cNvPr id="11267" name="Rectangle 3">
            <a:extLst>
              <a:ext uri="{FF2B5EF4-FFF2-40B4-BE49-F238E27FC236}">
                <a16:creationId xmlns:a16="http://schemas.microsoft.com/office/drawing/2014/main" id="{F40E922E-42AF-42E0-8375-377A726749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0778373-2001-4D86-B9D4-06279883DFAB}"/>
              </a:ext>
            </a:extLst>
          </p:cNvPr>
          <p:cNvSpPr>
            <a:spLocks noGrp="1" noRot="1" noChangeAspect="1" noChangeArrowheads="1" noTextEdit="1"/>
          </p:cNvSpPr>
          <p:nvPr>
            <p:ph type="sldImg"/>
          </p:nvPr>
        </p:nvSpPr>
        <p:spPr>
          <a:xfrm>
            <a:off x="381000" y="685800"/>
            <a:ext cx="6096000" cy="3429000"/>
          </a:xfrm>
          <a:ln/>
        </p:spPr>
      </p:sp>
      <p:sp>
        <p:nvSpPr>
          <p:cNvPr id="13315" name="Rectangle 3">
            <a:extLst>
              <a:ext uri="{FF2B5EF4-FFF2-40B4-BE49-F238E27FC236}">
                <a16:creationId xmlns:a16="http://schemas.microsoft.com/office/drawing/2014/main" id="{A1AB8706-D6E9-4A10-A9EC-25188FF3B0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90CE389-1AAD-4503-A94F-547E50F8F625}"/>
              </a:ext>
            </a:extLst>
          </p:cNvPr>
          <p:cNvSpPr>
            <a:spLocks noGrp="1" noRot="1" noChangeAspect="1" noChangeArrowheads="1" noTextEdit="1"/>
          </p:cNvSpPr>
          <p:nvPr>
            <p:ph type="sldImg"/>
          </p:nvPr>
        </p:nvSpPr>
        <p:spPr>
          <a:xfrm>
            <a:off x="381000" y="685800"/>
            <a:ext cx="6096000" cy="3429000"/>
          </a:xfrm>
          <a:ln/>
        </p:spPr>
      </p:sp>
      <p:sp>
        <p:nvSpPr>
          <p:cNvPr id="7171" name="Rectangle 3">
            <a:extLst>
              <a:ext uri="{FF2B5EF4-FFF2-40B4-BE49-F238E27FC236}">
                <a16:creationId xmlns:a16="http://schemas.microsoft.com/office/drawing/2014/main" id="{DF2F078D-A1A1-4BC2-8F6C-CA70A3586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679505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A59F302-E946-4300-B4F7-2E6A2E99D7CE}"/>
              </a:ext>
            </a:extLst>
          </p:cNvPr>
          <p:cNvSpPr>
            <a:spLocks noGrp="1" noRot="1" noChangeAspect="1" noChangeArrowheads="1" noTextEdit="1"/>
          </p:cNvSpPr>
          <p:nvPr>
            <p:ph type="sldImg"/>
          </p:nvPr>
        </p:nvSpPr>
        <p:spPr>
          <a:xfrm>
            <a:off x="381000" y="685800"/>
            <a:ext cx="6096000" cy="3429000"/>
          </a:xfrm>
          <a:ln/>
        </p:spPr>
      </p:sp>
      <p:sp>
        <p:nvSpPr>
          <p:cNvPr id="13315" name="Rectangle 3">
            <a:extLst>
              <a:ext uri="{FF2B5EF4-FFF2-40B4-BE49-F238E27FC236}">
                <a16:creationId xmlns:a16="http://schemas.microsoft.com/office/drawing/2014/main" id="{FB432351-3AB9-434E-A654-CEF82A94B248}"/>
              </a:ext>
            </a:extLst>
          </p:cNvPr>
          <p:cNvSpPr>
            <a:spLocks noGrp="1" noChangeArrowheads="1"/>
          </p:cNvSpPr>
          <p:nvPr>
            <p:ph type="body" idx="1"/>
          </p:nvPr>
        </p:nvSpPr>
        <p:spPr>
          <a:xfrm>
            <a:off x="701675" y="4416425"/>
            <a:ext cx="56070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F7777368-B44B-41B3-BEFC-1353D99C4B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8AF42D9C-222D-4E31-9A63-5BFD26BC9410}" type="slidenum">
              <a:rPr lang="en-US" altLang="en-US" smtClean="0">
                <a:latin typeface="Arial" panose="020B0604020202020204" pitchFamily="34" charset="0"/>
              </a:rPr>
              <a:pPr/>
              <a:t>5</a:t>
            </a:fld>
            <a:endParaRPr lang="en-US" altLang="en-US" dirty="0">
              <a:latin typeface="Arial" panose="020B0604020202020204" pitchFamily="34" charset="0"/>
            </a:endParaRPr>
          </a:p>
        </p:txBody>
      </p:sp>
      <p:sp>
        <p:nvSpPr>
          <p:cNvPr id="10243" name="Rectangle 2">
            <a:extLst>
              <a:ext uri="{FF2B5EF4-FFF2-40B4-BE49-F238E27FC236}">
                <a16:creationId xmlns:a16="http://schemas.microsoft.com/office/drawing/2014/main" id="{9FA32900-02FF-468E-98FC-5AF3907A2CDB}"/>
              </a:ext>
            </a:extLst>
          </p:cNvPr>
          <p:cNvSpPr>
            <a:spLocks noGrp="1" noRot="1" noChangeAspect="1" noChangeArrowheads="1" noTextEdit="1"/>
          </p:cNvSpPr>
          <p:nvPr>
            <p:ph type="sldImg"/>
          </p:nvPr>
        </p:nvSpPr>
        <p:spPr>
          <a:xfrm>
            <a:off x="381000" y="685800"/>
            <a:ext cx="6096000" cy="3429000"/>
          </a:xfrm>
          <a:ln/>
        </p:spPr>
      </p:sp>
      <p:sp>
        <p:nvSpPr>
          <p:cNvPr id="10244" name="Rectangle 3">
            <a:extLst>
              <a:ext uri="{FF2B5EF4-FFF2-40B4-BE49-F238E27FC236}">
                <a16:creationId xmlns:a16="http://schemas.microsoft.com/office/drawing/2014/main" id="{3830522A-D532-4EFF-A995-82363A7B2A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55878FA-A1C7-455A-99E9-5BEE5547A84B}"/>
              </a:ext>
            </a:extLst>
          </p:cNvPr>
          <p:cNvSpPr>
            <a:spLocks noGrp="1" noRot="1" noChangeAspect="1" noChangeArrowheads="1" noTextEdit="1"/>
          </p:cNvSpPr>
          <p:nvPr>
            <p:ph type="sldImg"/>
          </p:nvPr>
        </p:nvSpPr>
        <p:spPr>
          <a:xfrm>
            <a:off x="381000" y="685800"/>
            <a:ext cx="6096000" cy="3429000"/>
          </a:xfrm>
          <a:ln/>
        </p:spPr>
      </p:sp>
      <p:sp>
        <p:nvSpPr>
          <p:cNvPr id="15363" name="Rectangle 3">
            <a:extLst>
              <a:ext uri="{FF2B5EF4-FFF2-40B4-BE49-F238E27FC236}">
                <a16:creationId xmlns:a16="http://schemas.microsoft.com/office/drawing/2014/main" id="{E76965A6-8D8F-432B-AE84-3DA53D2D9277}"/>
              </a:ext>
            </a:extLst>
          </p:cNvPr>
          <p:cNvSpPr>
            <a:spLocks noGrp="1" noChangeArrowheads="1"/>
          </p:cNvSpPr>
          <p:nvPr>
            <p:ph type="body" idx="1"/>
          </p:nvPr>
        </p:nvSpPr>
        <p:spPr>
          <a:xfrm>
            <a:off x="701675" y="4416425"/>
            <a:ext cx="56070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7BEB6F5-EB43-4986-9EF3-396FDBE41A22}"/>
              </a:ext>
            </a:extLst>
          </p:cNvPr>
          <p:cNvSpPr>
            <a:spLocks noGrp="1" noRot="1" noChangeAspect="1" noChangeArrowheads="1" noTextEdit="1"/>
          </p:cNvSpPr>
          <p:nvPr>
            <p:ph type="sldImg"/>
          </p:nvPr>
        </p:nvSpPr>
        <p:spPr>
          <a:xfrm>
            <a:off x="381000" y="685800"/>
            <a:ext cx="6096000" cy="3429000"/>
          </a:xfrm>
          <a:ln/>
        </p:spPr>
      </p:sp>
      <p:sp>
        <p:nvSpPr>
          <p:cNvPr id="21507" name="Rectangle 3">
            <a:extLst>
              <a:ext uri="{FF2B5EF4-FFF2-40B4-BE49-F238E27FC236}">
                <a16:creationId xmlns:a16="http://schemas.microsoft.com/office/drawing/2014/main" id="{0F611B07-CB12-4AAE-821E-D051583FF5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A3E95D6-3495-4F21-B7AD-841D4B06BBEB}"/>
              </a:ext>
            </a:extLst>
          </p:cNvPr>
          <p:cNvSpPr>
            <a:spLocks noGrp="1" noRot="1" noChangeAspect="1" noChangeArrowheads="1" noTextEdit="1"/>
          </p:cNvSpPr>
          <p:nvPr>
            <p:ph type="sldImg"/>
          </p:nvPr>
        </p:nvSpPr>
        <p:spPr>
          <a:xfrm>
            <a:off x="381000" y="685800"/>
            <a:ext cx="6096000" cy="3429000"/>
          </a:xfrm>
          <a:ln/>
        </p:spPr>
      </p:sp>
      <p:sp>
        <p:nvSpPr>
          <p:cNvPr id="25603" name="Rectangle 3">
            <a:extLst>
              <a:ext uri="{FF2B5EF4-FFF2-40B4-BE49-F238E27FC236}">
                <a16:creationId xmlns:a16="http://schemas.microsoft.com/office/drawing/2014/main" id="{CB4DE72D-F1D6-4AEC-8D82-DFA4DBC7F3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32FF0BB-9554-412A-8FA8-A4766D500A5D}"/>
              </a:ext>
            </a:extLst>
          </p:cNvPr>
          <p:cNvSpPr>
            <a:spLocks noGrp="1" noRot="1" noChangeAspect="1" noChangeArrowheads="1" noTextEdit="1"/>
          </p:cNvSpPr>
          <p:nvPr>
            <p:ph type="sldImg"/>
          </p:nvPr>
        </p:nvSpPr>
        <p:spPr>
          <a:xfrm>
            <a:off x="381000" y="685800"/>
            <a:ext cx="6096000" cy="3429000"/>
          </a:xfrm>
          <a:ln/>
        </p:spPr>
      </p:sp>
      <p:sp>
        <p:nvSpPr>
          <p:cNvPr id="29699" name="Rectangle 3">
            <a:extLst>
              <a:ext uri="{FF2B5EF4-FFF2-40B4-BE49-F238E27FC236}">
                <a16:creationId xmlns:a16="http://schemas.microsoft.com/office/drawing/2014/main" id="{40E421CC-9CA7-4819-82C2-75BF0841C3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9C5C228-94D5-409C-84F1-03F1F622D955}"/>
              </a:ext>
            </a:extLst>
          </p:cNvPr>
          <p:cNvSpPr>
            <a:spLocks noGrp="1" noRot="1" noChangeAspect="1" noChangeArrowheads="1" noTextEdit="1"/>
          </p:cNvSpPr>
          <p:nvPr>
            <p:ph type="sldImg"/>
          </p:nvPr>
        </p:nvSpPr>
        <p:spPr>
          <a:xfrm>
            <a:off x="381000" y="685800"/>
            <a:ext cx="6096000" cy="3429000"/>
          </a:xfrm>
          <a:ln/>
        </p:spPr>
      </p:sp>
      <p:sp>
        <p:nvSpPr>
          <p:cNvPr id="35843" name="Rectangle 3">
            <a:extLst>
              <a:ext uri="{FF2B5EF4-FFF2-40B4-BE49-F238E27FC236}">
                <a16:creationId xmlns:a16="http://schemas.microsoft.com/office/drawing/2014/main" id="{FAD71EC2-79D9-4CBF-88DD-D65CB20DE966}"/>
              </a:ext>
            </a:extLst>
          </p:cNvPr>
          <p:cNvSpPr>
            <a:spLocks noGrp="1" noChangeArrowheads="1"/>
          </p:cNvSpPr>
          <p:nvPr>
            <p:ph type="body" idx="1"/>
          </p:nvPr>
        </p:nvSpPr>
        <p:spPr>
          <a:xfrm>
            <a:off x="701675" y="4416425"/>
            <a:ext cx="56070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9C5C228-94D5-409C-84F1-03F1F622D955}"/>
              </a:ext>
            </a:extLst>
          </p:cNvPr>
          <p:cNvSpPr>
            <a:spLocks noGrp="1" noRot="1" noChangeAspect="1" noChangeArrowheads="1" noTextEdit="1"/>
          </p:cNvSpPr>
          <p:nvPr>
            <p:ph type="sldImg"/>
          </p:nvPr>
        </p:nvSpPr>
        <p:spPr>
          <a:xfrm>
            <a:off x="381000" y="685800"/>
            <a:ext cx="6096000" cy="3429000"/>
          </a:xfrm>
          <a:ln/>
        </p:spPr>
      </p:sp>
      <p:sp>
        <p:nvSpPr>
          <p:cNvPr id="35843" name="Rectangle 3">
            <a:extLst>
              <a:ext uri="{FF2B5EF4-FFF2-40B4-BE49-F238E27FC236}">
                <a16:creationId xmlns:a16="http://schemas.microsoft.com/office/drawing/2014/main" id="{FAD71EC2-79D9-4CBF-88DD-D65CB20DE966}"/>
              </a:ext>
            </a:extLst>
          </p:cNvPr>
          <p:cNvSpPr>
            <a:spLocks noGrp="1" noChangeArrowheads="1"/>
          </p:cNvSpPr>
          <p:nvPr>
            <p:ph type="body" idx="1"/>
          </p:nvPr>
        </p:nvSpPr>
        <p:spPr>
          <a:xfrm>
            <a:off x="701675" y="4416425"/>
            <a:ext cx="56070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8451768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623589B-45F6-4F0C-82D2-CB23101C6680}"/>
              </a:ext>
            </a:extLst>
          </p:cNvPr>
          <p:cNvSpPr>
            <a:spLocks noGrp="1" noRot="1" noChangeAspect="1" noChangeArrowheads="1" noTextEdit="1"/>
          </p:cNvSpPr>
          <p:nvPr>
            <p:ph type="sldImg"/>
          </p:nvPr>
        </p:nvSpPr>
        <p:spPr>
          <a:xfrm>
            <a:off x="381000" y="685800"/>
            <a:ext cx="6096000" cy="3429000"/>
          </a:xfrm>
          <a:ln/>
        </p:spPr>
      </p:sp>
      <p:sp>
        <p:nvSpPr>
          <p:cNvPr id="41987" name="Rectangle 3">
            <a:extLst>
              <a:ext uri="{FF2B5EF4-FFF2-40B4-BE49-F238E27FC236}">
                <a16:creationId xmlns:a16="http://schemas.microsoft.com/office/drawing/2014/main" id="{92E67129-B0D7-45D5-B1B6-26FA329BE6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C5A3345-1505-4505-865A-3C2A8769A567}"/>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a:extLst>
              <a:ext uri="{FF2B5EF4-FFF2-40B4-BE49-F238E27FC236}">
                <a16:creationId xmlns:a16="http://schemas.microsoft.com/office/drawing/2014/main" id="{7B0EF463-8A6F-42FE-9177-807FA13DEA7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32A8F62-7408-41D6-A067-C8B34B470217}"/>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FB8B58BA-4739-4248-A924-F49E1F7B907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14CBAE0-B501-44AA-9376-70DD598A3DE8}"/>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9EABEA2C-2E9F-4477-A664-159E4816A1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5E2AE644-BC35-4544-B9AC-B5E1FA6C8C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055E92F4-37A5-4668-98B9-C8AE6A4F49FE}" type="slidenum">
              <a:rPr lang="en-US" altLang="en-US" smtClean="0">
                <a:latin typeface="Arial" panose="020B0604020202020204" pitchFamily="34" charset="0"/>
              </a:rPr>
              <a:pPr/>
              <a:t>7</a:t>
            </a:fld>
            <a:endParaRPr lang="en-US" altLang="en-US" dirty="0">
              <a:latin typeface="Arial" panose="020B0604020202020204" pitchFamily="34" charset="0"/>
            </a:endParaRPr>
          </a:p>
        </p:txBody>
      </p:sp>
      <p:sp>
        <p:nvSpPr>
          <p:cNvPr id="13315" name="Rectangle 2">
            <a:extLst>
              <a:ext uri="{FF2B5EF4-FFF2-40B4-BE49-F238E27FC236}">
                <a16:creationId xmlns:a16="http://schemas.microsoft.com/office/drawing/2014/main" id="{B6005AF6-00E1-47C4-B223-860173A5A80B}"/>
              </a:ext>
            </a:extLst>
          </p:cNvPr>
          <p:cNvSpPr>
            <a:spLocks noGrp="1" noRot="1" noChangeAspect="1" noChangeArrowheads="1" noTextEdit="1"/>
          </p:cNvSpPr>
          <p:nvPr>
            <p:ph type="sldImg"/>
          </p:nvPr>
        </p:nvSpPr>
        <p:spPr>
          <a:xfrm>
            <a:off x="381000" y="685800"/>
            <a:ext cx="6096000" cy="3429000"/>
          </a:xfrm>
          <a:ln/>
        </p:spPr>
      </p:sp>
      <p:sp>
        <p:nvSpPr>
          <p:cNvPr id="13316" name="Rectangle 3">
            <a:extLst>
              <a:ext uri="{FF2B5EF4-FFF2-40B4-BE49-F238E27FC236}">
                <a16:creationId xmlns:a16="http://schemas.microsoft.com/office/drawing/2014/main" id="{33C3FB85-040F-4E7E-8791-41EDDA7C69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F3D3406-47C6-44C3-AF80-7EB742B9315B}"/>
              </a:ext>
            </a:extLst>
          </p:cNvPr>
          <p:cNvSpPr>
            <a:spLocks noGrp="1" noRot="1" noChangeAspect="1" noChangeArrowheads="1" noTextEdit="1"/>
          </p:cNvSpPr>
          <p:nvPr>
            <p:ph type="sldImg"/>
          </p:nvPr>
        </p:nvSpPr>
        <p:spPr>
          <a:xfrm>
            <a:off x="381000" y="685800"/>
            <a:ext cx="6096000" cy="3429000"/>
          </a:xfrm>
          <a:ln/>
        </p:spPr>
      </p:sp>
      <p:sp>
        <p:nvSpPr>
          <p:cNvPr id="18435" name="Rectangle 3">
            <a:extLst>
              <a:ext uri="{FF2B5EF4-FFF2-40B4-BE49-F238E27FC236}">
                <a16:creationId xmlns:a16="http://schemas.microsoft.com/office/drawing/2014/main" id="{19DCF330-189B-4A15-8D8D-EA09082335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EE6F3EA-0B02-4351-BDA5-1B2C5F64EE1F}"/>
              </a:ext>
            </a:extLst>
          </p:cNvPr>
          <p:cNvSpPr>
            <a:spLocks noGrp="1" noRot="1" noChangeAspect="1" noChangeArrowheads="1" noTextEdit="1"/>
          </p:cNvSpPr>
          <p:nvPr>
            <p:ph type="sldImg"/>
          </p:nvPr>
        </p:nvSpPr>
        <p:spPr>
          <a:xfrm>
            <a:off x="381000" y="685800"/>
            <a:ext cx="6096000" cy="3429000"/>
          </a:xfrm>
          <a:ln/>
        </p:spPr>
      </p:sp>
      <p:sp>
        <p:nvSpPr>
          <p:cNvPr id="20483" name="Rectangle 3">
            <a:extLst>
              <a:ext uri="{FF2B5EF4-FFF2-40B4-BE49-F238E27FC236}">
                <a16:creationId xmlns:a16="http://schemas.microsoft.com/office/drawing/2014/main" id="{AA363377-0147-4B0A-BA14-791C591155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16C5A40-36F8-47AC-8E4D-35F89840C882}"/>
              </a:ext>
            </a:extLst>
          </p:cNvPr>
          <p:cNvSpPr>
            <a:spLocks noGrp="1" noRot="1" noChangeAspect="1" noChangeArrowheads="1" noTextEdit="1"/>
          </p:cNvSpPr>
          <p:nvPr>
            <p:ph type="sldImg"/>
          </p:nvPr>
        </p:nvSpPr>
        <p:spPr>
          <a:xfrm>
            <a:off x="381000" y="685800"/>
            <a:ext cx="6096000" cy="3429000"/>
          </a:xfrm>
          <a:ln/>
        </p:spPr>
      </p:sp>
      <p:sp>
        <p:nvSpPr>
          <p:cNvPr id="22531" name="Rectangle 3">
            <a:extLst>
              <a:ext uri="{FF2B5EF4-FFF2-40B4-BE49-F238E27FC236}">
                <a16:creationId xmlns:a16="http://schemas.microsoft.com/office/drawing/2014/main" id="{C326C8E6-1BDC-4DAA-9D07-805EB04BCD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FEC5625-8E20-4547-9BDA-47300810C0BD}"/>
              </a:ext>
            </a:extLst>
          </p:cNvPr>
          <p:cNvSpPr>
            <a:spLocks noGrp="1" noRot="1" noChangeAspect="1" noChangeArrowheads="1" noTextEdit="1"/>
          </p:cNvSpPr>
          <p:nvPr>
            <p:ph type="sldImg"/>
          </p:nvPr>
        </p:nvSpPr>
        <p:spPr>
          <a:xfrm>
            <a:off x="381000" y="685800"/>
            <a:ext cx="6096000" cy="3429000"/>
          </a:xfrm>
          <a:ln/>
        </p:spPr>
      </p:sp>
      <p:sp>
        <p:nvSpPr>
          <p:cNvPr id="24579" name="Rectangle 3">
            <a:extLst>
              <a:ext uri="{FF2B5EF4-FFF2-40B4-BE49-F238E27FC236}">
                <a16:creationId xmlns:a16="http://schemas.microsoft.com/office/drawing/2014/main" id="{20BDFBD9-CB35-4CC5-BA25-8BF208115A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2FF07BB-B97B-4678-8865-39DDF6D98E4A}"/>
              </a:ext>
            </a:extLst>
          </p:cNvPr>
          <p:cNvSpPr>
            <a:spLocks noGrp="1" noRot="1" noChangeAspect="1" noChangeArrowheads="1" noTextEdit="1"/>
          </p:cNvSpPr>
          <p:nvPr>
            <p:ph type="sldImg"/>
          </p:nvPr>
        </p:nvSpPr>
        <p:spPr>
          <a:xfrm>
            <a:off x="381000" y="685800"/>
            <a:ext cx="6096000" cy="3429000"/>
          </a:xfrm>
          <a:ln/>
        </p:spPr>
      </p:sp>
      <p:sp>
        <p:nvSpPr>
          <p:cNvPr id="7171" name="Rectangle 3">
            <a:extLst>
              <a:ext uri="{FF2B5EF4-FFF2-40B4-BE49-F238E27FC236}">
                <a16:creationId xmlns:a16="http://schemas.microsoft.com/office/drawing/2014/main" id="{57261673-A1C3-4E16-9FDF-638AB59E120C}"/>
              </a:ext>
            </a:extLst>
          </p:cNvPr>
          <p:cNvSpPr>
            <a:spLocks noGrp="1" noChangeArrowheads="1"/>
          </p:cNvSpPr>
          <p:nvPr>
            <p:ph type="body" idx="1"/>
          </p:nvPr>
        </p:nvSpPr>
        <p:spPr>
          <a:xfrm>
            <a:off x="701675" y="4416425"/>
            <a:ext cx="56070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765DF7C-7AC7-492E-99C9-964FE476D194}"/>
              </a:ext>
            </a:extLst>
          </p:cNvPr>
          <p:cNvSpPr>
            <a:spLocks noGrp="1" noRot="1" noChangeAspect="1" noChangeArrowheads="1" noTextEdit="1"/>
          </p:cNvSpPr>
          <p:nvPr>
            <p:ph type="sldImg"/>
          </p:nvPr>
        </p:nvSpPr>
        <p:spPr>
          <a:xfrm>
            <a:off x="381000" y="685800"/>
            <a:ext cx="6096000" cy="3429000"/>
          </a:xfrm>
          <a:ln/>
        </p:spPr>
      </p:sp>
      <p:sp>
        <p:nvSpPr>
          <p:cNvPr id="17411" name="Rectangle 3">
            <a:extLst>
              <a:ext uri="{FF2B5EF4-FFF2-40B4-BE49-F238E27FC236}">
                <a16:creationId xmlns:a16="http://schemas.microsoft.com/office/drawing/2014/main" id="{E2EF9FED-EC95-44D9-87E0-AA712D7DE3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433623A-7099-48A8-81D2-4166EA4BC648}"/>
              </a:ext>
            </a:extLst>
          </p:cNvPr>
          <p:cNvSpPr>
            <a:spLocks noGrp="1" noRot="1" noChangeAspect="1" noChangeArrowheads="1" noTextEdit="1"/>
          </p:cNvSpPr>
          <p:nvPr>
            <p:ph type="sldImg"/>
          </p:nvPr>
        </p:nvSpPr>
        <p:spPr>
          <a:xfrm>
            <a:off x="381000" y="685800"/>
            <a:ext cx="6096000" cy="3429000"/>
          </a:xfrm>
          <a:ln/>
        </p:spPr>
      </p:sp>
      <p:sp>
        <p:nvSpPr>
          <p:cNvPr id="21507" name="Rectangle 3">
            <a:extLst>
              <a:ext uri="{FF2B5EF4-FFF2-40B4-BE49-F238E27FC236}">
                <a16:creationId xmlns:a16="http://schemas.microsoft.com/office/drawing/2014/main" id="{1D5C25C0-5392-469A-98E9-9091819E90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 </a:t>
            </a:r>
          </a:p>
        </p:txBody>
      </p:sp>
    </p:spTree>
    <p:extLst>
      <p:ext uri="{BB962C8B-B14F-4D97-AF65-F5344CB8AC3E}">
        <p14:creationId xmlns:p14="http://schemas.microsoft.com/office/powerpoint/2010/main" val="2273078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1A3520B-E4B2-4C9F-AFF2-F584BEF1B541}"/>
              </a:ext>
            </a:extLst>
          </p:cNvPr>
          <p:cNvSpPr>
            <a:spLocks noGrp="1" noRot="1" noChangeAspect="1" noChangeArrowheads="1" noTextEdit="1"/>
          </p:cNvSpPr>
          <p:nvPr>
            <p:ph type="sldImg"/>
          </p:nvPr>
        </p:nvSpPr>
        <p:spPr>
          <a:xfrm>
            <a:off x="381000" y="685800"/>
            <a:ext cx="6096000" cy="3429000"/>
          </a:xfrm>
          <a:ln/>
        </p:spPr>
      </p:sp>
      <p:sp>
        <p:nvSpPr>
          <p:cNvPr id="23555" name="Rectangle 3">
            <a:extLst>
              <a:ext uri="{FF2B5EF4-FFF2-40B4-BE49-F238E27FC236}">
                <a16:creationId xmlns:a16="http://schemas.microsoft.com/office/drawing/2014/main" id="{BFACF81D-AB1B-4C2A-BFB6-991D34F8AD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3BA9B3D-ECBF-4CF6-841E-E2F392701B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18301F3-9FC9-4236-B1E0-CE976983F2B3}" type="slidenum">
              <a:rPr lang="en-US" altLang="en-US" smtClean="0"/>
              <a:pPr>
                <a:spcBef>
                  <a:spcPct val="0"/>
                </a:spcBef>
              </a:pPr>
              <a:t>106</a:t>
            </a:fld>
            <a:endParaRPr lang="en-US" altLang="en-US" dirty="0"/>
          </a:p>
        </p:txBody>
      </p:sp>
      <p:sp>
        <p:nvSpPr>
          <p:cNvPr id="25603" name="Rectangle 2">
            <a:extLst>
              <a:ext uri="{FF2B5EF4-FFF2-40B4-BE49-F238E27FC236}">
                <a16:creationId xmlns:a16="http://schemas.microsoft.com/office/drawing/2014/main" id="{A2EAF255-DD50-4272-8857-1F1EBC187E5E}"/>
              </a:ext>
            </a:extLst>
          </p:cNvPr>
          <p:cNvSpPr>
            <a:spLocks noGrp="1" noRot="1" noChangeAspect="1" noChangeArrowheads="1" noTextEdit="1"/>
          </p:cNvSpPr>
          <p:nvPr>
            <p:ph type="sldImg"/>
          </p:nvPr>
        </p:nvSpPr>
        <p:spPr>
          <a:xfrm>
            <a:off x="381000" y="685800"/>
            <a:ext cx="6096000" cy="3429000"/>
          </a:xfrm>
          <a:ln/>
        </p:spPr>
      </p:sp>
      <p:sp>
        <p:nvSpPr>
          <p:cNvPr id="25604" name="Rectangle 3">
            <a:extLst>
              <a:ext uri="{FF2B5EF4-FFF2-40B4-BE49-F238E27FC236}">
                <a16:creationId xmlns:a16="http://schemas.microsoft.com/office/drawing/2014/main" id="{E8280E0A-7A1A-4422-8309-B1AECE33B6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C9040359-3D49-4857-8D5D-EFBE39C7A3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D310E93-4CD4-428E-B8B1-A1F9247E3913}" type="slidenum">
              <a:rPr lang="en-US" altLang="en-US" smtClean="0"/>
              <a:pPr>
                <a:spcBef>
                  <a:spcPct val="0"/>
                </a:spcBef>
              </a:pPr>
              <a:t>107</a:t>
            </a:fld>
            <a:endParaRPr lang="en-US" altLang="en-US" dirty="0"/>
          </a:p>
        </p:txBody>
      </p:sp>
      <p:sp>
        <p:nvSpPr>
          <p:cNvPr id="27651" name="Rectangle 2">
            <a:extLst>
              <a:ext uri="{FF2B5EF4-FFF2-40B4-BE49-F238E27FC236}">
                <a16:creationId xmlns:a16="http://schemas.microsoft.com/office/drawing/2014/main" id="{6EBE2997-3358-458E-876E-AB0B9FBE7AF5}"/>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48F7DA15-8D94-46C6-8773-42DF459ECD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F2A59699-931A-4980-B835-6C41E0D418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9E23F2A9-12CF-4413-A644-F790927E515C}" type="slidenum">
              <a:rPr lang="en-US" altLang="en-US" smtClean="0">
                <a:latin typeface="Arial" panose="020B0604020202020204" pitchFamily="34" charset="0"/>
              </a:rPr>
              <a:pPr/>
              <a:t>10</a:t>
            </a:fld>
            <a:endParaRPr lang="en-US" altLang="en-US" dirty="0">
              <a:latin typeface="Arial" panose="020B0604020202020204" pitchFamily="34" charset="0"/>
            </a:endParaRPr>
          </a:p>
        </p:txBody>
      </p:sp>
      <p:sp>
        <p:nvSpPr>
          <p:cNvPr id="18435" name="Rectangle 2">
            <a:extLst>
              <a:ext uri="{FF2B5EF4-FFF2-40B4-BE49-F238E27FC236}">
                <a16:creationId xmlns:a16="http://schemas.microsoft.com/office/drawing/2014/main" id="{35F8C850-C1D3-421C-8161-A79EAAB0CBF9}"/>
              </a:ext>
            </a:extLst>
          </p:cNvPr>
          <p:cNvSpPr>
            <a:spLocks noGrp="1" noRot="1" noChangeAspect="1" noChangeArrowheads="1" noTextEdit="1"/>
          </p:cNvSpPr>
          <p:nvPr>
            <p:ph type="sldImg"/>
          </p:nvPr>
        </p:nvSpPr>
        <p:spPr>
          <a:xfrm>
            <a:off x="381000" y="685800"/>
            <a:ext cx="6096000" cy="3429000"/>
          </a:xfrm>
          <a:ln/>
        </p:spPr>
      </p:sp>
      <p:sp>
        <p:nvSpPr>
          <p:cNvPr id="18436" name="Rectangle 3">
            <a:extLst>
              <a:ext uri="{FF2B5EF4-FFF2-40B4-BE49-F238E27FC236}">
                <a16:creationId xmlns:a16="http://schemas.microsoft.com/office/drawing/2014/main" id="{1C5E001E-36AE-4534-8ECA-6714D0D370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A74CBF0-C734-4924-9B84-53AEFEED0D98}"/>
              </a:ext>
            </a:extLst>
          </p:cNvPr>
          <p:cNvSpPr>
            <a:spLocks noGrp="1" noRot="1" noChangeAspect="1" noChangeArrowheads="1" noTextEdit="1"/>
          </p:cNvSpPr>
          <p:nvPr>
            <p:ph type="sldImg"/>
          </p:nvPr>
        </p:nvSpPr>
        <p:spPr>
          <a:xfrm>
            <a:off x="381000" y="685800"/>
            <a:ext cx="6096000" cy="3429000"/>
          </a:xfrm>
          <a:ln/>
        </p:spPr>
      </p:sp>
      <p:sp>
        <p:nvSpPr>
          <p:cNvPr id="29699" name="Rectangle 3">
            <a:extLst>
              <a:ext uri="{FF2B5EF4-FFF2-40B4-BE49-F238E27FC236}">
                <a16:creationId xmlns:a16="http://schemas.microsoft.com/office/drawing/2014/main" id="{4A73B671-27F1-401C-A74C-52C406A2D225}"/>
              </a:ext>
            </a:extLst>
          </p:cNvPr>
          <p:cNvSpPr>
            <a:spLocks noGrp="1" noChangeArrowheads="1"/>
          </p:cNvSpPr>
          <p:nvPr>
            <p:ph type="body" idx="1"/>
          </p:nvPr>
        </p:nvSpPr>
        <p:spPr>
          <a:xfrm>
            <a:off x="701675" y="4416425"/>
            <a:ext cx="56070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64AF8C1-6E00-402C-B946-8B926F1EF581}"/>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Rectangle 3">
            <a:extLst>
              <a:ext uri="{FF2B5EF4-FFF2-40B4-BE49-F238E27FC236}">
                <a16:creationId xmlns:a16="http://schemas.microsoft.com/office/drawing/2014/main" id="{F3E706E5-12B2-41DE-B5EA-5AC69A6B79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DA08E61-46B8-4441-9EDD-5C0D4BF3A0C5}"/>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a:extLst>
              <a:ext uri="{FF2B5EF4-FFF2-40B4-BE49-F238E27FC236}">
                <a16:creationId xmlns:a16="http://schemas.microsoft.com/office/drawing/2014/main" id="{FBA195ED-6A32-41F7-8A04-D340873136E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675DE7-D989-4103-8A62-C90321543BA3}"/>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a:extLst>
              <a:ext uri="{FF2B5EF4-FFF2-40B4-BE49-F238E27FC236}">
                <a16:creationId xmlns:a16="http://schemas.microsoft.com/office/drawing/2014/main" id="{9EAC2C38-D401-402A-8AED-AD445637D7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C57E5E6-6EC2-4A9C-9C25-A71AE3DE785D}" type="slidenum">
              <a:rPr lang="en-US" altLang="en-US" smtClean="0"/>
              <a:pPr>
                <a:defRPr/>
              </a:pPr>
              <a:t>121</a:t>
            </a:fld>
            <a:endParaRPr lang="en-US" altLang="en-US" dirty="0"/>
          </a:p>
        </p:txBody>
      </p:sp>
    </p:spTree>
    <p:extLst>
      <p:ext uri="{BB962C8B-B14F-4D97-AF65-F5344CB8AC3E}">
        <p14:creationId xmlns:p14="http://schemas.microsoft.com/office/powerpoint/2010/main" val="27183887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63D86FBA-05E0-43AF-8ED5-9BE0CD2B841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178315A2-359A-489A-8F46-9E4564452D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8436" name="Slide Number Placeholder 3">
            <a:extLst>
              <a:ext uri="{FF2B5EF4-FFF2-40B4-BE49-F238E27FC236}">
                <a16:creationId xmlns:a16="http://schemas.microsoft.com/office/drawing/2014/main" id="{F3E3464A-2EC7-4719-A08F-F9A9069EB3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D07533-3EAC-413D-AE60-A2CAE27129E8}" type="slidenum">
              <a:rPr lang="en-US" altLang="en-US" smtClean="0">
                <a:latin typeface="Times New Roman" panose="02020603050405020304" pitchFamily="18" charset="0"/>
              </a:rPr>
              <a:pPr>
                <a:spcBef>
                  <a:spcPct val="0"/>
                </a:spcBef>
              </a:pPr>
              <a:t>122</a:t>
            </a:fld>
            <a:endParaRPr lang="en-US" altLang="en-US" dirty="0">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66DCCB-3D67-4A37-A9C6-C4737E894B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424FF91-9990-4A53-9164-2CB1504A3DFF}" type="slidenum">
              <a:rPr lang="en-US" altLang="en-US" smtClean="0">
                <a:latin typeface="Times New Roman" panose="02020603050405020304" pitchFamily="18" charset="0"/>
              </a:rPr>
              <a:pPr>
                <a:spcBef>
                  <a:spcPct val="0"/>
                </a:spcBef>
              </a:pPr>
              <a:t>125</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6DF35C24-FF23-4C23-BE9D-8D94D5FE8CCA}"/>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a:extLst>
              <a:ext uri="{FF2B5EF4-FFF2-40B4-BE49-F238E27FC236}">
                <a16:creationId xmlns:a16="http://schemas.microsoft.com/office/drawing/2014/main" id="{B5EEFB42-1E94-438B-994F-6C48C121B5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C9ABF4B-A15B-4D28-9013-362B848311A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14ED205-CD0C-4D53-90D1-D1F0E69C430A}" type="slidenum">
              <a:rPr lang="en-US" altLang="en-US" smtClean="0">
                <a:latin typeface="Times New Roman" panose="02020603050405020304" pitchFamily="18" charset="0"/>
              </a:rPr>
              <a:pPr>
                <a:spcBef>
                  <a:spcPct val="0"/>
                </a:spcBef>
              </a:pPr>
              <a:t>126</a:t>
            </a:fld>
            <a:endParaRPr lang="en-US" altLang="en-US">
              <a:latin typeface="Times New Roman" panose="02020603050405020304" pitchFamily="18" charset="0"/>
            </a:endParaRPr>
          </a:p>
        </p:txBody>
      </p:sp>
      <p:sp>
        <p:nvSpPr>
          <p:cNvPr id="8195" name="Rectangle 2">
            <a:extLst>
              <a:ext uri="{FF2B5EF4-FFF2-40B4-BE49-F238E27FC236}">
                <a16:creationId xmlns:a16="http://schemas.microsoft.com/office/drawing/2014/main" id="{04F22653-0B48-4354-BBEB-952CD2159DAA}"/>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6" name="Rectangle 3">
            <a:extLst>
              <a:ext uri="{FF2B5EF4-FFF2-40B4-BE49-F238E27FC236}">
                <a16:creationId xmlns:a16="http://schemas.microsoft.com/office/drawing/2014/main" id="{2DEAD67C-C907-448F-B5CB-0B0919C6077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8CFEF275-B2C6-4546-A864-88B4AC88B10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CBCB33-EBD4-445C-97B2-222B5609FB75}" type="slidenum">
              <a:rPr lang="en-US" altLang="en-US" smtClean="0">
                <a:latin typeface="Times New Roman" panose="02020603050405020304" pitchFamily="18" charset="0"/>
              </a:rPr>
              <a:pPr>
                <a:spcBef>
                  <a:spcPct val="0"/>
                </a:spcBef>
              </a:pPr>
              <a:t>127</a:t>
            </a:fld>
            <a:endParaRPr lang="en-US" altLang="en-US">
              <a:latin typeface="Times New Roman" panose="02020603050405020304" pitchFamily="18" charset="0"/>
            </a:endParaRPr>
          </a:p>
        </p:txBody>
      </p:sp>
      <p:sp>
        <p:nvSpPr>
          <p:cNvPr id="10243" name="Rectangle 2">
            <a:extLst>
              <a:ext uri="{FF2B5EF4-FFF2-40B4-BE49-F238E27FC236}">
                <a16:creationId xmlns:a16="http://schemas.microsoft.com/office/drawing/2014/main" id="{D61718D7-EF16-43AA-BB32-16A8115DAADD}"/>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B10B1ABD-DB5D-4F45-97E6-157D1B9D822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1B765B76-2965-4252-B0EE-5D398B52970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2C88DDC-E11C-4B69-9BE3-9EB3BF8BABFD}" type="slidenum">
              <a:rPr lang="en-US" altLang="en-US" smtClean="0">
                <a:latin typeface="Times New Roman" panose="02020603050405020304" pitchFamily="18" charset="0"/>
              </a:rPr>
              <a:pPr>
                <a:spcBef>
                  <a:spcPct val="0"/>
                </a:spcBef>
              </a:pPr>
              <a:t>128</a:t>
            </a:fld>
            <a:endParaRPr lang="en-US" altLang="en-US">
              <a:latin typeface="Times New Roman" panose="02020603050405020304" pitchFamily="18" charset="0"/>
            </a:endParaRPr>
          </a:p>
        </p:txBody>
      </p:sp>
      <p:sp>
        <p:nvSpPr>
          <p:cNvPr id="12291" name="Rectangle 2">
            <a:extLst>
              <a:ext uri="{FF2B5EF4-FFF2-40B4-BE49-F238E27FC236}">
                <a16:creationId xmlns:a16="http://schemas.microsoft.com/office/drawing/2014/main" id="{7D152D83-096C-4D40-9FC9-FBF4577359F7}"/>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a:extLst>
              <a:ext uri="{FF2B5EF4-FFF2-40B4-BE49-F238E27FC236}">
                <a16:creationId xmlns:a16="http://schemas.microsoft.com/office/drawing/2014/main" id="{19A75A94-6F19-4B0A-8DAA-CE4739695CE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44613603-28BD-4ED7-9BD4-6214D968756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F9A8CB-1591-43E5-B8C9-346B1D2D5916}" type="slidenum">
              <a:rPr lang="en-US" altLang="en-US" smtClean="0">
                <a:latin typeface="Arial" panose="020B0604020202020204" pitchFamily="34" charset="0"/>
              </a:rPr>
              <a:pPr>
                <a:spcBef>
                  <a:spcPct val="0"/>
                </a:spcBef>
              </a:pPr>
              <a:t>15</a:t>
            </a:fld>
            <a:endParaRPr lang="en-US" altLang="en-US" dirty="0">
              <a:latin typeface="Arial" panose="020B0604020202020204" pitchFamily="34" charset="0"/>
            </a:endParaRPr>
          </a:p>
        </p:txBody>
      </p:sp>
      <p:sp>
        <p:nvSpPr>
          <p:cNvPr id="8195" name="Rectangle 2">
            <a:extLst>
              <a:ext uri="{FF2B5EF4-FFF2-40B4-BE49-F238E27FC236}">
                <a16:creationId xmlns:a16="http://schemas.microsoft.com/office/drawing/2014/main" id="{025E767C-F0D9-4AA9-884A-ADBFF30085E6}"/>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6" name="Rectangle 3">
            <a:extLst>
              <a:ext uri="{FF2B5EF4-FFF2-40B4-BE49-F238E27FC236}">
                <a16:creationId xmlns:a16="http://schemas.microsoft.com/office/drawing/2014/main" id="{F931EC59-2E86-419E-9BFE-962E502E067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331B9EA8-E15D-4733-8B2E-DF1060F0BB7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E186CB-22C6-429E-95EC-C78A2A9D6632}" type="slidenum">
              <a:rPr lang="en-US" altLang="en-US" smtClean="0">
                <a:latin typeface="Times New Roman" panose="02020603050405020304" pitchFamily="18" charset="0"/>
              </a:rPr>
              <a:pPr>
                <a:spcBef>
                  <a:spcPct val="0"/>
                </a:spcBef>
              </a:pPr>
              <a:t>129</a:t>
            </a:fld>
            <a:endParaRPr lang="en-US" altLang="en-US">
              <a:latin typeface="Times New Roman" panose="02020603050405020304" pitchFamily="18" charset="0"/>
            </a:endParaRPr>
          </a:p>
        </p:txBody>
      </p:sp>
      <p:sp>
        <p:nvSpPr>
          <p:cNvPr id="14339" name="Rectangle 2">
            <a:extLst>
              <a:ext uri="{FF2B5EF4-FFF2-40B4-BE49-F238E27FC236}">
                <a16:creationId xmlns:a16="http://schemas.microsoft.com/office/drawing/2014/main" id="{ACDF1CCB-36C2-4E82-93AE-3D26CCE9AC71}"/>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a:extLst>
              <a:ext uri="{FF2B5EF4-FFF2-40B4-BE49-F238E27FC236}">
                <a16:creationId xmlns:a16="http://schemas.microsoft.com/office/drawing/2014/main" id="{4D84ABA1-9E54-49C9-920D-5F659C58B05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DE84CC0-728E-497B-99F6-78AADBF2891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34371308-5242-4886-9016-EF6415791F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12EADF62-8510-443F-981F-A6B610E2DC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A4DE6F7-7F58-4F01-A698-F2629DA8E11B}" type="slidenum">
              <a:rPr lang="en-US" altLang="en-US" smtClean="0">
                <a:latin typeface="Times New Roman" panose="02020603050405020304" pitchFamily="18" charset="0"/>
              </a:rPr>
              <a:pPr>
                <a:spcBef>
                  <a:spcPct val="0"/>
                </a:spcBef>
              </a:pPr>
              <a:t>131</a:t>
            </a:fld>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3061B94-2904-44CC-ACDB-C816F39B747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693298F-0851-4AD5-86F2-4D5C70F7FD94}" type="slidenum">
              <a:rPr lang="en-US" altLang="en-US" smtClean="0">
                <a:latin typeface="Arial" panose="020B0604020202020204" pitchFamily="34" charset="0"/>
              </a:rPr>
              <a:pPr>
                <a:spcBef>
                  <a:spcPct val="0"/>
                </a:spcBef>
              </a:pPr>
              <a:t>16</a:t>
            </a:fld>
            <a:endParaRPr lang="en-US" altLang="en-US" dirty="0">
              <a:latin typeface="Arial" panose="020B0604020202020204" pitchFamily="34" charset="0"/>
            </a:endParaRPr>
          </a:p>
        </p:txBody>
      </p:sp>
      <p:sp>
        <p:nvSpPr>
          <p:cNvPr id="12291" name="Rectangle 2">
            <a:extLst>
              <a:ext uri="{FF2B5EF4-FFF2-40B4-BE49-F238E27FC236}">
                <a16:creationId xmlns:a16="http://schemas.microsoft.com/office/drawing/2014/main" id="{A6747E44-54D7-4427-A6C7-22FC60D57FA9}"/>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a:extLst>
              <a:ext uri="{FF2B5EF4-FFF2-40B4-BE49-F238E27FC236}">
                <a16:creationId xmlns:a16="http://schemas.microsoft.com/office/drawing/2014/main" id="{C3D803CE-F249-4AB9-89C7-DBF9BC16A5A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B61C5D14-8F77-40AC-8103-7607CE3D67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C21030-E952-4E85-AABD-CF652896857F}" type="slidenum">
              <a:rPr lang="en-US" altLang="en-US" smtClean="0">
                <a:latin typeface="Arial" panose="020B0604020202020204" pitchFamily="34" charset="0"/>
              </a:rPr>
              <a:pPr>
                <a:spcBef>
                  <a:spcPct val="0"/>
                </a:spcBef>
              </a:pPr>
              <a:t>21</a:t>
            </a:fld>
            <a:endParaRPr lang="en-US" altLang="en-US" dirty="0">
              <a:latin typeface="Arial" panose="020B0604020202020204" pitchFamily="34" charset="0"/>
            </a:endParaRPr>
          </a:p>
        </p:txBody>
      </p:sp>
      <p:sp>
        <p:nvSpPr>
          <p:cNvPr id="19459" name="Rectangle 2">
            <a:extLst>
              <a:ext uri="{FF2B5EF4-FFF2-40B4-BE49-F238E27FC236}">
                <a16:creationId xmlns:a16="http://schemas.microsoft.com/office/drawing/2014/main" id="{EA999CAC-A7DC-459E-B431-BCF42D5E44F1}"/>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a:extLst>
              <a:ext uri="{FF2B5EF4-FFF2-40B4-BE49-F238E27FC236}">
                <a16:creationId xmlns:a16="http://schemas.microsoft.com/office/drawing/2014/main" id="{6357A1A4-9E13-477B-AE62-E6CA6DE425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B86633D9-7BE5-4058-907A-B45AE2D737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488F4AB-78CB-428F-B07B-665B80549C8C}" type="slidenum">
              <a:rPr lang="en-US" altLang="en-US" smtClean="0">
                <a:latin typeface="Arial" panose="020B0604020202020204" pitchFamily="34" charset="0"/>
              </a:rPr>
              <a:pPr>
                <a:spcBef>
                  <a:spcPct val="0"/>
                </a:spcBef>
              </a:pPr>
              <a:t>22</a:t>
            </a:fld>
            <a:endParaRPr lang="en-US" altLang="en-US" dirty="0">
              <a:latin typeface="Arial" panose="020B0604020202020204" pitchFamily="34" charset="0"/>
            </a:endParaRPr>
          </a:p>
        </p:txBody>
      </p:sp>
      <p:sp>
        <p:nvSpPr>
          <p:cNvPr id="23555" name="Rectangle 2">
            <a:extLst>
              <a:ext uri="{FF2B5EF4-FFF2-40B4-BE49-F238E27FC236}">
                <a16:creationId xmlns:a16="http://schemas.microsoft.com/office/drawing/2014/main" id="{65FCF0F7-6276-42C7-997A-D33939D1484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a:extLst>
              <a:ext uri="{FF2B5EF4-FFF2-40B4-BE49-F238E27FC236}">
                <a16:creationId xmlns:a16="http://schemas.microsoft.com/office/drawing/2014/main" id="{D5E9C0F3-BCCE-4C8B-B53E-88CD253F73A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827D6A1-C84B-41DD-8AC3-256CAF0E2105}"/>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436E0E81-6E0E-4125-B2C8-34C497BD439B}"/>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0A043959-4D85-412E-B05A-B358238F1BAE}"/>
              </a:ext>
            </a:extLst>
          </p:cNvPr>
          <p:cNvSpPr>
            <a:spLocks noGrp="1"/>
          </p:cNvSpPr>
          <p:nvPr>
            <p:ph type="sldNum" sz="quarter" idx="12"/>
          </p:nvPr>
        </p:nvSpPr>
        <p:spPr/>
        <p:txBody>
          <a:bodyPr/>
          <a:lstStyle>
            <a:lvl1pPr>
              <a:defRPr/>
            </a:lvl1pPr>
          </a:lstStyle>
          <a:p>
            <a:pPr>
              <a:defRPr/>
            </a:pPr>
            <a:fld id="{8A22C95D-888A-4FF6-A59D-A2561BDB6D72}" type="slidenum">
              <a:rPr lang="en-US" altLang="en-US"/>
              <a:pPr>
                <a:defRPr/>
              </a:pPr>
              <a:t>‹#›</a:t>
            </a:fld>
            <a:endParaRPr lang="en-US" altLang="en-US" dirty="0"/>
          </a:p>
        </p:txBody>
      </p:sp>
    </p:spTree>
    <p:extLst>
      <p:ext uri="{BB962C8B-B14F-4D97-AF65-F5344CB8AC3E}">
        <p14:creationId xmlns:p14="http://schemas.microsoft.com/office/powerpoint/2010/main" val="266384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C1F82-1E3F-4A9C-91F9-24C80E3A21F6}"/>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60611E71-0EB0-4D15-8FD9-D5F6C531E3A5}"/>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881F072D-CE81-4083-82F8-70B66D8C536E}"/>
              </a:ext>
            </a:extLst>
          </p:cNvPr>
          <p:cNvSpPr>
            <a:spLocks noGrp="1"/>
          </p:cNvSpPr>
          <p:nvPr>
            <p:ph type="sldNum" sz="quarter" idx="12"/>
          </p:nvPr>
        </p:nvSpPr>
        <p:spPr/>
        <p:txBody>
          <a:bodyPr/>
          <a:lstStyle>
            <a:lvl1pPr>
              <a:defRPr/>
            </a:lvl1pPr>
          </a:lstStyle>
          <a:p>
            <a:pPr>
              <a:defRPr/>
            </a:pPr>
            <a:fld id="{D250726A-97C7-4284-8951-FD9901FBFBF9}" type="slidenum">
              <a:rPr lang="en-US" altLang="en-US"/>
              <a:pPr>
                <a:defRPr/>
              </a:pPr>
              <a:t>‹#›</a:t>
            </a:fld>
            <a:endParaRPr lang="en-US" altLang="en-US" dirty="0"/>
          </a:p>
        </p:txBody>
      </p:sp>
    </p:spTree>
    <p:extLst>
      <p:ext uri="{BB962C8B-B14F-4D97-AF65-F5344CB8AC3E}">
        <p14:creationId xmlns:p14="http://schemas.microsoft.com/office/powerpoint/2010/main" val="73220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E0D74-477E-487D-927F-44CF7A420A91}"/>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9010A05C-310C-4FB3-9CB9-F8076335C0F6}"/>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E2EDE73E-F056-4D59-B4B8-D4775F9A27BC}"/>
              </a:ext>
            </a:extLst>
          </p:cNvPr>
          <p:cNvSpPr>
            <a:spLocks noGrp="1"/>
          </p:cNvSpPr>
          <p:nvPr>
            <p:ph type="sldNum" sz="quarter" idx="12"/>
          </p:nvPr>
        </p:nvSpPr>
        <p:spPr/>
        <p:txBody>
          <a:bodyPr/>
          <a:lstStyle>
            <a:lvl1pPr>
              <a:defRPr/>
            </a:lvl1pPr>
          </a:lstStyle>
          <a:p>
            <a:pPr>
              <a:defRPr/>
            </a:pPr>
            <a:fld id="{2995C2D6-66E3-4D96-9780-1E871F874E73}" type="slidenum">
              <a:rPr lang="en-US" altLang="en-US"/>
              <a:pPr>
                <a:defRPr/>
              </a:pPr>
              <a:t>‹#›</a:t>
            </a:fld>
            <a:endParaRPr lang="en-US" altLang="en-US" dirty="0"/>
          </a:p>
        </p:txBody>
      </p:sp>
    </p:spTree>
    <p:extLst>
      <p:ext uri="{BB962C8B-B14F-4D97-AF65-F5344CB8AC3E}">
        <p14:creationId xmlns:p14="http://schemas.microsoft.com/office/powerpoint/2010/main" val="257563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lstStyle>
            <a:lvl1pPr>
              <a:defRPr sz="3600" b="1">
                <a:solidFill>
                  <a:srgbClr val="00B05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609600" y="1143001"/>
            <a:ext cx="10972800" cy="4983163"/>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13ACA3-06B8-4FDB-A646-8A5C4ED8F35C}"/>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E1AA3CD6-CDFD-4BF0-9E1B-9067EBF6E66A}"/>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DEF20FCF-6149-4A4B-9545-12E36CC1113F}"/>
              </a:ext>
            </a:extLst>
          </p:cNvPr>
          <p:cNvSpPr>
            <a:spLocks noGrp="1"/>
          </p:cNvSpPr>
          <p:nvPr>
            <p:ph type="sldNum" sz="quarter" idx="12"/>
          </p:nvPr>
        </p:nvSpPr>
        <p:spPr/>
        <p:txBody>
          <a:bodyPr/>
          <a:lstStyle>
            <a:lvl1pPr>
              <a:defRPr/>
            </a:lvl1pPr>
          </a:lstStyle>
          <a:p>
            <a:pPr>
              <a:defRPr/>
            </a:pPr>
            <a:fld id="{9FB860A7-C2F6-420F-A0FB-BF2E0C2FA801}" type="slidenum">
              <a:rPr lang="en-US" altLang="en-US"/>
              <a:pPr>
                <a:defRPr/>
              </a:pPr>
              <a:t>‹#›</a:t>
            </a:fld>
            <a:endParaRPr lang="en-US" altLang="en-US" dirty="0"/>
          </a:p>
        </p:txBody>
      </p:sp>
    </p:spTree>
    <p:extLst>
      <p:ext uri="{BB962C8B-B14F-4D97-AF65-F5344CB8AC3E}">
        <p14:creationId xmlns:p14="http://schemas.microsoft.com/office/powerpoint/2010/main" val="29363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3F236D-BD3D-4228-BA74-07E4D093CC92}"/>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768E3106-E709-4957-9718-01209930939D}"/>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606EA9BF-4363-4AEF-9B9F-04D5CA0743E5}"/>
              </a:ext>
            </a:extLst>
          </p:cNvPr>
          <p:cNvSpPr>
            <a:spLocks noGrp="1"/>
          </p:cNvSpPr>
          <p:nvPr>
            <p:ph type="sldNum" sz="quarter" idx="12"/>
          </p:nvPr>
        </p:nvSpPr>
        <p:spPr/>
        <p:txBody>
          <a:bodyPr/>
          <a:lstStyle>
            <a:lvl1pPr>
              <a:defRPr/>
            </a:lvl1pPr>
          </a:lstStyle>
          <a:p>
            <a:pPr>
              <a:defRPr/>
            </a:pPr>
            <a:fld id="{1A41F38E-3BD1-4C7B-ACB0-4C30B032F9BE}" type="slidenum">
              <a:rPr lang="en-US" altLang="en-US"/>
              <a:pPr>
                <a:defRPr/>
              </a:pPr>
              <a:t>‹#›</a:t>
            </a:fld>
            <a:endParaRPr lang="en-US" altLang="en-US" dirty="0"/>
          </a:p>
        </p:txBody>
      </p:sp>
    </p:spTree>
    <p:extLst>
      <p:ext uri="{BB962C8B-B14F-4D97-AF65-F5344CB8AC3E}">
        <p14:creationId xmlns:p14="http://schemas.microsoft.com/office/powerpoint/2010/main" val="83607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1DD6E98-BBE7-4650-8457-275FCE66C2A8}"/>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108942FE-9BD4-4C74-926D-84C9B58DFAB7}"/>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2A2ECB50-FF4C-4B10-A9D1-833A65F76724}"/>
              </a:ext>
            </a:extLst>
          </p:cNvPr>
          <p:cNvSpPr>
            <a:spLocks noGrp="1"/>
          </p:cNvSpPr>
          <p:nvPr>
            <p:ph type="sldNum" sz="quarter" idx="12"/>
          </p:nvPr>
        </p:nvSpPr>
        <p:spPr/>
        <p:txBody>
          <a:bodyPr/>
          <a:lstStyle>
            <a:lvl1pPr>
              <a:defRPr/>
            </a:lvl1pPr>
          </a:lstStyle>
          <a:p>
            <a:pPr>
              <a:defRPr/>
            </a:pPr>
            <a:fld id="{7099EA13-6545-4769-9D31-5F2DDFF55929}" type="slidenum">
              <a:rPr lang="en-US" altLang="en-US"/>
              <a:pPr>
                <a:defRPr/>
              </a:pPr>
              <a:t>‹#›</a:t>
            </a:fld>
            <a:endParaRPr lang="en-US" altLang="en-US" dirty="0"/>
          </a:p>
        </p:txBody>
      </p:sp>
    </p:spTree>
    <p:extLst>
      <p:ext uri="{BB962C8B-B14F-4D97-AF65-F5344CB8AC3E}">
        <p14:creationId xmlns:p14="http://schemas.microsoft.com/office/powerpoint/2010/main" val="325400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11512A1-5A5E-4BCA-9F74-032E572387A1}"/>
              </a:ext>
            </a:extLst>
          </p:cNvPr>
          <p:cNvSpPr>
            <a:spLocks noGrp="1"/>
          </p:cNvSpPr>
          <p:nvPr>
            <p:ph type="dt" sz="half" idx="10"/>
          </p:nvPr>
        </p:nvSpPr>
        <p:spPr/>
        <p:txBody>
          <a:bodyPr/>
          <a:lstStyle>
            <a:lvl1pPr>
              <a:defRPr/>
            </a:lvl1pPr>
          </a:lstStyle>
          <a:p>
            <a:pPr>
              <a:defRPr/>
            </a:pPr>
            <a:endParaRPr lang="en-US" dirty="0"/>
          </a:p>
        </p:txBody>
      </p:sp>
      <p:sp>
        <p:nvSpPr>
          <p:cNvPr id="8" name="Footer Placeholder 4">
            <a:extLst>
              <a:ext uri="{FF2B5EF4-FFF2-40B4-BE49-F238E27FC236}">
                <a16:creationId xmlns:a16="http://schemas.microsoft.com/office/drawing/2014/main" id="{2B1E0FF5-DC57-4165-94D0-742B2416D476}"/>
              </a:ext>
            </a:extLst>
          </p:cNvPr>
          <p:cNvSpPr>
            <a:spLocks noGrp="1"/>
          </p:cNvSpPr>
          <p:nvPr>
            <p:ph type="ftr" sz="quarter" idx="11"/>
          </p:nvPr>
        </p:nvSpPr>
        <p:spPr/>
        <p:txBody>
          <a:bodyPr/>
          <a:lstStyle>
            <a:lvl1pPr>
              <a:defRPr/>
            </a:lvl1pPr>
          </a:lstStyle>
          <a:p>
            <a:pPr>
              <a:defRPr/>
            </a:pPr>
            <a:endParaRPr lang="en-US" dirty="0"/>
          </a:p>
        </p:txBody>
      </p:sp>
      <p:sp>
        <p:nvSpPr>
          <p:cNvPr id="9" name="Slide Number Placeholder 5">
            <a:extLst>
              <a:ext uri="{FF2B5EF4-FFF2-40B4-BE49-F238E27FC236}">
                <a16:creationId xmlns:a16="http://schemas.microsoft.com/office/drawing/2014/main" id="{D59150A9-32DC-4B1E-BFFB-D8ACBBB470B6}"/>
              </a:ext>
            </a:extLst>
          </p:cNvPr>
          <p:cNvSpPr>
            <a:spLocks noGrp="1"/>
          </p:cNvSpPr>
          <p:nvPr>
            <p:ph type="sldNum" sz="quarter" idx="12"/>
          </p:nvPr>
        </p:nvSpPr>
        <p:spPr/>
        <p:txBody>
          <a:bodyPr/>
          <a:lstStyle>
            <a:lvl1pPr>
              <a:defRPr/>
            </a:lvl1pPr>
          </a:lstStyle>
          <a:p>
            <a:pPr>
              <a:defRPr/>
            </a:pPr>
            <a:fld id="{74BD50CD-DFFE-46A7-A5BA-66CAD41678B8}" type="slidenum">
              <a:rPr lang="en-US" altLang="en-US"/>
              <a:pPr>
                <a:defRPr/>
              </a:pPr>
              <a:t>‹#›</a:t>
            </a:fld>
            <a:endParaRPr lang="en-US" altLang="en-US" dirty="0"/>
          </a:p>
        </p:txBody>
      </p:sp>
    </p:spTree>
    <p:extLst>
      <p:ext uri="{BB962C8B-B14F-4D97-AF65-F5344CB8AC3E}">
        <p14:creationId xmlns:p14="http://schemas.microsoft.com/office/powerpoint/2010/main" val="161473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8BE5778-562A-49AB-8EB1-13FA8085825A}"/>
              </a:ext>
            </a:extLst>
          </p:cNvPr>
          <p:cNvSpPr>
            <a:spLocks noGrp="1"/>
          </p:cNvSpPr>
          <p:nvPr>
            <p:ph type="dt" sz="half" idx="10"/>
          </p:nvPr>
        </p:nvSpPr>
        <p:spPr/>
        <p:txBody>
          <a:bodyPr/>
          <a:lstStyle>
            <a:lvl1pPr>
              <a:defRPr/>
            </a:lvl1pPr>
          </a:lstStyle>
          <a:p>
            <a:pPr>
              <a:defRPr/>
            </a:pPr>
            <a:endParaRPr lang="en-US" dirty="0"/>
          </a:p>
        </p:txBody>
      </p:sp>
      <p:sp>
        <p:nvSpPr>
          <p:cNvPr id="4" name="Footer Placeholder 4">
            <a:extLst>
              <a:ext uri="{FF2B5EF4-FFF2-40B4-BE49-F238E27FC236}">
                <a16:creationId xmlns:a16="http://schemas.microsoft.com/office/drawing/2014/main" id="{B35820BB-23A2-4AF7-95B2-D770BE8F7E26}"/>
              </a:ext>
            </a:extLst>
          </p:cNvPr>
          <p:cNvSpPr>
            <a:spLocks noGrp="1"/>
          </p:cNvSpPr>
          <p:nvPr>
            <p:ph type="ftr" sz="quarter" idx="11"/>
          </p:nvPr>
        </p:nvSpPr>
        <p:spPr/>
        <p:txBody>
          <a:bodyPr/>
          <a:lstStyle>
            <a:lvl1pPr>
              <a:defRPr/>
            </a:lvl1pPr>
          </a:lstStyle>
          <a:p>
            <a:pPr>
              <a:defRPr/>
            </a:pPr>
            <a:endParaRPr lang="en-US" dirty="0"/>
          </a:p>
        </p:txBody>
      </p:sp>
      <p:sp>
        <p:nvSpPr>
          <p:cNvPr id="5" name="Slide Number Placeholder 5">
            <a:extLst>
              <a:ext uri="{FF2B5EF4-FFF2-40B4-BE49-F238E27FC236}">
                <a16:creationId xmlns:a16="http://schemas.microsoft.com/office/drawing/2014/main" id="{A6A8197F-EECB-4DA3-98D5-01C0C7952752}"/>
              </a:ext>
            </a:extLst>
          </p:cNvPr>
          <p:cNvSpPr>
            <a:spLocks noGrp="1"/>
          </p:cNvSpPr>
          <p:nvPr>
            <p:ph type="sldNum" sz="quarter" idx="12"/>
          </p:nvPr>
        </p:nvSpPr>
        <p:spPr/>
        <p:txBody>
          <a:bodyPr/>
          <a:lstStyle>
            <a:lvl1pPr>
              <a:defRPr/>
            </a:lvl1pPr>
          </a:lstStyle>
          <a:p>
            <a:pPr>
              <a:defRPr/>
            </a:pPr>
            <a:fld id="{3BE47260-8970-4FBD-9BFF-47FDF4619316}" type="slidenum">
              <a:rPr lang="en-US" altLang="en-US"/>
              <a:pPr>
                <a:defRPr/>
              </a:pPr>
              <a:t>‹#›</a:t>
            </a:fld>
            <a:endParaRPr lang="en-US" altLang="en-US" dirty="0"/>
          </a:p>
        </p:txBody>
      </p:sp>
    </p:spTree>
    <p:extLst>
      <p:ext uri="{BB962C8B-B14F-4D97-AF65-F5344CB8AC3E}">
        <p14:creationId xmlns:p14="http://schemas.microsoft.com/office/powerpoint/2010/main" val="244263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9D324A4-6DCC-4461-A575-6F0A934D473D}"/>
              </a:ext>
            </a:extLst>
          </p:cNvPr>
          <p:cNvSpPr>
            <a:spLocks noGrp="1"/>
          </p:cNvSpPr>
          <p:nvPr>
            <p:ph type="dt" sz="half" idx="10"/>
          </p:nvPr>
        </p:nvSpPr>
        <p:spPr/>
        <p:txBody>
          <a:bodyPr/>
          <a:lstStyle>
            <a:lvl1pPr>
              <a:defRPr/>
            </a:lvl1pPr>
          </a:lstStyle>
          <a:p>
            <a:pPr>
              <a:defRPr/>
            </a:pPr>
            <a:endParaRPr lang="en-US" dirty="0"/>
          </a:p>
        </p:txBody>
      </p:sp>
      <p:sp>
        <p:nvSpPr>
          <p:cNvPr id="3" name="Footer Placeholder 4">
            <a:extLst>
              <a:ext uri="{FF2B5EF4-FFF2-40B4-BE49-F238E27FC236}">
                <a16:creationId xmlns:a16="http://schemas.microsoft.com/office/drawing/2014/main" id="{FAED658B-C631-4A51-BB8F-D1E03E574EB0}"/>
              </a:ext>
            </a:extLst>
          </p:cNvPr>
          <p:cNvSpPr>
            <a:spLocks noGrp="1"/>
          </p:cNvSpPr>
          <p:nvPr>
            <p:ph type="ftr" sz="quarter" idx="11"/>
          </p:nvPr>
        </p:nvSpPr>
        <p:spPr/>
        <p:txBody>
          <a:bodyPr/>
          <a:lstStyle>
            <a:lvl1pPr>
              <a:defRPr/>
            </a:lvl1pPr>
          </a:lstStyle>
          <a:p>
            <a:pPr>
              <a:defRPr/>
            </a:pPr>
            <a:endParaRPr lang="en-US" dirty="0"/>
          </a:p>
        </p:txBody>
      </p:sp>
      <p:sp>
        <p:nvSpPr>
          <p:cNvPr id="4" name="Slide Number Placeholder 5">
            <a:extLst>
              <a:ext uri="{FF2B5EF4-FFF2-40B4-BE49-F238E27FC236}">
                <a16:creationId xmlns:a16="http://schemas.microsoft.com/office/drawing/2014/main" id="{2B7746F8-A34C-44B8-A3BE-61460ED148E5}"/>
              </a:ext>
            </a:extLst>
          </p:cNvPr>
          <p:cNvSpPr>
            <a:spLocks noGrp="1"/>
          </p:cNvSpPr>
          <p:nvPr>
            <p:ph type="sldNum" sz="quarter" idx="12"/>
          </p:nvPr>
        </p:nvSpPr>
        <p:spPr/>
        <p:txBody>
          <a:bodyPr/>
          <a:lstStyle>
            <a:lvl1pPr>
              <a:defRPr/>
            </a:lvl1pPr>
          </a:lstStyle>
          <a:p>
            <a:pPr>
              <a:defRPr/>
            </a:pPr>
            <a:fld id="{EFE87FCB-BF58-4F7E-88B8-CCB4ABDA4370}" type="slidenum">
              <a:rPr lang="en-US" altLang="en-US"/>
              <a:pPr>
                <a:defRPr/>
              </a:pPr>
              <a:t>‹#›</a:t>
            </a:fld>
            <a:endParaRPr lang="en-US" altLang="en-US" dirty="0"/>
          </a:p>
        </p:txBody>
      </p:sp>
    </p:spTree>
    <p:extLst>
      <p:ext uri="{BB962C8B-B14F-4D97-AF65-F5344CB8AC3E}">
        <p14:creationId xmlns:p14="http://schemas.microsoft.com/office/powerpoint/2010/main" val="251484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9702886-4A4B-4AF8-AF33-5EB655473EB9}"/>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7661CF44-AEDB-43C1-A814-0BAC1B86F5AA}"/>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E25BC418-723A-4C3E-A498-992D786B06D5}"/>
              </a:ext>
            </a:extLst>
          </p:cNvPr>
          <p:cNvSpPr>
            <a:spLocks noGrp="1"/>
          </p:cNvSpPr>
          <p:nvPr>
            <p:ph type="sldNum" sz="quarter" idx="12"/>
          </p:nvPr>
        </p:nvSpPr>
        <p:spPr/>
        <p:txBody>
          <a:bodyPr/>
          <a:lstStyle>
            <a:lvl1pPr>
              <a:defRPr/>
            </a:lvl1pPr>
          </a:lstStyle>
          <a:p>
            <a:pPr>
              <a:defRPr/>
            </a:pPr>
            <a:fld id="{49F1AFB4-F8BA-4A4C-B4E5-07E75CFE5AA3}" type="slidenum">
              <a:rPr lang="en-US" altLang="en-US"/>
              <a:pPr>
                <a:defRPr/>
              </a:pPr>
              <a:t>‹#›</a:t>
            </a:fld>
            <a:endParaRPr lang="en-US" altLang="en-US" dirty="0"/>
          </a:p>
        </p:txBody>
      </p:sp>
    </p:spTree>
    <p:extLst>
      <p:ext uri="{BB962C8B-B14F-4D97-AF65-F5344CB8AC3E}">
        <p14:creationId xmlns:p14="http://schemas.microsoft.com/office/powerpoint/2010/main" val="31452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4DC1FD7-64D0-4521-9EDB-2319068C67C2}"/>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1E2566B3-559F-482E-9EA7-CFCA05516117}"/>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930FAEDF-25E9-4A18-A862-D5AE832A97F3}"/>
              </a:ext>
            </a:extLst>
          </p:cNvPr>
          <p:cNvSpPr>
            <a:spLocks noGrp="1"/>
          </p:cNvSpPr>
          <p:nvPr>
            <p:ph type="sldNum" sz="quarter" idx="12"/>
          </p:nvPr>
        </p:nvSpPr>
        <p:spPr/>
        <p:txBody>
          <a:bodyPr/>
          <a:lstStyle>
            <a:lvl1pPr>
              <a:defRPr/>
            </a:lvl1pPr>
          </a:lstStyle>
          <a:p>
            <a:pPr>
              <a:defRPr/>
            </a:pPr>
            <a:fld id="{DC17A58D-BA09-4271-98E5-99F4A4263D51}" type="slidenum">
              <a:rPr lang="en-US" altLang="en-US"/>
              <a:pPr>
                <a:defRPr/>
              </a:pPr>
              <a:t>‹#›</a:t>
            </a:fld>
            <a:endParaRPr lang="en-US" altLang="en-US" dirty="0"/>
          </a:p>
        </p:txBody>
      </p:sp>
    </p:spTree>
    <p:extLst>
      <p:ext uri="{BB962C8B-B14F-4D97-AF65-F5344CB8AC3E}">
        <p14:creationId xmlns:p14="http://schemas.microsoft.com/office/powerpoint/2010/main" val="394577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EFACFE7-9BD7-4B96-A323-8E65F789E240}"/>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85D5231-4EBF-461A-B43A-D2AF87C03038}"/>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831809D-A5A8-48DA-9CAF-3D4C54864397}"/>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a:extLst>
              <a:ext uri="{FF2B5EF4-FFF2-40B4-BE49-F238E27FC236}">
                <a16:creationId xmlns:a16="http://schemas.microsoft.com/office/drawing/2014/main" id="{EB2FC68C-E75F-43E3-BF81-FBA604D3E91F}"/>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a:extLst>
              <a:ext uri="{FF2B5EF4-FFF2-40B4-BE49-F238E27FC236}">
                <a16:creationId xmlns:a16="http://schemas.microsoft.com/office/drawing/2014/main" id="{ADD2A0A4-7C60-4F36-9D7C-BA8519F81ED3}"/>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061CA853-2E40-457C-B4AA-83B70105DA5B}"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condor.depaul.edu/ymendels/130/parse_example.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4" name="Title 1">
            <a:extLst>
              <a:ext uri="{FF2B5EF4-FFF2-40B4-BE49-F238E27FC236}">
                <a16:creationId xmlns:a16="http://schemas.microsoft.com/office/drawing/2014/main" id="{40089F06-7932-43C9-993A-CAB0F48E9F2E}"/>
              </a:ext>
            </a:extLst>
          </p:cNvPr>
          <p:cNvSpPr>
            <a:spLocks noGrp="1"/>
          </p:cNvSpPr>
          <p:nvPr>
            <p:ph type="ctrTitle"/>
          </p:nvPr>
        </p:nvSpPr>
        <p:spPr>
          <a:xfrm>
            <a:off x="6583972" y="1783959"/>
            <a:ext cx="3483937" cy="2889114"/>
          </a:xfrm>
        </p:spPr>
        <p:txBody>
          <a:bodyPr anchor="b">
            <a:normAutofit/>
          </a:bodyPr>
          <a:lstStyle/>
          <a:p>
            <a:pPr algn="l" eaLnBrk="1" hangingPunct="1"/>
            <a:r>
              <a:rPr lang="en-US" altLang="en-US" sz="3600" dirty="0">
                <a:solidFill>
                  <a:schemeClr val="bg1"/>
                </a:solidFill>
              </a:rPr>
              <a:t>JavaScript</a:t>
            </a:r>
          </a:p>
        </p:txBody>
      </p:sp>
      <p:sp>
        <p:nvSpPr>
          <p:cNvPr id="2" name="Subtitle 1">
            <a:extLst>
              <a:ext uri="{FF2B5EF4-FFF2-40B4-BE49-F238E27FC236}">
                <a16:creationId xmlns:a16="http://schemas.microsoft.com/office/drawing/2014/main" id="{53F79CE9-CF03-4D82-93A0-57B5A4380ECF}"/>
              </a:ext>
            </a:extLst>
          </p:cNvPr>
          <p:cNvSpPr>
            <a:spLocks noGrp="1"/>
          </p:cNvSpPr>
          <p:nvPr>
            <p:ph type="subTitle" idx="1"/>
          </p:nvPr>
        </p:nvSpPr>
        <p:spPr>
          <a:xfrm>
            <a:off x="6583971" y="4750894"/>
            <a:ext cx="3483937" cy="1147863"/>
          </a:xfrm>
        </p:spPr>
        <p:txBody>
          <a:bodyPr anchor="t">
            <a:normAutofit/>
          </a:bodyPr>
          <a:lstStyle/>
          <a:p>
            <a:pPr algn="l">
              <a:buFont typeface="Arial" charset="0"/>
              <a:buNone/>
              <a:defRPr/>
            </a:pPr>
            <a:r>
              <a:rPr lang="en-US" sz="1700" dirty="0">
                <a:solidFill>
                  <a:schemeClr val="bg1"/>
                </a:solidFill>
              </a:rPr>
              <a:t>Introduction </a:t>
            </a:r>
            <a:r>
              <a:rPr lang="en-US" sz="1700">
                <a:solidFill>
                  <a:schemeClr val="bg1"/>
                </a:solidFill>
              </a:rPr>
              <a:t>to scripting</a:t>
            </a:r>
            <a:endParaRPr lang="en-US" sz="1700" dirty="0">
              <a:solidFill>
                <a:schemeClr val="bg1"/>
              </a:solidFill>
            </a:endParaRPr>
          </a:p>
        </p:txBody>
      </p:sp>
      <p:sp>
        <p:nvSpPr>
          <p:cNvPr id="137" name="Freeform: Shape 136">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1" fontAlgn="auto" hangingPunct="1">
              <a:spcBef>
                <a:spcPts val="0"/>
              </a:spcBef>
              <a:spcAft>
                <a:spcPts val="0"/>
              </a:spcAft>
              <a:defRPr/>
            </a:pPr>
            <a:endParaRPr lang="en-US" dirty="0">
              <a:solidFill>
                <a:prstClr val="white"/>
              </a:solidFill>
              <a:latin typeface="Calibri" panose="020F0502020204030204"/>
            </a:endParaRPr>
          </a:p>
        </p:txBody>
      </p:sp>
      <p:sp>
        <p:nvSpPr>
          <p:cNvPr id="139" name="Freeform: Shape 138">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0"/>
            <a:ext cx="4518115"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eaLnBrk="1" fontAlgn="auto" hangingPunct="1">
              <a:spcBef>
                <a:spcPts val="0"/>
              </a:spcBef>
              <a:spcAft>
                <a:spcPts val="0"/>
              </a:spcAft>
              <a:defRPr/>
            </a:pPr>
            <a:endParaRPr lang="en-US" dirty="0">
              <a:solidFill>
                <a:prstClr val="white"/>
              </a:solidFill>
              <a:latin typeface="Calibri" panose="020F0502020204030204"/>
            </a:endParaRPr>
          </a:p>
        </p:txBody>
      </p:sp>
      <p:pic>
        <p:nvPicPr>
          <p:cNvPr id="1028" name="Picture 4" descr="Image result for javascript">
            <a:extLst>
              <a:ext uri="{FF2B5EF4-FFF2-40B4-BE49-F238E27FC236}">
                <a16:creationId xmlns:a16="http://schemas.microsoft.com/office/drawing/2014/main" id="{C29CB440-A126-4B9A-BFD4-898F10AA80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8536" y="1023993"/>
            <a:ext cx="3035882" cy="3441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6A9101B-8696-4D4A-8858-D83B7C3A1BAE}"/>
              </a:ext>
            </a:extLst>
          </p:cNvPr>
          <p:cNvSpPr>
            <a:spLocks noGrp="1" noRot="1" noChangeArrowheads="1"/>
          </p:cNvSpPr>
          <p:nvPr>
            <p:ph type="title"/>
          </p:nvPr>
        </p:nvSpPr>
        <p:spPr>
          <a:xfrm>
            <a:off x="1752600" y="274638"/>
            <a:ext cx="8610600" cy="1143000"/>
          </a:xfrm>
        </p:spPr>
        <p:txBody>
          <a:bodyPr rtlCol="0">
            <a:noAutofit/>
          </a:bodyPr>
          <a:lstStyle/>
          <a:p>
            <a:pPr eaLnBrk="1" fontAlgn="auto" hangingPunct="1">
              <a:spcAft>
                <a:spcPts val="0"/>
              </a:spcAft>
              <a:defRPr/>
            </a:pPr>
            <a:r>
              <a:rPr lang="en-US" sz="2800" dirty="0"/>
              <a:t>Only script </a:t>
            </a:r>
            <a:r>
              <a:rPr lang="en-US" sz="2800"/>
              <a:t>code should be present in </a:t>
            </a:r>
            <a:r>
              <a:rPr lang="en-US" sz="2800" dirty="0"/>
              <a:t>the </a:t>
            </a:r>
            <a:r>
              <a:rPr lang="en-US" sz="2800" dirty="0">
                <a:latin typeface="Courier New" panose="02070309020205020404" pitchFamily="49" charset="0"/>
                <a:cs typeface="Courier New" panose="02070309020205020404" pitchFamily="49" charset="0"/>
              </a:rPr>
              <a:t>&lt;script&gt;</a:t>
            </a:r>
            <a:r>
              <a:rPr lang="en-US" sz="2800" dirty="0"/>
              <a:t> tag</a:t>
            </a:r>
            <a:br>
              <a:rPr lang="en-US" sz="2800" dirty="0"/>
            </a:br>
            <a:r>
              <a:rPr lang="en-US" sz="2000" dirty="0"/>
              <a:t>(i.e. no </a:t>
            </a:r>
            <a:r>
              <a:rPr lang="en-US" sz="2000"/>
              <a:t>HTML or </a:t>
            </a:r>
            <a:r>
              <a:rPr lang="en-US" sz="2000" dirty="0"/>
              <a:t>CSS code should be present)</a:t>
            </a:r>
            <a:endParaRPr lang="en-US" sz="2800" dirty="0"/>
          </a:p>
        </p:txBody>
      </p:sp>
      <p:sp>
        <p:nvSpPr>
          <p:cNvPr id="17411" name="Rectangle 3">
            <a:extLst>
              <a:ext uri="{FF2B5EF4-FFF2-40B4-BE49-F238E27FC236}">
                <a16:creationId xmlns:a16="http://schemas.microsoft.com/office/drawing/2014/main" id="{E7B8CC6A-3FF4-49E8-AC6D-53F508536B5A}"/>
              </a:ext>
            </a:extLst>
          </p:cNvPr>
          <p:cNvSpPr>
            <a:spLocks noGrp="1"/>
          </p:cNvSpPr>
          <p:nvPr>
            <p:ph idx="1"/>
          </p:nvPr>
        </p:nvSpPr>
        <p:spPr/>
        <p:txBody>
          <a:bodyPr/>
          <a:lstStyle/>
          <a:p>
            <a:pPr eaLnBrk="1" hangingPunct="1">
              <a:lnSpc>
                <a:spcPct val="8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&lt;html&gt;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&lt;head&gt;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&lt;title&gt;First JS&lt;/title&gt;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&lt;/head&gt;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&lt;body&gt;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&lt;script&gt;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&lt;h1&gt;My First JavaScript&lt;/h1&gt;  </a:t>
            </a:r>
            <a:endParaRPr lang="en-US" altLang="en-US" sz="2800" dirty="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alert("Hello World");</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&lt;/script&gt;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&lt;/body&gt;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&lt;/html&gt;</a:t>
            </a:r>
          </a:p>
        </p:txBody>
      </p:sp>
      <p:sp>
        <p:nvSpPr>
          <p:cNvPr id="3" name="Rectangular Callout 2">
            <a:extLst>
              <a:ext uri="{FF2B5EF4-FFF2-40B4-BE49-F238E27FC236}">
                <a16:creationId xmlns:a16="http://schemas.microsoft.com/office/drawing/2014/main" id="{7C8AF5A1-746B-47A4-99F8-94625F3465EB}"/>
              </a:ext>
            </a:extLst>
          </p:cNvPr>
          <p:cNvSpPr/>
          <p:nvPr/>
        </p:nvSpPr>
        <p:spPr>
          <a:xfrm>
            <a:off x="5867401" y="2438400"/>
            <a:ext cx="1404937" cy="685800"/>
          </a:xfrm>
          <a:prstGeom prst="wedgeRectCallout">
            <a:avLst>
              <a:gd name="adj1" fmla="val -40975"/>
              <a:gd name="adj2" fmla="val 10122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Bad!</a:t>
            </a:r>
          </a:p>
        </p:txBody>
      </p:sp>
      <p:cxnSp>
        <p:nvCxnSpPr>
          <p:cNvPr id="4" name="Straight Connector 3">
            <a:extLst>
              <a:ext uri="{FF2B5EF4-FFF2-40B4-BE49-F238E27FC236}">
                <a16:creationId xmlns:a16="http://schemas.microsoft.com/office/drawing/2014/main" id="{DD156E43-1E71-4B7B-8DFF-C355E0966AC9}"/>
              </a:ext>
            </a:extLst>
          </p:cNvPr>
          <p:cNvCxnSpPr>
            <a:cxnSpLocks/>
          </p:cNvCxnSpPr>
          <p:nvPr/>
        </p:nvCxnSpPr>
        <p:spPr>
          <a:xfrm>
            <a:off x="3276600" y="3581400"/>
            <a:ext cx="4419600" cy="0"/>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23AA0B9-2360-49FA-9589-71AC56E0C5AD}"/>
              </a:ext>
            </a:extLst>
          </p:cNvPr>
          <p:cNvSpPr>
            <a:spLocks noGrp="1"/>
          </p:cNvSpPr>
          <p:nvPr>
            <p:ph type="ctrTitle"/>
          </p:nvPr>
        </p:nvSpPr>
        <p:spPr>
          <a:xfrm>
            <a:off x="2209800" y="1143001"/>
            <a:ext cx="7772400" cy="1470025"/>
          </a:xfrm>
        </p:spPr>
        <p:txBody>
          <a:bodyPr/>
          <a:lstStyle/>
          <a:p>
            <a:pPr eaLnBrk="1" hangingPunct="1"/>
            <a:r>
              <a:rPr lang="en-US" altLang="en-US" sz="3600" dirty="0"/>
              <a:t>JavaScript: </a:t>
            </a:r>
            <a:br>
              <a:rPr lang="en-US" altLang="en-US" sz="3600" dirty="0"/>
            </a:br>
            <a:r>
              <a:rPr lang="en-US" altLang="en-US" sz="3600" dirty="0"/>
              <a:t>Comparisons and Conditionals</a:t>
            </a:r>
          </a:p>
        </p:txBody>
      </p:sp>
      <p:sp>
        <p:nvSpPr>
          <p:cNvPr id="2" name="Subtitle 1">
            <a:extLst>
              <a:ext uri="{FF2B5EF4-FFF2-40B4-BE49-F238E27FC236}">
                <a16:creationId xmlns:a16="http://schemas.microsoft.com/office/drawing/2014/main" id="{AFDBF479-CB33-40A1-A635-7F045D16EADC}"/>
              </a:ext>
            </a:extLst>
          </p:cNvPr>
          <p:cNvSpPr>
            <a:spLocks noGrp="1"/>
          </p:cNvSpPr>
          <p:nvPr>
            <p:ph type="subTitle" idx="1"/>
          </p:nvPr>
        </p:nvSpPr>
        <p:spPr>
          <a:xfrm>
            <a:off x="2667000" y="2667000"/>
            <a:ext cx="7162800" cy="1752600"/>
          </a:xfrm>
        </p:spPr>
        <p:txBody>
          <a:bodyPr rtlCol="0">
            <a:normAutofit/>
          </a:bodyPr>
          <a:lstStyle/>
          <a:p>
            <a:pPr eaLnBrk="1" fontAlgn="auto" hangingPunct="1">
              <a:spcAft>
                <a:spcPts val="0"/>
              </a:spcAft>
              <a:defRPr/>
            </a:pPr>
            <a:r>
              <a:rPr lang="en-US" dirty="0"/>
              <a:t>Comparing for equality</a:t>
            </a:r>
          </a:p>
          <a:p>
            <a:pPr eaLnBrk="1" fontAlgn="auto" hangingPunct="1">
              <a:spcAft>
                <a:spcPts val="0"/>
              </a:spcAft>
              <a:defRPr/>
            </a:pPr>
            <a:r>
              <a:rPr lang="en-US" dirty="0"/>
              <a:t>Logical And/Or</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A1B950B-E353-4AC0-80D6-B1A515263D4F}"/>
              </a:ext>
            </a:extLst>
          </p:cNvPr>
          <p:cNvSpPr>
            <a:spLocks noGrp="1"/>
          </p:cNvSpPr>
          <p:nvPr>
            <p:ph type="title"/>
          </p:nvPr>
        </p:nvSpPr>
        <p:spPr>
          <a:xfrm>
            <a:off x="1676400" y="109539"/>
            <a:ext cx="6400800" cy="852487"/>
          </a:xfrm>
        </p:spPr>
        <p:txBody>
          <a:bodyPr/>
          <a:lstStyle/>
          <a:p>
            <a:pPr eaLnBrk="1" hangingPunct="1"/>
            <a:r>
              <a:rPr lang="en-US" altLang="en-US" dirty="0"/>
              <a:t>Learning Objectives</a:t>
            </a:r>
          </a:p>
        </p:txBody>
      </p:sp>
      <p:sp>
        <p:nvSpPr>
          <p:cNvPr id="3075" name="Content Placeholder 2">
            <a:extLst>
              <a:ext uri="{FF2B5EF4-FFF2-40B4-BE49-F238E27FC236}">
                <a16:creationId xmlns:a16="http://schemas.microsoft.com/office/drawing/2014/main" id="{126B0C30-3148-4BBD-A209-9EDA957CA9BA}"/>
              </a:ext>
            </a:extLst>
          </p:cNvPr>
          <p:cNvSpPr>
            <a:spLocks noGrp="1"/>
          </p:cNvSpPr>
          <p:nvPr>
            <p:ph idx="1"/>
          </p:nvPr>
        </p:nvSpPr>
        <p:spPr>
          <a:xfrm>
            <a:off x="1752600" y="1143000"/>
            <a:ext cx="7620000" cy="4876800"/>
          </a:xfrm>
        </p:spPr>
        <p:txBody>
          <a:bodyPr/>
          <a:lstStyle/>
          <a:p>
            <a:pPr marL="57150" indent="0" eaLnBrk="1" hangingPunct="1">
              <a:buNone/>
              <a:defRPr/>
            </a:pPr>
            <a:r>
              <a:rPr lang="en-US" sz="2400" dirty="0"/>
              <a:t>By the end of this lecture, you should be able to:</a:t>
            </a:r>
          </a:p>
          <a:p>
            <a:pPr marL="57150" indent="0" eaLnBrk="1" hangingPunct="1">
              <a:buNone/>
              <a:defRPr/>
            </a:pPr>
            <a:endParaRPr lang="en-US" sz="2400" dirty="0"/>
          </a:p>
          <a:p>
            <a:pPr lvl="1" eaLnBrk="1" hangingPunct="1">
              <a:buFont typeface="Arial" charset="0"/>
              <a:buChar char="–"/>
              <a:defRPr/>
            </a:pPr>
            <a:r>
              <a:rPr lang="en-US" sz="1800" dirty="0"/>
              <a:t>Describe the difference between the assignment operator </a:t>
            </a:r>
            <a:r>
              <a:rPr lang="en-US" sz="1800" b="1" dirty="0">
                <a:solidFill>
                  <a:srgbClr val="FF0000"/>
                </a:solidFill>
              </a:rPr>
              <a:t>=</a:t>
            </a:r>
            <a:r>
              <a:rPr lang="en-US" sz="1800" dirty="0"/>
              <a:t> and the equality operator </a:t>
            </a:r>
            <a:r>
              <a:rPr lang="en-US" sz="1800" b="1" dirty="0">
                <a:solidFill>
                  <a:srgbClr val="FF0000"/>
                </a:solidFill>
              </a:rPr>
              <a:t>==</a:t>
            </a:r>
          </a:p>
          <a:p>
            <a:pPr lvl="1" eaLnBrk="1" hangingPunct="1">
              <a:buFont typeface="Arial" charset="0"/>
              <a:buChar char="–"/>
              <a:defRPr/>
            </a:pPr>
            <a:r>
              <a:rPr lang="en-US" sz="1800" dirty="0"/>
              <a:t>Describe the use and application of the logical ‘OR’ operator:      </a:t>
            </a:r>
            <a:r>
              <a:rPr lang="en-US" sz="1800" b="1" dirty="0">
                <a:solidFill>
                  <a:srgbClr val="FF0000"/>
                </a:solidFill>
              </a:rPr>
              <a:t>||</a:t>
            </a:r>
          </a:p>
          <a:p>
            <a:pPr lvl="1" eaLnBrk="1" hangingPunct="1">
              <a:buFont typeface="Arial" charset="0"/>
              <a:buChar char="–"/>
              <a:defRPr/>
            </a:pPr>
            <a:r>
              <a:rPr lang="en-US" sz="1800" dirty="0"/>
              <a:t>Describe the use and application of the logical ‘AND” operator:   </a:t>
            </a:r>
            <a:r>
              <a:rPr lang="en-US" sz="1800" b="1" dirty="0">
                <a:solidFill>
                  <a:srgbClr val="FF0000"/>
                </a:solidFill>
              </a:rPr>
              <a:t>&amp;&amp;</a:t>
            </a:r>
          </a:p>
          <a:p>
            <a:pPr lvl="1" eaLnBrk="1" hangingPunct="1">
              <a:buFont typeface="Arial" charset="0"/>
              <a:buChar char="–"/>
              <a:defRPr/>
            </a:pPr>
            <a:endParaRPr lang="en-US" sz="1800" dirty="0"/>
          </a:p>
          <a:p>
            <a:pPr lvl="1" eaLnBrk="1" hangingPunct="1">
              <a:buFont typeface="Arial" charset="0"/>
              <a:buChar char="–"/>
              <a:defRPr/>
            </a:pPr>
            <a:endParaRPr lang="en-US" sz="1800" dirty="0"/>
          </a:p>
          <a:p>
            <a:pPr marL="457200" lvl="1" indent="0" eaLnBrk="1" hangingPunct="1">
              <a:buNone/>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p:txBody>
      </p:sp>
      <p:pic>
        <p:nvPicPr>
          <p:cNvPr id="5124" name="Picture 4" descr="C:\Users\yosef\Dropbox\130 Expression Web\images\question_mark_learning.jpg">
            <a:extLst>
              <a:ext uri="{FF2B5EF4-FFF2-40B4-BE49-F238E27FC236}">
                <a16:creationId xmlns:a16="http://schemas.microsoft.com/office/drawing/2014/main" id="{EBED6E89-EC85-4777-AC04-E7B47397B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4330">
            <a:off x="8959850" y="95250"/>
            <a:ext cx="17335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3E2070EA-DC2C-4D4B-A4F8-047D0A5B5F9E}"/>
              </a:ext>
            </a:extLst>
          </p:cNvPr>
          <p:cNvSpPr txBox="1">
            <a:spLocks noGrp="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78297461-444E-491C-BB6C-5ABD446634AC}" type="slidenum">
              <a:rPr lang="en-US" altLang="en-US" sz="1000">
                <a:latin typeface="Arial" panose="020B0604020202020204" pitchFamily="34" charset="0"/>
              </a:rPr>
              <a:pPr algn="r" eaLnBrk="1" hangingPunct="1">
                <a:spcBef>
                  <a:spcPct val="0"/>
                </a:spcBef>
                <a:buFontTx/>
                <a:buNone/>
              </a:pPr>
              <a:t>102</a:t>
            </a:fld>
            <a:endParaRPr lang="en-US" altLang="en-US" sz="1000" dirty="0">
              <a:latin typeface="Arial" panose="020B0604020202020204" pitchFamily="34" charset="0"/>
            </a:endParaRPr>
          </a:p>
        </p:txBody>
      </p:sp>
      <p:sp>
        <p:nvSpPr>
          <p:cNvPr id="6147" name="Rectangle 2">
            <a:extLst>
              <a:ext uri="{FF2B5EF4-FFF2-40B4-BE49-F238E27FC236}">
                <a16:creationId xmlns:a16="http://schemas.microsoft.com/office/drawing/2014/main" id="{65EB150A-021F-48E0-9F85-09E2D49C3746}"/>
              </a:ext>
            </a:extLst>
          </p:cNvPr>
          <p:cNvSpPr>
            <a:spLocks noGrp="1" noChangeArrowheads="1"/>
          </p:cNvSpPr>
          <p:nvPr>
            <p:ph type="title" idx="4294967295"/>
          </p:nvPr>
        </p:nvSpPr>
        <p:spPr>
          <a:xfrm>
            <a:off x="2324100" y="122238"/>
            <a:ext cx="7543800" cy="1295400"/>
          </a:xfrm>
        </p:spPr>
        <p:txBody>
          <a:bodyPr/>
          <a:lstStyle/>
          <a:p>
            <a:pPr eaLnBrk="1" hangingPunct="1"/>
            <a:r>
              <a:rPr lang="en-US" altLang="en-US" dirty="0"/>
              <a:t>Relational operators</a:t>
            </a:r>
          </a:p>
        </p:txBody>
      </p:sp>
      <p:sp>
        <p:nvSpPr>
          <p:cNvPr id="4100" name="Rectangle 3">
            <a:extLst>
              <a:ext uri="{FF2B5EF4-FFF2-40B4-BE49-F238E27FC236}">
                <a16:creationId xmlns:a16="http://schemas.microsoft.com/office/drawing/2014/main" id="{4DC1948B-4AEB-47F5-B22A-32DEF0156627}"/>
              </a:ext>
            </a:extLst>
          </p:cNvPr>
          <p:cNvSpPr>
            <a:spLocks noGrp="1" noChangeArrowheads="1"/>
          </p:cNvSpPr>
          <p:nvPr>
            <p:ph type="body" idx="4294967295"/>
          </p:nvPr>
        </p:nvSpPr>
        <p:spPr>
          <a:xfrm>
            <a:off x="2133600" y="1447801"/>
            <a:ext cx="8229600" cy="4411663"/>
          </a:xfrm>
        </p:spPr>
        <p:txBody>
          <a:bodyPr/>
          <a:lstStyle/>
          <a:p>
            <a:pPr marL="0" indent="0" eaLnBrk="1" hangingPunct="1">
              <a:buNone/>
              <a:defRPr/>
            </a:pPr>
            <a:r>
              <a:rPr lang="en-US" sz="1800" dirty="0"/>
              <a:t>Relational operators allow us to test the relationship between two items. </a:t>
            </a:r>
          </a:p>
          <a:p>
            <a:pPr marL="0" indent="0" eaLnBrk="1" hangingPunct="1">
              <a:buNone/>
              <a:defRPr/>
            </a:pPr>
            <a:endParaRPr lang="en-US" sz="1800" dirty="0"/>
          </a:p>
          <a:p>
            <a:pPr marL="0" indent="0" eaLnBrk="1" hangingPunct="1">
              <a:buNone/>
              <a:defRPr/>
            </a:pPr>
            <a:r>
              <a:rPr lang="en-US" sz="1800" dirty="0"/>
              <a:t>Often this involves numbers (e.g. </a:t>
            </a:r>
            <a:r>
              <a:rPr lang="en-US" sz="1800" dirty="0">
                <a:latin typeface="Courier New" panose="02070309020205020404" pitchFamily="49" charset="0"/>
                <a:cs typeface="Courier New" panose="02070309020205020404" pitchFamily="49" charset="0"/>
              </a:rPr>
              <a:t>age&gt;=65</a:t>
            </a:r>
            <a:r>
              <a:rPr lang="en-US" sz="1800" dirty="0"/>
              <a:t>), but we also may want to compare, say, two Strings. </a:t>
            </a:r>
          </a:p>
          <a:p>
            <a:pPr marL="0" indent="0" eaLnBrk="1" hangingPunct="1">
              <a:buNone/>
              <a:defRPr/>
            </a:pPr>
            <a:endParaRPr lang="en-US" sz="1800" dirty="0"/>
          </a:p>
          <a:p>
            <a:pPr marL="0" indent="0" eaLnBrk="1" hangingPunct="1">
              <a:buNone/>
              <a:defRPr/>
            </a:pPr>
            <a:r>
              <a:rPr lang="en-US" sz="1800" dirty="0"/>
              <a:t>For example, we may want to check if a user’s password matches the password on file.</a:t>
            </a:r>
          </a:p>
          <a:p>
            <a:pPr eaLnBrk="1" hangingPunct="1">
              <a:buFont typeface="Wingdings" pitchFamily="2" charset="2"/>
              <a:buNone/>
              <a:defRPr/>
            </a:pPr>
            <a:endParaRPr lang="en-US" sz="1800" dirty="0"/>
          </a:p>
          <a:p>
            <a:pPr eaLnBrk="1" hangingPunct="1">
              <a:buFont typeface="Wingdings" pitchFamily="2" charset="2"/>
              <a:buNone/>
              <a:defRPr/>
            </a:pPr>
            <a:r>
              <a:rPr lang="en-US" sz="1800" dirty="0"/>
              <a:t>Here are some relational operators:</a:t>
            </a:r>
          </a:p>
          <a:p>
            <a:pPr eaLnBrk="1" hangingPunct="1">
              <a:buFont typeface="Arial" charset="0"/>
              <a:buChar char="•"/>
              <a:defRPr/>
            </a:pPr>
            <a:r>
              <a:rPr lang="en-US" sz="1800" dirty="0"/>
              <a:t>Inequality		&gt;,   &gt;=,   &lt;,    &lt;=</a:t>
            </a:r>
          </a:p>
          <a:p>
            <a:pPr eaLnBrk="1" hangingPunct="1">
              <a:buFont typeface="Arial" charset="0"/>
              <a:buChar char="•"/>
              <a:defRPr/>
            </a:pPr>
            <a:r>
              <a:rPr lang="en-US" sz="1800" dirty="0"/>
              <a:t>Not equal		!=</a:t>
            </a:r>
          </a:p>
          <a:p>
            <a:pPr eaLnBrk="1" hangingPunct="1">
              <a:buFont typeface="Arial" charset="0"/>
              <a:buChar char="•"/>
              <a:defRPr/>
            </a:pPr>
            <a:r>
              <a:rPr lang="en-US" sz="1800" dirty="0"/>
              <a:t>Equal			==</a:t>
            </a:r>
          </a:p>
          <a:p>
            <a:pPr marL="0" indent="0" eaLnBrk="1" hangingPunct="1">
              <a:buNone/>
              <a:defRPr/>
            </a:pPr>
            <a:endParaRPr lang="en-US" sz="1800" dirty="0"/>
          </a:p>
          <a:p>
            <a:pPr marL="0" indent="0" eaLnBrk="1" hangingPunct="1">
              <a:buNone/>
              <a:defRPr/>
            </a:pPr>
            <a:r>
              <a:rPr lang="en-US" sz="1800" dirty="0"/>
              <a:t>We haven’t discussed these last two yet…</a:t>
            </a:r>
          </a:p>
          <a:p>
            <a:pPr eaLnBrk="1" hangingPunct="1">
              <a:buFont typeface="Wingdings" pitchFamily="2" charset="2"/>
              <a:buNone/>
              <a:defRPr/>
            </a:pPr>
            <a:endParaRPr lang="en-US" sz="1800" dirty="0"/>
          </a:p>
          <a:p>
            <a:pPr eaLnBrk="1" hangingPunct="1">
              <a:buFont typeface="Wingdings" pitchFamily="2" charset="2"/>
              <a:buNone/>
              <a:defRPr/>
            </a:pPr>
            <a:endParaRPr lang="en-US" sz="1800" b="1"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115558F-1455-4D19-83F0-29EC1D05653E}"/>
              </a:ext>
            </a:extLst>
          </p:cNvPr>
          <p:cNvSpPr>
            <a:spLocks noChangeArrowheads="1"/>
          </p:cNvSpPr>
          <p:nvPr/>
        </p:nvSpPr>
        <p:spPr bwMode="auto">
          <a:xfrm>
            <a:off x="1905000" y="457200"/>
            <a:ext cx="8458200"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Arial" panose="020B0604020202020204" pitchFamily="34" charset="0"/>
              </a:rPr>
              <a:t>Example </a:t>
            </a:r>
            <a:r>
              <a:rPr lang="en-US" altLang="en-US" sz="1800" dirty="0">
                <a:latin typeface="Arial" panose="020B0604020202020204" pitchFamily="34" charset="0"/>
              </a:rPr>
              <a:t>If the day is a </a:t>
            </a:r>
            <a:r>
              <a:rPr lang="en-US" altLang="en-US" sz="1800">
                <a:latin typeface="Arial" panose="020B0604020202020204" pitchFamily="34" charset="0"/>
              </a:rPr>
              <a:t>Sunday</a:t>
            </a:r>
            <a:r>
              <a:rPr lang="en-US" altLang="en-US" sz="1800" dirty="0">
                <a:latin typeface="Arial" panose="020B0604020202020204" pitchFamily="34" charset="0"/>
              </a:rPr>
              <a:t>, tell them they don’t have to feed the meter.  </a:t>
            </a:r>
          </a:p>
          <a:p>
            <a:pPr eaLnBrk="1" hangingPunct="1">
              <a:spcBef>
                <a:spcPct val="0"/>
              </a:spcBef>
              <a:buFontTx/>
              <a:buNone/>
            </a:pPr>
            <a:r>
              <a:rPr lang="en-US" altLang="en-US" sz="1800" dirty="0">
                <a:latin typeface="Arial" panose="020B0604020202020204" pitchFamily="34" charset="0"/>
              </a:rPr>
              <a:t>If it is not </a:t>
            </a:r>
            <a:r>
              <a:rPr lang="en-US" altLang="en-US" sz="1800">
                <a:latin typeface="Arial" panose="020B0604020202020204" pitchFamily="34" charset="0"/>
              </a:rPr>
              <a:t>Sunday</a:t>
            </a:r>
            <a:r>
              <a:rPr lang="en-US" altLang="en-US" sz="1800" dirty="0">
                <a:latin typeface="Arial" panose="020B0604020202020204" pitchFamily="34" charset="0"/>
              </a:rPr>
              <a:t>, say: “Better get some quarters!”</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endParaRPr lang="en-US" altLang="en-US" sz="1800" b="1" dirty="0">
              <a:latin typeface="Courier New" panose="02070309020205020404" pitchFamily="49" charset="0"/>
              <a:cs typeface="Courier New" panose="02070309020205020404" pitchFamily="49" charset="0"/>
            </a:endParaRPr>
          </a:p>
          <a:p>
            <a:pPr lvl="1" eaLnBrk="1" hangingPunct="1">
              <a:spcBef>
                <a:spcPct val="0"/>
              </a:spcBef>
              <a:buFontTx/>
              <a:buNone/>
            </a:pPr>
            <a:r>
              <a:rPr lang="en-US" altLang="en-US" sz="1800" dirty="0">
                <a:latin typeface="Courier New" panose="02070309020205020404" pitchFamily="49" charset="0"/>
                <a:cs typeface="Courier New" panose="02070309020205020404" pitchFamily="49" charset="0"/>
              </a:rPr>
              <a:t>var day = document.getElementById('txtDay').value;</a:t>
            </a:r>
          </a:p>
          <a:p>
            <a:pPr lvl="1" eaLnBrk="1" hangingPunct="1">
              <a:spcBef>
                <a:spcPct val="0"/>
              </a:spcBef>
              <a:buFontTx/>
              <a:buNone/>
            </a:pPr>
            <a:endParaRPr lang="en-US" altLang="en-US" sz="1800" dirty="0">
              <a:latin typeface="Courier New" panose="02070309020205020404" pitchFamily="49" charset="0"/>
              <a:cs typeface="Courier New" panose="02070309020205020404" pitchFamily="49" charset="0"/>
            </a:endParaRPr>
          </a:p>
          <a:p>
            <a:pPr lvl="1" eaLnBrk="1" hangingPunct="1">
              <a:spcBef>
                <a:spcPct val="0"/>
              </a:spcBef>
              <a:buFontTx/>
              <a:buNone/>
            </a:pPr>
            <a:r>
              <a:rPr lang="en-US" altLang="en-US" sz="1800" dirty="0">
                <a:latin typeface="Courier New" panose="02070309020205020404" pitchFamily="49" charset="0"/>
                <a:cs typeface="Courier New" panose="02070309020205020404" pitchFamily="49" charset="0"/>
              </a:rPr>
              <a:t>if (day == "</a:t>
            </a:r>
            <a:r>
              <a:rPr lang="en-US" altLang="en-US" sz="1800">
                <a:latin typeface="Courier New" panose="02070309020205020404" pitchFamily="49" charset="0"/>
                <a:cs typeface="Courier New" panose="02070309020205020404" pitchFamily="49" charset="0"/>
              </a:rPr>
              <a:t>Sunday</a:t>
            </a:r>
            <a:r>
              <a:rPr lang="en-US" altLang="en-US" sz="1800" dirty="0">
                <a:latin typeface="Courier New" panose="02070309020205020404" pitchFamily="49" charset="0"/>
                <a:cs typeface="Courier New" panose="02070309020205020404" pitchFamily="49" charset="0"/>
              </a:rPr>
              <a:t>") {</a:t>
            </a:r>
          </a:p>
          <a:p>
            <a:pPr lvl="1" eaLnBrk="1" hangingPunct="1">
              <a:spcBef>
                <a:spcPct val="0"/>
              </a:spcBef>
              <a:buFontTx/>
              <a:buNone/>
            </a:pPr>
            <a:r>
              <a:rPr lang="en-US" altLang="en-US" sz="1800" dirty="0">
                <a:latin typeface="Courier New" panose="02070309020205020404" pitchFamily="49" charset="0"/>
                <a:cs typeface="Courier New" panose="02070309020205020404" pitchFamily="49" charset="0"/>
              </a:rPr>
              <a:t>	alert("No need to pay the meter!");</a:t>
            </a:r>
          </a:p>
          <a:p>
            <a:pPr lvl="1" eaLnBrk="1" hangingPunct="1">
              <a:spcBef>
                <a:spcPct val="0"/>
              </a:spcBef>
              <a:buFontTx/>
              <a:buNone/>
            </a:pPr>
            <a:r>
              <a:rPr lang="en-US" altLang="en-US" sz="1800" dirty="0">
                <a:latin typeface="Courier New" panose="02070309020205020404" pitchFamily="49" charset="0"/>
                <a:cs typeface="Courier New" panose="02070309020205020404" pitchFamily="49" charset="0"/>
              </a:rPr>
              <a:t>}</a:t>
            </a:r>
          </a:p>
          <a:p>
            <a:pPr lvl="1" eaLnBrk="1" hangingPunct="1">
              <a:spcBef>
                <a:spcPct val="0"/>
              </a:spcBef>
              <a:buFontTx/>
              <a:buNone/>
            </a:pPr>
            <a:r>
              <a:rPr lang="en-US" altLang="en-US" sz="1800" dirty="0">
                <a:latin typeface="Courier New" panose="02070309020205020404" pitchFamily="49" charset="0"/>
                <a:cs typeface="Courier New" panose="02070309020205020404" pitchFamily="49" charset="0"/>
              </a:rPr>
              <a:t>else {</a:t>
            </a:r>
          </a:p>
          <a:p>
            <a:pPr lvl="1" eaLnBrk="1" hangingPunct="1">
              <a:spcBef>
                <a:spcPct val="0"/>
              </a:spcBef>
              <a:buFontTx/>
              <a:buNone/>
            </a:pPr>
            <a:r>
              <a:rPr lang="en-US" altLang="en-US" sz="1800" dirty="0">
                <a:latin typeface="Courier New" panose="02070309020205020404" pitchFamily="49" charset="0"/>
                <a:cs typeface="Courier New" panose="02070309020205020404" pitchFamily="49" charset="0"/>
              </a:rPr>
              <a:t>	alert("Better get some quarters!");</a:t>
            </a:r>
          </a:p>
          <a:p>
            <a:pPr lvl="1" eaLnBrk="1" hangingPunct="1">
              <a:spcBef>
                <a:spcPct val="0"/>
              </a:spcBef>
              <a:buFontTx/>
              <a:buNone/>
            </a:pPr>
            <a:r>
              <a:rPr lang="en-US" altLang="en-US" sz="1800" dirty="0">
                <a:latin typeface="Courier New" panose="02070309020205020404" pitchFamily="49" charset="0"/>
                <a:cs typeface="Courier New" panose="02070309020205020404" pitchFamily="49" charset="0"/>
              </a:rPr>
              <a:t>}</a:t>
            </a:r>
          </a:p>
          <a:p>
            <a:pPr lvl="1" eaLnBrk="1" hangingPunct="1">
              <a:spcBef>
                <a:spcPct val="0"/>
              </a:spcBef>
              <a:buFontTx/>
              <a:buNone/>
            </a:pPr>
            <a:endParaRPr lang="en-US" altLang="en-US" sz="2000" b="1" dirty="0">
              <a:latin typeface="Courier New" panose="02070309020205020404" pitchFamily="49" charset="0"/>
              <a:cs typeface="Courier New" panose="02070309020205020404" pitchFamily="49" charset="0"/>
            </a:endParaRPr>
          </a:p>
          <a:p>
            <a:pPr eaLnBrk="1" hangingPunct="1">
              <a:spcBef>
                <a:spcPct val="0"/>
              </a:spcBef>
              <a:buNone/>
            </a:pPr>
            <a:r>
              <a:rPr lang="en-US" altLang="en-US" sz="1800" dirty="0">
                <a:latin typeface="Arial" panose="020B0604020202020204" pitchFamily="34" charset="0"/>
              </a:rPr>
              <a:t>Notes:</a:t>
            </a:r>
          </a:p>
          <a:p>
            <a:pPr marL="800100" lvl="1" indent="-342900" eaLnBrk="1" hangingPunct="1">
              <a:spcBef>
                <a:spcPct val="0"/>
              </a:spcBef>
            </a:pPr>
            <a:r>
              <a:rPr lang="en-US" altLang="en-US" sz="1600" dirty="0">
                <a:latin typeface="Arial" panose="020B0604020202020204" pitchFamily="34" charset="0"/>
                <a:cs typeface="Courier New" panose="02070309020205020404" pitchFamily="49" charset="0"/>
              </a:rPr>
              <a:t>Remember that it’s perfectly okay to declare a variable and assign it a value on the same line.</a:t>
            </a:r>
          </a:p>
          <a:p>
            <a:pPr marL="800100" lvl="1" indent="-342900" eaLnBrk="1" hangingPunct="1">
              <a:spcBef>
                <a:spcPct val="0"/>
              </a:spcBef>
            </a:pPr>
            <a:r>
              <a:rPr lang="en-US" altLang="en-US" sz="1600" dirty="0">
                <a:latin typeface="Arial" panose="020B0604020202020204" pitchFamily="34" charset="0"/>
                <a:cs typeface="Courier New" panose="02070309020205020404" pitchFamily="49" charset="0"/>
              </a:rPr>
              <a:t>It’s okay to have the opening brace of a block on the line that precedes the block. </a:t>
            </a:r>
          </a:p>
          <a:p>
            <a:pPr marL="800100" lvl="1" indent="-342900" eaLnBrk="1" hangingPunct="1">
              <a:spcBef>
                <a:spcPct val="0"/>
              </a:spcBef>
            </a:pPr>
            <a:r>
              <a:rPr lang="en-US" altLang="en-US" sz="1600" dirty="0">
                <a:latin typeface="Arial" panose="020B0604020202020204" pitchFamily="34" charset="0"/>
                <a:cs typeface="Courier New" panose="02070309020205020404" pitchFamily="49" charset="0"/>
              </a:rPr>
              <a:t>The closing brace should </a:t>
            </a:r>
            <a:r>
              <a:rPr lang="en-US" altLang="en-US" sz="1600" u="sng" dirty="0">
                <a:latin typeface="Arial" panose="020B0604020202020204" pitchFamily="34" charset="0"/>
                <a:cs typeface="Courier New" panose="02070309020205020404" pitchFamily="49" charset="0"/>
              </a:rPr>
              <a:t>always</a:t>
            </a:r>
            <a:r>
              <a:rPr lang="en-US" altLang="en-US" sz="1600" dirty="0">
                <a:latin typeface="Arial" panose="020B0604020202020204" pitchFamily="34" charset="0"/>
                <a:cs typeface="Courier New" panose="02070309020205020404" pitchFamily="49" charset="0"/>
              </a:rPr>
              <a:t> be on its own line.</a:t>
            </a:r>
            <a:endParaRPr lang="en-US" altLang="en-US" sz="16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6386">
                                            <p:txEl>
                                              <p:pRg st="14" end="14"/>
                                            </p:txEl>
                                          </p:spTgt>
                                        </p:tgtEl>
                                        <p:attrNameLst>
                                          <p:attrName>style.visibility</p:attrName>
                                        </p:attrNameLst>
                                      </p:cBhvr>
                                      <p:to>
                                        <p:strVal val="visible"/>
                                      </p:to>
                                    </p:set>
                                    <p:animEffect transition="in" filter="fade">
                                      <p:cBhvr>
                                        <p:cTn id="11" dur="1000"/>
                                        <p:tgtEl>
                                          <p:spTgt spid="16386">
                                            <p:txEl>
                                              <p:pRg st="14" end="14"/>
                                            </p:txEl>
                                          </p:spTgt>
                                        </p:tgtEl>
                                      </p:cBhvr>
                                    </p:animEffect>
                                    <p:anim calcmode="lin" valueType="num">
                                      <p:cBhvr>
                                        <p:cTn id="12" dur="1000" fill="hold"/>
                                        <p:tgtEl>
                                          <p:spTgt spid="16386">
                                            <p:txEl>
                                              <p:pRg st="14" end="14"/>
                                            </p:txEl>
                                          </p:spTgt>
                                        </p:tgtEl>
                                        <p:attrNameLst>
                                          <p:attrName>ppt_x</p:attrName>
                                        </p:attrNameLst>
                                      </p:cBhvr>
                                      <p:tavLst>
                                        <p:tav tm="0">
                                          <p:val>
                                            <p:strVal val="#ppt_x"/>
                                          </p:val>
                                        </p:tav>
                                        <p:tav tm="100000">
                                          <p:val>
                                            <p:strVal val="#ppt_x"/>
                                          </p:val>
                                        </p:tav>
                                      </p:tavLst>
                                    </p:anim>
                                    <p:anim calcmode="lin" valueType="num">
                                      <p:cBhvr>
                                        <p:cTn id="13" dur="1000" fill="hold"/>
                                        <p:tgtEl>
                                          <p:spTgt spid="16386">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386">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6386">
                                            <p:txEl>
                                              <p:pRg st="7" end="7"/>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6386">
                                            <p:txEl>
                                              <p:pRg st="15" end="15"/>
                                            </p:txEl>
                                          </p:spTgt>
                                        </p:tgtEl>
                                        <p:attrNameLst>
                                          <p:attrName>style.visibility</p:attrName>
                                        </p:attrNameLst>
                                      </p:cBhvr>
                                      <p:to>
                                        <p:strVal val="visible"/>
                                      </p:to>
                                    </p:set>
                                    <p:animEffect transition="in" filter="fade">
                                      <p:cBhvr>
                                        <p:cTn id="26" dur="1000"/>
                                        <p:tgtEl>
                                          <p:spTgt spid="16386">
                                            <p:txEl>
                                              <p:pRg st="15" end="15"/>
                                            </p:txEl>
                                          </p:spTgt>
                                        </p:tgtEl>
                                      </p:cBhvr>
                                    </p:animEffect>
                                    <p:anim calcmode="lin" valueType="num">
                                      <p:cBhvr>
                                        <p:cTn id="27" dur="1000" fill="hold"/>
                                        <p:tgtEl>
                                          <p:spTgt spid="16386">
                                            <p:txEl>
                                              <p:pRg st="15" end="15"/>
                                            </p:txEl>
                                          </p:spTgt>
                                        </p:tgtEl>
                                        <p:attrNameLst>
                                          <p:attrName>ppt_x</p:attrName>
                                        </p:attrNameLst>
                                      </p:cBhvr>
                                      <p:tavLst>
                                        <p:tav tm="0">
                                          <p:val>
                                            <p:strVal val="#ppt_x"/>
                                          </p:val>
                                        </p:tav>
                                        <p:tav tm="100000">
                                          <p:val>
                                            <p:strVal val="#ppt_x"/>
                                          </p:val>
                                        </p:tav>
                                      </p:tavLst>
                                    </p:anim>
                                    <p:anim calcmode="lin" valueType="num">
                                      <p:cBhvr>
                                        <p:cTn id="28" dur="1000" fill="hold"/>
                                        <p:tgtEl>
                                          <p:spTgt spid="16386">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38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386">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6386">
                                            <p:txEl>
                                              <p:pRg st="16" end="16"/>
                                            </p:txEl>
                                          </p:spTgt>
                                        </p:tgtEl>
                                        <p:attrNameLst>
                                          <p:attrName>style.visibility</p:attrName>
                                        </p:attrNameLst>
                                      </p:cBhvr>
                                      <p:to>
                                        <p:strVal val="visible"/>
                                      </p:to>
                                    </p:set>
                                    <p:animEffect transition="in" filter="fade">
                                      <p:cBhvr>
                                        <p:cTn id="41" dur="1000"/>
                                        <p:tgtEl>
                                          <p:spTgt spid="16386">
                                            <p:txEl>
                                              <p:pRg st="16" end="16"/>
                                            </p:txEl>
                                          </p:spTgt>
                                        </p:tgtEl>
                                      </p:cBhvr>
                                    </p:animEffect>
                                    <p:anim calcmode="lin" valueType="num">
                                      <p:cBhvr>
                                        <p:cTn id="42" dur="1000" fill="hold"/>
                                        <p:tgtEl>
                                          <p:spTgt spid="16386">
                                            <p:txEl>
                                              <p:pRg st="16" end="16"/>
                                            </p:txEl>
                                          </p:spTgt>
                                        </p:tgtEl>
                                        <p:attrNameLst>
                                          <p:attrName>ppt_x</p:attrName>
                                        </p:attrNameLst>
                                      </p:cBhvr>
                                      <p:tavLst>
                                        <p:tav tm="0">
                                          <p:val>
                                            <p:strVal val="#ppt_x"/>
                                          </p:val>
                                        </p:tav>
                                        <p:tav tm="100000">
                                          <p:val>
                                            <p:strVal val="#ppt_x"/>
                                          </p:val>
                                        </p:tav>
                                      </p:tavLst>
                                    </p:anim>
                                    <p:anim calcmode="lin" valueType="num">
                                      <p:cBhvr>
                                        <p:cTn id="43" dur="1000" fill="hold"/>
                                        <p:tgtEl>
                                          <p:spTgt spid="16386">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15D4424-0FC4-49E1-9614-06F8A43AD1DE}"/>
              </a:ext>
            </a:extLst>
          </p:cNvPr>
          <p:cNvSpPr>
            <a:spLocks noGrp="1" noChangeArrowheads="1"/>
          </p:cNvSpPr>
          <p:nvPr>
            <p:ph type="title"/>
          </p:nvPr>
        </p:nvSpPr>
        <p:spPr>
          <a:xfrm>
            <a:off x="1885950" y="228600"/>
            <a:ext cx="8115300" cy="685800"/>
          </a:xfrm>
        </p:spPr>
        <p:txBody>
          <a:bodyPr/>
          <a:lstStyle/>
          <a:p>
            <a:pPr eaLnBrk="1" hangingPunct="1"/>
            <a:r>
              <a:rPr lang="en-US" altLang="en-US" sz="3200" dirty="0"/>
              <a:t>Multiple Conditionals Separated By Logical ORs</a:t>
            </a:r>
          </a:p>
        </p:txBody>
      </p:sp>
      <p:sp>
        <p:nvSpPr>
          <p:cNvPr id="277507" name="Rectangle 3">
            <a:extLst>
              <a:ext uri="{FF2B5EF4-FFF2-40B4-BE49-F238E27FC236}">
                <a16:creationId xmlns:a16="http://schemas.microsoft.com/office/drawing/2014/main" id="{254C49CF-FB8F-403C-85AA-2630A7EE8E6E}"/>
              </a:ext>
            </a:extLst>
          </p:cNvPr>
          <p:cNvSpPr>
            <a:spLocks noGrp="1" noChangeArrowheads="1"/>
          </p:cNvSpPr>
          <p:nvPr>
            <p:ph idx="1"/>
          </p:nvPr>
        </p:nvSpPr>
        <p:spPr>
          <a:xfrm>
            <a:off x="1752600" y="1447800"/>
            <a:ext cx="8382000" cy="3581400"/>
          </a:xfrm>
        </p:spPr>
        <p:txBody>
          <a:bodyPr/>
          <a:lstStyle/>
          <a:p>
            <a:pPr eaLnBrk="1" hangingPunct="1">
              <a:lnSpc>
                <a:spcPct val="80000"/>
              </a:lnSpc>
              <a:buFont typeface="Wingdings" panose="05000000000000000000" pitchFamily="2" charset="2"/>
              <a:buNone/>
              <a:defRPr/>
            </a:pPr>
            <a:r>
              <a:rPr lang="en-US" altLang="en-US" sz="2400" dirty="0"/>
              <a:t>Example:</a:t>
            </a:r>
          </a:p>
          <a:p>
            <a:pPr lvl="3" eaLnBrk="1" hangingPunct="1">
              <a:lnSpc>
                <a:spcPct val="80000"/>
              </a:lnSpc>
              <a:buFont typeface="Wingdings" panose="05000000000000000000" pitchFamily="2" charset="2"/>
              <a:buNone/>
              <a:defRPr/>
            </a:pPr>
            <a:endParaRPr lang="en-US" altLang="en-US" sz="1200" dirty="0"/>
          </a:p>
          <a:p>
            <a:pPr lvl="1" eaLnBrk="1" hangingPunct="1">
              <a:lnSpc>
                <a:spcPct val="80000"/>
              </a:lnSpc>
              <a:buFont typeface="Wingdings" panose="05000000000000000000" pitchFamily="2" charset="2"/>
              <a:buNone/>
              <a:defRPr/>
            </a:pPr>
            <a:r>
              <a:rPr lang="en-US" altLang="en-US" sz="1400" b="1" dirty="0">
                <a:latin typeface="Courier New" panose="02070309020205020404" pitchFamily="49" charset="0"/>
              </a:rPr>
              <a:t>if  </a:t>
            </a:r>
            <a:r>
              <a:rPr lang="en-US" altLang="en-US" sz="1400" b="1">
                <a:latin typeface="Courier New" panose="02070309020205020404" pitchFamily="49" charset="0"/>
              </a:rPr>
              <a:t>(day=="</a:t>
            </a:r>
            <a:r>
              <a:rPr lang="en-US" altLang="en-US" sz="1400" b="1" dirty="0">
                <a:latin typeface="Courier New" panose="02070309020205020404" pitchFamily="49" charset="0"/>
              </a:rPr>
              <a:t>Sunday"   </a:t>
            </a:r>
            <a:r>
              <a:rPr lang="en-US" altLang="en-US" sz="1400" b="1">
                <a:latin typeface="Courier New" panose="02070309020205020404" pitchFamily="49" charset="0"/>
              </a:rPr>
              <a:t>|| day=="</a:t>
            </a:r>
            <a:r>
              <a:rPr lang="en-US" altLang="en-US" sz="1400" b="1" dirty="0">
                <a:latin typeface="Courier New" panose="02070309020205020404" pitchFamily="49" charset="0"/>
              </a:rPr>
              <a:t>sunday" || </a:t>
            </a:r>
            <a:r>
              <a:rPr lang="en-US" altLang="en-US" sz="1400" b="1">
                <a:latin typeface="Courier New" panose="02070309020205020404" pitchFamily="49" charset="0"/>
              </a:rPr>
              <a:t>day=="</a:t>
            </a:r>
            <a:r>
              <a:rPr lang="en-US" altLang="en-US" sz="1400" b="1" dirty="0">
                <a:latin typeface="Courier New" panose="02070309020205020404" pitchFamily="49" charset="0"/>
              </a:rPr>
              <a:t>Domingo" </a:t>
            </a:r>
            <a:r>
              <a:rPr lang="en-US" altLang="en-US" sz="1400" b="1">
                <a:latin typeface="Courier New" panose="02070309020205020404" pitchFamily="49" charset="0"/>
              </a:rPr>
              <a:t>|| </a:t>
            </a:r>
          </a:p>
          <a:p>
            <a:pPr lvl="1" eaLnBrk="1" hangingPunct="1">
              <a:lnSpc>
                <a:spcPct val="80000"/>
              </a:lnSpc>
              <a:buFont typeface="Wingdings" panose="05000000000000000000" pitchFamily="2" charset="2"/>
              <a:buNone/>
              <a:defRPr/>
            </a:pPr>
            <a:r>
              <a:rPr lang="en-US" altLang="en-US" sz="1400" b="1">
                <a:latin typeface="Courier New" panose="02070309020205020404" pitchFamily="49" charset="0"/>
              </a:rPr>
              <a:t>	  day=="</a:t>
            </a:r>
            <a:r>
              <a:rPr lang="en-US" altLang="en-US" sz="1400" b="1" dirty="0">
                <a:latin typeface="Courier New" panose="02070309020205020404" pitchFamily="49" charset="0"/>
              </a:rPr>
              <a:t>Vendredi</a:t>
            </a:r>
            <a:r>
              <a:rPr lang="en-US" altLang="en-US" sz="1400" b="1">
                <a:latin typeface="Courier New" panose="02070309020205020404" pitchFamily="49" charset="0"/>
              </a:rPr>
              <a:t>"  || day=="</a:t>
            </a:r>
            <a:r>
              <a:rPr lang="en-US" altLang="en-US" sz="1400" b="1" dirty="0">
                <a:latin typeface="Courier New" panose="02070309020205020404" pitchFamily="49" charset="0"/>
              </a:rPr>
              <a:t>Sondag")</a:t>
            </a:r>
          </a:p>
          <a:p>
            <a:pPr lvl="1" eaLnBrk="1" hangingPunct="1">
              <a:lnSpc>
                <a:spcPct val="80000"/>
              </a:lnSpc>
              <a:buFont typeface="Wingdings" panose="05000000000000000000" pitchFamily="2" charset="2"/>
              <a:buNone/>
              <a:defRPr/>
            </a:pPr>
            <a:endParaRPr lang="en-US" altLang="en-US" sz="1400" b="1" dirty="0">
              <a:latin typeface="Courier New" panose="02070309020205020404" pitchFamily="49" charset="0"/>
            </a:endParaRPr>
          </a:p>
          <a:p>
            <a:pPr lvl="1" eaLnBrk="1" hangingPunct="1">
              <a:lnSpc>
                <a:spcPct val="80000"/>
              </a:lnSpc>
              <a:buFont typeface="Wingdings" panose="05000000000000000000" pitchFamily="2" charset="2"/>
              <a:buNone/>
              <a:defRPr/>
            </a:pPr>
            <a:r>
              <a:rPr lang="en-US" altLang="en-US" sz="1600" dirty="0"/>
              <a:t>Under what circumstances will this logical expression evaluate to </a:t>
            </a:r>
            <a:r>
              <a:rPr lang="en-US" altLang="en-US" sz="1600" dirty="0">
                <a:latin typeface="Courier New" panose="02070309020205020404" pitchFamily="49" charset="0"/>
                <a:cs typeface="Courier New" panose="02070309020205020404" pitchFamily="49" charset="0"/>
              </a:rPr>
              <a:t>True</a:t>
            </a:r>
            <a:r>
              <a:rPr lang="en-US" altLang="en-US" sz="1600" dirty="0"/>
              <a:t>?</a:t>
            </a:r>
          </a:p>
          <a:p>
            <a:pPr lvl="1" eaLnBrk="1" hangingPunct="1">
              <a:lnSpc>
                <a:spcPct val="80000"/>
              </a:lnSpc>
              <a:buFont typeface="Wingdings" panose="05000000000000000000" pitchFamily="2" charset="2"/>
              <a:buNone/>
              <a:defRPr/>
            </a:pPr>
            <a:endParaRPr lang="en-US" altLang="en-US" sz="1600" dirty="0"/>
          </a:p>
          <a:p>
            <a:pPr marL="457200" lvl="1" indent="0" eaLnBrk="1" hangingPunct="1">
              <a:lnSpc>
                <a:spcPct val="80000"/>
              </a:lnSpc>
              <a:buNone/>
              <a:defRPr/>
            </a:pPr>
            <a:r>
              <a:rPr lang="en-US" altLang="en-US" sz="1600" b="1" dirty="0"/>
              <a:t>Answer: </a:t>
            </a:r>
          </a:p>
          <a:p>
            <a:pPr marL="457200" lvl="1" indent="0" eaLnBrk="1" hangingPunct="1">
              <a:lnSpc>
                <a:spcPct val="80000"/>
              </a:lnSpc>
              <a:buNone/>
              <a:defRPr/>
            </a:pPr>
            <a:r>
              <a:rPr lang="en-US" altLang="en-US" sz="1600" dirty="0"/>
              <a:t>It is perfectly acceptable – in fact, fairly common – to have </a:t>
            </a:r>
            <a:r>
              <a:rPr lang="en-US" altLang="en-US" sz="1600" i="1" dirty="0"/>
              <a:t>multiple </a:t>
            </a:r>
            <a:r>
              <a:rPr lang="en-US" altLang="en-US" sz="1600" dirty="0"/>
              <a:t>conditionals inside a logical expression. </a:t>
            </a:r>
          </a:p>
          <a:p>
            <a:pPr marL="457200" lvl="1" indent="0" eaLnBrk="1" hangingPunct="1">
              <a:lnSpc>
                <a:spcPct val="80000"/>
              </a:lnSpc>
              <a:buNone/>
              <a:defRPr/>
            </a:pPr>
            <a:endParaRPr lang="en-US" altLang="en-US" sz="1600" dirty="0"/>
          </a:p>
          <a:p>
            <a:pPr marL="457200" lvl="1" indent="0" eaLnBrk="1" hangingPunct="1">
              <a:lnSpc>
                <a:spcPct val="80000"/>
              </a:lnSpc>
              <a:buNone/>
              <a:defRPr/>
            </a:pPr>
            <a:r>
              <a:rPr lang="en-US" altLang="en-US" sz="1600" dirty="0"/>
              <a:t>In the above example, because all of the conditionals are separated by logical ORs, as long as ONE of the above conditionals is true, the entire logical expression will evaluate as true.</a:t>
            </a:r>
          </a:p>
          <a:p>
            <a:pPr eaLnBrk="1" hangingPunct="1">
              <a:lnSpc>
                <a:spcPct val="80000"/>
              </a:lnSpc>
              <a:defRPr/>
            </a:pPr>
            <a:endParaRPr lang="en-US" altLang="en-US" sz="1800" dirty="0"/>
          </a:p>
        </p:txBody>
      </p:sp>
    </p:spTree>
    <p:extLst>
      <p:ext uri="{BB962C8B-B14F-4D97-AF65-F5344CB8AC3E}">
        <p14:creationId xmlns:p14="http://schemas.microsoft.com/office/powerpoint/2010/main" val="131440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77507">
                                            <p:txEl>
                                              <p:pRg st="7" end="7"/>
                                            </p:txEl>
                                          </p:spTgt>
                                        </p:tgtEl>
                                        <p:attrNameLst>
                                          <p:attrName>style.visibility</p:attrName>
                                        </p:attrNameLst>
                                      </p:cBhvr>
                                      <p:to>
                                        <p:strVal val="visible"/>
                                      </p:to>
                                    </p:set>
                                    <p:animEffect transition="in" filter="wheel(1)">
                                      <p:cBhvr>
                                        <p:cTn id="7" dur="2000"/>
                                        <p:tgtEl>
                                          <p:spTgt spid="277507">
                                            <p:txEl>
                                              <p:pRg st="7" end="7"/>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277507">
                                            <p:txEl>
                                              <p:pRg st="8" end="8"/>
                                            </p:txEl>
                                          </p:spTgt>
                                        </p:tgtEl>
                                        <p:attrNameLst>
                                          <p:attrName>style.visibility</p:attrName>
                                        </p:attrNameLst>
                                      </p:cBhvr>
                                      <p:to>
                                        <p:strVal val="visible"/>
                                      </p:to>
                                    </p:set>
                                    <p:animEffect transition="in" filter="wheel(1)">
                                      <p:cBhvr>
                                        <p:cTn id="10" dur="2000"/>
                                        <p:tgtEl>
                                          <p:spTgt spid="277507">
                                            <p:txEl>
                                              <p:pRg st="8" end="8"/>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277507">
                                            <p:txEl>
                                              <p:pRg st="10" end="10"/>
                                            </p:txEl>
                                          </p:spTgt>
                                        </p:tgtEl>
                                        <p:attrNameLst>
                                          <p:attrName>style.visibility</p:attrName>
                                        </p:attrNameLst>
                                      </p:cBhvr>
                                      <p:to>
                                        <p:strVal val="visible"/>
                                      </p:to>
                                    </p:set>
                                    <p:animEffect transition="in" filter="wheel(1)">
                                      <p:cBhvr>
                                        <p:cTn id="13" dur="2000"/>
                                        <p:tgtEl>
                                          <p:spTgt spid="2775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14DD647-3A2B-41AE-AED1-A9923264CA6E}"/>
              </a:ext>
            </a:extLst>
          </p:cNvPr>
          <p:cNvSpPr>
            <a:spLocks noChangeArrowheads="1"/>
          </p:cNvSpPr>
          <p:nvPr/>
        </p:nvSpPr>
        <p:spPr bwMode="auto">
          <a:xfrm>
            <a:off x="1676400" y="769938"/>
            <a:ext cx="87630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Arial" panose="020B0604020202020204" pitchFamily="34" charset="0"/>
              </a:rPr>
              <a:t>Parking meter example -- slightly improved version:</a:t>
            </a:r>
          </a:p>
          <a:p>
            <a:pPr eaLnBrk="1" hangingPunct="1">
              <a:spcBef>
                <a:spcPct val="0"/>
              </a:spcBef>
              <a:buFontTx/>
              <a:buNone/>
            </a:pPr>
            <a:endParaRPr lang="en-US" altLang="en-US" sz="1800" b="1"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If the user says that today is Sunday – with upper-case or lower case ‘s’, tell them they don’t have to feed the meter.  </a:t>
            </a:r>
          </a:p>
          <a:p>
            <a:pPr eaLnBrk="1" hangingPunct="1">
              <a:spcBef>
                <a:spcPct val="0"/>
              </a:spcBef>
              <a:buFontTx/>
              <a:buNone/>
            </a:pPr>
            <a:endParaRPr lang="en-US" altLang="en-US" sz="1800"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If it is not Sunday, say: “Better get some quarters!”</a:t>
            </a:r>
          </a:p>
          <a:p>
            <a:pPr lvl="1" eaLnBrk="1" hangingPunct="1">
              <a:spcBef>
                <a:spcPct val="0"/>
              </a:spcBef>
              <a:buFontTx/>
              <a:buNone/>
            </a:pPr>
            <a:endParaRPr lang="en-US" altLang="en-US" sz="1800" dirty="0">
              <a:latin typeface="Arial" panose="020B0604020202020204" pitchFamily="34" charset="0"/>
            </a:endParaRPr>
          </a:p>
          <a:p>
            <a:pPr lvl="1" eaLnBrk="1" hangingPunct="1">
              <a:spcBef>
                <a:spcPct val="0"/>
              </a:spcBef>
              <a:buFontTx/>
              <a:buNone/>
            </a:pPr>
            <a:r>
              <a:rPr lang="en-US" altLang="en-US" sz="1800" b="1" dirty="0">
                <a:latin typeface="Courier New" panose="02070309020205020404" pitchFamily="49" charset="0"/>
                <a:cs typeface="Courier New" panose="02070309020205020404" pitchFamily="49" charset="0"/>
              </a:rPr>
              <a:t>var day = document.getElementById('txtDay').value;</a:t>
            </a:r>
          </a:p>
          <a:p>
            <a:pPr lvl="1" eaLnBrk="1" hangingPunct="1">
              <a:spcBef>
                <a:spcPct val="0"/>
              </a:spcBef>
              <a:buFontTx/>
              <a:buNone/>
            </a:pPr>
            <a:endParaRPr lang="en-US" altLang="en-US" sz="1800" b="1" dirty="0">
              <a:latin typeface="Courier New" panose="02070309020205020404" pitchFamily="49" charset="0"/>
              <a:cs typeface="Courier New" panose="02070309020205020404" pitchFamily="49" charset="0"/>
            </a:endParaRPr>
          </a:p>
          <a:p>
            <a:pPr lvl="1" eaLnBrk="1" hangingPunct="1">
              <a:spcBef>
                <a:spcPct val="0"/>
              </a:spcBef>
              <a:buFontTx/>
              <a:buNone/>
            </a:pPr>
            <a:r>
              <a:rPr lang="en-US" altLang="en-US" sz="1800" b="1" dirty="0">
                <a:latin typeface="Courier New" panose="02070309020205020404" pitchFamily="49" charset="0"/>
                <a:cs typeface="Courier New" panose="02070309020205020404" pitchFamily="49" charset="0"/>
              </a:rPr>
              <a:t>if </a:t>
            </a:r>
            <a:r>
              <a:rPr lang="en-US" altLang="en-US" sz="1800" b="1">
                <a:latin typeface="Courier New" panose="02070309020205020404" pitchFamily="49" charset="0"/>
                <a:cs typeface="Courier New" panose="02070309020205020404" pitchFamily="49" charset="0"/>
              </a:rPr>
              <a:t>(day=="</a:t>
            </a:r>
            <a:r>
              <a:rPr lang="en-US" altLang="en-US" sz="1800" b="1" dirty="0">
                <a:latin typeface="Courier New" panose="02070309020205020404" pitchFamily="49" charset="0"/>
                <a:cs typeface="Courier New" panose="02070309020205020404" pitchFamily="49" charset="0"/>
              </a:rPr>
              <a:t>Sunday</a:t>
            </a:r>
            <a:r>
              <a:rPr lang="en-US" altLang="en-US" sz="1800" b="1">
                <a:latin typeface="Courier New" panose="02070309020205020404" pitchFamily="49" charset="0"/>
                <a:cs typeface="Courier New" panose="02070309020205020404" pitchFamily="49" charset="0"/>
              </a:rPr>
              <a:t>" || day=="</a:t>
            </a:r>
            <a:r>
              <a:rPr lang="en-US" altLang="en-US" sz="1800" b="1" dirty="0">
                <a:latin typeface="Courier New" panose="02070309020205020404" pitchFamily="49" charset="0"/>
                <a:cs typeface="Courier New" panose="02070309020205020404" pitchFamily="49" charset="0"/>
              </a:rPr>
              <a:t>sunday" )</a:t>
            </a:r>
          </a:p>
          <a:p>
            <a:pPr lvl="1" eaLnBrk="1" hangingPunct="1">
              <a:spcBef>
                <a:spcPct val="0"/>
              </a:spcBef>
              <a:buFontTx/>
              <a:buNone/>
            </a:pPr>
            <a:r>
              <a:rPr lang="en-US" altLang="en-US" sz="1800" b="1" dirty="0">
                <a:latin typeface="Courier New" panose="02070309020205020404" pitchFamily="49" charset="0"/>
                <a:cs typeface="Courier New" panose="02070309020205020404" pitchFamily="49" charset="0"/>
              </a:rPr>
              <a:t>{</a:t>
            </a:r>
          </a:p>
          <a:p>
            <a:pPr lvl="1" eaLnBrk="1" hangingPunct="1">
              <a:spcBef>
                <a:spcPct val="0"/>
              </a:spcBef>
              <a:buFontTx/>
              <a:buNone/>
            </a:pPr>
            <a:r>
              <a:rPr lang="en-US" altLang="en-US" sz="1800" b="1" dirty="0">
                <a:latin typeface="Courier New" panose="02070309020205020404" pitchFamily="49" charset="0"/>
                <a:cs typeface="Courier New" panose="02070309020205020404" pitchFamily="49" charset="0"/>
              </a:rPr>
              <a:t>	alert("No need to pay the meter!");</a:t>
            </a:r>
          </a:p>
          <a:p>
            <a:pPr lvl="1" eaLnBrk="1" hangingPunct="1">
              <a:spcBef>
                <a:spcPct val="0"/>
              </a:spcBef>
              <a:buFontTx/>
              <a:buNone/>
            </a:pPr>
            <a:r>
              <a:rPr lang="en-US" altLang="en-US" sz="1800" b="1" dirty="0">
                <a:latin typeface="Courier New" panose="02070309020205020404" pitchFamily="49" charset="0"/>
                <a:cs typeface="Courier New" panose="02070309020205020404" pitchFamily="49" charset="0"/>
              </a:rPr>
              <a:t>}</a:t>
            </a:r>
          </a:p>
          <a:p>
            <a:pPr lvl="1" eaLnBrk="1" hangingPunct="1">
              <a:spcBef>
                <a:spcPct val="0"/>
              </a:spcBef>
              <a:buFontTx/>
              <a:buNone/>
            </a:pPr>
            <a:r>
              <a:rPr lang="en-US" altLang="en-US" sz="1800" b="1" dirty="0">
                <a:latin typeface="Courier New" panose="02070309020205020404" pitchFamily="49" charset="0"/>
                <a:cs typeface="Courier New" panose="02070309020205020404" pitchFamily="49" charset="0"/>
              </a:rPr>
              <a:t>else</a:t>
            </a:r>
          </a:p>
          <a:p>
            <a:pPr lvl="1" eaLnBrk="1" hangingPunct="1">
              <a:spcBef>
                <a:spcPct val="0"/>
              </a:spcBef>
              <a:buFontTx/>
              <a:buNone/>
            </a:pPr>
            <a:r>
              <a:rPr lang="en-US" altLang="en-US" sz="1800" b="1" dirty="0">
                <a:latin typeface="Courier New" panose="02070309020205020404" pitchFamily="49" charset="0"/>
                <a:cs typeface="Courier New" panose="02070309020205020404" pitchFamily="49" charset="0"/>
              </a:rPr>
              <a:t>{</a:t>
            </a:r>
          </a:p>
          <a:p>
            <a:pPr lvl="1" eaLnBrk="1" hangingPunct="1">
              <a:spcBef>
                <a:spcPct val="0"/>
              </a:spcBef>
              <a:buFontTx/>
              <a:buNone/>
            </a:pPr>
            <a:r>
              <a:rPr lang="en-US" altLang="en-US" sz="1800" b="1" dirty="0">
                <a:latin typeface="Courier New" panose="02070309020205020404" pitchFamily="49" charset="0"/>
                <a:cs typeface="Courier New" panose="02070309020205020404" pitchFamily="49" charset="0"/>
              </a:rPr>
              <a:t>	alert("Better get some quarters!");</a:t>
            </a:r>
          </a:p>
          <a:p>
            <a:pPr lvl="1" eaLnBrk="1" hangingPunct="1">
              <a:spcBef>
                <a:spcPct val="0"/>
              </a:spcBef>
              <a:buFontTx/>
              <a:buNone/>
            </a:pPr>
            <a:r>
              <a:rPr lang="en-US" altLang="en-US" sz="1800" b="1" dirty="0">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0">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0">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0">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0">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30">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0">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ACCD59DE-B637-4807-827A-173856D8AA48}"/>
              </a:ext>
            </a:extLst>
          </p:cNvPr>
          <p:cNvSpPr>
            <a:spLocks noGrp="1" noChangeArrowheads="1"/>
          </p:cNvSpPr>
          <p:nvPr>
            <p:ph idx="1"/>
          </p:nvPr>
        </p:nvSpPr>
        <p:spPr>
          <a:xfrm>
            <a:off x="1981200" y="1066800"/>
            <a:ext cx="8229600" cy="4648200"/>
          </a:xfrm>
        </p:spPr>
        <p:txBody>
          <a:bodyPr/>
          <a:lstStyle/>
          <a:p>
            <a:pPr marL="0" indent="0">
              <a:lnSpc>
                <a:spcPct val="90000"/>
              </a:lnSpc>
              <a:buNone/>
              <a:defRPr/>
            </a:pPr>
            <a:r>
              <a:rPr lang="en-US" altLang="en-US" sz="1800"/>
              <a:t>Also very common are situations </a:t>
            </a:r>
            <a:r>
              <a:rPr lang="en-US" altLang="en-US" sz="1800" dirty="0"/>
              <a:t>in which two or </a:t>
            </a:r>
            <a:r>
              <a:rPr lang="en-US" altLang="en-US" sz="1800"/>
              <a:t>more conditionals </a:t>
            </a:r>
            <a:r>
              <a:rPr lang="en-US" altLang="en-US" sz="1800" dirty="0"/>
              <a:t>must </a:t>
            </a:r>
            <a:r>
              <a:rPr lang="en-US" altLang="en-US" sz="1800" u="sng" dirty="0"/>
              <a:t>ALL</a:t>
            </a:r>
            <a:r>
              <a:rPr lang="en-US" altLang="en-US" sz="1800" dirty="0"/>
              <a:t> be True:  </a:t>
            </a:r>
          </a:p>
          <a:p>
            <a:pPr>
              <a:lnSpc>
                <a:spcPct val="90000"/>
              </a:lnSpc>
              <a:defRPr/>
            </a:pPr>
            <a:endParaRPr lang="en-US" altLang="en-US" sz="1800" dirty="0"/>
          </a:p>
          <a:p>
            <a:pPr marL="0" indent="0">
              <a:lnSpc>
                <a:spcPct val="90000"/>
              </a:lnSpc>
              <a:buNone/>
              <a:defRPr/>
            </a:pPr>
            <a:r>
              <a:rPr lang="en-US" altLang="en-US" sz="1800" dirty="0"/>
              <a:t>For example, suppose that in order to be allowed to vote, an individual must 1) be registered, and 2) be at least 18 years old. </a:t>
            </a:r>
          </a:p>
          <a:p>
            <a:pPr marL="0" indent="0">
              <a:lnSpc>
                <a:spcPct val="90000"/>
              </a:lnSpc>
              <a:buNone/>
              <a:defRPr/>
            </a:pPr>
            <a:endParaRPr lang="en-US" altLang="en-US" sz="1800" dirty="0"/>
          </a:p>
          <a:p>
            <a:pPr marL="0" indent="0">
              <a:lnSpc>
                <a:spcPct val="90000"/>
              </a:lnSpc>
              <a:buNone/>
              <a:defRPr/>
            </a:pPr>
            <a:r>
              <a:rPr lang="en-US" altLang="en-US" sz="1800" dirty="0"/>
              <a:t>In other words, </a:t>
            </a:r>
            <a:r>
              <a:rPr lang="en-US" altLang="en-US" sz="1800" i="1" dirty="0"/>
              <a:t>ALL</a:t>
            </a:r>
            <a:r>
              <a:rPr lang="en-US" altLang="en-US" sz="1800" dirty="0"/>
              <a:t> requirements must be met. The syntax follows:</a:t>
            </a:r>
          </a:p>
          <a:p>
            <a:pPr lvl="1">
              <a:lnSpc>
                <a:spcPct val="90000"/>
              </a:lnSpc>
              <a:buFont typeface="Wingdings" panose="05000000000000000000" pitchFamily="2" charset="2"/>
              <a:buNone/>
              <a:defRPr/>
            </a:pPr>
            <a:r>
              <a:rPr lang="en-US" altLang="en-US" sz="1400" dirty="0">
                <a:latin typeface="Courier New" panose="02070309020205020404" pitchFamily="49" charset="0"/>
              </a:rPr>
              <a:t>if  (  age &gt;= 18    </a:t>
            </a:r>
            <a:r>
              <a:rPr lang="en-US" altLang="en-US" sz="2400" dirty="0">
                <a:solidFill>
                  <a:srgbClr val="FF0000"/>
                </a:solidFill>
                <a:latin typeface="Courier New" panose="02070309020205020404" pitchFamily="49" charset="0"/>
              </a:rPr>
              <a:t>&amp;&amp;</a:t>
            </a:r>
            <a:r>
              <a:rPr lang="en-US" altLang="en-US" sz="1400" dirty="0">
                <a:latin typeface="Courier New" panose="02070309020205020404" pitchFamily="49" charset="0"/>
              </a:rPr>
              <a:t>    registered=="yes")</a:t>
            </a:r>
          </a:p>
          <a:p>
            <a:pPr lvl="1">
              <a:lnSpc>
                <a:spcPct val="90000"/>
              </a:lnSpc>
              <a:buFont typeface="Wingdings" panose="05000000000000000000" pitchFamily="2" charset="2"/>
              <a:buNone/>
              <a:defRPr/>
            </a:pPr>
            <a:r>
              <a:rPr lang="en-US" altLang="en-US" sz="1400" dirty="0">
                <a:latin typeface="Courier New" panose="02070309020205020404" pitchFamily="49" charset="0"/>
              </a:rPr>
              <a:t>{</a:t>
            </a:r>
          </a:p>
          <a:p>
            <a:pPr lvl="1">
              <a:lnSpc>
                <a:spcPct val="90000"/>
              </a:lnSpc>
              <a:buFont typeface="Wingdings" panose="05000000000000000000" pitchFamily="2" charset="2"/>
              <a:buNone/>
              <a:defRPr/>
            </a:pPr>
            <a:r>
              <a:rPr lang="en-US" altLang="en-US" sz="1400" dirty="0">
                <a:latin typeface="Courier New" panose="02070309020205020404" pitchFamily="49" charset="0"/>
              </a:rPr>
              <a:t>	alert("You may vote")</a:t>
            </a:r>
          </a:p>
          <a:p>
            <a:pPr lvl="1">
              <a:lnSpc>
                <a:spcPct val="90000"/>
              </a:lnSpc>
              <a:buFont typeface="Wingdings" panose="05000000000000000000" pitchFamily="2" charset="2"/>
              <a:buNone/>
              <a:defRPr/>
            </a:pPr>
            <a:r>
              <a:rPr lang="en-US" altLang="en-US" sz="1400" dirty="0">
                <a:latin typeface="Courier New" panose="02070309020205020404" pitchFamily="49" charset="0"/>
              </a:rPr>
              <a:t>}</a:t>
            </a:r>
          </a:p>
          <a:p>
            <a:pPr lvl="1">
              <a:lnSpc>
                <a:spcPct val="90000"/>
              </a:lnSpc>
              <a:buFont typeface="Wingdings" panose="05000000000000000000" pitchFamily="2" charset="2"/>
              <a:buNone/>
              <a:defRPr/>
            </a:pPr>
            <a:r>
              <a:rPr lang="en-US" altLang="en-US" sz="1400" dirty="0">
                <a:latin typeface="Courier New" panose="02070309020205020404" pitchFamily="49" charset="0"/>
              </a:rPr>
              <a:t>else</a:t>
            </a:r>
          </a:p>
          <a:p>
            <a:pPr lvl="1">
              <a:lnSpc>
                <a:spcPct val="90000"/>
              </a:lnSpc>
              <a:buFont typeface="Wingdings" panose="05000000000000000000" pitchFamily="2" charset="2"/>
              <a:buNone/>
              <a:defRPr/>
            </a:pPr>
            <a:r>
              <a:rPr lang="en-US" altLang="en-US" sz="1400" dirty="0">
                <a:latin typeface="Courier New" panose="02070309020205020404" pitchFamily="49" charset="0"/>
              </a:rPr>
              <a:t>{</a:t>
            </a:r>
          </a:p>
          <a:p>
            <a:pPr lvl="1">
              <a:lnSpc>
                <a:spcPct val="90000"/>
              </a:lnSpc>
              <a:buFont typeface="Wingdings" panose="05000000000000000000" pitchFamily="2" charset="2"/>
              <a:buNone/>
              <a:defRPr/>
            </a:pPr>
            <a:r>
              <a:rPr lang="en-US" altLang="en-US" sz="1400" dirty="0">
                <a:latin typeface="Courier New" panose="02070309020205020404" pitchFamily="49" charset="0"/>
              </a:rPr>
              <a:t>	alert("You may not vote");</a:t>
            </a:r>
          </a:p>
          <a:p>
            <a:pPr lvl="1">
              <a:lnSpc>
                <a:spcPct val="90000"/>
              </a:lnSpc>
              <a:buFont typeface="Wingdings" panose="05000000000000000000" pitchFamily="2" charset="2"/>
              <a:buNone/>
              <a:defRPr/>
            </a:pPr>
            <a:r>
              <a:rPr lang="en-US" altLang="en-US" sz="1400" dirty="0">
                <a:latin typeface="Courier New" panose="02070309020205020404" pitchFamily="49" charset="0"/>
              </a:rPr>
              <a:t>}</a:t>
            </a:r>
          </a:p>
          <a:p>
            <a:pPr lvl="1">
              <a:lnSpc>
                <a:spcPct val="90000"/>
              </a:lnSpc>
              <a:buFont typeface="Wingdings" panose="05000000000000000000" pitchFamily="2" charset="2"/>
              <a:buNone/>
              <a:defRPr/>
            </a:pPr>
            <a:endParaRPr lang="en-US" altLang="en-US" sz="1400" dirty="0">
              <a:latin typeface="Courier New" panose="02070309020205020404" pitchFamily="49" charset="0"/>
            </a:endParaRPr>
          </a:p>
          <a:p>
            <a:pPr>
              <a:lnSpc>
                <a:spcPct val="90000"/>
              </a:lnSpc>
              <a:defRPr/>
            </a:pPr>
            <a:r>
              <a:rPr lang="en-US" altLang="en-US" sz="1800" dirty="0"/>
              <a:t>As with OR statements, you can have as many conditionals as you need inside the logical expression.  </a:t>
            </a:r>
          </a:p>
          <a:p>
            <a:pPr>
              <a:lnSpc>
                <a:spcPct val="90000"/>
              </a:lnSpc>
              <a:buFont typeface="Wingdings" panose="05000000000000000000" pitchFamily="2" charset="2"/>
              <a:buNone/>
              <a:defRPr/>
            </a:pPr>
            <a:endParaRPr lang="en-US" altLang="en-US" sz="2800" dirty="0"/>
          </a:p>
        </p:txBody>
      </p:sp>
      <p:sp>
        <p:nvSpPr>
          <p:cNvPr id="5" name="Rectangle 2">
            <a:extLst>
              <a:ext uri="{FF2B5EF4-FFF2-40B4-BE49-F238E27FC236}">
                <a16:creationId xmlns:a16="http://schemas.microsoft.com/office/drawing/2014/main" id="{B6F3FE7C-2597-4EB7-9A41-DE8BC92E004C}"/>
              </a:ext>
            </a:extLst>
          </p:cNvPr>
          <p:cNvSpPr>
            <a:spLocks noGrp="1" noChangeArrowheads="1"/>
          </p:cNvSpPr>
          <p:nvPr>
            <p:ph type="title"/>
          </p:nvPr>
        </p:nvSpPr>
        <p:spPr>
          <a:xfrm>
            <a:off x="1885950" y="228600"/>
            <a:ext cx="8115300" cy="685800"/>
          </a:xfrm>
        </p:spPr>
        <p:txBody>
          <a:bodyPr/>
          <a:lstStyle/>
          <a:p>
            <a:pPr eaLnBrk="1" hangingPunct="1"/>
            <a:r>
              <a:rPr lang="en-US" altLang="en-US" sz="2800" dirty="0"/>
              <a:t>Multiple Conditionals Separated By Logical ANDs  (</a:t>
            </a:r>
            <a:r>
              <a:rPr lang="en-US" altLang="en-US" sz="2800" dirty="0">
                <a:latin typeface="Courier New" panose="02070309020205020404" pitchFamily="49" charset="0"/>
                <a:cs typeface="Courier New" panose="02070309020205020404" pitchFamily="49" charset="0"/>
              </a:rPr>
              <a:t>&amp;&amp;</a:t>
            </a:r>
            <a:r>
              <a:rPr lang="en-US" altLang="en-US" sz="2800" dirty="0"/>
              <a:t>)</a:t>
            </a:r>
          </a:p>
        </p:txBody>
      </p:sp>
      <p:sp>
        <p:nvSpPr>
          <p:cNvPr id="3" name="TextBox 2">
            <a:extLst>
              <a:ext uri="{FF2B5EF4-FFF2-40B4-BE49-F238E27FC236}">
                <a16:creationId xmlns:a16="http://schemas.microsoft.com/office/drawing/2014/main" id="{ECB3FCDB-6466-4E4A-893D-A6A215B0BBB9}"/>
              </a:ext>
            </a:extLst>
          </p:cNvPr>
          <p:cNvSpPr txBox="1"/>
          <p:nvPr/>
        </p:nvSpPr>
        <p:spPr>
          <a:xfrm>
            <a:off x="2209800" y="5884753"/>
            <a:ext cx="77724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en-US" sz="1600" b="1" dirty="0"/>
              <a:t>Summary: </a:t>
            </a:r>
            <a:r>
              <a:rPr lang="en-US" altLang="en-US" sz="1600" dirty="0"/>
              <a:t>When separated by logical AND  (i.e.  </a:t>
            </a:r>
            <a:r>
              <a:rPr lang="en-US" altLang="en-US" sz="2000" b="1" dirty="0">
                <a:latin typeface="Courier New" panose="02070309020205020404" pitchFamily="49" charset="0"/>
                <a:cs typeface="Courier New" panose="02070309020205020404" pitchFamily="49" charset="0"/>
              </a:rPr>
              <a:t>&amp;&amp;</a:t>
            </a:r>
            <a:r>
              <a:rPr lang="en-US" altLang="en-US" sz="1600" dirty="0"/>
              <a:t>  ),  the rule is that </a:t>
            </a:r>
            <a:r>
              <a:rPr lang="en-US" altLang="en-US" sz="1600" u="sng" dirty="0"/>
              <a:t>ALL conditionals must be true</a:t>
            </a:r>
            <a:r>
              <a:rPr lang="en-US" altLang="en-US" sz="1600" dirty="0"/>
              <a:t> in order for the logical expression to evaluate to 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7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57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57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579">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4579">
                                            <p:txEl>
                                              <p:pRg st="14" end="14"/>
                                            </p:txEl>
                                          </p:spTgt>
                                        </p:tgtEl>
                                        <p:attrNameLst>
                                          <p:attrName>style.visibility</p:attrName>
                                        </p:attrNameLst>
                                      </p:cBhvr>
                                      <p:to>
                                        <p:strVal val="visible"/>
                                      </p:to>
                                    </p:set>
                                    <p:animEffect transition="in" filter="fade">
                                      <p:cBhvr>
                                        <p:cTn id="37" dur="1000"/>
                                        <p:tgtEl>
                                          <p:spTgt spid="24579">
                                            <p:txEl>
                                              <p:pRg st="14" end="14"/>
                                            </p:txEl>
                                          </p:spTgt>
                                        </p:tgtEl>
                                      </p:cBhvr>
                                    </p:animEffect>
                                    <p:anim calcmode="lin" valueType="num">
                                      <p:cBhvr>
                                        <p:cTn id="38" dur="1000" fill="hold"/>
                                        <p:tgtEl>
                                          <p:spTgt spid="24579">
                                            <p:txEl>
                                              <p:pRg st="14" end="14"/>
                                            </p:txEl>
                                          </p:spTgt>
                                        </p:tgtEl>
                                        <p:attrNameLst>
                                          <p:attrName>ppt_x</p:attrName>
                                        </p:attrNameLst>
                                      </p:cBhvr>
                                      <p:tavLst>
                                        <p:tav tm="0">
                                          <p:val>
                                            <p:strVal val="#ppt_x"/>
                                          </p:val>
                                        </p:tav>
                                        <p:tav tm="100000">
                                          <p:val>
                                            <p:strVal val="#ppt_x"/>
                                          </p:val>
                                        </p:tav>
                                      </p:tavLst>
                                    </p:anim>
                                    <p:anim calcmode="lin" valueType="num">
                                      <p:cBhvr>
                                        <p:cTn id="39" dur="1000" fill="hold"/>
                                        <p:tgtEl>
                                          <p:spTgt spid="24579">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heel(1)">
                                      <p:cBhvr>
                                        <p:cTn id="4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669CE23-DC41-41BB-AD14-F07BA564FBC1}"/>
              </a:ext>
            </a:extLst>
          </p:cNvPr>
          <p:cNvSpPr>
            <a:spLocks noGrp="1" noChangeArrowheads="1"/>
          </p:cNvSpPr>
          <p:nvPr>
            <p:ph type="title"/>
          </p:nvPr>
        </p:nvSpPr>
        <p:spPr>
          <a:xfrm>
            <a:off x="1905000" y="76200"/>
            <a:ext cx="8229600" cy="990600"/>
          </a:xfrm>
        </p:spPr>
        <p:txBody>
          <a:bodyPr/>
          <a:lstStyle/>
          <a:p>
            <a:r>
              <a:rPr lang="en-US" altLang="en-US" sz="3200" dirty="0"/>
              <a:t>Multiple Conditionals are Perfectly Acceptable</a:t>
            </a:r>
          </a:p>
        </p:txBody>
      </p:sp>
      <p:sp>
        <p:nvSpPr>
          <p:cNvPr id="13315" name="Rectangle 3">
            <a:extLst>
              <a:ext uri="{FF2B5EF4-FFF2-40B4-BE49-F238E27FC236}">
                <a16:creationId xmlns:a16="http://schemas.microsoft.com/office/drawing/2014/main" id="{5969795B-FD90-4BB6-971B-157BF6DE497D}"/>
              </a:ext>
            </a:extLst>
          </p:cNvPr>
          <p:cNvSpPr>
            <a:spLocks noGrp="1" noChangeArrowheads="1"/>
          </p:cNvSpPr>
          <p:nvPr>
            <p:ph idx="1"/>
          </p:nvPr>
        </p:nvSpPr>
        <p:spPr>
          <a:xfrm>
            <a:off x="1638300" y="2133600"/>
            <a:ext cx="8915400" cy="3124200"/>
          </a:xfrm>
        </p:spPr>
        <p:txBody>
          <a:bodyPr/>
          <a:lstStyle/>
          <a:p>
            <a:pPr marL="0" indent="0">
              <a:lnSpc>
                <a:spcPct val="90000"/>
              </a:lnSpc>
              <a:buNone/>
              <a:defRPr/>
            </a:pPr>
            <a:r>
              <a:rPr lang="en-US" sz="1400" dirty="0">
                <a:latin typeface="Courier New" pitchFamily="49" charset="0"/>
              </a:rPr>
              <a:t> if  (age &gt;= 18 </a:t>
            </a:r>
            <a:r>
              <a:rPr lang="en-US" sz="2000" dirty="0">
                <a:solidFill>
                  <a:srgbClr val="FF0000"/>
                </a:solidFill>
                <a:latin typeface="Courier New" pitchFamily="49" charset="0"/>
              </a:rPr>
              <a:t>&amp;&amp;</a:t>
            </a:r>
            <a:r>
              <a:rPr lang="en-US" sz="1400" dirty="0">
                <a:solidFill>
                  <a:srgbClr val="FF0000"/>
                </a:solidFill>
                <a:latin typeface="Courier New" pitchFamily="49" charset="0"/>
              </a:rPr>
              <a:t> </a:t>
            </a:r>
            <a:r>
              <a:rPr lang="en-US" sz="1400" dirty="0">
                <a:latin typeface="Courier New" pitchFamily="49" charset="0"/>
              </a:rPr>
              <a:t>registered=="yes" </a:t>
            </a:r>
            <a:r>
              <a:rPr lang="en-US" sz="2000" dirty="0">
                <a:solidFill>
                  <a:srgbClr val="FF0000"/>
                </a:solidFill>
                <a:latin typeface="Courier New" pitchFamily="49" charset="0"/>
              </a:rPr>
              <a:t>&amp;&amp;</a:t>
            </a:r>
            <a:r>
              <a:rPr lang="en-US" sz="1400" dirty="0">
                <a:solidFill>
                  <a:srgbClr val="FF0000"/>
                </a:solidFill>
                <a:latin typeface="Courier New" pitchFamily="49" charset="0"/>
              </a:rPr>
              <a:t> </a:t>
            </a:r>
            <a:r>
              <a:rPr lang="en-US" sz="1400" dirty="0">
                <a:latin typeface="Courier New" pitchFamily="49" charset="0"/>
              </a:rPr>
              <a:t>citizen=="yes" </a:t>
            </a:r>
            <a:r>
              <a:rPr lang="en-US" sz="2000" dirty="0">
                <a:solidFill>
                  <a:srgbClr val="FF0000"/>
                </a:solidFill>
                <a:latin typeface="Courier New" pitchFamily="49" charset="0"/>
              </a:rPr>
              <a:t>&amp;&amp;</a:t>
            </a:r>
            <a:r>
              <a:rPr lang="en-US" sz="1400" dirty="0">
                <a:solidFill>
                  <a:srgbClr val="FF0000"/>
                </a:solidFill>
                <a:latin typeface="Courier New" pitchFamily="49" charset="0"/>
              </a:rPr>
              <a:t>  </a:t>
            </a:r>
            <a:r>
              <a:rPr lang="en-US" sz="1400" dirty="0">
                <a:latin typeface="Courier New" pitchFamily="49" charset="0"/>
              </a:rPr>
              <a:t>notFelon=="yes")</a:t>
            </a:r>
          </a:p>
          <a:p>
            <a:pPr>
              <a:lnSpc>
                <a:spcPct val="90000"/>
              </a:lnSpc>
              <a:buNone/>
              <a:defRPr/>
            </a:pPr>
            <a:r>
              <a:rPr lang="en-US" sz="1400" dirty="0">
                <a:latin typeface="Courier New" pitchFamily="49" charset="0"/>
              </a:rPr>
              <a:t> {</a:t>
            </a:r>
          </a:p>
          <a:p>
            <a:pPr>
              <a:lnSpc>
                <a:spcPct val="90000"/>
              </a:lnSpc>
              <a:buNone/>
              <a:defRPr/>
            </a:pPr>
            <a:r>
              <a:rPr lang="en-US" sz="1400" dirty="0">
                <a:latin typeface="Courier New" pitchFamily="49" charset="0"/>
              </a:rPr>
              <a:t>	alert("You may vote")</a:t>
            </a:r>
          </a:p>
          <a:p>
            <a:pPr>
              <a:lnSpc>
                <a:spcPct val="90000"/>
              </a:lnSpc>
              <a:buNone/>
              <a:defRPr/>
            </a:pPr>
            <a:r>
              <a:rPr lang="en-US" sz="1400" dirty="0">
                <a:latin typeface="Courier New" pitchFamily="49" charset="0"/>
              </a:rPr>
              <a:t> }</a:t>
            </a:r>
          </a:p>
          <a:p>
            <a:pPr>
              <a:lnSpc>
                <a:spcPct val="90000"/>
              </a:lnSpc>
              <a:buNone/>
              <a:defRPr/>
            </a:pPr>
            <a:r>
              <a:rPr lang="en-US" sz="1400" dirty="0">
                <a:latin typeface="Courier New" pitchFamily="49" charset="0"/>
              </a:rPr>
              <a:t> else</a:t>
            </a:r>
          </a:p>
          <a:p>
            <a:pPr>
              <a:lnSpc>
                <a:spcPct val="90000"/>
              </a:lnSpc>
              <a:buNone/>
              <a:defRPr/>
            </a:pPr>
            <a:r>
              <a:rPr lang="en-US" sz="1400" dirty="0">
                <a:latin typeface="Courier New" pitchFamily="49" charset="0"/>
              </a:rPr>
              <a:t> {</a:t>
            </a:r>
          </a:p>
          <a:p>
            <a:pPr>
              <a:lnSpc>
                <a:spcPct val="90000"/>
              </a:lnSpc>
              <a:buNone/>
              <a:defRPr/>
            </a:pPr>
            <a:r>
              <a:rPr lang="en-US" sz="1400" dirty="0">
                <a:latin typeface="Courier New" pitchFamily="49" charset="0"/>
              </a:rPr>
              <a:t>	alert("You may not vote");</a:t>
            </a:r>
          </a:p>
          <a:p>
            <a:pPr>
              <a:lnSpc>
                <a:spcPct val="90000"/>
              </a:lnSpc>
              <a:buNone/>
              <a:defRPr/>
            </a:pPr>
            <a:r>
              <a:rPr lang="en-US" sz="1400" dirty="0">
                <a:latin typeface="Courier New" pitchFamily="49" charset="0"/>
              </a:rPr>
              <a:t> }</a:t>
            </a:r>
          </a:p>
          <a:p>
            <a:pPr marL="0" indent="0">
              <a:lnSpc>
                <a:spcPct val="90000"/>
              </a:lnSpc>
              <a:buNone/>
              <a:defRPr/>
            </a:pPr>
            <a:endParaRPr lang="en-US" sz="1800" dirty="0"/>
          </a:p>
          <a:p>
            <a:pPr marL="0" indent="0">
              <a:lnSpc>
                <a:spcPct val="90000"/>
              </a:lnSpc>
              <a:buNone/>
              <a:defRPr/>
            </a:pPr>
            <a:r>
              <a:rPr lang="en-US" sz="2000" dirty="0"/>
              <a:t>Also, recall that when multiple conditionals are separated by the logical and operator, </a:t>
            </a:r>
            <a:r>
              <a:rPr lang="en-US" sz="2400" dirty="0">
                <a:latin typeface="Courier New" panose="02070309020205020404" pitchFamily="49" charset="0"/>
                <a:cs typeface="Courier New" panose="02070309020205020404" pitchFamily="49" charset="0"/>
              </a:rPr>
              <a:t>&amp;&amp;</a:t>
            </a:r>
            <a:r>
              <a:rPr lang="en-US" sz="2000" dirty="0"/>
              <a:t>, </a:t>
            </a:r>
            <a:r>
              <a:rPr lang="en-US" sz="2000" u="sng" dirty="0"/>
              <a:t>all</a:t>
            </a:r>
            <a:r>
              <a:rPr lang="en-US" sz="2000" dirty="0"/>
              <a:t> of the conditionals must be True for the whole logical expression to evaluate to True.</a:t>
            </a:r>
            <a:r>
              <a:rPr lang="en-US" sz="2800" dirty="0"/>
              <a:t> </a:t>
            </a:r>
          </a:p>
          <a:p>
            <a:pPr>
              <a:lnSpc>
                <a:spcPct val="90000"/>
              </a:lnSpc>
              <a:buFont typeface="Wingdings" pitchFamily="2" charset="2"/>
              <a:buNone/>
              <a:defRPr/>
            </a:pPr>
            <a:endParaRPr lang="en-US" sz="2800" dirty="0"/>
          </a:p>
        </p:txBody>
      </p:sp>
      <p:sp>
        <p:nvSpPr>
          <p:cNvPr id="4" name="TextBox 3">
            <a:extLst>
              <a:ext uri="{FF2B5EF4-FFF2-40B4-BE49-F238E27FC236}">
                <a16:creationId xmlns:a16="http://schemas.microsoft.com/office/drawing/2014/main" id="{BCDBC755-44E8-40DA-B13E-A733C91A839C}"/>
              </a:ext>
            </a:extLst>
          </p:cNvPr>
          <p:cNvSpPr txBox="1"/>
          <p:nvPr/>
        </p:nvSpPr>
        <p:spPr>
          <a:xfrm>
            <a:off x="2781300" y="1286268"/>
            <a:ext cx="6629400" cy="3139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lnSpc>
                <a:spcPct val="90000"/>
              </a:lnSpc>
              <a:defRPr/>
            </a:pPr>
            <a:r>
              <a:rPr lang="en-US" sz="1600" b="1" dirty="0"/>
              <a:t>You can have as many conditionals as you like inside the logical expression.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3315">
                                            <p:txEl>
                                              <p:pRg st="9" end="9"/>
                                            </p:txEl>
                                          </p:spTgt>
                                        </p:tgtEl>
                                        <p:attrNameLst>
                                          <p:attrName>style.visibility</p:attrName>
                                        </p:attrNameLst>
                                      </p:cBhvr>
                                      <p:to>
                                        <p:strVal val="visible"/>
                                      </p:to>
                                    </p:set>
                                    <p:animEffect transition="in" filter="wheel(1)">
                                      <p:cBhvr>
                                        <p:cTn id="7" dur="2000"/>
                                        <p:tgtEl>
                                          <p:spTgt spid="13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692EA7B4-8C62-4A39-83C6-CB0B09263995}"/>
              </a:ext>
            </a:extLst>
          </p:cNvPr>
          <p:cNvSpPr txBox="1">
            <a:spLocks noGrp="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B3A89A07-C57A-43E1-834F-768A80ECEB82}" type="slidenum">
              <a:rPr lang="en-US" altLang="en-US" sz="1000">
                <a:latin typeface="Arial" panose="020B0604020202020204" pitchFamily="34" charset="0"/>
              </a:rPr>
              <a:pPr algn="r" eaLnBrk="1" hangingPunct="1">
                <a:spcBef>
                  <a:spcPct val="0"/>
                </a:spcBef>
                <a:buFontTx/>
                <a:buNone/>
              </a:pPr>
              <a:t>108</a:t>
            </a:fld>
            <a:endParaRPr lang="en-US" altLang="en-US" sz="1000" dirty="0">
              <a:latin typeface="Arial" panose="020B0604020202020204" pitchFamily="34" charset="0"/>
            </a:endParaRPr>
          </a:p>
        </p:txBody>
      </p:sp>
      <p:sp>
        <p:nvSpPr>
          <p:cNvPr id="28675" name="Rectangle 2">
            <a:extLst>
              <a:ext uri="{FF2B5EF4-FFF2-40B4-BE49-F238E27FC236}">
                <a16:creationId xmlns:a16="http://schemas.microsoft.com/office/drawing/2014/main" id="{3F68D726-F01B-41E0-B246-7D09368ED728}"/>
              </a:ext>
            </a:extLst>
          </p:cNvPr>
          <p:cNvSpPr>
            <a:spLocks noGrp="1" noChangeArrowheads="1"/>
          </p:cNvSpPr>
          <p:nvPr>
            <p:ph type="title" idx="4294967295"/>
          </p:nvPr>
        </p:nvSpPr>
        <p:spPr>
          <a:xfrm>
            <a:off x="1981200" y="0"/>
            <a:ext cx="7543800" cy="1295400"/>
          </a:xfrm>
        </p:spPr>
        <p:txBody>
          <a:bodyPr/>
          <a:lstStyle/>
          <a:p>
            <a:pPr eaLnBrk="1" hangingPunct="1"/>
            <a:r>
              <a:rPr lang="en-US" altLang="en-US" sz="3200" dirty="0"/>
              <a:t>Using braces for ‘if’ statements</a:t>
            </a:r>
            <a:endParaRPr lang="en-US" altLang="en-US" sz="3200" b="1" dirty="0"/>
          </a:p>
        </p:txBody>
      </p:sp>
      <p:sp>
        <p:nvSpPr>
          <p:cNvPr id="29700" name="Rectangle 3">
            <a:extLst>
              <a:ext uri="{FF2B5EF4-FFF2-40B4-BE49-F238E27FC236}">
                <a16:creationId xmlns:a16="http://schemas.microsoft.com/office/drawing/2014/main" id="{F1D0BB93-E530-49A0-B401-038A0399D60C}"/>
              </a:ext>
            </a:extLst>
          </p:cNvPr>
          <p:cNvSpPr>
            <a:spLocks noGrp="1" noChangeArrowheads="1"/>
          </p:cNvSpPr>
          <p:nvPr>
            <p:ph type="body" idx="4294967295"/>
          </p:nvPr>
        </p:nvSpPr>
        <p:spPr>
          <a:xfrm>
            <a:off x="1981200" y="1524001"/>
            <a:ext cx="8229600" cy="4411663"/>
          </a:xfrm>
        </p:spPr>
        <p:txBody>
          <a:bodyPr rtlCol="0">
            <a:normAutofit fontScale="92500" lnSpcReduction="10000"/>
          </a:bodyPr>
          <a:lstStyle/>
          <a:p>
            <a:pPr eaLnBrk="1" fontAlgn="auto" hangingPunct="1">
              <a:lnSpc>
                <a:spcPct val="80000"/>
              </a:lnSpc>
              <a:spcAft>
                <a:spcPts val="0"/>
              </a:spcAft>
              <a:buNone/>
              <a:defRPr/>
            </a:pPr>
            <a:r>
              <a:rPr lang="en-US" sz="2000" dirty="0"/>
              <a:t>If your ‘if’ statement has only one line of code, the braces are </a:t>
            </a:r>
            <a:r>
              <a:rPr lang="en-US" sz="2000" u="sng" dirty="0"/>
              <a:t>optional</a:t>
            </a:r>
            <a:r>
              <a:rPr lang="en-US" sz="2000" dirty="0"/>
              <a:t>.</a:t>
            </a:r>
          </a:p>
          <a:p>
            <a:pPr eaLnBrk="1" fontAlgn="auto" hangingPunct="1">
              <a:lnSpc>
                <a:spcPct val="80000"/>
              </a:lnSpc>
              <a:spcAft>
                <a:spcPts val="0"/>
              </a:spcAft>
              <a:buNone/>
              <a:defRPr/>
            </a:pPr>
            <a:endParaRPr lang="en-US" sz="2000" dirty="0"/>
          </a:p>
          <a:p>
            <a:pPr lvl="1" eaLnBrk="1" fontAlgn="auto" hangingPunct="1">
              <a:lnSpc>
                <a:spcPct val="80000"/>
              </a:lnSpc>
              <a:spcAft>
                <a:spcPts val="0"/>
              </a:spcAft>
              <a:defRPr/>
            </a:pPr>
            <a:r>
              <a:rPr lang="en-US" sz="1700" dirty="0">
                <a:latin typeface="Courier New" panose="02070309020205020404" pitchFamily="49" charset="0"/>
                <a:cs typeface="Courier New" panose="02070309020205020404" pitchFamily="49" charset="0"/>
              </a:rPr>
              <a:t>if (logical expression)</a:t>
            </a:r>
          </a:p>
          <a:p>
            <a:pPr lvl="1" eaLnBrk="1" fontAlgn="auto" hangingPunct="1">
              <a:lnSpc>
                <a:spcPct val="80000"/>
              </a:lnSpc>
              <a:spcAft>
                <a:spcPts val="0"/>
              </a:spcAft>
              <a:buNone/>
              <a:defRPr/>
            </a:pPr>
            <a:r>
              <a:rPr lang="en-US" sz="1700" dirty="0">
                <a:latin typeface="Courier New" panose="02070309020205020404" pitchFamily="49" charset="0"/>
                <a:cs typeface="Courier New" panose="02070309020205020404" pitchFamily="49" charset="0"/>
              </a:rPr>
              <a:t>	{</a:t>
            </a:r>
          </a:p>
          <a:p>
            <a:pPr lvl="1" eaLnBrk="1" fontAlgn="auto" hangingPunct="1">
              <a:lnSpc>
                <a:spcPct val="80000"/>
              </a:lnSpc>
              <a:spcAft>
                <a:spcPts val="0"/>
              </a:spcAft>
              <a:buNone/>
              <a:defRPr/>
            </a:pPr>
            <a:r>
              <a:rPr lang="en-US" sz="1700" dirty="0">
                <a:latin typeface="Courier New" panose="02070309020205020404" pitchFamily="49" charset="0"/>
                <a:cs typeface="Courier New" panose="02070309020205020404" pitchFamily="49" charset="0"/>
              </a:rPr>
              <a:t>		     statement 1</a:t>
            </a:r>
          </a:p>
          <a:p>
            <a:pPr lvl="1" eaLnBrk="1" fontAlgn="auto" hangingPunct="1">
              <a:lnSpc>
                <a:spcPct val="80000"/>
              </a:lnSpc>
              <a:spcAft>
                <a:spcPts val="0"/>
              </a:spcAft>
              <a:buNone/>
              <a:defRPr/>
            </a:pPr>
            <a:r>
              <a:rPr lang="en-US" sz="1700" dirty="0">
                <a:latin typeface="Courier New" panose="02070309020205020404" pitchFamily="49" charset="0"/>
                <a:cs typeface="Courier New" panose="02070309020205020404" pitchFamily="49" charset="0"/>
              </a:rPr>
              <a:t>		     statement 2</a:t>
            </a:r>
          </a:p>
          <a:p>
            <a:pPr lvl="1" eaLnBrk="1" fontAlgn="auto" hangingPunct="1">
              <a:lnSpc>
                <a:spcPct val="80000"/>
              </a:lnSpc>
              <a:spcAft>
                <a:spcPts val="0"/>
              </a:spcAft>
              <a:buNone/>
              <a:defRPr/>
            </a:pPr>
            <a:r>
              <a:rPr lang="en-US" sz="1700" dirty="0">
                <a:latin typeface="Courier New" panose="02070309020205020404" pitchFamily="49" charset="0"/>
                <a:cs typeface="Courier New" panose="02070309020205020404" pitchFamily="49" charset="0"/>
              </a:rPr>
              <a:t>	}</a:t>
            </a:r>
          </a:p>
          <a:p>
            <a:pPr lvl="1" eaLnBrk="1" fontAlgn="auto" hangingPunct="1">
              <a:lnSpc>
                <a:spcPct val="80000"/>
              </a:lnSpc>
              <a:spcAft>
                <a:spcPts val="0"/>
              </a:spcAft>
              <a:buNone/>
              <a:defRPr/>
            </a:pPr>
            <a:endParaRPr lang="en-US" sz="2000" dirty="0"/>
          </a:p>
          <a:p>
            <a:pPr lvl="1" eaLnBrk="1" fontAlgn="auto" hangingPunct="1">
              <a:lnSpc>
                <a:spcPct val="80000"/>
              </a:lnSpc>
              <a:spcAft>
                <a:spcPts val="0"/>
              </a:spcAft>
              <a:buNone/>
              <a:defRPr/>
            </a:pPr>
            <a:endParaRPr lang="en-US" sz="2000" dirty="0"/>
          </a:p>
          <a:p>
            <a:pPr lvl="1" eaLnBrk="1" fontAlgn="auto" hangingPunct="1">
              <a:lnSpc>
                <a:spcPct val="80000"/>
              </a:lnSpc>
              <a:spcAft>
                <a:spcPts val="0"/>
              </a:spcAft>
              <a:buNone/>
              <a:defRPr/>
            </a:pPr>
            <a:endParaRPr lang="en-US" sz="2000" dirty="0"/>
          </a:p>
          <a:p>
            <a:pPr lvl="1" eaLnBrk="1" fontAlgn="auto" hangingPunct="1">
              <a:lnSpc>
                <a:spcPct val="80000"/>
              </a:lnSpc>
              <a:spcAft>
                <a:spcPts val="0"/>
              </a:spcAft>
              <a:defRPr/>
            </a:pPr>
            <a:r>
              <a:rPr lang="en-US" sz="1700" dirty="0">
                <a:latin typeface="Courier New" panose="02070309020205020404" pitchFamily="49" charset="0"/>
                <a:cs typeface="Courier New" panose="02070309020205020404" pitchFamily="49" charset="0"/>
              </a:rPr>
              <a:t>if (logical expression)</a:t>
            </a:r>
          </a:p>
          <a:p>
            <a:pPr lvl="1" eaLnBrk="1" fontAlgn="auto" hangingPunct="1">
              <a:lnSpc>
                <a:spcPct val="80000"/>
              </a:lnSpc>
              <a:spcAft>
                <a:spcPts val="0"/>
              </a:spcAft>
              <a:buNone/>
              <a:defRPr/>
            </a:pPr>
            <a:r>
              <a:rPr lang="en-US" sz="1700" dirty="0">
                <a:latin typeface="Courier New" panose="02070309020205020404" pitchFamily="49" charset="0"/>
                <a:cs typeface="Courier New" panose="02070309020205020404" pitchFamily="49" charset="0"/>
              </a:rPr>
              <a:t>		statement</a:t>
            </a:r>
          </a:p>
          <a:p>
            <a:pPr lvl="1" eaLnBrk="1" fontAlgn="auto" hangingPunct="1">
              <a:lnSpc>
                <a:spcPct val="80000"/>
              </a:lnSpc>
              <a:spcAft>
                <a:spcPts val="0"/>
              </a:spcAft>
              <a:defRPr/>
            </a:pPr>
            <a:endParaRPr lang="en-US" sz="2000" dirty="0"/>
          </a:p>
          <a:p>
            <a:pPr lvl="1" eaLnBrk="1" fontAlgn="auto" hangingPunct="1">
              <a:lnSpc>
                <a:spcPct val="80000"/>
              </a:lnSpc>
              <a:spcAft>
                <a:spcPts val="0"/>
              </a:spcAft>
              <a:buNone/>
              <a:defRPr/>
            </a:pPr>
            <a:endParaRPr lang="en-US" sz="2000" dirty="0"/>
          </a:p>
          <a:p>
            <a:pPr lvl="1" eaLnBrk="1" fontAlgn="auto" hangingPunct="1">
              <a:lnSpc>
                <a:spcPct val="80000"/>
              </a:lnSpc>
              <a:spcAft>
                <a:spcPts val="0"/>
              </a:spcAft>
              <a:buNone/>
              <a:defRPr/>
            </a:pPr>
            <a:endParaRPr lang="en-US" sz="2100" dirty="0"/>
          </a:p>
          <a:p>
            <a:pPr marL="457200" lvl="1" indent="0" eaLnBrk="1" fontAlgn="auto" hangingPunct="1">
              <a:lnSpc>
                <a:spcPct val="80000"/>
              </a:lnSpc>
              <a:spcAft>
                <a:spcPts val="0"/>
              </a:spcAft>
              <a:buNone/>
              <a:defRPr/>
            </a:pPr>
            <a:r>
              <a:rPr lang="en-US" sz="2100" dirty="0"/>
              <a:t>In general, I recommend that you ALWAYS use braces – even in those cases where your block is only one statement long. Only once you get very comfortable, should you use this shortcut. </a:t>
            </a:r>
          </a:p>
          <a:p>
            <a:pPr lvl="1" eaLnBrk="1" fontAlgn="auto" hangingPunct="1">
              <a:lnSpc>
                <a:spcPct val="80000"/>
              </a:lnSpc>
              <a:spcAft>
                <a:spcPts val="0"/>
              </a:spcAft>
              <a:buNone/>
              <a:defRPr/>
            </a:pPr>
            <a:endParaRPr lang="en-US" sz="2100" dirty="0"/>
          </a:p>
        </p:txBody>
      </p:sp>
      <p:sp>
        <p:nvSpPr>
          <p:cNvPr id="28677" name="AutoShape 4">
            <a:extLst>
              <a:ext uri="{FF2B5EF4-FFF2-40B4-BE49-F238E27FC236}">
                <a16:creationId xmlns:a16="http://schemas.microsoft.com/office/drawing/2014/main" id="{462E20B9-E26B-4FD0-A9BD-107A672459E5}"/>
              </a:ext>
            </a:extLst>
          </p:cNvPr>
          <p:cNvSpPr>
            <a:spLocks noChangeArrowheads="1"/>
          </p:cNvSpPr>
          <p:nvPr/>
        </p:nvSpPr>
        <p:spPr bwMode="auto">
          <a:xfrm flipH="1">
            <a:off x="5181600" y="2612302"/>
            <a:ext cx="739775" cy="76200"/>
          </a:xfrm>
          <a:prstGeom prst="rightArrow">
            <a:avLst>
              <a:gd name="adj1" fmla="val 50000"/>
              <a:gd name="adj2" fmla="val 100032"/>
            </a:avLst>
          </a:prstGeom>
          <a:solidFill>
            <a:srgbClr val="00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dirty="0">
              <a:latin typeface="Arial" panose="020B0604020202020204" pitchFamily="34" charset="0"/>
            </a:endParaRPr>
          </a:p>
        </p:txBody>
      </p:sp>
      <p:sp>
        <p:nvSpPr>
          <p:cNvPr id="28678" name="Text Box 5">
            <a:extLst>
              <a:ext uri="{FF2B5EF4-FFF2-40B4-BE49-F238E27FC236}">
                <a16:creationId xmlns:a16="http://schemas.microsoft.com/office/drawing/2014/main" id="{5C2F798A-460A-4E00-9AE7-5422898B2AE2}"/>
              </a:ext>
            </a:extLst>
          </p:cNvPr>
          <p:cNvSpPr txBox="1">
            <a:spLocks noChangeArrowheads="1"/>
          </p:cNvSpPr>
          <p:nvPr/>
        </p:nvSpPr>
        <p:spPr bwMode="auto">
          <a:xfrm>
            <a:off x="6123160" y="2152581"/>
            <a:ext cx="2971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dirty="0">
                <a:solidFill>
                  <a:srgbClr val="0000FF"/>
                </a:solidFill>
                <a:latin typeface="Arial" panose="020B0604020202020204" pitchFamily="34" charset="0"/>
              </a:rPr>
              <a:t>more than one statement – braces are </a:t>
            </a:r>
            <a:r>
              <a:rPr lang="en-US" altLang="en-US" sz="2000" u="sng" dirty="0">
                <a:solidFill>
                  <a:srgbClr val="0000FF"/>
                </a:solidFill>
                <a:latin typeface="Arial" panose="020B0604020202020204" pitchFamily="34" charset="0"/>
              </a:rPr>
              <a:t>required</a:t>
            </a:r>
            <a:endParaRPr lang="en-US" altLang="en-US" sz="2000" dirty="0">
              <a:solidFill>
                <a:srgbClr val="0000FF"/>
              </a:solidFill>
              <a:latin typeface="Arial" panose="020B0604020202020204" pitchFamily="34" charset="0"/>
            </a:endParaRPr>
          </a:p>
        </p:txBody>
      </p:sp>
      <p:sp>
        <p:nvSpPr>
          <p:cNvPr id="28679" name="AutoShape 6">
            <a:extLst>
              <a:ext uri="{FF2B5EF4-FFF2-40B4-BE49-F238E27FC236}">
                <a16:creationId xmlns:a16="http://schemas.microsoft.com/office/drawing/2014/main" id="{C35E8BD1-FF6E-4DF8-8FCD-18E567844B54}"/>
              </a:ext>
            </a:extLst>
          </p:cNvPr>
          <p:cNvSpPr>
            <a:spLocks noChangeArrowheads="1"/>
          </p:cNvSpPr>
          <p:nvPr/>
        </p:nvSpPr>
        <p:spPr bwMode="auto">
          <a:xfrm flipH="1">
            <a:off x="4953000" y="4207599"/>
            <a:ext cx="968375" cy="76200"/>
          </a:xfrm>
          <a:prstGeom prst="rightArrow">
            <a:avLst>
              <a:gd name="adj1" fmla="val 50000"/>
              <a:gd name="adj2" fmla="val 100032"/>
            </a:avLst>
          </a:prstGeom>
          <a:solidFill>
            <a:srgbClr val="00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dirty="0">
              <a:latin typeface="Arial" panose="020B0604020202020204" pitchFamily="34" charset="0"/>
            </a:endParaRPr>
          </a:p>
        </p:txBody>
      </p:sp>
      <p:sp>
        <p:nvSpPr>
          <p:cNvPr id="28680" name="Text Box 7">
            <a:extLst>
              <a:ext uri="{FF2B5EF4-FFF2-40B4-BE49-F238E27FC236}">
                <a16:creationId xmlns:a16="http://schemas.microsoft.com/office/drawing/2014/main" id="{75F0A6BE-2EEE-4CFE-9B28-DCDB1E3CBD0C}"/>
              </a:ext>
            </a:extLst>
          </p:cNvPr>
          <p:cNvSpPr txBox="1">
            <a:spLocks noChangeArrowheads="1"/>
          </p:cNvSpPr>
          <p:nvPr/>
        </p:nvSpPr>
        <p:spPr bwMode="auto">
          <a:xfrm>
            <a:off x="6148811" y="3894862"/>
            <a:ext cx="2971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dirty="0">
                <a:solidFill>
                  <a:srgbClr val="0000FF"/>
                </a:solidFill>
                <a:latin typeface="Arial" panose="020B0604020202020204" pitchFamily="34" charset="0"/>
              </a:rPr>
              <a:t>one statement only – braces are </a:t>
            </a:r>
            <a:r>
              <a:rPr lang="en-US" altLang="en-US" sz="2000" u="sng" dirty="0">
                <a:solidFill>
                  <a:srgbClr val="0000FF"/>
                </a:solidFill>
                <a:latin typeface="Arial" panose="020B0604020202020204" pitchFamily="34" charset="0"/>
              </a:rPr>
              <a:t>optional</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8678"/>
                                        </p:tgtEl>
                                        <p:attrNameLst>
                                          <p:attrName>style.visibility</p:attrName>
                                        </p:attrNameLst>
                                      </p:cBhvr>
                                      <p:to>
                                        <p:strVal val="visible"/>
                                      </p:to>
                                    </p:set>
                                    <p:animEffect transition="in" filter="fade">
                                      <p:cBhvr>
                                        <p:cTn id="19" dur="1000"/>
                                        <p:tgtEl>
                                          <p:spTgt spid="28678"/>
                                        </p:tgtEl>
                                      </p:cBhvr>
                                    </p:animEffect>
                                    <p:anim calcmode="lin" valueType="num">
                                      <p:cBhvr>
                                        <p:cTn id="20" dur="1000" fill="hold"/>
                                        <p:tgtEl>
                                          <p:spTgt spid="28678"/>
                                        </p:tgtEl>
                                        <p:attrNameLst>
                                          <p:attrName>ppt_x</p:attrName>
                                        </p:attrNameLst>
                                      </p:cBhvr>
                                      <p:tavLst>
                                        <p:tav tm="0">
                                          <p:val>
                                            <p:strVal val="#ppt_x"/>
                                          </p:val>
                                        </p:tav>
                                        <p:tav tm="100000">
                                          <p:val>
                                            <p:strVal val="#ppt_x"/>
                                          </p:val>
                                        </p:tav>
                                      </p:tavLst>
                                    </p:anim>
                                    <p:anim calcmode="lin" valueType="num">
                                      <p:cBhvr>
                                        <p:cTn id="21" dur="1000" fill="hold"/>
                                        <p:tgtEl>
                                          <p:spTgt spid="2867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8677"/>
                                        </p:tgtEl>
                                        <p:attrNameLst>
                                          <p:attrName>style.visibility</p:attrName>
                                        </p:attrNameLst>
                                      </p:cBhvr>
                                      <p:to>
                                        <p:strVal val="visible"/>
                                      </p:to>
                                    </p:set>
                                    <p:animEffect transition="in" filter="fade">
                                      <p:cBhvr>
                                        <p:cTn id="24" dur="1000"/>
                                        <p:tgtEl>
                                          <p:spTgt spid="28677"/>
                                        </p:tgtEl>
                                      </p:cBhvr>
                                    </p:animEffect>
                                    <p:anim calcmode="lin" valueType="num">
                                      <p:cBhvr>
                                        <p:cTn id="25" dur="1000" fill="hold"/>
                                        <p:tgtEl>
                                          <p:spTgt spid="28677"/>
                                        </p:tgtEl>
                                        <p:attrNameLst>
                                          <p:attrName>ppt_x</p:attrName>
                                        </p:attrNameLst>
                                      </p:cBhvr>
                                      <p:tavLst>
                                        <p:tav tm="0">
                                          <p:val>
                                            <p:strVal val="#ppt_x"/>
                                          </p:val>
                                        </p:tav>
                                        <p:tav tm="100000">
                                          <p:val>
                                            <p:strVal val="#ppt_x"/>
                                          </p:val>
                                        </p:tav>
                                      </p:tavLst>
                                    </p:anim>
                                    <p:anim calcmode="lin" valueType="num">
                                      <p:cBhvr>
                                        <p:cTn id="26" dur="1000" fill="hold"/>
                                        <p:tgtEl>
                                          <p:spTgt spid="2867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700">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700">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8680"/>
                                        </p:tgtEl>
                                        <p:attrNameLst>
                                          <p:attrName>style.visibility</p:attrName>
                                        </p:attrNameLst>
                                      </p:cBhvr>
                                      <p:to>
                                        <p:strVal val="visible"/>
                                      </p:to>
                                    </p:set>
                                    <p:animEffect transition="in" filter="fade">
                                      <p:cBhvr>
                                        <p:cTn id="37" dur="1000"/>
                                        <p:tgtEl>
                                          <p:spTgt spid="28680"/>
                                        </p:tgtEl>
                                      </p:cBhvr>
                                    </p:animEffect>
                                    <p:anim calcmode="lin" valueType="num">
                                      <p:cBhvr>
                                        <p:cTn id="38" dur="1000" fill="hold"/>
                                        <p:tgtEl>
                                          <p:spTgt spid="28680"/>
                                        </p:tgtEl>
                                        <p:attrNameLst>
                                          <p:attrName>ppt_x</p:attrName>
                                        </p:attrNameLst>
                                      </p:cBhvr>
                                      <p:tavLst>
                                        <p:tav tm="0">
                                          <p:val>
                                            <p:strVal val="#ppt_x"/>
                                          </p:val>
                                        </p:tav>
                                        <p:tav tm="100000">
                                          <p:val>
                                            <p:strVal val="#ppt_x"/>
                                          </p:val>
                                        </p:tav>
                                      </p:tavLst>
                                    </p:anim>
                                    <p:anim calcmode="lin" valueType="num">
                                      <p:cBhvr>
                                        <p:cTn id="39" dur="1000" fill="hold"/>
                                        <p:tgtEl>
                                          <p:spTgt spid="2868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679"/>
                                        </p:tgtEl>
                                        <p:attrNameLst>
                                          <p:attrName>style.visibility</p:attrName>
                                        </p:attrNameLst>
                                      </p:cBhvr>
                                      <p:to>
                                        <p:strVal val="visible"/>
                                      </p:to>
                                    </p:set>
                                    <p:animEffect transition="in" filter="fade">
                                      <p:cBhvr>
                                        <p:cTn id="42" dur="1000"/>
                                        <p:tgtEl>
                                          <p:spTgt spid="28679"/>
                                        </p:tgtEl>
                                      </p:cBhvr>
                                    </p:animEffect>
                                    <p:anim calcmode="lin" valueType="num">
                                      <p:cBhvr>
                                        <p:cTn id="43" dur="1000" fill="hold"/>
                                        <p:tgtEl>
                                          <p:spTgt spid="28679"/>
                                        </p:tgtEl>
                                        <p:attrNameLst>
                                          <p:attrName>ppt_x</p:attrName>
                                        </p:attrNameLst>
                                      </p:cBhvr>
                                      <p:tavLst>
                                        <p:tav tm="0">
                                          <p:val>
                                            <p:strVal val="#ppt_x"/>
                                          </p:val>
                                        </p:tav>
                                        <p:tav tm="100000">
                                          <p:val>
                                            <p:strVal val="#ppt_x"/>
                                          </p:val>
                                        </p:tav>
                                      </p:tavLst>
                                    </p:anim>
                                    <p:anim calcmode="lin" valueType="num">
                                      <p:cBhvr>
                                        <p:cTn id="44" dur="1000" fill="hold"/>
                                        <p:tgtEl>
                                          <p:spTgt spid="2867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29700">
                                            <p:txEl>
                                              <p:pRg st="15" end="15"/>
                                            </p:txEl>
                                          </p:spTgt>
                                        </p:tgtEl>
                                        <p:attrNameLst>
                                          <p:attrName>style.visibility</p:attrName>
                                        </p:attrNameLst>
                                      </p:cBhvr>
                                      <p:to>
                                        <p:strVal val="visible"/>
                                      </p:to>
                                    </p:set>
                                    <p:animEffect transition="in" filter="wheel(1)">
                                      <p:cBhvr>
                                        <p:cTn id="49" dur="2000"/>
                                        <p:tgtEl>
                                          <p:spTgt spid="2970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nimBg="1"/>
      <p:bldP spid="28678" grpId="0"/>
      <p:bldP spid="28679" grpId="0" animBg="1"/>
      <p:bldP spid="2868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70E205-366D-40DF-AE04-7C74D9E1AB0F}"/>
              </a:ext>
            </a:extLst>
          </p:cNvPr>
          <p:cNvSpPr txBox="1"/>
          <p:nvPr/>
        </p:nvSpPr>
        <p:spPr>
          <a:xfrm>
            <a:off x="1524000" y="1"/>
            <a:ext cx="9144000" cy="6863417"/>
          </a:xfrm>
          <a:prstGeom prst="rect">
            <a:avLst/>
          </a:prstGeom>
          <a:noFill/>
          <a:ln>
            <a:solidFill>
              <a:schemeClr val="tx1"/>
            </a:solidFill>
          </a:ln>
        </p:spPr>
        <p:txBody>
          <a:bodyPr wrap="square" rtlCol="0">
            <a:spAutoFit/>
          </a:bodyPr>
          <a:lstStyle/>
          <a:p>
            <a:r>
              <a:rPr lang="en-US" sz="1100" dirty="0">
                <a:latin typeface="Courier New" panose="02070309020205020404" pitchFamily="49" charset="0"/>
                <a:cs typeface="Courier New" panose="02070309020205020404" pitchFamily="49" charset="0"/>
              </a:rPr>
              <a:t>&lt;body&gt;</a:t>
            </a:r>
          </a:p>
          <a:p>
            <a:r>
              <a:rPr lang="en-US" sz="1100" dirty="0">
                <a:latin typeface="Courier New" panose="02070309020205020404" pitchFamily="49" charset="0"/>
                <a:cs typeface="Courier New" panose="02070309020205020404" pitchFamily="49" charset="0"/>
              </a:rPr>
              <a:t>  &lt;h2&gt;Vote Checker&lt;/h2&gt;</a:t>
            </a:r>
          </a:p>
          <a:p>
            <a:r>
              <a:rPr lang="en-US" sz="1100" dirty="0">
                <a:latin typeface="Courier New" panose="02070309020205020404" pitchFamily="49" charset="0"/>
                <a:cs typeface="Courier New" panose="02070309020205020404" pitchFamily="49" charset="0"/>
              </a:rPr>
              <a:t>  &lt;form id="voterInfo"  class="form-style-classic"&gt;</a:t>
            </a:r>
          </a:p>
          <a:p>
            <a:r>
              <a:rPr lang="en-US" sz="1100" dirty="0">
                <a:latin typeface="Courier New" panose="02070309020205020404" pitchFamily="49" charset="0"/>
                <a:cs typeface="Courier New" panose="02070309020205020404" pitchFamily="49" charset="0"/>
              </a:rPr>
              <a:t>   &lt;p&gt;How old are you? &lt;input type="text" id="txtAge" size="10"&gt;&lt;/p&gt;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&lt;p&gt;Are you registered to vote? </a:t>
            </a:r>
          </a:p>
          <a:p>
            <a:r>
              <a:rPr lang="en-US" sz="1100" dirty="0">
                <a:latin typeface="Courier New" panose="02070309020205020404" pitchFamily="49" charset="0"/>
                <a:cs typeface="Courier New" panose="02070309020205020404" pitchFamily="49" charset="0"/>
              </a:rPr>
              <a:t>    (Enter 'yes' or 'no'): &lt;input type="text" id="txtRegistered" size="8"&gt;&lt;/p&gt;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&lt;p&gt;Are you a convicted felon?&lt;</a:t>
            </a:r>
          </a:p>
          <a:p>
            <a:r>
              <a:rPr lang="en-US" sz="1100" dirty="0">
                <a:latin typeface="Courier New" panose="02070309020205020404" pitchFamily="49" charset="0"/>
                <a:cs typeface="Courier New" panose="02070309020205020404" pitchFamily="49" charset="0"/>
              </a:rPr>
              <a:t>    (Enter 'yes' or 'no'): &lt;input type="text" id="txtFelon" size="8"&gt;&lt;/p&gt;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&lt;p&gt;*** </a:t>
            </a:r>
          </a:p>
          <a:p>
            <a:r>
              <a:rPr lang="en-US" sz="1100" dirty="0">
                <a:latin typeface="Courier New" panose="02070309020205020404" pitchFamily="49" charset="0"/>
                <a:cs typeface="Courier New" panose="02070309020205020404" pitchFamily="49" charset="0"/>
              </a:rPr>
              <a:t>     &lt;button type="button" onclick="checkVoterEligibility()" style="background-color:#ffff99;"&gt;</a:t>
            </a:r>
          </a:p>
          <a:p>
            <a:r>
              <a:rPr lang="en-US" sz="1100" dirty="0">
                <a:latin typeface="Courier New" panose="02070309020205020404" pitchFamily="49" charset="0"/>
                <a:cs typeface="Courier New" panose="02070309020205020404" pitchFamily="49" charset="0"/>
              </a:rPr>
              <a:t>       Can I Vote?&lt;/button&gt;</a:t>
            </a:r>
          </a:p>
          <a:p>
            <a:r>
              <a:rPr lang="en-US" sz="1100" dirty="0">
                <a:latin typeface="Courier New" panose="02070309020205020404" pitchFamily="49" charset="0"/>
                <a:cs typeface="Courier New" panose="02070309020205020404" pitchFamily="49" charset="0"/>
              </a:rPr>
              <a:t>      ***&lt;/p&gt;</a:t>
            </a:r>
          </a:p>
          <a:p>
            <a:r>
              <a:rPr lang="en-US" sz="1100" dirty="0">
                <a:latin typeface="Courier New" panose="02070309020205020404" pitchFamily="49" charset="0"/>
                <a:cs typeface="Courier New" panose="02070309020205020404" pitchFamily="49" charset="0"/>
              </a:rPr>
              <a:t>  &lt;/form&gt;</a:t>
            </a:r>
          </a:p>
          <a:p>
            <a:r>
              <a:rPr lang="en-US" sz="1100" dirty="0">
                <a:latin typeface="Courier New" panose="02070309020205020404" pitchFamily="49" charset="0"/>
                <a:cs typeface="Courier New" panose="02070309020205020404" pitchFamily="49" charset="0"/>
              </a:rPr>
              <a:t>&lt;script&gt;</a:t>
            </a:r>
          </a:p>
          <a:p>
            <a:r>
              <a:rPr lang="en-US" sz="1100" dirty="0">
                <a:latin typeface="Courier New" panose="02070309020205020404" pitchFamily="49" charset="0"/>
                <a:cs typeface="Courier New" panose="02070309020205020404" pitchFamily="49" charset="0"/>
              </a:rPr>
              <a:t>  function checkVoterEligibility()</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var age, isFelon, isRegistered;</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age = document.getElementById('txtAge').value;</a:t>
            </a:r>
          </a:p>
          <a:p>
            <a:r>
              <a:rPr lang="en-US" sz="1100" dirty="0">
                <a:latin typeface="Courier New" panose="02070309020205020404" pitchFamily="49" charset="0"/>
                <a:cs typeface="Courier New" panose="02070309020205020404" pitchFamily="49" charset="0"/>
              </a:rPr>
              <a:t>    age = parseInt(age);</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isRegistered = document.getElementById('txtRegistered').value;</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isFelon = document.getElementById('txtFelon').value;</a:t>
            </a:r>
          </a:p>
          <a:p>
            <a:endParaRPr lang="en-US" sz="1100"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if ( age&gt;=18 &amp;&amp; isRegistered=="yes" &amp;&amp; isFelon=="no")</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alert("Congratulations, you may vote!");</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else</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alert("I'm sorry, you are not qualified to vote.");</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&lt;/script&gt;</a:t>
            </a:r>
          </a:p>
          <a:p>
            <a:r>
              <a:rPr lang="en-US" sz="1100" dirty="0">
                <a:latin typeface="Courier New" panose="02070309020205020404" pitchFamily="49" charset="0"/>
                <a:cs typeface="Courier New" panose="02070309020205020404" pitchFamily="49" charset="0"/>
              </a:rPr>
              <a:t>&lt;/body&gt;</a:t>
            </a:r>
          </a:p>
          <a:p>
            <a:endParaRPr lang="en-US" sz="11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6656A40F-9B64-4362-A8D5-595742DE7D78}"/>
              </a:ext>
            </a:extLst>
          </p:cNvPr>
          <p:cNvSpPr txBox="1"/>
          <p:nvPr/>
        </p:nvSpPr>
        <p:spPr>
          <a:xfrm>
            <a:off x="8686800" y="2"/>
            <a:ext cx="1981200" cy="461665"/>
          </a:xfrm>
          <a:prstGeom prst="rect">
            <a:avLst/>
          </a:prstGeom>
          <a:solidFill>
            <a:schemeClr val="accent6"/>
          </a:solidFill>
        </p:spPr>
        <p:txBody>
          <a:bodyPr wrap="square" rtlCol="0">
            <a:spAutoFit/>
          </a:bodyPr>
          <a:lstStyle/>
          <a:p>
            <a:pPr algn="ctr"/>
            <a:r>
              <a:rPr lang="en-US" sz="1200" dirty="0">
                <a:latin typeface="Courier New" panose="02070309020205020404" pitchFamily="49" charset="0"/>
                <a:cs typeface="Courier New" panose="02070309020205020404" pitchFamily="49" charset="0"/>
              </a:rPr>
              <a:t>vote_check.html</a:t>
            </a:r>
          </a:p>
          <a:p>
            <a:pPr algn="ctr"/>
            <a:r>
              <a:rPr lang="en-US" sz="1200" dirty="0">
                <a:latin typeface="Courier New" panose="02070309020205020404" pitchFamily="49" charset="0"/>
                <a:cs typeface="Courier New" panose="02070309020205020404" pitchFamily="49" charset="0"/>
              </a:rPr>
              <a:t>(partial)</a:t>
            </a:r>
          </a:p>
        </p:txBody>
      </p:sp>
      <p:pic>
        <p:nvPicPr>
          <p:cNvPr id="2" name="Picture 1">
            <a:extLst>
              <a:ext uri="{FF2B5EF4-FFF2-40B4-BE49-F238E27FC236}">
                <a16:creationId xmlns:a16="http://schemas.microsoft.com/office/drawing/2014/main" id="{16076783-FD61-4D9C-B426-EB553B8483C5}"/>
              </a:ext>
            </a:extLst>
          </p:cNvPr>
          <p:cNvPicPr>
            <a:picLocks noChangeAspect="1"/>
          </p:cNvPicPr>
          <p:nvPr/>
        </p:nvPicPr>
        <p:blipFill>
          <a:blip r:embed="rId2"/>
          <a:stretch>
            <a:fillRect/>
          </a:stretch>
        </p:blipFill>
        <p:spPr>
          <a:xfrm>
            <a:off x="7446314" y="4343400"/>
            <a:ext cx="2954987" cy="23097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440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8" end="3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1000"/>
                                        <p:tgtEl>
                                          <p:spTgt spid="4">
                                            <p:txEl>
                                              <p:pRg st="2" end="2"/>
                                            </p:txEl>
                                          </p:spTgt>
                                        </p:tgtEl>
                                      </p:cBhvr>
                                    </p:animEffect>
                                    <p:anim calcmode="lin" valueType="num">
                                      <p:cBhvr>
                                        <p:cTn id="1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4">
                                            <p:txEl>
                                              <p:pRg st="15" end="15"/>
                                            </p:txEl>
                                          </p:spTgt>
                                        </p:tgtEl>
                                        <p:attrNameLst>
                                          <p:attrName>style.visibility</p:attrName>
                                        </p:attrNameLst>
                                      </p:cBhvr>
                                      <p:to>
                                        <p:strVal val="visible"/>
                                      </p:to>
                                    </p:set>
                                    <p:animEffect transition="in" filter="fade">
                                      <p:cBhvr>
                                        <p:cTn id="20" dur="1000"/>
                                        <p:tgtEl>
                                          <p:spTgt spid="4">
                                            <p:txEl>
                                              <p:pRg st="15" end="15"/>
                                            </p:txEl>
                                          </p:spTgt>
                                        </p:tgtEl>
                                      </p:cBhvr>
                                    </p:animEffect>
                                    <p:anim calcmode="lin" valueType="num">
                                      <p:cBhvr>
                                        <p:cTn id="21"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1000"/>
                                        <p:tgtEl>
                                          <p:spTgt spid="4">
                                            <p:txEl>
                                              <p:pRg st="5" end="5"/>
                                            </p:txEl>
                                          </p:spTgt>
                                        </p:tgtEl>
                                      </p:cBhvr>
                                    </p:animEffect>
                                    <p:anim calcmode="lin" valueType="num">
                                      <p:cBhvr>
                                        <p:cTn id="3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1000"/>
                                        <p:tgtEl>
                                          <p:spTgt spid="4">
                                            <p:txEl>
                                              <p:pRg st="6" end="6"/>
                                            </p:txEl>
                                          </p:spTgt>
                                        </p:tgtEl>
                                      </p:cBhvr>
                                    </p:animEffect>
                                    <p:anim calcmode="lin" valueType="num">
                                      <p:cBhvr>
                                        <p:cTn id="4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fade">
                                      <p:cBhvr>
                                        <p:cTn id="46" dur="1000"/>
                                        <p:tgtEl>
                                          <p:spTgt spid="4">
                                            <p:txEl>
                                              <p:pRg st="8" end="8"/>
                                            </p:txEl>
                                          </p:spTgt>
                                        </p:tgtEl>
                                      </p:cBhvr>
                                    </p:animEffect>
                                    <p:anim calcmode="lin" valueType="num">
                                      <p:cBhvr>
                                        <p:cTn id="4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animEffect transition="in" filter="fade">
                                      <p:cBhvr>
                                        <p:cTn id="51" dur="1000"/>
                                        <p:tgtEl>
                                          <p:spTgt spid="4">
                                            <p:txEl>
                                              <p:pRg st="9" end="9"/>
                                            </p:txEl>
                                          </p:spTgt>
                                        </p:tgtEl>
                                      </p:cBhvr>
                                    </p:animEffect>
                                    <p:anim calcmode="lin" valueType="num">
                                      <p:cBhvr>
                                        <p:cTn id="52"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4">
                                            <p:txEl>
                                              <p:pRg st="11" end="11"/>
                                            </p:txEl>
                                          </p:spTgt>
                                        </p:tgtEl>
                                        <p:attrNameLst>
                                          <p:attrName>style.visibility</p:attrName>
                                        </p:attrNameLst>
                                      </p:cBhvr>
                                      <p:to>
                                        <p:strVal val="visible"/>
                                      </p:to>
                                    </p:set>
                                    <p:animEffect transition="in" filter="fade">
                                      <p:cBhvr>
                                        <p:cTn id="58" dur="1000"/>
                                        <p:tgtEl>
                                          <p:spTgt spid="4">
                                            <p:txEl>
                                              <p:pRg st="11" end="11"/>
                                            </p:txEl>
                                          </p:spTgt>
                                        </p:tgtEl>
                                      </p:cBhvr>
                                    </p:animEffect>
                                    <p:anim calcmode="lin" valueType="num">
                                      <p:cBhvr>
                                        <p:cTn id="59"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animEffect transition="in" filter="fade">
                                      <p:cBhvr>
                                        <p:cTn id="63" dur="1000"/>
                                        <p:tgtEl>
                                          <p:spTgt spid="4">
                                            <p:txEl>
                                              <p:pRg st="12" end="12"/>
                                            </p:txEl>
                                          </p:spTgt>
                                        </p:tgtEl>
                                      </p:cBhvr>
                                    </p:animEffect>
                                    <p:anim calcmode="lin" valueType="num">
                                      <p:cBhvr>
                                        <p:cTn id="64"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
                                            <p:txEl>
                                              <p:pRg st="13" end="13"/>
                                            </p:txEl>
                                          </p:spTgt>
                                        </p:tgtEl>
                                        <p:attrNameLst>
                                          <p:attrName>style.visibility</p:attrName>
                                        </p:attrNameLst>
                                      </p:cBhvr>
                                      <p:to>
                                        <p:strVal val="visible"/>
                                      </p:to>
                                    </p:set>
                                    <p:animEffect transition="in" filter="fade">
                                      <p:cBhvr>
                                        <p:cTn id="68" dur="1000"/>
                                        <p:tgtEl>
                                          <p:spTgt spid="4">
                                            <p:txEl>
                                              <p:pRg st="13" end="13"/>
                                            </p:txEl>
                                          </p:spTgt>
                                        </p:tgtEl>
                                      </p:cBhvr>
                                    </p:animEffect>
                                    <p:anim calcmode="lin" valueType="num">
                                      <p:cBhvr>
                                        <p:cTn id="69"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70"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4">
                                            <p:txEl>
                                              <p:pRg st="14" end="14"/>
                                            </p:txEl>
                                          </p:spTgt>
                                        </p:tgtEl>
                                        <p:attrNameLst>
                                          <p:attrName>style.visibility</p:attrName>
                                        </p:attrNameLst>
                                      </p:cBhvr>
                                      <p:to>
                                        <p:strVal val="visible"/>
                                      </p:to>
                                    </p:set>
                                    <p:animEffect transition="in" filter="fade">
                                      <p:cBhvr>
                                        <p:cTn id="73" dur="1000"/>
                                        <p:tgtEl>
                                          <p:spTgt spid="4">
                                            <p:txEl>
                                              <p:pRg st="14" end="14"/>
                                            </p:txEl>
                                          </p:spTgt>
                                        </p:tgtEl>
                                      </p:cBhvr>
                                    </p:animEffect>
                                    <p:anim calcmode="lin" valueType="num">
                                      <p:cBhvr>
                                        <p:cTn id="74"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75"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4">
                                            <p:txEl>
                                              <p:pRg st="36" end="36"/>
                                            </p:txEl>
                                          </p:spTgt>
                                        </p:tgtEl>
                                        <p:attrNameLst>
                                          <p:attrName>style.visibility</p:attrName>
                                        </p:attrNameLst>
                                      </p:cBhvr>
                                      <p:to>
                                        <p:strVal val="visible"/>
                                      </p:to>
                                    </p:set>
                                    <p:animEffect transition="in" filter="fade">
                                      <p:cBhvr>
                                        <p:cTn id="80" dur="1000"/>
                                        <p:tgtEl>
                                          <p:spTgt spid="4">
                                            <p:txEl>
                                              <p:pRg st="36" end="36"/>
                                            </p:txEl>
                                          </p:spTgt>
                                        </p:tgtEl>
                                      </p:cBhvr>
                                    </p:animEffect>
                                    <p:anim calcmode="lin" valueType="num">
                                      <p:cBhvr>
                                        <p:cTn id="81" dur="1000" fill="hold"/>
                                        <p:tgtEl>
                                          <p:spTgt spid="4">
                                            <p:txEl>
                                              <p:pRg st="36" end="36"/>
                                            </p:txEl>
                                          </p:spTgt>
                                        </p:tgtEl>
                                        <p:attrNameLst>
                                          <p:attrName>ppt_x</p:attrName>
                                        </p:attrNameLst>
                                      </p:cBhvr>
                                      <p:tavLst>
                                        <p:tav tm="0">
                                          <p:val>
                                            <p:strVal val="#ppt_x"/>
                                          </p:val>
                                        </p:tav>
                                        <p:tav tm="100000">
                                          <p:val>
                                            <p:strVal val="#ppt_x"/>
                                          </p:val>
                                        </p:tav>
                                      </p:tavLst>
                                    </p:anim>
                                    <p:anim calcmode="lin" valueType="num">
                                      <p:cBhvr>
                                        <p:cTn id="82" dur="1000" fill="hold"/>
                                        <p:tgtEl>
                                          <p:spTgt spid="4">
                                            <p:txEl>
                                              <p:pRg st="36" end="36"/>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4">
                                            <p:txEl>
                                              <p:pRg st="37" end="37"/>
                                            </p:txEl>
                                          </p:spTgt>
                                        </p:tgtEl>
                                        <p:attrNameLst>
                                          <p:attrName>style.visibility</p:attrName>
                                        </p:attrNameLst>
                                      </p:cBhvr>
                                      <p:to>
                                        <p:strVal val="visible"/>
                                      </p:to>
                                    </p:set>
                                    <p:animEffect transition="in" filter="fade">
                                      <p:cBhvr>
                                        <p:cTn id="85" dur="1000"/>
                                        <p:tgtEl>
                                          <p:spTgt spid="4">
                                            <p:txEl>
                                              <p:pRg st="37" end="37"/>
                                            </p:txEl>
                                          </p:spTgt>
                                        </p:tgtEl>
                                      </p:cBhvr>
                                    </p:animEffect>
                                    <p:anim calcmode="lin" valueType="num">
                                      <p:cBhvr>
                                        <p:cTn id="86" dur="1000" fill="hold"/>
                                        <p:tgtEl>
                                          <p:spTgt spid="4">
                                            <p:txEl>
                                              <p:pRg st="37" end="37"/>
                                            </p:txEl>
                                          </p:spTgt>
                                        </p:tgtEl>
                                        <p:attrNameLst>
                                          <p:attrName>ppt_x</p:attrName>
                                        </p:attrNameLst>
                                      </p:cBhvr>
                                      <p:tavLst>
                                        <p:tav tm="0">
                                          <p:val>
                                            <p:strVal val="#ppt_x"/>
                                          </p:val>
                                        </p:tav>
                                        <p:tav tm="100000">
                                          <p:val>
                                            <p:strVal val="#ppt_x"/>
                                          </p:val>
                                        </p:tav>
                                      </p:tavLst>
                                    </p:anim>
                                    <p:anim calcmode="lin" valueType="num">
                                      <p:cBhvr>
                                        <p:cTn id="87" dur="1000" fill="hold"/>
                                        <p:tgtEl>
                                          <p:spTgt spid="4">
                                            <p:txEl>
                                              <p:pRg st="37" end="37"/>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4">
                                            <p:txEl>
                                              <p:pRg st="16" end="16"/>
                                            </p:txEl>
                                          </p:spTgt>
                                        </p:tgtEl>
                                        <p:attrNameLst>
                                          <p:attrName>style.visibility</p:attrName>
                                        </p:attrNameLst>
                                      </p:cBhvr>
                                      <p:to>
                                        <p:strVal val="visible"/>
                                      </p:to>
                                    </p:set>
                                    <p:animEffect transition="in" filter="fade">
                                      <p:cBhvr>
                                        <p:cTn id="90" dur="1000"/>
                                        <p:tgtEl>
                                          <p:spTgt spid="4">
                                            <p:txEl>
                                              <p:pRg st="16" end="16"/>
                                            </p:txEl>
                                          </p:spTgt>
                                        </p:tgtEl>
                                      </p:cBhvr>
                                    </p:animEffect>
                                    <p:anim calcmode="lin" valueType="num">
                                      <p:cBhvr>
                                        <p:cTn id="91"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92" dur="1000" fill="hold"/>
                                        <p:tgtEl>
                                          <p:spTgt spid="4">
                                            <p:txEl>
                                              <p:pRg st="16" end="16"/>
                                            </p:txEl>
                                          </p:spTgt>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4">
                                            <p:txEl>
                                              <p:pRg st="17" end="17"/>
                                            </p:txEl>
                                          </p:spTgt>
                                        </p:tgtEl>
                                        <p:attrNameLst>
                                          <p:attrName>style.visibility</p:attrName>
                                        </p:attrNameLst>
                                      </p:cBhvr>
                                      <p:to>
                                        <p:strVal val="visible"/>
                                      </p:to>
                                    </p:set>
                                    <p:animEffect transition="in" filter="fade">
                                      <p:cBhvr>
                                        <p:cTn id="95" dur="1000"/>
                                        <p:tgtEl>
                                          <p:spTgt spid="4">
                                            <p:txEl>
                                              <p:pRg st="17" end="17"/>
                                            </p:txEl>
                                          </p:spTgt>
                                        </p:tgtEl>
                                      </p:cBhvr>
                                    </p:animEffect>
                                    <p:anim calcmode="lin" valueType="num">
                                      <p:cBhvr>
                                        <p:cTn id="96" dur="1000" fill="hold"/>
                                        <p:tgtEl>
                                          <p:spTgt spid="4">
                                            <p:txEl>
                                              <p:pRg st="17" end="17"/>
                                            </p:txEl>
                                          </p:spTgt>
                                        </p:tgtEl>
                                        <p:attrNameLst>
                                          <p:attrName>ppt_x</p:attrName>
                                        </p:attrNameLst>
                                      </p:cBhvr>
                                      <p:tavLst>
                                        <p:tav tm="0">
                                          <p:val>
                                            <p:strVal val="#ppt_x"/>
                                          </p:val>
                                        </p:tav>
                                        <p:tav tm="100000">
                                          <p:val>
                                            <p:strVal val="#ppt_x"/>
                                          </p:val>
                                        </p:tav>
                                      </p:tavLst>
                                    </p:anim>
                                    <p:anim calcmode="lin" valueType="num">
                                      <p:cBhvr>
                                        <p:cTn id="97" dur="1000" fill="hold"/>
                                        <p:tgtEl>
                                          <p:spTgt spid="4">
                                            <p:txEl>
                                              <p:pRg st="17" end="17"/>
                                            </p:txEl>
                                          </p:spTgt>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4">
                                            <p:txEl>
                                              <p:pRg st="18" end="18"/>
                                            </p:txEl>
                                          </p:spTgt>
                                        </p:tgtEl>
                                        <p:attrNameLst>
                                          <p:attrName>style.visibility</p:attrName>
                                        </p:attrNameLst>
                                      </p:cBhvr>
                                      <p:to>
                                        <p:strVal val="visible"/>
                                      </p:to>
                                    </p:set>
                                    <p:animEffect transition="in" filter="fade">
                                      <p:cBhvr>
                                        <p:cTn id="100" dur="1000"/>
                                        <p:tgtEl>
                                          <p:spTgt spid="4">
                                            <p:txEl>
                                              <p:pRg st="18" end="18"/>
                                            </p:txEl>
                                          </p:spTgt>
                                        </p:tgtEl>
                                      </p:cBhvr>
                                    </p:animEffect>
                                    <p:anim calcmode="lin" valueType="num">
                                      <p:cBhvr>
                                        <p:cTn id="101" dur="1000" fill="hold"/>
                                        <p:tgtEl>
                                          <p:spTgt spid="4">
                                            <p:txEl>
                                              <p:pRg st="18" end="18"/>
                                            </p:txEl>
                                          </p:spTgt>
                                        </p:tgtEl>
                                        <p:attrNameLst>
                                          <p:attrName>ppt_x</p:attrName>
                                        </p:attrNameLst>
                                      </p:cBhvr>
                                      <p:tavLst>
                                        <p:tav tm="0">
                                          <p:val>
                                            <p:strVal val="#ppt_x"/>
                                          </p:val>
                                        </p:tav>
                                        <p:tav tm="100000">
                                          <p:val>
                                            <p:strVal val="#ppt_x"/>
                                          </p:val>
                                        </p:tav>
                                      </p:tavLst>
                                    </p:anim>
                                    <p:anim calcmode="lin" valueType="num">
                                      <p:cBhvr>
                                        <p:cTn id="102" dur="1000" fill="hold"/>
                                        <p:tgtEl>
                                          <p:spTgt spid="4">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4">
                                            <p:txEl>
                                              <p:pRg st="19" end="19"/>
                                            </p:txEl>
                                          </p:spTgt>
                                        </p:tgtEl>
                                        <p:attrNameLst>
                                          <p:attrName>style.visibility</p:attrName>
                                        </p:attrNameLst>
                                      </p:cBhvr>
                                      <p:to>
                                        <p:strVal val="visible"/>
                                      </p:to>
                                    </p:set>
                                    <p:animEffect transition="in" filter="fade">
                                      <p:cBhvr>
                                        <p:cTn id="107" dur="1000"/>
                                        <p:tgtEl>
                                          <p:spTgt spid="4">
                                            <p:txEl>
                                              <p:pRg st="19" end="19"/>
                                            </p:txEl>
                                          </p:spTgt>
                                        </p:tgtEl>
                                      </p:cBhvr>
                                    </p:animEffect>
                                    <p:anim calcmode="lin" valueType="num">
                                      <p:cBhvr>
                                        <p:cTn id="108" dur="1000" fill="hold"/>
                                        <p:tgtEl>
                                          <p:spTgt spid="4">
                                            <p:txEl>
                                              <p:pRg st="19" end="19"/>
                                            </p:txEl>
                                          </p:spTgt>
                                        </p:tgtEl>
                                        <p:attrNameLst>
                                          <p:attrName>ppt_x</p:attrName>
                                        </p:attrNameLst>
                                      </p:cBhvr>
                                      <p:tavLst>
                                        <p:tav tm="0">
                                          <p:val>
                                            <p:strVal val="#ppt_x"/>
                                          </p:val>
                                        </p:tav>
                                        <p:tav tm="100000">
                                          <p:val>
                                            <p:strVal val="#ppt_x"/>
                                          </p:val>
                                        </p:tav>
                                      </p:tavLst>
                                    </p:anim>
                                    <p:anim calcmode="lin" valueType="num">
                                      <p:cBhvr>
                                        <p:cTn id="109" dur="1000" fill="hold"/>
                                        <p:tgtEl>
                                          <p:spTgt spid="4">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nodeType="clickEffect">
                                  <p:stCondLst>
                                    <p:cond delay="0"/>
                                  </p:stCondLst>
                                  <p:childTnLst>
                                    <p:set>
                                      <p:cBhvr>
                                        <p:cTn id="113" dur="1" fill="hold">
                                          <p:stCondLst>
                                            <p:cond delay="0"/>
                                          </p:stCondLst>
                                        </p:cTn>
                                        <p:tgtEl>
                                          <p:spTgt spid="4">
                                            <p:txEl>
                                              <p:pRg st="21" end="21"/>
                                            </p:txEl>
                                          </p:spTgt>
                                        </p:tgtEl>
                                        <p:attrNameLst>
                                          <p:attrName>style.visibility</p:attrName>
                                        </p:attrNameLst>
                                      </p:cBhvr>
                                      <p:to>
                                        <p:strVal val="visible"/>
                                      </p:to>
                                    </p:set>
                                    <p:animEffect transition="in" filter="fade">
                                      <p:cBhvr>
                                        <p:cTn id="114" dur="1000"/>
                                        <p:tgtEl>
                                          <p:spTgt spid="4">
                                            <p:txEl>
                                              <p:pRg st="21" end="21"/>
                                            </p:txEl>
                                          </p:spTgt>
                                        </p:tgtEl>
                                      </p:cBhvr>
                                    </p:animEffect>
                                    <p:anim calcmode="lin" valueType="num">
                                      <p:cBhvr>
                                        <p:cTn id="115" dur="1000" fill="hold"/>
                                        <p:tgtEl>
                                          <p:spTgt spid="4">
                                            <p:txEl>
                                              <p:pRg st="21" end="21"/>
                                            </p:txEl>
                                          </p:spTgt>
                                        </p:tgtEl>
                                        <p:attrNameLst>
                                          <p:attrName>ppt_x</p:attrName>
                                        </p:attrNameLst>
                                      </p:cBhvr>
                                      <p:tavLst>
                                        <p:tav tm="0">
                                          <p:val>
                                            <p:strVal val="#ppt_x"/>
                                          </p:val>
                                        </p:tav>
                                        <p:tav tm="100000">
                                          <p:val>
                                            <p:strVal val="#ppt_x"/>
                                          </p:val>
                                        </p:tav>
                                      </p:tavLst>
                                    </p:anim>
                                    <p:anim calcmode="lin" valueType="num">
                                      <p:cBhvr>
                                        <p:cTn id="116" dur="1000" fill="hold"/>
                                        <p:tgtEl>
                                          <p:spTgt spid="4">
                                            <p:txEl>
                                              <p:pRg st="21" end="21"/>
                                            </p:txEl>
                                          </p:spTgt>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4">
                                            <p:txEl>
                                              <p:pRg st="22" end="22"/>
                                            </p:txEl>
                                          </p:spTgt>
                                        </p:tgtEl>
                                        <p:attrNameLst>
                                          <p:attrName>style.visibility</p:attrName>
                                        </p:attrNameLst>
                                      </p:cBhvr>
                                      <p:to>
                                        <p:strVal val="visible"/>
                                      </p:to>
                                    </p:set>
                                    <p:animEffect transition="in" filter="fade">
                                      <p:cBhvr>
                                        <p:cTn id="119" dur="1000"/>
                                        <p:tgtEl>
                                          <p:spTgt spid="4">
                                            <p:txEl>
                                              <p:pRg st="22" end="22"/>
                                            </p:txEl>
                                          </p:spTgt>
                                        </p:tgtEl>
                                      </p:cBhvr>
                                    </p:animEffect>
                                    <p:anim calcmode="lin" valueType="num">
                                      <p:cBhvr>
                                        <p:cTn id="120" dur="1000" fill="hold"/>
                                        <p:tgtEl>
                                          <p:spTgt spid="4">
                                            <p:txEl>
                                              <p:pRg st="22" end="22"/>
                                            </p:txEl>
                                          </p:spTgt>
                                        </p:tgtEl>
                                        <p:attrNameLst>
                                          <p:attrName>ppt_x</p:attrName>
                                        </p:attrNameLst>
                                      </p:cBhvr>
                                      <p:tavLst>
                                        <p:tav tm="0">
                                          <p:val>
                                            <p:strVal val="#ppt_x"/>
                                          </p:val>
                                        </p:tav>
                                        <p:tav tm="100000">
                                          <p:val>
                                            <p:strVal val="#ppt_x"/>
                                          </p:val>
                                        </p:tav>
                                      </p:tavLst>
                                    </p:anim>
                                    <p:anim calcmode="lin" valueType="num">
                                      <p:cBhvr>
                                        <p:cTn id="121" dur="1000" fill="hold"/>
                                        <p:tgtEl>
                                          <p:spTgt spid="4">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4">
                                            <p:txEl>
                                              <p:pRg st="24" end="24"/>
                                            </p:txEl>
                                          </p:spTgt>
                                        </p:tgtEl>
                                        <p:attrNameLst>
                                          <p:attrName>style.visibility</p:attrName>
                                        </p:attrNameLst>
                                      </p:cBhvr>
                                      <p:to>
                                        <p:strVal val="visible"/>
                                      </p:to>
                                    </p:set>
                                    <p:animEffect transition="in" filter="fade">
                                      <p:cBhvr>
                                        <p:cTn id="126" dur="1000"/>
                                        <p:tgtEl>
                                          <p:spTgt spid="4">
                                            <p:txEl>
                                              <p:pRg st="24" end="24"/>
                                            </p:txEl>
                                          </p:spTgt>
                                        </p:tgtEl>
                                      </p:cBhvr>
                                    </p:animEffect>
                                    <p:anim calcmode="lin" valueType="num">
                                      <p:cBhvr>
                                        <p:cTn id="127" dur="1000" fill="hold"/>
                                        <p:tgtEl>
                                          <p:spTgt spid="4">
                                            <p:txEl>
                                              <p:pRg st="24" end="24"/>
                                            </p:txEl>
                                          </p:spTgt>
                                        </p:tgtEl>
                                        <p:attrNameLst>
                                          <p:attrName>ppt_x</p:attrName>
                                        </p:attrNameLst>
                                      </p:cBhvr>
                                      <p:tavLst>
                                        <p:tav tm="0">
                                          <p:val>
                                            <p:strVal val="#ppt_x"/>
                                          </p:val>
                                        </p:tav>
                                        <p:tav tm="100000">
                                          <p:val>
                                            <p:strVal val="#ppt_x"/>
                                          </p:val>
                                        </p:tav>
                                      </p:tavLst>
                                    </p:anim>
                                    <p:anim calcmode="lin" valueType="num">
                                      <p:cBhvr>
                                        <p:cTn id="128" dur="1000" fill="hold"/>
                                        <p:tgtEl>
                                          <p:spTgt spid="4">
                                            <p:txEl>
                                              <p:pRg st="24" end="24"/>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nodeType="clickEffect">
                                  <p:stCondLst>
                                    <p:cond delay="0"/>
                                  </p:stCondLst>
                                  <p:childTnLst>
                                    <p:set>
                                      <p:cBhvr>
                                        <p:cTn id="132" dur="1" fill="hold">
                                          <p:stCondLst>
                                            <p:cond delay="0"/>
                                          </p:stCondLst>
                                        </p:cTn>
                                        <p:tgtEl>
                                          <p:spTgt spid="4">
                                            <p:txEl>
                                              <p:pRg st="26" end="26"/>
                                            </p:txEl>
                                          </p:spTgt>
                                        </p:tgtEl>
                                        <p:attrNameLst>
                                          <p:attrName>style.visibility</p:attrName>
                                        </p:attrNameLst>
                                      </p:cBhvr>
                                      <p:to>
                                        <p:strVal val="visible"/>
                                      </p:to>
                                    </p:set>
                                    <p:animEffect transition="in" filter="fade">
                                      <p:cBhvr>
                                        <p:cTn id="133" dur="1000"/>
                                        <p:tgtEl>
                                          <p:spTgt spid="4">
                                            <p:txEl>
                                              <p:pRg st="26" end="26"/>
                                            </p:txEl>
                                          </p:spTgt>
                                        </p:tgtEl>
                                      </p:cBhvr>
                                    </p:animEffect>
                                    <p:anim calcmode="lin" valueType="num">
                                      <p:cBhvr>
                                        <p:cTn id="134" dur="1000" fill="hold"/>
                                        <p:tgtEl>
                                          <p:spTgt spid="4">
                                            <p:txEl>
                                              <p:pRg st="26" end="26"/>
                                            </p:txEl>
                                          </p:spTgt>
                                        </p:tgtEl>
                                        <p:attrNameLst>
                                          <p:attrName>ppt_x</p:attrName>
                                        </p:attrNameLst>
                                      </p:cBhvr>
                                      <p:tavLst>
                                        <p:tav tm="0">
                                          <p:val>
                                            <p:strVal val="#ppt_x"/>
                                          </p:val>
                                        </p:tav>
                                        <p:tav tm="100000">
                                          <p:val>
                                            <p:strVal val="#ppt_x"/>
                                          </p:val>
                                        </p:tav>
                                      </p:tavLst>
                                    </p:anim>
                                    <p:anim calcmode="lin" valueType="num">
                                      <p:cBhvr>
                                        <p:cTn id="135" dur="1000" fill="hold"/>
                                        <p:tgtEl>
                                          <p:spTgt spid="4">
                                            <p:txEl>
                                              <p:pRg st="26" end="26"/>
                                            </p:tx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nodeType="clickEffect">
                                  <p:stCondLst>
                                    <p:cond delay="0"/>
                                  </p:stCondLst>
                                  <p:childTnLst>
                                    <p:set>
                                      <p:cBhvr>
                                        <p:cTn id="139" dur="1" fill="hold">
                                          <p:stCondLst>
                                            <p:cond delay="0"/>
                                          </p:stCondLst>
                                        </p:cTn>
                                        <p:tgtEl>
                                          <p:spTgt spid="4">
                                            <p:txEl>
                                              <p:pRg st="28" end="28"/>
                                            </p:txEl>
                                          </p:spTgt>
                                        </p:tgtEl>
                                        <p:attrNameLst>
                                          <p:attrName>style.visibility</p:attrName>
                                        </p:attrNameLst>
                                      </p:cBhvr>
                                      <p:to>
                                        <p:strVal val="visible"/>
                                      </p:to>
                                    </p:set>
                                    <p:animEffect transition="in" filter="fade">
                                      <p:cBhvr>
                                        <p:cTn id="140" dur="1000"/>
                                        <p:tgtEl>
                                          <p:spTgt spid="4">
                                            <p:txEl>
                                              <p:pRg st="28" end="28"/>
                                            </p:txEl>
                                          </p:spTgt>
                                        </p:tgtEl>
                                      </p:cBhvr>
                                    </p:animEffect>
                                    <p:anim calcmode="lin" valueType="num">
                                      <p:cBhvr>
                                        <p:cTn id="141" dur="1000" fill="hold"/>
                                        <p:tgtEl>
                                          <p:spTgt spid="4">
                                            <p:txEl>
                                              <p:pRg st="28" end="28"/>
                                            </p:txEl>
                                          </p:spTgt>
                                        </p:tgtEl>
                                        <p:attrNameLst>
                                          <p:attrName>ppt_x</p:attrName>
                                        </p:attrNameLst>
                                      </p:cBhvr>
                                      <p:tavLst>
                                        <p:tav tm="0">
                                          <p:val>
                                            <p:strVal val="#ppt_x"/>
                                          </p:val>
                                        </p:tav>
                                        <p:tav tm="100000">
                                          <p:val>
                                            <p:strVal val="#ppt_x"/>
                                          </p:val>
                                        </p:tav>
                                      </p:tavLst>
                                    </p:anim>
                                    <p:anim calcmode="lin" valueType="num">
                                      <p:cBhvr>
                                        <p:cTn id="142" dur="1000" fill="hold"/>
                                        <p:tgtEl>
                                          <p:spTgt spid="4">
                                            <p:txEl>
                                              <p:pRg st="28" end="28"/>
                                            </p:tx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nodeType="clickEffect">
                                  <p:stCondLst>
                                    <p:cond delay="0"/>
                                  </p:stCondLst>
                                  <p:childTnLst>
                                    <p:set>
                                      <p:cBhvr>
                                        <p:cTn id="146" dur="1" fill="hold">
                                          <p:stCondLst>
                                            <p:cond delay="0"/>
                                          </p:stCondLst>
                                        </p:cTn>
                                        <p:tgtEl>
                                          <p:spTgt spid="4">
                                            <p:txEl>
                                              <p:pRg st="29" end="29"/>
                                            </p:txEl>
                                          </p:spTgt>
                                        </p:tgtEl>
                                        <p:attrNameLst>
                                          <p:attrName>style.visibility</p:attrName>
                                        </p:attrNameLst>
                                      </p:cBhvr>
                                      <p:to>
                                        <p:strVal val="visible"/>
                                      </p:to>
                                    </p:set>
                                    <p:animEffect transition="in" filter="fade">
                                      <p:cBhvr>
                                        <p:cTn id="147" dur="1000"/>
                                        <p:tgtEl>
                                          <p:spTgt spid="4">
                                            <p:txEl>
                                              <p:pRg st="29" end="29"/>
                                            </p:txEl>
                                          </p:spTgt>
                                        </p:tgtEl>
                                      </p:cBhvr>
                                    </p:animEffect>
                                    <p:anim calcmode="lin" valueType="num">
                                      <p:cBhvr>
                                        <p:cTn id="148" dur="1000" fill="hold"/>
                                        <p:tgtEl>
                                          <p:spTgt spid="4">
                                            <p:txEl>
                                              <p:pRg st="29" end="29"/>
                                            </p:txEl>
                                          </p:spTgt>
                                        </p:tgtEl>
                                        <p:attrNameLst>
                                          <p:attrName>ppt_x</p:attrName>
                                        </p:attrNameLst>
                                      </p:cBhvr>
                                      <p:tavLst>
                                        <p:tav tm="0">
                                          <p:val>
                                            <p:strVal val="#ppt_x"/>
                                          </p:val>
                                        </p:tav>
                                        <p:tav tm="100000">
                                          <p:val>
                                            <p:strVal val="#ppt_x"/>
                                          </p:val>
                                        </p:tav>
                                      </p:tavLst>
                                    </p:anim>
                                    <p:anim calcmode="lin" valueType="num">
                                      <p:cBhvr>
                                        <p:cTn id="149" dur="1000" fill="hold"/>
                                        <p:tgtEl>
                                          <p:spTgt spid="4">
                                            <p:txEl>
                                              <p:pRg st="29" end="29"/>
                                            </p:txEl>
                                          </p:spTgt>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4">
                                            <p:txEl>
                                              <p:pRg st="30" end="30"/>
                                            </p:txEl>
                                          </p:spTgt>
                                        </p:tgtEl>
                                        <p:attrNameLst>
                                          <p:attrName>style.visibility</p:attrName>
                                        </p:attrNameLst>
                                      </p:cBhvr>
                                      <p:to>
                                        <p:strVal val="visible"/>
                                      </p:to>
                                    </p:set>
                                    <p:animEffect transition="in" filter="fade">
                                      <p:cBhvr>
                                        <p:cTn id="152" dur="1000"/>
                                        <p:tgtEl>
                                          <p:spTgt spid="4">
                                            <p:txEl>
                                              <p:pRg st="30" end="30"/>
                                            </p:txEl>
                                          </p:spTgt>
                                        </p:tgtEl>
                                      </p:cBhvr>
                                    </p:animEffect>
                                    <p:anim calcmode="lin" valueType="num">
                                      <p:cBhvr>
                                        <p:cTn id="153" dur="1000" fill="hold"/>
                                        <p:tgtEl>
                                          <p:spTgt spid="4">
                                            <p:txEl>
                                              <p:pRg st="30" end="30"/>
                                            </p:txEl>
                                          </p:spTgt>
                                        </p:tgtEl>
                                        <p:attrNameLst>
                                          <p:attrName>ppt_x</p:attrName>
                                        </p:attrNameLst>
                                      </p:cBhvr>
                                      <p:tavLst>
                                        <p:tav tm="0">
                                          <p:val>
                                            <p:strVal val="#ppt_x"/>
                                          </p:val>
                                        </p:tav>
                                        <p:tav tm="100000">
                                          <p:val>
                                            <p:strVal val="#ppt_x"/>
                                          </p:val>
                                        </p:tav>
                                      </p:tavLst>
                                    </p:anim>
                                    <p:anim calcmode="lin" valueType="num">
                                      <p:cBhvr>
                                        <p:cTn id="154" dur="1000" fill="hold"/>
                                        <p:tgtEl>
                                          <p:spTgt spid="4">
                                            <p:txEl>
                                              <p:pRg st="30" end="30"/>
                                            </p:txEl>
                                          </p:spTgt>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4">
                                            <p:txEl>
                                              <p:pRg st="31" end="31"/>
                                            </p:txEl>
                                          </p:spTgt>
                                        </p:tgtEl>
                                        <p:attrNameLst>
                                          <p:attrName>style.visibility</p:attrName>
                                        </p:attrNameLst>
                                      </p:cBhvr>
                                      <p:to>
                                        <p:strVal val="visible"/>
                                      </p:to>
                                    </p:set>
                                    <p:animEffect transition="in" filter="fade">
                                      <p:cBhvr>
                                        <p:cTn id="157" dur="1000"/>
                                        <p:tgtEl>
                                          <p:spTgt spid="4">
                                            <p:txEl>
                                              <p:pRg st="31" end="31"/>
                                            </p:txEl>
                                          </p:spTgt>
                                        </p:tgtEl>
                                      </p:cBhvr>
                                    </p:animEffect>
                                    <p:anim calcmode="lin" valueType="num">
                                      <p:cBhvr>
                                        <p:cTn id="158" dur="1000" fill="hold"/>
                                        <p:tgtEl>
                                          <p:spTgt spid="4">
                                            <p:txEl>
                                              <p:pRg st="31" end="31"/>
                                            </p:txEl>
                                          </p:spTgt>
                                        </p:tgtEl>
                                        <p:attrNameLst>
                                          <p:attrName>ppt_x</p:attrName>
                                        </p:attrNameLst>
                                      </p:cBhvr>
                                      <p:tavLst>
                                        <p:tav tm="0">
                                          <p:val>
                                            <p:strVal val="#ppt_x"/>
                                          </p:val>
                                        </p:tav>
                                        <p:tav tm="100000">
                                          <p:val>
                                            <p:strVal val="#ppt_x"/>
                                          </p:val>
                                        </p:tav>
                                      </p:tavLst>
                                    </p:anim>
                                    <p:anim calcmode="lin" valueType="num">
                                      <p:cBhvr>
                                        <p:cTn id="159" dur="1000" fill="hold"/>
                                        <p:tgtEl>
                                          <p:spTgt spid="4">
                                            <p:txEl>
                                              <p:pRg st="31" end="31"/>
                                            </p:txEl>
                                          </p:spTgt>
                                        </p:tgtEl>
                                        <p:attrNameLst>
                                          <p:attrName>ppt_y</p:attrName>
                                        </p:attrNameLst>
                                      </p:cBhvr>
                                      <p:tavLst>
                                        <p:tav tm="0">
                                          <p:val>
                                            <p:strVal val="#ppt_y+.1"/>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42" presetClass="entr" presetSubtype="0" fill="hold" nodeType="clickEffect">
                                  <p:stCondLst>
                                    <p:cond delay="0"/>
                                  </p:stCondLst>
                                  <p:childTnLst>
                                    <p:set>
                                      <p:cBhvr>
                                        <p:cTn id="163" dur="1" fill="hold">
                                          <p:stCondLst>
                                            <p:cond delay="0"/>
                                          </p:stCondLst>
                                        </p:cTn>
                                        <p:tgtEl>
                                          <p:spTgt spid="4">
                                            <p:txEl>
                                              <p:pRg st="32" end="32"/>
                                            </p:txEl>
                                          </p:spTgt>
                                        </p:tgtEl>
                                        <p:attrNameLst>
                                          <p:attrName>style.visibility</p:attrName>
                                        </p:attrNameLst>
                                      </p:cBhvr>
                                      <p:to>
                                        <p:strVal val="visible"/>
                                      </p:to>
                                    </p:set>
                                    <p:animEffect transition="in" filter="fade">
                                      <p:cBhvr>
                                        <p:cTn id="164" dur="1000"/>
                                        <p:tgtEl>
                                          <p:spTgt spid="4">
                                            <p:txEl>
                                              <p:pRg st="32" end="32"/>
                                            </p:txEl>
                                          </p:spTgt>
                                        </p:tgtEl>
                                      </p:cBhvr>
                                    </p:animEffect>
                                    <p:anim calcmode="lin" valueType="num">
                                      <p:cBhvr>
                                        <p:cTn id="165" dur="1000" fill="hold"/>
                                        <p:tgtEl>
                                          <p:spTgt spid="4">
                                            <p:txEl>
                                              <p:pRg st="32" end="32"/>
                                            </p:txEl>
                                          </p:spTgt>
                                        </p:tgtEl>
                                        <p:attrNameLst>
                                          <p:attrName>ppt_x</p:attrName>
                                        </p:attrNameLst>
                                      </p:cBhvr>
                                      <p:tavLst>
                                        <p:tav tm="0">
                                          <p:val>
                                            <p:strVal val="#ppt_x"/>
                                          </p:val>
                                        </p:tav>
                                        <p:tav tm="100000">
                                          <p:val>
                                            <p:strVal val="#ppt_x"/>
                                          </p:val>
                                        </p:tav>
                                      </p:tavLst>
                                    </p:anim>
                                    <p:anim calcmode="lin" valueType="num">
                                      <p:cBhvr>
                                        <p:cTn id="166" dur="1000" fill="hold"/>
                                        <p:tgtEl>
                                          <p:spTgt spid="4">
                                            <p:txEl>
                                              <p:pRg st="32" end="32"/>
                                            </p:txEl>
                                          </p:spTgt>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42" presetClass="entr" presetSubtype="0" fill="hold" nodeType="clickEffect">
                                  <p:stCondLst>
                                    <p:cond delay="0"/>
                                  </p:stCondLst>
                                  <p:childTnLst>
                                    <p:set>
                                      <p:cBhvr>
                                        <p:cTn id="170" dur="1" fill="hold">
                                          <p:stCondLst>
                                            <p:cond delay="0"/>
                                          </p:stCondLst>
                                        </p:cTn>
                                        <p:tgtEl>
                                          <p:spTgt spid="4">
                                            <p:txEl>
                                              <p:pRg st="33" end="33"/>
                                            </p:txEl>
                                          </p:spTgt>
                                        </p:tgtEl>
                                        <p:attrNameLst>
                                          <p:attrName>style.visibility</p:attrName>
                                        </p:attrNameLst>
                                      </p:cBhvr>
                                      <p:to>
                                        <p:strVal val="visible"/>
                                      </p:to>
                                    </p:set>
                                    <p:animEffect transition="in" filter="fade">
                                      <p:cBhvr>
                                        <p:cTn id="171" dur="1000"/>
                                        <p:tgtEl>
                                          <p:spTgt spid="4">
                                            <p:txEl>
                                              <p:pRg st="33" end="33"/>
                                            </p:txEl>
                                          </p:spTgt>
                                        </p:tgtEl>
                                      </p:cBhvr>
                                    </p:animEffect>
                                    <p:anim calcmode="lin" valueType="num">
                                      <p:cBhvr>
                                        <p:cTn id="172" dur="1000" fill="hold"/>
                                        <p:tgtEl>
                                          <p:spTgt spid="4">
                                            <p:txEl>
                                              <p:pRg st="33" end="33"/>
                                            </p:txEl>
                                          </p:spTgt>
                                        </p:tgtEl>
                                        <p:attrNameLst>
                                          <p:attrName>ppt_x</p:attrName>
                                        </p:attrNameLst>
                                      </p:cBhvr>
                                      <p:tavLst>
                                        <p:tav tm="0">
                                          <p:val>
                                            <p:strVal val="#ppt_x"/>
                                          </p:val>
                                        </p:tav>
                                        <p:tav tm="100000">
                                          <p:val>
                                            <p:strVal val="#ppt_x"/>
                                          </p:val>
                                        </p:tav>
                                      </p:tavLst>
                                    </p:anim>
                                    <p:anim calcmode="lin" valueType="num">
                                      <p:cBhvr>
                                        <p:cTn id="173" dur="1000" fill="hold"/>
                                        <p:tgtEl>
                                          <p:spTgt spid="4">
                                            <p:txEl>
                                              <p:pRg st="33" end="33"/>
                                            </p:txEl>
                                          </p:spTgt>
                                        </p:tgtEl>
                                        <p:attrNameLst>
                                          <p:attrName>ppt_y</p:attrName>
                                        </p:attrNameLst>
                                      </p:cBhvr>
                                      <p:tavLst>
                                        <p:tav tm="0">
                                          <p:val>
                                            <p:strVal val="#ppt_y+.1"/>
                                          </p:val>
                                        </p:tav>
                                        <p:tav tm="100000">
                                          <p:val>
                                            <p:strVal val="#ppt_y"/>
                                          </p:val>
                                        </p:tav>
                                      </p:tavLst>
                                    </p:anim>
                                  </p:childTnLst>
                                </p:cTn>
                              </p:par>
                              <p:par>
                                <p:cTn id="174" presetID="42" presetClass="entr" presetSubtype="0" fill="hold" nodeType="withEffect">
                                  <p:stCondLst>
                                    <p:cond delay="0"/>
                                  </p:stCondLst>
                                  <p:childTnLst>
                                    <p:set>
                                      <p:cBhvr>
                                        <p:cTn id="175" dur="1" fill="hold">
                                          <p:stCondLst>
                                            <p:cond delay="0"/>
                                          </p:stCondLst>
                                        </p:cTn>
                                        <p:tgtEl>
                                          <p:spTgt spid="4">
                                            <p:txEl>
                                              <p:pRg st="34" end="34"/>
                                            </p:txEl>
                                          </p:spTgt>
                                        </p:tgtEl>
                                        <p:attrNameLst>
                                          <p:attrName>style.visibility</p:attrName>
                                        </p:attrNameLst>
                                      </p:cBhvr>
                                      <p:to>
                                        <p:strVal val="visible"/>
                                      </p:to>
                                    </p:set>
                                    <p:animEffect transition="in" filter="fade">
                                      <p:cBhvr>
                                        <p:cTn id="176" dur="1000"/>
                                        <p:tgtEl>
                                          <p:spTgt spid="4">
                                            <p:txEl>
                                              <p:pRg st="34" end="34"/>
                                            </p:txEl>
                                          </p:spTgt>
                                        </p:tgtEl>
                                      </p:cBhvr>
                                    </p:animEffect>
                                    <p:anim calcmode="lin" valueType="num">
                                      <p:cBhvr>
                                        <p:cTn id="177" dur="1000" fill="hold"/>
                                        <p:tgtEl>
                                          <p:spTgt spid="4">
                                            <p:txEl>
                                              <p:pRg st="34" end="34"/>
                                            </p:txEl>
                                          </p:spTgt>
                                        </p:tgtEl>
                                        <p:attrNameLst>
                                          <p:attrName>ppt_x</p:attrName>
                                        </p:attrNameLst>
                                      </p:cBhvr>
                                      <p:tavLst>
                                        <p:tav tm="0">
                                          <p:val>
                                            <p:strVal val="#ppt_x"/>
                                          </p:val>
                                        </p:tav>
                                        <p:tav tm="100000">
                                          <p:val>
                                            <p:strVal val="#ppt_x"/>
                                          </p:val>
                                        </p:tav>
                                      </p:tavLst>
                                    </p:anim>
                                    <p:anim calcmode="lin" valueType="num">
                                      <p:cBhvr>
                                        <p:cTn id="178" dur="1000" fill="hold"/>
                                        <p:tgtEl>
                                          <p:spTgt spid="4">
                                            <p:txEl>
                                              <p:pRg st="34" end="34"/>
                                            </p:txEl>
                                          </p:spTgt>
                                        </p:tgtEl>
                                        <p:attrNameLst>
                                          <p:attrName>ppt_y</p:attrName>
                                        </p:attrNameLst>
                                      </p:cBhvr>
                                      <p:tavLst>
                                        <p:tav tm="0">
                                          <p:val>
                                            <p:strVal val="#ppt_y+.1"/>
                                          </p:val>
                                        </p:tav>
                                        <p:tav tm="100000">
                                          <p:val>
                                            <p:strVal val="#ppt_y"/>
                                          </p:val>
                                        </p:tav>
                                      </p:tavLst>
                                    </p:anim>
                                  </p:childTnLst>
                                </p:cTn>
                              </p:par>
                              <p:par>
                                <p:cTn id="179" presetID="42" presetClass="entr" presetSubtype="0" fill="hold" nodeType="withEffect">
                                  <p:stCondLst>
                                    <p:cond delay="0"/>
                                  </p:stCondLst>
                                  <p:childTnLst>
                                    <p:set>
                                      <p:cBhvr>
                                        <p:cTn id="180" dur="1" fill="hold">
                                          <p:stCondLst>
                                            <p:cond delay="0"/>
                                          </p:stCondLst>
                                        </p:cTn>
                                        <p:tgtEl>
                                          <p:spTgt spid="4">
                                            <p:txEl>
                                              <p:pRg st="35" end="35"/>
                                            </p:txEl>
                                          </p:spTgt>
                                        </p:tgtEl>
                                        <p:attrNameLst>
                                          <p:attrName>style.visibility</p:attrName>
                                        </p:attrNameLst>
                                      </p:cBhvr>
                                      <p:to>
                                        <p:strVal val="visible"/>
                                      </p:to>
                                    </p:set>
                                    <p:animEffect transition="in" filter="fade">
                                      <p:cBhvr>
                                        <p:cTn id="181" dur="1000"/>
                                        <p:tgtEl>
                                          <p:spTgt spid="4">
                                            <p:txEl>
                                              <p:pRg st="35" end="35"/>
                                            </p:txEl>
                                          </p:spTgt>
                                        </p:tgtEl>
                                      </p:cBhvr>
                                    </p:animEffect>
                                    <p:anim calcmode="lin" valueType="num">
                                      <p:cBhvr>
                                        <p:cTn id="182" dur="1000" fill="hold"/>
                                        <p:tgtEl>
                                          <p:spTgt spid="4">
                                            <p:txEl>
                                              <p:pRg st="35" end="35"/>
                                            </p:txEl>
                                          </p:spTgt>
                                        </p:tgtEl>
                                        <p:attrNameLst>
                                          <p:attrName>ppt_x</p:attrName>
                                        </p:attrNameLst>
                                      </p:cBhvr>
                                      <p:tavLst>
                                        <p:tav tm="0">
                                          <p:val>
                                            <p:strVal val="#ppt_x"/>
                                          </p:val>
                                        </p:tav>
                                        <p:tav tm="100000">
                                          <p:val>
                                            <p:strVal val="#ppt_x"/>
                                          </p:val>
                                        </p:tav>
                                      </p:tavLst>
                                    </p:anim>
                                    <p:anim calcmode="lin" valueType="num">
                                      <p:cBhvr>
                                        <p:cTn id="183" dur="1000" fill="hold"/>
                                        <p:tgtEl>
                                          <p:spTgt spid="4">
                                            <p:txEl>
                                              <p:pRg st="35" end="3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39811A71-CF05-4CE3-A1DB-CAD91A1178B4}"/>
              </a:ext>
            </a:extLst>
          </p:cNvPr>
          <p:cNvSpPr>
            <a:spLocks noGrp="1"/>
          </p:cNvSpPr>
          <p:nvPr>
            <p:ph idx="1"/>
          </p:nvPr>
        </p:nvSpPr>
        <p:spPr>
          <a:xfrm>
            <a:off x="1905000" y="1143000"/>
            <a:ext cx="8610600" cy="3505200"/>
          </a:xfrm>
        </p:spPr>
        <p:txBody>
          <a:bodyPr/>
          <a:lstStyle/>
          <a:p>
            <a:pPr marL="400050"/>
            <a:r>
              <a:rPr lang="en-US" altLang="en-US" sz="2200">
                <a:cs typeface="Courier New" panose="02070309020205020404" pitchFamily="49" charset="0"/>
                <a:sym typeface="Wingdings" panose="05000000000000000000" pitchFamily="2" charset="2"/>
              </a:rPr>
              <a:t>We can place a variety of information inside the </a:t>
            </a:r>
            <a:r>
              <a:rPr lang="en-US" altLang="en-US" sz="2200">
                <a:latin typeface="Courier New" panose="02070309020205020404" pitchFamily="49" charset="0"/>
                <a:cs typeface="Courier New" panose="02070309020205020404" pitchFamily="49" charset="0"/>
                <a:sym typeface="Wingdings" panose="05000000000000000000" pitchFamily="2" charset="2"/>
              </a:rPr>
              <a:t>alert() </a:t>
            </a:r>
            <a:r>
              <a:rPr lang="en-US" altLang="en-US" sz="2200">
                <a:cs typeface="Courier New" panose="02070309020205020404" pitchFamily="49" charset="0"/>
                <a:sym typeface="Wingdings" panose="05000000000000000000" pitchFamily="2" charset="2"/>
              </a:rPr>
              <a:t>function’s parentheses</a:t>
            </a:r>
            <a:r>
              <a:rPr lang="en-US" altLang="en-US" sz="2200" dirty="0">
                <a:cs typeface="Courier New" panose="02070309020205020404" pitchFamily="49" charset="0"/>
                <a:sym typeface="Wingdings" panose="05000000000000000000" pitchFamily="2" charset="2"/>
              </a:rPr>
              <a:t>. Here are some </a:t>
            </a:r>
            <a:r>
              <a:rPr lang="en-US" altLang="en-US" sz="2200">
                <a:cs typeface="Courier New" panose="02070309020205020404" pitchFamily="49" charset="0"/>
                <a:sym typeface="Wingdings" panose="05000000000000000000" pitchFamily="2" charset="2"/>
              </a:rPr>
              <a:t>examples.</a:t>
            </a:r>
          </a:p>
          <a:p>
            <a:pPr marL="400050"/>
            <a:endParaRPr lang="en-US" altLang="en-US" sz="2200" dirty="0">
              <a:latin typeface="Courier New" panose="02070309020205020404" pitchFamily="49" charset="0"/>
              <a:cs typeface="Courier New" panose="02070309020205020404" pitchFamily="49" charset="0"/>
            </a:endParaRPr>
          </a:p>
          <a:p>
            <a:pPr lvl="1"/>
            <a:r>
              <a:rPr lang="en-US" altLang="en-US" sz="1800" dirty="0">
                <a:latin typeface="Courier New" panose="02070309020205020404" pitchFamily="49" charset="0"/>
                <a:cs typeface="Courier New" panose="02070309020205020404" pitchFamily="49" charset="0"/>
              </a:rPr>
              <a:t>alert(</a:t>
            </a:r>
            <a:r>
              <a:rPr lang="en-US" altLang="en-US" sz="1800" b="1" dirty="0">
                <a:solidFill>
                  <a:srgbClr val="FF0000"/>
                </a:solidFill>
                <a:latin typeface="Courier New" panose="02070309020205020404" pitchFamily="49" charset="0"/>
                <a:cs typeface="Courier New" panose="02070309020205020404" pitchFamily="49" charset="0"/>
              </a:rPr>
              <a:t>"Hello"</a:t>
            </a:r>
            <a:r>
              <a:rPr lang="en-US" altLang="en-US" sz="1800" dirty="0">
                <a:latin typeface="Courier New" panose="02070309020205020404" pitchFamily="49" charset="0"/>
                <a:cs typeface="Courier New" panose="02070309020205020404" pitchFamily="49" charset="0"/>
              </a:rPr>
              <a:t>); 	</a:t>
            </a:r>
            <a:r>
              <a:rPr lang="en-US" altLang="en-US" sz="1800" dirty="0">
                <a:cs typeface="Courier New" panose="02070309020205020404" pitchFamily="49" charset="0"/>
                <a:sym typeface="Wingdings" panose="05000000000000000000" pitchFamily="2" charset="2"/>
              </a:rPr>
              <a:t> Will output </a:t>
            </a:r>
            <a:r>
              <a:rPr lang="en-US" altLang="en-US" sz="1800">
                <a:cs typeface="Courier New" panose="02070309020205020404" pitchFamily="49" charset="0"/>
                <a:sym typeface="Wingdings" panose="05000000000000000000" pitchFamily="2" charset="2"/>
              </a:rPr>
              <a:t>the string: </a:t>
            </a:r>
            <a:r>
              <a:rPr lang="en-US" altLang="en-US" sz="1800" b="1">
                <a:cs typeface="Courier New" panose="02070309020205020404" pitchFamily="49" charset="0"/>
                <a:sym typeface="Wingdings" panose="05000000000000000000" pitchFamily="2" charset="2"/>
              </a:rPr>
              <a:t>Hello</a:t>
            </a:r>
            <a:endParaRPr lang="en-US" altLang="en-US" sz="1800" b="1" dirty="0">
              <a:cs typeface="Courier New" panose="02070309020205020404" pitchFamily="49" charset="0"/>
            </a:endParaRPr>
          </a:p>
          <a:p>
            <a:pPr lvl="1"/>
            <a:r>
              <a:rPr lang="en-US" altLang="en-US" sz="1800">
                <a:latin typeface="Courier New" panose="02070309020205020404" pitchFamily="49" charset="0"/>
                <a:cs typeface="Courier New" panose="02070309020205020404" pitchFamily="49" charset="0"/>
              </a:rPr>
              <a:t>alert( </a:t>
            </a:r>
            <a:r>
              <a:rPr lang="en-US" altLang="en-US" sz="1800" b="1">
                <a:solidFill>
                  <a:srgbClr val="FF0000"/>
                </a:solidFill>
                <a:latin typeface="Courier New" panose="02070309020205020404" pitchFamily="49" charset="0"/>
                <a:cs typeface="Courier New" panose="02070309020205020404" pitchFamily="49" charset="0"/>
              </a:rPr>
              <a:t>5+5 </a:t>
            </a:r>
            <a:r>
              <a:rPr lang="en-US" altLang="en-US" sz="180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		</a:t>
            </a:r>
            <a:r>
              <a:rPr lang="en-US" altLang="en-US" sz="1800">
                <a:cs typeface="Courier New" panose="02070309020205020404" pitchFamily="49" charset="0"/>
                <a:sym typeface="Wingdings" panose="05000000000000000000" pitchFamily="2" charset="2"/>
              </a:rPr>
              <a:t> will output: </a:t>
            </a:r>
            <a:r>
              <a:rPr lang="en-US" altLang="en-US" sz="1800" b="1">
                <a:cs typeface="Courier New" panose="02070309020205020404" pitchFamily="49" charset="0"/>
                <a:sym typeface="Wingdings" panose="05000000000000000000" pitchFamily="2" charset="2"/>
              </a:rPr>
              <a:t>10</a:t>
            </a:r>
            <a:r>
              <a:rPr lang="en-US" altLang="en-US" sz="1800">
                <a:cs typeface="Courier New" panose="02070309020205020404" pitchFamily="49" charset="0"/>
                <a:sym typeface="Wingdings" panose="05000000000000000000" pitchFamily="2" charset="2"/>
              </a:rPr>
              <a:t> (discussed shortly)</a:t>
            </a:r>
            <a:endParaRPr lang="en-US" altLang="en-US" sz="1800" dirty="0">
              <a:cs typeface="Courier New" panose="02070309020205020404" pitchFamily="49" charset="0"/>
            </a:endParaRPr>
          </a:p>
          <a:p>
            <a:pPr lvl="1"/>
            <a:r>
              <a:rPr lang="en-US" altLang="en-US" sz="1800" dirty="0">
                <a:latin typeface="Courier New" panose="02070309020205020404" pitchFamily="49" charset="0"/>
                <a:cs typeface="Courier New" panose="02070309020205020404" pitchFamily="49" charset="0"/>
              </a:rPr>
              <a:t>alert</a:t>
            </a:r>
            <a:r>
              <a:rPr lang="en-US" altLang="en-US" sz="1800">
                <a:latin typeface="Courier New" panose="02070309020205020404" pitchFamily="49" charset="0"/>
                <a:cs typeface="Courier New" panose="02070309020205020404" pitchFamily="49" charset="0"/>
              </a:rPr>
              <a:t>( </a:t>
            </a:r>
            <a:r>
              <a:rPr lang="en-US" altLang="en-US" sz="1800" b="1">
                <a:solidFill>
                  <a:srgbClr val="FF0000"/>
                </a:solidFill>
                <a:latin typeface="Courier New" panose="02070309020205020404" pitchFamily="49" charset="0"/>
                <a:cs typeface="Courier New" panose="02070309020205020404" pitchFamily="49" charset="0"/>
              </a:rPr>
              <a:t>"5+5"</a:t>
            </a:r>
            <a:r>
              <a:rPr lang="en-US" altLang="en-US" sz="180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a:t>
            </a:r>
            <a:r>
              <a:rPr lang="en-US" altLang="en-US" sz="1800">
                <a:latin typeface="Courier New" panose="02070309020205020404" pitchFamily="49" charset="0"/>
                <a:cs typeface="Courier New" panose="02070309020205020404" pitchFamily="49" charset="0"/>
              </a:rPr>
              <a:t>	</a:t>
            </a:r>
            <a:r>
              <a:rPr lang="en-US" altLang="en-US" sz="1800">
                <a:cs typeface="Courier New" panose="02070309020205020404" pitchFamily="49" charset="0"/>
                <a:sym typeface="Wingdings" panose="05000000000000000000" pitchFamily="2" charset="2"/>
              </a:rPr>
              <a:t> will output the string: </a:t>
            </a:r>
            <a:r>
              <a:rPr lang="en-US" altLang="en-US" sz="1800" b="1">
                <a:cs typeface="Courier New" panose="02070309020205020404" pitchFamily="49" charset="0"/>
                <a:sym typeface="Wingdings" panose="05000000000000000000" pitchFamily="2" charset="2"/>
              </a:rPr>
              <a:t>5+5</a:t>
            </a:r>
            <a:endParaRPr lang="en-US" altLang="en-US" sz="1800" b="1" dirty="0">
              <a:latin typeface="Courier New" panose="02070309020205020404" pitchFamily="49" charset="0"/>
              <a:cs typeface="Courier New" panose="02070309020205020404" pitchFamily="49" charset="0"/>
            </a:endParaRPr>
          </a:p>
          <a:p>
            <a:pPr lvl="1"/>
            <a:r>
              <a:rPr lang="en-US" altLang="en-US" sz="1800" dirty="0">
                <a:latin typeface="Courier New" panose="02070309020205020404" pitchFamily="49" charset="0"/>
                <a:cs typeface="Courier New" panose="02070309020205020404" pitchFamily="49" charset="0"/>
              </a:rPr>
              <a:t>alert( </a:t>
            </a:r>
            <a:r>
              <a:rPr lang="en-US" altLang="en-US" sz="1800" b="1" dirty="0">
                <a:solidFill>
                  <a:srgbClr val="FF0000"/>
                </a:solidFill>
                <a:latin typeface="Courier New" panose="02070309020205020404" pitchFamily="49" charset="0"/>
                <a:cs typeface="Courier New" panose="02070309020205020404" pitchFamily="49" charset="0"/>
              </a:rPr>
              <a:t>Date()</a:t>
            </a:r>
            <a:r>
              <a:rPr lang="en-US" altLang="en-US" sz="1800" dirty="0">
                <a:latin typeface="Courier New" panose="02070309020205020404" pitchFamily="49" charset="0"/>
                <a:cs typeface="Courier New" panose="02070309020205020404" pitchFamily="49" charset="0"/>
              </a:rPr>
              <a:t> );	</a:t>
            </a:r>
            <a:r>
              <a:rPr lang="en-US" altLang="en-US" sz="1800" dirty="0">
                <a:cs typeface="Courier New" panose="02070309020205020404" pitchFamily="49" charset="0"/>
                <a:sym typeface="Wingdings" panose="05000000000000000000" pitchFamily="2" charset="2"/>
              </a:rPr>
              <a:t>  will output the date and time</a:t>
            </a:r>
            <a:endParaRPr lang="en-US" altLang="en-US" sz="1800" dirty="0">
              <a:latin typeface="Courier New" panose="02070309020205020404" pitchFamily="49" charset="0"/>
              <a:cs typeface="Courier New" panose="02070309020205020404" pitchFamily="49" charset="0"/>
            </a:endParaRPr>
          </a:p>
          <a:p>
            <a:pPr lvl="1"/>
            <a:r>
              <a:rPr lang="en-US" altLang="en-US" sz="1800" dirty="0">
                <a:latin typeface="Courier New" panose="02070309020205020404" pitchFamily="49" charset="0"/>
                <a:cs typeface="Courier New" panose="02070309020205020404" pitchFamily="49" charset="0"/>
              </a:rPr>
              <a:t>alert( </a:t>
            </a:r>
            <a:r>
              <a:rPr lang="en-US" altLang="en-US" sz="1800" b="1" dirty="0">
                <a:solidFill>
                  <a:srgbClr val="FF0000"/>
                </a:solidFill>
                <a:latin typeface="Courier New" panose="02070309020205020404" pitchFamily="49" charset="0"/>
                <a:cs typeface="Courier New" panose="02070309020205020404" pitchFamily="49" charset="0"/>
              </a:rPr>
              <a:t>Math.sqrt(25.0) </a:t>
            </a:r>
            <a:r>
              <a:rPr lang="en-US" altLang="en-US" sz="1800" dirty="0">
                <a:latin typeface="Courier New" panose="02070309020205020404" pitchFamily="49" charset="0"/>
                <a:cs typeface="Courier New" panose="02070309020205020404" pitchFamily="49" charset="0"/>
              </a:rPr>
              <a:t>); </a:t>
            </a:r>
            <a:r>
              <a:rPr lang="en-US" altLang="en-US" sz="1800" dirty="0">
                <a:cs typeface="Courier New" panose="02070309020205020404" pitchFamily="49" charset="0"/>
                <a:sym typeface="Wingdings" panose="05000000000000000000" pitchFamily="2" charset="2"/>
              </a:rPr>
              <a:t> will output the square root of 25</a:t>
            </a:r>
            <a:endParaRPr lang="en-US" altLang="en-US" sz="1800" dirty="0">
              <a:latin typeface="Courier New" panose="02070309020205020404" pitchFamily="49" charset="0"/>
              <a:cs typeface="Courier New" panose="02070309020205020404" pitchFamily="49" charset="0"/>
            </a:endParaRPr>
          </a:p>
          <a:p>
            <a:pPr lvl="1"/>
            <a:r>
              <a:rPr lang="en-US" altLang="en-US" sz="1800" dirty="0">
                <a:latin typeface="Courier New" panose="02070309020205020404" pitchFamily="49" charset="0"/>
                <a:cs typeface="Courier New" panose="02070309020205020404" pitchFamily="49" charset="0"/>
              </a:rPr>
              <a:t>alert(</a:t>
            </a:r>
            <a:r>
              <a:rPr lang="en-US" altLang="en-US" sz="1800" b="1" dirty="0">
                <a:solidFill>
                  <a:srgbClr val="FF0000"/>
                </a:solidFill>
                <a:latin typeface="Courier New" panose="02070309020205020404" pitchFamily="49" charset="0"/>
                <a:cs typeface="Courier New" panose="02070309020205020404" pitchFamily="49" charset="0"/>
              </a:rPr>
              <a:t>"5+5 equals " + (5+5) + "."</a:t>
            </a:r>
            <a:r>
              <a:rPr lang="en-US" altLang="en-US" sz="1800" dirty="0">
                <a:latin typeface="Courier New" panose="02070309020205020404" pitchFamily="49" charset="0"/>
                <a:cs typeface="Courier New" panose="02070309020205020404" pitchFamily="49" charset="0"/>
              </a:rPr>
              <a:t>);</a:t>
            </a:r>
          </a:p>
          <a:p>
            <a:pPr marL="914400" lvl="2" indent="0">
              <a:buNone/>
            </a:pPr>
            <a:r>
              <a:rPr lang="en-US" altLang="en-US" sz="1400" dirty="0">
                <a:cs typeface="Courier New" panose="02070309020205020404" pitchFamily="49" charset="0"/>
                <a:sym typeface="Wingdings" panose="05000000000000000000" pitchFamily="2" charset="2"/>
              </a:rPr>
              <a:t>	 Uses a technique called ‘concatenation’. We will discuss this later.</a:t>
            </a:r>
          </a:p>
          <a:p>
            <a:pPr marL="914400" lvl="2" indent="0">
              <a:buNone/>
            </a:pPr>
            <a:endParaRPr lang="en-US" altLang="en-US" sz="1400" dirty="0">
              <a:latin typeface="Courier New" panose="02070309020205020404" pitchFamily="49" charset="0"/>
              <a:cs typeface="Courier New" panose="02070309020205020404" pitchFamily="49" charset="0"/>
              <a:sym typeface="Wingdings" panose="05000000000000000000" pitchFamily="2" charset="2"/>
            </a:endParaRPr>
          </a:p>
          <a:p>
            <a:pPr marL="1371600" lvl="3" indent="0">
              <a:buNone/>
            </a:pPr>
            <a:endParaRPr lang="en-US" altLang="en-US" sz="1800" dirty="0">
              <a:latin typeface="Courier New" panose="02070309020205020404" pitchFamily="49" charset="0"/>
              <a:cs typeface="Courier New" panose="02070309020205020404" pitchFamily="49" charset="0"/>
            </a:endParaRPr>
          </a:p>
        </p:txBody>
      </p:sp>
      <p:sp>
        <p:nvSpPr>
          <p:cNvPr id="19459" name="Rectangle 2">
            <a:extLst>
              <a:ext uri="{FF2B5EF4-FFF2-40B4-BE49-F238E27FC236}">
                <a16:creationId xmlns:a16="http://schemas.microsoft.com/office/drawing/2014/main" id="{FAAD9C2F-BD7D-48BC-95E2-BC923E37402D}"/>
              </a:ext>
            </a:extLst>
          </p:cNvPr>
          <p:cNvSpPr txBox="1">
            <a:spLocks noRot="1" noChangeArrowheads="1"/>
          </p:cNvSpPr>
          <p:nvPr/>
        </p:nvSpPr>
        <p:spPr bwMode="auto">
          <a:xfrm>
            <a:off x="19050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dirty="0"/>
              <a:t>Fun &amp; Games with the </a:t>
            </a:r>
            <a:r>
              <a:rPr lang="en-US" altLang="en-US" sz="3600" dirty="0">
                <a:latin typeface="Courier New" panose="02070309020205020404" pitchFamily="49" charset="0"/>
                <a:cs typeface="Courier New" panose="02070309020205020404" pitchFamily="49" charset="0"/>
              </a:rPr>
              <a:t>alert() </a:t>
            </a:r>
            <a:r>
              <a:rPr lang="en-US" altLang="en-US" sz="3600" dirty="0"/>
              <a:t>function</a:t>
            </a:r>
          </a:p>
        </p:txBody>
      </p:sp>
      <p:sp>
        <p:nvSpPr>
          <p:cNvPr id="2" name="TextBox 1">
            <a:extLst>
              <a:ext uri="{FF2B5EF4-FFF2-40B4-BE49-F238E27FC236}">
                <a16:creationId xmlns:a16="http://schemas.microsoft.com/office/drawing/2014/main" id="{8E93B957-319E-49FD-9945-11AC41D8DCF7}"/>
              </a:ext>
            </a:extLst>
          </p:cNvPr>
          <p:cNvSpPr txBox="1"/>
          <p:nvPr/>
        </p:nvSpPr>
        <p:spPr>
          <a:xfrm>
            <a:off x="2400300" y="5172892"/>
            <a:ext cx="76200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en-US" dirty="0">
                <a:cs typeface="Courier New" panose="02070309020205020404" pitchFamily="49" charset="0"/>
                <a:sym typeface="Wingdings" panose="05000000000000000000" pitchFamily="2" charset="2"/>
              </a:rPr>
              <a:t>Note: The alert box is a JavaScript window, it is NOT a miniature web browser. For this reason, you can not place HTML code inside an alert function.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5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45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67288C4-C6D8-447C-BA33-268522997C3A}"/>
              </a:ext>
            </a:extLst>
          </p:cNvPr>
          <p:cNvSpPr>
            <a:spLocks noGrp="1"/>
          </p:cNvSpPr>
          <p:nvPr>
            <p:ph type="ctrTitle"/>
          </p:nvPr>
        </p:nvSpPr>
        <p:spPr>
          <a:xfrm>
            <a:off x="3486208" y="2061839"/>
            <a:ext cx="5219585" cy="1662475"/>
          </a:xfrm>
        </p:spPr>
        <p:txBody>
          <a:bodyPr>
            <a:normAutofit/>
          </a:bodyPr>
          <a:lstStyle/>
          <a:p>
            <a:pPr eaLnBrk="1" hangingPunct="1">
              <a:lnSpc>
                <a:spcPct val="90000"/>
              </a:lnSpc>
            </a:pPr>
            <a:r>
              <a:rPr lang="en-US" altLang="en-US" sz="3600" dirty="0">
                <a:solidFill>
                  <a:srgbClr val="C00000"/>
                </a:solidFill>
              </a:rPr>
              <a:t>JavaScript: </a:t>
            </a:r>
            <a:br>
              <a:rPr lang="en-US" altLang="en-US" sz="3600" dirty="0">
                <a:solidFill>
                  <a:srgbClr val="C00000"/>
                </a:solidFill>
              </a:rPr>
            </a:br>
            <a:r>
              <a:rPr lang="en-US" altLang="en-US" sz="3600" dirty="0">
                <a:solidFill>
                  <a:srgbClr val="C00000"/>
                </a:solidFill>
              </a:rPr>
              <a:t>‘</a:t>
            </a:r>
            <a:r>
              <a:rPr lang="en-US" altLang="en-US" sz="3600" dirty="0">
                <a:solidFill>
                  <a:srgbClr val="C00000"/>
                </a:solidFill>
                <a:latin typeface="Courier New" panose="02070309020205020404" pitchFamily="49" charset="0"/>
                <a:cs typeface="Courier New" panose="02070309020205020404" pitchFamily="49" charset="0"/>
              </a:rPr>
              <a:t>else </a:t>
            </a:r>
            <a:r>
              <a:rPr lang="en-US" altLang="en-US" sz="3600">
                <a:solidFill>
                  <a:srgbClr val="C00000"/>
                </a:solidFill>
                <a:latin typeface="Courier New" panose="02070309020205020404" pitchFamily="49" charset="0"/>
                <a:cs typeface="Courier New" panose="02070309020205020404" pitchFamily="49" charset="0"/>
              </a:rPr>
              <a:t>if</a:t>
            </a:r>
            <a:r>
              <a:rPr lang="en-US" altLang="en-US" sz="3600">
                <a:solidFill>
                  <a:srgbClr val="C00000"/>
                </a:solidFill>
              </a:rPr>
              <a:t>’</a:t>
            </a:r>
            <a:br>
              <a:rPr lang="en-US" altLang="en-US" sz="3600" dirty="0">
                <a:solidFill>
                  <a:srgbClr val="C00000"/>
                </a:solidFill>
              </a:rPr>
            </a:br>
            <a:endParaRPr lang="en-US" altLang="en-US" sz="3600" dirty="0">
              <a:solidFill>
                <a:srgbClr val="C00000"/>
              </a:solidFill>
            </a:endParaRPr>
          </a:p>
        </p:txBody>
      </p:sp>
      <p:sp>
        <p:nvSpPr>
          <p:cNvPr id="2" name="Subtitle 1">
            <a:extLst>
              <a:ext uri="{FF2B5EF4-FFF2-40B4-BE49-F238E27FC236}">
                <a16:creationId xmlns:a16="http://schemas.microsoft.com/office/drawing/2014/main" id="{D38A6640-E28E-48A9-ACD0-96B8296E5BE9}"/>
              </a:ext>
            </a:extLst>
          </p:cNvPr>
          <p:cNvSpPr>
            <a:spLocks noGrp="1"/>
          </p:cNvSpPr>
          <p:nvPr>
            <p:ph type="subTitle" idx="1"/>
          </p:nvPr>
        </p:nvSpPr>
        <p:spPr>
          <a:xfrm>
            <a:off x="4065703" y="3783691"/>
            <a:ext cx="4060594" cy="1196717"/>
          </a:xfrm>
        </p:spPr>
        <p:txBody>
          <a:bodyPr rtlCol="0">
            <a:normAutofit/>
          </a:bodyPr>
          <a:lstStyle/>
          <a:p>
            <a:pPr eaLnBrk="1" fontAlgn="auto" hangingPunct="1">
              <a:spcAft>
                <a:spcPts val="0"/>
              </a:spcAft>
              <a:defRPr/>
            </a:pPr>
            <a:r>
              <a:rPr lang="en-US" sz="1700">
                <a:solidFill>
                  <a:srgbClr val="C00000"/>
                </a:solidFill>
              </a:rPr>
              <a:t>and coding efficiently…</a:t>
            </a:r>
            <a:endParaRPr lang="en-US" sz="1700" dirty="0">
              <a:solidFill>
                <a:srgbClr val="C00000"/>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4A1862B-8752-46B5-8B57-95B8AA5AA1FD}"/>
              </a:ext>
            </a:extLst>
          </p:cNvPr>
          <p:cNvSpPr>
            <a:spLocks noGrp="1"/>
          </p:cNvSpPr>
          <p:nvPr>
            <p:ph type="title"/>
          </p:nvPr>
        </p:nvSpPr>
        <p:spPr>
          <a:xfrm>
            <a:off x="1676400" y="109539"/>
            <a:ext cx="6400800" cy="852487"/>
          </a:xfrm>
        </p:spPr>
        <p:txBody>
          <a:bodyPr/>
          <a:lstStyle/>
          <a:p>
            <a:pPr eaLnBrk="1" hangingPunct="1"/>
            <a:r>
              <a:rPr lang="en-US" altLang="en-US" dirty="0"/>
              <a:t>Learning Objectives</a:t>
            </a:r>
          </a:p>
        </p:txBody>
      </p:sp>
      <p:sp>
        <p:nvSpPr>
          <p:cNvPr id="3075" name="Content Placeholder 2">
            <a:extLst>
              <a:ext uri="{FF2B5EF4-FFF2-40B4-BE49-F238E27FC236}">
                <a16:creationId xmlns:a16="http://schemas.microsoft.com/office/drawing/2014/main" id="{8D31354E-92EB-4B36-8741-422A012FA8F2}"/>
              </a:ext>
            </a:extLst>
          </p:cNvPr>
          <p:cNvSpPr>
            <a:spLocks noGrp="1"/>
          </p:cNvSpPr>
          <p:nvPr>
            <p:ph idx="1"/>
          </p:nvPr>
        </p:nvSpPr>
        <p:spPr>
          <a:xfrm>
            <a:off x="1752600" y="1143000"/>
            <a:ext cx="7620000" cy="4876800"/>
          </a:xfrm>
        </p:spPr>
        <p:txBody>
          <a:bodyPr rtlCol="0">
            <a:normAutofit/>
          </a:bodyPr>
          <a:lstStyle/>
          <a:p>
            <a:pPr marL="57150" indent="0" eaLnBrk="1" fontAlgn="auto" hangingPunct="1">
              <a:spcAft>
                <a:spcPts val="0"/>
              </a:spcAft>
              <a:buNone/>
              <a:defRPr/>
            </a:pPr>
            <a:r>
              <a:rPr lang="en-US" sz="2400" dirty="0"/>
              <a:t>By the end of this lecture, you should be able to:</a:t>
            </a:r>
          </a:p>
          <a:p>
            <a:pPr marL="57150" indent="0" eaLnBrk="1" fontAlgn="auto" hangingPunct="1">
              <a:spcAft>
                <a:spcPts val="0"/>
              </a:spcAft>
              <a:buNone/>
              <a:defRPr/>
            </a:pPr>
            <a:endParaRPr lang="en-US" sz="2400" dirty="0"/>
          </a:p>
          <a:p>
            <a:pPr lvl="1" eaLnBrk="1" fontAlgn="auto" hangingPunct="1">
              <a:spcAft>
                <a:spcPts val="0"/>
              </a:spcAft>
              <a:defRPr/>
            </a:pPr>
            <a:r>
              <a:rPr lang="en-US" sz="1800" dirty="0"/>
              <a:t>Describe how the JavaScript flow operates with </a:t>
            </a:r>
            <a:r>
              <a:rPr lang="en-US" sz="1800" b="1" dirty="0">
                <a:latin typeface="Courier New" panose="02070309020205020404" pitchFamily="49" charset="0"/>
                <a:cs typeface="Courier New" panose="02070309020205020404" pitchFamily="49" charset="0"/>
              </a:rPr>
              <a:t>if</a:t>
            </a:r>
            <a:r>
              <a:rPr lang="en-US" sz="1800" dirty="0"/>
              <a:t> and </a:t>
            </a:r>
            <a:r>
              <a:rPr lang="en-US" sz="1800" b="1" dirty="0">
                <a:latin typeface="Courier New" panose="02070309020205020404" pitchFamily="49" charset="0"/>
                <a:cs typeface="Courier New" panose="02070309020205020404" pitchFamily="49" charset="0"/>
              </a:rPr>
              <a:t>else if</a:t>
            </a:r>
            <a:r>
              <a:rPr lang="en-US" sz="1800" dirty="0"/>
              <a:t> statements</a:t>
            </a:r>
          </a:p>
          <a:p>
            <a:pPr lvl="1" eaLnBrk="1" fontAlgn="auto" hangingPunct="1">
              <a:spcAft>
                <a:spcPts val="0"/>
              </a:spcAft>
              <a:defRPr/>
            </a:pPr>
            <a:r>
              <a:rPr lang="en-US" sz="1800"/>
              <a:t>Understand with examples the concept of being efficient in your coding</a:t>
            </a:r>
            <a:endParaRPr lang="en-US" sz="1800" dirty="0"/>
          </a:p>
          <a:p>
            <a:pPr lvl="1" eaLnBrk="1" fontAlgn="auto" hangingPunct="1">
              <a:spcAft>
                <a:spcPts val="0"/>
              </a:spcAft>
              <a:defRPr/>
            </a:pPr>
            <a:endParaRPr lang="en-US" sz="1800" b="1" dirty="0"/>
          </a:p>
          <a:p>
            <a:pPr marL="457200" lvl="1" indent="0" eaLnBrk="1" fontAlgn="auto" hangingPunct="1">
              <a:spcAft>
                <a:spcPts val="0"/>
              </a:spcAft>
              <a:buNone/>
              <a:defRPr/>
            </a:pPr>
            <a:endParaRPr lang="en-US" sz="1800" dirty="0"/>
          </a:p>
          <a:p>
            <a:pPr lvl="1" eaLnBrk="1" fontAlgn="auto" hangingPunct="1">
              <a:spcAft>
                <a:spcPts val="0"/>
              </a:spcAft>
              <a:defRPr/>
            </a:pPr>
            <a:endParaRPr lang="en-US" sz="1800" dirty="0"/>
          </a:p>
          <a:p>
            <a:pPr lvl="1" eaLnBrk="1" fontAlgn="auto" hangingPunct="1">
              <a:spcAft>
                <a:spcPts val="0"/>
              </a:spcAft>
              <a:defRPr/>
            </a:pPr>
            <a:endParaRPr lang="en-US" sz="1800" dirty="0"/>
          </a:p>
          <a:p>
            <a:pPr lvl="1" eaLnBrk="1" fontAlgn="auto" hangingPunct="1">
              <a:spcAft>
                <a:spcPts val="0"/>
              </a:spcAft>
              <a:defRPr/>
            </a:pPr>
            <a:endParaRPr lang="en-US" sz="1800" dirty="0"/>
          </a:p>
          <a:p>
            <a:pPr lvl="1" eaLnBrk="1" fontAlgn="auto" hangingPunct="1">
              <a:spcAft>
                <a:spcPts val="0"/>
              </a:spcAft>
              <a:defRPr/>
            </a:pPr>
            <a:endParaRPr lang="en-US" sz="1800" dirty="0"/>
          </a:p>
          <a:p>
            <a:pPr lvl="1" eaLnBrk="1" fontAlgn="auto" hangingPunct="1">
              <a:spcAft>
                <a:spcPts val="0"/>
              </a:spcAft>
              <a:defRPr/>
            </a:pPr>
            <a:endParaRPr lang="en-US" sz="1800" dirty="0"/>
          </a:p>
          <a:p>
            <a:pPr lvl="1" eaLnBrk="1" fontAlgn="auto" hangingPunct="1">
              <a:spcAft>
                <a:spcPts val="0"/>
              </a:spcAft>
              <a:defRPr/>
            </a:pPr>
            <a:endParaRPr lang="en-US" sz="1800" dirty="0"/>
          </a:p>
          <a:p>
            <a:pPr lvl="1" eaLnBrk="1" fontAlgn="auto" hangingPunct="1">
              <a:spcAft>
                <a:spcPts val="0"/>
              </a:spcAft>
              <a:defRPr/>
            </a:pPr>
            <a:endParaRPr lang="en-US" sz="1800" dirty="0"/>
          </a:p>
        </p:txBody>
      </p:sp>
      <p:pic>
        <p:nvPicPr>
          <p:cNvPr id="4100" name="Picture 4" descr="C:\Users\yosef\Dropbox\130 Expression Web\images\question_mark_learning.jpg">
            <a:extLst>
              <a:ext uri="{FF2B5EF4-FFF2-40B4-BE49-F238E27FC236}">
                <a16:creationId xmlns:a16="http://schemas.microsoft.com/office/drawing/2014/main" id="{C73D48C3-E837-4045-8AEC-596C8F8E3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4330">
            <a:off x="8959850" y="95250"/>
            <a:ext cx="17335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711FB845-F9DD-47A8-8E64-29D8C2DBA92C}"/>
              </a:ext>
            </a:extLst>
          </p:cNvPr>
          <p:cNvSpPr txBox="1">
            <a:spLocks noGrp="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7CED55AB-655A-4735-8303-091527AF4C65}" type="slidenum">
              <a:rPr lang="en-US" altLang="en-US" sz="1000">
                <a:latin typeface="Arial" panose="020B0604020202020204" pitchFamily="34" charset="0"/>
              </a:rPr>
              <a:pPr algn="r" eaLnBrk="1" hangingPunct="1">
                <a:spcBef>
                  <a:spcPct val="0"/>
                </a:spcBef>
                <a:buFontTx/>
                <a:buNone/>
              </a:pPr>
              <a:t>112</a:t>
            </a:fld>
            <a:endParaRPr lang="en-US" altLang="en-US" sz="1000" dirty="0">
              <a:latin typeface="Arial" panose="020B0604020202020204" pitchFamily="34" charset="0"/>
            </a:endParaRPr>
          </a:p>
        </p:txBody>
      </p:sp>
      <p:sp>
        <p:nvSpPr>
          <p:cNvPr id="5123" name="Rectangle 2">
            <a:extLst>
              <a:ext uri="{FF2B5EF4-FFF2-40B4-BE49-F238E27FC236}">
                <a16:creationId xmlns:a16="http://schemas.microsoft.com/office/drawing/2014/main" id="{51DC1B84-83F6-45E1-BE81-633812310E99}"/>
              </a:ext>
            </a:extLst>
          </p:cNvPr>
          <p:cNvSpPr>
            <a:spLocks noGrp="1" noChangeArrowheads="1"/>
          </p:cNvSpPr>
          <p:nvPr>
            <p:ph type="title" idx="4294967295"/>
          </p:nvPr>
        </p:nvSpPr>
        <p:spPr>
          <a:xfrm>
            <a:off x="1524000" y="0"/>
            <a:ext cx="7543800" cy="655638"/>
          </a:xfrm>
        </p:spPr>
        <p:txBody>
          <a:bodyPr/>
          <a:lstStyle/>
          <a:p>
            <a:pPr eaLnBrk="1" hangingPunct="1"/>
            <a:r>
              <a:rPr lang="en-US" altLang="en-US" sz="2700" dirty="0"/>
              <a:t>Cascading if statements:  if, </a:t>
            </a:r>
            <a:r>
              <a:rPr lang="en-US" altLang="en-US" sz="1900" dirty="0"/>
              <a:t>and</a:t>
            </a:r>
            <a:r>
              <a:rPr lang="en-US" altLang="en-US" sz="2700" dirty="0"/>
              <a:t>   </a:t>
            </a:r>
            <a:r>
              <a:rPr lang="en-US" altLang="en-US" sz="2700" u="sng" dirty="0"/>
              <a:t>else if</a:t>
            </a:r>
          </a:p>
        </p:txBody>
      </p:sp>
      <p:sp>
        <p:nvSpPr>
          <p:cNvPr id="5124" name="Rectangle 3">
            <a:extLst>
              <a:ext uri="{FF2B5EF4-FFF2-40B4-BE49-F238E27FC236}">
                <a16:creationId xmlns:a16="http://schemas.microsoft.com/office/drawing/2014/main" id="{20B95B3B-2E43-49FB-8595-5B4C696471E9}"/>
              </a:ext>
            </a:extLst>
          </p:cNvPr>
          <p:cNvSpPr>
            <a:spLocks noGrp="1" noChangeArrowheads="1"/>
          </p:cNvSpPr>
          <p:nvPr>
            <p:ph type="body" idx="4294967295"/>
          </p:nvPr>
        </p:nvSpPr>
        <p:spPr>
          <a:xfrm>
            <a:off x="2057400" y="1143001"/>
            <a:ext cx="8229600" cy="4411663"/>
          </a:xfrm>
        </p:spPr>
        <p:txBody>
          <a:bodyPr/>
          <a:lstStyle/>
          <a:p>
            <a:pPr eaLnBrk="1" hangingPunct="1">
              <a:defRPr/>
            </a:pPr>
            <a:r>
              <a:rPr lang="en-US" altLang="en-US" sz="2000" dirty="0"/>
              <a:t>The </a:t>
            </a:r>
            <a:r>
              <a:rPr lang="en-US" altLang="en-US" sz="2000" b="1" dirty="0">
                <a:latin typeface="Courier New" panose="02070309020205020404" pitchFamily="49" charset="0"/>
                <a:cs typeface="Courier New" panose="02070309020205020404" pitchFamily="49" charset="0"/>
              </a:rPr>
              <a:t>if / else</a:t>
            </a:r>
            <a:r>
              <a:rPr lang="en-US" altLang="en-US" sz="2000" dirty="0"/>
              <a:t> examples we have been using so far have involved only two possible scenarios, that is, a situation that has only one of two possible results.  For example:</a:t>
            </a:r>
          </a:p>
          <a:p>
            <a:pPr lvl="1" eaLnBrk="1" hangingPunct="1">
              <a:defRPr/>
            </a:pPr>
            <a:r>
              <a:rPr lang="en-US" altLang="en-US" sz="1800" dirty="0"/>
              <a:t>Pay the meter or not?</a:t>
            </a:r>
          </a:p>
          <a:p>
            <a:pPr lvl="1" eaLnBrk="1" hangingPunct="1">
              <a:defRPr/>
            </a:pPr>
            <a:r>
              <a:rPr lang="en-US" altLang="en-US" sz="1800" dirty="0"/>
              <a:t>Pay overtime or not?</a:t>
            </a:r>
          </a:p>
          <a:p>
            <a:pPr lvl="1" eaLnBrk="1" hangingPunct="1">
              <a:defRPr/>
            </a:pPr>
            <a:r>
              <a:rPr lang="en-US" altLang="en-US" sz="1800" dirty="0"/>
              <a:t>Qualified to vote or not?</a:t>
            </a:r>
          </a:p>
          <a:p>
            <a:pPr marL="457200" lvl="1" indent="0" eaLnBrk="1" hangingPunct="1">
              <a:buNone/>
              <a:defRPr/>
            </a:pPr>
            <a:endParaRPr lang="en-US" altLang="en-US" sz="1800" dirty="0"/>
          </a:p>
          <a:p>
            <a:pPr eaLnBrk="1" hangingPunct="1">
              <a:defRPr/>
            </a:pPr>
            <a:r>
              <a:rPr lang="en-US" altLang="en-US" sz="2000" dirty="0"/>
              <a:t>In the real world, we frequently have </a:t>
            </a:r>
            <a:r>
              <a:rPr lang="en-US" altLang="en-US" sz="2000" u="sng" dirty="0"/>
              <a:t>multiple</a:t>
            </a:r>
            <a:r>
              <a:rPr lang="en-US" altLang="en-US" sz="2000" dirty="0"/>
              <a:t> possible scenarios we want to evaluate for.</a:t>
            </a:r>
          </a:p>
          <a:p>
            <a:pPr marL="0" indent="0" eaLnBrk="1" hangingPunct="1">
              <a:buNone/>
              <a:defRPr/>
            </a:pPr>
            <a:endParaRPr lang="en-US" altLang="en-US" sz="2000" b="1" dirty="0"/>
          </a:p>
          <a:p>
            <a:pPr eaLnBrk="1" hangingPunct="1">
              <a:defRPr/>
            </a:pPr>
            <a:r>
              <a:rPr lang="en-US" altLang="en-US" sz="2000" b="1" dirty="0"/>
              <a:t>Example – Assigning a grade:</a:t>
            </a:r>
          </a:p>
          <a:p>
            <a:pPr lvl="1" eaLnBrk="1" hangingPunct="1">
              <a:defRPr/>
            </a:pPr>
            <a:r>
              <a:rPr lang="en-US" altLang="en-US" sz="1800" dirty="0"/>
              <a:t>if the percent grade is 90 or above, assign ‘A’</a:t>
            </a:r>
          </a:p>
          <a:p>
            <a:pPr lvl="1" eaLnBrk="1" hangingPunct="1">
              <a:defRPr/>
            </a:pPr>
            <a:r>
              <a:rPr lang="en-US" altLang="en-US" sz="1800" dirty="0"/>
              <a:t>if grade is  80 or above, and less than 90, assign ‘B’</a:t>
            </a:r>
          </a:p>
          <a:p>
            <a:pPr lvl="1" eaLnBrk="1" hangingPunct="1">
              <a:defRPr/>
            </a:pPr>
            <a:r>
              <a:rPr lang="en-US" altLang="en-US" sz="1800" dirty="0"/>
              <a:t>if grade is 70 or above, and less than 80, assign ‘C’</a:t>
            </a:r>
          </a:p>
          <a:p>
            <a:pPr lvl="1" eaLnBrk="1" hangingPunct="1">
              <a:defRPr/>
            </a:pPr>
            <a:r>
              <a:rPr lang="en-US" altLang="en-US" sz="1800" dirty="0"/>
              <a:t>if grade is 60 or above, and less than 70, assign ‘D’</a:t>
            </a:r>
          </a:p>
          <a:p>
            <a:pPr lvl="1" eaLnBrk="1" hangingPunct="1">
              <a:defRPr/>
            </a:pPr>
            <a:r>
              <a:rPr lang="en-US" altLang="en-US" sz="1800" dirty="0"/>
              <a:t>if &lt; 60 assign ‘F’</a:t>
            </a:r>
          </a:p>
          <a:p>
            <a:pPr eaLnBrk="1" hangingPunct="1">
              <a:defRPr/>
            </a:pPr>
            <a:endParaRPr lang="en-US" altLang="en-US" sz="2000" dirty="0"/>
          </a:p>
          <a:p>
            <a:pPr lvl="2" eaLnBrk="1" hangingPunct="1">
              <a:buFont typeface="Wingdings" panose="05000000000000000000" pitchFamily="2" charset="2"/>
              <a:buNone/>
              <a:defRPr/>
            </a:pPr>
            <a:endParaRPr lang="en-US" altLang="en-US" sz="1900" dirty="0">
              <a:latin typeface="Courier New" panose="02070309020205020404" pitchFamily="49"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4F90AEED-6580-4F16-9D63-D74F3F699A8C}"/>
              </a:ext>
            </a:extLst>
          </p:cNvPr>
          <p:cNvSpPr>
            <a:spLocks noGrp="1" noChangeArrowheads="1"/>
          </p:cNvSpPr>
          <p:nvPr>
            <p:ph idx="1"/>
          </p:nvPr>
        </p:nvSpPr>
        <p:spPr>
          <a:xfrm>
            <a:off x="1752600" y="304801"/>
            <a:ext cx="8229600" cy="4411663"/>
          </a:xfrm>
        </p:spPr>
        <p:txBody>
          <a:bodyPr/>
          <a:lstStyle/>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var percent, letterGrade;</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percent = document.getElementById('txtPctg').value;</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percent = parseFloat(percent);</a:t>
            </a:r>
          </a:p>
          <a:p>
            <a:pPr eaLnBrk="1" hangingPunct="1">
              <a:lnSpc>
                <a:spcPct val="80000"/>
              </a:lnSpc>
              <a:buFont typeface="Wingdings" panose="05000000000000000000" pitchFamily="2" charset="2"/>
              <a:buNone/>
            </a:pPr>
            <a:endParaRPr lang="en-US" altLang="en-US" sz="1400" b="1" dirty="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if (percent&gt;= 90)</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letterGrade = "A";</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solidFill>
                  <a:srgbClr val="FF0000"/>
                </a:solidFill>
                <a:latin typeface="Courier New" panose="02070309020205020404" pitchFamily="49" charset="0"/>
                <a:cs typeface="Courier New" panose="02070309020205020404" pitchFamily="49" charset="0"/>
              </a:rPr>
              <a:t>else if </a:t>
            </a:r>
            <a:r>
              <a:rPr lang="en-US" altLang="en-US" sz="1400" b="1" dirty="0">
                <a:latin typeface="Courier New" panose="02070309020205020404" pitchFamily="49" charset="0"/>
                <a:cs typeface="Courier New" panose="02070309020205020404" pitchFamily="49" charset="0"/>
              </a:rPr>
              <a:t>(percent&gt;=80 &amp;&amp; percent&lt;90)</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letterGrade = "B";</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solidFill>
                  <a:srgbClr val="FF0000"/>
                </a:solidFill>
                <a:latin typeface="Courier New" panose="02070309020205020404" pitchFamily="49" charset="0"/>
                <a:cs typeface="Courier New" panose="02070309020205020404" pitchFamily="49" charset="0"/>
              </a:rPr>
              <a:t>else if </a:t>
            </a:r>
            <a:r>
              <a:rPr lang="en-US" altLang="en-US" sz="1400" b="1" dirty="0">
                <a:latin typeface="Courier New" panose="02070309020205020404" pitchFamily="49" charset="0"/>
                <a:cs typeface="Courier New" panose="02070309020205020404" pitchFamily="49" charset="0"/>
              </a:rPr>
              <a:t>(percent&gt;=70 &amp;&amp; percent&lt;80)</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letterGrade = "C";</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solidFill>
                  <a:srgbClr val="FF0000"/>
                </a:solidFill>
                <a:latin typeface="Courier New" panose="02070309020205020404" pitchFamily="49" charset="0"/>
                <a:cs typeface="Courier New" panose="02070309020205020404" pitchFamily="49" charset="0"/>
              </a:rPr>
              <a:t>else if</a:t>
            </a:r>
            <a:r>
              <a:rPr lang="en-US" altLang="en-US" sz="1400" b="1" dirty="0">
                <a:latin typeface="Courier New" panose="02070309020205020404" pitchFamily="49" charset="0"/>
                <a:cs typeface="Courier New" panose="02070309020205020404" pitchFamily="49" charset="0"/>
              </a:rPr>
              <a:t> (percent&gt;=60 &amp;&amp; percent&lt;70)</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letterGrade = "D";</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solidFill>
                  <a:srgbClr val="FF0000"/>
                </a:solidFill>
                <a:latin typeface="Courier New" panose="02070309020205020404" pitchFamily="49" charset="0"/>
                <a:cs typeface="Courier New" panose="02070309020205020404" pitchFamily="49" charset="0"/>
              </a:rPr>
              <a:t>else if</a:t>
            </a:r>
            <a:r>
              <a:rPr lang="en-US" altLang="en-US" sz="1400" b="1" dirty="0">
                <a:latin typeface="Courier New" panose="02070309020205020404" pitchFamily="49" charset="0"/>
                <a:cs typeface="Courier New" panose="02070309020205020404" pitchFamily="49" charset="0"/>
              </a:rPr>
              <a:t> (percent&gt;=0 &amp;&amp; percent&lt;60)</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letterGrade = "F";</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endParaRPr lang="en-US" altLang="en-US" sz="1600" b="1" dirty="0"/>
          </a:p>
          <a:p>
            <a:pPr eaLnBrk="1" hangingPunct="1">
              <a:lnSpc>
                <a:spcPct val="80000"/>
              </a:lnSpc>
              <a:buFont typeface="Wingdings" panose="05000000000000000000" pitchFamily="2" charset="2"/>
              <a:buNone/>
            </a:pPr>
            <a:r>
              <a:rPr lang="en-US" altLang="en-US" sz="1600" b="1" dirty="0"/>
              <a:t>Remainder of the program continues….</a:t>
            </a:r>
          </a:p>
        </p:txBody>
      </p:sp>
      <p:sp>
        <p:nvSpPr>
          <p:cNvPr id="261124" name="Rectangle 3">
            <a:extLst>
              <a:ext uri="{FF2B5EF4-FFF2-40B4-BE49-F238E27FC236}">
                <a16:creationId xmlns:a16="http://schemas.microsoft.com/office/drawing/2014/main" id="{F72103DD-A807-46A0-81F6-5887AF99370E}"/>
              </a:ext>
            </a:extLst>
          </p:cNvPr>
          <p:cNvSpPr>
            <a:spLocks noChangeArrowheads="1"/>
          </p:cNvSpPr>
          <p:nvPr/>
        </p:nvSpPr>
        <p:spPr bwMode="auto">
          <a:xfrm>
            <a:off x="6629400" y="1066800"/>
            <a:ext cx="3505200" cy="5029200"/>
          </a:xfrm>
          <a:prstGeom prst="rect">
            <a:avLst/>
          </a:prstGeom>
          <a:ln/>
        </p:spPr>
        <p:style>
          <a:lnRef idx="1">
            <a:schemeClr val="accent1"/>
          </a:lnRef>
          <a:fillRef idx="2">
            <a:schemeClr val="accent1"/>
          </a:fillRef>
          <a:effectRef idx="1">
            <a:schemeClr val="accent1"/>
          </a:effectRef>
          <a:fontRef idx="minor">
            <a:schemeClr val="dk1"/>
          </a:fontRef>
        </p:style>
        <p:txBody>
          <a:bodyPr/>
          <a:lstStyle/>
          <a:p>
            <a:pPr marL="571500" indent="-571500" eaLnBrk="1" fontAlgn="auto" hangingPunct="1">
              <a:spcBef>
                <a:spcPct val="20000"/>
              </a:spcBef>
              <a:spcAft>
                <a:spcPts val="0"/>
              </a:spcAft>
              <a:buClr>
                <a:schemeClr val="tx2"/>
              </a:buClr>
              <a:buSzPct val="70000"/>
              <a:defRPr/>
            </a:pPr>
            <a:r>
              <a:rPr lang="en-US" sz="1600" b="1" dirty="0">
                <a:solidFill>
                  <a:schemeClr val="tx1"/>
                </a:solidFill>
              </a:rPr>
              <a:t>How it works:</a:t>
            </a:r>
          </a:p>
          <a:p>
            <a:pPr marL="571500" indent="-571500" eaLnBrk="1" fontAlgn="auto" hangingPunct="1">
              <a:spcBef>
                <a:spcPct val="20000"/>
              </a:spcBef>
              <a:spcAft>
                <a:spcPts val="0"/>
              </a:spcAft>
              <a:buClr>
                <a:schemeClr val="tx2"/>
              </a:buClr>
              <a:buSzPct val="70000"/>
              <a:buFont typeface="Wingdings" pitchFamily="2" charset="2"/>
              <a:buChar char="l"/>
              <a:defRPr/>
            </a:pPr>
            <a:r>
              <a:rPr lang="en-US" sz="1600" dirty="0"/>
              <a:t>As soon as any one of the conditionals is evaluated as being TRUE, the JavaScript interpreter will execute the block that follows. </a:t>
            </a:r>
          </a:p>
          <a:p>
            <a:pPr eaLnBrk="1" fontAlgn="auto" hangingPunct="1">
              <a:spcBef>
                <a:spcPct val="20000"/>
              </a:spcBef>
              <a:spcAft>
                <a:spcPts val="0"/>
              </a:spcAft>
              <a:buClr>
                <a:schemeClr val="tx2"/>
              </a:buClr>
              <a:buSzPct val="70000"/>
              <a:defRPr/>
            </a:pPr>
            <a:endParaRPr lang="en-US" sz="1600" dirty="0"/>
          </a:p>
          <a:p>
            <a:pPr marL="571500" indent="-571500" eaLnBrk="1" fontAlgn="auto" hangingPunct="1">
              <a:spcBef>
                <a:spcPct val="20000"/>
              </a:spcBef>
              <a:spcAft>
                <a:spcPts val="0"/>
              </a:spcAft>
              <a:buClr>
                <a:schemeClr val="tx2"/>
              </a:buClr>
              <a:buSzPct val="70000"/>
              <a:buFont typeface="Wingdings" pitchFamily="2" charset="2"/>
              <a:buChar char="l"/>
              <a:defRPr/>
            </a:pPr>
            <a:r>
              <a:rPr lang="en-US" sz="1600" dirty="0"/>
              <a:t>Once </a:t>
            </a:r>
            <a:r>
              <a:rPr lang="en-US" sz="1600" b="1" u="sng" dirty="0"/>
              <a:t>any</a:t>
            </a:r>
            <a:r>
              <a:rPr lang="en-US" sz="1600" b="1" dirty="0"/>
              <a:t> of block has been executed,</a:t>
            </a:r>
            <a:r>
              <a:rPr lang="en-US" sz="1600" dirty="0"/>
              <a:t> the program will </a:t>
            </a:r>
            <a:r>
              <a:rPr lang="en-US" sz="1600" u="sng" dirty="0"/>
              <a:t>skip ALL</a:t>
            </a:r>
            <a:r>
              <a:rPr lang="en-US" sz="1600" dirty="0"/>
              <a:t> of the remaining </a:t>
            </a:r>
            <a:r>
              <a:rPr lang="en-US" sz="1600" b="1" dirty="0">
                <a:latin typeface="Courier New" panose="02070309020205020404" pitchFamily="49" charset="0"/>
                <a:cs typeface="Courier New" panose="02070309020205020404" pitchFamily="49" charset="0"/>
              </a:rPr>
              <a:t>else if</a:t>
            </a:r>
            <a:r>
              <a:rPr lang="en-US" sz="1600" dirty="0"/>
              <a:t> statements. </a:t>
            </a:r>
          </a:p>
          <a:p>
            <a:pPr marL="1028700" lvl="1" indent="-571500" eaLnBrk="1" fontAlgn="auto" hangingPunct="1">
              <a:spcBef>
                <a:spcPct val="20000"/>
              </a:spcBef>
              <a:spcAft>
                <a:spcPts val="0"/>
              </a:spcAft>
              <a:buClr>
                <a:schemeClr val="tx2"/>
              </a:buClr>
              <a:buSzPct val="70000"/>
              <a:buFont typeface="Wingdings" pitchFamily="2" charset="2"/>
              <a:buChar char="l"/>
              <a:defRPr/>
            </a:pPr>
            <a:r>
              <a:rPr lang="en-US" sz="1400" dirty="0"/>
              <a:t>If there is an </a:t>
            </a:r>
            <a:r>
              <a:rPr lang="en-US" sz="1400" b="1" dirty="0">
                <a:latin typeface="Courier New" panose="02070309020205020404" pitchFamily="49" charset="0"/>
                <a:cs typeface="Courier New" panose="02070309020205020404" pitchFamily="49" charset="0"/>
              </a:rPr>
              <a:t>else</a:t>
            </a:r>
            <a:r>
              <a:rPr lang="en-US" sz="1400" dirty="0"/>
              <a:t> statement at the end, that block will also be skipped.</a:t>
            </a:r>
          </a:p>
          <a:p>
            <a:pPr eaLnBrk="1" fontAlgn="auto" hangingPunct="1">
              <a:spcBef>
                <a:spcPct val="20000"/>
              </a:spcBef>
              <a:spcAft>
                <a:spcPts val="0"/>
              </a:spcAft>
              <a:buClr>
                <a:schemeClr val="tx2"/>
              </a:buClr>
              <a:buSzPct val="70000"/>
              <a:defRPr/>
            </a:pPr>
            <a:endParaRPr lang="en-US" sz="1600" dirty="0"/>
          </a:p>
          <a:p>
            <a:pPr marL="571500" indent="-571500" eaLnBrk="1" fontAlgn="auto" hangingPunct="1">
              <a:spcBef>
                <a:spcPct val="20000"/>
              </a:spcBef>
              <a:spcAft>
                <a:spcPts val="0"/>
              </a:spcAft>
              <a:buClr>
                <a:schemeClr val="tx2"/>
              </a:buClr>
              <a:buSzPct val="70000"/>
              <a:buFont typeface="Wingdings" pitchFamily="2" charset="2"/>
              <a:buChar char="l"/>
              <a:defRPr/>
            </a:pPr>
            <a:r>
              <a:rPr lang="en-US" sz="1600" dirty="0"/>
              <a:t>Note that there is a space between the word ‘</a:t>
            </a:r>
            <a:r>
              <a:rPr lang="en-US" sz="1600" dirty="0">
                <a:latin typeface="Courier New" pitchFamily="49" charset="0"/>
                <a:cs typeface="Courier New" pitchFamily="49" charset="0"/>
              </a:rPr>
              <a:t>else</a:t>
            </a:r>
            <a:r>
              <a:rPr lang="en-US" sz="1600" dirty="0"/>
              <a:t>’ and the word ‘</a:t>
            </a:r>
            <a:r>
              <a:rPr lang="en-US" sz="1600" dirty="0">
                <a:latin typeface="Courier New" pitchFamily="49" charset="0"/>
                <a:cs typeface="Courier New" pitchFamily="49" charset="0"/>
              </a:rPr>
              <a:t>if</a:t>
            </a:r>
            <a:r>
              <a:rPr lang="en-US" sz="1600" dirty="0"/>
              <a:t>’:  </a:t>
            </a:r>
            <a:r>
              <a:rPr lang="en-US" sz="1600" b="1" dirty="0">
                <a:latin typeface="Courier New" pitchFamily="49" charset="0"/>
                <a:cs typeface="Courier New" pitchFamily="49" charset="0"/>
              </a:rPr>
              <a:t>else if</a:t>
            </a:r>
          </a:p>
          <a:p>
            <a:pPr marL="571500" indent="-571500" eaLnBrk="1" fontAlgn="auto" hangingPunct="1">
              <a:spcBef>
                <a:spcPct val="20000"/>
              </a:spcBef>
              <a:spcAft>
                <a:spcPts val="0"/>
              </a:spcAft>
              <a:buClr>
                <a:schemeClr val="tx2"/>
              </a:buClr>
              <a:buSzPct val="70000"/>
              <a:buFont typeface="Wingdings" pitchFamily="2" charset="2"/>
              <a:buChar char="l"/>
              <a:defRPr/>
            </a:pPr>
            <a:endParaRPr lang="en-US" sz="1600" dirty="0"/>
          </a:p>
          <a:p>
            <a:pPr marL="571500" indent="-571500" eaLnBrk="1" fontAlgn="auto" hangingPunct="1">
              <a:spcBef>
                <a:spcPct val="20000"/>
              </a:spcBef>
              <a:spcAft>
                <a:spcPts val="0"/>
              </a:spcAft>
              <a:buClr>
                <a:schemeClr val="tx2"/>
              </a:buClr>
              <a:buSzPct val="70000"/>
              <a:buFont typeface="Wingdings" pitchFamily="2" charset="2"/>
              <a:buChar char="l"/>
              <a:defRPr/>
            </a:pPr>
            <a:endParaRPr lang="en-US" sz="1600" dirty="0"/>
          </a:p>
          <a:p>
            <a:pPr eaLnBrk="1" fontAlgn="auto" hangingPunct="1">
              <a:spcBef>
                <a:spcPct val="20000"/>
              </a:spcBef>
              <a:spcAft>
                <a:spcPts val="0"/>
              </a:spcAft>
              <a:buClr>
                <a:schemeClr val="tx2"/>
              </a:buClr>
              <a:buSzPct val="70000"/>
              <a:defRPr/>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fade">
                                      <p:cBhvr>
                                        <p:cTn id="7" dur="2000"/>
                                        <p:tgtEl>
                                          <p:spTgt spid="7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fade">
                                      <p:cBhvr>
                                        <p:cTn id="12" dur="2000"/>
                                        <p:tgtEl>
                                          <p:spTgt spid="7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fade">
                                      <p:cBhvr>
                                        <p:cTn id="17" dur="2000"/>
                                        <p:tgtEl>
                                          <p:spTgt spid="7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0">
                                            <p:txEl>
                                              <p:pRg st="4" end="4"/>
                                            </p:txEl>
                                          </p:spTgt>
                                        </p:tgtEl>
                                        <p:attrNameLst>
                                          <p:attrName>style.visibility</p:attrName>
                                        </p:attrNameLst>
                                      </p:cBhvr>
                                      <p:to>
                                        <p:strVal val="visible"/>
                                      </p:to>
                                    </p:set>
                                    <p:animEffect transition="in" filter="fade">
                                      <p:cBhvr>
                                        <p:cTn id="22" dur="2000"/>
                                        <p:tgtEl>
                                          <p:spTgt spid="717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70">
                                            <p:txEl>
                                              <p:pRg st="5" end="5"/>
                                            </p:txEl>
                                          </p:spTgt>
                                        </p:tgtEl>
                                        <p:attrNameLst>
                                          <p:attrName>style.visibility</p:attrName>
                                        </p:attrNameLst>
                                      </p:cBhvr>
                                      <p:to>
                                        <p:strVal val="visible"/>
                                      </p:to>
                                    </p:set>
                                    <p:animEffect transition="in" filter="fade">
                                      <p:cBhvr>
                                        <p:cTn id="27" dur="2000"/>
                                        <p:tgtEl>
                                          <p:spTgt spid="7170">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170">
                                            <p:txEl>
                                              <p:pRg st="6" end="6"/>
                                            </p:txEl>
                                          </p:spTgt>
                                        </p:tgtEl>
                                        <p:attrNameLst>
                                          <p:attrName>style.visibility</p:attrName>
                                        </p:attrNameLst>
                                      </p:cBhvr>
                                      <p:to>
                                        <p:strVal val="visible"/>
                                      </p:to>
                                    </p:set>
                                    <p:animEffect transition="in" filter="fade">
                                      <p:cBhvr>
                                        <p:cTn id="30" dur="2000"/>
                                        <p:tgtEl>
                                          <p:spTgt spid="7170">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170">
                                            <p:txEl>
                                              <p:pRg st="7" end="7"/>
                                            </p:txEl>
                                          </p:spTgt>
                                        </p:tgtEl>
                                        <p:attrNameLst>
                                          <p:attrName>style.visibility</p:attrName>
                                        </p:attrNameLst>
                                      </p:cBhvr>
                                      <p:to>
                                        <p:strVal val="visible"/>
                                      </p:to>
                                    </p:set>
                                    <p:animEffect transition="in" filter="fade">
                                      <p:cBhvr>
                                        <p:cTn id="33" dur="2000"/>
                                        <p:tgtEl>
                                          <p:spTgt spid="7170">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170">
                                            <p:txEl>
                                              <p:pRg st="8" end="8"/>
                                            </p:txEl>
                                          </p:spTgt>
                                        </p:tgtEl>
                                        <p:attrNameLst>
                                          <p:attrName>style.visibility</p:attrName>
                                        </p:attrNameLst>
                                      </p:cBhvr>
                                      <p:to>
                                        <p:strVal val="visible"/>
                                      </p:to>
                                    </p:set>
                                    <p:animEffect transition="in" filter="fade">
                                      <p:cBhvr>
                                        <p:cTn id="38" dur="2000"/>
                                        <p:tgtEl>
                                          <p:spTgt spid="7170">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70">
                                            <p:txEl>
                                              <p:pRg st="9" end="9"/>
                                            </p:txEl>
                                          </p:spTgt>
                                        </p:tgtEl>
                                        <p:attrNameLst>
                                          <p:attrName>style.visibility</p:attrName>
                                        </p:attrNameLst>
                                      </p:cBhvr>
                                      <p:to>
                                        <p:strVal val="visible"/>
                                      </p:to>
                                    </p:set>
                                    <p:animEffect transition="in" filter="fade">
                                      <p:cBhvr>
                                        <p:cTn id="43" dur="2000"/>
                                        <p:tgtEl>
                                          <p:spTgt spid="7170">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170">
                                            <p:txEl>
                                              <p:pRg st="10" end="10"/>
                                            </p:txEl>
                                          </p:spTgt>
                                        </p:tgtEl>
                                        <p:attrNameLst>
                                          <p:attrName>style.visibility</p:attrName>
                                        </p:attrNameLst>
                                      </p:cBhvr>
                                      <p:to>
                                        <p:strVal val="visible"/>
                                      </p:to>
                                    </p:set>
                                    <p:animEffect transition="in" filter="fade">
                                      <p:cBhvr>
                                        <p:cTn id="46" dur="2000"/>
                                        <p:tgtEl>
                                          <p:spTgt spid="7170">
                                            <p:txEl>
                                              <p:pRg st="10" end="1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170">
                                            <p:txEl>
                                              <p:pRg st="11" end="11"/>
                                            </p:txEl>
                                          </p:spTgt>
                                        </p:tgtEl>
                                        <p:attrNameLst>
                                          <p:attrName>style.visibility</p:attrName>
                                        </p:attrNameLst>
                                      </p:cBhvr>
                                      <p:to>
                                        <p:strVal val="visible"/>
                                      </p:to>
                                    </p:set>
                                    <p:animEffect transition="in" filter="fade">
                                      <p:cBhvr>
                                        <p:cTn id="49" dur="2000"/>
                                        <p:tgtEl>
                                          <p:spTgt spid="7170">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170">
                                            <p:txEl>
                                              <p:pRg st="12" end="12"/>
                                            </p:txEl>
                                          </p:spTgt>
                                        </p:tgtEl>
                                        <p:attrNameLst>
                                          <p:attrName>style.visibility</p:attrName>
                                        </p:attrNameLst>
                                      </p:cBhvr>
                                      <p:to>
                                        <p:strVal val="visible"/>
                                      </p:to>
                                    </p:set>
                                    <p:animEffect transition="in" filter="fade">
                                      <p:cBhvr>
                                        <p:cTn id="54" dur="2000"/>
                                        <p:tgtEl>
                                          <p:spTgt spid="7170">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170">
                                            <p:txEl>
                                              <p:pRg st="13" end="13"/>
                                            </p:txEl>
                                          </p:spTgt>
                                        </p:tgtEl>
                                        <p:attrNameLst>
                                          <p:attrName>style.visibility</p:attrName>
                                        </p:attrNameLst>
                                      </p:cBhvr>
                                      <p:to>
                                        <p:strVal val="visible"/>
                                      </p:to>
                                    </p:set>
                                    <p:animEffect transition="in" filter="fade">
                                      <p:cBhvr>
                                        <p:cTn id="59" dur="2000"/>
                                        <p:tgtEl>
                                          <p:spTgt spid="7170">
                                            <p:txEl>
                                              <p:pRg st="13" end="1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7170">
                                            <p:txEl>
                                              <p:pRg st="14" end="14"/>
                                            </p:txEl>
                                          </p:spTgt>
                                        </p:tgtEl>
                                        <p:attrNameLst>
                                          <p:attrName>style.visibility</p:attrName>
                                        </p:attrNameLst>
                                      </p:cBhvr>
                                      <p:to>
                                        <p:strVal val="visible"/>
                                      </p:to>
                                    </p:set>
                                    <p:animEffect transition="in" filter="fade">
                                      <p:cBhvr>
                                        <p:cTn id="62" dur="2000"/>
                                        <p:tgtEl>
                                          <p:spTgt spid="7170">
                                            <p:txEl>
                                              <p:pRg st="14" end="1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7170">
                                            <p:txEl>
                                              <p:pRg st="15" end="15"/>
                                            </p:txEl>
                                          </p:spTgt>
                                        </p:tgtEl>
                                        <p:attrNameLst>
                                          <p:attrName>style.visibility</p:attrName>
                                        </p:attrNameLst>
                                      </p:cBhvr>
                                      <p:to>
                                        <p:strVal val="visible"/>
                                      </p:to>
                                    </p:set>
                                    <p:animEffect transition="in" filter="fade">
                                      <p:cBhvr>
                                        <p:cTn id="65" dur="2000"/>
                                        <p:tgtEl>
                                          <p:spTgt spid="7170">
                                            <p:txEl>
                                              <p:pRg st="15" end="1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7170">
                                            <p:txEl>
                                              <p:pRg st="16" end="16"/>
                                            </p:txEl>
                                          </p:spTgt>
                                        </p:tgtEl>
                                        <p:attrNameLst>
                                          <p:attrName>style.visibility</p:attrName>
                                        </p:attrNameLst>
                                      </p:cBhvr>
                                      <p:to>
                                        <p:strVal val="visible"/>
                                      </p:to>
                                    </p:set>
                                    <p:animEffect transition="in" filter="fade">
                                      <p:cBhvr>
                                        <p:cTn id="70" dur="2000"/>
                                        <p:tgtEl>
                                          <p:spTgt spid="7170">
                                            <p:txEl>
                                              <p:pRg st="16" end="16"/>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7170">
                                            <p:txEl>
                                              <p:pRg st="17" end="17"/>
                                            </p:txEl>
                                          </p:spTgt>
                                        </p:tgtEl>
                                        <p:attrNameLst>
                                          <p:attrName>style.visibility</p:attrName>
                                        </p:attrNameLst>
                                      </p:cBhvr>
                                      <p:to>
                                        <p:strVal val="visible"/>
                                      </p:to>
                                    </p:set>
                                    <p:animEffect transition="in" filter="fade">
                                      <p:cBhvr>
                                        <p:cTn id="75" dur="2000"/>
                                        <p:tgtEl>
                                          <p:spTgt spid="7170">
                                            <p:txEl>
                                              <p:pRg st="17" end="17"/>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7170">
                                            <p:txEl>
                                              <p:pRg st="18" end="18"/>
                                            </p:txEl>
                                          </p:spTgt>
                                        </p:tgtEl>
                                        <p:attrNameLst>
                                          <p:attrName>style.visibility</p:attrName>
                                        </p:attrNameLst>
                                      </p:cBhvr>
                                      <p:to>
                                        <p:strVal val="visible"/>
                                      </p:to>
                                    </p:set>
                                    <p:animEffect transition="in" filter="fade">
                                      <p:cBhvr>
                                        <p:cTn id="78" dur="2000"/>
                                        <p:tgtEl>
                                          <p:spTgt spid="7170">
                                            <p:txEl>
                                              <p:pRg st="18" end="18"/>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7170">
                                            <p:txEl>
                                              <p:pRg st="19" end="19"/>
                                            </p:txEl>
                                          </p:spTgt>
                                        </p:tgtEl>
                                        <p:attrNameLst>
                                          <p:attrName>style.visibility</p:attrName>
                                        </p:attrNameLst>
                                      </p:cBhvr>
                                      <p:to>
                                        <p:strVal val="visible"/>
                                      </p:to>
                                    </p:set>
                                    <p:animEffect transition="in" filter="fade">
                                      <p:cBhvr>
                                        <p:cTn id="81" dur="2000"/>
                                        <p:tgtEl>
                                          <p:spTgt spid="7170">
                                            <p:txEl>
                                              <p:pRg st="19" end="1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7170">
                                            <p:txEl>
                                              <p:pRg st="20" end="20"/>
                                            </p:txEl>
                                          </p:spTgt>
                                        </p:tgtEl>
                                        <p:attrNameLst>
                                          <p:attrName>style.visibility</p:attrName>
                                        </p:attrNameLst>
                                      </p:cBhvr>
                                      <p:to>
                                        <p:strVal val="visible"/>
                                      </p:to>
                                    </p:set>
                                    <p:animEffect transition="in" filter="fade">
                                      <p:cBhvr>
                                        <p:cTn id="86" dur="2000"/>
                                        <p:tgtEl>
                                          <p:spTgt spid="7170">
                                            <p:txEl>
                                              <p:pRg st="20" end="2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7170">
                                            <p:txEl>
                                              <p:pRg st="21" end="21"/>
                                            </p:txEl>
                                          </p:spTgt>
                                        </p:tgtEl>
                                        <p:attrNameLst>
                                          <p:attrName>style.visibility</p:attrName>
                                        </p:attrNameLst>
                                      </p:cBhvr>
                                      <p:to>
                                        <p:strVal val="visible"/>
                                      </p:to>
                                    </p:set>
                                    <p:animEffect transition="in" filter="fade">
                                      <p:cBhvr>
                                        <p:cTn id="91" dur="2000"/>
                                        <p:tgtEl>
                                          <p:spTgt spid="7170">
                                            <p:txEl>
                                              <p:pRg st="21" end="21"/>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7170">
                                            <p:txEl>
                                              <p:pRg st="22" end="22"/>
                                            </p:txEl>
                                          </p:spTgt>
                                        </p:tgtEl>
                                        <p:attrNameLst>
                                          <p:attrName>style.visibility</p:attrName>
                                        </p:attrNameLst>
                                      </p:cBhvr>
                                      <p:to>
                                        <p:strVal val="visible"/>
                                      </p:to>
                                    </p:set>
                                    <p:animEffect transition="in" filter="fade">
                                      <p:cBhvr>
                                        <p:cTn id="94" dur="2000"/>
                                        <p:tgtEl>
                                          <p:spTgt spid="7170">
                                            <p:txEl>
                                              <p:pRg st="22" end="22"/>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7170">
                                            <p:txEl>
                                              <p:pRg st="23" end="23"/>
                                            </p:txEl>
                                          </p:spTgt>
                                        </p:tgtEl>
                                        <p:attrNameLst>
                                          <p:attrName>style.visibility</p:attrName>
                                        </p:attrNameLst>
                                      </p:cBhvr>
                                      <p:to>
                                        <p:strVal val="visible"/>
                                      </p:to>
                                    </p:set>
                                    <p:animEffect transition="in" filter="fade">
                                      <p:cBhvr>
                                        <p:cTn id="97" dur="2000"/>
                                        <p:tgtEl>
                                          <p:spTgt spid="7170">
                                            <p:txEl>
                                              <p:pRg st="23" end="23"/>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7170">
                                            <p:txEl>
                                              <p:pRg st="25" end="25"/>
                                            </p:txEl>
                                          </p:spTgt>
                                        </p:tgtEl>
                                        <p:attrNameLst>
                                          <p:attrName>style.visibility</p:attrName>
                                        </p:attrNameLst>
                                      </p:cBhvr>
                                      <p:to>
                                        <p:strVal val="visible"/>
                                      </p:to>
                                    </p:set>
                                    <p:animEffect transition="in" filter="fade">
                                      <p:cBhvr>
                                        <p:cTn id="102" dur="2000"/>
                                        <p:tgtEl>
                                          <p:spTgt spid="7170">
                                            <p:txEl>
                                              <p:pRg st="25" end="2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61124"/>
                                        </p:tgtEl>
                                        <p:attrNameLst>
                                          <p:attrName>style.visibility</p:attrName>
                                        </p:attrNameLst>
                                      </p:cBhvr>
                                      <p:to>
                                        <p:strVal val="visible"/>
                                      </p:to>
                                    </p:set>
                                    <p:animEffect transition="in" filter="fade">
                                      <p:cBhvr>
                                        <p:cTn id="107" dur="2000"/>
                                        <p:tgtEl>
                                          <p:spTgt spid="261124"/>
                                        </p:tgtEl>
                                      </p:cBhvr>
                                    </p:animEffect>
                                  </p:childTnLst>
                                </p:cTn>
                              </p:par>
                              <p:par>
                                <p:cTn id="108" presetID="10" presetClass="entr" presetSubtype="0" fill="hold" nodeType="withEffect">
                                  <p:stCondLst>
                                    <p:cond delay="0"/>
                                  </p:stCondLst>
                                  <p:childTnLst>
                                    <p:set>
                                      <p:cBhvr>
                                        <p:cTn id="109" dur="1" fill="hold">
                                          <p:stCondLst>
                                            <p:cond delay="0"/>
                                          </p:stCondLst>
                                        </p:cTn>
                                        <p:tgtEl>
                                          <p:spTgt spid="261124">
                                            <p:txEl>
                                              <p:pRg st="0" end="0"/>
                                            </p:txEl>
                                          </p:spTgt>
                                        </p:tgtEl>
                                        <p:attrNameLst>
                                          <p:attrName>style.visibility</p:attrName>
                                        </p:attrNameLst>
                                      </p:cBhvr>
                                      <p:to>
                                        <p:strVal val="visible"/>
                                      </p:to>
                                    </p:set>
                                    <p:animEffect transition="in" filter="fade">
                                      <p:cBhvr>
                                        <p:cTn id="110" dur="500"/>
                                        <p:tgtEl>
                                          <p:spTgt spid="261124">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261124">
                                            <p:txEl>
                                              <p:pRg st="1" end="1"/>
                                            </p:txEl>
                                          </p:spTgt>
                                        </p:tgtEl>
                                        <p:attrNameLst>
                                          <p:attrName>style.visibility</p:attrName>
                                        </p:attrNameLst>
                                      </p:cBhvr>
                                      <p:to>
                                        <p:strVal val="visible"/>
                                      </p:to>
                                    </p:set>
                                    <p:animEffect transition="in" filter="fade">
                                      <p:cBhvr>
                                        <p:cTn id="115" dur="500"/>
                                        <p:tgtEl>
                                          <p:spTgt spid="261124">
                                            <p:txEl>
                                              <p:pRg st="1" end="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261124">
                                            <p:txEl>
                                              <p:pRg st="3" end="3"/>
                                            </p:txEl>
                                          </p:spTgt>
                                        </p:tgtEl>
                                        <p:attrNameLst>
                                          <p:attrName>style.visibility</p:attrName>
                                        </p:attrNameLst>
                                      </p:cBhvr>
                                      <p:to>
                                        <p:strVal val="visible"/>
                                      </p:to>
                                    </p:set>
                                    <p:animEffect transition="in" filter="fade">
                                      <p:cBhvr>
                                        <p:cTn id="120" dur="500"/>
                                        <p:tgtEl>
                                          <p:spTgt spid="261124">
                                            <p:txEl>
                                              <p:pRg st="3" end="3"/>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261124">
                                            <p:txEl>
                                              <p:pRg st="4" end="4"/>
                                            </p:txEl>
                                          </p:spTgt>
                                        </p:tgtEl>
                                        <p:attrNameLst>
                                          <p:attrName>style.visibility</p:attrName>
                                        </p:attrNameLst>
                                      </p:cBhvr>
                                      <p:to>
                                        <p:strVal val="visible"/>
                                      </p:to>
                                    </p:set>
                                    <p:animEffect transition="in" filter="fade">
                                      <p:cBhvr>
                                        <p:cTn id="125" dur="500"/>
                                        <p:tgtEl>
                                          <p:spTgt spid="261124">
                                            <p:txEl>
                                              <p:pRg st="4" end="4"/>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61124">
                                            <p:txEl>
                                              <p:pRg st="6" end="6"/>
                                            </p:txEl>
                                          </p:spTgt>
                                        </p:tgtEl>
                                        <p:attrNameLst>
                                          <p:attrName>style.visibility</p:attrName>
                                        </p:attrNameLst>
                                      </p:cBhvr>
                                      <p:to>
                                        <p:strVal val="visible"/>
                                      </p:to>
                                    </p:set>
                                    <p:animEffect transition="in" filter="fade">
                                      <p:cBhvr>
                                        <p:cTn id="130" dur="500"/>
                                        <p:tgtEl>
                                          <p:spTgt spid="2611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6806E76C-146A-4009-B8EF-4BD252DFE728}"/>
              </a:ext>
            </a:extLst>
          </p:cNvPr>
          <p:cNvSpPr>
            <a:spLocks noGrp="1" noChangeArrowheads="1"/>
          </p:cNvSpPr>
          <p:nvPr>
            <p:ph idx="1"/>
          </p:nvPr>
        </p:nvSpPr>
        <p:spPr>
          <a:xfrm>
            <a:off x="6248400" y="1066800"/>
            <a:ext cx="4191000" cy="5181600"/>
          </a:xfrm>
        </p:spPr>
        <p:txBody>
          <a:bodyPr rtlCol="0">
            <a:normAutofit lnSpcReduction="10000"/>
          </a:bodyPr>
          <a:lstStyle/>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if (percent&gt;=90)</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letterGrade = "A";</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solidFill>
                  <a:srgbClr val="FF0000"/>
                </a:solidFill>
                <a:latin typeface="Courier New" panose="02070309020205020404" pitchFamily="49" charset="0"/>
                <a:cs typeface="Courier New" panose="02070309020205020404" pitchFamily="49" charset="0"/>
              </a:rPr>
              <a:t>else if </a:t>
            </a:r>
            <a:r>
              <a:rPr lang="en-US" altLang="en-US" sz="1400" b="1" dirty="0">
                <a:latin typeface="Courier New" panose="02070309020205020404" pitchFamily="49" charset="0"/>
                <a:cs typeface="Courier New" panose="02070309020205020404" pitchFamily="49" charset="0"/>
              </a:rPr>
              <a:t>(percent&gt;=80 &amp;&amp; percent&lt;90)</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letterGrade = "B";</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solidFill>
                  <a:srgbClr val="FF0000"/>
                </a:solidFill>
                <a:latin typeface="Courier New" panose="02070309020205020404" pitchFamily="49" charset="0"/>
                <a:cs typeface="Courier New" panose="02070309020205020404" pitchFamily="49" charset="0"/>
              </a:rPr>
              <a:t>else if </a:t>
            </a:r>
            <a:r>
              <a:rPr lang="en-US" altLang="en-US" sz="1400" b="1" dirty="0">
                <a:latin typeface="Courier New" panose="02070309020205020404" pitchFamily="49" charset="0"/>
                <a:cs typeface="Courier New" panose="02070309020205020404" pitchFamily="49" charset="0"/>
              </a:rPr>
              <a:t>(percent&gt;=70 &amp;&amp; percent&lt;80)</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letterGrade = "C";</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solidFill>
                  <a:srgbClr val="FF0000"/>
                </a:solidFill>
                <a:latin typeface="Courier New" panose="02070309020205020404" pitchFamily="49" charset="0"/>
                <a:cs typeface="Courier New" panose="02070309020205020404" pitchFamily="49" charset="0"/>
              </a:rPr>
              <a:t>else if</a:t>
            </a:r>
            <a:r>
              <a:rPr lang="en-US" altLang="en-US" sz="1400" b="1" dirty="0">
                <a:latin typeface="Courier New" panose="02070309020205020404" pitchFamily="49" charset="0"/>
                <a:cs typeface="Courier New" panose="02070309020205020404" pitchFamily="49" charset="0"/>
              </a:rPr>
              <a:t> (percent&gt;=60 &amp;&amp; percent&lt;70)</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letterGrade = "D";</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solidFill>
                  <a:srgbClr val="FF0000"/>
                </a:solidFill>
                <a:latin typeface="Courier New" panose="02070309020205020404" pitchFamily="49" charset="0"/>
                <a:cs typeface="Courier New" panose="02070309020205020404" pitchFamily="49" charset="0"/>
              </a:rPr>
              <a:t>else if</a:t>
            </a:r>
            <a:r>
              <a:rPr lang="en-US" altLang="en-US" sz="1400" b="1" dirty="0">
                <a:latin typeface="Courier New" panose="02070309020205020404" pitchFamily="49" charset="0"/>
                <a:cs typeface="Courier New" panose="02070309020205020404" pitchFamily="49" charset="0"/>
              </a:rPr>
              <a:t> (percent&gt;=0 &amp;&amp; percent&lt;60)</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letterGrade = "F";</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solidFill>
                  <a:srgbClr val="FF0000"/>
                </a:solidFill>
                <a:latin typeface="Courier New" panose="02070309020205020404" pitchFamily="49" charset="0"/>
                <a:cs typeface="Courier New" panose="02070309020205020404" pitchFamily="49" charset="0"/>
              </a:rPr>
              <a:t>else</a:t>
            </a:r>
            <a:endParaRPr lang="en-US" altLang="en-US" sz="1400" b="1" dirty="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alert("Percent grade must be  </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		  greater than 0.");</a:t>
            </a:r>
          </a:p>
          <a:p>
            <a:pPr eaLnBrk="1" hangingPunct="1">
              <a:lnSpc>
                <a:spcPct val="80000"/>
              </a:lnSpc>
              <a:buFont typeface="Wingdings" panose="05000000000000000000" pitchFamily="2" charset="2"/>
              <a:buNone/>
            </a:pPr>
            <a:r>
              <a:rPr lang="en-US" altLang="en-US" sz="1400" b="1"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94B7ED22-22DB-442D-B7B6-386C373BCFA4}"/>
              </a:ext>
            </a:extLst>
          </p:cNvPr>
          <p:cNvSpPr>
            <a:spLocks noChangeArrowheads="1"/>
          </p:cNvSpPr>
          <p:nvPr/>
        </p:nvSpPr>
        <p:spPr bwMode="auto">
          <a:xfrm>
            <a:off x="1828800" y="1066800"/>
            <a:ext cx="3733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chemeClr val="tx2"/>
              </a:buClr>
              <a:buSzPct val="70000"/>
              <a:buFont typeface="Wingdings" panose="05000000000000000000" pitchFamily="2" charset="2"/>
              <a:buChar char="l"/>
              <a:defRPr/>
            </a:pPr>
            <a:r>
              <a:rPr lang="en-US" altLang="en-US" sz="1800" dirty="0"/>
              <a:t>Sometimes we need or want an </a:t>
            </a:r>
            <a:r>
              <a:rPr lang="en-US" altLang="en-US" sz="1600" dirty="0">
                <a:solidFill>
                  <a:schemeClr val="dk1"/>
                </a:solidFill>
                <a:latin typeface="Courier New" pitchFamily="49" charset="0"/>
                <a:cs typeface="Courier New" pitchFamily="49" charset="0"/>
              </a:rPr>
              <a:t>else </a:t>
            </a:r>
            <a:r>
              <a:rPr lang="en-US" altLang="en-US" sz="1800" dirty="0"/>
              <a:t>block, and sometimes we do not. It depends on the situation. </a:t>
            </a:r>
          </a:p>
          <a:p>
            <a:pPr eaLnBrk="1" hangingPunct="1">
              <a:buClr>
                <a:schemeClr val="tx2"/>
              </a:buClr>
              <a:buSzPct val="70000"/>
              <a:buFont typeface="Wingdings" panose="05000000000000000000" pitchFamily="2" charset="2"/>
              <a:buChar char="l"/>
              <a:defRPr/>
            </a:pPr>
            <a:endParaRPr lang="en-US" altLang="en-US" sz="1800" dirty="0"/>
          </a:p>
          <a:p>
            <a:pPr eaLnBrk="1" hangingPunct="1">
              <a:buClr>
                <a:schemeClr val="tx2"/>
              </a:buClr>
              <a:buSzPct val="70000"/>
              <a:buFont typeface="Wingdings" panose="05000000000000000000" pitchFamily="2" charset="2"/>
              <a:buChar char="l"/>
              <a:defRPr/>
            </a:pPr>
            <a:r>
              <a:rPr lang="en-US" altLang="en-US" sz="1800" b="1" dirty="0"/>
              <a:t>The else block gets executed ONLY if </a:t>
            </a:r>
            <a:r>
              <a:rPr lang="en-US" altLang="en-US" sz="1800" b="1" u="sng" dirty="0"/>
              <a:t>all</a:t>
            </a:r>
            <a:r>
              <a:rPr lang="en-US" altLang="en-US" sz="1800" b="1" dirty="0"/>
              <a:t> of the prior logical expressions are false.</a:t>
            </a:r>
          </a:p>
          <a:p>
            <a:pPr eaLnBrk="1" hangingPunct="1">
              <a:buClr>
                <a:schemeClr val="tx2"/>
              </a:buClr>
              <a:buSzPct val="70000"/>
              <a:buFont typeface="Wingdings" panose="05000000000000000000" pitchFamily="2" charset="2"/>
              <a:buChar char="l"/>
              <a:defRPr/>
            </a:pPr>
            <a:endParaRPr lang="en-US" altLang="en-US" sz="1800" dirty="0"/>
          </a:p>
          <a:p>
            <a:pPr eaLnBrk="1" hangingPunct="1">
              <a:buClr>
                <a:schemeClr val="tx2"/>
              </a:buClr>
              <a:buSzPct val="70000"/>
              <a:buFont typeface="Wingdings" panose="05000000000000000000" pitchFamily="2" charset="2"/>
              <a:buChar char="l"/>
              <a:defRPr/>
            </a:pPr>
            <a:r>
              <a:rPr lang="en-US" altLang="en-US" sz="1800" dirty="0"/>
              <a:t>However, the moment </a:t>
            </a:r>
            <a:r>
              <a:rPr lang="en-US" altLang="en-US" sz="1800" u="sng" dirty="0"/>
              <a:t>any</a:t>
            </a:r>
            <a:r>
              <a:rPr lang="en-US" altLang="en-US" sz="1800" dirty="0"/>
              <a:t> block gets executed, flow will jump to the end of the entire block of </a:t>
            </a:r>
            <a:r>
              <a:rPr lang="en-US" altLang="en-US" sz="1400" dirty="0">
                <a:solidFill>
                  <a:schemeClr val="dk1"/>
                </a:solidFill>
                <a:latin typeface="Courier New" pitchFamily="49" charset="0"/>
                <a:cs typeface="Courier New" pitchFamily="49" charset="0"/>
              </a:rPr>
              <a:t>if / else if / else </a:t>
            </a:r>
            <a:r>
              <a:rPr lang="en-US" altLang="en-US" sz="1800" dirty="0"/>
              <a:t>statements (as discussed previously). </a:t>
            </a:r>
          </a:p>
          <a:p>
            <a:pPr lvl="1" eaLnBrk="1" hangingPunct="1">
              <a:buClr>
                <a:schemeClr val="tx2"/>
              </a:buClr>
              <a:buSzPct val="70000"/>
              <a:buFont typeface="Wingdings" panose="05000000000000000000" pitchFamily="2" charset="2"/>
              <a:buChar char="l"/>
              <a:defRPr/>
            </a:pPr>
            <a:r>
              <a:rPr lang="en-US" altLang="en-US" sz="1400" dirty="0"/>
              <a:t>Again, this includes the ‘</a:t>
            </a:r>
            <a:r>
              <a:rPr lang="en-US" altLang="en-US" sz="1600" dirty="0">
                <a:solidFill>
                  <a:schemeClr val="dk1"/>
                </a:solidFill>
                <a:latin typeface="Courier New" pitchFamily="49" charset="0"/>
                <a:cs typeface="Courier New" pitchFamily="49" charset="0"/>
              </a:rPr>
              <a:t>else</a:t>
            </a:r>
            <a:r>
              <a:rPr lang="en-US" altLang="en-US" sz="1400" dirty="0"/>
              <a:t>’ block. </a:t>
            </a:r>
          </a:p>
        </p:txBody>
      </p:sp>
      <p:sp>
        <p:nvSpPr>
          <p:cNvPr id="5" name="Rectangle 2">
            <a:extLst>
              <a:ext uri="{FF2B5EF4-FFF2-40B4-BE49-F238E27FC236}">
                <a16:creationId xmlns:a16="http://schemas.microsoft.com/office/drawing/2014/main" id="{21DF4D81-E83A-415C-BB83-994D05E4855D}"/>
              </a:ext>
            </a:extLst>
          </p:cNvPr>
          <p:cNvSpPr txBox="1">
            <a:spLocks noChangeArrowheads="1"/>
          </p:cNvSpPr>
          <p:nvPr/>
        </p:nvSpPr>
        <p:spPr bwMode="auto">
          <a:xfrm>
            <a:off x="2476500" y="30162"/>
            <a:ext cx="75438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altLang="en-US" sz="2700" dirty="0"/>
              <a:t>Is an </a:t>
            </a:r>
            <a:r>
              <a:rPr lang="en-US" altLang="en-US" sz="2400" dirty="0">
                <a:solidFill>
                  <a:schemeClr val="dk1"/>
                </a:solidFill>
                <a:latin typeface="Courier New" pitchFamily="49" charset="0"/>
                <a:ea typeface="+mn-ea"/>
                <a:cs typeface="Courier New" pitchFamily="49" charset="0"/>
              </a:rPr>
              <a:t>else</a:t>
            </a:r>
            <a:r>
              <a:rPr lang="en-US" altLang="en-US" sz="2700" dirty="0"/>
              <a:t> block necessary?</a:t>
            </a:r>
            <a:endParaRPr lang="en-US" altLang="en-US" sz="2700"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9394">
                                            <p:txEl>
                                              <p:pRg st="0" end="0"/>
                                            </p:txEl>
                                          </p:spTgt>
                                        </p:tgtEl>
                                        <p:attrNameLst>
                                          <p:attrName>style.visibility</p:attrName>
                                        </p:attrNameLst>
                                      </p:cBhvr>
                                      <p:to>
                                        <p:strVal val="visible"/>
                                      </p:to>
                                    </p:set>
                                    <p:animEffect transition="in" filter="fade">
                                      <p:cBhvr>
                                        <p:cTn id="23" dur="500"/>
                                        <p:tgtEl>
                                          <p:spTgt spid="5939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9394">
                                            <p:txEl>
                                              <p:pRg st="1" end="1"/>
                                            </p:txEl>
                                          </p:spTgt>
                                        </p:tgtEl>
                                        <p:attrNameLst>
                                          <p:attrName>style.visibility</p:attrName>
                                        </p:attrNameLst>
                                      </p:cBhvr>
                                      <p:to>
                                        <p:strVal val="visible"/>
                                      </p:to>
                                    </p:set>
                                    <p:animEffect transition="in" filter="fade">
                                      <p:cBhvr>
                                        <p:cTn id="28" dur="500"/>
                                        <p:tgtEl>
                                          <p:spTgt spid="5939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9394">
                                            <p:txEl>
                                              <p:pRg st="2" end="2"/>
                                            </p:txEl>
                                          </p:spTgt>
                                        </p:tgtEl>
                                        <p:attrNameLst>
                                          <p:attrName>style.visibility</p:attrName>
                                        </p:attrNameLst>
                                      </p:cBhvr>
                                      <p:to>
                                        <p:strVal val="visible"/>
                                      </p:to>
                                    </p:set>
                                    <p:animEffect transition="in" filter="fade">
                                      <p:cBhvr>
                                        <p:cTn id="33" dur="500"/>
                                        <p:tgtEl>
                                          <p:spTgt spid="5939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9394">
                                            <p:txEl>
                                              <p:pRg st="3" end="3"/>
                                            </p:txEl>
                                          </p:spTgt>
                                        </p:tgtEl>
                                        <p:attrNameLst>
                                          <p:attrName>style.visibility</p:attrName>
                                        </p:attrNameLst>
                                      </p:cBhvr>
                                      <p:to>
                                        <p:strVal val="visible"/>
                                      </p:to>
                                    </p:set>
                                    <p:animEffect transition="in" filter="fade">
                                      <p:cBhvr>
                                        <p:cTn id="38" dur="500"/>
                                        <p:tgtEl>
                                          <p:spTgt spid="5939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9394">
                                            <p:txEl>
                                              <p:pRg st="4" end="4"/>
                                            </p:txEl>
                                          </p:spTgt>
                                        </p:tgtEl>
                                        <p:attrNameLst>
                                          <p:attrName>style.visibility</p:attrName>
                                        </p:attrNameLst>
                                      </p:cBhvr>
                                      <p:to>
                                        <p:strVal val="visible"/>
                                      </p:to>
                                    </p:set>
                                    <p:animEffect transition="in" filter="fade">
                                      <p:cBhvr>
                                        <p:cTn id="43" dur="500"/>
                                        <p:tgtEl>
                                          <p:spTgt spid="59394">
                                            <p:txEl>
                                              <p:pRg st="4" end="4"/>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9394">
                                            <p:txEl>
                                              <p:pRg st="5" end="5"/>
                                            </p:txEl>
                                          </p:spTgt>
                                        </p:tgtEl>
                                        <p:attrNameLst>
                                          <p:attrName>style.visibility</p:attrName>
                                        </p:attrNameLst>
                                      </p:cBhvr>
                                      <p:to>
                                        <p:strVal val="visible"/>
                                      </p:to>
                                    </p:set>
                                    <p:animEffect transition="in" filter="fade">
                                      <p:cBhvr>
                                        <p:cTn id="46" dur="500"/>
                                        <p:tgtEl>
                                          <p:spTgt spid="59394">
                                            <p:txEl>
                                              <p:pRg st="5" end="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9394">
                                            <p:txEl>
                                              <p:pRg st="6" end="6"/>
                                            </p:txEl>
                                          </p:spTgt>
                                        </p:tgtEl>
                                        <p:attrNameLst>
                                          <p:attrName>style.visibility</p:attrName>
                                        </p:attrNameLst>
                                      </p:cBhvr>
                                      <p:to>
                                        <p:strVal val="visible"/>
                                      </p:to>
                                    </p:set>
                                    <p:animEffect transition="in" filter="fade">
                                      <p:cBhvr>
                                        <p:cTn id="49" dur="500"/>
                                        <p:tgtEl>
                                          <p:spTgt spid="59394">
                                            <p:txEl>
                                              <p:pRg st="6" end="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9394">
                                            <p:txEl>
                                              <p:pRg st="7" end="7"/>
                                            </p:txEl>
                                          </p:spTgt>
                                        </p:tgtEl>
                                        <p:attrNameLst>
                                          <p:attrName>style.visibility</p:attrName>
                                        </p:attrNameLst>
                                      </p:cBhvr>
                                      <p:to>
                                        <p:strVal val="visible"/>
                                      </p:to>
                                    </p:set>
                                    <p:animEffect transition="in" filter="fade">
                                      <p:cBhvr>
                                        <p:cTn id="52" dur="500"/>
                                        <p:tgtEl>
                                          <p:spTgt spid="59394">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9394">
                                            <p:txEl>
                                              <p:pRg st="8" end="8"/>
                                            </p:txEl>
                                          </p:spTgt>
                                        </p:tgtEl>
                                        <p:attrNameLst>
                                          <p:attrName>style.visibility</p:attrName>
                                        </p:attrNameLst>
                                      </p:cBhvr>
                                      <p:to>
                                        <p:strVal val="visible"/>
                                      </p:to>
                                    </p:set>
                                    <p:animEffect transition="in" filter="fade">
                                      <p:cBhvr>
                                        <p:cTn id="57" dur="500"/>
                                        <p:tgtEl>
                                          <p:spTgt spid="59394">
                                            <p:txEl>
                                              <p:pRg st="8" end="8"/>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9394">
                                            <p:txEl>
                                              <p:pRg st="9" end="9"/>
                                            </p:txEl>
                                          </p:spTgt>
                                        </p:tgtEl>
                                        <p:attrNameLst>
                                          <p:attrName>style.visibility</p:attrName>
                                        </p:attrNameLst>
                                      </p:cBhvr>
                                      <p:to>
                                        <p:strVal val="visible"/>
                                      </p:to>
                                    </p:set>
                                    <p:animEffect transition="in" filter="fade">
                                      <p:cBhvr>
                                        <p:cTn id="60" dur="500"/>
                                        <p:tgtEl>
                                          <p:spTgt spid="59394">
                                            <p:txEl>
                                              <p:pRg st="9" end="9"/>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9394">
                                            <p:txEl>
                                              <p:pRg st="10" end="10"/>
                                            </p:txEl>
                                          </p:spTgt>
                                        </p:tgtEl>
                                        <p:attrNameLst>
                                          <p:attrName>style.visibility</p:attrName>
                                        </p:attrNameLst>
                                      </p:cBhvr>
                                      <p:to>
                                        <p:strVal val="visible"/>
                                      </p:to>
                                    </p:set>
                                    <p:animEffect transition="in" filter="fade">
                                      <p:cBhvr>
                                        <p:cTn id="63" dur="500"/>
                                        <p:tgtEl>
                                          <p:spTgt spid="59394">
                                            <p:txEl>
                                              <p:pRg st="10" end="1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9394">
                                            <p:txEl>
                                              <p:pRg st="11" end="11"/>
                                            </p:txEl>
                                          </p:spTgt>
                                        </p:tgtEl>
                                        <p:attrNameLst>
                                          <p:attrName>style.visibility</p:attrName>
                                        </p:attrNameLst>
                                      </p:cBhvr>
                                      <p:to>
                                        <p:strVal val="visible"/>
                                      </p:to>
                                    </p:set>
                                    <p:animEffect transition="in" filter="fade">
                                      <p:cBhvr>
                                        <p:cTn id="66" dur="500"/>
                                        <p:tgtEl>
                                          <p:spTgt spid="59394">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59394">
                                            <p:txEl>
                                              <p:pRg st="12" end="12"/>
                                            </p:txEl>
                                          </p:spTgt>
                                        </p:tgtEl>
                                        <p:attrNameLst>
                                          <p:attrName>style.visibility</p:attrName>
                                        </p:attrNameLst>
                                      </p:cBhvr>
                                      <p:to>
                                        <p:strVal val="visible"/>
                                      </p:to>
                                    </p:set>
                                    <p:animEffect transition="in" filter="fade">
                                      <p:cBhvr>
                                        <p:cTn id="71" dur="500"/>
                                        <p:tgtEl>
                                          <p:spTgt spid="59394">
                                            <p:txEl>
                                              <p:pRg st="12" end="12"/>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59394">
                                            <p:txEl>
                                              <p:pRg st="13" end="13"/>
                                            </p:txEl>
                                          </p:spTgt>
                                        </p:tgtEl>
                                        <p:attrNameLst>
                                          <p:attrName>style.visibility</p:attrName>
                                        </p:attrNameLst>
                                      </p:cBhvr>
                                      <p:to>
                                        <p:strVal val="visible"/>
                                      </p:to>
                                    </p:set>
                                    <p:animEffect transition="in" filter="fade">
                                      <p:cBhvr>
                                        <p:cTn id="74" dur="500"/>
                                        <p:tgtEl>
                                          <p:spTgt spid="59394">
                                            <p:txEl>
                                              <p:pRg st="13" end="13"/>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59394">
                                            <p:txEl>
                                              <p:pRg st="14" end="14"/>
                                            </p:txEl>
                                          </p:spTgt>
                                        </p:tgtEl>
                                        <p:attrNameLst>
                                          <p:attrName>style.visibility</p:attrName>
                                        </p:attrNameLst>
                                      </p:cBhvr>
                                      <p:to>
                                        <p:strVal val="visible"/>
                                      </p:to>
                                    </p:set>
                                    <p:animEffect transition="in" filter="fade">
                                      <p:cBhvr>
                                        <p:cTn id="77" dur="500"/>
                                        <p:tgtEl>
                                          <p:spTgt spid="59394">
                                            <p:txEl>
                                              <p:pRg st="14" end="14"/>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59394">
                                            <p:txEl>
                                              <p:pRg st="15" end="15"/>
                                            </p:txEl>
                                          </p:spTgt>
                                        </p:tgtEl>
                                        <p:attrNameLst>
                                          <p:attrName>style.visibility</p:attrName>
                                        </p:attrNameLst>
                                      </p:cBhvr>
                                      <p:to>
                                        <p:strVal val="visible"/>
                                      </p:to>
                                    </p:set>
                                    <p:animEffect transition="in" filter="fade">
                                      <p:cBhvr>
                                        <p:cTn id="80" dur="500"/>
                                        <p:tgtEl>
                                          <p:spTgt spid="59394">
                                            <p:txEl>
                                              <p:pRg st="15" end="1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9394">
                                            <p:txEl>
                                              <p:pRg st="16" end="16"/>
                                            </p:txEl>
                                          </p:spTgt>
                                        </p:tgtEl>
                                        <p:attrNameLst>
                                          <p:attrName>style.visibility</p:attrName>
                                        </p:attrNameLst>
                                      </p:cBhvr>
                                      <p:to>
                                        <p:strVal val="visible"/>
                                      </p:to>
                                    </p:set>
                                    <p:animEffect transition="in" filter="fade">
                                      <p:cBhvr>
                                        <p:cTn id="85" dur="500"/>
                                        <p:tgtEl>
                                          <p:spTgt spid="59394">
                                            <p:txEl>
                                              <p:pRg st="16" end="1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59394">
                                            <p:txEl>
                                              <p:pRg st="17" end="17"/>
                                            </p:txEl>
                                          </p:spTgt>
                                        </p:tgtEl>
                                        <p:attrNameLst>
                                          <p:attrName>style.visibility</p:attrName>
                                        </p:attrNameLst>
                                      </p:cBhvr>
                                      <p:to>
                                        <p:strVal val="visible"/>
                                      </p:to>
                                    </p:set>
                                    <p:animEffect transition="in" filter="fade">
                                      <p:cBhvr>
                                        <p:cTn id="88" dur="500"/>
                                        <p:tgtEl>
                                          <p:spTgt spid="59394">
                                            <p:txEl>
                                              <p:pRg st="17" end="17"/>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59394">
                                            <p:txEl>
                                              <p:pRg st="18" end="18"/>
                                            </p:txEl>
                                          </p:spTgt>
                                        </p:tgtEl>
                                        <p:attrNameLst>
                                          <p:attrName>style.visibility</p:attrName>
                                        </p:attrNameLst>
                                      </p:cBhvr>
                                      <p:to>
                                        <p:strVal val="visible"/>
                                      </p:to>
                                    </p:set>
                                    <p:animEffect transition="in" filter="fade">
                                      <p:cBhvr>
                                        <p:cTn id="91" dur="500"/>
                                        <p:tgtEl>
                                          <p:spTgt spid="59394">
                                            <p:txEl>
                                              <p:pRg st="18" end="18"/>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59394">
                                            <p:txEl>
                                              <p:pRg st="19" end="19"/>
                                            </p:txEl>
                                          </p:spTgt>
                                        </p:tgtEl>
                                        <p:attrNameLst>
                                          <p:attrName>style.visibility</p:attrName>
                                        </p:attrNameLst>
                                      </p:cBhvr>
                                      <p:to>
                                        <p:strVal val="visible"/>
                                      </p:to>
                                    </p:set>
                                    <p:animEffect transition="in" filter="fade">
                                      <p:cBhvr>
                                        <p:cTn id="94" dur="500"/>
                                        <p:tgtEl>
                                          <p:spTgt spid="59394">
                                            <p:txEl>
                                              <p:pRg st="19" end="19"/>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1" fill="hold" nodeType="clickEffect">
                                  <p:stCondLst>
                                    <p:cond delay="0"/>
                                  </p:stCondLst>
                                  <p:childTnLst>
                                    <p:set>
                                      <p:cBhvr>
                                        <p:cTn id="98" dur="1" fill="hold">
                                          <p:stCondLst>
                                            <p:cond delay="0"/>
                                          </p:stCondLst>
                                        </p:cTn>
                                        <p:tgtEl>
                                          <p:spTgt spid="59394">
                                            <p:txEl>
                                              <p:pRg st="20" end="20"/>
                                            </p:txEl>
                                          </p:spTgt>
                                        </p:tgtEl>
                                        <p:attrNameLst>
                                          <p:attrName>style.visibility</p:attrName>
                                        </p:attrNameLst>
                                      </p:cBhvr>
                                      <p:to>
                                        <p:strVal val="visible"/>
                                      </p:to>
                                    </p:set>
                                    <p:animEffect transition="in" filter="wheel(1)">
                                      <p:cBhvr>
                                        <p:cTn id="99" dur="2000"/>
                                        <p:tgtEl>
                                          <p:spTgt spid="59394">
                                            <p:txEl>
                                              <p:pRg st="20" end="20"/>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59394">
                                            <p:txEl>
                                              <p:pRg st="21" end="21"/>
                                            </p:txEl>
                                          </p:spTgt>
                                        </p:tgtEl>
                                        <p:attrNameLst>
                                          <p:attrName>style.visibility</p:attrName>
                                        </p:attrNameLst>
                                      </p:cBhvr>
                                      <p:to>
                                        <p:strVal val="visible"/>
                                      </p:to>
                                    </p:set>
                                    <p:animEffect transition="in" filter="fade">
                                      <p:cBhvr>
                                        <p:cTn id="104" dur="500"/>
                                        <p:tgtEl>
                                          <p:spTgt spid="59394">
                                            <p:txEl>
                                              <p:pRg st="21" end="21"/>
                                            </p:txEl>
                                          </p:spTgt>
                                        </p:tgtEl>
                                      </p:cBhvr>
                                    </p:animEffect>
                                  </p:childTnLst>
                                </p:cTn>
                              </p:par>
                              <p:par>
                                <p:cTn id="105" presetID="10" presetClass="entr" presetSubtype="0" fill="hold" nodeType="withEffect">
                                  <p:stCondLst>
                                    <p:cond delay="0"/>
                                  </p:stCondLst>
                                  <p:childTnLst>
                                    <p:set>
                                      <p:cBhvr>
                                        <p:cTn id="106" dur="1" fill="hold">
                                          <p:stCondLst>
                                            <p:cond delay="0"/>
                                          </p:stCondLst>
                                        </p:cTn>
                                        <p:tgtEl>
                                          <p:spTgt spid="59394">
                                            <p:txEl>
                                              <p:pRg st="22" end="22"/>
                                            </p:txEl>
                                          </p:spTgt>
                                        </p:tgtEl>
                                        <p:attrNameLst>
                                          <p:attrName>style.visibility</p:attrName>
                                        </p:attrNameLst>
                                      </p:cBhvr>
                                      <p:to>
                                        <p:strVal val="visible"/>
                                      </p:to>
                                    </p:set>
                                    <p:animEffect transition="in" filter="fade">
                                      <p:cBhvr>
                                        <p:cTn id="107" dur="500"/>
                                        <p:tgtEl>
                                          <p:spTgt spid="59394">
                                            <p:txEl>
                                              <p:pRg st="22" end="22"/>
                                            </p:txEl>
                                          </p:spTgt>
                                        </p:tgtEl>
                                      </p:cBhvr>
                                    </p:animEffect>
                                  </p:childTnLst>
                                </p:cTn>
                              </p:par>
                              <p:par>
                                <p:cTn id="108" presetID="10" presetClass="entr" presetSubtype="0" fill="hold" nodeType="withEffect">
                                  <p:stCondLst>
                                    <p:cond delay="0"/>
                                  </p:stCondLst>
                                  <p:childTnLst>
                                    <p:set>
                                      <p:cBhvr>
                                        <p:cTn id="109" dur="1" fill="hold">
                                          <p:stCondLst>
                                            <p:cond delay="0"/>
                                          </p:stCondLst>
                                        </p:cTn>
                                        <p:tgtEl>
                                          <p:spTgt spid="59394">
                                            <p:txEl>
                                              <p:pRg st="23" end="23"/>
                                            </p:txEl>
                                          </p:spTgt>
                                        </p:tgtEl>
                                        <p:attrNameLst>
                                          <p:attrName>style.visibility</p:attrName>
                                        </p:attrNameLst>
                                      </p:cBhvr>
                                      <p:to>
                                        <p:strVal val="visible"/>
                                      </p:to>
                                    </p:set>
                                    <p:animEffect transition="in" filter="fade">
                                      <p:cBhvr>
                                        <p:cTn id="110" dur="500"/>
                                        <p:tgtEl>
                                          <p:spTgt spid="59394">
                                            <p:txEl>
                                              <p:pRg st="23" end="23"/>
                                            </p:txEl>
                                          </p:spTgt>
                                        </p:tgtEl>
                                      </p:cBhvr>
                                    </p:animEffect>
                                  </p:childTnLst>
                                </p:cTn>
                              </p:par>
                              <p:par>
                                <p:cTn id="111" presetID="10" presetClass="entr" presetSubtype="0" fill="hold" nodeType="withEffect">
                                  <p:stCondLst>
                                    <p:cond delay="0"/>
                                  </p:stCondLst>
                                  <p:childTnLst>
                                    <p:set>
                                      <p:cBhvr>
                                        <p:cTn id="112" dur="1" fill="hold">
                                          <p:stCondLst>
                                            <p:cond delay="0"/>
                                          </p:stCondLst>
                                        </p:cTn>
                                        <p:tgtEl>
                                          <p:spTgt spid="59394">
                                            <p:txEl>
                                              <p:pRg st="24" end="24"/>
                                            </p:txEl>
                                          </p:spTgt>
                                        </p:tgtEl>
                                        <p:attrNameLst>
                                          <p:attrName>style.visibility</p:attrName>
                                        </p:attrNameLst>
                                      </p:cBhvr>
                                      <p:to>
                                        <p:strVal val="visible"/>
                                      </p:to>
                                    </p:set>
                                    <p:animEffect transition="in" filter="fade">
                                      <p:cBhvr>
                                        <p:cTn id="113" dur="500"/>
                                        <p:tgtEl>
                                          <p:spTgt spid="5939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67288C4-C6D8-447C-BA33-268522997C3A}"/>
              </a:ext>
            </a:extLst>
          </p:cNvPr>
          <p:cNvSpPr>
            <a:spLocks noGrp="1"/>
          </p:cNvSpPr>
          <p:nvPr>
            <p:ph type="ctrTitle"/>
          </p:nvPr>
        </p:nvSpPr>
        <p:spPr>
          <a:xfrm>
            <a:off x="3486208" y="2061839"/>
            <a:ext cx="5219585" cy="1662475"/>
          </a:xfrm>
        </p:spPr>
        <p:txBody>
          <a:bodyPr>
            <a:normAutofit fontScale="90000"/>
          </a:bodyPr>
          <a:lstStyle/>
          <a:p>
            <a:pPr eaLnBrk="1" hangingPunct="1">
              <a:lnSpc>
                <a:spcPct val="90000"/>
              </a:lnSpc>
            </a:pPr>
            <a:r>
              <a:rPr lang="en-US" altLang="en-US" sz="3600" dirty="0">
                <a:solidFill>
                  <a:srgbClr val="C00000"/>
                </a:solidFill>
              </a:rPr>
              <a:t>JavaScript: </a:t>
            </a:r>
            <a:br>
              <a:rPr lang="en-US" altLang="en-US" sz="3600">
                <a:solidFill>
                  <a:srgbClr val="C00000"/>
                </a:solidFill>
              </a:rPr>
            </a:br>
            <a:br>
              <a:rPr lang="en-US" altLang="en-US" sz="3600">
                <a:solidFill>
                  <a:srgbClr val="C00000"/>
                </a:solidFill>
              </a:rPr>
            </a:br>
            <a:r>
              <a:rPr lang="en-US" altLang="en-US" sz="3600">
                <a:solidFill>
                  <a:srgbClr val="C00000"/>
                </a:solidFill>
              </a:rPr>
              <a:t>Limiting Free Text Entry</a:t>
            </a:r>
            <a:br>
              <a:rPr lang="en-US" altLang="en-US" sz="3600" dirty="0">
                <a:solidFill>
                  <a:srgbClr val="C00000"/>
                </a:solidFill>
              </a:rPr>
            </a:br>
            <a:endParaRPr lang="en-US" altLang="en-US" sz="3600" dirty="0">
              <a:solidFill>
                <a:srgbClr val="C00000"/>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4A1862B-8752-46B5-8B57-95B8AA5AA1FD}"/>
              </a:ext>
            </a:extLst>
          </p:cNvPr>
          <p:cNvSpPr>
            <a:spLocks noGrp="1"/>
          </p:cNvSpPr>
          <p:nvPr>
            <p:ph type="title"/>
          </p:nvPr>
        </p:nvSpPr>
        <p:spPr>
          <a:xfrm>
            <a:off x="1676400" y="109539"/>
            <a:ext cx="6400800" cy="852487"/>
          </a:xfrm>
        </p:spPr>
        <p:txBody>
          <a:bodyPr/>
          <a:lstStyle/>
          <a:p>
            <a:pPr eaLnBrk="1" hangingPunct="1"/>
            <a:r>
              <a:rPr lang="en-US" altLang="en-US" dirty="0"/>
              <a:t>Learning Objectives</a:t>
            </a:r>
          </a:p>
        </p:txBody>
      </p:sp>
      <p:sp>
        <p:nvSpPr>
          <p:cNvPr id="3075" name="Content Placeholder 2">
            <a:extLst>
              <a:ext uri="{FF2B5EF4-FFF2-40B4-BE49-F238E27FC236}">
                <a16:creationId xmlns:a16="http://schemas.microsoft.com/office/drawing/2014/main" id="{8D31354E-92EB-4B36-8741-422A012FA8F2}"/>
              </a:ext>
            </a:extLst>
          </p:cNvPr>
          <p:cNvSpPr>
            <a:spLocks noGrp="1"/>
          </p:cNvSpPr>
          <p:nvPr>
            <p:ph idx="1"/>
          </p:nvPr>
        </p:nvSpPr>
        <p:spPr>
          <a:xfrm>
            <a:off x="1752600" y="1143000"/>
            <a:ext cx="7620000" cy="4876800"/>
          </a:xfrm>
        </p:spPr>
        <p:txBody>
          <a:bodyPr rtlCol="0">
            <a:normAutofit/>
          </a:bodyPr>
          <a:lstStyle/>
          <a:p>
            <a:pPr marL="57150" indent="0" eaLnBrk="1" fontAlgn="auto" hangingPunct="1">
              <a:spcAft>
                <a:spcPts val="0"/>
              </a:spcAft>
              <a:buNone/>
              <a:defRPr/>
            </a:pPr>
            <a:r>
              <a:rPr lang="en-US" sz="2400" dirty="0"/>
              <a:t>By the end of this lecture, you should be able to:</a:t>
            </a:r>
          </a:p>
          <a:p>
            <a:pPr marL="57150" indent="0" eaLnBrk="1" fontAlgn="auto" hangingPunct="1">
              <a:spcAft>
                <a:spcPts val="0"/>
              </a:spcAft>
              <a:buNone/>
              <a:defRPr/>
            </a:pPr>
            <a:endParaRPr lang="en-US" sz="2400" dirty="0"/>
          </a:p>
          <a:p>
            <a:pPr lvl="1" eaLnBrk="1" fontAlgn="auto" hangingPunct="1">
              <a:spcAft>
                <a:spcPts val="0"/>
              </a:spcAft>
              <a:defRPr/>
            </a:pPr>
            <a:r>
              <a:rPr lang="en-US" sz="1800"/>
              <a:t>Understand </a:t>
            </a:r>
            <a:r>
              <a:rPr lang="en-US" sz="1800" dirty="0"/>
              <a:t>and describe why it’s a good idea to limit free-text entry by users</a:t>
            </a:r>
          </a:p>
          <a:p>
            <a:pPr lvl="1" eaLnBrk="1" fontAlgn="auto" hangingPunct="1">
              <a:spcAft>
                <a:spcPts val="0"/>
              </a:spcAft>
              <a:defRPr/>
            </a:pPr>
            <a:r>
              <a:rPr lang="en-US" sz="1800" dirty="0"/>
              <a:t>Apply various techniques for limiting free-text entry</a:t>
            </a:r>
          </a:p>
          <a:p>
            <a:pPr lvl="1" eaLnBrk="1" fontAlgn="auto" hangingPunct="1">
              <a:spcAft>
                <a:spcPts val="0"/>
              </a:spcAft>
              <a:defRPr/>
            </a:pPr>
            <a:endParaRPr lang="en-US" sz="1800" b="1" dirty="0"/>
          </a:p>
          <a:p>
            <a:pPr marL="457200" lvl="1" indent="0" eaLnBrk="1" fontAlgn="auto" hangingPunct="1">
              <a:spcAft>
                <a:spcPts val="0"/>
              </a:spcAft>
              <a:buNone/>
              <a:defRPr/>
            </a:pPr>
            <a:endParaRPr lang="en-US" sz="1800" dirty="0"/>
          </a:p>
          <a:p>
            <a:pPr lvl="1" eaLnBrk="1" fontAlgn="auto" hangingPunct="1">
              <a:spcAft>
                <a:spcPts val="0"/>
              </a:spcAft>
              <a:defRPr/>
            </a:pPr>
            <a:endParaRPr lang="en-US" sz="1800" dirty="0"/>
          </a:p>
          <a:p>
            <a:pPr lvl="1" eaLnBrk="1" fontAlgn="auto" hangingPunct="1">
              <a:spcAft>
                <a:spcPts val="0"/>
              </a:spcAft>
              <a:defRPr/>
            </a:pPr>
            <a:endParaRPr lang="en-US" sz="1800" dirty="0"/>
          </a:p>
          <a:p>
            <a:pPr lvl="1" eaLnBrk="1" fontAlgn="auto" hangingPunct="1">
              <a:spcAft>
                <a:spcPts val="0"/>
              </a:spcAft>
              <a:defRPr/>
            </a:pPr>
            <a:endParaRPr lang="en-US" sz="1800" dirty="0"/>
          </a:p>
          <a:p>
            <a:pPr lvl="1" eaLnBrk="1" fontAlgn="auto" hangingPunct="1">
              <a:spcAft>
                <a:spcPts val="0"/>
              </a:spcAft>
              <a:defRPr/>
            </a:pPr>
            <a:endParaRPr lang="en-US" sz="1800" dirty="0"/>
          </a:p>
          <a:p>
            <a:pPr lvl="1" eaLnBrk="1" fontAlgn="auto" hangingPunct="1">
              <a:spcAft>
                <a:spcPts val="0"/>
              </a:spcAft>
              <a:defRPr/>
            </a:pPr>
            <a:endParaRPr lang="en-US" sz="1800" dirty="0"/>
          </a:p>
          <a:p>
            <a:pPr lvl="1" eaLnBrk="1" fontAlgn="auto" hangingPunct="1">
              <a:spcAft>
                <a:spcPts val="0"/>
              </a:spcAft>
              <a:defRPr/>
            </a:pPr>
            <a:endParaRPr lang="en-US" sz="1800" dirty="0"/>
          </a:p>
          <a:p>
            <a:pPr lvl="1" eaLnBrk="1" fontAlgn="auto" hangingPunct="1">
              <a:spcAft>
                <a:spcPts val="0"/>
              </a:spcAft>
              <a:defRPr/>
            </a:pPr>
            <a:endParaRPr lang="en-US" sz="1800" dirty="0"/>
          </a:p>
        </p:txBody>
      </p:sp>
      <p:pic>
        <p:nvPicPr>
          <p:cNvPr id="4100" name="Picture 4" descr="C:\Users\yosef\Dropbox\130 Expression Web\images\question_mark_learning.jpg">
            <a:extLst>
              <a:ext uri="{FF2B5EF4-FFF2-40B4-BE49-F238E27FC236}">
                <a16:creationId xmlns:a16="http://schemas.microsoft.com/office/drawing/2014/main" id="{C73D48C3-E837-4045-8AEC-596C8F8E3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4330">
            <a:off x="8959850" y="95250"/>
            <a:ext cx="17335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E45A219-372E-4022-A481-7AA1FC495AF7}"/>
              </a:ext>
            </a:extLst>
          </p:cNvPr>
          <p:cNvSpPr>
            <a:spLocks noGrp="1"/>
          </p:cNvSpPr>
          <p:nvPr>
            <p:ph type="title"/>
          </p:nvPr>
        </p:nvSpPr>
        <p:spPr/>
        <p:txBody>
          <a:bodyPr/>
          <a:lstStyle/>
          <a:p>
            <a:pPr eaLnBrk="1" hangingPunct="1"/>
            <a:r>
              <a:rPr lang="en-US" altLang="en-US" sz="3200" dirty="0"/>
              <a:t>Limiting / Avoiding Free-text Entry by Users</a:t>
            </a:r>
          </a:p>
        </p:txBody>
      </p:sp>
      <p:sp>
        <p:nvSpPr>
          <p:cNvPr id="11267" name="Content Placeholder 2">
            <a:extLst>
              <a:ext uri="{FF2B5EF4-FFF2-40B4-BE49-F238E27FC236}">
                <a16:creationId xmlns:a16="http://schemas.microsoft.com/office/drawing/2014/main" id="{F33E37C2-6BC1-4B7D-8BE7-1C3FDAFB21C6}"/>
              </a:ext>
            </a:extLst>
          </p:cNvPr>
          <p:cNvSpPr>
            <a:spLocks noGrp="1"/>
          </p:cNvSpPr>
          <p:nvPr>
            <p:ph idx="1"/>
          </p:nvPr>
        </p:nvSpPr>
        <p:spPr/>
        <p:txBody>
          <a:bodyPr/>
          <a:lstStyle/>
          <a:p>
            <a:pPr marL="0" indent="0" eaLnBrk="1" hangingPunct="1">
              <a:buNone/>
              <a:defRPr/>
            </a:pPr>
            <a:r>
              <a:rPr lang="en-US" altLang="en-US" sz="1400" dirty="0"/>
              <a:t>When visitors to your web page are allowed to type in data on their own, there is tremendous opportunity for bugs – and even hacking. For example, hackers have successfully entered JavaScript code into text fields and used that code to gain entry to “secure” systems and do tremendous damage. </a:t>
            </a:r>
          </a:p>
          <a:p>
            <a:pPr eaLnBrk="1" hangingPunct="1">
              <a:defRPr/>
            </a:pPr>
            <a:endParaRPr lang="en-US" altLang="en-US" sz="1400" dirty="0"/>
          </a:p>
          <a:p>
            <a:pPr marL="0" indent="0" eaLnBrk="1" hangingPunct="1">
              <a:buNone/>
              <a:defRPr/>
            </a:pPr>
            <a:r>
              <a:rPr lang="en-US" altLang="en-US" sz="1400" dirty="0"/>
              <a:t>On a more benign level, imagine you want the user to tell you the day of the week (recall our parking meter example). Will they enter Sunday, sunday, SUNDAY? What about typos? Ssunday, Sunda, etc, etc.</a:t>
            </a:r>
          </a:p>
          <a:p>
            <a:pPr eaLnBrk="1" hangingPunct="1">
              <a:defRPr/>
            </a:pPr>
            <a:endParaRPr lang="en-US" altLang="en-US" sz="1400" dirty="0"/>
          </a:p>
          <a:p>
            <a:pPr marL="0" indent="0" eaLnBrk="1" hangingPunct="1">
              <a:buNone/>
              <a:defRPr/>
            </a:pPr>
            <a:r>
              <a:rPr lang="en-US" altLang="en-US" sz="1400" dirty="0"/>
              <a:t>This is why web designers will, </a:t>
            </a:r>
            <a:r>
              <a:rPr lang="en-US" altLang="en-US" sz="1400" u="sng" dirty="0"/>
              <a:t>whenever possible</a:t>
            </a:r>
            <a:r>
              <a:rPr lang="en-US" altLang="en-US" sz="1400" dirty="0"/>
              <a:t> take the option for entering text </a:t>
            </a:r>
            <a:r>
              <a:rPr lang="en-US" altLang="en-US" sz="1400" i="1" dirty="0"/>
              <a:t>out</a:t>
            </a:r>
            <a:r>
              <a:rPr lang="en-US" altLang="en-US" sz="1400" dirty="0"/>
              <a:t> of the user’s hands. There are many techniques for doing so including the use of </a:t>
            </a:r>
          </a:p>
          <a:p>
            <a:pPr lvl="1" eaLnBrk="1" hangingPunct="1">
              <a:buFont typeface="Wingdings" panose="05000000000000000000" pitchFamily="2" charset="2"/>
              <a:buChar char="ü"/>
              <a:defRPr/>
            </a:pPr>
            <a:r>
              <a:rPr lang="en-US" altLang="en-US" sz="1200" dirty="0"/>
              <a:t>Select boxes (e.g. for day of the week)</a:t>
            </a:r>
          </a:p>
          <a:p>
            <a:pPr lvl="1" eaLnBrk="1" hangingPunct="1">
              <a:buFont typeface="Wingdings" panose="05000000000000000000" pitchFamily="2" charset="2"/>
              <a:buChar char="ü"/>
              <a:defRPr/>
            </a:pPr>
            <a:r>
              <a:rPr lang="en-US" altLang="en-US" sz="1200" dirty="0"/>
              <a:t>Check boxes (I agree/Disagree)</a:t>
            </a:r>
          </a:p>
          <a:p>
            <a:pPr lvl="1" eaLnBrk="1" hangingPunct="1">
              <a:buFont typeface="Wingdings" panose="05000000000000000000" pitchFamily="2" charset="2"/>
              <a:buChar char="ü"/>
              <a:defRPr/>
            </a:pPr>
            <a:r>
              <a:rPr lang="en-US" altLang="en-US" sz="1200" dirty="0"/>
              <a:t>Radio Buttons (rate from 1 to 10)</a:t>
            </a:r>
          </a:p>
          <a:p>
            <a:pPr lvl="1" eaLnBrk="1" hangingPunct="1">
              <a:buFont typeface="Wingdings" panose="05000000000000000000" pitchFamily="2" charset="2"/>
              <a:buChar char="ü"/>
              <a:defRPr/>
            </a:pPr>
            <a:r>
              <a:rPr lang="en-US" altLang="en-US" sz="1200" dirty="0"/>
              <a:t>Calendar widgets (for dates)</a:t>
            </a:r>
          </a:p>
          <a:p>
            <a:pPr lvl="1" eaLnBrk="1" hangingPunct="1">
              <a:buFont typeface="Wingdings" panose="05000000000000000000" pitchFamily="2" charset="2"/>
              <a:buChar char="ü"/>
              <a:defRPr/>
            </a:pPr>
            <a:r>
              <a:rPr lang="en-US" altLang="en-US" sz="1200" dirty="0"/>
              <a:t>Etc.</a:t>
            </a:r>
          </a:p>
          <a:p>
            <a:pPr eaLnBrk="1" hangingPunct="1">
              <a:defRPr/>
            </a:pPr>
            <a:endParaRPr lang="en-US" altLang="en-US" sz="1400" dirty="0"/>
          </a:p>
          <a:p>
            <a:pPr marL="0" indent="0" eaLnBrk="1" hangingPunct="1">
              <a:buNone/>
              <a:defRPr/>
            </a:pPr>
            <a:r>
              <a:rPr lang="en-US" altLang="en-US" sz="1400" dirty="0"/>
              <a:t>Generally speaking, you should only allow the user to enter text where it is absolutely required. Some examples:</a:t>
            </a:r>
          </a:p>
          <a:p>
            <a:pPr lvl="1" eaLnBrk="1" hangingPunct="1">
              <a:defRPr/>
            </a:pPr>
            <a:r>
              <a:rPr lang="en-US" altLang="en-US" sz="1200" dirty="0"/>
              <a:t>Name</a:t>
            </a:r>
          </a:p>
          <a:p>
            <a:pPr lvl="1" eaLnBrk="1" hangingPunct="1">
              <a:defRPr/>
            </a:pPr>
            <a:r>
              <a:rPr lang="en-US" altLang="en-US" sz="1200" dirty="0"/>
              <a:t>Email  Address</a:t>
            </a:r>
          </a:p>
          <a:p>
            <a:pPr lvl="1" eaLnBrk="1" hangingPunct="1">
              <a:defRPr/>
            </a:pPr>
            <a:r>
              <a:rPr lang="en-US" altLang="en-US" sz="1200" dirty="0"/>
              <a:t>Address</a:t>
            </a:r>
          </a:p>
          <a:p>
            <a:pPr lvl="1" eaLnBrk="1" hangingPunct="1">
              <a:defRPr/>
            </a:pPr>
            <a:r>
              <a:rPr lang="en-US" altLang="en-US" sz="1200" dirty="0"/>
              <a:t>Phone number</a:t>
            </a:r>
          </a:p>
          <a:p>
            <a:pPr lvl="1" eaLnBrk="1" hangingPunct="1">
              <a:defRPr/>
            </a:pPr>
            <a:endParaRPr lang="en-US" altLang="en-US"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67">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267">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267">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267">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26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632B1D2-BB00-4B37-82E1-22CA5DCA9494}"/>
              </a:ext>
            </a:extLst>
          </p:cNvPr>
          <p:cNvSpPr>
            <a:spLocks noGrp="1"/>
          </p:cNvSpPr>
          <p:nvPr>
            <p:ph type="title"/>
          </p:nvPr>
        </p:nvSpPr>
        <p:spPr/>
        <p:txBody>
          <a:bodyPr/>
          <a:lstStyle/>
          <a:p>
            <a:pPr eaLnBrk="1" hangingPunct="1"/>
            <a:r>
              <a:rPr lang="en-US" altLang="en-US" sz="2000" dirty="0"/>
              <a:t>Eliminating free-text entry</a:t>
            </a:r>
          </a:p>
        </p:txBody>
      </p:sp>
      <p:sp>
        <p:nvSpPr>
          <p:cNvPr id="12291" name="Content Placeholder 2">
            <a:extLst>
              <a:ext uri="{FF2B5EF4-FFF2-40B4-BE49-F238E27FC236}">
                <a16:creationId xmlns:a16="http://schemas.microsoft.com/office/drawing/2014/main" id="{F40CBF5A-2ABB-4AA4-A679-C5FCE6225829}"/>
              </a:ext>
            </a:extLst>
          </p:cNvPr>
          <p:cNvSpPr>
            <a:spLocks noGrp="1"/>
          </p:cNvSpPr>
          <p:nvPr>
            <p:ph idx="1"/>
          </p:nvPr>
        </p:nvSpPr>
        <p:spPr>
          <a:xfrm>
            <a:off x="609600" y="863187"/>
            <a:ext cx="4495800" cy="5262978"/>
          </a:xfrm>
        </p:spPr>
        <p:txBody>
          <a:bodyPr/>
          <a:lstStyle/>
          <a:p>
            <a:pPr marL="0" indent="0" algn="just" eaLnBrk="1" hangingPunct="1">
              <a:buNone/>
            </a:pPr>
            <a:r>
              <a:rPr lang="en-US" altLang="en-US" sz="1600" dirty="0"/>
              <a:t>Recall our parking meter example in which we asked the user what day or the week it was. We then had them </a:t>
            </a:r>
            <a:r>
              <a:rPr lang="en-US" altLang="en-US" sz="1600" u="sng" dirty="0"/>
              <a:t>type</a:t>
            </a:r>
            <a:r>
              <a:rPr lang="en-US" altLang="en-US" sz="1600" dirty="0"/>
              <a:t> the day of the week into a text box.</a:t>
            </a:r>
          </a:p>
          <a:p>
            <a:pPr marL="0" indent="0" algn="just" eaLnBrk="1" hangingPunct="1">
              <a:buNone/>
            </a:pPr>
            <a:endParaRPr lang="en-US" altLang="en-US" sz="1600" dirty="0"/>
          </a:p>
          <a:p>
            <a:pPr marL="0" indent="0" algn="just" eaLnBrk="1" hangingPunct="1">
              <a:buNone/>
            </a:pPr>
            <a:r>
              <a:rPr lang="en-US" altLang="en-US" sz="1600" dirty="0"/>
              <a:t>Now that we know that this is something to avoid, let’s redo the example but instead of using a text field, we will use a select box. </a:t>
            </a:r>
          </a:p>
          <a:p>
            <a:pPr marL="0" indent="0" algn="just" eaLnBrk="1" hangingPunct="1">
              <a:buNone/>
            </a:pPr>
            <a:endParaRPr lang="en-US" altLang="en-US" sz="1600" dirty="0"/>
          </a:p>
          <a:p>
            <a:pPr marL="0" indent="0" algn="just" eaLnBrk="1" hangingPunct="1">
              <a:buNone/>
            </a:pPr>
            <a:r>
              <a:rPr lang="en-US" altLang="en-US" sz="1600" dirty="0"/>
              <a:t>Here is the code for the web page itself. Before looking at my solution, try to convert this into a working program in which if the day is Sunday, you tell the user to pay the meter. If it is not Sunday, you tell them that they do not have to. </a:t>
            </a:r>
          </a:p>
          <a:p>
            <a:pPr marL="0" indent="0" algn="just" eaLnBrk="1" hangingPunct="1">
              <a:buNone/>
            </a:pPr>
            <a:endParaRPr lang="en-US" altLang="en-US" sz="1600" dirty="0"/>
          </a:p>
          <a:p>
            <a:pPr marL="0" indent="0" algn="just" eaLnBrk="1" hangingPunct="1">
              <a:buNone/>
            </a:pPr>
            <a:r>
              <a:rPr lang="en-US" altLang="en-US" sz="1600" dirty="0"/>
              <a:t>My version of the solution (which may well differ from yours) is on the next slide. But DO work it out on your own before looking at my answer.</a:t>
            </a:r>
          </a:p>
          <a:p>
            <a:pPr marL="0" indent="0" algn="just" eaLnBrk="1" hangingPunct="1">
              <a:buNone/>
            </a:pPr>
            <a:endParaRPr lang="en-US" altLang="en-US" sz="1600" dirty="0"/>
          </a:p>
        </p:txBody>
      </p:sp>
      <p:sp>
        <p:nvSpPr>
          <p:cNvPr id="12292" name="Slide Number Placeholder 3">
            <a:extLst>
              <a:ext uri="{FF2B5EF4-FFF2-40B4-BE49-F238E27FC236}">
                <a16:creationId xmlns:a16="http://schemas.microsoft.com/office/drawing/2014/main" id="{C42A5B1C-B531-4FEB-8534-B596A929BF4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5C97FA-E755-491C-9075-465A237B1D07}" type="slidenum">
              <a:rPr lang="en-US" altLang="en-US" sz="800">
                <a:solidFill>
                  <a:srgbClr val="898989"/>
                </a:solidFill>
              </a:rPr>
              <a:pPr>
                <a:spcBef>
                  <a:spcPct val="0"/>
                </a:spcBef>
                <a:buFontTx/>
                <a:buNone/>
              </a:pPr>
              <a:t>118</a:t>
            </a:fld>
            <a:endParaRPr lang="en-US" altLang="en-US" sz="800" dirty="0">
              <a:solidFill>
                <a:srgbClr val="898989"/>
              </a:solidFill>
            </a:endParaRPr>
          </a:p>
        </p:txBody>
      </p:sp>
      <p:sp>
        <p:nvSpPr>
          <p:cNvPr id="2" name="TextBox 1">
            <a:extLst>
              <a:ext uri="{FF2B5EF4-FFF2-40B4-BE49-F238E27FC236}">
                <a16:creationId xmlns:a16="http://schemas.microsoft.com/office/drawing/2014/main" id="{D4753C59-ECDE-4AFC-9EA9-B57697F5AD0B}"/>
              </a:ext>
            </a:extLst>
          </p:cNvPr>
          <p:cNvSpPr txBox="1"/>
          <p:nvPr/>
        </p:nvSpPr>
        <p:spPr>
          <a:xfrm>
            <a:off x="5476876" y="1093372"/>
            <a:ext cx="4810123" cy="5383628"/>
          </a:xfrm>
          <a:prstGeom prst="rect">
            <a:avLst/>
          </a:prstGeom>
          <a:noFill/>
        </p:spPr>
        <p:txBody>
          <a:bodyPr wrap="square" rtlCol="0">
            <a:spAutoFit/>
          </a:bodyPr>
          <a:lstStyle/>
          <a:p>
            <a:r>
              <a:rPr lang="en-US" sz="1050" dirty="0">
                <a:latin typeface="Courier New" panose="02070309020205020404" pitchFamily="49" charset="0"/>
                <a:cs typeface="Courier New" panose="02070309020205020404" pitchFamily="49" charset="0"/>
              </a:rPr>
              <a:t>&lt;!DOCTYPE html&gt;</a:t>
            </a:r>
          </a:p>
          <a:p>
            <a:r>
              <a:rPr lang="en-US" sz="1050" dirty="0">
                <a:latin typeface="Courier New" panose="02070309020205020404" pitchFamily="49" charset="0"/>
                <a:cs typeface="Courier New" panose="02070309020205020404" pitchFamily="49" charset="0"/>
              </a:rPr>
              <a:t>&lt;html lang="en"&gt;</a:t>
            </a:r>
          </a:p>
          <a:p>
            <a:r>
              <a:rPr lang="en-US" sz="1050" dirty="0">
                <a:latin typeface="Courier New" panose="02070309020205020404" pitchFamily="49" charset="0"/>
                <a:cs typeface="Courier New" panose="02070309020205020404" pitchFamily="49" charset="0"/>
              </a:rPr>
              <a:t>&lt;head&gt;</a:t>
            </a:r>
          </a:p>
          <a:p>
            <a:r>
              <a:rPr lang="en-US" sz="1050" dirty="0">
                <a:latin typeface="Courier New" panose="02070309020205020404" pitchFamily="49" charset="0"/>
                <a:cs typeface="Courier New" panose="02070309020205020404" pitchFamily="49" charset="0"/>
              </a:rPr>
              <a:t>  &lt;meta charset="utf-8"&gt;</a:t>
            </a:r>
          </a:p>
          <a:p>
            <a:r>
              <a:rPr lang="en-US" sz="1050" dirty="0">
                <a:latin typeface="Courier New" panose="02070309020205020404" pitchFamily="49" charset="0"/>
                <a:cs typeface="Courier New" panose="02070309020205020404" pitchFamily="49" charset="0"/>
              </a:rPr>
              <a:t>  &lt;title&gt;Parking Meter&lt;/title&gt;</a:t>
            </a:r>
          </a:p>
          <a:p>
            <a:r>
              <a:rPr lang="en-US" sz="1050" dirty="0">
                <a:latin typeface="Courier New" panose="02070309020205020404" pitchFamily="49" charset="0"/>
                <a:cs typeface="Courier New" panose="02070309020205020404" pitchFamily="49" charset="0"/>
              </a:rPr>
              <a:t>&lt;/head&gt;</a:t>
            </a:r>
          </a:p>
          <a:p>
            <a:r>
              <a:rPr lang="en-US" sz="1050" dirty="0">
                <a:latin typeface="Courier New" panose="02070309020205020404" pitchFamily="49" charset="0"/>
                <a:cs typeface="Courier New" panose="02070309020205020404" pitchFamily="49" charset="0"/>
              </a:rPr>
              <a:t>&lt;body&gt;</a:t>
            </a:r>
          </a:p>
          <a:p>
            <a:r>
              <a:rPr lang="en-US" sz="1050" dirty="0">
                <a:latin typeface="Courier New" panose="02070309020205020404" pitchFamily="49" charset="0"/>
                <a:cs typeface="Courier New" panose="02070309020205020404" pitchFamily="49" charset="0"/>
              </a:rPr>
              <a:t>&lt;header&gt;</a:t>
            </a:r>
          </a:p>
          <a:p>
            <a:r>
              <a:rPr lang="en-US" sz="1050" dirty="0">
                <a:latin typeface="Courier New" panose="02070309020205020404" pitchFamily="49" charset="0"/>
                <a:cs typeface="Courier New" panose="02070309020205020404" pitchFamily="49" charset="0"/>
              </a:rPr>
              <a:t>  &lt;h1&gt;What day is it?&lt;/h1&gt;</a:t>
            </a:r>
          </a:p>
          <a:p>
            <a:r>
              <a:rPr lang="en-US" sz="1050" dirty="0">
                <a:latin typeface="Courier New" panose="02070309020205020404" pitchFamily="49" charset="0"/>
                <a:cs typeface="Courier New" panose="02070309020205020404" pitchFamily="49" charset="0"/>
              </a:rPr>
              <a:t>&lt;/header&gt;</a:t>
            </a:r>
          </a:p>
          <a:p>
            <a:r>
              <a:rPr lang="en-US" sz="1050" dirty="0">
                <a:latin typeface="Courier New" panose="02070309020205020404" pitchFamily="49" charset="0"/>
                <a:cs typeface="Courier New" panose="02070309020205020404" pitchFamily="49" charset="0"/>
              </a:rPr>
              <a:t>&lt;main&gt;</a:t>
            </a:r>
          </a:p>
          <a:p>
            <a:r>
              <a:rPr lang="en-US" sz="1050" dirty="0">
                <a:latin typeface="Courier New" panose="02070309020205020404" pitchFamily="49" charset="0"/>
                <a:cs typeface="Courier New" panose="02070309020205020404" pitchFamily="49" charset="0"/>
              </a:rPr>
              <a:t>  Choose one:</a:t>
            </a:r>
          </a:p>
          <a:p>
            <a:r>
              <a:rPr lang="en-US" sz="1050" b="1" dirty="0">
                <a:latin typeface="Courier New" panose="02070309020205020404" pitchFamily="49" charset="0"/>
                <a:cs typeface="Courier New" panose="02070309020205020404" pitchFamily="49" charset="0"/>
              </a:rPr>
              <a:t>  &lt;select id="selDayOfWeek"&gt;</a:t>
            </a:r>
          </a:p>
          <a:p>
            <a:r>
              <a:rPr lang="en-US" sz="1050" b="1" dirty="0">
                <a:latin typeface="Courier New" panose="02070309020205020404" pitchFamily="49" charset="0"/>
                <a:cs typeface="Courier New" panose="02070309020205020404" pitchFamily="49" charset="0"/>
              </a:rPr>
              <a:t>      &lt;option value="su"&gt;Sunday&lt;/option&gt;</a:t>
            </a:r>
          </a:p>
          <a:p>
            <a:r>
              <a:rPr lang="en-US" sz="1050" b="1" dirty="0">
                <a:latin typeface="Courier New" panose="02070309020205020404" pitchFamily="49" charset="0"/>
                <a:cs typeface="Courier New" panose="02070309020205020404" pitchFamily="49" charset="0"/>
              </a:rPr>
              <a:t>      &lt;option value="mo"&gt;Monday&lt;/option&gt;</a:t>
            </a:r>
          </a:p>
          <a:p>
            <a:r>
              <a:rPr lang="en-US" sz="1050" b="1" dirty="0">
                <a:latin typeface="Courier New" panose="02070309020205020404" pitchFamily="49" charset="0"/>
                <a:cs typeface="Courier New" panose="02070309020205020404" pitchFamily="49" charset="0"/>
              </a:rPr>
              <a:t>      &lt;option value="tu"&gt;Tuesday&lt;/option&gt;</a:t>
            </a:r>
          </a:p>
          <a:p>
            <a:r>
              <a:rPr lang="en-US" sz="1050" b="1" dirty="0">
                <a:latin typeface="Courier New" panose="02070309020205020404" pitchFamily="49" charset="0"/>
                <a:cs typeface="Courier New" panose="02070309020205020404" pitchFamily="49" charset="0"/>
              </a:rPr>
              <a:t>      &lt;option value="we"&gt;Wednesday&lt;/option&gt;</a:t>
            </a:r>
          </a:p>
          <a:p>
            <a:r>
              <a:rPr lang="en-US" sz="1050" b="1" dirty="0">
                <a:latin typeface="Courier New" panose="02070309020205020404" pitchFamily="49" charset="0"/>
                <a:cs typeface="Courier New" panose="02070309020205020404" pitchFamily="49" charset="0"/>
              </a:rPr>
              <a:t>      &lt;option value="th"&gt;Thursday&lt;/option&gt;</a:t>
            </a:r>
          </a:p>
          <a:p>
            <a:r>
              <a:rPr lang="en-US" sz="1050" b="1" dirty="0">
                <a:latin typeface="Courier New" panose="02070309020205020404" pitchFamily="49" charset="0"/>
                <a:cs typeface="Courier New" panose="02070309020205020404" pitchFamily="49" charset="0"/>
              </a:rPr>
              <a:t>      &lt;option value="fr"&gt;Friday&lt;/option&gt;</a:t>
            </a:r>
          </a:p>
          <a:p>
            <a:r>
              <a:rPr lang="en-US" sz="1050" b="1" dirty="0">
                <a:latin typeface="Courier New" panose="02070309020205020404" pitchFamily="49" charset="0"/>
                <a:cs typeface="Courier New" panose="02070309020205020404" pitchFamily="49" charset="0"/>
              </a:rPr>
              <a:t>      &lt;option value="sa"&gt;Saturday&lt;/option&gt;</a:t>
            </a:r>
          </a:p>
          <a:p>
            <a:r>
              <a:rPr lang="en-US" sz="1050" b="1" dirty="0">
                <a:latin typeface="Courier New" panose="02070309020205020404" pitchFamily="49" charset="0"/>
                <a:cs typeface="Courier New" panose="02070309020205020404" pitchFamily="49" charset="0"/>
              </a:rPr>
              <a:t>  &lt;/select&gt;</a:t>
            </a:r>
          </a:p>
          <a:p>
            <a:r>
              <a:rPr lang="en-US" sz="1050" dirty="0">
                <a:latin typeface="Courier New" panose="02070309020205020404" pitchFamily="49" charset="0"/>
                <a:cs typeface="Courier New" panose="02070309020205020404" pitchFamily="49" charset="0"/>
              </a:rPr>
              <a:t>  &lt;button type="button" onclick="determinePayment()"&gt;</a:t>
            </a:r>
          </a:p>
          <a:p>
            <a:r>
              <a:rPr lang="en-US" sz="1050" dirty="0">
                <a:latin typeface="Courier New" panose="02070309020205020404" pitchFamily="49" charset="0"/>
                <a:cs typeface="Courier New" panose="02070309020205020404" pitchFamily="49" charset="0"/>
              </a:rPr>
              <a:t>    Do I need to pay?&lt;/button&gt;</a:t>
            </a:r>
          </a:p>
          <a:p>
            <a:r>
              <a:rPr lang="en-US" sz="1050" dirty="0">
                <a:latin typeface="Courier New" panose="02070309020205020404" pitchFamily="49" charset="0"/>
                <a:cs typeface="Courier New" panose="02070309020205020404" pitchFamily="49" charset="0"/>
              </a:rPr>
              <a:t>&lt;p&gt;</a:t>
            </a:r>
          </a:p>
          <a:p>
            <a:r>
              <a:rPr lang="en-US" sz="1050" dirty="0">
                <a:latin typeface="Courier New" panose="02070309020205020404" pitchFamily="49" charset="0"/>
                <a:cs typeface="Courier New" panose="02070309020205020404" pitchFamily="49" charset="0"/>
              </a:rPr>
              <a:t>&lt;div id="output_area"&gt;</a:t>
            </a:r>
          </a:p>
          <a:p>
            <a:r>
              <a:rPr lang="en-US" sz="1050" dirty="0">
                <a:latin typeface="Courier New" panose="02070309020205020404" pitchFamily="49" charset="0"/>
                <a:cs typeface="Courier New" panose="02070309020205020404" pitchFamily="49" charset="0"/>
              </a:rPr>
              <a:t>&lt;/div&gt; &lt;!-- end of output_area div --&gt;</a:t>
            </a:r>
          </a:p>
          <a:p>
            <a:r>
              <a:rPr lang="en-US" sz="1050" dirty="0">
                <a:latin typeface="Courier New" panose="02070309020205020404" pitchFamily="49" charset="0"/>
                <a:cs typeface="Courier New" panose="02070309020205020404" pitchFamily="49" charset="0"/>
              </a:rPr>
              <a:t>&lt;/main&gt;</a:t>
            </a:r>
          </a:p>
          <a:p>
            <a:r>
              <a:rPr lang="en-US" sz="1050" dirty="0">
                <a:latin typeface="Courier New" panose="02070309020205020404" pitchFamily="49" charset="0"/>
                <a:cs typeface="Courier New" panose="02070309020205020404" pitchFamily="49" charset="0"/>
              </a:rPr>
              <a:t>&lt;script&gt;</a:t>
            </a:r>
          </a:p>
          <a:p>
            <a:r>
              <a:rPr lang="en-US" sz="1050" b="1" dirty="0">
                <a:solidFill>
                  <a:srgbClr val="FF0000"/>
                </a:solidFill>
                <a:latin typeface="Courier New" panose="02070309020205020404" pitchFamily="49" charset="0"/>
                <a:cs typeface="Courier New" panose="02070309020205020404" pitchFamily="49" charset="0"/>
              </a:rPr>
              <a:t>	WRITE YOUR FUNCTION HERE</a:t>
            </a:r>
          </a:p>
          <a:p>
            <a:r>
              <a:rPr lang="en-US" sz="1050" dirty="0">
                <a:latin typeface="Courier New" panose="02070309020205020404" pitchFamily="49" charset="0"/>
                <a:cs typeface="Courier New" panose="02070309020205020404" pitchFamily="49" charset="0"/>
              </a:rPr>
              <a:t>&lt;/script&gt;</a:t>
            </a:r>
          </a:p>
          <a:p>
            <a:r>
              <a:rPr lang="en-US" sz="1050" dirty="0">
                <a:latin typeface="Courier New" panose="02070309020205020404" pitchFamily="49" charset="0"/>
                <a:cs typeface="Courier New" panose="02070309020205020404" pitchFamily="49" charset="0"/>
              </a:rPr>
              <a:t>&lt;/body&gt;</a:t>
            </a:r>
          </a:p>
          <a:p>
            <a:r>
              <a:rPr lang="en-US" sz="1050" dirty="0">
                <a:latin typeface="Courier New" panose="02070309020205020404" pitchFamily="49" charset="0"/>
                <a:cs typeface="Courier New" panose="02070309020205020404" pitchFamily="49" charset="0"/>
              </a:rPr>
              <a:t>&lt;/html&gt;</a:t>
            </a:r>
          </a:p>
        </p:txBody>
      </p:sp>
      <p:pic>
        <p:nvPicPr>
          <p:cNvPr id="3" name="Picture 2">
            <a:extLst>
              <a:ext uri="{FF2B5EF4-FFF2-40B4-BE49-F238E27FC236}">
                <a16:creationId xmlns:a16="http://schemas.microsoft.com/office/drawing/2014/main" id="{D5378623-8182-4110-881A-43317ED9E9E4}"/>
              </a:ext>
            </a:extLst>
          </p:cNvPr>
          <p:cNvPicPr>
            <a:picLocks noChangeAspect="1"/>
          </p:cNvPicPr>
          <p:nvPr/>
        </p:nvPicPr>
        <p:blipFill>
          <a:blip r:embed="rId2"/>
          <a:stretch>
            <a:fillRect/>
          </a:stretch>
        </p:blipFill>
        <p:spPr>
          <a:xfrm>
            <a:off x="7663218" y="216617"/>
            <a:ext cx="2743200" cy="10232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077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itle 1">
            <a:extLst>
              <a:ext uri="{FF2B5EF4-FFF2-40B4-BE49-F238E27FC236}">
                <a16:creationId xmlns:a16="http://schemas.microsoft.com/office/drawing/2014/main" id="{1EB607A7-F359-4640-A5FF-14688E073B87}"/>
              </a:ext>
            </a:extLst>
          </p:cNvPr>
          <p:cNvSpPr>
            <a:spLocks noGrp="1"/>
          </p:cNvSpPr>
          <p:nvPr>
            <p:ph type="title"/>
          </p:nvPr>
        </p:nvSpPr>
        <p:spPr>
          <a:xfrm>
            <a:off x="4495800" y="274638"/>
            <a:ext cx="7086600" cy="715962"/>
          </a:xfrm>
          <a:ln>
            <a:solidFill>
              <a:schemeClr val="tx2"/>
            </a:solidFill>
            <a:miter lim="800000"/>
            <a:headEnd/>
            <a:tailEnd/>
          </a:ln>
        </p:spPr>
        <p:txBody>
          <a:bodyPr/>
          <a:lstStyle/>
          <a:p>
            <a:r>
              <a:rPr lang="en-US" altLang="en-US" sz="2400" dirty="0"/>
              <a:t>File: </a:t>
            </a:r>
            <a:r>
              <a:rPr lang="en-US" altLang="en-US" sz="2000" dirty="0">
                <a:latin typeface="Courier New" panose="02070309020205020404" pitchFamily="49" charset="0"/>
                <a:cs typeface="Courier New" panose="02070309020205020404" pitchFamily="49" charset="0"/>
              </a:rPr>
              <a:t>parking_meter_select.html</a:t>
            </a:r>
            <a:endParaRPr lang="en-US" altLang="en-US" sz="2400" dirty="0">
              <a:latin typeface="Courier New" panose="02070309020205020404" pitchFamily="49" charset="0"/>
              <a:cs typeface="Courier New" panose="02070309020205020404" pitchFamily="49" charset="0"/>
            </a:endParaRPr>
          </a:p>
        </p:txBody>
      </p:sp>
      <p:sp>
        <p:nvSpPr>
          <p:cNvPr id="16386" name="Slide Number Placeholder 3">
            <a:extLst>
              <a:ext uri="{FF2B5EF4-FFF2-40B4-BE49-F238E27FC236}">
                <a16:creationId xmlns:a16="http://schemas.microsoft.com/office/drawing/2014/main" id="{E4E7ACAC-AFCE-4D1D-9EDC-DDA345F24B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8DAE101-0978-4000-9C2A-A6A5E67C2F9E}" type="slidenum">
              <a:rPr lang="en-US" altLang="en-US" sz="1200">
                <a:solidFill>
                  <a:srgbClr val="898989"/>
                </a:solidFill>
                <a:latin typeface="Arial" panose="020B0604020202020204" pitchFamily="34" charset="0"/>
              </a:rPr>
              <a:pPr>
                <a:spcBef>
                  <a:spcPct val="0"/>
                </a:spcBef>
                <a:buFontTx/>
                <a:buNone/>
              </a:pPr>
              <a:t>119</a:t>
            </a:fld>
            <a:endParaRPr lang="en-US" altLang="en-US" sz="1200" dirty="0">
              <a:solidFill>
                <a:srgbClr val="898989"/>
              </a:solidFill>
              <a:latin typeface="Arial" panose="020B0604020202020204" pitchFamily="34" charset="0"/>
            </a:endParaRPr>
          </a:p>
        </p:txBody>
      </p:sp>
      <p:sp>
        <p:nvSpPr>
          <p:cNvPr id="16387" name="TextBox 4">
            <a:extLst>
              <a:ext uri="{FF2B5EF4-FFF2-40B4-BE49-F238E27FC236}">
                <a16:creationId xmlns:a16="http://schemas.microsoft.com/office/drawing/2014/main" id="{55981D07-E798-4796-BC16-7C70F34DC985}"/>
              </a:ext>
            </a:extLst>
          </p:cNvPr>
          <p:cNvSpPr txBox="1">
            <a:spLocks noChangeArrowheads="1"/>
          </p:cNvSpPr>
          <p:nvPr/>
        </p:nvSpPr>
        <p:spPr bwMode="auto">
          <a:xfrm>
            <a:off x="1653654" y="14785"/>
            <a:ext cx="8938146" cy="687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&lt;!DOCTYPE html&gt;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&lt;html lang="en"&gt;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&lt;head&gt;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  &lt;meta charset="utf-8"&gt;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  &lt;title&gt;Parking Meter&lt;/title&gt;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&lt;/head&gt;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&lt;body&gt;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&lt;header&gt;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  &lt;h1&gt;What day is it?&lt;/h1&gt;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&lt;/header&gt;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&lt;main&gt;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  Choose one:</a:t>
            </a:r>
          </a:p>
          <a:p>
            <a:pPr eaLnBrk="1" hangingPunct="1">
              <a:spcBef>
                <a:spcPct val="0"/>
              </a:spcBef>
              <a:buFontTx/>
              <a:buNone/>
            </a:pPr>
            <a:r>
              <a:rPr lang="en-US" altLang="en-US" sz="1050" b="1" dirty="0">
                <a:latin typeface="Courier New" panose="02070309020205020404" pitchFamily="49" charset="0"/>
                <a:cs typeface="Courier New" panose="02070309020205020404" pitchFamily="49" charset="0"/>
              </a:rPr>
              <a:t>  &lt;select id="selDayOfWeek"&gt;</a:t>
            </a:r>
          </a:p>
          <a:p>
            <a:pPr eaLnBrk="1" hangingPunct="1">
              <a:spcBef>
                <a:spcPct val="0"/>
              </a:spcBef>
              <a:buFontTx/>
              <a:buNone/>
            </a:pPr>
            <a:r>
              <a:rPr lang="en-US" altLang="en-US" sz="1050" b="1" dirty="0">
                <a:latin typeface="Courier New" panose="02070309020205020404" pitchFamily="49" charset="0"/>
                <a:cs typeface="Courier New" panose="02070309020205020404" pitchFamily="49" charset="0"/>
              </a:rPr>
              <a:t>      &lt;option value="su"&gt;Sunday&lt;/option&gt;</a:t>
            </a:r>
          </a:p>
          <a:p>
            <a:pPr eaLnBrk="1" hangingPunct="1">
              <a:spcBef>
                <a:spcPct val="0"/>
              </a:spcBef>
              <a:buFontTx/>
              <a:buNone/>
            </a:pPr>
            <a:r>
              <a:rPr lang="en-US" altLang="en-US" sz="1050" b="1" dirty="0">
                <a:latin typeface="Courier New" panose="02070309020205020404" pitchFamily="49" charset="0"/>
                <a:cs typeface="Courier New" panose="02070309020205020404" pitchFamily="49" charset="0"/>
              </a:rPr>
              <a:t>      &lt;option value="mo"&gt;Monday&lt;/option&gt;</a:t>
            </a:r>
          </a:p>
          <a:p>
            <a:pPr eaLnBrk="1" hangingPunct="1">
              <a:spcBef>
                <a:spcPct val="0"/>
              </a:spcBef>
              <a:buFontTx/>
              <a:buNone/>
            </a:pPr>
            <a:r>
              <a:rPr lang="en-US" altLang="en-US" sz="1050" b="1" dirty="0">
                <a:latin typeface="Courier New" panose="02070309020205020404" pitchFamily="49" charset="0"/>
                <a:cs typeface="Courier New" panose="02070309020205020404" pitchFamily="49" charset="0"/>
              </a:rPr>
              <a:t>      &lt;option value="tu"&gt;Tuesday&lt;/option&gt;</a:t>
            </a:r>
          </a:p>
          <a:p>
            <a:pPr eaLnBrk="1" hangingPunct="1">
              <a:spcBef>
                <a:spcPct val="0"/>
              </a:spcBef>
              <a:buFontTx/>
              <a:buNone/>
            </a:pPr>
            <a:r>
              <a:rPr lang="en-US" altLang="en-US" sz="1050" b="1" dirty="0">
                <a:latin typeface="Courier New" panose="02070309020205020404" pitchFamily="49" charset="0"/>
                <a:cs typeface="Courier New" panose="02070309020205020404" pitchFamily="49" charset="0"/>
              </a:rPr>
              <a:t>      &lt;option value="we"&gt;Wednesday&lt;/option&gt;</a:t>
            </a:r>
          </a:p>
          <a:p>
            <a:pPr eaLnBrk="1" hangingPunct="1">
              <a:spcBef>
                <a:spcPct val="0"/>
              </a:spcBef>
              <a:buFontTx/>
              <a:buNone/>
            </a:pPr>
            <a:r>
              <a:rPr lang="en-US" altLang="en-US" sz="1050" b="1" dirty="0">
                <a:latin typeface="Courier New" panose="02070309020205020404" pitchFamily="49" charset="0"/>
                <a:cs typeface="Courier New" panose="02070309020205020404" pitchFamily="49" charset="0"/>
              </a:rPr>
              <a:t>      &lt;option value="th"&gt;Thursday&lt;/option&gt;</a:t>
            </a:r>
          </a:p>
          <a:p>
            <a:pPr eaLnBrk="1" hangingPunct="1">
              <a:spcBef>
                <a:spcPct val="0"/>
              </a:spcBef>
              <a:buFontTx/>
              <a:buNone/>
            </a:pPr>
            <a:r>
              <a:rPr lang="en-US" altLang="en-US" sz="1050" b="1" dirty="0">
                <a:latin typeface="Courier New" panose="02070309020205020404" pitchFamily="49" charset="0"/>
                <a:cs typeface="Courier New" panose="02070309020205020404" pitchFamily="49" charset="0"/>
              </a:rPr>
              <a:t>      &lt;option value="fr"&gt;Friday&lt;/option&gt;</a:t>
            </a:r>
          </a:p>
          <a:p>
            <a:pPr eaLnBrk="1" hangingPunct="1">
              <a:spcBef>
                <a:spcPct val="0"/>
              </a:spcBef>
              <a:buFontTx/>
              <a:buNone/>
            </a:pPr>
            <a:r>
              <a:rPr lang="en-US" altLang="en-US" sz="1050" b="1" dirty="0">
                <a:latin typeface="Courier New" panose="02070309020205020404" pitchFamily="49" charset="0"/>
                <a:cs typeface="Courier New" panose="02070309020205020404" pitchFamily="49" charset="0"/>
              </a:rPr>
              <a:t>      &lt;option value="sa"&gt;Saturday&lt;/option&gt;</a:t>
            </a:r>
          </a:p>
          <a:p>
            <a:pPr eaLnBrk="1" hangingPunct="1">
              <a:spcBef>
                <a:spcPct val="0"/>
              </a:spcBef>
              <a:buFontTx/>
              <a:buNone/>
            </a:pPr>
            <a:r>
              <a:rPr lang="en-US" altLang="en-US" sz="1050" b="1" dirty="0">
                <a:latin typeface="Courier New" panose="02070309020205020404" pitchFamily="49" charset="0"/>
                <a:cs typeface="Courier New" panose="02070309020205020404" pitchFamily="49" charset="0"/>
              </a:rPr>
              <a:t>  &lt;/select&gt;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  &lt;button type="button" onclick="determinePayment()"&gt;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    Do I need to pay?&lt;/button&gt;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&lt;p&gt;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&lt;div id="output_area"&gt;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&lt;/div&gt; &lt;!-- end of output_area div --&gt;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&lt;/main&gt;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&lt;script&gt;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function determinePayment() {</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  var outputString;</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  var dayOfWeek = document.getElementById("selDayOfWeek").value;</a:t>
            </a:r>
          </a:p>
          <a:p>
            <a:pPr eaLnBrk="1" hangingPunct="1">
              <a:spcBef>
                <a:spcPct val="0"/>
              </a:spcBef>
              <a:buFontTx/>
              <a:buNone/>
            </a:pPr>
            <a:endParaRPr lang="en-US" altLang="en-US" sz="105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050" b="1" dirty="0">
                <a:latin typeface="Courier New" panose="02070309020205020404" pitchFamily="49" charset="0"/>
                <a:cs typeface="Courier New" panose="02070309020205020404" pitchFamily="49" charset="0"/>
              </a:rPr>
              <a:t>  if ( dayOfWeek != "su" )</a:t>
            </a:r>
          </a:p>
          <a:p>
            <a:pPr eaLnBrk="1" hangingPunct="1">
              <a:spcBef>
                <a:spcPct val="0"/>
              </a:spcBef>
              <a:buFontTx/>
              <a:buNone/>
            </a:pPr>
            <a:r>
              <a:rPr lang="en-US" altLang="en-US" sz="1050" b="1" dirty="0">
                <a:latin typeface="Courier New" panose="02070309020205020404" pitchFamily="49" charset="0"/>
                <a:cs typeface="Courier New" panose="02070309020205020404" pitchFamily="49" charset="0"/>
              </a:rPr>
              <a:t>    outputString = "You must pay the meter!"; </a:t>
            </a:r>
          </a:p>
          <a:p>
            <a:pPr eaLnBrk="1" hangingPunct="1">
              <a:spcBef>
                <a:spcPct val="0"/>
              </a:spcBef>
              <a:buFontTx/>
              <a:buNone/>
            </a:pPr>
            <a:r>
              <a:rPr lang="en-US" altLang="en-US" sz="1050" b="1" dirty="0">
                <a:latin typeface="Courier New" panose="02070309020205020404" pitchFamily="49" charset="0"/>
                <a:cs typeface="Courier New" panose="02070309020205020404" pitchFamily="49" charset="0"/>
              </a:rPr>
              <a:t>  else</a:t>
            </a:r>
          </a:p>
          <a:p>
            <a:pPr eaLnBrk="1" hangingPunct="1">
              <a:spcBef>
                <a:spcPct val="0"/>
              </a:spcBef>
              <a:buFontTx/>
              <a:buNone/>
            </a:pPr>
            <a:r>
              <a:rPr lang="en-US" altLang="en-US" sz="1050" b="1" dirty="0">
                <a:latin typeface="Courier New" panose="02070309020205020404" pitchFamily="49" charset="0"/>
                <a:cs typeface="Courier New" panose="02070309020205020404" pitchFamily="49" charset="0"/>
              </a:rPr>
              <a:t>    outputString = "You do not have to pay the meter!";</a:t>
            </a:r>
          </a:p>
          <a:p>
            <a:pPr eaLnBrk="1" hangingPunct="1">
              <a:spcBef>
                <a:spcPct val="0"/>
              </a:spcBef>
              <a:buFontTx/>
              <a:buNone/>
            </a:pPr>
            <a:endParaRPr lang="en-US" altLang="en-US" sz="105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  document.getElementById("output_area").innerHTML = outputString;</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&lt;/script&gt;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&lt;/body&gt;</a:t>
            </a:r>
          </a:p>
          <a:p>
            <a:pPr eaLnBrk="1" hangingPunct="1">
              <a:spcBef>
                <a:spcPct val="0"/>
              </a:spcBef>
              <a:buFontTx/>
              <a:buNone/>
            </a:pPr>
            <a:r>
              <a:rPr lang="en-US" altLang="en-US" sz="1050" dirty="0">
                <a:latin typeface="Courier New" panose="02070309020205020404" pitchFamily="49" charset="0"/>
                <a:cs typeface="Courier New" panose="02070309020205020404" pitchFamily="49" charset="0"/>
              </a:rPr>
              <a:t>&lt;/html&gt;</a:t>
            </a:r>
          </a:p>
        </p:txBody>
      </p:sp>
      <p:sp>
        <p:nvSpPr>
          <p:cNvPr id="2" name="TextBox 1">
            <a:extLst>
              <a:ext uri="{FF2B5EF4-FFF2-40B4-BE49-F238E27FC236}">
                <a16:creationId xmlns:a16="http://schemas.microsoft.com/office/drawing/2014/main" id="{498D6405-8EA4-47AB-910F-FF48F91D922B}"/>
              </a:ext>
            </a:extLst>
          </p:cNvPr>
          <p:cNvSpPr txBox="1"/>
          <p:nvPr/>
        </p:nvSpPr>
        <p:spPr>
          <a:xfrm>
            <a:off x="6525904" y="5257800"/>
            <a:ext cx="3985146" cy="6001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b="1" dirty="0"/>
              <a:t>Where are the braces? </a:t>
            </a:r>
          </a:p>
          <a:p>
            <a:r>
              <a:rPr lang="en-US" sz="1100" dirty="0"/>
              <a:t>Recall that if the block of an </a:t>
            </a:r>
            <a:r>
              <a:rPr lang="en-US" sz="1100" dirty="0">
                <a:latin typeface="Courier New" panose="02070309020205020404" pitchFamily="49" charset="0"/>
                <a:cs typeface="Courier New" panose="02070309020205020404" pitchFamily="49" charset="0"/>
              </a:rPr>
              <a:t>if</a:t>
            </a:r>
            <a:r>
              <a:rPr lang="en-US" sz="1100" dirty="0"/>
              <a:t> or </a:t>
            </a:r>
            <a:r>
              <a:rPr lang="en-US" sz="1100" dirty="0">
                <a:latin typeface="Courier New" panose="02070309020205020404" pitchFamily="49" charset="0"/>
                <a:cs typeface="Courier New" panose="02070309020205020404" pitchFamily="49" charset="0"/>
              </a:rPr>
              <a:t>else</a:t>
            </a:r>
            <a:r>
              <a:rPr lang="en-US" sz="1100" dirty="0"/>
              <a:t> or </a:t>
            </a:r>
            <a:r>
              <a:rPr lang="en-US" sz="1100" dirty="0">
                <a:latin typeface="Courier New" panose="02070309020205020404" pitchFamily="49" charset="0"/>
                <a:cs typeface="Courier New" panose="02070309020205020404" pitchFamily="49" charset="0"/>
              </a:rPr>
              <a:t>else if </a:t>
            </a:r>
            <a:r>
              <a:rPr lang="en-US" sz="1100" dirty="0"/>
              <a:t>statement is only one statement long, then the braces are optional.</a:t>
            </a:r>
          </a:p>
        </p:txBody>
      </p:sp>
      <p:pic>
        <p:nvPicPr>
          <p:cNvPr id="7" name="Picture 6">
            <a:extLst>
              <a:ext uri="{FF2B5EF4-FFF2-40B4-BE49-F238E27FC236}">
                <a16:creationId xmlns:a16="http://schemas.microsoft.com/office/drawing/2014/main" id="{7605A1D1-5875-4E33-89E8-D978816F2E42}"/>
              </a:ext>
            </a:extLst>
          </p:cNvPr>
          <p:cNvPicPr>
            <a:picLocks noChangeAspect="1"/>
          </p:cNvPicPr>
          <p:nvPr/>
        </p:nvPicPr>
        <p:blipFill>
          <a:blip r:embed="rId2"/>
          <a:stretch>
            <a:fillRect/>
          </a:stretch>
        </p:blipFill>
        <p:spPr>
          <a:xfrm>
            <a:off x="6525904" y="912814"/>
            <a:ext cx="3352800" cy="13164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6387">
                                            <p:txEl>
                                              <p:pRg st="40" end="40"/>
                                            </p:txEl>
                                          </p:spTgt>
                                        </p:tgtEl>
                                        <p:attrNameLst>
                                          <p:attrName>style.visibility</p:attrName>
                                        </p:attrNameLst>
                                      </p:cBhvr>
                                      <p:to>
                                        <p:strVal val="visible"/>
                                      </p:to>
                                    </p:set>
                                    <p:animEffect transition="in" filter="wheel(1)">
                                      <p:cBhvr>
                                        <p:cTn id="7" dur="2000"/>
                                        <p:tgtEl>
                                          <p:spTgt spid="16387">
                                            <p:txEl>
                                              <p:pRg st="40" end="4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6387">
                                            <p:txEl>
                                              <p:pRg st="41" end="41"/>
                                            </p:txEl>
                                          </p:spTgt>
                                        </p:tgtEl>
                                        <p:attrNameLst>
                                          <p:attrName>style.visibility</p:attrName>
                                        </p:attrNameLst>
                                      </p:cBhvr>
                                      <p:to>
                                        <p:strVal val="visible"/>
                                      </p:to>
                                    </p:set>
                                    <p:animEffect transition="in" filter="wheel(1)">
                                      <p:cBhvr>
                                        <p:cTn id="10" dur="2000"/>
                                        <p:tgtEl>
                                          <p:spTgt spid="16387">
                                            <p:txEl>
                                              <p:pRg st="41" end="4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16387">
                                            <p:txEl>
                                              <p:pRg st="0" end="0"/>
                                            </p:txEl>
                                          </p:spTgt>
                                        </p:tgtEl>
                                        <p:attrNameLst>
                                          <p:attrName>style.visibility</p:attrName>
                                        </p:attrNameLst>
                                      </p:cBhvr>
                                      <p:to>
                                        <p:strVal val="visible"/>
                                      </p:to>
                                    </p:set>
                                    <p:animEffect transition="in" filter="wheel(1)">
                                      <p:cBhvr>
                                        <p:cTn id="13" dur="2000"/>
                                        <p:tgtEl>
                                          <p:spTgt spid="16387">
                                            <p:txEl>
                                              <p:pRg st="0" end="0"/>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16387">
                                            <p:txEl>
                                              <p:pRg st="1" end="1"/>
                                            </p:txEl>
                                          </p:spTgt>
                                        </p:tgtEl>
                                        <p:attrNameLst>
                                          <p:attrName>style.visibility</p:attrName>
                                        </p:attrNameLst>
                                      </p:cBhvr>
                                      <p:to>
                                        <p:strVal val="visible"/>
                                      </p:to>
                                    </p:set>
                                    <p:animEffect transition="in" filter="wheel(1)">
                                      <p:cBhvr>
                                        <p:cTn id="16" dur="2000"/>
                                        <p:tgtEl>
                                          <p:spTgt spid="16387">
                                            <p:txEl>
                                              <p:pRg st="1" end="1"/>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Effect transition="in" filter="wheel(1)">
                                      <p:cBhvr>
                                        <p:cTn id="19" dur="2000"/>
                                        <p:tgtEl>
                                          <p:spTgt spid="16387">
                                            <p:txEl>
                                              <p:pRg st="2" end="2"/>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wheel(1)">
                                      <p:cBhvr>
                                        <p:cTn id="22" dur="2000"/>
                                        <p:tgtEl>
                                          <p:spTgt spid="16387">
                                            <p:txEl>
                                              <p:pRg st="3" end="3"/>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16387">
                                            <p:txEl>
                                              <p:pRg st="4" end="4"/>
                                            </p:txEl>
                                          </p:spTgt>
                                        </p:tgtEl>
                                        <p:attrNameLst>
                                          <p:attrName>style.visibility</p:attrName>
                                        </p:attrNameLst>
                                      </p:cBhvr>
                                      <p:to>
                                        <p:strVal val="visible"/>
                                      </p:to>
                                    </p:set>
                                    <p:animEffect transition="in" filter="wheel(1)">
                                      <p:cBhvr>
                                        <p:cTn id="25" dur="2000"/>
                                        <p:tgtEl>
                                          <p:spTgt spid="16387">
                                            <p:txEl>
                                              <p:pRg st="4" end="4"/>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16387">
                                            <p:txEl>
                                              <p:pRg st="5" end="5"/>
                                            </p:txEl>
                                          </p:spTgt>
                                        </p:tgtEl>
                                        <p:attrNameLst>
                                          <p:attrName>style.visibility</p:attrName>
                                        </p:attrNameLst>
                                      </p:cBhvr>
                                      <p:to>
                                        <p:strVal val="visible"/>
                                      </p:to>
                                    </p:set>
                                    <p:animEffect transition="in" filter="wheel(1)">
                                      <p:cBhvr>
                                        <p:cTn id="28" dur="2000"/>
                                        <p:tgtEl>
                                          <p:spTgt spid="16387">
                                            <p:txEl>
                                              <p:pRg st="5" end="5"/>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16387">
                                            <p:txEl>
                                              <p:pRg st="6" end="6"/>
                                            </p:txEl>
                                          </p:spTgt>
                                        </p:tgtEl>
                                        <p:attrNameLst>
                                          <p:attrName>style.visibility</p:attrName>
                                        </p:attrNameLst>
                                      </p:cBhvr>
                                      <p:to>
                                        <p:strVal val="visible"/>
                                      </p:to>
                                    </p:set>
                                    <p:animEffect transition="in" filter="wheel(1)">
                                      <p:cBhvr>
                                        <p:cTn id="31" dur="2000"/>
                                        <p:tgtEl>
                                          <p:spTgt spid="1638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6387">
                                            <p:txEl>
                                              <p:pRg st="7" end="7"/>
                                            </p:txEl>
                                          </p:spTgt>
                                        </p:tgtEl>
                                        <p:attrNameLst>
                                          <p:attrName>style.visibility</p:attrName>
                                        </p:attrNameLst>
                                      </p:cBhvr>
                                      <p:to>
                                        <p:strVal val="visible"/>
                                      </p:to>
                                    </p:set>
                                    <p:animEffect transition="in" filter="fade">
                                      <p:cBhvr>
                                        <p:cTn id="36" dur="2000"/>
                                        <p:tgtEl>
                                          <p:spTgt spid="16387">
                                            <p:txEl>
                                              <p:pRg st="7" end="7"/>
                                            </p:txEl>
                                          </p:spTgt>
                                        </p:tgtEl>
                                      </p:cBhvr>
                                    </p:animEffect>
                                    <p:anim calcmode="lin" valueType="num">
                                      <p:cBhvr>
                                        <p:cTn id="37" dur="20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p:cTn id="38" dur="2000" fill="hold"/>
                                        <p:tgtEl>
                                          <p:spTgt spid="16387">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6387">
                                            <p:txEl>
                                              <p:pRg st="8" end="8"/>
                                            </p:txEl>
                                          </p:spTgt>
                                        </p:tgtEl>
                                        <p:attrNameLst>
                                          <p:attrName>style.visibility</p:attrName>
                                        </p:attrNameLst>
                                      </p:cBhvr>
                                      <p:to>
                                        <p:strVal val="visible"/>
                                      </p:to>
                                    </p:set>
                                    <p:animEffect transition="in" filter="fade">
                                      <p:cBhvr>
                                        <p:cTn id="41" dur="2000"/>
                                        <p:tgtEl>
                                          <p:spTgt spid="16387">
                                            <p:txEl>
                                              <p:pRg st="8" end="8"/>
                                            </p:txEl>
                                          </p:spTgt>
                                        </p:tgtEl>
                                      </p:cBhvr>
                                    </p:animEffect>
                                    <p:anim calcmode="lin" valueType="num">
                                      <p:cBhvr>
                                        <p:cTn id="42" dur="2000" fill="hold"/>
                                        <p:tgtEl>
                                          <p:spTgt spid="16387">
                                            <p:txEl>
                                              <p:pRg st="8" end="8"/>
                                            </p:txEl>
                                          </p:spTgt>
                                        </p:tgtEl>
                                        <p:attrNameLst>
                                          <p:attrName>ppt_x</p:attrName>
                                        </p:attrNameLst>
                                      </p:cBhvr>
                                      <p:tavLst>
                                        <p:tav tm="0">
                                          <p:val>
                                            <p:strVal val="#ppt_x"/>
                                          </p:val>
                                        </p:tav>
                                        <p:tav tm="100000">
                                          <p:val>
                                            <p:strVal val="#ppt_x"/>
                                          </p:val>
                                        </p:tav>
                                      </p:tavLst>
                                    </p:anim>
                                    <p:anim calcmode="lin" valueType="num">
                                      <p:cBhvr>
                                        <p:cTn id="43" dur="2000" fill="hold"/>
                                        <p:tgtEl>
                                          <p:spTgt spid="16387">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6387">
                                            <p:txEl>
                                              <p:pRg st="9" end="9"/>
                                            </p:txEl>
                                          </p:spTgt>
                                        </p:tgtEl>
                                        <p:attrNameLst>
                                          <p:attrName>style.visibility</p:attrName>
                                        </p:attrNameLst>
                                      </p:cBhvr>
                                      <p:to>
                                        <p:strVal val="visible"/>
                                      </p:to>
                                    </p:set>
                                    <p:animEffect transition="in" filter="fade">
                                      <p:cBhvr>
                                        <p:cTn id="46" dur="2000"/>
                                        <p:tgtEl>
                                          <p:spTgt spid="16387">
                                            <p:txEl>
                                              <p:pRg st="9" end="9"/>
                                            </p:txEl>
                                          </p:spTgt>
                                        </p:tgtEl>
                                      </p:cBhvr>
                                    </p:animEffect>
                                    <p:anim calcmode="lin" valueType="num">
                                      <p:cBhvr>
                                        <p:cTn id="47" dur="2000" fill="hold"/>
                                        <p:tgtEl>
                                          <p:spTgt spid="16387">
                                            <p:txEl>
                                              <p:pRg st="9" end="9"/>
                                            </p:txEl>
                                          </p:spTgt>
                                        </p:tgtEl>
                                        <p:attrNameLst>
                                          <p:attrName>ppt_x</p:attrName>
                                        </p:attrNameLst>
                                      </p:cBhvr>
                                      <p:tavLst>
                                        <p:tav tm="0">
                                          <p:val>
                                            <p:strVal val="#ppt_x"/>
                                          </p:val>
                                        </p:tav>
                                        <p:tav tm="100000">
                                          <p:val>
                                            <p:strVal val="#ppt_x"/>
                                          </p:val>
                                        </p:tav>
                                      </p:tavLst>
                                    </p:anim>
                                    <p:anim calcmode="lin" valueType="num">
                                      <p:cBhvr>
                                        <p:cTn id="48" dur="2000" fill="hold"/>
                                        <p:tgtEl>
                                          <p:spTgt spid="16387">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6387">
                                            <p:txEl>
                                              <p:pRg st="10" end="10"/>
                                            </p:txEl>
                                          </p:spTgt>
                                        </p:tgtEl>
                                        <p:attrNameLst>
                                          <p:attrName>style.visibility</p:attrName>
                                        </p:attrNameLst>
                                      </p:cBhvr>
                                      <p:to>
                                        <p:strVal val="visible"/>
                                      </p:to>
                                    </p:set>
                                    <p:animEffect transition="in" filter="fade">
                                      <p:cBhvr>
                                        <p:cTn id="51" dur="2000"/>
                                        <p:tgtEl>
                                          <p:spTgt spid="16387">
                                            <p:txEl>
                                              <p:pRg st="10" end="10"/>
                                            </p:txEl>
                                          </p:spTgt>
                                        </p:tgtEl>
                                      </p:cBhvr>
                                    </p:animEffect>
                                    <p:anim calcmode="lin" valueType="num">
                                      <p:cBhvr>
                                        <p:cTn id="52" dur="2000" fill="hold"/>
                                        <p:tgtEl>
                                          <p:spTgt spid="16387">
                                            <p:txEl>
                                              <p:pRg st="10" end="10"/>
                                            </p:txEl>
                                          </p:spTgt>
                                        </p:tgtEl>
                                        <p:attrNameLst>
                                          <p:attrName>ppt_x</p:attrName>
                                        </p:attrNameLst>
                                      </p:cBhvr>
                                      <p:tavLst>
                                        <p:tav tm="0">
                                          <p:val>
                                            <p:strVal val="#ppt_x"/>
                                          </p:val>
                                        </p:tav>
                                        <p:tav tm="100000">
                                          <p:val>
                                            <p:strVal val="#ppt_x"/>
                                          </p:val>
                                        </p:tav>
                                      </p:tavLst>
                                    </p:anim>
                                    <p:anim calcmode="lin" valueType="num">
                                      <p:cBhvr>
                                        <p:cTn id="53" dur="2000" fill="hold"/>
                                        <p:tgtEl>
                                          <p:spTgt spid="16387">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6387">
                                            <p:txEl>
                                              <p:pRg st="26" end="26"/>
                                            </p:txEl>
                                          </p:spTgt>
                                        </p:tgtEl>
                                        <p:attrNameLst>
                                          <p:attrName>style.visibility</p:attrName>
                                        </p:attrNameLst>
                                      </p:cBhvr>
                                      <p:to>
                                        <p:strVal val="visible"/>
                                      </p:to>
                                    </p:set>
                                    <p:animEffect transition="in" filter="fade">
                                      <p:cBhvr>
                                        <p:cTn id="56" dur="2000"/>
                                        <p:tgtEl>
                                          <p:spTgt spid="16387">
                                            <p:txEl>
                                              <p:pRg st="26" end="26"/>
                                            </p:txEl>
                                          </p:spTgt>
                                        </p:tgtEl>
                                      </p:cBhvr>
                                    </p:animEffect>
                                    <p:anim calcmode="lin" valueType="num">
                                      <p:cBhvr>
                                        <p:cTn id="57" dur="2000" fill="hold"/>
                                        <p:tgtEl>
                                          <p:spTgt spid="16387">
                                            <p:txEl>
                                              <p:pRg st="26" end="26"/>
                                            </p:txEl>
                                          </p:spTgt>
                                        </p:tgtEl>
                                        <p:attrNameLst>
                                          <p:attrName>ppt_x</p:attrName>
                                        </p:attrNameLst>
                                      </p:cBhvr>
                                      <p:tavLst>
                                        <p:tav tm="0">
                                          <p:val>
                                            <p:strVal val="#ppt_x"/>
                                          </p:val>
                                        </p:tav>
                                        <p:tav tm="100000">
                                          <p:val>
                                            <p:strVal val="#ppt_x"/>
                                          </p:val>
                                        </p:tav>
                                      </p:tavLst>
                                    </p:anim>
                                    <p:anim calcmode="lin" valueType="num">
                                      <p:cBhvr>
                                        <p:cTn id="58" dur="2000" fill="hold"/>
                                        <p:tgtEl>
                                          <p:spTgt spid="16387">
                                            <p:txEl>
                                              <p:pRg st="26" end="2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6387">
                                            <p:txEl>
                                              <p:pRg st="24" end="24"/>
                                            </p:txEl>
                                          </p:spTgt>
                                        </p:tgtEl>
                                        <p:attrNameLst>
                                          <p:attrName>style.visibility</p:attrName>
                                        </p:attrNameLst>
                                      </p:cBhvr>
                                      <p:to>
                                        <p:strVal val="visible"/>
                                      </p:to>
                                    </p:set>
                                    <p:animEffect transition="in" filter="fade">
                                      <p:cBhvr>
                                        <p:cTn id="63" dur="2000"/>
                                        <p:tgtEl>
                                          <p:spTgt spid="16387">
                                            <p:txEl>
                                              <p:pRg st="24" end="24"/>
                                            </p:txEl>
                                          </p:spTgt>
                                        </p:tgtEl>
                                      </p:cBhvr>
                                    </p:animEffect>
                                    <p:anim calcmode="lin" valueType="num">
                                      <p:cBhvr>
                                        <p:cTn id="64" dur="2000" fill="hold"/>
                                        <p:tgtEl>
                                          <p:spTgt spid="16387">
                                            <p:txEl>
                                              <p:pRg st="24" end="24"/>
                                            </p:txEl>
                                          </p:spTgt>
                                        </p:tgtEl>
                                        <p:attrNameLst>
                                          <p:attrName>ppt_x</p:attrName>
                                        </p:attrNameLst>
                                      </p:cBhvr>
                                      <p:tavLst>
                                        <p:tav tm="0">
                                          <p:val>
                                            <p:strVal val="#ppt_x"/>
                                          </p:val>
                                        </p:tav>
                                        <p:tav tm="100000">
                                          <p:val>
                                            <p:strVal val="#ppt_x"/>
                                          </p:val>
                                        </p:tav>
                                      </p:tavLst>
                                    </p:anim>
                                    <p:anim calcmode="lin" valueType="num">
                                      <p:cBhvr>
                                        <p:cTn id="65" dur="2000" fill="hold"/>
                                        <p:tgtEl>
                                          <p:spTgt spid="16387">
                                            <p:txEl>
                                              <p:pRg st="24" end="24"/>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6387">
                                            <p:txEl>
                                              <p:pRg st="25" end="25"/>
                                            </p:txEl>
                                          </p:spTgt>
                                        </p:tgtEl>
                                        <p:attrNameLst>
                                          <p:attrName>style.visibility</p:attrName>
                                        </p:attrNameLst>
                                      </p:cBhvr>
                                      <p:to>
                                        <p:strVal val="visible"/>
                                      </p:to>
                                    </p:set>
                                    <p:animEffect transition="in" filter="fade">
                                      <p:cBhvr>
                                        <p:cTn id="68" dur="2000"/>
                                        <p:tgtEl>
                                          <p:spTgt spid="16387">
                                            <p:txEl>
                                              <p:pRg st="25" end="25"/>
                                            </p:txEl>
                                          </p:spTgt>
                                        </p:tgtEl>
                                      </p:cBhvr>
                                    </p:animEffect>
                                    <p:anim calcmode="lin" valueType="num">
                                      <p:cBhvr>
                                        <p:cTn id="69" dur="2000" fill="hold"/>
                                        <p:tgtEl>
                                          <p:spTgt spid="16387">
                                            <p:txEl>
                                              <p:pRg st="25" end="25"/>
                                            </p:txEl>
                                          </p:spTgt>
                                        </p:tgtEl>
                                        <p:attrNameLst>
                                          <p:attrName>ppt_x</p:attrName>
                                        </p:attrNameLst>
                                      </p:cBhvr>
                                      <p:tavLst>
                                        <p:tav tm="0">
                                          <p:val>
                                            <p:strVal val="#ppt_x"/>
                                          </p:val>
                                        </p:tav>
                                        <p:tav tm="100000">
                                          <p:val>
                                            <p:strVal val="#ppt_x"/>
                                          </p:val>
                                        </p:tav>
                                      </p:tavLst>
                                    </p:anim>
                                    <p:anim calcmode="lin" valueType="num">
                                      <p:cBhvr>
                                        <p:cTn id="70" dur="2000" fill="hold"/>
                                        <p:tgtEl>
                                          <p:spTgt spid="16387">
                                            <p:txEl>
                                              <p:pRg st="25" end="25"/>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6387">
                                            <p:txEl>
                                              <p:pRg st="23" end="23"/>
                                            </p:txEl>
                                          </p:spTgt>
                                        </p:tgtEl>
                                        <p:attrNameLst>
                                          <p:attrName>style.visibility</p:attrName>
                                        </p:attrNameLst>
                                      </p:cBhvr>
                                      <p:to>
                                        <p:strVal val="visible"/>
                                      </p:to>
                                    </p:set>
                                    <p:animEffect transition="in" filter="fade">
                                      <p:cBhvr>
                                        <p:cTn id="73" dur="2000"/>
                                        <p:tgtEl>
                                          <p:spTgt spid="16387">
                                            <p:txEl>
                                              <p:pRg st="23" end="23"/>
                                            </p:txEl>
                                          </p:spTgt>
                                        </p:tgtEl>
                                      </p:cBhvr>
                                    </p:animEffect>
                                    <p:anim calcmode="lin" valueType="num">
                                      <p:cBhvr>
                                        <p:cTn id="74" dur="2000" fill="hold"/>
                                        <p:tgtEl>
                                          <p:spTgt spid="16387">
                                            <p:txEl>
                                              <p:pRg st="23" end="23"/>
                                            </p:txEl>
                                          </p:spTgt>
                                        </p:tgtEl>
                                        <p:attrNameLst>
                                          <p:attrName>ppt_x</p:attrName>
                                        </p:attrNameLst>
                                      </p:cBhvr>
                                      <p:tavLst>
                                        <p:tav tm="0">
                                          <p:val>
                                            <p:strVal val="#ppt_x"/>
                                          </p:val>
                                        </p:tav>
                                        <p:tav tm="100000">
                                          <p:val>
                                            <p:strVal val="#ppt_x"/>
                                          </p:val>
                                        </p:tav>
                                      </p:tavLst>
                                    </p:anim>
                                    <p:anim calcmode="lin" valueType="num">
                                      <p:cBhvr>
                                        <p:cTn id="75" dur="2000" fill="hold"/>
                                        <p:tgtEl>
                                          <p:spTgt spid="16387">
                                            <p:txEl>
                                              <p:pRg st="23" end="23"/>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16387">
                                            <p:txEl>
                                              <p:pRg st="11" end="11"/>
                                            </p:txEl>
                                          </p:spTgt>
                                        </p:tgtEl>
                                        <p:attrNameLst>
                                          <p:attrName>style.visibility</p:attrName>
                                        </p:attrNameLst>
                                      </p:cBhvr>
                                      <p:to>
                                        <p:strVal val="visible"/>
                                      </p:to>
                                    </p:set>
                                    <p:animEffect transition="in" filter="fade">
                                      <p:cBhvr>
                                        <p:cTn id="80" dur="2000"/>
                                        <p:tgtEl>
                                          <p:spTgt spid="16387">
                                            <p:txEl>
                                              <p:pRg st="11" end="11"/>
                                            </p:txEl>
                                          </p:spTgt>
                                        </p:tgtEl>
                                      </p:cBhvr>
                                    </p:animEffect>
                                    <p:anim calcmode="lin" valueType="num">
                                      <p:cBhvr>
                                        <p:cTn id="81" dur="2000" fill="hold"/>
                                        <p:tgtEl>
                                          <p:spTgt spid="16387">
                                            <p:txEl>
                                              <p:pRg st="11" end="11"/>
                                            </p:txEl>
                                          </p:spTgt>
                                        </p:tgtEl>
                                        <p:attrNameLst>
                                          <p:attrName>ppt_x</p:attrName>
                                        </p:attrNameLst>
                                      </p:cBhvr>
                                      <p:tavLst>
                                        <p:tav tm="0">
                                          <p:val>
                                            <p:strVal val="#ppt_x"/>
                                          </p:val>
                                        </p:tav>
                                        <p:tav tm="100000">
                                          <p:val>
                                            <p:strVal val="#ppt_x"/>
                                          </p:val>
                                        </p:tav>
                                      </p:tavLst>
                                    </p:anim>
                                    <p:anim calcmode="lin" valueType="num">
                                      <p:cBhvr>
                                        <p:cTn id="82" dur="2000" fill="hold"/>
                                        <p:tgtEl>
                                          <p:spTgt spid="16387">
                                            <p:txEl>
                                              <p:pRg st="11" end="11"/>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6387">
                                            <p:txEl>
                                              <p:pRg st="12" end="12"/>
                                            </p:txEl>
                                          </p:spTgt>
                                        </p:tgtEl>
                                        <p:attrNameLst>
                                          <p:attrName>style.visibility</p:attrName>
                                        </p:attrNameLst>
                                      </p:cBhvr>
                                      <p:to>
                                        <p:strVal val="visible"/>
                                      </p:to>
                                    </p:set>
                                    <p:animEffect transition="in" filter="fade">
                                      <p:cBhvr>
                                        <p:cTn id="85" dur="2000"/>
                                        <p:tgtEl>
                                          <p:spTgt spid="16387">
                                            <p:txEl>
                                              <p:pRg st="12" end="12"/>
                                            </p:txEl>
                                          </p:spTgt>
                                        </p:tgtEl>
                                      </p:cBhvr>
                                    </p:animEffect>
                                    <p:anim calcmode="lin" valueType="num">
                                      <p:cBhvr>
                                        <p:cTn id="86" dur="2000" fill="hold"/>
                                        <p:tgtEl>
                                          <p:spTgt spid="16387">
                                            <p:txEl>
                                              <p:pRg st="12" end="12"/>
                                            </p:txEl>
                                          </p:spTgt>
                                        </p:tgtEl>
                                        <p:attrNameLst>
                                          <p:attrName>ppt_x</p:attrName>
                                        </p:attrNameLst>
                                      </p:cBhvr>
                                      <p:tavLst>
                                        <p:tav tm="0">
                                          <p:val>
                                            <p:strVal val="#ppt_x"/>
                                          </p:val>
                                        </p:tav>
                                        <p:tav tm="100000">
                                          <p:val>
                                            <p:strVal val="#ppt_x"/>
                                          </p:val>
                                        </p:tav>
                                      </p:tavLst>
                                    </p:anim>
                                    <p:anim calcmode="lin" valueType="num">
                                      <p:cBhvr>
                                        <p:cTn id="87" dur="2000" fill="hold"/>
                                        <p:tgtEl>
                                          <p:spTgt spid="16387">
                                            <p:txEl>
                                              <p:pRg st="12" end="12"/>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16387">
                                            <p:txEl>
                                              <p:pRg st="13" end="13"/>
                                            </p:txEl>
                                          </p:spTgt>
                                        </p:tgtEl>
                                        <p:attrNameLst>
                                          <p:attrName>style.visibility</p:attrName>
                                        </p:attrNameLst>
                                      </p:cBhvr>
                                      <p:to>
                                        <p:strVal val="visible"/>
                                      </p:to>
                                    </p:set>
                                    <p:animEffect transition="in" filter="fade">
                                      <p:cBhvr>
                                        <p:cTn id="90" dur="2000"/>
                                        <p:tgtEl>
                                          <p:spTgt spid="16387">
                                            <p:txEl>
                                              <p:pRg st="13" end="13"/>
                                            </p:txEl>
                                          </p:spTgt>
                                        </p:tgtEl>
                                      </p:cBhvr>
                                    </p:animEffect>
                                    <p:anim calcmode="lin" valueType="num">
                                      <p:cBhvr>
                                        <p:cTn id="91" dur="2000" fill="hold"/>
                                        <p:tgtEl>
                                          <p:spTgt spid="16387">
                                            <p:txEl>
                                              <p:pRg st="13" end="13"/>
                                            </p:txEl>
                                          </p:spTgt>
                                        </p:tgtEl>
                                        <p:attrNameLst>
                                          <p:attrName>ppt_x</p:attrName>
                                        </p:attrNameLst>
                                      </p:cBhvr>
                                      <p:tavLst>
                                        <p:tav tm="0">
                                          <p:val>
                                            <p:strVal val="#ppt_x"/>
                                          </p:val>
                                        </p:tav>
                                        <p:tav tm="100000">
                                          <p:val>
                                            <p:strVal val="#ppt_x"/>
                                          </p:val>
                                        </p:tav>
                                      </p:tavLst>
                                    </p:anim>
                                    <p:anim calcmode="lin" valueType="num">
                                      <p:cBhvr>
                                        <p:cTn id="92" dur="2000" fill="hold"/>
                                        <p:tgtEl>
                                          <p:spTgt spid="16387">
                                            <p:txEl>
                                              <p:pRg st="13" end="13"/>
                                            </p:txEl>
                                          </p:spTgt>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16387">
                                            <p:txEl>
                                              <p:pRg st="14" end="14"/>
                                            </p:txEl>
                                          </p:spTgt>
                                        </p:tgtEl>
                                        <p:attrNameLst>
                                          <p:attrName>style.visibility</p:attrName>
                                        </p:attrNameLst>
                                      </p:cBhvr>
                                      <p:to>
                                        <p:strVal val="visible"/>
                                      </p:to>
                                    </p:set>
                                    <p:animEffect transition="in" filter="fade">
                                      <p:cBhvr>
                                        <p:cTn id="95" dur="2000"/>
                                        <p:tgtEl>
                                          <p:spTgt spid="16387">
                                            <p:txEl>
                                              <p:pRg st="14" end="14"/>
                                            </p:txEl>
                                          </p:spTgt>
                                        </p:tgtEl>
                                      </p:cBhvr>
                                    </p:animEffect>
                                    <p:anim calcmode="lin" valueType="num">
                                      <p:cBhvr>
                                        <p:cTn id="96" dur="2000" fill="hold"/>
                                        <p:tgtEl>
                                          <p:spTgt spid="16387">
                                            <p:txEl>
                                              <p:pRg st="14" end="14"/>
                                            </p:txEl>
                                          </p:spTgt>
                                        </p:tgtEl>
                                        <p:attrNameLst>
                                          <p:attrName>ppt_x</p:attrName>
                                        </p:attrNameLst>
                                      </p:cBhvr>
                                      <p:tavLst>
                                        <p:tav tm="0">
                                          <p:val>
                                            <p:strVal val="#ppt_x"/>
                                          </p:val>
                                        </p:tav>
                                        <p:tav tm="100000">
                                          <p:val>
                                            <p:strVal val="#ppt_x"/>
                                          </p:val>
                                        </p:tav>
                                      </p:tavLst>
                                    </p:anim>
                                    <p:anim calcmode="lin" valueType="num">
                                      <p:cBhvr>
                                        <p:cTn id="97" dur="2000" fill="hold"/>
                                        <p:tgtEl>
                                          <p:spTgt spid="16387">
                                            <p:txEl>
                                              <p:pRg st="14" end="14"/>
                                            </p:txEl>
                                          </p:spTgt>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16387">
                                            <p:txEl>
                                              <p:pRg st="15" end="15"/>
                                            </p:txEl>
                                          </p:spTgt>
                                        </p:tgtEl>
                                        <p:attrNameLst>
                                          <p:attrName>style.visibility</p:attrName>
                                        </p:attrNameLst>
                                      </p:cBhvr>
                                      <p:to>
                                        <p:strVal val="visible"/>
                                      </p:to>
                                    </p:set>
                                    <p:animEffect transition="in" filter="fade">
                                      <p:cBhvr>
                                        <p:cTn id="100" dur="2000"/>
                                        <p:tgtEl>
                                          <p:spTgt spid="16387">
                                            <p:txEl>
                                              <p:pRg st="15" end="15"/>
                                            </p:txEl>
                                          </p:spTgt>
                                        </p:tgtEl>
                                      </p:cBhvr>
                                    </p:animEffect>
                                    <p:anim calcmode="lin" valueType="num">
                                      <p:cBhvr>
                                        <p:cTn id="101" dur="2000" fill="hold"/>
                                        <p:tgtEl>
                                          <p:spTgt spid="16387">
                                            <p:txEl>
                                              <p:pRg st="15" end="15"/>
                                            </p:txEl>
                                          </p:spTgt>
                                        </p:tgtEl>
                                        <p:attrNameLst>
                                          <p:attrName>ppt_x</p:attrName>
                                        </p:attrNameLst>
                                      </p:cBhvr>
                                      <p:tavLst>
                                        <p:tav tm="0">
                                          <p:val>
                                            <p:strVal val="#ppt_x"/>
                                          </p:val>
                                        </p:tav>
                                        <p:tav tm="100000">
                                          <p:val>
                                            <p:strVal val="#ppt_x"/>
                                          </p:val>
                                        </p:tav>
                                      </p:tavLst>
                                    </p:anim>
                                    <p:anim calcmode="lin" valueType="num">
                                      <p:cBhvr>
                                        <p:cTn id="102" dur="2000" fill="hold"/>
                                        <p:tgtEl>
                                          <p:spTgt spid="16387">
                                            <p:txEl>
                                              <p:pRg st="15" end="15"/>
                                            </p:txEl>
                                          </p:spTgt>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16387">
                                            <p:txEl>
                                              <p:pRg st="16" end="16"/>
                                            </p:txEl>
                                          </p:spTgt>
                                        </p:tgtEl>
                                        <p:attrNameLst>
                                          <p:attrName>style.visibility</p:attrName>
                                        </p:attrNameLst>
                                      </p:cBhvr>
                                      <p:to>
                                        <p:strVal val="visible"/>
                                      </p:to>
                                    </p:set>
                                    <p:animEffect transition="in" filter="fade">
                                      <p:cBhvr>
                                        <p:cTn id="105" dur="2000"/>
                                        <p:tgtEl>
                                          <p:spTgt spid="16387">
                                            <p:txEl>
                                              <p:pRg st="16" end="16"/>
                                            </p:txEl>
                                          </p:spTgt>
                                        </p:tgtEl>
                                      </p:cBhvr>
                                    </p:animEffect>
                                    <p:anim calcmode="lin" valueType="num">
                                      <p:cBhvr>
                                        <p:cTn id="106" dur="2000" fill="hold"/>
                                        <p:tgtEl>
                                          <p:spTgt spid="16387">
                                            <p:txEl>
                                              <p:pRg st="16" end="16"/>
                                            </p:txEl>
                                          </p:spTgt>
                                        </p:tgtEl>
                                        <p:attrNameLst>
                                          <p:attrName>ppt_x</p:attrName>
                                        </p:attrNameLst>
                                      </p:cBhvr>
                                      <p:tavLst>
                                        <p:tav tm="0">
                                          <p:val>
                                            <p:strVal val="#ppt_x"/>
                                          </p:val>
                                        </p:tav>
                                        <p:tav tm="100000">
                                          <p:val>
                                            <p:strVal val="#ppt_x"/>
                                          </p:val>
                                        </p:tav>
                                      </p:tavLst>
                                    </p:anim>
                                    <p:anim calcmode="lin" valueType="num">
                                      <p:cBhvr>
                                        <p:cTn id="107" dur="2000" fill="hold"/>
                                        <p:tgtEl>
                                          <p:spTgt spid="16387">
                                            <p:txEl>
                                              <p:pRg st="16" end="16"/>
                                            </p:txEl>
                                          </p:spTgt>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16387">
                                            <p:txEl>
                                              <p:pRg st="17" end="17"/>
                                            </p:txEl>
                                          </p:spTgt>
                                        </p:tgtEl>
                                        <p:attrNameLst>
                                          <p:attrName>style.visibility</p:attrName>
                                        </p:attrNameLst>
                                      </p:cBhvr>
                                      <p:to>
                                        <p:strVal val="visible"/>
                                      </p:to>
                                    </p:set>
                                    <p:animEffect transition="in" filter="fade">
                                      <p:cBhvr>
                                        <p:cTn id="110" dur="2000"/>
                                        <p:tgtEl>
                                          <p:spTgt spid="16387">
                                            <p:txEl>
                                              <p:pRg st="17" end="17"/>
                                            </p:txEl>
                                          </p:spTgt>
                                        </p:tgtEl>
                                      </p:cBhvr>
                                    </p:animEffect>
                                    <p:anim calcmode="lin" valueType="num">
                                      <p:cBhvr>
                                        <p:cTn id="111" dur="2000" fill="hold"/>
                                        <p:tgtEl>
                                          <p:spTgt spid="16387">
                                            <p:txEl>
                                              <p:pRg st="17" end="17"/>
                                            </p:txEl>
                                          </p:spTgt>
                                        </p:tgtEl>
                                        <p:attrNameLst>
                                          <p:attrName>ppt_x</p:attrName>
                                        </p:attrNameLst>
                                      </p:cBhvr>
                                      <p:tavLst>
                                        <p:tav tm="0">
                                          <p:val>
                                            <p:strVal val="#ppt_x"/>
                                          </p:val>
                                        </p:tav>
                                        <p:tav tm="100000">
                                          <p:val>
                                            <p:strVal val="#ppt_x"/>
                                          </p:val>
                                        </p:tav>
                                      </p:tavLst>
                                    </p:anim>
                                    <p:anim calcmode="lin" valueType="num">
                                      <p:cBhvr>
                                        <p:cTn id="112" dur="2000" fill="hold"/>
                                        <p:tgtEl>
                                          <p:spTgt spid="16387">
                                            <p:txEl>
                                              <p:pRg st="17" end="17"/>
                                            </p:txEl>
                                          </p:spTgt>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16387">
                                            <p:txEl>
                                              <p:pRg st="18" end="18"/>
                                            </p:txEl>
                                          </p:spTgt>
                                        </p:tgtEl>
                                        <p:attrNameLst>
                                          <p:attrName>style.visibility</p:attrName>
                                        </p:attrNameLst>
                                      </p:cBhvr>
                                      <p:to>
                                        <p:strVal val="visible"/>
                                      </p:to>
                                    </p:set>
                                    <p:animEffect transition="in" filter="fade">
                                      <p:cBhvr>
                                        <p:cTn id="115" dur="2000"/>
                                        <p:tgtEl>
                                          <p:spTgt spid="16387">
                                            <p:txEl>
                                              <p:pRg st="18" end="18"/>
                                            </p:txEl>
                                          </p:spTgt>
                                        </p:tgtEl>
                                      </p:cBhvr>
                                    </p:animEffect>
                                    <p:anim calcmode="lin" valueType="num">
                                      <p:cBhvr>
                                        <p:cTn id="116" dur="2000" fill="hold"/>
                                        <p:tgtEl>
                                          <p:spTgt spid="16387">
                                            <p:txEl>
                                              <p:pRg st="18" end="18"/>
                                            </p:txEl>
                                          </p:spTgt>
                                        </p:tgtEl>
                                        <p:attrNameLst>
                                          <p:attrName>ppt_x</p:attrName>
                                        </p:attrNameLst>
                                      </p:cBhvr>
                                      <p:tavLst>
                                        <p:tav tm="0">
                                          <p:val>
                                            <p:strVal val="#ppt_x"/>
                                          </p:val>
                                        </p:tav>
                                        <p:tav tm="100000">
                                          <p:val>
                                            <p:strVal val="#ppt_x"/>
                                          </p:val>
                                        </p:tav>
                                      </p:tavLst>
                                    </p:anim>
                                    <p:anim calcmode="lin" valueType="num">
                                      <p:cBhvr>
                                        <p:cTn id="117" dur="2000" fill="hold"/>
                                        <p:tgtEl>
                                          <p:spTgt spid="16387">
                                            <p:txEl>
                                              <p:pRg st="18" end="18"/>
                                            </p:txEl>
                                          </p:spTgt>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16387">
                                            <p:txEl>
                                              <p:pRg st="19" end="19"/>
                                            </p:txEl>
                                          </p:spTgt>
                                        </p:tgtEl>
                                        <p:attrNameLst>
                                          <p:attrName>style.visibility</p:attrName>
                                        </p:attrNameLst>
                                      </p:cBhvr>
                                      <p:to>
                                        <p:strVal val="visible"/>
                                      </p:to>
                                    </p:set>
                                    <p:animEffect transition="in" filter="fade">
                                      <p:cBhvr>
                                        <p:cTn id="120" dur="2000"/>
                                        <p:tgtEl>
                                          <p:spTgt spid="16387">
                                            <p:txEl>
                                              <p:pRg st="19" end="19"/>
                                            </p:txEl>
                                          </p:spTgt>
                                        </p:tgtEl>
                                      </p:cBhvr>
                                    </p:animEffect>
                                    <p:anim calcmode="lin" valueType="num">
                                      <p:cBhvr>
                                        <p:cTn id="121" dur="2000" fill="hold"/>
                                        <p:tgtEl>
                                          <p:spTgt spid="16387">
                                            <p:txEl>
                                              <p:pRg st="19" end="19"/>
                                            </p:txEl>
                                          </p:spTgt>
                                        </p:tgtEl>
                                        <p:attrNameLst>
                                          <p:attrName>ppt_x</p:attrName>
                                        </p:attrNameLst>
                                      </p:cBhvr>
                                      <p:tavLst>
                                        <p:tav tm="0">
                                          <p:val>
                                            <p:strVal val="#ppt_x"/>
                                          </p:val>
                                        </p:tav>
                                        <p:tav tm="100000">
                                          <p:val>
                                            <p:strVal val="#ppt_x"/>
                                          </p:val>
                                        </p:tav>
                                      </p:tavLst>
                                    </p:anim>
                                    <p:anim calcmode="lin" valueType="num">
                                      <p:cBhvr>
                                        <p:cTn id="122" dur="2000" fill="hold"/>
                                        <p:tgtEl>
                                          <p:spTgt spid="16387">
                                            <p:txEl>
                                              <p:pRg st="19" end="19"/>
                                            </p:txEl>
                                          </p:spTgt>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16387">
                                            <p:txEl>
                                              <p:pRg st="20" end="20"/>
                                            </p:txEl>
                                          </p:spTgt>
                                        </p:tgtEl>
                                        <p:attrNameLst>
                                          <p:attrName>style.visibility</p:attrName>
                                        </p:attrNameLst>
                                      </p:cBhvr>
                                      <p:to>
                                        <p:strVal val="visible"/>
                                      </p:to>
                                    </p:set>
                                    <p:animEffect transition="in" filter="fade">
                                      <p:cBhvr>
                                        <p:cTn id="125" dur="2000"/>
                                        <p:tgtEl>
                                          <p:spTgt spid="16387">
                                            <p:txEl>
                                              <p:pRg st="20" end="20"/>
                                            </p:txEl>
                                          </p:spTgt>
                                        </p:tgtEl>
                                      </p:cBhvr>
                                    </p:animEffect>
                                    <p:anim calcmode="lin" valueType="num">
                                      <p:cBhvr>
                                        <p:cTn id="126" dur="2000" fill="hold"/>
                                        <p:tgtEl>
                                          <p:spTgt spid="16387">
                                            <p:txEl>
                                              <p:pRg st="20" end="20"/>
                                            </p:txEl>
                                          </p:spTgt>
                                        </p:tgtEl>
                                        <p:attrNameLst>
                                          <p:attrName>ppt_x</p:attrName>
                                        </p:attrNameLst>
                                      </p:cBhvr>
                                      <p:tavLst>
                                        <p:tav tm="0">
                                          <p:val>
                                            <p:strVal val="#ppt_x"/>
                                          </p:val>
                                        </p:tav>
                                        <p:tav tm="100000">
                                          <p:val>
                                            <p:strVal val="#ppt_x"/>
                                          </p:val>
                                        </p:tav>
                                      </p:tavLst>
                                    </p:anim>
                                    <p:anim calcmode="lin" valueType="num">
                                      <p:cBhvr>
                                        <p:cTn id="127" dur="2000" fill="hold"/>
                                        <p:tgtEl>
                                          <p:spTgt spid="16387">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nodeType="clickEffect">
                                  <p:stCondLst>
                                    <p:cond delay="0"/>
                                  </p:stCondLst>
                                  <p:childTnLst>
                                    <p:set>
                                      <p:cBhvr>
                                        <p:cTn id="131" dur="1" fill="hold">
                                          <p:stCondLst>
                                            <p:cond delay="0"/>
                                          </p:stCondLst>
                                        </p:cTn>
                                        <p:tgtEl>
                                          <p:spTgt spid="16387">
                                            <p:txEl>
                                              <p:pRg st="21" end="21"/>
                                            </p:txEl>
                                          </p:spTgt>
                                        </p:tgtEl>
                                        <p:attrNameLst>
                                          <p:attrName>style.visibility</p:attrName>
                                        </p:attrNameLst>
                                      </p:cBhvr>
                                      <p:to>
                                        <p:strVal val="visible"/>
                                      </p:to>
                                    </p:set>
                                    <p:animEffect transition="in" filter="fade">
                                      <p:cBhvr>
                                        <p:cTn id="132" dur="2000"/>
                                        <p:tgtEl>
                                          <p:spTgt spid="16387">
                                            <p:txEl>
                                              <p:pRg st="21" end="21"/>
                                            </p:txEl>
                                          </p:spTgt>
                                        </p:tgtEl>
                                      </p:cBhvr>
                                    </p:animEffect>
                                    <p:anim calcmode="lin" valueType="num">
                                      <p:cBhvr>
                                        <p:cTn id="133" dur="2000" fill="hold"/>
                                        <p:tgtEl>
                                          <p:spTgt spid="16387">
                                            <p:txEl>
                                              <p:pRg st="21" end="21"/>
                                            </p:txEl>
                                          </p:spTgt>
                                        </p:tgtEl>
                                        <p:attrNameLst>
                                          <p:attrName>ppt_x</p:attrName>
                                        </p:attrNameLst>
                                      </p:cBhvr>
                                      <p:tavLst>
                                        <p:tav tm="0">
                                          <p:val>
                                            <p:strVal val="#ppt_x"/>
                                          </p:val>
                                        </p:tav>
                                        <p:tav tm="100000">
                                          <p:val>
                                            <p:strVal val="#ppt_x"/>
                                          </p:val>
                                        </p:tav>
                                      </p:tavLst>
                                    </p:anim>
                                    <p:anim calcmode="lin" valueType="num">
                                      <p:cBhvr>
                                        <p:cTn id="134" dur="2000" fill="hold"/>
                                        <p:tgtEl>
                                          <p:spTgt spid="16387">
                                            <p:txEl>
                                              <p:pRg st="21" end="21"/>
                                            </p:txEl>
                                          </p:spTgt>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16387">
                                            <p:txEl>
                                              <p:pRg st="22" end="22"/>
                                            </p:txEl>
                                          </p:spTgt>
                                        </p:tgtEl>
                                        <p:attrNameLst>
                                          <p:attrName>style.visibility</p:attrName>
                                        </p:attrNameLst>
                                      </p:cBhvr>
                                      <p:to>
                                        <p:strVal val="visible"/>
                                      </p:to>
                                    </p:set>
                                    <p:animEffect transition="in" filter="fade">
                                      <p:cBhvr>
                                        <p:cTn id="137" dur="2000"/>
                                        <p:tgtEl>
                                          <p:spTgt spid="16387">
                                            <p:txEl>
                                              <p:pRg st="22" end="22"/>
                                            </p:txEl>
                                          </p:spTgt>
                                        </p:tgtEl>
                                      </p:cBhvr>
                                    </p:animEffect>
                                    <p:anim calcmode="lin" valueType="num">
                                      <p:cBhvr>
                                        <p:cTn id="138" dur="2000" fill="hold"/>
                                        <p:tgtEl>
                                          <p:spTgt spid="16387">
                                            <p:txEl>
                                              <p:pRg st="22" end="22"/>
                                            </p:txEl>
                                          </p:spTgt>
                                        </p:tgtEl>
                                        <p:attrNameLst>
                                          <p:attrName>ppt_x</p:attrName>
                                        </p:attrNameLst>
                                      </p:cBhvr>
                                      <p:tavLst>
                                        <p:tav tm="0">
                                          <p:val>
                                            <p:strVal val="#ppt_x"/>
                                          </p:val>
                                        </p:tav>
                                        <p:tav tm="100000">
                                          <p:val>
                                            <p:strVal val="#ppt_x"/>
                                          </p:val>
                                        </p:tav>
                                      </p:tavLst>
                                    </p:anim>
                                    <p:anim calcmode="lin" valueType="num">
                                      <p:cBhvr>
                                        <p:cTn id="139" dur="2000" fill="hold"/>
                                        <p:tgtEl>
                                          <p:spTgt spid="16387">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nodeType="clickEffect">
                                  <p:stCondLst>
                                    <p:cond delay="0"/>
                                  </p:stCondLst>
                                  <p:childTnLst>
                                    <p:set>
                                      <p:cBhvr>
                                        <p:cTn id="143" dur="1" fill="hold">
                                          <p:stCondLst>
                                            <p:cond delay="0"/>
                                          </p:stCondLst>
                                        </p:cTn>
                                        <p:tgtEl>
                                          <p:spTgt spid="16387">
                                            <p:txEl>
                                              <p:pRg st="38" end="38"/>
                                            </p:txEl>
                                          </p:spTgt>
                                        </p:tgtEl>
                                        <p:attrNameLst>
                                          <p:attrName>style.visibility</p:attrName>
                                        </p:attrNameLst>
                                      </p:cBhvr>
                                      <p:to>
                                        <p:strVal val="visible"/>
                                      </p:to>
                                    </p:set>
                                    <p:animEffect transition="in" filter="fade">
                                      <p:cBhvr>
                                        <p:cTn id="144" dur="2000"/>
                                        <p:tgtEl>
                                          <p:spTgt spid="16387">
                                            <p:txEl>
                                              <p:pRg st="38" end="38"/>
                                            </p:txEl>
                                          </p:spTgt>
                                        </p:tgtEl>
                                      </p:cBhvr>
                                    </p:animEffect>
                                    <p:anim calcmode="lin" valueType="num">
                                      <p:cBhvr>
                                        <p:cTn id="145" dur="2000" fill="hold"/>
                                        <p:tgtEl>
                                          <p:spTgt spid="16387">
                                            <p:txEl>
                                              <p:pRg st="38" end="38"/>
                                            </p:txEl>
                                          </p:spTgt>
                                        </p:tgtEl>
                                        <p:attrNameLst>
                                          <p:attrName>ppt_x</p:attrName>
                                        </p:attrNameLst>
                                      </p:cBhvr>
                                      <p:tavLst>
                                        <p:tav tm="0">
                                          <p:val>
                                            <p:strVal val="#ppt_x"/>
                                          </p:val>
                                        </p:tav>
                                        <p:tav tm="100000">
                                          <p:val>
                                            <p:strVal val="#ppt_x"/>
                                          </p:val>
                                        </p:tav>
                                      </p:tavLst>
                                    </p:anim>
                                    <p:anim calcmode="lin" valueType="num">
                                      <p:cBhvr>
                                        <p:cTn id="146" dur="2000" fill="hold"/>
                                        <p:tgtEl>
                                          <p:spTgt spid="16387">
                                            <p:txEl>
                                              <p:pRg st="38" end="38"/>
                                            </p:txEl>
                                          </p:spTgt>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16387">
                                            <p:txEl>
                                              <p:pRg st="39" end="39"/>
                                            </p:txEl>
                                          </p:spTgt>
                                        </p:tgtEl>
                                        <p:attrNameLst>
                                          <p:attrName>style.visibility</p:attrName>
                                        </p:attrNameLst>
                                      </p:cBhvr>
                                      <p:to>
                                        <p:strVal val="visible"/>
                                      </p:to>
                                    </p:set>
                                    <p:animEffect transition="in" filter="fade">
                                      <p:cBhvr>
                                        <p:cTn id="149" dur="2000"/>
                                        <p:tgtEl>
                                          <p:spTgt spid="16387">
                                            <p:txEl>
                                              <p:pRg st="39" end="39"/>
                                            </p:txEl>
                                          </p:spTgt>
                                        </p:tgtEl>
                                      </p:cBhvr>
                                    </p:animEffect>
                                    <p:anim calcmode="lin" valueType="num">
                                      <p:cBhvr>
                                        <p:cTn id="150" dur="2000" fill="hold"/>
                                        <p:tgtEl>
                                          <p:spTgt spid="16387">
                                            <p:txEl>
                                              <p:pRg st="39" end="39"/>
                                            </p:txEl>
                                          </p:spTgt>
                                        </p:tgtEl>
                                        <p:attrNameLst>
                                          <p:attrName>ppt_x</p:attrName>
                                        </p:attrNameLst>
                                      </p:cBhvr>
                                      <p:tavLst>
                                        <p:tav tm="0">
                                          <p:val>
                                            <p:strVal val="#ppt_x"/>
                                          </p:val>
                                        </p:tav>
                                        <p:tav tm="100000">
                                          <p:val>
                                            <p:strVal val="#ppt_x"/>
                                          </p:val>
                                        </p:tav>
                                      </p:tavLst>
                                    </p:anim>
                                    <p:anim calcmode="lin" valueType="num">
                                      <p:cBhvr>
                                        <p:cTn id="151" dur="2000" fill="hold"/>
                                        <p:tgtEl>
                                          <p:spTgt spid="16387">
                                            <p:txEl>
                                              <p:pRg st="39" end="39"/>
                                            </p:txEl>
                                          </p:spTgt>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16387">
                                            <p:txEl>
                                              <p:pRg st="27" end="27"/>
                                            </p:txEl>
                                          </p:spTgt>
                                        </p:tgtEl>
                                        <p:attrNameLst>
                                          <p:attrName>style.visibility</p:attrName>
                                        </p:attrNameLst>
                                      </p:cBhvr>
                                      <p:to>
                                        <p:strVal val="visible"/>
                                      </p:to>
                                    </p:set>
                                    <p:animEffect transition="in" filter="fade">
                                      <p:cBhvr>
                                        <p:cTn id="154" dur="2000"/>
                                        <p:tgtEl>
                                          <p:spTgt spid="16387">
                                            <p:txEl>
                                              <p:pRg st="27" end="27"/>
                                            </p:txEl>
                                          </p:spTgt>
                                        </p:tgtEl>
                                      </p:cBhvr>
                                    </p:animEffect>
                                    <p:anim calcmode="lin" valueType="num">
                                      <p:cBhvr>
                                        <p:cTn id="155" dur="2000" fill="hold"/>
                                        <p:tgtEl>
                                          <p:spTgt spid="16387">
                                            <p:txEl>
                                              <p:pRg st="27" end="27"/>
                                            </p:txEl>
                                          </p:spTgt>
                                        </p:tgtEl>
                                        <p:attrNameLst>
                                          <p:attrName>ppt_x</p:attrName>
                                        </p:attrNameLst>
                                      </p:cBhvr>
                                      <p:tavLst>
                                        <p:tav tm="0">
                                          <p:val>
                                            <p:strVal val="#ppt_x"/>
                                          </p:val>
                                        </p:tav>
                                        <p:tav tm="100000">
                                          <p:val>
                                            <p:strVal val="#ppt_x"/>
                                          </p:val>
                                        </p:tav>
                                      </p:tavLst>
                                    </p:anim>
                                    <p:anim calcmode="lin" valueType="num">
                                      <p:cBhvr>
                                        <p:cTn id="156" dur="2000" fill="hold"/>
                                        <p:tgtEl>
                                          <p:spTgt spid="16387">
                                            <p:txEl>
                                              <p:pRg st="27" end="27"/>
                                            </p:txEl>
                                          </p:spTgt>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16387">
                                            <p:txEl>
                                              <p:pRg st="28" end="28"/>
                                            </p:txEl>
                                          </p:spTgt>
                                        </p:tgtEl>
                                        <p:attrNameLst>
                                          <p:attrName>style.visibility</p:attrName>
                                        </p:attrNameLst>
                                      </p:cBhvr>
                                      <p:to>
                                        <p:strVal val="visible"/>
                                      </p:to>
                                    </p:set>
                                    <p:animEffect transition="in" filter="fade">
                                      <p:cBhvr>
                                        <p:cTn id="159" dur="2000"/>
                                        <p:tgtEl>
                                          <p:spTgt spid="16387">
                                            <p:txEl>
                                              <p:pRg st="28" end="28"/>
                                            </p:txEl>
                                          </p:spTgt>
                                        </p:tgtEl>
                                      </p:cBhvr>
                                    </p:animEffect>
                                    <p:anim calcmode="lin" valueType="num">
                                      <p:cBhvr>
                                        <p:cTn id="160" dur="2000" fill="hold"/>
                                        <p:tgtEl>
                                          <p:spTgt spid="16387">
                                            <p:txEl>
                                              <p:pRg st="28" end="28"/>
                                            </p:txEl>
                                          </p:spTgt>
                                        </p:tgtEl>
                                        <p:attrNameLst>
                                          <p:attrName>ppt_x</p:attrName>
                                        </p:attrNameLst>
                                      </p:cBhvr>
                                      <p:tavLst>
                                        <p:tav tm="0">
                                          <p:val>
                                            <p:strVal val="#ppt_x"/>
                                          </p:val>
                                        </p:tav>
                                        <p:tav tm="100000">
                                          <p:val>
                                            <p:strVal val="#ppt_x"/>
                                          </p:val>
                                        </p:tav>
                                      </p:tavLst>
                                    </p:anim>
                                    <p:anim calcmode="lin" valueType="num">
                                      <p:cBhvr>
                                        <p:cTn id="161" dur="2000" fill="hold"/>
                                        <p:tgtEl>
                                          <p:spTgt spid="16387">
                                            <p:txEl>
                                              <p:pRg st="28" end="28"/>
                                            </p:txEl>
                                          </p:spTgt>
                                        </p:tgtEl>
                                        <p:attrNameLst>
                                          <p:attrName>ppt_y</p:attrName>
                                        </p:attrNameLst>
                                      </p:cBhvr>
                                      <p:tavLst>
                                        <p:tav tm="0">
                                          <p:val>
                                            <p:strVal val="#ppt_y+.1"/>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0"/>
                                          </p:stCondLst>
                                        </p:cTn>
                                        <p:tgtEl>
                                          <p:spTgt spid="16387">
                                            <p:txEl>
                                              <p:pRg st="29" end="29"/>
                                            </p:tx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16387">
                                            <p:txEl>
                                              <p:pRg st="30" end="30"/>
                                            </p:txEl>
                                          </p:spTgt>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21" presetClass="entr" presetSubtype="1" fill="hold" nodeType="clickEffect">
                                  <p:stCondLst>
                                    <p:cond delay="0"/>
                                  </p:stCondLst>
                                  <p:childTnLst>
                                    <p:set>
                                      <p:cBhvr>
                                        <p:cTn id="173" dur="1" fill="hold">
                                          <p:stCondLst>
                                            <p:cond delay="0"/>
                                          </p:stCondLst>
                                        </p:cTn>
                                        <p:tgtEl>
                                          <p:spTgt spid="16387">
                                            <p:txEl>
                                              <p:pRg st="32" end="32"/>
                                            </p:txEl>
                                          </p:spTgt>
                                        </p:tgtEl>
                                        <p:attrNameLst>
                                          <p:attrName>style.visibility</p:attrName>
                                        </p:attrNameLst>
                                      </p:cBhvr>
                                      <p:to>
                                        <p:strVal val="visible"/>
                                      </p:to>
                                    </p:set>
                                    <p:animEffect transition="in" filter="wheel(1)">
                                      <p:cBhvr>
                                        <p:cTn id="174" dur="2000"/>
                                        <p:tgtEl>
                                          <p:spTgt spid="16387">
                                            <p:txEl>
                                              <p:pRg st="32" end="32"/>
                                            </p:txEl>
                                          </p:spTgt>
                                        </p:tgtEl>
                                      </p:cBhvr>
                                    </p:animEffect>
                                  </p:childTnLst>
                                </p:cTn>
                              </p:par>
                            </p:childTnLst>
                          </p:cTn>
                        </p:par>
                      </p:childTnLst>
                    </p:cTn>
                  </p:par>
                  <p:par>
                    <p:cTn id="175" fill="hold">
                      <p:stCondLst>
                        <p:cond delay="indefinite"/>
                      </p:stCondLst>
                      <p:childTnLst>
                        <p:par>
                          <p:cTn id="176" fill="hold">
                            <p:stCondLst>
                              <p:cond delay="0"/>
                            </p:stCondLst>
                            <p:childTnLst>
                              <p:par>
                                <p:cTn id="177" presetID="21" presetClass="entr" presetSubtype="1" fill="hold" nodeType="clickEffect">
                                  <p:stCondLst>
                                    <p:cond delay="0"/>
                                  </p:stCondLst>
                                  <p:childTnLst>
                                    <p:set>
                                      <p:cBhvr>
                                        <p:cTn id="178" dur="1" fill="hold">
                                          <p:stCondLst>
                                            <p:cond delay="0"/>
                                          </p:stCondLst>
                                        </p:cTn>
                                        <p:tgtEl>
                                          <p:spTgt spid="16387">
                                            <p:txEl>
                                              <p:pRg st="33" end="33"/>
                                            </p:txEl>
                                          </p:spTgt>
                                        </p:tgtEl>
                                        <p:attrNameLst>
                                          <p:attrName>style.visibility</p:attrName>
                                        </p:attrNameLst>
                                      </p:cBhvr>
                                      <p:to>
                                        <p:strVal val="visible"/>
                                      </p:to>
                                    </p:set>
                                    <p:animEffect transition="in" filter="wheel(1)">
                                      <p:cBhvr>
                                        <p:cTn id="179" dur="2000"/>
                                        <p:tgtEl>
                                          <p:spTgt spid="16387">
                                            <p:txEl>
                                              <p:pRg st="33" end="33"/>
                                            </p:txEl>
                                          </p:spTgt>
                                        </p:tgtEl>
                                      </p:cBhvr>
                                    </p:animEffect>
                                  </p:childTnLst>
                                </p:cTn>
                              </p:par>
                            </p:childTnLst>
                          </p:cTn>
                        </p:par>
                      </p:childTnLst>
                    </p:cTn>
                  </p:par>
                  <p:par>
                    <p:cTn id="180" fill="hold">
                      <p:stCondLst>
                        <p:cond delay="indefinite"/>
                      </p:stCondLst>
                      <p:childTnLst>
                        <p:par>
                          <p:cTn id="181" fill="hold">
                            <p:stCondLst>
                              <p:cond delay="0"/>
                            </p:stCondLst>
                            <p:childTnLst>
                              <p:par>
                                <p:cTn id="182" presetID="21" presetClass="entr" presetSubtype="1" fill="hold" grpId="0" nodeType="clickEffect">
                                  <p:stCondLst>
                                    <p:cond delay="0"/>
                                  </p:stCondLst>
                                  <p:childTnLst>
                                    <p:set>
                                      <p:cBhvr>
                                        <p:cTn id="183" dur="1" fill="hold">
                                          <p:stCondLst>
                                            <p:cond delay="0"/>
                                          </p:stCondLst>
                                        </p:cTn>
                                        <p:tgtEl>
                                          <p:spTgt spid="2"/>
                                        </p:tgtEl>
                                        <p:attrNameLst>
                                          <p:attrName>style.visibility</p:attrName>
                                        </p:attrNameLst>
                                      </p:cBhvr>
                                      <p:to>
                                        <p:strVal val="visible"/>
                                      </p:to>
                                    </p:set>
                                    <p:animEffect transition="in" filter="wheel(1)">
                                      <p:cBhvr>
                                        <p:cTn id="184" dur="2000"/>
                                        <p:tgtEl>
                                          <p:spTgt spid="2"/>
                                        </p:tgtEl>
                                      </p:cBhvr>
                                    </p:animEffec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16387">
                                            <p:txEl>
                                              <p:pRg st="34" end="34"/>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16387">
                                            <p:txEl>
                                              <p:pRg st="35" end="35"/>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21" presetClass="entr" presetSubtype="1" fill="hold" nodeType="clickEffect">
                                  <p:stCondLst>
                                    <p:cond delay="0"/>
                                  </p:stCondLst>
                                  <p:childTnLst>
                                    <p:set>
                                      <p:cBhvr>
                                        <p:cTn id="196" dur="1" fill="hold">
                                          <p:stCondLst>
                                            <p:cond delay="0"/>
                                          </p:stCondLst>
                                        </p:cTn>
                                        <p:tgtEl>
                                          <p:spTgt spid="16387">
                                            <p:txEl>
                                              <p:pRg st="37" end="37"/>
                                            </p:txEl>
                                          </p:spTgt>
                                        </p:tgtEl>
                                        <p:attrNameLst>
                                          <p:attrName>style.visibility</p:attrName>
                                        </p:attrNameLst>
                                      </p:cBhvr>
                                      <p:to>
                                        <p:strVal val="visible"/>
                                      </p:to>
                                    </p:set>
                                    <p:animEffect transition="in" filter="wheel(1)">
                                      <p:cBhvr>
                                        <p:cTn id="197" dur="2000"/>
                                        <p:tgtEl>
                                          <p:spTgt spid="16387">
                                            <p:txEl>
                                              <p:pRg st="37"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6557284A-F712-4075-9F0A-BB63B998E937}"/>
              </a:ext>
            </a:extLst>
          </p:cNvPr>
          <p:cNvSpPr>
            <a:spLocks noGrp="1"/>
          </p:cNvSpPr>
          <p:nvPr>
            <p:ph idx="1"/>
          </p:nvPr>
        </p:nvSpPr>
        <p:spPr>
          <a:xfrm>
            <a:off x="1905000" y="990601"/>
            <a:ext cx="8534400" cy="4525963"/>
          </a:xfrm>
        </p:spPr>
        <p:txBody>
          <a:bodyPr/>
          <a:lstStyle/>
          <a:p>
            <a:r>
              <a:rPr lang="en-US" altLang="en-US" sz="1800" dirty="0"/>
              <a:t>If you put information inside quotation marks, we call that text a ‘String’.  </a:t>
            </a:r>
          </a:p>
          <a:p>
            <a:pPr lvl="1"/>
            <a:r>
              <a:rPr lang="en-US" altLang="en-US" sz="1400" dirty="0"/>
              <a:t>You should know this term.</a:t>
            </a:r>
          </a:p>
          <a:p>
            <a:endParaRPr lang="en-US" altLang="en-US" sz="1800" dirty="0"/>
          </a:p>
          <a:p>
            <a:r>
              <a:rPr lang="en-US" altLang="en-US" sz="1800" dirty="0"/>
              <a:t>A String gets output literally on the screen:</a:t>
            </a:r>
          </a:p>
          <a:p>
            <a:pPr lvl="1"/>
            <a:r>
              <a:rPr lang="en-US" altLang="en-US" sz="1600" dirty="0">
                <a:latin typeface="Courier New" panose="02070309020205020404" pitchFamily="49" charset="0"/>
                <a:cs typeface="Courier New" panose="02070309020205020404" pitchFamily="49" charset="0"/>
              </a:rPr>
              <a:t>alert(</a:t>
            </a:r>
            <a:r>
              <a:rPr lang="en-US" altLang="en-US" sz="1600" b="1" dirty="0">
                <a:solidFill>
                  <a:srgbClr val="FF0000"/>
                </a:solidFill>
                <a:latin typeface="Courier New" panose="02070309020205020404" pitchFamily="49" charset="0"/>
                <a:cs typeface="Courier New" panose="02070309020205020404" pitchFamily="49" charset="0"/>
              </a:rPr>
              <a:t>"Hello World"</a:t>
            </a:r>
            <a:r>
              <a:rPr lang="en-US" altLang="en-US" sz="1600" dirty="0">
                <a:latin typeface="Courier New" panose="02070309020205020404" pitchFamily="49" charset="0"/>
                <a:cs typeface="Courier New" panose="02070309020205020404" pitchFamily="49" charset="0"/>
              </a:rPr>
              <a:t>); 	</a:t>
            </a:r>
            <a:r>
              <a:rPr lang="en-US" altLang="en-US" sz="1600" dirty="0">
                <a:cs typeface="Courier New" panose="02070309020205020404" pitchFamily="49" charset="0"/>
                <a:sym typeface="Wingdings" panose="05000000000000000000" pitchFamily="2" charset="2"/>
              </a:rPr>
              <a:t> Will output “Hello World”</a:t>
            </a:r>
            <a:endParaRPr lang="en-US" altLang="en-US" sz="1600" dirty="0">
              <a:cs typeface="Courier New" panose="02070309020205020404" pitchFamily="49" charset="0"/>
            </a:endParaRPr>
          </a:p>
          <a:p>
            <a:pPr lvl="1"/>
            <a:r>
              <a:rPr lang="en-US" altLang="en-US" sz="1600" dirty="0">
                <a:latin typeface="Courier New" panose="02070309020205020404" pitchFamily="49" charset="0"/>
                <a:cs typeface="Courier New" panose="02070309020205020404" pitchFamily="49" charset="0"/>
              </a:rPr>
              <a:t>alert(</a:t>
            </a:r>
            <a:r>
              <a:rPr lang="en-US" altLang="en-US" sz="1600" b="1" dirty="0">
                <a:solidFill>
                  <a:srgbClr val="FF0000"/>
                </a:solidFill>
                <a:latin typeface="Courier New" panose="02070309020205020404" pitchFamily="49" charset="0"/>
                <a:cs typeface="Courier New" panose="02070309020205020404" pitchFamily="49" charset="0"/>
              </a:rPr>
              <a:t>"5+5"</a:t>
            </a:r>
            <a:r>
              <a:rPr lang="en-US" altLang="en-US" sz="1600" dirty="0">
                <a:latin typeface="Courier New" panose="02070309020205020404" pitchFamily="49" charset="0"/>
                <a:cs typeface="Courier New" panose="02070309020205020404" pitchFamily="49" charset="0"/>
              </a:rPr>
              <a:t>); 		</a:t>
            </a:r>
            <a:r>
              <a:rPr lang="en-US" altLang="en-US" sz="1600" dirty="0">
                <a:cs typeface="Courier New" panose="02070309020205020404" pitchFamily="49" charset="0"/>
                <a:sym typeface="Wingdings" panose="05000000000000000000" pitchFamily="2" charset="2"/>
              </a:rPr>
              <a:t> will output “5+5”</a:t>
            </a:r>
          </a:p>
          <a:p>
            <a:endParaRPr lang="en-US" altLang="en-US" sz="1800" dirty="0"/>
          </a:p>
          <a:p>
            <a:r>
              <a:rPr lang="en-US" altLang="en-US" sz="1800" dirty="0"/>
              <a:t>Now notice what happens when we remove the quotes:</a:t>
            </a:r>
          </a:p>
          <a:p>
            <a:pPr lvl="1"/>
            <a:r>
              <a:rPr lang="en-US" altLang="en-US" sz="1600" dirty="0">
                <a:latin typeface="Courier New" panose="02070309020205020404" pitchFamily="49" charset="0"/>
                <a:cs typeface="Courier New" panose="02070309020205020404" pitchFamily="49" charset="0"/>
              </a:rPr>
              <a:t>alert(5+5); 	</a:t>
            </a:r>
            <a:r>
              <a:rPr lang="en-US" altLang="en-US" sz="1600" dirty="0">
                <a:cs typeface="Courier New" panose="02070309020205020404" pitchFamily="49" charset="0"/>
                <a:sym typeface="Wingdings" panose="05000000000000000000" pitchFamily="2" charset="2"/>
              </a:rPr>
              <a:t> Will output 10</a:t>
            </a:r>
            <a:endParaRPr lang="en-US" altLang="en-US" sz="2000" dirty="0">
              <a:latin typeface="Courier New" panose="02070309020205020404" pitchFamily="49" charset="0"/>
              <a:cs typeface="Courier New" panose="02070309020205020404" pitchFamily="49" charset="0"/>
            </a:endParaRPr>
          </a:p>
          <a:p>
            <a:pPr lvl="1"/>
            <a:r>
              <a:rPr lang="en-US" altLang="en-US" sz="1600" dirty="0"/>
              <a:t>Because it is no longer a String, the literal text will NOT be output to the screen. Instead, the JS engine will attempt to treat that text as a JS command.  In this case, JS recognizes the ‘+’ symbol as an addition character and will respond accordingly. This will be discussed in more detail later.</a:t>
            </a:r>
          </a:p>
          <a:p>
            <a:endParaRPr lang="en-US" altLang="en-US" sz="1800" dirty="0"/>
          </a:p>
          <a:p>
            <a:r>
              <a:rPr lang="en-US" altLang="en-US" sz="1800" dirty="0"/>
              <a:t>Another example:</a:t>
            </a:r>
          </a:p>
          <a:p>
            <a:pPr lvl="1"/>
            <a:r>
              <a:rPr lang="en-US" altLang="en-US" sz="1600" dirty="0">
                <a:latin typeface="Courier New" panose="02070309020205020404" pitchFamily="49" charset="0"/>
                <a:cs typeface="Courier New" panose="02070309020205020404" pitchFamily="49" charset="0"/>
              </a:rPr>
              <a:t>alert("Date</a:t>
            </a:r>
            <a:r>
              <a:rPr lang="en-US" altLang="en-US" sz="1600">
                <a:latin typeface="Courier New" panose="02070309020205020404" pitchFamily="49" charset="0"/>
                <a:cs typeface="Courier New" panose="02070309020205020404" pitchFamily="49" charset="0"/>
              </a:rPr>
              <a:t>()");  --&gt; Can you figure out what will appear?</a:t>
            </a:r>
            <a:endParaRPr lang="en-US" altLang="en-US" sz="1600" dirty="0">
              <a:latin typeface="Courier New" panose="02070309020205020404" pitchFamily="49" charset="0"/>
              <a:cs typeface="Courier New" panose="02070309020205020404" pitchFamily="49" charset="0"/>
            </a:endParaRPr>
          </a:p>
          <a:p>
            <a:pPr marL="914400" lvl="2" indent="0">
              <a:buNone/>
            </a:pPr>
            <a:r>
              <a:rPr lang="en-US" altLang="en-US" sz="1200">
                <a:cs typeface="Courier New" panose="02070309020205020404" pitchFamily="49" charset="0"/>
                <a:sym typeface="Wingdings" panose="05000000000000000000" pitchFamily="2" charset="2"/>
              </a:rPr>
              <a:t> </a:t>
            </a:r>
            <a:r>
              <a:rPr lang="en-US" altLang="en-US" sz="1200" b="1">
                <a:cs typeface="Courier New" panose="02070309020205020404" pitchFamily="49" charset="0"/>
                <a:sym typeface="Wingdings" panose="05000000000000000000" pitchFamily="2" charset="2"/>
              </a:rPr>
              <a:t>Answer: </a:t>
            </a:r>
            <a:r>
              <a:rPr lang="en-US" altLang="en-US" sz="1200">
                <a:cs typeface="Courier New" panose="02070309020205020404" pitchFamily="49" charset="0"/>
                <a:sym typeface="Wingdings" panose="05000000000000000000" pitchFamily="2" charset="2"/>
              </a:rPr>
              <a:t>The </a:t>
            </a:r>
            <a:r>
              <a:rPr lang="en-US" altLang="en-US" sz="1200" dirty="0">
                <a:cs typeface="Courier New" panose="02070309020205020404" pitchFamily="49" charset="0"/>
                <a:sym typeface="Wingdings" panose="05000000000000000000" pitchFamily="2" charset="2"/>
              </a:rPr>
              <a:t>alert() function will output the </a:t>
            </a:r>
            <a:r>
              <a:rPr lang="en-US" altLang="en-US" sz="1200" i="1" dirty="0">
                <a:cs typeface="Courier New" panose="02070309020205020404" pitchFamily="49" charset="0"/>
                <a:sym typeface="Wingdings" panose="05000000000000000000" pitchFamily="2" charset="2"/>
              </a:rPr>
              <a:t>string</a:t>
            </a:r>
            <a:r>
              <a:rPr lang="en-US" altLang="en-US" sz="1200" dirty="0">
                <a:cs typeface="Courier New" panose="02070309020205020404" pitchFamily="49" charset="0"/>
                <a:sym typeface="Wingdings" panose="05000000000000000000" pitchFamily="2" charset="2"/>
              </a:rPr>
              <a:t> “Date()”</a:t>
            </a:r>
            <a:endParaRPr lang="en-US" altLang="en-US" sz="1200" dirty="0">
              <a:latin typeface="Courier New" panose="02070309020205020404" pitchFamily="49" charset="0"/>
              <a:cs typeface="Courier New" panose="02070309020205020404" pitchFamily="49" charset="0"/>
            </a:endParaRPr>
          </a:p>
          <a:p>
            <a:pPr lvl="1"/>
            <a:r>
              <a:rPr lang="en-US" altLang="en-US" sz="1600" dirty="0">
                <a:latin typeface="Courier New" panose="02070309020205020404" pitchFamily="49" charset="0"/>
                <a:cs typeface="Courier New" panose="02070309020205020404" pitchFamily="49" charset="0"/>
              </a:rPr>
              <a:t>alert(Date()); </a:t>
            </a:r>
          </a:p>
          <a:p>
            <a:pPr marL="914400" lvl="2" indent="0">
              <a:buNone/>
            </a:pPr>
            <a:r>
              <a:rPr lang="en-US" altLang="en-US" sz="1200" dirty="0">
                <a:cs typeface="Courier New" panose="02070309020205020404" pitchFamily="49" charset="0"/>
                <a:sym typeface="Wingdings" panose="05000000000000000000" pitchFamily="2" charset="2"/>
              </a:rPr>
              <a:t> JS will attempt to execute the </a:t>
            </a:r>
            <a:r>
              <a:rPr lang="en-US" altLang="en-US" sz="1200" i="1" dirty="0">
                <a:cs typeface="Courier New" panose="02070309020205020404" pitchFamily="49" charset="0"/>
                <a:sym typeface="Wingdings" panose="05000000000000000000" pitchFamily="2" charset="2"/>
              </a:rPr>
              <a:t>JS function called</a:t>
            </a:r>
            <a:r>
              <a:rPr lang="en-US" altLang="en-US" sz="1200" dirty="0">
                <a:cs typeface="Courier New" panose="02070309020205020404" pitchFamily="49" charset="0"/>
                <a:sym typeface="Wingdings" panose="05000000000000000000" pitchFamily="2" charset="2"/>
              </a:rPr>
              <a:t> Date() </a:t>
            </a:r>
            <a:endParaRPr lang="en-US" altLang="en-US" sz="1200" dirty="0">
              <a:latin typeface="Courier New" panose="02070309020205020404" pitchFamily="49" charset="0"/>
              <a:cs typeface="Courier New" panose="02070309020205020404" pitchFamily="49" charset="0"/>
            </a:endParaRPr>
          </a:p>
        </p:txBody>
      </p:sp>
      <p:sp>
        <p:nvSpPr>
          <p:cNvPr id="20483" name="Rectangle 2">
            <a:extLst>
              <a:ext uri="{FF2B5EF4-FFF2-40B4-BE49-F238E27FC236}">
                <a16:creationId xmlns:a16="http://schemas.microsoft.com/office/drawing/2014/main" id="{2F5CE903-0F40-42B3-9F90-844A104C1F8D}"/>
              </a:ext>
            </a:extLst>
          </p:cNvPr>
          <p:cNvSpPr txBox="1">
            <a:spLocks noRot="1" noChangeArrowheads="1"/>
          </p:cNvSpPr>
          <p:nvPr/>
        </p:nvSpPr>
        <p:spPr bwMode="auto">
          <a:xfrm>
            <a:off x="1905000" y="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dirty="0"/>
              <a:t>Strings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8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2">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482">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482">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48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632B1D2-BB00-4B37-82E1-22CA5DCA9494}"/>
              </a:ext>
            </a:extLst>
          </p:cNvPr>
          <p:cNvSpPr>
            <a:spLocks noGrp="1"/>
          </p:cNvSpPr>
          <p:nvPr>
            <p:ph type="title"/>
          </p:nvPr>
        </p:nvSpPr>
        <p:spPr/>
        <p:txBody>
          <a:bodyPr/>
          <a:lstStyle/>
          <a:p>
            <a:pPr eaLnBrk="1" hangingPunct="1"/>
            <a:r>
              <a:rPr lang="en-US" altLang="en-US" dirty="0"/>
              <a:t>Eliminating free-text entry</a:t>
            </a:r>
          </a:p>
        </p:txBody>
      </p:sp>
      <p:sp>
        <p:nvSpPr>
          <p:cNvPr id="12291" name="Content Placeholder 2">
            <a:extLst>
              <a:ext uri="{FF2B5EF4-FFF2-40B4-BE49-F238E27FC236}">
                <a16:creationId xmlns:a16="http://schemas.microsoft.com/office/drawing/2014/main" id="{F40CBF5A-2ABB-4AA4-A679-C5FCE6225829}"/>
              </a:ext>
            </a:extLst>
          </p:cNvPr>
          <p:cNvSpPr>
            <a:spLocks noGrp="1"/>
          </p:cNvSpPr>
          <p:nvPr>
            <p:ph idx="1"/>
          </p:nvPr>
        </p:nvSpPr>
        <p:spPr/>
        <p:txBody>
          <a:bodyPr/>
          <a:lstStyle/>
          <a:p>
            <a:pPr marL="0" indent="0" eaLnBrk="1" hangingPunct="1">
              <a:buNone/>
            </a:pPr>
            <a:r>
              <a:rPr lang="en-US" altLang="en-US" sz="1800" dirty="0"/>
              <a:t>Suppose you wanted to ask the user their favorite Chicago sports team. Will they enter:  Cubs, cubs, Chicago cubs, Sox, White Sox, White-Sox, CWS, Hawks, Blackhawks, BLACKHAWKS!, etc, etc, etc.   In other words, we have absolutely no idea what the user may type! </a:t>
            </a:r>
          </a:p>
          <a:p>
            <a:pPr marL="0" indent="0" eaLnBrk="1" hangingPunct="1">
              <a:buNone/>
            </a:pPr>
            <a:endParaRPr lang="en-US" altLang="en-US" sz="1800" dirty="0"/>
          </a:p>
          <a:p>
            <a:pPr marL="0" indent="0" eaLnBrk="1" hangingPunct="1">
              <a:buNone/>
            </a:pPr>
            <a:r>
              <a:rPr lang="en-US" altLang="en-US" sz="1800" dirty="0"/>
              <a:t>Depending on the team they choose, we output “You are a fan of the Chicago Blackhawks“ (or whichever team they selected). </a:t>
            </a:r>
          </a:p>
          <a:p>
            <a:pPr marL="0" indent="0" eaLnBrk="1" hangingPunct="1">
              <a:buNone/>
            </a:pPr>
            <a:endParaRPr lang="en-US" altLang="en-US" sz="1800" dirty="0"/>
          </a:p>
          <a:p>
            <a:pPr marL="0" indent="0" eaLnBrk="1" hangingPunct="1">
              <a:buNone/>
            </a:pPr>
            <a:r>
              <a:rPr lang="en-US" altLang="en-US" sz="1800" dirty="0"/>
              <a:t>Again, our solution to this problem is to take away the user’s ability to enter any free text at all. Instead, we use form elements such as radio buttons, or, in this case, a select box. </a:t>
            </a:r>
          </a:p>
        </p:txBody>
      </p:sp>
      <p:sp>
        <p:nvSpPr>
          <p:cNvPr id="12292" name="Slide Number Placeholder 3">
            <a:extLst>
              <a:ext uri="{FF2B5EF4-FFF2-40B4-BE49-F238E27FC236}">
                <a16:creationId xmlns:a16="http://schemas.microsoft.com/office/drawing/2014/main" id="{C42A5B1C-B531-4FEB-8534-B596A929BF4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5C97FA-E755-491C-9075-465A237B1D07}" type="slidenum">
              <a:rPr lang="en-US" altLang="en-US" sz="1200">
                <a:solidFill>
                  <a:srgbClr val="898989"/>
                </a:solidFill>
              </a:rPr>
              <a:pPr>
                <a:spcBef>
                  <a:spcPct val="0"/>
                </a:spcBef>
                <a:buFontTx/>
                <a:buNone/>
              </a:pPr>
              <a:t>120</a:t>
            </a:fld>
            <a:endParaRPr lang="en-US" altLang="en-US" sz="1200"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itle 1">
            <a:extLst>
              <a:ext uri="{FF2B5EF4-FFF2-40B4-BE49-F238E27FC236}">
                <a16:creationId xmlns:a16="http://schemas.microsoft.com/office/drawing/2014/main" id="{1EB607A7-F359-4640-A5FF-14688E073B87}"/>
              </a:ext>
            </a:extLst>
          </p:cNvPr>
          <p:cNvSpPr>
            <a:spLocks noGrp="1"/>
          </p:cNvSpPr>
          <p:nvPr>
            <p:ph type="title"/>
          </p:nvPr>
        </p:nvSpPr>
        <p:spPr>
          <a:ln>
            <a:solidFill>
              <a:schemeClr val="tx2"/>
            </a:solidFill>
            <a:miter lim="800000"/>
            <a:headEnd/>
            <a:tailEnd/>
          </a:ln>
        </p:spPr>
        <p:txBody>
          <a:bodyPr/>
          <a:lstStyle/>
          <a:p>
            <a:r>
              <a:rPr lang="en-US" altLang="en-US" sz="2400" dirty="0"/>
              <a:t>File: </a:t>
            </a:r>
            <a:r>
              <a:rPr lang="en-US" altLang="en-US" sz="2000" dirty="0">
                <a:latin typeface="Courier New" panose="02070309020205020404" pitchFamily="49" charset="0"/>
                <a:cs typeface="Courier New" panose="02070309020205020404" pitchFamily="49" charset="0"/>
              </a:rPr>
              <a:t>favorite_sports_team.html</a:t>
            </a:r>
            <a:endParaRPr lang="en-US" altLang="en-US" sz="2400" dirty="0">
              <a:latin typeface="Courier New" panose="02070309020205020404" pitchFamily="49" charset="0"/>
              <a:cs typeface="Courier New" panose="02070309020205020404" pitchFamily="49" charset="0"/>
            </a:endParaRPr>
          </a:p>
        </p:txBody>
      </p:sp>
      <p:sp>
        <p:nvSpPr>
          <p:cNvPr id="2" name="Content Placeholder 1">
            <a:extLst>
              <a:ext uri="{FF2B5EF4-FFF2-40B4-BE49-F238E27FC236}">
                <a16:creationId xmlns:a16="http://schemas.microsoft.com/office/drawing/2014/main" id="{951566B4-F410-F66F-D30C-4A0BB977047B}"/>
              </a:ext>
            </a:extLst>
          </p:cNvPr>
          <p:cNvSpPr>
            <a:spLocks noGrp="1"/>
          </p:cNvSpPr>
          <p:nvPr>
            <p:ph idx="1"/>
          </p:nvPr>
        </p:nvSpPr>
        <p:spPr/>
        <p:txBody>
          <a:bodyPr/>
          <a:lstStyle/>
          <a:p>
            <a:endParaRPr lang="en-US"/>
          </a:p>
        </p:txBody>
      </p:sp>
      <p:sp>
        <p:nvSpPr>
          <p:cNvPr id="16386" name="Slide Number Placeholder 3">
            <a:extLst>
              <a:ext uri="{FF2B5EF4-FFF2-40B4-BE49-F238E27FC236}">
                <a16:creationId xmlns:a16="http://schemas.microsoft.com/office/drawing/2014/main" id="{E4E7ACAC-AFCE-4D1D-9EDC-DDA345F24B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8DAE101-0978-4000-9C2A-A6A5E67C2F9E}" type="slidenum">
              <a:rPr lang="en-US" altLang="en-US" sz="1200">
                <a:solidFill>
                  <a:srgbClr val="898989"/>
                </a:solidFill>
                <a:latin typeface="Arial" panose="020B0604020202020204" pitchFamily="34" charset="0"/>
              </a:rPr>
              <a:pPr>
                <a:spcBef>
                  <a:spcPct val="0"/>
                </a:spcBef>
                <a:buFontTx/>
                <a:buNone/>
              </a:pPr>
              <a:t>121</a:t>
            </a:fld>
            <a:endParaRPr lang="en-US" altLang="en-US" sz="1200" dirty="0">
              <a:solidFill>
                <a:srgbClr val="898989"/>
              </a:solidFill>
              <a:latin typeface="Arial" panose="020B0604020202020204" pitchFamily="34" charset="0"/>
            </a:endParaRPr>
          </a:p>
        </p:txBody>
      </p:sp>
      <p:sp>
        <p:nvSpPr>
          <p:cNvPr id="16387" name="TextBox 4">
            <a:extLst>
              <a:ext uri="{FF2B5EF4-FFF2-40B4-BE49-F238E27FC236}">
                <a16:creationId xmlns:a16="http://schemas.microsoft.com/office/drawing/2014/main" id="{55981D07-E798-4796-BC16-7C70F34DC985}"/>
              </a:ext>
            </a:extLst>
          </p:cNvPr>
          <p:cNvSpPr txBox="1">
            <a:spLocks noChangeArrowheads="1"/>
          </p:cNvSpPr>
          <p:nvPr/>
        </p:nvSpPr>
        <p:spPr bwMode="auto">
          <a:xfrm>
            <a:off x="1653654" y="14785"/>
            <a:ext cx="8938146" cy="687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&lt;h1&gt;What is your favorite Chicago sports team?&lt;/h1&gt;</a:t>
            </a:r>
          </a:p>
          <a:p>
            <a:pPr eaLnBrk="1" hangingPunct="1">
              <a:spcBef>
                <a:spcPct val="0"/>
              </a:spcBef>
              <a:buFontTx/>
              <a:buNone/>
            </a:pPr>
            <a:endParaRPr lang="en-US" altLang="en-US" sz="90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&lt;select id="selTeam"  </a:t>
            </a:r>
            <a:r>
              <a:rPr lang="en-US" altLang="en-US" sz="900" b="1" dirty="0">
                <a:latin typeface="Courier New" panose="02070309020205020404" pitchFamily="49" charset="0"/>
                <a:cs typeface="Courier New" panose="02070309020205020404" pitchFamily="49" charset="0"/>
              </a:rPr>
              <a:t>onclick="checkTeam()"</a:t>
            </a:r>
            <a:r>
              <a:rPr lang="en-US" altLang="en-US" sz="900" dirty="0">
                <a:latin typeface="Courier New" panose="02070309020205020404" pitchFamily="49" charset="0"/>
                <a:cs typeface="Courier New" panose="02070309020205020404" pitchFamily="49" charset="0"/>
              </a:rPr>
              <a:t>&gt;</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a:t>
            </a:r>
            <a:r>
              <a:rPr lang="en-US" altLang="en-US" sz="900" b="1" dirty="0">
                <a:latin typeface="Courier New" panose="02070309020205020404" pitchFamily="49" charset="0"/>
                <a:cs typeface="Courier New" panose="02070309020205020404" pitchFamily="49" charset="0"/>
              </a:rPr>
              <a:t>&lt;option value="choose"&gt;Choose One&lt;/option&gt;</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&lt;option value="cubs"&gt;Cubs&lt;/option&gt;</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&lt;option value="sox"&gt;Sox&lt;/option&gt;</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&lt;option value="bears"&gt;Bears&lt;/option&gt;</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&lt;option value="hawks"&gt;Blackhawks&lt;/option&gt;</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&lt;option value="other"&gt;None of the Above&lt;/option&gt;</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&lt;/select&gt;</a:t>
            </a:r>
          </a:p>
          <a:p>
            <a:pPr eaLnBrk="1" hangingPunct="1">
              <a:spcBef>
                <a:spcPct val="0"/>
              </a:spcBef>
              <a:buFontTx/>
              <a:buNone/>
            </a:pPr>
            <a:endParaRPr lang="en-US" altLang="en-US" sz="90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&lt;div id="output_area"&gt;</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&lt;/div&gt; &lt;!-- end of output_area div --&gt;</a:t>
            </a:r>
          </a:p>
          <a:p>
            <a:pPr eaLnBrk="1" hangingPunct="1">
              <a:spcBef>
                <a:spcPct val="0"/>
              </a:spcBef>
              <a:buFontTx/>
              <a:buNone/>
            </a:pPr>
            <a:endParaRPr lang="en-US" altLang="en-US" sz="90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&lt;script&gt;</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function checkTeam()</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var outputString = </a:t>
            </a:r>
            <a:r>
              <a:rPr lang="en-US" altLang="en-US" sz="900" b="1" dirty="0">
                <a:latin typeface="Courier New" panose="02070309020205020404" pitchFamily="49" charset="0"/>
                <a:cs typeface="Courier New" panose="02070309020205020404" pitchFamily="49" charset="0"/>
              </a:rPr>
              <a:t>"You are a fan of the Chicago "</a:t>
            </a:r>
            <a:r>
              <a:rPr lang="en-US" altLang="en-US" sz="90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//We will concatenate onto this string the team that they choose.</a:t>
            </a:r>
          </a:p>
          <a:p>
            <a:pPr eaLnBrk="1" hangingPunct="1">
              <a:spcBef>
                <a:spcPct val="0"/>
              </a:spcBef>
              <a:buFontTx/>
              <a:buNone/>
            </a:pPr>
            <a:endParaRPr lang="en-US" altLang="en-US" sz="90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var team = document.getElementById("selTeam").value;</a:t>
            </a:r>
          </a:p>
          <a:p>
            <a:pPr eaLnBrk="1" hangingPunct="1">
              <a:spcBef>
                <a:spcPct val="0"/>
              </a:spcBef>
              <a:buFontTx/>
              <a:buNone/>
            </a:pPr>
            <a:endParaRPr lang="en-US" altLang="en-US" sz="90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if ( team=="cubs"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outputString = </a:t>
            </a:r>
            <a:r>
              <a:rPr lang="en-US" altLang="en-US" sz="900" b="1" dirty="0">
                <a:latin typeface="Courier New" panose="02070309020205020404" pitchFamily="49" charset="0"/>
                <a:cs typeface="Courier New" panose="02070309020205020404" pitchFamily="49" charset="0"/>
              </a:rPr>
              <a:t>outputString + "Cubs.";  </a:t>
            </a:r>
            <a:r>
              <a:rPr lang="en-US" altLang="en-US" sz="900" dirty="0">
                <a:latin typeface="Courier New" panose="02070309020205020404" pitchFamily="49" charset="0"/>
                <a:cs typeface="Courier New" panose="02070309020205020404" pitchFamily="49" charset="0"/>
              </a:rPr>
              <a:t>//Concatenate “Cubs.</a:t>
            </a:r>
            <a:r>
              <a:rPr lang="en-US" altLang="en-US" sz="900" b="1" dirty="0">
                <a:latin typeface="Courier New" panose="02070309020205020404" pitchFamily="49" charset="0"/>
                <a:cs typeface="Courier New" panose="02070309020205020404" pitchFamily="49" charset="0"/>
              </a:rPr>
              <a:t>”</a:t>
            </a:r>
            <a:r>
              <a:rPr lang="en-US" altLang="en-US" sz="900" dirty="0">
                <a:latin typeface="Courier New" panose="02070309020205020404" pitchFamily="49" charset="0"/>
                <a:cs typeface="Courier New" panose="02070309020205020404" pitchFamily="49" charset="0"/>
              </a:rPr>
              <a:t> onto the variable ‘outputString’</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else if (team=="sox")</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outputString = </a:t>
            </a:r>
            <a:r>
              <a:rPr lang="en-US" altLang="en-US" sz="900" b="1" dirty="0">
                <a:latin typeface="Courier New" panose="02070309020205020404" pitchFamily="49" charset="0"/>
                <a:cs typeface="Courier New" panose="02070309020205020404" pitchFamily="49" charset="0"/>
              </a:rPr>
              <a:t>outputString + "White Sox."</a:t>
            </a:r>
            <a:r>
              <a:rPr lang="en-US" altLang="en-US" sz="9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else if (team=="bears")</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outputString = outputString + "Bears.";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else if (team=="hawks")</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outputString = outputString + "Blackhawks.";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else if (team=="other")</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outputString = "Not a sports fan?";</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a:t>
            </a:r>
          </a:p>
          <a:p>
            <a:pPr eaLnBrk="1" hangingPunct="1">
              <a:spcBef>
                <a:spcPct val="0"/>
              </a:spcBef>
              <a:buFontTx/>
              <a:buNone/>
            </a:pPr>
            <a:endParaRPr lang="en-US" altLang="en-US" sz="90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900" b="1" dirty="0">
                <a:latin typeface="Courier New" panose="02070309020205020404" pitchFamily="49" charset="0"/>
                <a:cs typeface="Courier New" panose="02070309020205020404" pitchFamily="49" charset="0"/>
              </a:rPr>
              <a:t>    if (team!="choose")</a:t>
            </a:r>
            <a:r>
              <a:rPr lang="en-US" altLang="en-US" sz="900" dirty="0">
                <a:latin typeface="Courier New" panose="02070309020205020404" pitchFamily="49" charset="0"/>
                <a:cs typeface="Courier New" panose="02070309020205020404" pitchFamily="49" charset="0"/>
              </a:rPr>
              <a:t>  //We output ONLY if they chose one of the options from the select box</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document.getElementById("output_area").innerHTML = outputString;</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900" dirty="0">
                <a:latin typeface="Courier New" panose="02070309020205020404" pitchFamily="49" charset="0"/>
                <a:cs typeface="Courier New" panose="02070309020205020404" pitchFamily="49" charset="0"/>
              </a:rPr>
              <a:t> &lt;/script&gt;</a:t>
            </a:r>
          </a:p>
        </p:txBody>
      </p:sp>
      <p:pic>
        <p:nvPicPr>
          <p:cNvPr id="4" name="Picture 3">
            <a:extLst>
              <a:ext uri="{FF2B5EF4-FFF2-40B4-BE49-F238E27FC236}">
                <a16:creationId xmlns:a16="http://schemas.microsoft.com/office/drawing/2014/main" id="{9E4183ED-248B-47F5-9F37-1C54BB469520}"/>
              </a:ext>
            </a:extLst>
          </p:cNvPr>
          <p:cNvPicPr>
            <a:picLocks noChangeAspect="1"/>
          </p:cNvPicPr>
          <p:nvPr/>
        </p:nvPicPr>
        <p:blipFill>
          <a:blip r:embed="rId3"/>
          <a:stretch>
            <a:fillRect/>
          </a:stretch>
        </p:blipFill>
        <p:spPr>
          <a:xfrm>
            <a:off x="6096001" y="1524000"/>
            <a:ext cx="4062413" cy="68580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5ECD5EB0-A88A-49D9-A6CE-30A184149EFE}"/>
              </a:ext>
            </a:extLst>
          </p:cNvPr>
          <p:cNvPicPr>
            <a:picLocks noChangeAspect="1"/>
          </p:cNvPicPr>
          <p:nvPr/>
        </p:nvPicPr>
        <p:blipFill>
          <a:blip r:embed="rId4"/>
          <a:stretch>
            <a:fillRect/>
          </a:stretch>
        </p:blipFill>
        <p:spPr>
          <a:xfrm>
            <a:off x="6096000" y="679742"/>
            <a:ext cx="4047628" cy="6217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7335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6387">
                                            <p:txEl>
                                              <p:pRg st="9" end="9"/>
                                            </p:txEl>
                                          </p:spTgt>
                                        </p:tgtEl>
                                        <p:attrNameLst>
                                          <p:attrName>style.visibility</p:attrName>
                                        </p:attrNameLst>
                                      </p:cBhvr>
                                      <p:to>
                                        <p:strVal val="visible"/>
                                      </p:to>
                                    </p:set>
                                    <p:animEffect transition="in" filter="fade">
                                      <p:cBhvr>
                                        <p:cTn id="18" dur="2000"/>
                                        <p:tgtEl>
                                          <p:spTgt spid="16387">
                                            <p:txEl>
                                              <p:pRg st="9" end="9"/>
                                            </p:txEl>
                                          </p:spTgt>
                                        </p:tgtEl>
                                      </p:cBhvr>
                                    </p:animEffect>
                                    <p:anim calcmode="lin" valueType="num">
                                      <p:cBhvr>
                                        <p:cTn id="19" dur="2000" fill="hold"/>
                                        <p:tgtEl>
                                          <p:spTgt spid="16387">
                                            <p:txEl>
                                              <p:pRg st="9" end="9"/>
                                            </p:txEl>
                                          </p:spTgt>
                                        </p:tgtEl>
                                        <p:attrNameLst>
                                          <p:attrName>ppt_x</p:attrName>
                                        </p:attrNameLst>
                                      </p:cBhvr>
                                      <p:tavLst>
                                        <p:tav tm="0">
                                          <p:val>
                                            <p:strVal val="#ppt_x"/>
                                          </p:val>
                                        </p:tav>
                                        <p:tav tm="100000">
                                          <p:val>
                                            <p:strVal val="#ppt_x"/>
                                          </p:val>
                                        </p:tav>
                                      </p:tavLst>
                                    </p:anim>
                                    <p:anim calcmode="lin" valueType="num">
                                      <p:cBhvr>
                                        <p:cTn id="20" dur="2000" fill="hold"/>
                                        <p:tgtEl>
                                          <p:spTgt spid="16387">
                                            <p:txEl>
                                              <p:pRg st="9" end="9"/>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6387">
                                            <p:txEl>
                                              <p:pRg st="2" end="2"/>
                                            </p:txEl>
                                          </p:spTgt>
                                        </p:tgtEl>
                                        <p:attrNameLst>
                                          <p:attrName>style.visibility</p:attrName>
                                        </p:attrNameLst>
                                      </p:cBhvr>
                                      <p:to>
                                        <p:strVal val="visible"/>
                                      </p:to>
                                    </p:set>
                                    <p:animEffect transition="in" filter="fade">
                                      <p:cBhvr>
                                        <p:cTn id="23" dur="2000"/>
                                        <p:tgtEl>
                                          <p:spTgt spid="16387">
                                            <p:txEl>
                                              <p:pRg st="2" end="2"/>
                                            </p:txEl>
                                          </p:spTgt>
                                        </p:tgtEl>
                                      </p:cBhvr>
                                    </p:animEffect>
                                    <p:anim calcmode="lin" valueType="num">
                                      <p:cBhvr>
                                        <p:cTn id="24" dur="20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p:cTn id="25" dur="2000" fill="hold"/>
                                        <p:tgtEl>
                                          <p:spTgt spid="163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6387">
                                            <p:txEl>
                                              <p:pRg st="3" end="3"/>
                                            </p:txEl>
                                          </p:spTgt>
                                        </p:tgtEl>
                                        <p:attrNameLst>
                                          <p:attrName>style.visibility</p:attrName>
                                        </p:attrNameLst>
                                      </p:cBhvr>
                                      <p:to>
                                        <p:strVal val="visible"/>
                                      </p:to>
                                    </p:set>
                                    <p:animEffect transition="in" filter="fade">
                                      <p:cBhvr>
                                        <p:cTn id="30" dur="2000"/>
                                        <p:tgtEl>
                                          <p:spTgt spid="16387">
                                            <p:txEl>
                                              <p:pRg st="3" end="3"/>
                                            </p:txEl>
                                          </p:spTgt>
                                        </p:tgtEl>
                                      </p:cBhvr>
                                    </p:animEffect>
                                    <p:anim calcmode="lin" valueType="num">
                                      <p:cBhvr>
                                        <p:cTn id="31" dur="20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p:cTn id="32" dur="2000" fill="hold"/>
                                        <p:tgtEl>
                                          <p:spTgt spid="1638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6387">
                                            <p:txEl>
                                              <p:pRg st="4" end="4"/>
                                            </p:txEl>
                                          </p:spTgt>
                                        </p:tgtEl>
                                        <p:attrNameLst>
                                          <p:attrName>style.visibility</p:attrName>
                                        </p:attrNameLst>
                                      </p:cBhvr>
                                      <p:to>
                                        <p:strVal val="visible"/>
                                      </p:to>
                                    </p:set>
                                    <p:animEffect transition="in" filter="fade">
                                      <p:cBhvr>
                                        <p:cTn id="37" dur="2000"/>
                                        <p:tgtEl>
                                          <p:spTgt spid="16387">
                                            <p:txEl>
                                              <p:pRg st="4" end="4"/>
                                            </p:txEl>
                                          </p:spTgt>
                                        </p:tgtEl>
                                      </p:cBhvr>
                                    </p:animEffect>
                                    <p:anim calcmode="lin" valueType="num">
                                      <p:cBhvr>
                                        <p:cTn id="38" dur="20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p:cTn id="39" dur="2000" fill="hold"/>
                                        <p:tgtEl>
                                          <p:spTgt spid="16387">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6387">
                                            <p:txEl>
                                              <p:pRg st="5" end="5"/>
                                            </p:txEl>
                                          </p:spTgt>
                                        </p:tgtEl>
                                        <p:attrNameLst>
                                          <p:attrName>style.visibility</p:attrName>
                                        </p:attrNameLst>
                                      </p:cBhvr>
                                      <p:to>
                                        <p:strVal val="visible"/>
                                      </p:to>
                                    </p:set>
                                    <p:animEffect transition="in" filter="fade">
                                      <p:cBhvr>
                                        <p:cTn id="42" dur="2000"/>
                                        <p:tgtEl>
                                          <p:spTgt spid="16387">
                                            <p:txEl>
                                              <p:pRg st="5" end="5"/>
                                            </p:txEl>
                                          </p:spTgt>
                                        </p:tgtEl>
                                      </p:cBhvr>
                                    </p:animEffect>
                                    <p:anim calcmode="lin" valueType="num">
                                      <p:cBhvr>
                                        <p:cTn id="43" dur="20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p:cTn id="44" dur="2000" fill="hold"/>
                                        <p:tgtEl>
                                          <p:spTgt spid="16387">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6387">
                                            <p:txEl>
                                              <p:pRg st="6" end="6"/>
                                            </p:txEl>
                                          </p:spTgt>
                                        </p:tgtEl>
                                        <p:attrNameLst>
                                          <p:attrName>style.visibility</p:attrName>
                                        </p:attrNameLst>
                                      </p:cBhvr>
                                      <p:to>
                                        <p:strVal val="visible"/>
                                      </p:to>
                                    </p:set>
                                    <p:animEffect transition="in" filter="fade">
                                      <p:cBhvr>
                                        <p:cTn id="47" dur="2000"/>
                                        <p:tgtEl>
                                          <p:spTgt spid="16387">
                                            <p:txEl>
                                              <p:pRg st="6" end="6"/>
                                            </p:txEl>
                                          </p:spTgt>
                                        </p:tgtEl>
                                      </p:cBhvr>
                                    </p:animEffect>
                                    <p:anim calcmode="lin" valueType="num">
                                      <p:cBhvr>
                                        <p:cTn id="48" dur="20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p:cTn id="49" dur="2000" fill="hold"/>
                                        <p:tgtEl>
                                          <p:spTgt spid="16387">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6387">
                                            <p:txEl>
                                              <p:pRg st="7" end="7"/>
                                            </p:txEl>
                                          </p:spTgt>
                                        </p:tgtEl>
                                        <p:attrNameLst>
                                          <p:attrName>style.visibility</p:attrName>
                                        </p:attrNameLst>
                                      </p:cBhvr>
                                      <p:to>
                                        <p:strVal val="visible"/>
                                      </p:to>
                                    </p:set>
                                    <p:animEffect transition="in" filter="fade">
                                      <p:cBhvr>
                                        <p:cTn id="52" dur="2000"/>
                                        <p:tgtEl>
                                          <p:spTgt spid="16387">
                                            <p:txEl>
                                              <p:pRg st="7" end="7"/>
                                            </p:txEl>
                                          </p:spTgt>
                                        </p:tgtEl>
                                      </p:cBhvr>
                                    </p:animEffect>
                                    <p:anim calcmode="lin" valueType="num">
                                      <p:cBhvr>
                                        <p:cTn id="53" dur="20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p:cTn id="54" dur="2000" fill="hold"/>
                                        <p:tgtEl>
                                          <p:spTgt spid="16387">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6387">
                                            <p:txEl>
                                              <p:pRg st="8" end="8"/>
                                            </p:txEl>
                                          </p:spTgt>
                                        </p:tgtEl>
                                        <p:attrNameLst>
                                          <p:attrName>style.visibility</p:attrName>
                                        </p:attrNameLst>
                                      </p:cBhvr>
                                      <p:to>
                                        <p:strVal val="visible"/>
                                      </p:to>
                                    </p:set>
                                    <p:animEffect transition="in" filter="fade">
                                      <p:cBhvr>
                                        <p:cTn id="57" dur="2000"/>
                                        <p:tgtEl>
                                          <p:spTgt spid="16387">
                                            <p:txEl>
                                              <p:pRg st="8" end="8"/>
                                            </p:txEl>
                                          </p:spTgt>
                                        </p:tgtEl>
                                      </p:cBhvr>
                                    </p:animEffect>
                                    <p:anim calcmode="lin" valueType="num">
                                      <p:cBhvr>
                                        <p:cTn id="58" dur="2000" fill="hold"/>
                                        <p:tgtEl>
                                          <p:spTgt spid="16387">
                                            <p:txEl>
                                              <p:pRg st="8" end="8"/>
                                            </p:txEl>
                                          </p:spTgt>
                                        </p:tgtEl>
                                        <p:attrNameLst>
                                          <p:attrName>ppt_x</p:attrName>
                                        </p:attrNameLst>
                                      </p:cBhvr>
                                      <p:tavLst>
                                        <p:tav tm="0">
                                          <p:val>
                                            <p:strVal val="#ppt_x"/>
                                          </p:val>
                                        </p:tav>
                                        <p:tav tm="100000">
                                          <p:val>
                                            <p:strVal val="#ppt_x"/>
                                          </p:val>
                                        </p:tav>
                                      </p:tavLst>
                                    </p:anim>
                                    <p:anim calcmode="lin" valueType="num">
                                      <p:cBhvr>
                                        <p:cTn id="59" dur="2000" fill="hold"/>
                                        <p:tgtEl>
                                          <p:spTgt spid="1638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6387">
                                            <p:txEl>
                                              <p:pRg st="11" end="11"/>
                                            </p:txEl>
                                          </p:spTgt>
                                        </p:tgtEl>
                                        <p:attrNameLst>
                                          <p:attrName>style.visibility</p:attrName>
                                        </p:attrNameLst>
                                      </p:cBhvr>
                                      <p:to>
                                        <p:strVal val="visible"/>
                                      </p:to>
                                    </p:set>
                                    <p:animEffect transition="in" filter="fade">
                                      <p:cBhvr>
                                        <p:cTn id="64" dur="2000"/>
                                        <p:tgtEl>
                                          <p:spTgt spid="16387">
                                            <p:txEl>
                                              <p:pRg st="11" end="11"/>
                                            </p:txEl>
                                          </p:spTgt>
                                        </p:tgtEl>
                                      </p:cBhvr>
                                    </p:animEffect>
                                    <p:anim calcmode="lin" valueType="num">
                                      <p:cBhvr>
                                        <p:cTn id="65" dur="2000" fill="hold"/>
                                        <p:tgtEl>
                                          <p:spTgt spid="16387">
                                            <p:txEl>
                                              <p:pRg st="11" end="11"/>
                                            </p:txEl>
                                          </p:spTgt>
                                        </p:tgtEl>
                                        <p:attrNameLst>
                                          <p:attrName>ppt_x</p:attrName>
                                        </p:attrNameLst>
                                      </p:cBhvr>
                                      <p:tavLst>
                                        <p:tav tm="0">
                                          <p:val>
                                            <p:strVal val="#ppt_x"/>
                                          </p:val>
                                        </p:tav>
                                        <p:tav tm="100000">
                                          <p:val>
                                            <p:strVal val="#ppt_x"/>
                                          </p:val>
                                        </p:tav>
                                      </p:tavLst>
                                    </p:anim>
                                    <p:anim calcmode="lin" valueType="num">
                                      <p:cBhvr>
                                        <p:cTn id="66" dur="2000" fill="hold"/>
                                        <p:tgtEl>
                                          <p:spTgt spid="16387">
                                            <p:txEl>
                                              <p:pRg st="11" end="11"/>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387">
                                            <p:txEl>
                                              <p:pRg st="12" end="12"/>
                                            </p:txEl>
                                          </p:spTgt>
                                        </p:tgtEl>
                                        <p:attrNameLst>
                                          <p:attrName>style.visibility</p:attrName>
                                        </p:attrNameLst>
                                      </p:cBhvr>
                                      <p:to>
                                        <p:strVal val="visible"/>
                                      </p:to>
                                    </p:set>
                                    <p:animEffect transition="in" filter="fade">
                                      <p:cBhvr>
                                        <p:cTn id="69" dur="2000"/>
                                        <p:tgtEl>
                                          <p:spTgt spid="16387">
                                            <p:txEl>
                                              <p:pRg st="12" end="12"/>
                                            </p:txEl>
                                          </p:spTgt>
                                        </p:tgtEl>
                                      </p:cBhvr>
                                    </p:animEffect>
                                    <p:anim calcmode="lin" valueType="num">
                                      <p:cBhvr>
                                        <p:cTn id="70" dur="2000" fill="hold"/>
                                        <p:tgtEl>
                                          <p:spTgt spid="16387">
                                            <p:txEl>
                                              <p:pRg st="12" end="12"/>
                                            </p:txEl>
                                          </p:spTgt>
                                        </p:tgtEl>
                                        <p:attrNameLst>
                                          <p:attrName>ppt_x</p:attrName>
                                        </p:attrNameLst>
                                      </p:cBhvr>
                                      <p:tavLst>
                                        <p:tav tm="0">
                                          <p:val>
                                            <p:strVal val="#ppt_x"/>
                                          </p:val>
                                        </p:tav>
                                        <p:tav tm="100000">
                                          <p:val>
                                            <p:strVal val="#ppt_x"/>
                                          </p:val>
                                        </p:tav>
                                      </p:tavLst>
                                    </p:anim>
                                    <p:anim calcmode="lin" valueType="num">
                                      <p:cBhvr>
                                        <p:cTn id="71" dur="2000" fill="hold"/>
                                        <p:tgtEl>
                                          <p:spTgt spid="1638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16387">
                                            <p:txEl>
                                              <p:pRg st="14" end="14"/>
                                            </p:txEl>
                                          </p:spTgt>
                                        </p:tgtEl>
                                        <p:attrNameLst>
                                          <p:attrName>style.visibility</p:attrName>
                                        </p:attrNameLst>
                                      </p:cBhvr>
                                      <p:to>
                                        <p:strVal val="visible"/>
                                      </p:to>
                                    </p:set>
                                    <p:animEffect transition="in" filter="fade">
                                      <p:cBhvr>
                                        <p:cTn id="76" dur="2000"/>
                                        <p:tgtEl>
                                          <p:spTgt spid="16387">
                                            <p:txEl>
                                              <p:pRg st="14" end="14"/>
                                            </p:txEl>
                                          </p:spTgt>
                                        </p:tgtEl>
                                      </p:cBhvr>
                                    </p:animEffect>
                                    <p:anim calcmode="lin" valueType="num">
                                      <p:cBhvr>
                                        <p:cTn id="77" dur="2000" fill="hold"/>
                                        <p:tgtEl>
                                          <p:spTgt spid="16387">
                                            <p:txEl>
                                              <p:pRg st="14" end="14"/>
                                            </p:txEl>
                                          </p:spTgt>
                                        </p:tgtEl>
                                        <p:attrNameLst>
                                          <p:attrName>ppt_x</p:attrName>
                                        </p:attrNameLst>
                                      </p:cBhvr>
                                      <p:tavLst>
                                        <p:tav tm="0">
                                          <p:val>
                                            <p:strVal val="#ppt_x"/>
                                          </p:val>
                                        </p:tav>
                                        <p:tav tm="100000">
                                          <p:val>
                                            <p:strVal val="#ppt_x"/>
                                          </p:val>
                                        </p:tav>
                                      </p:tavLst>
                                    </p:anim>
                                    <p:anim calcmode="lin" valueType="num">
                                      <p:cBhvr>
                                        <p:cTn id="78" dur="2000" fill="hold"/>
                                        <p:tgtEl>
                                          <p:spTgt spid="16387">
                                            <p:txEl>
                                              <p:pRg st="14" end="14"/>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6387">
                                            <p:txEl>
                                              <p:pRg st="15" end="15"/>
                                            </p:txEl>
                                          </p:spTgt>
                                        </p:tgtEl>
                                        <p:attrNameLst>
                                          <p:attrName>style.visibility</p:attrName>
                                        </p:attrNameLst>
                                      </p:cBhvr>
                                      <p:to>
                                        <p:strVal val="visible"/>
                                      </p:to>
                                    </p:set>
                                    <p:animEffect transition="in" filter="fade">
                                      <p:cBhvr>
                                        <p:cTn id="81" dur="2000"/>
                                        <p:tgtEl>
                                          <p:spTgt spid="16387">
                                            <p:txEl>
                                              <p:pRg st="15" end="15"/>
                                            </p:txEl>
                                          </p:spTgt>
                                        </p:tgtEl>
                                      </p:cBhvr>
                                    </p:animEffect>
                                    <p:anim calcmode="lin" valueType="num">
                                      <p:cBhvr>
                                        <p:cTn id="82" dur="2000" fill="hold"/>
                                        <p:tgtEl>
                                          <p:spTgt spid="16387">
                                            <p:txEl>
                                              <p:pRg st="15" end="15"/>
                                            </p:txEl>
                                          </p:spTgt>
                                        </p:tgtEl>
                                        <p:attrNameLst>
                                          <p:attrName>ppt_x</p:attrName>
                                        </p:attrNameLst>
                                      </p:cBhvr>
                                      <p:tavLst>
                                        <p:tav tm="0">
                                          <p:val>
                                            <p:strVal val="#ppt_x"/>
                                          </p:val>
                                        </p:tav>
                                        <p:tav tm="100000">
                                          <p:val>
                                            <p:strVal val="#ppt_x"/>
                                          </p:val>
                                        </p:tav>
                                      </p:tavLst>
                                    </p:anim>
                                    <p:anim calcmode="lin" valueType="num">
                                      <p:cBhvr>
                                        <p:cTn id="83" dur="2000" fill="hold"/>
                                        <p:tgtEl>
                                          <p:spTgt spid="16387">
                                            <p:txEl>
                                              <p:pRg st="15" end="15"/>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6387">
                                            <p:txEl>
                                              <p:pRg st="16" end="16"/>
                                            </p:txEl>
                                          </p:spTgt>
                                        </p:tgtEl>
                                        <p:attrNameLst>
                                          <p:attrName>style.visibility</p:attrName>
                                        </p:attrNameLst>
                                      </p:cBhvr>
                                      <p:to>
                                        <p:strVal val="visible"/>
                                      </p:to>
                                    </p:set>
                                    <p:animEffect transition="in" filter="fade">
                                      <p:cBhvr>
                                        <p:cTn id="86" dur="2000"/>
                                        <p:tgtEl>
                                          <p:spTgt spid="16387">
                                            <p:txEl>
                                              <p:pRg st="16" end="16"/>
                                            </p:txEl>
                                          </p:spTgt>
                                        </p:tgtEl>
                                      </p:cBhvr>
                                    </p:animEffect>
                                    <p:anim calcmode="lin" valueType="num">
                                      <p:cBhvr>
                                        <p:cTn id="87" dur="2000" fill="hold"/>
                                        <p:tgtEl>
                                          <p:spTgt spid="16387">
                                            <p:txEl>
                                              <p:pRg st="16" end="16"/>
                                            </p:txEl>
                                          </p:spTgt>
                                        </p:tgtEl>
                                        <p:attrNameLst>
                                          <p:attrName>ppt_x</p:attrName>
                                        </p:attrNameLst>
                                      </p:cBhvr>
                                      <p:tavLst>
                                        <p:tav tm="0">
                                          <p:val>
                                            <p:strVal val="#ppt_x"/>
                                          </p:val>
                                        </p:tav>
                                        <p:tav tm="100000">
                                          <p:val>
                                            <p:strVal val="#ppt_x"/>
                                          </p:val>
                                        </p:tav>
                                      </p:tavLst>
                                    </p:anim>
                                    <p:anim calcmode="lin" valueType="num">
                                      <p:cBhvr>
                                        <p:cTn id="88" dur="2000" fill="hold"/>
                                        <p:tgtEl>
                                          <p:spTgt spid="16387">
                                            <p:txEl>
                                              <p:pRg st="16" end="16"/>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16387">
                                            <p:txEl>
                                              <p:pRg st="47" end="47"/>
                                            </p:txEl>
                                          </p:spTgt>
                                        </p:tgtEl>
                                        <p:attrNameLst>
                                          <p:attrName>style.visibility</p:attrName>
                                        </p:attrNameLst>
                                      </p:cBhvr>
                                      <p:to>
                                        <p:strVal val="visible"/>
                                      </p:to>
                                    </p:set>
                                    <p:animEffect transition="in" filter="fade">
                                      <p:cBhvr>
                                        <p:cTn id="91" dur="2000"/>
                                        <p:tgtEl>
                                          <p:spTgt spid="16387">
                                            <p:txEl>
                                              <p:pRg st="47" end="47"/>
                                            </p:txEl>
                                          </p:spTgt>
                                        </p:tgtEl>
                                      </p:cBhvr>
                                    </p:animEffect>
                                    <p:anim calcmode="lin" valueType="num">
                                      <p:cBhvr>
                                        <p:cTn id="92" dur="2000" fill="hold"/>
                                        <p:tgtEl>
                                          <p:spTgt spid="16387">
                                            <p:txEl>
                                              <p:pRg st="47" end="47"/>
                                            </p:txEl>
                                          </p:spTgt>
                                        </p:tgtEl>
                                        <p:attrNameLst>
                                          <p:attrName>ppt_x</p:attrName>
                                        </p:attrNameLst>
                                      </p:cBhvr>
                                      <p:tavLst>
                                        <p:tav tm="0">
                                          <p:val>
                                            <p:strVal val="#ppt_x"/>
                                          </p:val>
                                        </p:tav>
                                        <p:tav tm="100000">
                                          <p:val>
                                            <p:strVal val="#ppt_x"/>
                                          </p:val>
                                        </p:tav>
                                      </p:tavLst>
                                    </p:anim>
                                    <p:anim calcmode="lin" valueType="num">
                                      <p:cBhvr>
                                        <p:cTn id="93" dur="2000" fill="hold"/>
                                        <p:tgtEl>
                                          <p:spTgt spid="16387">
                                            <p:txEl>
                                              <p:pRg st="47" end="47"/>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16387">
                                            <p:txEl>
                                              <p:pRg st="48" end="48"/>
                                            </p:txEl>
                                          </p:spTgt>
                                        </p:tgtEl>
                                        <p:attrNameLst>
                                          <p:attrName>style.visibility</p:attrName>
                                        </p:attrNameLst>
                                      </p:cBhvr>
                                      <p:to>
                                        <p:strVal val="visible"/>
                                      </p:to>
                                    </p:set>
                                    <p:animEffect transition="in" filter="fade">
                                      <p:cBhvr>
                                        <p:cTn id="96" dur="2000"/>
                                        <p:tgtEl>
                                          <p:spTgt spid="16387">
                                            <p:txEl>
                                              <p:pRg st="48" end="48"/>
                                            </p:txEl>
                                          </p:spTgt>
                                        </p:tgtEl>
                                      </p:cBhvr>
                                    </p:animEffect>
                                    <p:anim calcmode="lin" valueType="num">
                                      <p:cBhvr>
                                        <p:cTn id="97" dur="2000" fill="hold"/>
                                        <p:tgtEl>
                                          <p:spTgt spid="16387">
                                            <p:txEl>
                                              <p:pRg st="48" end="48"/>
                                            </p:txEl>
                                          </p:spTgt>
                                        </p:tgtEl>
                                        <p:attrNameLst>
                                          <p:attrName>ppt_x</p:attrName>
                                        </p:attrNameLst>
                                      </p:cBhvr>
                                      <p:tavLst>
                                        <p:tav tm="0">
                                          <p:val>
                                            <p:strVal val="#ppt_x"/>
                                          </p:val>
                                        </p:tav>
                                        <p:tav tm="100000">
                                          <p:val>
                                            <p:strVal val="#ppt_x"/>
                                          </p:val>
                                        </p:tav>
                                      </p:tavLst>
                                    </p:anim>
                                    <p:anim calcmode="lin" valueType="num">
                                      <p:cBhvr>
                                        <p:cTn id="98" dur="2000" fill="hold"/>
                                        <p:tgtEl>
                                          <p:spTgt spid="16387">
                                            <p:txEl>
                                              <p:pRg st="48" end="48"/>
                                            </p:txEl>
                                          </p:spTgt>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6387">
                                            <p:txEl>
                                              <p:pRg st="17" end="17"/>
                                            </p:txEl>
                                          </p:spTgt>
                                        </p:tgtEl>
                                        <p:attrNameLst>
                                          <p:attrName>style.visibility</p:attrName>
                                        </p:attrNameLst>
                                      </p:cBhvr>
                                      <p:to>
                                        <p:strVal val="visible"/>
                                      </p:to>
                                    </p:set>
                                    <p:animEffect transition="in" filter="fade">
                                      <p:cBhvr>
                                        <p:cTn id="103" dur="2000"/>
                                        <p:tgtEl>
                                          <p:spTgt spid="16387">
                                            <p:txEl>
                                              <p:pRg st="17" end="17"/>
                                            </p:txEl>
                                          </p:spTgt>
                                        </p:tgtEl>
                                      </p:cBhvr>
                                    </p:animEffect>
                                    <p:anim calcmode="lin" valueType="num">
                                      <p:cBhvr>
                                        <p:cTn id="104" dur="2000" fill="hold"/>
                                        <p:tgtEl>
                                          <p:spTgt spid="16387">
                                            <p:txEl>
                                              <p:pRg st="17" end="17"/>
                                            </p:txEl>
                                          </p:spTgt>
                                        </p:tgtEl>
                                        <p:attrNameLst>
                                          <p:attrName>ppt_x</p:attrName>
                                        </p:attrNameLst>
                                      </p:cBhvr>
                                      <p:tavLst>
                                        <p:tav tm="0">
                                          <p:val>
                                            <p:strVal val="#ppt_x"/>
                                          </p:val>
                                        </p:tav>
                                        <p:tav tm="100000">
                                          <p:val>
                                            <p:strVal val="#ppt_x"/>
                                          </p:val>
                                        </p:tav>
                                      </p:tavLst>
                                    </p:anim>
                                    <p:anim calcmode="lin" valueType="num">
                                      <p:cBhvr>
                                        <p:cTn id="105" dur="2000" fill="hold"/>
                                        <p:tgtEl>
                                          <p:spTgt spid="16387">
                                            <p:txEl>
                                              <p:pRg st="17" end="17"/>
                                            </p:txEl>
                                          </p:spTgt>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6387">
                                            <p:txEl>
                                              <p:pRg st="18" end="18"/>
                                            </p:txEl>
                                          </p:spTgt>
                                        </p:tgtEl>
                                        <p:attrNameLst>
                                          <p:attrName>style.visibility</p:attrName>
                                        </p:attrNameLst>
                                      </p:cBhvr>
                                      <p:to>
                                        <p:strVal val="visible"/>
                                      </p:to>
                                    </p:set>
                                    <p:animEffect transition="in" filter="fade">
                                      <p:cBhvr>
                                        <p:cTn id="108" dur="2000"/>
                                        <p:tgtEl>
                                          <p:spTgt spid="16387">
                                            <p:txEl>
                                              <p:pRg st="18" end="18"/>
                                            </p:txEl>
                                          </p:spTgt>
                                        </p:tgtEl>
                                      </p:cBhvr>
                                    </p:animEffect>
                                    <p:anim calcmode="lin" valueType="num">
                                      <p:cBhvr>
                                        <p:cTn id="109" dur="2000" fill="hold"/>
                                        <p:tgtEl>
                                          <p:spTgt spid="16387">
                                            <p:txEl>
                                              <p:pRg st="18" end="18"/>
                                            </p:txEl>
                                          </p:spTgt>
                                        </p:tgtEl>
                                        <p:attrNameLst>
                                          <p:attrName>ppt_x</p:attrName>
                                        </p:attrNameLst>
                                      </p:cBhvr>
                                      <p:tavLst>
                                        <p:tav tm="0">
                                          <p:val>
                                            <p:strVal val="#ppt_x"/>
                                          </p:val>
                                        </p:tav>
                                        <p:tav tm="100000">
                                          <p:val>
                                            <p:strVal val="#ppt_x"/>
                                          </p:val>
                                        </p:tav>
                                      </p:tavLst>
                                    </p:anim>
                                    <p:anim calcmode="lin" valueType="num">
                                      <p:cBhvr>
                                        <p:cTn id="110" dur="2000" fill="hold"/>
                                        <p:tgtEl>
                                          <p:spTgt spid="16387">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nodeType="clickEffect">
                                  <p:stCondLst>
                                    <p:cond delay="0"/>
                                  </p:stCondLst>
                                  <p:childTnLst>
                                    <p:set>
                                      <p:cBhvr>
                                        <p:cTn id="114" dur="1" fill="hold">
                                          <p:stCondLst>
                                            <p:cond delay="0"/>
                                          </p:stCondLst>
                                        </p:cTn>
                                        <p:tgtEl>
                                          <p:spTgt spid="16387">
                                            <p:txEl>
                                              <p:pRg st="20" end="20"/>
                                            </p:txEl>
                                          </p:spTgt>
                                        </p:tgtEl>
                                        <p:attrNameLst>
                                          <p:attrName>style.visibility</p:attrName>
                                        </p:attrNameLst>
                                      </p:cBhvr>
                                      <p:to>
                                        <p:strVal val="visible"/>
                                      </p:to>
                                    </p:set>
                                    <p:animEffect transition="in" filter="fade">
                                      <p:cBhvr>
                                        <p:cTn id="115" dur="2000"/>
                                        <p:tgtEl>
                                          <p:spTgt spid="16387">
                                            <p:txEl>
                                              <p:pRg st="20" end="20"/>
                                            </p:txEl>
                                          </p:spTgt>
                                        </p:tgtEl>
                                      </p:cBhvr>
                                    </p:animEffect>
                                    <p:anim calcmode="lin" valueType="num">
                                      <p:cBhvr>
                                        <p:cTn id="116" dur="2000" fill="hold"/>
                                        <p:tgtEl>
                                          <p:spTgt spid="16387">
                                            <p:txEl>
                                              <p:pRg st="20" end="20"/>
                                            </p:txEl>
                                          </p:spTgt>
                                        </p:tgtEl>
                                        <p:attrNameLst>
                                          <p:attrName>ppt_x</p:attrName>
                                        </p:attrNameLst>
                                      </p:cBhvr>
                                      <p:tavLst>
                                        <p:tav tm="0">
                                          <p:val>
                                            <p:strVal val="#ppt_x"/>
                                          </p:val>
                                        </p:tav>
                                        <p:tav tm="100000">
                                          <p:val>
                                            <p:strVal val="#ppt_x"/>
                                          </p:val>
                                        </p:tav>
                                      </p:tavLst>
                                    </p:anim>
                                    <p:anim calcmode="lin" valueType="num">
                                      <p:cBhvr>
                                        <p:cTn id="117" dur="2000" fill="hold"/>
                                        <p:tgtEl>
                                          <p:spTgt spid="16387">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nodeType="clickEffect">
                                  <p:stCondLst>
                                    <p:cond delay="0"/>
                                  </p:stCondLst>
                                  <p:childTnLst>
                                    <p:set>
                                      <p:cBhvr>
                                        <p:cTn id="121" dur="1" fill="hold">
                                          <p:stCondLst>
                                            <p:cond delay="0"/>
                                          </p:stCondLst>
                                        </p:cTn>
                                        <p:tgtEl>
                                          <p:spTgt spid="16387">
                                            <p:txEl>
                                              <p:pRg st="22" end="22"/>
                                            </p:txEl>
                                          </p:spTgt>
                                        </p:tgtEl>
                                        <p:attrNameLst>
                                          <p:attrName>style.visibility</p:attrName>
                                        </p:attrNameLst>
                                      </p:cBhvr>
                                      <p:to>
                                        <p:strVal val="visible"/>
                                      </p:to>
                                    </p:set>
                                    <p:animEffect transition="in" filter="fade">
                                      <p:cBhvr>
                                        <p:cTn id="122" dur="2000"/>
                                        <p:tgtEl>
                                          <p:spTgt spid="16387">
                                            <p:txEl>
                                              <p:pRg st="22" end="22"/>
                                            </p:txEl>
                                          </p:spTgt>
                                        </p:tgtEl>
                                      </p:cBhvr>
                                    </p:animEffect>
                                    <p:anim calcmode="lin" valueType="num">
                                      <p:cBhvr>
                                        <p:cTn id="123" dur="2000" fill="hold"/>
                                        <p:tgtEl>
                                          <p:spTgt spid="16387">
                                            <p:txEl>
                                              <p:pRg st="22" end="22"/>
                                            </p:txEl>
                                          </p:spTgt>
                                        </p:tgtEl>
                                        <p:attrNameLst>
                                          <p:attrName>ppt_x</p:attrName>
                                        </p:attrNameLst>
                                      </p:cBhvr>
                                      <p:tavLst>
                                        <p:tav tm="0">
                                          <p:val>
                                            <p:strVal val="#ppt_x"/>
                                          </p:val>
                                        </p:tav>
                                        <p:tav tm="100000">
                                          <p:val>
                                            <p:strVal val="#ppt_x"/>
                                          </p:val>
                                        </p:tav>
                                      </p:tavLst>
                                    </p:anim>
                                    <p:anim calcmode="lin" valueType="num">
                                      <p:cBhvr>
                                        <p:cTn id="124" dur="2000" fill="hold"/>
                                        <p:tgtEl>
                                          <p:spTgt spid="16387">
                                            <p:txEl>
                                              <p:pRg st="22" end="22"/>
                                            </p:txEl>
                                          </p:spTgt>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16387">
                                            <p:txEl>
                                              <p:pRg st="23" end="23"/>
                                            </p:txEl>
                                          </p:spTgt>
                                        </p:tgtEl>
                                        <p:attrNameLst>
                                          <p:attrName>style.visibility</p:attrName>
                                        </p:attrNameLst>
                                      </p:cBhvr>
                                      <p:to>
                                        <p:strVal val="visible"/>
                                      </p:to>
                                    </p:set>
                                    <p:animEffect transition="in" filter="fade">
                                      <p:cBhvr>
                                        <p:cTn id="127" dur="2000"/>
                                        <p:tgtEl>
                                          <p:spTgt spid="16387">
                                            <p:txEl>
                                              <p:pRg st="23" end="23"/>
                                            </p:txEl>
                                          </p:spTgt>
                                        </p:tgtEl>
                                      </p:cBhvr>
                                    </p:animEffect>
                                    <p:anim calcmode="lin" valueType="num">
                                      <p:cBhvr>
                                        <p:cTn id="128" dur="2000" fill="hold"/>
                                        <p:tgtEl>
                                          <p:spTgt spid="16387">
                                            <p:txEl>
                                              <p:pRg st="23" end="23"/>
                                            </p:txEl>
                                          </p:spTgt>
                                        </p:tgtEl>
                                        <p:attrNameLst>
                                          <p:attrName>ppt_x</p:attrName>
                                        </p:attrNameLst>
                                      </p:cBhvr>
                                      <p:tavLst>
                                        <p:tav tm="0">
                                          <p:val>
                                            <p:strVal val="#ppt_x"/>
                                          </p:val>
                                        </p:tav>
                                        <p:tav tm="100000">
                                          <p:val>
                                            <p:strVal val="#ppt_x"/>
                                          </p:val>
                                        </p:tav>
                                      </p:tavLst>
                                    </p:anim>
                                    <p:anim calcmode="lin" valueType="num">
                                      <p:cBhvr>
                                        <p:cTn id="129" dur="2000" fill="hold"/>
                                        <p:tgtEl>
                                          <p:spTgt spid="16387">
                                            <p:txEl>
                                              <p:pRg st="23" end="23"/>
                                            </p:txEl>
                                          </p:spTgt>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16387">
                                            <p:txEl>
                                              <p:pRg st="24" end="24"/>
                                            </p:txEl>
                                          </p:spTgt>
                                        </p:tgtEl>
                                        <p:attrNameLst>
                                          <p:attrName>style.visibility</p:attrName>
                                        </p:attrNameLst>
                                      </p:cBhvr>
                                      <p:to>
                                        <p:strVal val="visible"/>
                                      </p:to>
                                    </p:set>
                                    <p:animEffect transition="in" filter="fade">
                                      <p:cBhvr>
                                        <p:cTn id="132" dur="2000"/>
                                        <p:tgtEl>
                                          <p:spTgt spid="16387">
                                            <p:txEl>
                                              <p:pRg st="24" end="24"/>
                                            </p:txEl>
                                          </p:spTgt>
                                        </p:tgtEl>
                                      </p:cBhvr>
                                    </p:animEffect>
                                    <p:anim calcmode="lin" valueType="num">
                                      <p:cBhvr>
                                        <p:cTn id="133" dur="2000" fill="hold"/>
                                        <p:tgtEl>
                                          <p:spTgt spid="16387">
                                            <p:txEl>
                                              <p:pRg st="24" end="24"/>
                                            </p:txEl>
                                          </p:spTgt>
                                        </p:tgtEl>
                                        <p:attrNameLst>
                                          <p:attrName>ppt_x</p:attrName>
                                        </p:attrNameLst>
                                      </p:cBhvr>
                                      <p:tavLst>
                                        <p:tav tm="0">
                                          <p:val>
                                            <p:strVal val="#ppt_x"/>
                                          </p:val>
                                        </p:tav>
                                        <p:tav tm="100000">
                                          <p:val>
                                            <p:strVal val="#ppt_x"/>
                                          </p:val>
                                        </p:tav>
                                      </p:tavLst>
                                    </p:anim>
                                    <p:anim calcmode="lin" valueType="num">
                                      <p:cBhvr>
                                        <p:cTn id="134" dur="2000" fill="hold"/>
                                        <p:tgtEl>
                                          <p:spTgt spid="16387">
                                            <p:txEl>
                                              <p:pRg st="24" end="24"/>
                                            </p:txEl>
                                          </p:spTgt>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16387">
                                            <p:txEl>
                                              <p:pRg st="25" end="25"/>
                                            </p:txEl>
                                          </p:spTgt>
                                        </p:tgtEl>
                                        <p:attrNameLst>
                                          <p:attrName>style.visibility</p:attrName>
                                        </p:attrNameLst>
                                      </p:cBhvr>
                                      <p:to>
                                        <p:strVal val="visible"/>
                                      </p:to>
                                    </p:set>
                                    <p:animEffect transition="in" filter="fade">
                                      <p:cBhvr>
                                        <p:cTn id="137" dur="2000"/>
                                        <p:tgtEl>
                                          <p:spTgt spid="16387">
                                            <p:txEl>
                                              <p:pRg st="25" end="25"/>
                                            </p:txEl>
                                          </p:spTgt>
                                        </p:tgtEl>
                                      </p:cBhvr>
                                    </p:animEffect>
                                    <p:anim calcmode="lin" valueType="num">
                                      <p:cBhvr>
                                        <p:cTn id="138" dur="2000" fill="hold"/>
                                        <p:tgtEl>
                                          <p:spTgt spid="16387">
                                            <p:txEl>
                                              <p:pRg st="25" end="25"/>
                                            </p:txEl>
                                          </p:spTgt>
                                        </p:tgtEl>
                                        <p:attrNameLst>
                                          <p:attrName>ppt_x</p:attrName>
                                        </p:attrNameLst>
                                      </p:cBhvr>
                                      <p:tavLst>
                                        <p:tav tm="0">
                                          <p:val>
                                            <p:strVal val="#ppt_x"/>
                                          </p:val>
                                        </p:tav>
                                        <p:tav tm="100000">
                                          <p:val>
                                            <p:strVal val="#ppt_x"/>
                                          </p:val>
                                        </p:tav>
                                      </p:tavLst>
                                    </p:anim>
                                    <p:anim calcmode="lin" valueType="num">
                                      <p:cBhvr>
                                        <p:cTn id="139" dur="2000" fill="hold"/>
                                        <p:tgtEl>
                                          <p:spTgt spid="16387">
                                            <p:txEl>
                                              <p:pRg st="25" end="25"/>
                                            </p:txEl>
                                          </p:spTgt>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nodeType="clickEffect">
                                  <p:stCondLst>
                                    <p:cond delay="0"/>
                                  </p:stCondLst>
                                  <p:childTnLst>
                                    <p:set>
                                      <p:cBhvr>
                                        <p:cTn id="143" dur="1" fill="hold">
                                          <p:stCondLst>
                                            <p:cond delay="0"/>
                                          </p:stCondLst>
                                        </p:cTn>
                                        <p:tgtEl>
                                          <p:spTgt spid="16387">
                                            <p:txEl>
                                              <p:pRg st="26" end="26"/>
                                            </p:txEl>
                                          </p:spTgt>
                                        </p:tgtEl>
                                        <p:attrNameLst>
                                          <p:attrName>style.visibility</p:attrName>
                                        </p:attrNameLst>
                                      </p:cBhvr>
                                      <p:to>
                                        <p:strVal val="visible"/>
                                      </p:to>
                                    </p:set>
                                    <p:animEffect transition="in" filter="fade">
                                      <p:cBhvr>
                                        <p:cTn id="144" dur="2000"/>
                                        <p:tgtEl>
                                          <p:spTgt spid="16387">
                                            <p:txEl>
                                              <p:pRg st="26" end="26"/>
                                            </p:txEl>
                                          </p:spTgt>
                                        </p:tgtEl>
                                      </p:cBhvr>
                                    </p:animEffect>
                                    <p:anim calcmode="lin" valueType="num">
                                      <p:cBhvr>
                                        <p:cTn id="145" dur="2000" fill="hold"/>
                                        <p:tgtEl>
                                          <p:spTgt spid="16387">
                                            <p:txEl>
                                              <p:pRg st="26" end="26"/>
                                            </p:txEl>
                                          </p:spTgt>
                                        </p:tgtEl>
                                        <p:attrNameLst>
                                          <p:attrName>ppt_x</p:attrName>
                                        </p:attrNameLst>
                                      </p:cBhvr>
                                      <p:tavLst>
                                        <p:tav tm="0">
                                          <p:val>
                                            <p:strVal val="#ppt_x"/>
                                          </p:val>
                                        </p:tav>
                                        <p:tav tm="100000">
                                          <p:val>
                                            <p:strVal val="#ppt_x"/>
                                          </p:val>
                                        </p:tav>
                                      </p:tavLst>
                                    </p:anim>
                                    <p:anim calcmode="lin" valueType="num">
                                      <p:cBhvr>
                                        <p:cTn id="146" dur="2000" fill="hold"/>
                                        <p:tgtEl>
                                          <p:spTgt spid="16387">
                                            <p:txEl>
                                              <p:pRg st="26" end="26"/>
                                            </p:txEl>
                                          </p:spTgt>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16387">
                                            <p:txEl>
                                              <p:pRg st="27" end="27"/>
                                            </p:txEl>
                                          </p:spTgt>
                                        </p:tgtEl>
                                        <p:attrNameLst>
                                          <p:attrName>style.visibility</p:attrName>
                                        </p:attrNameLst>
                                      </p:cBhvr>
                                      <p:to>
                                        <p:strVal val="visible"/>
                                      </p:to>
                                    </p:set>
                                    <p:animEffect transition="in" filter="fade">
                                      <p:cBhvr>
                                        <p:cTn id="149" dur="2000"/>
                                        <p:tgtEl>
                                          <p:spTgt spid="16387">
                                            <p:txEl>
                                              <p:pRg st="27" end="27"/>
                                            </p:txEl>
                                          </p:spTgt>
                                        </p:tgtEl>
                                      </p:cBhvr>
                                    </p:animEffect>
                                    <p:anim calcmode="lin" valueType="num">
                                      <p:cBhvr>
                                        <p:cTn id="150" dur="2000" fill="hold"/>
                                        <p:tgtEl>
                                          <p:spTgt spid="16387">
                                            <p:txEl>
                                              <p:pRg st="27" end="27"/>
                                            </p:txEl>
                                          </p:spTgt>
                                        </p:tgtEl>
                                        <p:attrNameLst>
                                          <p:attrName>ppt_x</p:attrName>
                                        </p:attrNameLst>
                                      </p:cBhvr>
                                      <p:tavLst>
                                        <p:tav tm="0">
                                          <p:val>
                                            <p:strVal val="#ppt_x"/>
                                          </p:val>
                                        </p:tav>
                                        <p:tav tm="100000">
                                          <p:val>
                                            <p:strVal val="#ppt_x"/>
                                          </p:val>
                                        </p:tav>
                                      </p:tavLst>
                                    </p:anim>
                                    <p:anim calcmode="lin" valueType="num">
                                      <p:cBhvr>
                                        <p:cTn id="151" dur="2000" fill="hold"/>
                                        <p:tgtEl>
                                          <p:spTgt spid="16387">
                                            <p:txEl>
                                              <p:pRg st="27" end="27"/>
                                            </p:txEl>
                                          </p:spTgt>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16387">
                                            <p:txEl>
                                              <p:pRg st="28" end="28"/>
                                            </p:txEl>
                                          </p:spTgt>
                                        </p:tgtEl>
                                        <p:attrNameLst>
                                          <p:attrName>style.visibility</p:attrName>
                                        </p:attrNameLst>
                                      </p:cBhvr>
                                      <p:to>
                                        <p:strVal val="visible"/>
                                      </p:to>
                                    </p:set>
                                    <p:animEffect transition="in" filter="fade">
                                      <p:cBhvr>
                                        <p:cTn id="154" dur="2000"/>
                                        <p:tgtEl>
                                          <p:spTgt spid="16387">
                                            <p:txEl>
                                              <p:pRg st="28" end="28"/>
                                            </p:txEl>
                                          </p:spTgt>
                                        </p:tgtEl>
                                      </p:cBhvr>
                                    </p:animEffect>
                                    <p:anim calcmode="lin" valueType="num">
                                      <p:cBhvr>
                                        <p:cTn id="155" dur="2000" fill="hold"/>
                                        <p:tgtEl>
                                          <p:spTgt spid="16387">
                                            <p:txEl>
                                              <p:pRg st="28" end="28"/>
                                            </p:txEl>
                                          </p:spTgt>
                                        </p:tgtEl>
                                        <p:attrNameLst>
                                          <p:attrName>ppt_x</p:attrName>
                                        </p:attrNameLst>
                                      </p:cBhvr>
                                      <p:tavLst>
                                        <p:tav tm="0">
                                          <p:val>
                                            <p:strVal val="#ppt_x"/>
                                          </p:val>
                                        </p:tav>
                                        <p:tav tm="100000">
                                          <p:val>
                                            <p:strVal val="#ppt_x"/>
                                          </p:val>
                                        </p:tav>
                                      </p:tavLst>
                                    </p:anim>
                                    <p:anim calcmode="lin" valueType="num">
                                      <p:cBhvr>
                                        <p:cTn id="156" dur="2000" fill="hold"/>
                                        <p:tgtEl>
                                          <p:spTgt spid="16387">
                                            <p:txEl>
                                              <p:pRg st="28" end="28"/>
                                            </p:txEl>
                                          </p:spTgt>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16387">
                                            <p:txEl>
                                              <p:pRg st="29" end="29"/>
                                            </p:txEl>
                                          </p:spTgt>
                                        </p:tgtEl>
                                        <p:attrNameLst>
                                          <p:attrName>style.visibility</p:attrName>
                                        </p:attrNameLst>
                                      </p:cBhvr>
                                      <p:to>
                                        <p:strVal val="visible"/>
                                      </p:to>
                                    </p:set>
                                    <p:animEffect transition="in" filter="fade">
                                      <p:cBhvr>
                                        <p:cTn id="159" dur="2000"/>
                                        <p:tgtEl>
                                          <p:spTgt spid="16387">
                                            <p:txEl>
                                              <p:pRg st="29" end="29"/>
                                            </p:txEl>
                                          </p:spTgt>
                                        </p:tgtEl>
                                      </p:cBhvr>
                                    </p:animEffect>
                                    <p:anim calcmode="lin" valueType="num">
                                      <p:cBhvr>
                                        <p:cTn id="160" dur="2000" fill="hold"/>
                                        <p:tgtEl>
                                          <p:spTgt spid="16387">
                                            <p:txEl>
                                              <p:pRg st="29" end="29"/>
                                            </p:txEl>
                                          </p:spTgt>
                                        </p:tgtEl>
                                        <p:attrNameLst>
                                          <p:attrName>ppt_x</p:attrName>
                                        </p:attrNameLst>
                                      </p:cBhvr>
                                      <p:tavLst>
                                        <p:tav tm="0">
                                          <p:val>
                                            <p:strVal val="#ppt_x"/>
                                          </p:val>
                                        </p:tav>
                                        <p:tav tm="100000">
                                          <p:val>
                                            <p:strVal val="#ppt_x"/>
                                          </p:val>
                                        </p:tav>
                                      </p:tavLst>
                                    </p:anim>
                                    <p:anim calcmode="lin" valueType="num">
                                      <p:cBhvr>
                                        <p:cTn id="161" dur="2000" fill="hold"/>
                                        <p:tgtEl>
                                          <p:spTgt spid="16387">
                                            <p:txEl>
                                              <p:pRg st="29" end="29"/>
                                            </p:txEl>
                                          </p:spTgt>
                                        </p:tgtEl>
                                        <p:attrNameLst>
                                          <p:attrName>ppt_y</p:attrName>
                                        </p:attrNameLst>
                                      </p:cBhvr>
                                      <p:tavLst>
                                        <p:tav tm="0">
                                          <p:val>
                                            <p:strVal val="#ppt_y+.1"/>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42" presetClass="entr" presetSubtype="0" fill="hold" nodeType="clickEffect">
                                  <p:stCondLst>
                                    <p:cond delay="0"/>
                                  </p:stCondLst>
                                  <p:childTnLst>
                                    <p:set>
                                      <p:cBhvr>
                                        <p:cTn id="165" dur="1" fill="hold">
                                          <p:stCondLst>
                                            <p:cond delay="0"/>
                                          </p:stCondLst>
                                        </p:cTn>
                                        <p:tgtEl>
                                          <p:spTgt spid="16387">
                                            <p:txEl>
                                              <p:pRg st="30" end="30"/>
                                            </p:txEl>
                                          </p:spTgt>
                                        </p:tgtEl>
                                        <p:attrNameLst>
                                          <p:attrName>style.visibility</p:attrName>
                                        </p:attrNameLst>
                                      </p:cBhvr>
                                      <p:to>
                                        <p:strVal val="visible"/>
                                      </p:to>
                                    </p:set>
                                    <p:animEffect transition="in" filter="fade">
                                      <p:cBhvr>
                                        <p:cTn id="166" dur="2000"/>
                                        <p:tgtEl>
                                          <p:spTgt spid="16387">
                                            <p:txEl>
                                              <p:pRg st="30" end="30"/>
                                            </p:txEl>
                                          </p:spTgt>
                                        </p:tgtEl>
                                      </p:cBhvr>
                                    </p:animEffect>
                                    <p:anim calcmode="lin" valueType="num">
                                      <p:cBhvr>
                                        <p:cTn id="167" dur="2000" fill="hold"/>
                                        <p:tgtEl>
                                          <p:spTgt spid="16387">
                                            <p:txEl>
                                              <p:pRg st="30" end="30"/>
                                            </p:txEl>
                                          </p:spTgt>
                                        </p:tgtEl>
                                        <p:attrNameLst>
                                          <p:attrName>ppt_x</p:attrName>
                                        </p:attrNameLst>
                                      </p:cBhvr>
                                      <p:tavLst>
                                        <p:tav tm="0">
                                          <p:val>
                                            <p:strVal val="#ppt_x"/>
                                          </p:val>
                                        </p:tav>
                                        <p:tav tm="100000">
                                          <p:val>
                                            <p:strVal val="#ppt_x"/>
                                          </p:val>
                                        </p:tav>
                                      </p:tavLst>
                                    </p:anim>
                                    <p:anim calcmode="lin" valueType="num">
                                      <p:cBhvr>
                                        <p:cTn id="168" dur="2000" fill="hold"/>
                                        <p:tgtEl>
                                          <p:spTgt spid="16387">
                                            <p:txEl>
                                              <p:pRg st="30" end="30"/>
                                            </p:txEl>
                                          </p:spTgt>
                                        </p:tgtEl>
                                        <p:attrNameLst>
                                          <p:attrName>ppt_y</p:attrName>
                                        </p:attrNameLst>
                                      </p:cBhvr>
                                      <p:tavLst>
                                        <p:tav tm="0">
                                          <p:val>
                                            <p:strVal val="#ppt_y+.1"/>
                                          </p:val>
                                        </p:tav>
                                        <p:tav tm="100000">
                                          <p:val>
                                            <p:strVal val="#ppt_y"/>
                                          </p:val>
                                        </p:tav>
                                      </p:tavLst>
                                    </p:anim>
                                  </p:childTnLst>
                                </p:cTn>
                              </p:par>
                              <p:par>
                                <p:cTn id="169" presetID="42" presetClass="entr" presetSubtype="0" fill="hold" nodeType="withEffect">
                                  <p:stCondLst>
                                    <p:cond delay="0"/>
                                  </p:stCondLst>
                                  <p:childTnLst>
                                    <p:set>
                                      <p:cBhvr>
                                        <p:cTn id="170" dur="1" fill="hold">
                                          <p:stCondLst>
                                            <p:cond delay="0"/>
                                          </p:stCondLst>
                                        </p:cTn>
                                        <p:tgtEl>
                                          <p:spTgt spid="16387">
                                            <p:txEl>
                                              <p:pRg st="31" end="31"/>
                                            </p:txEl>
                                          </p:spTgt>
                                        </p:tgtEl>
                                        <p:attrNameLst>
                                          <p:attrName>style.visibility</p:attrName>
                                        </p:attrNameLst>
                                      </p:cBhvr>
                                      <p:to>
                                        <p:strVal val="visible"/>
                                      </p:to>
                                    </p:set>
                                    <p:animEffect transition="in" filter="fade">
                                      <p:cBhvr>
                                        <p:cTn id="171" dur="2000"/>
                                        <p:tgtEl>
                                          <p:spTgt spid="16387">
                                            <p:txEl>
                                              <p:pRg st="31" end="31"/>
                                            </p:txEl>
                                          </p:spTgt>
                                        </p:tgtEl>
                                      </p:cBhvr>
                                    </p:animEffect>
                                    <p:anim calcmode="lin" valueType="num">
                                      <p:cBhvr>
                                        <p:cTn id="172" dur="2000" fill="hold"/>
                                        <p:tgtEl>
                                          <p:spTgt spid="16387">
                                            <p:txEl>
                                              <p:pRg st="31" end="31"/>
                                            </p:txEl>
                                          </p:spTgt>
                                        </p:tgtEl>
                                        <p:attrNameLst>
                                          <p:attrName>ppt_x</p:attrName>
                                        </p:attrNameLst>
                                      </p:cBhvr>
                                      <p:tavLst>
                                        <p:tav tm="0">
                                          <p:val>
                                            <p:strVal val="#ppt_x"/>
                                          </p:val>
                                        </p:tav>
                                        <p:tav tm="100000">
                                          <p:val>
                                            <p:strVal val="#ppt_x"/>
                                          </p:val>
                                        </p:tav>
                                      </p:tavLst>
                                    </p:anim>
                                    <p:anim calcmode="lin" valueType="num">
                                      <p:cBhvr>
                                        <p:cTn id="173" dur="2000" fill="hold"/>
                                        <p:tgtEl>
                                          <p:spTgt spid="16387">
                                            <p:txEl>
                                              <p:pRg st="31" end="31"/>
                                            </p:txEl>
                                          </p:spTgt>
                                        </p:tgtEl>
                                        <p:attrNameLst>
                                          <p:attrName>ppt_y</p:attrName>
                                        </p:attrNameLst>
                                      </p:cBhvr>
                                      <p:tavLst>
                                        <p:tav tm="0">
                                          <p:val>
                                            <p:strVal val="#ppt_y+.1"/>
                                          </p:val>
                                        </p:tav>
                                        <p:tav tm="100000">
                                          <p:val>
                                            <p:strVal val="#ppt_y"/>
                                          </p:val>
                                        </p:tav>
                                      </p:tavLst>
                                    </p:anim>
                                  </p:childTnLst>
                                </p:cTn>
                              </p:par>
                              <p:par>
                                <p:cTn id="174" presetID="42" presetClass="entr" presetSubtype="0" fill="hold" nodeType="withEffect">
                                  <p:stCondLst>
                                    <p:cond delay="0"/>
                                  </p:stCondLst>
                                  <p:childTnLst>
                                    <p:set>
                                      <p:cBhvr>
                                        <p:cTn id="175" dur="1" fill="hold">
                                          <p:stCondLst>
                                            <p:cond delay="0"/>
                                          </p:stCondLst>
                                        </p:cTn>
                                        <p:tgtEl>
                                          <p:spTgt spid="16387">
                                            <p:txEl>
                                              <p:pRg st="32" end="32"/>
                                            </p:txEl>
                                          </p:spTgt>
                                        </p:tgtEl>
                                        <p:attrNameLst>
                                          <p:attrName>style.visibility</p:attrName>
                                        </p:attrNameLst>
                                      </p:cBhvr>
                                      <p:to>
                                        <p:strVal val="visible"/>
                                      </p:to>
                                    </p:set>
                                    <p:animEffect transition="in" filter="fade">
                                      <p:cBhvr>
                                        <p:cTn id="176" dur="2000"/>
                                        <p:tgtEl>
                                          <p:spTgt spid="16387">
                                            <p:txEl>
                                              <p:pRg st="32" end="32"/>
                                            </p:txEl>
                                          </p:spTgt>
                                        </p:tgtEl>
                                      </p:cBhvr>
                                    </p:animEffect>
                                    <p:anim calcmode="lin" valueType="num">
                                      <p:cBhvr>
                                        <p:cTn id="177" dur="2000" fill="hold"/>
                                        <p:tgtEl>
                                          <p:spTgt spid="16387">
                                            <p:txEl>
                                              <p:pRg st="32" end="32"/>
                                            </p:txEl>
                                          </p:spTgt>
                                        </p:tgtEl>
                                        <p:attrNameLst>
                                          <p:attrName>ppt_x</p:attrName>
                                        </p:attrNameLst>
                                      </p:cBhvr>
                                      <p:tavLst>
                                        <p:tav tm="0">
                                          <p:val>
                                            <p:strVal val="#ppt_x"/>
                                          </p:val>
                                        </p:tav>
                                        <p:tav tm="100000">
                                          <p:val>
                                            <p:strVal val="#ppt_x"/>
                                          </p:val>
                                        </p:tav>
                                      </p:tavLst>
                                    </p:anim>
                                    <p:anim calcmode="lin" valueType="num">
                                      <p:cBhvr>
                                        <p:cTn id="178" dur="2000" fill="hold"/>
                                        <p:tgtEl>
                                          <p:spTgt spid="16387">
                                            <p:txEl>
                                              <p:pRg st="32" end="32"/>
                                            </p:txEl>
                                          </p:spTgt>
                                        </p:tgtEl>
                                        <p:attrNameLst>
                                          <p:attrName>ppt_y</p:attrName>
                                        </p:attrNameLst>
                                      </p:cBhvr>
                                      <p:tavLst>
                                        <p:tav tm="0">
                                          <p:val>
                                            <p:strVal val="#ppt_y+.1"/>
                                          </p:val>
                                        </p:tav>
                                        <p:tav tm="100000">
                                          <p:val>
                                            <p:strVal val="#ppt_y"/>
                                          </p:val>
                                        </p:tav>
                                      </p:tavLst>
                                    </p:anim>
                                  </p:childTnLst>
                                </p:cTn>
                              </p:par>
                              <p:par>
                                <p:cTn id="179" presetID="42" presetClass="entr" presetSubtype="0" fill="hold" nodeType="withEffect">
                                  <p:stCondLst>
                                    <p:cond delay="0"/>
                                  </p:stCondLst>
                                  <p:childTnLst>
                                    <p:set>
                                      <p:cBhvr>
                                        <p:cTn id="180" dur="1" fill="hold">
                                          <p:stCondLst>
                                            <p:cond delay="0"/>
                                          </p:stCondLst>
                                        </p:cTn>
                                        <p:tgtEl>
                                          <p:spTgt spid="16387">
                                            <p:txEl>
                                              <p:pRg st="33" end="33"/>
                                            </p:txEl>
                                          </p:spTgt>
                                        </p:tgtEl>
                                        <p:attrNameLst>
                                          <p:attrName>style.visibility</p:attrName>
                                        </p:attrNameLst>
                                      </p:cBhvr>
                                      <p:to>
                                        <p:strVal val="visible"/>
                                      </p:to>
                                    </p:set>
                                    <p:animEffect transition="in" filter="fade">
                                      <p:cBhvr>
                                        <p:cTn id="181" dur="2000"/>
                                        <p:tgtEl>
                                          <p:spTgt spid="16387">
                                            <p:txEl>
                                              <p:pRg st="33" end="33"/>
                                            </p:txEl>
                                          </p:spTgt>
                                        </p:tgtEl>
                                      </p:cBhvr>
                                    </p:animEffect>
                                    <p:anim calcmode="lin" valueType="num">
                                      <p:cBhvr>
                                        <p:cTn id="182" dur="2000" fill="hold"/>
                                        <p:tgtEl>
                                          <p:spTgt spid="16387">
                                            <p:txEl>
                                              <p:pRg st="33" end="33"/>
                                            </p:txEl>
                                          </p:spTgt>
                                        </p:tgtEl>
                                        <p:attrNameLst>
                                          <p:attrName>ppt_x</p:attrName>
                                        </p:attrNameLst>
                                      </p:cBhvr>
                                      <p:tavLst>
                                        <p:tav tm="0">
                                          <p:val>
                                            <p:strVal val="#ppt_x"/>
                                          </p:val>
                                        </p:tav>
                                        <p:tav tm="100000">
                                          <p:val>
                                            <p:strVal val="#ppt_x"/>
                                          </p:val>
                                        </p:tav>
                                      </p:tavLst>
                                    </p:anim>
                                    <p:anim calcmode="lin" valueType="num">
                                      <p:cBhvr>
                                        <p:cTn id="183" dur="2000" fill="hold"/>
                                        <p:tgtEl>
                                          <p:spTgt spid="16387">
                                            <p:txEl>
                                              <p:pRg st="33" end="33"/>
                                            </p:txEl>
                                          </p:spTgt>
                                        </p:tgtEl>
                                        <p:attrNameLst>
                                          <p:attrName>ppt_y</p:attrName>
                                        </p:attrNameLst>
                                      </p:cBhvr>
                                      <p:tavLst>
                                        <p:tav tm="0">
                                          <p:val>
                                            <p:strVal val="#ppt_y+.1"/>
                                          </p:val>
                                        </p:tav>
                                        <p:tav tm="100000">
                                          <p:val>
                                            <p:strVal val="#ppt_y"/>
                                          </p:val>
                                        </p:tav>
                                      </p:tavLst>
                                    </p:anim>
                                  </p:childTnLst>
                                </p:cTn>
                              </p:par>
                              <p:par>
                                <p:cTn id="184" presetID="42" presetClass="entr" presetSubtype="0" fill="hold" nodeType="withEffect">
                                  <p:stCondLst>
                                    <p:cond delay="0"/>
                                  </p:stCondLst>
                                  <p:childTnLst>
                                    <p:set>
                                      <p:cBhvr>
                                        <p:cTn id="185" dur="1" fill="hold">
                                          <p:stCondLst>
                                            <p:cond delay="0"/>
                                          </p:stCondLst>
                                        </p:cTn>
                                        <p:tgtEl>
                                          <p:spTgt spid="16387">
                                            <p:txEl>
                                              <p:pRg st="34" end="34"/>
                                            </p:txEl>
                                          </p:spTgt>
                                        </p:tgtEl>
                                        <p:attrNameLst>
                                          <p:attrName>style.visibility</p:attrName>
                                        </p:attrNameLst>
                                      </p:cBhvr>
                                      <p:to>
                                        <p:strVal val="visible"/>
                                      </p:to>
                                    </p:set>
                                    <p:animEffect transition="in" filter="fade">
                                      <p:cBhvr>
                                        <p:cTn id="186" dur="2000"/>
                                        <p:tgtEl>
                                          <p:spTgt spid="16387">
                                            <p:txEl>
                                              <p:pRg st="34" end="34"/>
                                            </p:txEl>
                                          </p:spTgt>
                                        </p:tgtEl>
                                      </p:cBhvr>
                                    </p:animEffect>
                                    <p:anim calcmode="lin" valueType="num">
                                      <p:cBhvr>
                                        <p:cTn id="187" dur="2000" fill="hold"/>
                                        <p:tgtEl>
                                          <p:spTgt spid="16387">
                                            <p:txEl>
                                              <p:pRg st="34" end="34"/>
                                            </p:txEl>
                                          </p:spTgt>
                                        </p:tgtEl>
                                        <p:attrNameLst>
                                          <p:attrName>ppt_x</p:attrName>
                                        </p:attrNameLst>
                                      </p:cBhvr>
                                      <p:tavLst>
                                        <p:tav tm="0">
                                          <p:val>
                                            <p:strVal val="#ppt_x"/>
                                          </p:val>
                                        </p:tav>
                                        <p:tav tm="100000">
                                          <p:val>
                                            <p:strVal val="#ppt_x"/>
                                          </p:val>
                                        </p:tav>
                                      </p:tavLst>
                                    </p:anim>
                                    <p:anim calcmode="lin" valueType="num">
                                      <p:cBhvr>
                                        <p:cTn id="188" dur="2000" fill="hold"/>
                                        <p:tgtEl>
                                          <p:spTgt spid="16387">
                                            <p:txEl>
                                              <p:pRg st="34" end="34"/>
                                            </p:txEl>
                                          </p:spTgt>
                                        </p:tgtEl>
                                        <p:attrNameLst>
                                          <p:attrName>ppt_y</p:attrName>
                                        </p:attrNameLst>
                                      </p:cBhvr>
                                      <p:tavLst>
                                        <p:tav tm="0">
                                          <p:val>
                                            <p:strVal val="#ppt_y+.1"/>
                                          </p:val>
                                        </p:tav>
                                        <p:tav tm="100000">
                                          <p:val>
                                            <p:strVal val="#ppt_y"/>
                                          </p:val>
                                        </p:tav>
                                      </p:tavLst>
                                    </p:anim>
                                  </p:childTnLst>
                                </p:cTn>
                              </p:par>
                              <p:par>
                                <p:cTn id="189" presetID="42" presetClass="entr" presetSubtype="0" fill="hold" nodeType="withEffect">
                                  <p:stCondLst>
                                    <p:cond delay="0"/>
                                  </p:stCondLst>
                                  <p:childTnLst>
                                    <p:set>
                                      <p:cBhvr>
                                        <p:cTn id="190" dur="1" fill="hold">
                                          <p:stCondLst>
                                            <p:cond delay="0"/>
                                          </p:stCondLst>
                                        </p:cTn>
                                        <p:tgtEl>
                                          <p:spTgt spid="16387">
                                            <p:txEl>
                                              <p:pRg st="35" end="35"/>
                                            </p:txEl>
                                          </p:spTgt>
                                        </p:tgtEl>
                                        <p:attrNameLst>
                                          <p:attrName>style.visibility</p:attrName>
                                        </p:attrNameLst>
                                      </p:cBhvr>
                                      <p:to>
                                        <p:strVal val="visible"/>
                                      </p:to>
                                    </p:set>
                                    <p:animEffect transition="in" filter="fade">
                                      <p:cBhvr>
                                        <p:cTn id="191" dur="2000"/>
                                        <p:tgtEl>
                                          <p:spTgt spid="16387">
                                            <p:txEl>
                                              <p:pRg st="35" end="35"/>
                                            </p:txEl>
                                          </p:spTgt>
                                        </p:tgtEl>
                                      </p:cBhvr>
                                    </p:animEffect>
                                    <p:anim calcmode="lin" valueType="num">
                                      <p:cBhvr>
                                        <p:cTn id="192" dur="2000" fill="hold"/>
                                        <p:tgtEl>
                                          <p:spTgt spid="16387">
                                            <p:txEl>
                                              <p:pRg st="35" end="35"/>
                                            </p:txEl>
                                          </p:spTgt>
                                        </p:tgtEl>
                                        <p:attrNameLst>
                                          <p:attrName>ppt_x</p:attrName>
                                        </p:attrNameLst>
                                      </p:cBhvr>
                                      <p:tavLst>
                                        <p:tav tm="0">
                                          <p:val>
                                            <p:strVal val="#ppt_x"/>
                                          </p:val>
                                        </p:tav>
                                        <p:tav tm="100000">
                                          <p:val>
                                            <p:strVal val="#ppt_x"/>
                                          </p:val>
                                        </p:tav>
                                      </p:tavLst>
                                    </p:anim>
                                    <p:anim calcmode="lin" valueType="num">
                                      <p:cBhvr>
                                        <p:cTn id="193" dur="2000" fill="hold"/>
                                        <p:tgtEl>
                                          <p:spTgt spid="16387">
                                            <p:txEl>
                                              <p:pRg st="35" end="35"/>
                                            </p:txEl>
                                          </p:spTgt>
                                        </p:tgtEl>
                                        <p:attrNameLst>
                                          <p:attrName>ppt_y</p:attrName>
                                        </p:attrNameLst>
                                      </p:cBhvr>
                                      <p:tavLst>
                                        <p:tav tm="0">
                                          <p:val>
                                            <p:strVal val="#ppt_y+.1"/>
                                          </p:val>
                                        </p:tav>
                                        <p:tav tm="100000">
                                          <p:val>
                                            <p:strVal val="#ppt_y"/>
                                          </p:val>
                                        </p:tav>
                                      </p:tavLst>
                                    </p:anim>
                                  </p:childTnLst>
                                </p:cTn>
                              </p:par>
                              <p:par>
                                <p:cTn id="194" presetID="42" presetClass="entr" presetSubtype="0" fill="hold" nodeType="withEffect">
                                  <p:stCondLst>
                                    <p:cond delay="0"/>
                                  </p:stCondLst>
                                  <p:childTnLst>
                                    <p:set>
                                      <p:cBhvr>
                                        <p:cTn id="195" dur="1" fill="hold">
                                          <p:stCondLst>
                                            <p:cond delay="0"/>
                                          </p:stCondLst>
                                        </p:cTn>
                                        <p:tgtEl>
                                          <p:spTgt spid="16387">
                                            <p:txEl>
                                              <p:pRg st="36" end="36"/>
                                            </p:txEl>
                                          </p:spTgt>
                                        </p:tgtEl>
                                        <p:attrNameLst>
                                          <p:attrName>style.visibility</p:attrName>
                                        </p:attrNameLst>
                                      </p:cBhvr>
                                      <p:to>
                                        <p:strVal val="visible"/>
                                      </p:to>
                                    </p:set>
                                    <p:animEffect transition="in" filter="fade">
                                      <p:cBhvr>
                                        <p:cTn id="196" dur="2000"/>
                                        <p:tgtEl>
                                          <p:spTgt spid="16387">
                                            <p:txEl>
                                              <p:pRg st="36" end="36"/>
                                            </p:txEl>
                                          </p:spTgt>
                                        </p:tgtEl>
                                      </p:cBhvr>
                                    </p:animEffect>
                                    <p:anim calcmode="lin" valueType="num">
                                      <p:cBhvr>
                                        <p:cTn id="197" dur="2000" fill="hold"/>
                                        <p:tgtEl>
                                          <p:spTgt spid="16387">
                                            <p:txEl>
                                              <p:pRg st="36" end="36"/>
                                            </p:txEl>
                                          </p:spTgt>
                                        </p:tgtEl>
                                        <p:attrNameLst>
                                          <p:attrName>ppt_x</p:attrName>
                                        </p:attrNameLst>
                                      </p:cBhvr>
                                      <p:tavLst>
                                        <p:tav tm="0">
                                          <p:val>
                                            <p:strVal val="#ppt_x"/>
                                          </p:val>
                                        </p:tav>
                                        <p:tav tm="100000">
                                          <p:val>
                                            <p:strVal val="#ppt_x"/>
                                          </p:val>
                                        </p:tav>
                                      </p:tavLst>
                                    </p:anim>
                                    <p:anim calcmode="lin" valueType="num">
                                      <p:cBhvr>
                                        <p:cTn id="198" dur="2000" fill="hold"/>
                                        <p:tgtEl>
                                          <p:spTgt spid="16387">
                                            <p:txEl>
                                              <p:pRg st="36" end="36"/>
                                            </p:txEl>
                                          </p:spTgt>
                                        </p:tgtEl>
                                        <p:attrNameLst>
                                          <p:attrName>ppt_y</p:attrName>
                                        </p:attrNameLst>
                                      </p:cBhvr>
                                      <p:tavLst>
                                        <p:tav tm="0">
                                          <p:val>
                                            <p:strVal val="#ppt_y+.1"/>
                                          </p:val>
                                        </p:tav>
                                        <p:tav tm="100000">
                                          <p:val>
                                            <p:strVal val="#ppt_y"/>
                                          </p:val>
                                        </p:tav>
                                      </p:tavLst>
                                    </p:anim>
                                  </p:childTnLst>
                                </p:cTn>
                              </p:par>
                              <p:par>
                                <p:cTn id="199" presetID="42" presetClass="entr" presetSubtype="0" fill="hold" nodeType="withEffect">
                                  <p:stCondLst>
                                    <p:cond delay="0"/>
                                  </p:stCondLst>
                                  <p:childTnLst>
                                    <p:set>
                                      <p:cBhvr>
                                        <p:cTn id="200" dur="1" fill="hold">
                                          <p:stCondLst>
                                            <p:cond delay="0"/>
                                          </p:stCondLst>
                                        </p:cTn>
                                        <p:tgtEl>
                                          <p:spTgt spid="16387">
                                            <p:txEl>
                                              <p:pRg st="37" end="37"/>
                                            </p:txEl>
                                          </p:spTgt>
                                        </p:tgtEl>
                                        <p:attrNameLst>
                                          <p:attrName>style.visibility</p:attrName>
                                        </p:attrNameLst>
                                      </p:cBhvr>
                                      <p:to>
                                        <p:strVal val="visible"/>
                                      </p:to>
                                    </p:set>
                                    <p:animEffect transition="in" filter="fade">
                                      <p:cBhvr>
                                        <p:cTn id="201" dur="2000"/>
                                        <p:tgtEl>
                                          <p:spTgt spid="16387">
                                            <p:txEl>
                                              <p:pRg st="37" end="37"/>
                                            </p:txEl>
                                          </p:spTgt>
                                        </p:tgtEl>
                                      </p:cBhvr>
                                    </p:animEffect>
                                    <p:anim calcmode="lin" valueType="num">
                                      <p:cBhvr>
                                        <p:cTn id="202" dur="2000" fill="hold"/>
                                        <p:tgtEl>
                                          <p:spTgt spid="16387">
                                            <p:txEl>
                                              <p:pRg st="37" end="37"/>
                                            </p:txEl>
                                          </p:spTgt>
                                        </p:tgtEl>
                                        <p:attrNameLst>
                                          <p:attrName>ppt_x</p:attrName>
                                        </p:attrNameLst>
                                      </p:cBhvr>
                                      <p:tavLst>
                                        <p:tav tm="0">
                                          <p:val>
                                            <p:strVal val="#ppt_x"/>
                                          </p:val>
                                        </p:tav>
                                        <p:tav tm="100000">
                                          <p:val>
                                            <p:strVal val="#ppt_x"/>
                                          </p:val>
                                        </p:tav>
                                      </p:tavLst>
                                    </p:anim>
                                    <p:anim calcmode="lin" valueType="num">
                                      <p:cBhvr>
                                        <p:cTn id="203" dur="2000" fill="hold"/>
                                        <p:tgtEl>
                                          <p:spTgt spid="16387">
                                            <p:txEl>
                                              <p:pRg st="37" end="37"/>
                                            </p:txEl>
                                          </p:spTgt>
                                        </p:tgtEl>
                                        <p:attrNameLst>
                                          <p:attrName>ppt_y</p:attrName>
                                        </p:attrNameLst>
                                      </p:cBhvr>
                                      <p:tavLst>
                                        <p:tav tm="0">
                                          <p:val>
                                            <p:strVal val="#ppt_y+.1"/>
                                          </p:val>
                                        </p:tav>
                                        <p:tav tm="100000">
                                          <p:val>
                                            <p:strVal val="#ppt_y"/>
                                          </p:val>
                                        </p:tav>
                                      </p:tavLst>
                                    </p:anim>
                                  </p:childTnLst>
                                </p:cTn>
                              </p:par>
                              <p:par>
                                <p:cTn id="204" presetID="42" presetClass="entr" presetSubtype="0" fill="hold" nodeType="withEffect">
                                  <p:stCondLst>
                                    <p:cond delay="0"/>
                                  </p:stCondLst>
                                  <p:childTnLst>
                                    <p:set>
                                      <p:cBhvr>
                                        <p:cTn id="205" dur="1" fill="hold">
                                          <p:stCondLst>
                                            <p:cond delay="0"/>
                                          </p:stCondLst>
                                        </p:cTn>
                                        <p:tgtEl>
                                          <p:spTgt spid="16387">
                                            <p:txEl>
                                              <p:pRg st="38" end="38"/>
                                            </p:txEl>
                                          </p:spTgt>
                                        </p:tgtEl>
                                        <p:attrNameLst>
                                          <p:attrName>style.visibility</p:attrName>
                                        </p:attrNameLst>
                                      </p:cBhvr>
                                      <p:to>
                                        <p:strVal val="visible"/>
                                      </p:to>
                                    </p:set>
                                    <p:animEffect transition="in" filter="fade">
                                      <p:cBhvr>
                                        <p:cTn id="206" dur="2000"/>
                                        <p:tgtEl>
                                          <p:spTgt spid="16387">
                                            <p:txEl>
                                              <p:pRg st="38" end="38"/>
                                            </p:txEl>
                                          </p:spTgt>
                                        </p:tgtEl>
                                      </p:cBhvr>
                                    </p:animEffect>
                                    <p:anim calcmode="lin" valueType="num">
                                      <p:cBhvr>
                                        <p:cTn id="207" dur="2000" fill="hold"/>
                                        <p:tgtEl>
                                          <p:spTgt spid="16387">
                                            <p:txEl>
                                              <p:pRg st="38" end="38"/>
                                            </p:txEl>
                                          </p:spTgt>
                                        </p:tgtEl>
                                        <p:attrNameLst>
                                          <p:attrName>ppt_x</p:attrName>
                                        </p:attrNameLst>
                                      </p:cBhvr>
                                      <p:tavLst>
                                        <p:tav tm="0">
                                          <p:val>
                                            <p:strVal val="#ppt_x"/>
                                          </p:val>
                                        </p:tav>
                                        <p:tav tm="100000">
                                          <p:val>
                                            <p:strVal val="#ppt_x"/>
                                          </p:val>
                                        </p:tav>
                                      </p:tavLst>
                                    </p:anim>
                                    <p:anim calcmode="lin" valueType="num">
                                      <p:cBhvr>
                                        <p:cTn id="208" dur="2000" fill="hold"/>
                                        <p:tgtEl>
                                          <p:spTgt spid="16387">
                                            <p:txEl>
                                              <p:pRg st="38" end="38"/>
                                            </p:txEl>
                                          </p:spTgt>
                                        </p:tgtEl>
                                        <p:attrNameLst>
                                          <p:attrName>ppt_y</p:attrName>
                                        </p:attrNameLst>
                                      </p:cBhvr>
                                      <p:tavLst>
                                        <p:tav tm="0">
                                          <p:val>
                                            <p:strVal val="#ppt_y+.1"/>
                                          </p:val>
                                        </p:tav>
                                        <p:tav tm="100000">
                                          <p:val>
                                            <p:strVal val="#ppt_y"/>
                                          </p:val>
                                        </p:tav>
                                      </p:tavLst>
                                    </p:anim>
                                  </p:childTnLst>
                                </p:cTn>
                              </p:par>
                              <p:par>
                                <p:cTn id="209" presetID="42" presetClass="entr" presetSubtype="0" fill="hold" nodeType="withEffect">
                                  <p:stCondLst>
                                    <p:cond delay="0"/>
                                  </p:stCondLst>
                                  <p:childTnLst>
                                    <p:set>
                                      <p:cBhvr>
                                        <p:cTn id="210" dur="1" fill="hold">
                                          <p:stCondLst>
                                            <p:cond delay="0"/>
                                          </p:stCondLst>
                                        </p:cTn>
                                        <p:tgtEl>
                                          <p:spTgt spid="16387">
                                            <p:txEl>
                                              <p:pRg st="39" end="39"/>
                                            </p:txEl>
                                          </p:spTgt>
                                        </p:tgtEl>
                                        <p:attrNameLst>
                                          <p:attrName>style.visibility</p:attrName>
                                        </p:attrNameLst>
                                      </p:cBhvr>
                                      <p:to>
                                        <p:strVal val="visible"/>
                                      </p:to>
                                    </p:set>
                                    <p:animEffect transition="in" filter="fade">
                                      <p:cBhvr>
                                        <p:cTn id="211" dur="2000"/>
                                        <p:tgtEl>
                                          <p:spTgt spid="16387">
                                            <p:txEl>
                                              <p:pRg st="39" end="39"/>
                                            </p:txEl>
                                          </p:spTgt>
                                        </p:tgtEl>
                                      </p:cBhvr>
                                    </p:animEffect>
                                    <p:anim calcmode="lin" valueType="num">
                                      <p:cBhvr>
                                        <p:cTn id="212" dur="2000" fill="hold"/>
                                        <p:tgtEl>
                                          <p:spTgt spid="16387">
                                            <p:txEl>
                                              <p:pRg st="39" end="39"/>
                                            </p:txEl>
                                          </p:spTgt>
                                        </p:tgtEl>
                                        <p:attrNameLst>
                                          <p:attrName>ppt_x</p:attrName>
                                        </p:attrNameLst>
                                      </p:cBhvr>
                                      <p:tavLst>
                                        <p:tav tm="0">
                                          <p:val>
                                            <p:strVal val="#ppt_x"/>
                                          </p:val>
                                        </p:tav>
                                        <p:tav tm="100000">
                                          <p:val>
                                            <p:strVal val="#ppt_x"/>
                                          </p:val>
                                        </p:tav>
                                      </p:tavLst>
                                    </p:anim>
                                    <p:anim calcmode="lin" valueType="num">
                                      <p:cBhvr>
                                        <p:cTn id="213" dur="2000" fill="hold"/>
                                        <p:tgtEl>
                                          <p:spTgt spid="16387">
                                            <p:txEl>
                                              <p:pRg st="39" end="39"/>
                                            </p:txEl>
                                          </p:spTgt>
                                        </p:tgtEl>
                                        <p:attrNameLst>
                                          <p:attrName>ppt_y</p:attrName>
                                        </p:attrNameLst>
                                      </p:cBhvr>
                                      <p:tavLst>
                                        <p:tav tm="0">
                                          <p:val>
                                            <p:strVal val="#ppt_y+.1"/>
                                          </p:val>
                                        </p:tav>
                                        <p:tav tm="100000">
                                          <p:val>
                                            <p:strVal val="#ppt_y"/>
                                          </p:val>
                                        </p:tav>
                                      </p:tavLst>
                                    </p:anim>
                                  </p:childTnLst>
                                </p:cTn>
                              </p:par>
                              <p:par>
                                <p:cTn id="214" presetID="42" presetClass="entr" presetSubtype="0" fill="hold" nodeType="withEffect">
                                  <p:stCondLst>
                                    <p:cond delay="0"/>
                                  </p:stCondLst>
                                  <p:childTnLst>
                                    <p:set>
                                      <p:cBhvr>
                                        <p:cTn id="215" dur="1" fill="hold">
                                          <p:stCondLst>
                                            <p:cond delay="0"/>
                                          </p:stCondLst>
                                        </p:cTn>
                                        <p:tgtEl>
                                          <p:spTgt spid="16387">
                                            <p:txEl>
                                              <p:pRg st="40" end="40"/>
                                            </p:txEl>
                                          </p:spTgt>
                                        </p:tgtEl>
                                        <p:attrNameLst>
                                          <p:attrName>style.visibility</p:attrName>
                                        </p:attrNameLst>
                                      </p:cBhvr>
                                      <p:to>
                                        <p:strVal val="visible"/>
                                      </p:to>
                                    </p:set>
                                    <p:animEffect transition="in" filter="fade">
                                      <p:cBhvr>
                                        <p:cTn id="216" dur="2000"/>
                                        <p:tgtEl>
                                          <p:spTgt spid="16387">
                                            <p:txEl>
                                              <p:pRg st="40" end="40"/>
                                            </p:txEl>
                                          </p:spTgt>
                                        </p:tgtEl>
                                      </p:cBhvr>
                                    </p:animEffect>
                                    <p:anim calcmode="lin" valueType="num">
                                      <p:cBhvr>
                                        <p:cTn id="217" dur="2000" fill="hold"/>
                                        <p:tgtEl>
                                          <p:spTgt spid="16387">
                                            <p:txEl>
                                              <p:pRg st="40" end="40"/>
                                            </p:txEl>
                                          </p:spTgt>
                                        </p:tgtEl>
                                        <p:attrNameLst>
                                          <p:attrName>ppt_x</p:attrName>
                                        </p:attrNameLst>
                                      </p:cBhvr>
                                      <p:tavLst>
                                        <p:tav tm="0">
                                          <p:val>
                                            <p:strVal val="#ppt_x"/>
                                          </p:val>
                                        </p:tav>
                                        <p:tav tm="100000">
                                          <p:val>
                                            <p:strVal val="#ppt_x"/>
                                          </p:val>
                                        </p:tav>
                                      </p:tavLst>
                                    </p:anim>
                                    <p:anim calcmode="lin" valueType="num">
                                      <p:cBhvr>
                                        <p:cTn id="218" dur="2000" fill="hold"/>
                                        <p:tgtEl>
                                          <p:spTgt spid="16387">
                                            <p:txEl>
                                              <p:pRg st="40" end="40"/>
                                            </p:txEl>
                                          </p:spTgt>
                                        </p:tgtEl>
                                        <p:attrNameLst>
                                          <p:attrName>ppt_y</p:attrName>
                                        </p:attrNameLst>
                                      </p:cBhvr>
                                      <p:tavLst>
                                        <p:tav tm="0">
                                          <p:val>
                                            <p:strVal val="#ppt_y+.1"/>
                                          </p:val>
                                        </p:tav>
                                        <p:tav tm="100000">
                                          <p:val>
                                            <p:strVal val="#ppt_y"/>
                                          </p:val>
                                        </p:tav>
                                      </p:tavLst>
                                    </p:anim>
                                  </p:childTnLst>
                                </p:cTn>
                              </p:par>
                              <p:par>
                                <p:cTn id="219" presetID="42" presetClass="entr" presetSubtype="0" fill="hold" nodeType="withEffect">
                                  <p:stCondLst>
                                    <p:cond delay="0"/>
                                  </p:stCondLst>
                                  <p:childTnLst>
                                    <p:set>
                                      <p:cBhvr>
                                        <p:cTn id="220" dur="1" fill="hold">
                                          <p:stCondLst>
                                            <p:cond delay="0"/>
                                          </p:stCondLst>
                                        </p:cTn>
                                        <p:tgtEl>
                                          <p:spTgt spid="16387">
                                            <p:txEl>
                                              <p:pRg st="41" end="41"/>
                                            </p:txEl>
                                          </p:spTgt>
                                        </p:tgtEl>
                                        <p:attrNameLst>
                                          <p:attrName>style.visibility</p:attrName>
                                        </p:attrNameLst>
                                      </p:cBhvr>
                                      <p:to>
                                        <p:strVal val="visible"/>
                                      </p:to>
                                    </p:set>
                                    <p:animEffect transition="in" filter="fade">
                                      <p:cBhvr>
                                        <p:cTn id="221" dur="2000"/>
                                        <p:tgtEl>
                                          <p:spTgt spid="16387">
                                            <p:txEl>
                                              <p:pRg st="41" end="41"/>
                                            </p:txEl>
                                          </p:spTgt>
                                        </p:tgtEl>
                                      </p:cBhvr>
                                    </p:animEffect>
                                    <p:anim calcmode="lin" valueType="num">
                                      <p:cBhvr>
                                        <p:cTn id="222" dur="2000" fill="hold"/>
                                        <p:tgtEl>
                                          <p:spTgt spid="16387">
                                            <p:txEl>
                                              <p:pRg st="41" end="41"/>
                                            </p:txEl>
                                          </p:spTgt>
                                        </p:tgtEl>
                                        <p:attrNameLst>
                                          <p:attrName>ppt_x</p:attrName>
                                        </p:attrNameLst>
                                      </p:cBhvr>
                                      <p:tavLst>
                                        <p:tav tm="0">
                                          <p:val>
                                            <p:strVal val="#ppt_x"/>
                                          </p:val>
                                        </p:tav>
                                        <p:tav tm="100000">
                                          <p:val>
                                            <p:strVal val="#ppt_x"/>
                                          </p:val>
                                        </p:tav>
                                      </p:tavLst>
                                    </p:anim>
                                    <p:anim calcmode="lin" valueType="num">
                                      <p:cBhvr>
                                        <p:cTn id="223" dur="2000" fill="hold"/>
                                        <p:tgtEl>
                                          <p:spTgt spid="16387">
                                            <p:txEl>
                                              <p:pRg st="41" end="41"/>
                                            </p:txEl>
                                          </p:spTgt>
                                        </p:tgtEl>
                                        <p:attrNameLst>
                                          <p:attrName>ppt_y</p:attrName>
                                        </p:attrNameLst>
                                      </p:cBhvr>
                                      <p:tavLst>
                                        <p:tav tm="0">
                                          <p:val>
                                            <p:strVal val="#ppt_y+.1"/>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42" presetClass="entr" presetSubtype="0" fill="hold" nodeType="clickEffect">
                                  <p:stCondLst>
                                    <p:cond delay="0"/>
                                  </p:stCondLst>
                                  <p:childTnLst>
                                    <p:set>
                                      <p:cBhvr>
                                        <p:cTn id="227" dur="1" fill="hold">
                                          <p:stCondLst>
                                            <p:cond delay="0"/>
                                          </p:stCondLst>
                                        </p:cTn>
                                        <p:tgtEl>
                                          <p:spTgt spid="16387">
                                            <p:txEl>
                                              <p:pRg st="43" end="43"/>
                                            </p:txEl>
                                          </p:spTgt>
                                        </p:tgtEl>
                                        <p:attrNameLst>
                                          <p:attrName>style.visibility</p:attrName>
                                        </p:attrNameLst>
                                      </p:cBhvr>
                                      <p:to>
                                        <p:strVal val="visible"/>
                                      </p:to>
                                    </p:set>
                                    <p:animEffect transition="in" filter="fade">
                                      <p:cBhvr>
                                        <p:cTn id="228" dur="2000"/>
                                        <p:tgtEl>
                                          <p:spTgt spid="16387">
                                            <p:txEl>
                                              <p:pRg st="43" end="43"/>
                                            </p:txEl>
                                          </p:spTgt>
                                        </p:tgtEl>
                                      </p:cBhvr>
                                    </p:animEffect>
                                    <p:anim calcmode="lin" valueType="num">
                                      <p:cBhvr>
                                        <p:cTn id="229" dur="2000" fill="hold"/>
                                        <p:tgtEl>
                                          <p:spTgt spid="16387">
                                            <p:txEl>
                                              <p:pRg st="43" end="43"/>
                                            </p:txEl>
                                          </p:spTgt>
                                        </p:tgtEl>
                                        <p:attrNameLst>
                                          <p:attrName>ppt_x</p:attrName>
                                        </p:attrNameLst>
                                      </p:cBhvr>
                                      <p:tavLst>
                                        <p:tav tm="0">
                                          <p:val>
                                            <p:strVal val="#ppt_x"/>
                                          </p:val>
                                        </p:tav>
                                        <p:tav tm="100000">
                                          <p:val>
                                            <p:strVal val="#ppt_x"/>
                                          </p:val>
                                        </p:tav>
                                      </p:tavLst>
                                    </p:anim>
                                    <p:anim calcmode="lin" valueType="num">
                                      <p:cBhvr>
                                        <p:cTn id="230" dur="2000" fill="hold"/>
                                        <p:tgtEl>
                                          <p:spTgt spid="16387">
                                            <p:txEl>
                                              <p:pRg st="43" end="43"/>
                                            </p:txEl>
                                          </p:spTgt>
                                        </p:tgtEl>
                                        <p:attrNameLst>
                                          <p:attrName>ppt_y</p:attrName>
                                        </p:attrNameLst>
                                      </p:cBhvr>
                                      <p:tavLst>
                                        <p:tav tm="0">
                                          <p:val>
                                            <p:strVal val="#ppt_y+.1"/>
                                          </p:val>
                                        </p:tav>
                                        <p:tav tm="100000">
                                          <p:val>
                                            <p:strVal val="#ppt_y"/>
                                          </p:val>
                                        </p:tav>
                                      </p:tavLst>
                                    </p:anim>
                                  </p:childTnLst>
                                </p:cTn>
                              </p:par>
                              <p:par>
                                <p:cTn id="231" presetID="42" presetClass="entr" presetSubtype="0" fill="hold" nodeType="withEffect">
                                  <p:stCondLst>
                                    <p:cond delay="0"/>
                                  </p:stCondLst>
                                  <p:childTnLst>
                                    <p:set>
                                      <p:cBhvr>
                                        <p:cTn id="232" dur="1" fill="hold">
                                          <p:stCondLst>
                                            <p:cond delay="0"/>
                                          </p:stCondLst>
                                        </p:cTn>
                                        <p:tgtEl>
                                          <p:spTgt spid="16387">
                                            <p:txEl>
                                              <p:pRg st="44" end="44"/>
                                            </p:txEl>
                                          </p:spTgt>
                                        </p:tgtEl>
                                        <p:attrNameLst>
                                          <p:attrName>style.visibility</p:attrName>
                                        </p:attrNameLst>
                                      </p:cBhvr>
                                      <p:to>
                                        <p:strVal val="visible"/>
                                      </p:to>
                                    </p:set>
                                    <p:animEffect transition="in" filter="fade">
                                      <p:cBhvr>
                                        <p:cTn id="233" dur="2000"/>
                                        <p:tgtEl>
                                          <p:spTgt spid="16387">
                                            <p:txEl>
                                              <p:pRg st="44" end="44"/>
                                            </p:txEl>
                                          </p:spTgt>
                                        </p:tgtEl>
                                      </p:cBhvr>
                                    </p:animEffect>
                                    <p:anim calcmode="lin" valueType="num">
                                      <p:cBhvr>
                                        <p:cTn id="234" dur="2000" fill="hold"/>
                                        <p:tgtEl>
                                          <p:spTgt spid="16387">
                                            <p:txEl>
                                              <p:pRg st="44" end="44"/>
                                            </p:txEl>
                                          </p:spTgt>
                                        </p:tgtEl>
                                        <p:attrNameLst>
                                          <p:attrName>ppt_x</p:attrName>
                                        </p:attrNameLst>
                                      </p:cBhvr>
                                      <p:tavLst>
                                        <p:tav tm="0">
                                          <p:val>
                                            <p:strVal val="#ppt_x"/>
                                          </p:val>
                                        </p:tav>
                                        <p:tav tm="100000">
                                          <p:val>
                                            <p:strVal val="#ppt_x"/>
                                          </p:val>
                                        </p:tav>
                                      </p:tavLst>
                                    </p:anim>
                                    <p:anim calcmode="lin" valueType="num">
                                      <p:cBhvr>
                                        <p:cTn id="235" dur="2000" fill="hold"/>
                                        <p:tgtEl>
                                          <p:spTgt spid="16387">
                                            <p:txEl>
                                              <p:pRg st="44" end="44"/>
                                            </p:txEl>
                                          </p:spTgt>
                                        </p:tgtEl>
                                        <p:attrNameLst>
                                          <p:attrName>ppt_y</p:attrName>
                                        </p:attrNameLst>
                                      </p:cBhvr>
                                      <p:tavLst>
                                        <p:tav tm="0">
                                          <p:val>
                                            <p:strVal val="#ppt_y+.1"/>
                                          </p:val>
                                        </p:tav>
                                        <p:tav tm="100000">
                                          <p:val>
                                            <p:strVal val="#ppt_y"/>
                                          </p:val>
                                        </p:tav>
                                      </p:tavLst>
                                    </p:anim>
                                  </p:childTnLst>
                                </p:cTn>
                              </p:par>
                              <p:par>
                                <p:cTn id="236" presetID="42" presetClass="entr" presetSubtype="0" fill="hold" nodeType="withEffect">
                                  <p:stCondLst>
                                    <p:cond delay="0"/>
                                  </p:stCondLst>
                                  <p:childTnLst>
                                    <p:set>
                                      <p:cBhvr>
                                        <p:cTn id="237" dur="1" fill="hold">
                                          <p:stCondLst>
                                            <p:cond delay="0"/>
                                          </p:stCondLst>
                                        </p:cTn>
                                        <p:tgtEl>
                                          <p:spTgt spid="16387">
                                            <p:txEl>
                                              <p:pRg st="45" end="45"/>
                                            </p:txEl>
                                          </p:spTgt>
                                        </p:tgtEl>
                                        <p:attrNameLst>
                                          <p:attrName>style.visibility</p:attrName>
                                        </p:attrNameLst>
                                      </p:cBhvr>
                                      <p:to>
                                        <p:strVal val="visible"/>
                                      </p:to>
                                    </p:set>
                                    <p:animEffect transition="in" filter="fade">
                                      <p:cBhvr>
                                        <p:cTn id="238" dur="2000"/>
                                        <p:tgtEl>
                                          <p:spTgt spid="16387">
                                            <p:txEl>
                                              <p:pRg st="45" end="45"/>
                                            </p:txEl>
                                          </p:spTgt>
                                        </p:tgtEl>
                                      </p:cBhvr>
                                    </p:animEffect>
                                    <p:anim calcmode="lin" valueType="num">
                                      <p:cBhvr>
                                        <p:cTn id="239" dur="2000" fill="hold"/>
                                        <p:tgtEl>
                                          <p:spTgt spid="16387">
                                            <p:txEl>
                                              <p:pRg st="45" end="45"/>
                                            </p:txEl>
                                          </p:spTgt>
                                        </p:tgtEl>
                                        <p:attrNameLst>
                                          <p:attrName>ppt_x</p:attrName>
                                        </p:attrNameLst>
                                      </p:cBhvr>
                                      <p:tavLst>
                                        <p:tav tm="0">
                                          <p:val>
                                            <p:strVal val="#ppt_x"/>
                                          </p:val>
                                        </p:tav>
                                        <p:tav tm="100000">
                                          <p:val>
                                            <p:strVal val="#ppt_x"/>
                                          </p:val>
                                        </p:tav>
                                      </p:tavLst>
                                    </p:anim>
                                    <p:anim calcmode="lin" valueType="num">
                                      <p:cBhvr>
                                        <p:cTn id="240" dur="2000" fill="hold"/>
                                        <p:tgtEl>
                                          <p:spTgt spid="16387">
                                            <p:txEl>
                                              <p:pRg st="45" end="45"/>
                                            </p:txEl>
                                          </p:spTgt>
                                        </p:tgtEl>
                                        <p:attrNameLst>
                                          <p:attrName>ppt_y</p:attrName>
                                        </p:attrNameLst>
                                      </p:cBhvr>
                                      <p:tavLst>
                                        <p:tav tm="0">
                                          <p:val>
                                            <p:strVal val="#ppt_y+.1"/>
                                          </p:val>
                                        </p:tav>
                                        <p:tav tm="100000">
                                          <p:val>
                                            <p:strVal val="#ppt_y"/>
                                          </p:val>
                                        </p:tav>
                                      </p:tavLst>
                                    </p:anim>
                                  </p:childTnLst>
                                </p:cTn>
                              </p:par>
                              <p:par>
                                <p:cTn id="241" presetID="42" presetClass="entr" presetSubtype="0" fill="hold" nodeType="withEffect">
                                  <p:stCondLst>
                                    <p:cond delay="0"/>
                                  </p:stCondLst>
                                  <p:childTnLst>
                                    <p:set>
                                      <p:cBhvr>
                                        <p:cTn id="242" dur="1" fill="hold">
                                          <p:stCondLst>
                                            <p:cond delay="0"/>
                                          </p:stCondLst>
                                        </p:cTn>
                                        <p:tgtEl>
                                          <p:spTgt spid="16387">
                                            <p:txEl>
                                              <p:pRg st="46" end="46"/>
                                            </p:txEl>
                                          </p:spTgt>
                                        </p:tgtEl>
                                        <p:attrNameLst>
                                          <p:attrName>style.visibility</p:attrName>
                                        </p:attrNameLst>
                                      </p:cBhvr>
                                      <p:to>
                                        <p:strVal val="visible"/>
                                      </p:to>
                                    </p:set>
                                    <p:animEffect transition="in" filter="fade">
                                      <p:cBhvr>
                                        <p:cTn id="243" dur="2000"/>
                                        <p:tgtEl>
                                          <p:spTgt spid="16387">
                                            <p:txEl>
                                              <p:pRg st="46" end="46"/>
                                            </p:txEl>
                                          </p:spTgt>
                                        </p:tgtEl>
                                      </p:cBhvr>
                                    </p:animEffect>
                                    <p:anim calcmode="lin" valueType="num">
                                      <p:cBhvr>
                                        <p:cTn id="244" dur="2000" fill="hold"/>
                                        <p:tgtEl>
                                          <p:spTgt spid="16387">
                                            <p:txEl>
                                              <p:pRg st="46" end="46"/>
                                            </p:txEl>
                                          </p:spTgt>
                                        </p:tgtEl>
                                        <p:attrNameLst>
                                          <p:attrName>ppt_x</p:attrName>
                                        </p:attrNameLst>
                                      </p:cBhvr>
                                      <p:tavLst>
                                        <p:tav tm="0">
                                          <p:val>
                                            <p:strVal val="#ppt_x"/>
                                          </p:val>
                                        </p:tav>
                                        <p:tav tm="100000">
                                          <p:val>
                                            <p:strVal val="#ppt_x"/>
                                          </p:val>
                                        </p:tav>
                                      </p:tavLst>
                                    </p:anim>
                                    <p:anim calcmode="lin" valueType="num">
                                      <p:cBhvr>
                                        <p:cTn id="245" dur="2000" fill="hold"/>
                                        <p:tgtEl>
                                          <p:spTgt spid="16387">
                                            <p:txEl>
                                              <p:pRg st="46" end="4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7">
            <a:extLst>
              <a:ext uri="{FF2B5EF4-FFF2-40B4-BE49-F238E27FC236}">
                <a16:creationId xmlns:a16="http://schemas.microsoft.com/office/drawing/2014/main" id="{8BFFCF01-1DE0-424A-9A3E-2448F22C9EEA}"/>
              </a:ext>
            </a:extLst>
          </p:cNvPr>
          <p:cNvSpPr>
            <a:spLocks noGrp="1"/>
          </p:cNvSpPr>
          <p:nvPr>
            <p:ph type="title"/>
          </p:nvPr>
        </p:nvSpPr>
        <p:spPr/>
        <p:txBody>
          <a:bodyPr/>
          <a:lstStyle/>
          <a:p>
            <a:pPr eaLnBrk="1" hangingPunct="1"/>
            <a:r>
              <a:rPr lang="en-US" altLang="en-US" dirty="0"/>
              <a:t>Exercise:</a:t>
            </a:r>
          </a:p>
        </p:txBody>
      </p:sp>
      <p:sp>
        <p:nvSpPr>
          <p:cNvPr id="17411" name="Content Placeholder 8">
            <a:extLst>
              <a:ext uri="{FF2B5EF4-FFF2-40B4-BE49-F238E27FC236}">
                <a16:creationId xmlns:a16="http://schemas.microsoft.com/office/drawing/2014/main" id="{80382118-786B-458C-8D81-FF6A024C1F6A}"/>
              </a:ext>
            </a:extLst>
          </p:cNvPr>
          <p:cNvSpPr>
            <a:spLocks noGrp="1"/>
          </p:cNvSpPr>
          <p:nvPr>
            <p:ph idx="1"/>
          </p:nvPr>
        </p:nvSpPr>
        <p:spPr/>
        <p:txBody>
          <a:bodyPr/>
          <a:lstStyle/>
          <a:p>
            <a:pPr marL="0" indent="0" eaLnBrk="1" hangingPunct="1">
              <a:buNone/>
            </a:pPr>
            <a:r>
              <a:rPr lang="en-US" altLang="en-US" sz="2000" dirty="0"/>
              <a:t>Prompt the user for the day of the week again by using a select box.  </a:t>
            </a:r>
          </a:p>
          <a:p>
            <a:pPr marL="0" indent="0" eaLnBrk="1" hangingPunct="1">
              <a:buNone/>
            </a:pPr>
            <a:endParaRPr lang="en-US" altLang="en-US" sz="2000" dirty="0"/>
          </a:p>
          <a:p>
            <a:pPr lvl="1" eaLnBrk="1" hangingPunct="1"/>
            <a:r>
              <a:rPr lang="en-US" altLang="en-US" sz="2000" dirty="0"/>
              <a:t>If they choose Saturday or Sunday (you MUST use the logical or “||” to do this) output:  “</a:t>
            </a:r>
            <a:r>
              <a:rPr lang="en-US" altLang="en-US" sz="1600" dirty="0">
                <a:latin typeface="Courier New" panose="02070309020205020404" pitchFamily="49" charset="0"/>
                <a:cs typeface="Courier New" panose="02070309020205020404" pitchFamily="49" charset="0"/>
              </a:rPr>
              <a:t>Have a great weekend!</a:t>
            </a:r>
            <a:r>
              <a:rPr lang="en-US" altLang="en-US" sz="2000" dirty="0"/>
              <a:t>”</a:t>
            </a:r>
          </a:p>
          <a:p>
            <a:pPr lvl="1" eaLnBrk="1" hangingPunct="1"/>
            <a:r>
              <a:rPr lang="en-US" altLang="en-US" sz="2000" dirty="0"/>
              <a:t>If they choose Monday output: “</a:t>
            </a:r>
            <a:r>
              <a:rPr lang="en-US" altLang="en-US" sz="1600" dirty="0">
                <a:latin typeface="Courier New" panose="02070309020205020404" pitchFamily="49" charset="0"/>
                <a:cs typeface="Courier New" panose="02070309020205020404" pitchFamily="49" charset="0"/>
              </a:rPr>
              <a:t>Hope you had a good weekend</a:t>
            </a:r>
            <a:r>
              <a:rPr lang="en-US" altLang="en-US" sz="2000" dirty="0"/>
              <a:t>”</a:t>
            </a:r>
          </a:p>
          <a:p>
            <a:pPr lvl="1" eaLnBrk="1" hangingPunct="1"/>
            <a:r>
              <a:rPr lang="en-US" altLang="en-US" sz="2000" dirty="0"/>
              <a:t>If they choose Tuesday OR Wednesday OR Thursday output: “</a:t>
            </a:r>
            <a:r>
              <a:rPr lang="en-US" altLang="en-US" sz="1600" dirty="0">
                <a:latin typeface="Courier New" panose="02070309020205020404" pitchFamily="49" charset="0"/>
                <a:cs typeface="Courier New" panose="02070309020205020404" pitchFamily="49" charset="0"/>
              </a:rPr>
              <a:t>Mid-week Blahs</a:t>
            </a:r>
            <a:r>
              <a:rPr lang="en-US" altLang="en-US" sz="2000" dirty="0"/>
              <a:t>”.  (Note: Use your OR operators for these three).</a:t>
            </a:r>
          </a:p>
          <a:p>
            <a:pPr lvl="1" eaLnBrk="1" hangingPunct="1"/>
            <a:r>
              <a:rPr lang="en-US" altLang="en-US" sz="2000" dirty="0"/>
              <a:t>Friday, alert: “</a:t>
            </a:r>
            <a:r>
              <a:rPr lang="en-US" altLang="en-US" sz="1600" dirty="0">
                <a:latin typeface="Courier New" panose="02070309020205020404" pitchFamily="49" charset="0"/>
                <a:cs typeface="Courier New" panose="02070309020205020404" pitchFamily="49" charset="0"/>
              </a:rPr>
              <a:t>TGIF!</a:t>
            </a:r>
            <a:r>
              <a:rPr lang="en-US" altLang="en-US" sz="2000" dirty="0"/>
              <a:t>”</a:t>
            </a:r>
          </a:p>
          <a:p>
            <a:pPr marL="457200" lvl="1" indent="0" eaLnBrk="1" hangingPunct="1">
              <a:buNone/>
            </a:pPr>
            <a:endParaRPr lang="en-US" altLang="en-US" sz="2000" dirty="0"/>
          </a:p>
          <a:p>
            <a:pPr lvl="1" eaLnBrk="1" hangingPunct="1"/>
            <a:r>
              <a:rPr lang="en-US" altLang="en-US" sz="2000" dirty="0"/>
              <a:t>For this program, place the </a:t>
            </a:r>
            <a:r>
              <a:rPr lang="en-US" altLang="en-US" sz="1600" dirty="0">
                <a:latin typeface="Courier New" panose="02070309020205020404" pitchFamily="49" charset="0"/>
                <a:cs typeface="Courier New" panose="02070309020205020404" pitchFamily="49" charset="0"/>
              </a:rPr>
              <a:t>onclick</a:t>
            </a:r>
            <a:r>
              <a:rPr lang="en-US" altLang="en-US" sz="2000" dirty="0"/>
              <a:t> attribute inside the </a:t>
            </a:r>
            <a:r>
              <a:rPr lang="en-US" altLang="en-US" sz="1600" dirty="0">
                <a:latin typeface="Courier New" panose="02070309020205020404" pitchFamily="49" charset="0"/>
                <a:cs typeface="Courier New" panose="02070309020205020404" pitchFamily="49" charset="0"/>
              </a:rPr>
              <a:t>&lt;select&gt;</a:t>
            </a:r>
            <a:r>
              <a:rPr lang="en-US" altLang="en-US" sz="1600" dirty="0"/>
              <a:t> </a:t>
            </a:r>
            <a:r>
              <a:rPr lang="en-US" altLang="en-US" sz="2000" dirty="0"/>
              <a:t>tag.</a:t>
            </a:r>
          </a:p>
          <a:p>
            <a:pPr lvl="1" eaLnBrk="1" hangingPunct="1"/>
            <a:endParaRPr lang="en-US" altLang="en-US" sz="2000" dirty="0"/>
          </a:p>
          <a:p>
            <a:pPr marL="457200" lvl="1" indent="0" eaLnBrk="1" hangingPunct="1">
              <a:buNone/>
            </a:pPr>
            <a:r>
              <a:rPr lang="en-US" altLang="en-US" sz="2000" dirty="0"/>
              <a:t>You can see my version in: </a:t>
            </a:r>
            <a:r>
              <a:rPr lang="en-US" altLang="en-US" sz="2000" dirty="0">
                <a:latin typeface="Courier New" panose="02070309020205020404" pitchFamily="49" charset="0"/>
                <a:cs typeface="Courier New" panose="02070309020205020404" pitchFamily="49" charset="0"/>
              </a:rPr>
              <a:t>day_of_the_week.html</a:t>
            </a:r>
            <a:endParaRPr lang="en-US" altLang="en-US" sz="2400" dirty="0">
              <a:latin typeface="Courier New" panose="02070309020205020404" pitchFamily="49" charset="0"/>
              <a:cs typeface="Courier New" panose="02070309020205020404" pitchFamily="49" charset="0"/>
            </a:endParaRPr>
          </a:p>
        </p:txBody>
      </p:sp>
      <p:sp>
        <p:nvSpPr>
          <p:cNvPr id="17412" name="Slide Number Placeholder 3">
            <a:extLst>
              <a:ext uri="{FF2B5EF4-FFF2-40B4-BE49-F238E27FC236}">
                <a16:creationId xmlns:a16="http://schemas.microsoft.com/office/drawing/2014/main" id="{5DB87A82-8B66-4546-B95F-2C75BF245C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A9B34B-857C-4D4B-89D3-368EB5DC727D}" type="slidenum">
              <a:rPr lang="en-US" altLang="en-US" sz="1200">
                <a:solidFill>
                  <a:srgbClr val="898989"/>
                </a:solidFill>
              </a:rPr>
              <a:pPr>
                <a:spcBef>
                  <a:spcPct val="0"/>
                </a:spcBef>
                <a:buFontTx/>
                <a:buNone/>
              </a:pPr>
              <a:t>122</a:t>
            </a:fld>
            <a:endParaRPr lang="en-US" altLang="en-US" sz="1200" dirty="0">
              <a:solidFill>
                <a:srgbClr val="898989"/>
              </a:solidFill>
            </a:endParaRPr>
          </a:p>
        </p:txBody>
      </p:sp>
      <p:pic>
        <p:nvPicPr>
          <p:cNvPr id="3" name="Picture 2">
            <a:extLst>
              <a:ext uri="{FF2B5EF4-FFF2-40B4-BE49-F238E27FC236}">
                <a16:creationId xmlns:a16="http://schemas.microsoft.com/office/drawing/2014/main" id="{D2B1B3A1-B5AF-4FEC-9A04-B994E51BE876}"/>
              </a:ext>
            </a:extLst>
          </p:cNvPr>
          <p:cNvPicPr>
            <a:picLocks noChangeAspect="1"/>
          </p:cNvPicPr>
          <p:nvPr/>
        </p:nvPicPr>
        <p:blipFill>
          <a:blip r:embed="rId3"/>
          <a:stretch>
            <a:fillRect/>
          </a:stretch>
        </p:blipFill>
        <p:spPr>
          <a:xfrm>
            <a:off x="4514850" y="838200"/>
            <a:ext cx="3162300" cy="11239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610509E0-F7E8-44D8-858A-0B6D8A68BFE4}"/>
              </a:ext>
            </a:extLst>
          </p:cNvPr>
          <p:cNvSpPr>
            <a:spLocks noGrp="1"/>
          </p:cNvSpPr>
          <p:nvPr>
            <p:ph type="ctrTitle"/>
          </p:nvPr>
        </p:nvSpPr>
        <p:spPr>
          <a:xfrm>
            <a:off x="3808027" y="2043664"/>
            <a:ext cx="4578895" cy="2031055"/>
          </a:xfrm>
        </p:spPr>
        <p:txBody>
          <a:bodyPr>
            <a:normAutofit/>
          </a:bodyPr>
          <a:lstStyle/>
          <a:p>
            <a:pPr eaLnBrk="1" hangingPunct="1"/>
            <a:r>
              <a:rPr lang="en-US" altLang="en-US">
                <a:solidFill>
                  <a:srgbClr val="C00000"/>
                </a:solidFill>
              </a:rPr>
              <a:t>JavaScript</a:t>
            </a:r>
          </a:p>
        </p:txBody>
      </p:sp>
      <p:sp>
        <p:nvSpPr>
          <p:cNvPr id="2" name="Subtitle 1">
            <a:extLst>
              <a:ext uri="{FF2B5EF4-FFF2-40B4-BE49-F238E27FC236}">
                <a16:creationId xmlns:a16="http://schemas.microsoft.com/office/drawing/2014/main" id="{DBE7ABA1-6CF8-4472-8F74-56D2AEE22FD2}"/>
              </a:ext>
            </a:extLst>
          </p:cNvPr>
          <p:cNvSpPr>
            <a:spLocks noGrp="1"/>
          </p:cNvSpPr>
          <p:nvPr>
            <p:ph type="subTitle" idx="1"/>
          </p:nvPr>
        </p:nvSpPr>
        <p:spPr>
          <a:xfrm>
            <a:off x="3808027" y="3810001"/>
            <a:ext cx="4578895" cy="946797"/>
          </a:xfrm>
        </p:spPr>
        <p:txBody>
          <a:bodyPr rtlCol="0">
            <a:normAutofit/>
          </a:bodyPr>
          <a:lstStyle/>
          <a:p>
            <a:pPr eaLnBrk="1" fontAlgn="auto" hangingPunct="1">
              <a:lnSpc>
                <a:spcPct val="90000"/>
              </a:lnSpc>
              <a:spcAft>
                <a:spcPts val="0"/>
              </a:spcAft>
              <a:defRPr/>
            </a:pPr>
            <a:r>
              <a:rPr lang="en-US" sz="2400">
                <a:solidFill>
                  <a:srgbClr val="C00000"/>
                </a:solidFill>
              </a:rPr>
              <a:t>Working with ‘checked’ items </a:t>
            </a:r>
          </a:p>
          <a:p>
            <a:pPr eaLnBrk="1" fontAlgn="auto" hangingPunct="1">
              <a:lnSpc>
                <a:spcPct val="90000"/>
              </a:lnSpc>
              <a:spcAft>
                <a:spcPts val="0"/>
              </a:spcAft>
              <a:defRPr/>
            </a:pPr>
            <a:r>
              <a:rPr lang="en-US" sz="2400">
                <a:solidFill>
                  <a:srgbClr val="C00000"/>
                </a:solidFill>
              </a:rPr>
              <a:t>Checkboxes and Radio buttons</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84C26A9-9A72-4020-BE11-70E798FBBB09}"/>
              </a:ext>
            </a:extLst>
          </p:cNvPr>
          <p:cNvSpPr>
            <a:spLocks noGrp="1"/>
          </p:cNvSpPr>
          <p:nvPr>
            <p:ph type="title"/>
          </p:nvPr>
        </p:nvSpPr>
        <p:spPr>
          <a:xfrm>
            <a:off x="1676400" y="109539"/>
            <a:ext cx="6400800" cy="852487"/>
          </a:xfrm>
        </p:spPr>
        <p:txBody>
          <a:bodyPr/>
          <a:lstStyle/>
          <a:p>
            <a:pPr eaLnBrk="1" hangingPunct="1"/>
            <a:r>
              <a:rPr lang="en-US" altLang="en-US"/>
              <a:t>Learning Objectives</a:t>
            </a:r>
          </a:p>
        </p:txBody>
      </p:sp>
      <p:sp>
        <p:nvSpPr>
          <p:cNvPr id="4099" name="Content Placeholder 2">
            <a:extLst>
              <a:ext uri="{FF2B5EF4-FFF2-40B4-BE49-F238E27FC236}">
                <a16:creationId xmlns:a16="http://schemas.microsoft.com/office/drawing/2014/main" id="{CA310EB5-0345-4F16-8144-CC7FE2EC4B53}"/>
              </a:ext>
            </a:extLst>
          </p:cNvPr>
          <p:cNvSpPr>
            <a:spLocks noGrp="1"/>
          </p:cNvSpPr>
          <p:nvPr>
            <p:ph idx="1"/>
          </p:nvPr>
        </p:nvSpPr>
        <p:spPr>
          <a:xfrm>
            <a:off x="1752600" y="1143000"/>
            <a:ext cx="7620000" cy="4876800"/>
          </a:xfrm>
        </p:spPr>
        <p:txBody>
          <a:bodyPr/>
          <a:lstStyle/>
          <a:p>
            <a:pPr marL="57150" indent="0" eaLnBrk="1" hangingPunct="1">
              <a:buNone/>
            </a:pPr>
            <a:r>
              <a:rPr lang="en-US" altLang="en-US" sz="2400"/>
              <a:t>By the end of this lecture, you should be able to:</a:t>
            </a:r>
          </a:p>
          <a:p>
            <a:pPr marL="57150" indent="0" eaLnBrk="1" hangingPunct="1">
              <a:buNone/>
            </a:pPr>
            <a:endParaRPr lang="en-US" altLang="en-US" sz="2400"/>
          </a:p>
          <a:p>
            <a:pPr lvl="1" eaLnBrk="1" hangingPunct="1"/>
            <a:r>
              <a:rPr lang="en-US" altLang="en-US" sz="1800"/>
              <a:t>Determine in your JavaScript code whether or not a checkbox was checked.</a:t>
            </a:r>
          </a:p>
          <a:p>
            <a:pPr lvl="1" eaLnBrk="1" hangingPunct="1"/>
            <a:r>
              <a:rPr lang="en-US" altLang="en-US" sz="1800"/>
              <a:t>Determine in your JS code which button in a group of radio buttons was checked.</a:t>
            </a:r>
          </a:p>
          <a:p>
            <a:pPr lvl="1" eaLnBrk="1" hangingPunct="1"/>
            <a:r>
              <a:rPr lang="en-US" altLang="en-US" sz="1800"/>
              <a:t>Retrieve a value from a checkbox or radio button.</a:t>
            </a:r>
          </a:p>
          <a:p>
            <a:pPr lvl="1" eaLnBrk="1" hangingPunct="1"/>
            <a:endParaRPr lang="en-US" altLang="en-US" sz="1800"/>
          </a:p>
          <a:p>
            <a:pPr lvl="1" eaLnBrk="1" hangingPunct="1"/>
            <a:endParaRPr lang="en-US" altLang="en-US" sz="1800"/>
          </a:p>
          <a:p>
            <a:pPr lvl="1" eaLnBrk="1" hangingPunct="1"/>
            <a:endParaRPr lang="en-US" altLang="en-US" sz="1800"/>
          </a:p>
          <a:p>
            <a:pPr lvl="1" eaLnBrk="1" hangingPunct="1"/>
            <a:endParaRPr lang="en-US" altLang="en-US" sz="1800"/>
          </a:p>
          <a:p>
            <a:pPr lvl="1" eaLnBrk="1" hangingPunct="1"/>
            <a:endParaRPr lang="en-US" altLang="en-US" sz="1800"/>
          </a:p>
          <a:p>
            <a:pPr lvl="1" eaLnBrk="1" hangingPunct="1"/>
            <a:endParaRPr lang="en-US" altLang="en-US" sz="1800"/>
          </a:p>
          <a:p>
            <a:pPr lvl="1" eaLnBrk="1" hangingPunct="1"/>
            <a:endParaRPr lang="en-US" altLang="en-US" sz="1800"/>
          </a:p>
          <a:p>
            <a:pPr lvl="1" eaLnBrk="1" hangingPunct="1"/>
            <a:endParaRPr lang="en-US" altLang="en-US" sz="1800"/>
          </a:p>
        </p:txBody>
      </p:sp>
      <p:pic>
        <p:nvPicPr>
          <p:cNvPr id="4100" name="Picture 4" descr="C:\Users\yosef\Dropbox\130 Expression Web\images\question_mark_learning.jpg">
            <a:extLst>
              <a:ext uri="{FF2B5EF4-FFF2-40B4-BE49-F238E27FC236}">
                <a16:creationId xmlns:a16="http://schemas.microsoft.com/office/drawing/2014/main" id="{828CFF96-1670-4138-8425-BD96AD9F4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4330">
            <a:off x="8959850" y="95250"/>
            <a:ext cx="17335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AF7DBAF-23B6-419B-9F83-C13F100BD377}"/>
              </a:ext>
            </a:extLst>
          </p:cNvPr>
          <p:cNvSpPr>
            <a:spLocks noGrp="1" noChangeArrowheads="1"/>
          </p:cNvSpPr>
          <p:nvPr>
            <p:ph type="title"/>
          </p:nvPr>
        </p:nvSpPr>
        <p:spPr>
          <a:xfrm>
            <a:off x="1981200" y="274638"/>
            <a:ext cx="8229600" cy="715962"/>
          </a:xfrm>
        </p:spPr>
        <p:txBody>
          <a:bodyPr/>
          <a:lstStyle/>
          <a:p>
            <a:r>
              <a:rPr lang="en-US" altLang="en-US" sz="2800"/>
              <a:t>Retreiving info from form elements that contain ‘text’</a:t>
            </a:r>
          </a:p>
        </p:txBody>
      </p:sp>
      <p:sp>
        <p:nvSpPr>
          <p:cNvPr id="5123" name="Rectangle 3">
            <a:extLst>
              <a:ext uri="{FF2B5EF4-FFF2-40B4-BE49-F238E27FC236}">
                <a16:creationId xmlns:a16="http://schemas.microsoft.com/office/drawing/2014/main" id="{C2C899F0-5CBB-4AEC-A1B4-6260B059EE1D}"/>
              </a:ext>
            </a:extLst>
          </p:cNvPr>
          <p:cNvSpPr>
            <a:spLocks noGrp="1" noChangeArrowheads="1"/>
          </p:cNvSpPr>
          <p:nvPr>
            <p:ph idx="1"/>
          </p:nvPr>
        </p:nvSpPr>
        <p:spPr>
          <a:xfrm>
            <a:off x="1981200" y="1295400"/>
            <a:ext cx="8458200" cy="4648200"/>
          </a:xfrm>
        </p:spPr>
        <p:txBody>
          <a:bodyPr/>
          <a:lstStyle/>
          <a:p>
            <a:pPr marL="0" indent="0">
              <a:lnSpc>
                <a:spcPct val="90000"/>
              </a:lnSpc>
              <a:buNone/>
              <a:defRPr/>
            </a:pPr>
            <a:r>
              <a:rPr lang="en-US" sz="2000"/>
              <a:t>Recall the</a:t>
            </a:r>
          </a:p>
          <a:p>
            <a:pPr marL="0" indent="0">
              <a:lnSpc>
                <a:spcPct val="90000"/>
              </a:lnSpc>
              <a:buNone/>
              <a:defRPr/>
            </a:pPr>
            <a:r>
              <a:rPr lang="en-US" sz="2000">
                <a:latin typeface="Courier New" pitchFamily="49" charset="0"/>
              </a:rPr>
              <a:t>   </a:t>
            </a:r>
            <a:r>
              <a:rPr lang="en-US" sz="1800">
                <a:latin typeface="Courier New" pitchFamily="49" charset="0"/>
              </a:rPr>
              <a:t>document.getElementById('elementName').value</a:t>
            </a:r>
            <a:r>
              <a:rPr lang="en-US" sz="2000"/>
              <a:t>  </a:t>
            </a:r>
          </a:p>
          <a:p>
            <a:pPr marL="0" indent="0">
              <a:lnSpc>
                <a:spcPct val="90000"/>
              </a:lnSpc>
              <a:buNone/>
              <a:defRPr/>
            </a:pPr>
            <a:r>
              <a:rPr lang="en-US" sz="2000"/>
              <a:t>code that we’ve used for textboxes, textareas, and, select boxes. </a:t>
            </a:r>
          </a:p>
          <a:p>
            <a:pPr marL="0" indent="0">
              <a:lnSpc>
                <a:spcPct val="90000"/>
              </a:lnSpc>
              <a:buNone/>
              <a:defRPr/>
            </a:pPr>
            <a:endParaRPr lang="en-US" sz="1800"/>
          </a:p>
          <a:p>
            <a:pPr marL="0" indent="0">
              <a:lnSpc>
                <a:spcPct val="90000"/>
              </a:lnSpc>
              <a:buNone/>
              <a:defRPr/>
            </a:pPr>
            <a:r>
              <a:rPr lang="en-US" sz="1800"/>
              <a:t>Example: Suppose you have a select box called  </a:t>
            </a:r>
            <a:r>
              <a:rPr lang="en-US" sz="1800">
                <a:latin typeface="Courier New" pitchFamily="49" charset="0"/>
              </a:rPr>
              <a:t>selNationality</a:t>
            </a:r>
            <a:r>
              <a:rPr lang="en-US" sz="1800"/>
              <a:t>.  To retreive the value you could type:</a:t>
            </a:r>
          </a:p>
          <a:p>
            <a:pPr algn="ctr">
              <a:lnSpc>
                <a:spcPct val="90000"/>
              </a:lnSpc>
              <a:buFont typeface="Wingdings" pitchFamily="2" charset="2"/>
              <a:buNone/>
              <a:defRPr/>
            </a:pPr>
            <a:endParaRPr lang="en-US" sz="1400" b="1">
              <a:latin typeface="Courier New" pitchFamily="49" charset="0"/>
            </a:endParaRPr>
          </a:p>
          <a:p>
            <a:pPr algn="ctr">
              <a:lnSpc>
                <a:spcPct val="90000"/>
              </a:lnSpc>
              <a:buFont typeface="Wingdings" pitchFamily="2" charset="2"/>
              <a:buNone/>
              <a:defRPr/>
            </a:pPr>
            <a:r>
              <a:rPr lang="en-US" sz="1400" b="1">
                <a:latin typeface="Courier New" pitchFamily="49" charset="0"/>
              </a:rPr>
              <a:t>var country = document.getElementById('selNationality').value;</a:t>
            </a:r>
          </a:p>
          <a:p>
            <a:pPr>
              <a:lnSpc>
                <a:spcPct val="90000"/>
              </a:lnSpc>
              <a:buFont typeface="Wingdings" pitchFamily="2" charset="2"/>
              <a:buNone/>
              <a:defRPr/>
            </a:pPr>
            <a:r>
              <a:rPr lang="en-US" sz="1800"/>
              <a:t>	</a:t>
            </a:r>
          </a:p>
          <a:p>
            <a:pPr marL="0" indent="0">
              <a:lnSpc>
                <a:spcPct val="90000"/>
              </a:lnSpc>
              <a:buNone/>
              <a:defRPr/>
            </a:pPr>
            <a:r>
              <a:rPr lang="en-US" sz="1800"/>
              <a:t>The value that gets retreived will be the one you encoded inside the </a:t>
            </a:r>
            <a:r>
              <a:rPr lang="en-US" sz="1800">
                <a:latin typeface="Courier New" panose="02070309020205020404" pitchFamily="49" charset="0"/>
                <a:cs typeface="Courier New" panose="02070309020205020404" pitchFamily="49" charset="0"/>
              </a:rPr>
              <a:t>&lt;option&gt;</a:t>
            </a:r>
            <a:r>
              <a:rPr lang="en-US" sz="1800"/>
              <a:t> tag.  Similarly, for text boxes and textareas, the value retrieved is the information that was typed in by the user. </a:t>
            </a:r>
          </a:p>
          <a:p>
            <a:pPr>
              <a:lnSpc>
                <a:spcPct val="90000"/>
              </a:lnSpc>
              <a:buFont typeface="Arial" charset="0"/>
              <a:buChar char="•"/>
              <a:defRPr/>
            </a:pPr>
            <a:endParaRPr lang="en-US" sz="18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DD59764F-F64D-4217-98B2-88A93110E0A2}"/>
              </a:ext>
            </a:extLst>
          </p:cNvPr>
          <p:cNvSpPr>
            <a:spLocks noGrp="1" noChangeArrowheads="1"/>
          </p:cNvSpPr>
          <p:nvPr>
            <p:ph idx="1"/>
          </p:nvPr>
        </p:nvSpPr>
        <p:spPr>
          <a:xfrm>
            <a:off x="1981200" y="1600200"/>
            <a:ext cx="8229600" cy="4648200"/>
          </a:xfrm>
        </p:spPr>
        <p:txBody>
          <a:bodyPr/>
          <a:lstStyle/>
          <a:p>
            <a:pPr marL="0" indent="0">
              <a:buNone/>
              <a:defRPr/>
            </a:pPr>
            <a:r>
              <a:rPr lang="en-US" sz="2000" b="1"/>
              <a:t>But what if there is no text? </a:t>
            </a:r>
            <a:r>
              <a:rPr lang="en-US" sz="2000"/>
              <a:t>For example, what if you are simply working with a checkbox or a radio button and simply wish to know if the button was checked or not?</a:t>
            </a:r>
          </a:p>
          <a:p>
            <a:pPr marL="0" indent="0">
              <a:buNone/>
              <a:defRPr/>
            </a:pPr>
            <a:endParaRPr lang="en-US" sz="2000"/>
          </a:p>
          <a:p>
            <a:pPr marL="0" indent="0">
              <a:buNone/>
              <a:defRPr/>
            </a:pPr>
            <a:endParaRPr lang="en-US" sz="2000"/>
          </a:p>
          <a:p>
            <a:pPr marL="0" indent="0">
              <a:buNone/>
              <a:defRPr/>
            </a:pPr>
            <a:endParaRPr lang="en-US" sz="2000"/>
          </a:p>
          <a:p>
            <a:pPr marL="0" indent="0">
              <a:buNone/>
              <a:defRPr/>
            </a:pPr>
            <a:endParaRPr lang="en-US" sz="2000" b="1"/>
          </a:p>
          <a:p>
            <a:pPr marL="0" indent="0">
              <a:buNone/>
              <a:defRPr/>
            </a:pPr>
            <a:endParaRPr lang="en-US" sz="2000" b="1"/>
          </a:p>
          <a:p>
            <a:pPr marL="0" indent="0">
              <a:buNone/>
              <a:defRPr/>
            </a:pPr>
            <a:r>
              <a:rPr lang="en-US" sz="2000" b="1"/>
              <a:t>Answer: </a:t>
            </a:r>
          </a:p>
          <a:p>
            <a:pPr marL="0" indent="0">
              <a:buNone/>
              <a:defRPr/>
            </a:pPr>
            <a:r>
              <a:rPr lang="en-US" sz="2000"/>
              <a:t>We use </a:t>
            </a:r>
          </a:p>
          <a:p>
            <a:pPr marL="0" indent="0">
              <a:buNone/>
              <a:defRPr/>
            </a:pPr>
            <a:r>
              <a:rPr lang="en-US" sz="2000"/>
              <a:t>    </a:t>
            </a:r>
            <a:r>
              <a:rPr lang="en-US" sz="1800">
                <a:latin typeface="Courier New" panose="02070309020205020404" pitchFamily="49" charset="0"/>
                <a:cs typeface="Courier New" panose="02070309020205020404" pitchFamily="49" charset="0"/>
              </a:rPr>
              <a:t>document.getElementById('element_name')</a:t>
            </a:r>
            <a:r>
              <a:rPr lang="en-US" sz="1800" b="1">
                <a:solidFill>
                  <a:srgbClr val="FF0000"/>
                </a:solidFill>
                <a:latin typeface="Courier New" panose="02070309020205020404" pitchFamily="49" charset="0"/>
                <a:cs typeface="Courier New" panose="02070309020205020404" pitchFamily="49" charset="0"/>
              </a:rPr>
              <a:t>.checked</a:t>
            </a:r>
            <a:endParaRPr lang="en-US" sz="2000" b="1"/>
          </a:p>
          <a:p>
            <a:pPr marL="0" indent="0">
              <a:buNone/>
              <a:defRPr/>
            </a:pPr>
            <a:endParaRPr lang="en-US" sz="2000"/>
          </a:p>
          <a:p>
            <a:pPr>
              <a:buFont typeface="Wingdings" pitchFamily="2" charset="2"/>
              <a:buNone/>
              <a:defRPr/>
            </a:pPr>
            <a:endParaRPr lang="en-US"/>
          </a:p>
        </p:txBody>
      </p:sp>
      <p:pic>
        <p:nvPicPr>
          <p:cNvPr id="7170" name="Picture 1">
            <a:extLst>
              <a:ext uri="{FF2B5EF4-FFF2-40B4-BE49-F238E27FC236}">
                <a16:creationId xmlns:a16="http://schemas.microsoft.com/office/drawing/2014/main" id="{DA8CC30B-0075-4F39-BC44-A96F5214BB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717800"/>
            <a:ext cx="2419350" cy="11811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7171" name="Rectangle 2">
            <a:extLst>
              <a:ext uri="{FF2B5EF4-FFF2-40B4-BE49-F238E27FC236}">
                <a16:creationId xmlns:a16="http://schemas.microsoft.com/office/drawing/2014/main" id="{066FA457-9CFE-4F89-91A0-E673C072DFF2}"/>
              </a:ext>
            </a:extLst>
          </p:cNvPr>
          <p:cNvSpPr>
            <a:spLocks noGrp="1" noChangeArrowheads="1"/>
          </p:cNvSpPr>
          <p:nvPr>
            <p:ph type="title"/>
          </p:nvPr>
        </p:nvSpPr>
        <p:spPr>
          <a:xfrm>
            <a:off x="1905000" y="381000"/>
            <a:ext cx="8229600" cy="990600"/>
          </a:xfrm>
        </p:spPr>
        <p:txBody>
          <a:bodyPr/>
          <a:lstStyle/>
          <a:p>
            <a:r>
              <a:rPr lang="en-US" altLang="en-US" sz="2800"/>
              <a:t>Determining if a checkbox or radio buton is checked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6ABDC49E-875B-40AA-99BD-BE3CB03D21CE}"/>
              </a:ext>
            </a:extLst>
          </p:cNvPr>
          <p:cNvSpPr>
            <a:spLocks noGrp="1" noChangeArrowheads="1"/>
          </p:cNvSpPr>
          <p:nvPr>
            <p:ph idx="1"/>
          </p:nvPr>
        </p:nvSpPr>
        <p:spPr>
          <a:xfrm>
            <a:off x="1905000" y="1828800"/>
            <a:ext cx="8229600" cy="4724400"/>
          </a:xfrm>
        </p:spPr>
        <p:txBody>
          <a:bodyPr/>
          <a:lstStyle/>
          <a:p>
            <a:pPr>
              <a:lnSpc>
                <a:spcPct val="80000"/>
              </a:lnSpc>
              <a:buFont typeface="Wingdings" panose="05000000000000000000" pitchFamily="2" charset="2"/>
              <a:buNone/>
            </a:pPr>
            <a:r>
              <a:rPr lang="en-US" altLang="en-US" sz="1600">
                <a:latin typeface="Courier New" panose="02070309020205020404" pitchFamily="49" charset="0"/>
              </a:rPr>
              <a:t>	&lt;input </a:t>
            </a:r>
            <a:r>
              <a:rPr lang="en-US" altLang="en-US" sz="1600">
                <a:solidFill>
                  <a:srgbClr val="FF0000"/>
                </a:solidFill>
                <a:latin typeface="Courier New" panose="02070309020205020404" pitchFamily="49" charset="0"/>
              </a:rPr>
              <a:t>type="checkbox" id="chkFirst"</a:t>
            </a:r>
            <a:r>
              <a:rPr lang="en-US" altLang="en-US" sz="1600">
                <a:latin typeface="Courier New" panose="02070309020205020404" pitchFamily="49" charset="0"/>
              </a:rPr>
              <a:t>&gt;First Class Only </a:t>
            </a:r>
          </a:p>
          <a:p>
            <a:pPr>
              <a:lnSpc>
                <a:spcPct val="80000"/>
              </a:lnSpc>
              <a:buFont typeface="Wingdings" panose="05000000000000000000" pitchFamily="2" charset="2"/>
              <a:buNone/>
            </a:pPr>
            <a:r>
              <a:rPr lang="en-US" altLang="en-US" sz="1600">
                <a:latin typeface="Courier New" panose="02070309020205020404" pitchFamily="49" charset="0"/>
              </a:rPr>
              <a:t>	&lt;input </a:t>
            </a:r>
            <a:r>
              <a:rPr lang="en-US" altLang="en-US" sz="1600">
                <a:solidFill>
                  <a:srgbClr val="FF0000"/>
                </a:solidFill>
                <a:latin typeface="Courier New" panose="02070309020205020404" pitchFamily="49" charset="0"/>
              </a:rPr>
              <a:t>type="checkbox" id="chkPet"</a:t>
            </a:r>
            <a:r>
              <a:rPr lang="en-US" altLang="en-US" sz="1600">
                <a:latin typeface="Courier New" panose="02070309020205020404" pitchFamily="49" charset="0"/>
              </a:rPr>
              <a:t>&gt;Traveling with Pet </a:t>
            </a:r>
          </a:p>
          <a:p>
            <a:pPr>
              <a:lnSpc>
                <a:spcPct val="80000"/>
              </a:lnSpc>
              <a:buFont typeface="Wingdings" panose="05000000000000000000" pitchFamily="2" charset="2"/>
              <a:buNone/>
            </a:pPr>
            <a:r>
              <a:rPr lang="en-US" altLang="en-US" sz="1600">
                <a:latin typeface="Courier New" panose="02070309020205020404" pitchFamily="49" charset="0"/>
              </a:rPr>
              <a:t>	&lt;input </a:t>
            </a:r>
            <a:r>
              <a:rPr lang="en-US" altLang="en-US" sz="1600">
                <a:solidFill>
                  <a:srgbClr val="FF0000"/>
                </a:solidFill>
                <a:latin typeface="Courier New" panose="02070309020205020404" pitchFamily="49" charset="0"/>
              </a:rPr>
              <a:t>type="checkbox" id="chkSpouse"</a:t>
            </a:r>
            <a:r>
              <a:rPr lang="en-US" altLang="en-US" sz="1600">
                <a:latin typeface="Courier New" panose="02070309020205020404" pitchFamily="49" charset="0"/>
              </a:rPr>
              <a:t>&gt;Traveling with Spouse </a:t>
            </a:r>
          </a:p>
          <a:p>
            <a:pPr>
              <a:lnSpc>
                <a:spcPct val="80000"/>
              </a:lnSpc>
              <a:buFont typeface="Wingdings" panose="05000000000000000000" pitchFamily="2" charset="2"/>
              <a:buNone/>
            </a:pPr>
            <a:endParaRPr lang="en-US" altLang="en-US" sz="1600">
              <a:latin typeface="Courier New" panose="02070309020205020404" pitchFamily="49" charset="0"/>
            </a:endParaRPr>
          </a:p>
          <a:p>
            <a:pPr>
              <a:lnSpc>
                <a:spcPct val="80000"/>
              </a:lnSpc>
              <a:buFont typeface="Wingdings" panose="05000000000000000000" pitchFamily="2" charset="2"/>
              <a:buNone/>
            </a:pPr>
            <a:r>
              <a:rPr lang="en-US" altLang="en-US" sz="1600">
                <a:latin typeface="Courier New" panose="02070309020205020404" pitchFamily="49" charset="0"/>
              </a:rPr>
              <a:t>	&lt;button type="button" onclick="doStuff()"&gt;Submit Query&lt;/button&gt;</a:t>
            </a:r>
          </a:p>
          <a:p>
            <a:pPr>
              <a:lnSpc>
                <a:spcPct val="80000"/>
              </a:lnSpc>
              <a:buFont typeface="Wingdings" panose="05000000000000000000" pitchFamily="2" charset="2"/>
              <a:buNone/>
            </a:pPr>
            <a:endParaRPr lang="en-US" altLang="en-US" sz="1600">
              <a:latin typeface="Courier New" panose="02070309020205020404" pitchFamily="49" charset="0"/>
            </a:endParaRPr>
          </a:p>
          <a:p>
            <a:pPr>
              <a:lnSpc>
                <a:spcPct val="80000"/>
              </a:lnSpc>
              <a:buFont typeface="Wingdings" panose="05000000000000000000" pitchFamily="2" charset="2"/>
              <a:buNone/>
            </a:pPr>
            <a:r>
              <a:rPr lang="en-US" altLang="en-US" sz="1600">
                <a:latin typeface="Courier New" panose="02070309020205020404" pitchFamily="49" charset="0"/>
              </a:rPr>
              <a:t>&lt;script&gt;</a:t>
            </a:r>
          </a:p>
          <a:p>
            <a:pPr>
              <a:lnSpc>
                <a:spcPct val="80000"/>
              </a:lnSpc>
              <a:buFont typeface="Wingdings" panose="05000000000000000000" pitchFamily="2" charset="2"/>
              <a:buNone/>
            </a:pPr>
            <a:r>
              <a:rPr lang="en-US" altLang="en-US" sz="1600">
                <a:latin typeface="Courier New" panose="02070309020205020404" pitchFamily="49" charset="0"/>
              </a:rPr>
              <a:t>function doStuff()</a:t>
            </a:r>
          </a:p>
          <a:p>
            <a:pPr>
              <a:lnSpc>
                <a:spcPct val="80000"/>
              </a:lnSpc>
              <a:buFont typeface="Wingdings" panose="05000000000000000000" pitchFamily="2" charset="2"/>
              <a:buNone/>
            </a:pPr>
            <a:r>
              <a:rPr lang="en-US" altLang="en-US" sz="1600">
                <a:latin typeface="Courier New" panose="02070309020205020404" pitchFamily="49" charset="0"/>
              </a:rPr>
              <a:t>{</a:t>
            </a:r>
          </a:p>
          <a:p>
            <a:pPr>
              <a:lnSpc>
                <a:spcPct val="80000"/>
              </a:lnSpc>
              <a:buFont typeface="Wingdings" panose="05000000000000000000" pitchFamily="2" charset="2"/>
              <a:buNone/>
            </a:pPr>
            <a:r>
              <a:rPr lang="en-US" altLang="en-US" sz="1600">
                <a:latin typeface="Courier New" panose="02070309020205020404" pitchFamily="49" charset="0"/>
              </a:rPr>
              <a:t>	if (document.getElementById('chkFirst')</a:t>
            </a:r>
            <a:r>
              <a:rPr lang="en-US" altLang="en-US" sz="1600" b="1">
                <a:solidFill>
                  <a:srgbClr val="FF0000"/>
                </a:solidFill>
                <a:latin typeface="Courier New" panose="02070309020205020404" pitchFamily="49" charset="0"/>
              </a:rPr>
              <a:t>.checked</a:t>
            </a:r>
            <a:r>
              <a:rPr lang="en-US" altLang="en-US" sz="1600">
                <a:latin typeface="Courier New" panose="02070309020205020404" pitchFamily="49" charset="0"/>
              </a:rPr>
              <a:t>)</a:t>
            </a:r>
          </a:p>
          <a:p>
            <a:pPr>
              <a:lnSpc>
                <a:spcPct val="80000"/>
              </a:lnSpc>
              <a:buFont typeface="Wingdings" panose="05000000000000000000" pitchFamily="2" charset="2"/>
              <a:buNone/>
            </a:pPr>
            <a:r>
              <a:rPr lang="en-US" altLang="en-US" sz="1600">
                <a:latin typeface="Courier New" panose="02070309020205020404" pitchFamily="49" charset="0"/>
              </a:rPr>
              <a:t>		alert("Going in style!");</a:t>
            </a:r>
          </a:p>
          <a:p>
            <a:pPr>
              <a:lnSpc>
                <a:spcPct val="80000"/>
              </a:lnSpc>
              <a:buFont typeface="Wingdings" panose="05000000000000000000" pitchFamily="2" charset="2"/>
              <a:buNone/>
            </a:pPr>
            <a:endParaRPr lang="en-US" altLang="en-US" sz="1600">
              <a:latin typeface="Courier New" panose="02070309020205020404" pitchFamily="49" charset="0"/>
            </a:endParaRPr>
          </a:p>
          <a:p>
            <a:pPr>
              <a:lnSpc>
                <a:spcPct val="80000"/>
              </a:lnSpc>
              <a:buFont typeface="Wingdings" panose="05000000000000000000" pitchFamily="2" charset="2"/>
              <a:buNone/>
            </a:pPr>
            <a:r>
              <a:rPr lang="en-US" altLang="en-US" sz="1600">
                <a:latin typeface="Courier New" panose="02070309020205020404" pitchFamily="49" charset="0"/>
              </a:rPr>
              <a:t>	if (document. getElementById('chkPet')</a:t>
            </a:r>
            <a:r>
              <a:rPr lang="en-US" altLang="en-US" sz="1600" b="1">
                <a:solidFill>
                  <a:srgbClr val="FF0000"/>
                </a:solidFill>
                <a:latin typeface="Courier New" panose="02070309020205020404" pitchFamily="49" charset="0"/>
              </a:rPr>
              <a:t>.checked</a:t>
            </a:r>
            <a:r>
              <a:rPr lang="en-US" altLang="en-US" sz="1600">
                <a:latin typeface="Courier New" panose="02070309020205020404" pitchFamily="49" charset="0"/>
              </a:rPr>
              <a:t>)</a:t>
            </a:r>
          </a:p>
          <a:p>
            <a:pPr>
              <a:lnSpc>
                <a:spcPct val="80000"/>
              </a:lnSpc>
              <a:buFont typeface="Wingdings" panose="05000000000000000000" pitchFamily="2" charset="2"/>
              <a:buNone/>
            </a:pPr>
            <a:r>
              <a:rPr lang="en-US" altLang="en-US" sz="1600">
                <a:latin typeface="Courier New" panose="02070309020205020404" pitchFamily="49" charset="0"/>
              </a:rPr>
              <a:t>		alert("Taking your pet!");</a:t>
            </a:r>
          </a:p>
          <a:p>
            <a:pPr>
              <a:lnSpc>
                <a:spcPct val="80000"/>
              </a:lnSpc>
              <a:buFont typeface="Wingdings" panose="05000000000000000000" pitchFamily="2" charset="2"/>
              <a:buNone/>
            </a:pPr>
            <a:endParaRPr lang="en-US" altLang="en-US" sz="1600">
              <a:latin typeface="Courier New" panose="02070309020205020404" pitchFamily="49" charset="0"/>
            </a:endParaRPr>
          </a:p>
          <a:p>
            <a:pPr>
              <a:lnSpc>
                <a:spcPct val="80000"/>
              </a:lnSpc>
              <a:buFont typeface="Wingdings" panose="05000000000000000000" pitchFamily="2" charset="2"/>
              <a:buNone/>
            </a:pPr>
            <a:r>
              <a:rPr lang="en-US" altLang="en-US" sz="1600">
                <a:latin typeface="Courier New" panose="02070309020205020404" pitchFamily="49" charset="0"/>
              </a:rPr>
              <a:t>	if (document. getElementById('chkSpouse')</a:t>
            </a:r>
            <a:r>
              <a:rPr lang="en-US" altLang="en-US" sz="1600" b="1">
                <a:solidFill>
                  <a:srgbClr val="FF0000"/>
                </a:solidFill>
                <a:latin typeface="Courier New" panose="02070309020205020404" pitchFamily="49" charset="0"/>
              </a:rPr>
              <a:t>.checked</a:t>
            </a:r>
            <a:r>
              <a:rPr lang="en-US" altLang="en-US" sz="1600">
                <a:latin typeface="Courier New" panose="02070309020205020404" pitchFamily="49" charset="0"/>
              </a:rPr>
              <a:t>)</a:t>
            </a:r>
          </a:p>
          <a:p>
            <a:pPr>
              <a:lnSpc>
                <a:spcPct val="80000"/>
              </a:lnSpc>
              <a:buFont typeface="Wingdings" panose="05000000000000000000" pitchFamily="2" charset="2"/>
              <a:buNone/>
            </a:pPr>
            <a:r>
              <a:rPr lang="en-US" altLang="en-US" sz="1600">
                <a:latin typeface="Courier New" panose="02070309020205020404" pitchFamily="49" charset="0"/>
              </a:rPr>
              <a:t>		alert("Taking your spouse");</a:t>
            </a:r>
          </a:p>
          <a:p>
            <a:pPr>
              <a:lnSpc>
                <a:spcPct val="80000"/>
              </a:lnSpc>
              <a:buFont typeface="Wingdings" panose="05000000000000000000" pitchFamily="2" charset="2"/>
              <a:buNone/>
            </a:pPr>
            <a:r>
              <a:rPr lang="en-US" altLang="en-US" sz="1600">
                <a:latin typeface="Courier New" panose="02070309020205020404" pitchFamily="49" charset="0"/>
              </a:rPr>
              <a:t>}</a:t>
            </a:r>
          </a:p>
          <a:p>
            <a:pPr>
              <a:lnSpc>
                <a:spcPct val="80000"/>
              </a:lnSpc>
              <a:buFont typeface="Wingdings" panose="05000000000000000000" pitchFamily="2" charset="2"/>
              <a:buNone/>
            </a:pPr>
            <a:r>
              <a:rPr lang="en-US" altLang="en-US" sz="1600">
                <a:latin typeface="Courier New" panose="02070309020205020404" pitchFamily="49" charset="0"/>
              </a:rPr>
              <a:t>&lt;/script&gt;</a:t>
            </a:r>
          </a:p>
        </p:txBody>
      </p:sp>
      <p:pic>
        <p:nvPicPr>
          <p:cNvPr id="2" name="Picture 1">
            <a:extLst>
              <a:ext uri="{FF2B5EF4-FFF2-40B4-BE49-F238E27FC236}">
                <a16:creationId xmlns:a16="http://schemas.microsoft.com/office/drawing/2014/main" id="{5FA3D32B-22AE-437D-A105-9A0FD8638EE4}"/>
              </a:ext>
            </a:extLst>
          </p:cNvPr>
          <p:cNvPicPr>
            <a:picLocks noChangeAspect="1"/>
          </p:cNvPicPr>
          <p:nvPr/>
        </p:nvPicPr>
        <p:blipFill>
          <a:blip r:embed="rId3"/>
          <a:stretch>
            <a:fillRect/>
          </a:stretch>
        </p:blipFill>
        <p:spPr>
          <a:xfrm>
            <a:off x="5178425" y="298698"/>
            <a:ext cx="1835150" cy="1125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8">
                                            <p:txEl>
                                              <p:pRg st="6" end="6"/>
                                            </p:txEl>
                                          </p:spTgt>
                                        </p:tgtEl>
                                        <p:attrNameLst>
                                          <p:attrName>style.visibility</p:attrName>
                                        </p:attrNameLst>
                                      </p:cBhvr>
                                      <p:to>
                                        <p:strVal val="visible"/>
                                      </p:to>
                                    </p:set>
                                    <p:animEffect transition="in" filter="fade">
                                      <p:cBhvr>
                                        <p:cTn id="7" dur="2000"/>
                                        <p:tgtEl>
                                          <p:spTgt spid="9218">
                                            <p:txEl>
                                              <p:pRg st="6" end="6"/>
                                            </p:txEl>
                                          </p:spTgt>
                                        </p:tgtEl>
                                      </p:cBhvr>
                                    </p:animEffect>
                                    <p:anim calcmode="lin" valueType="num">
                                      <p:cBhvr>
                                        <p:cTn id="8" dur="2000" fill="hold"/>
                                        <p:tgtEl>
                                          <p:spTgt spid="9218">
                                            <p:txEl>
                                              <p:pRg st="6" end="6"/>
                                            </p:txEl>
                                          </p:spTgt>
                                        </p:tgtEl>
                                        <p:attrNameLst>
                                          <p:attrName>ppt_x</p:attrName>
                                        </p:attrNameLst>
                                      </p:cBhvr>
                                      <p:tavLst>
                                        <p:tav tm="0">
                                          <p:val>
                                            <p:strVal val="#ppt_x"/>
                                          </p:val>
                                        </p:tav>
                                        <p:tav tm="100000">
                                          <p:val>
                                            <p:strVal val="#ppt_x"/>
                                          </p:val>
                                        </p:tav>
                                      </p:tavLst>
                                    </p:anim>
                                    <p:anim calcmode="lin" valueType="num">
                                      <p:cBhvr>
                                        <p:cTn id="9" dur="2000" fill="hold"/>
                                        <p:tgtEl>
                                          <p:spTgt spid="9218">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218">
                                            <p:txEl>
                                              <p:pRg st="7" end="7"/>
                                            </p:txEl>
                                          </p:spTgt>
                                        </p:tgtEl>
                                        <p:attrNameLst>
                                          <p:attrName>style.visibility</p:attrName>
                                        </p:attrNameLst>
                                      </p:cBhvr>
                                      <p:to>
                                        <p:strVal val="visible"/>
                                      </p:to>
                                    </p:set>
                                    <p:animEffect transition="in" filter="fade">
                                      <p:cBhvr>
                                        <p:cTn id="12" dur="2000"/>
                                        <p:tgtEl>
                                          <p:spTgt spid="9218">
                                            <p:txEl>
                                              <p:pRg st="7" end="7"/>
                                            </p:txEl>
                                          </p:spTgt>
                                        </p:tgtEl>
                                      </p:cBhvr>
                                    </p:animEffect>
                                    <p:anim calcmode="lin" valueType="num">
                                      <p:cBhvr>
                                        <p:cTn id="13" dur="2000" fill="hold"/>
                                        <p:tgtEl>
                                          <p:spTgt spid="9218">
                                            <p:txEl>
                                              <p:pRg st="7" end="7"/>
                                            </p:txEl>
                                          </p:spTgt>
                                        </p:tgtEl>
                                        <p:attrNameLst>
                                          <p:attrName>ppt_x</p:attrName>
                                        </p:attrNameLst>
                                      </p:cBhvr>
                                      <p:tavLst>
                                        <p:tav tm="0">
                                          <p:val>
                                            <p:strVal val="#ppt_x"/>
                                          </p:val>
                                        </p:tav>
                                        <p:tav tm="100000">
                                          <p:val>
                                            <p:strVal val="#ppt_x"/>
                                          </p:val>
                                        </p:tav>
                                      </p:tavLst>
                                    </p:anim>
                                    <p:anim calcmode="lin" valueType="num">
                                      <p:cBhvr>
                                        <p:cTn id="14" dur="2000" fill="hold"/>
                                        <p:tgtEl>
                                          <p:spTgt spid="9218">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218">
                                            <p:txEl>
                                              <p:pRg st="8" end="8"/>
                                            </p:txEl>
                                          </p:spTgt>
                                        </p:tgtEl>
                                        <p:attrNameLst>
                                          <p:attrName>style.visibility</p:attrName>
                                        </p:attrNameLst>
                                      </p:cBhvr>
                                      <p:to>
                                        <p:strVal val="visible"/>
                                      </p:to>
                                    </p:set>
                                    <p:animEffect transition="in" filter="fade">
                                      <p:cBhvr>
                                        <p:cTn id="17" dur="2000"/>
                                        <p:tgtEl>
                                          <p:spTgt spid="9218">
                                            <p:txEl>
                                              <p:pRg st="8" end="8"/>
                                            </p:txEl>
                                          </p:spTgt>
                                        </p:tgtEl>
                                      </p:cBhvr>
                                    </p:animEffect>
                                    <p:anim calcmode="lin" valueType="num">
                                      <p:cBhvr>
                                        <p:cTn id="18" dur="2000" fill="hold"/>
                                        <p:tgtEl>
                                          <p:spTgt spid="9218">
                                            <p:txEl>
                                              <p:pRg st="8" end="8"/>
                                            </p:txEl>
                                          </p:spTgt>
                                        </p:tgtEl>
                                        <p:attrNameLst>
                                          <p:attrName>ppt_x</p:attrName>
                                        </p:attrNameLst>
                                      </p:cBhvr>
                                      <p:tavLst>
                                        <p:tav tm="0">
                                          <p:val>
                                            <p:strVal val="#ppt_x"/>
                                          </p:val>
                                        </p:tav>
                                        <p:tav tm="100000">
                                          <p:val>
                                            <p:strVal val="#ppt_x"/>
                                          </p:val>
                                        </p:tav>
                                      </p:tavLst>
                                    </p:anim>
                                    <p:anim calcmode="lin" valueType="num">
                                      <p:cBhvr>
                                        <p:cTn id="19" dur="2000" fill="hold"/>
                                        <p:tgtEl>
                                          <p:spTgt spid="9218">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218">
                                            <p:txEl>
                                              <p:pRg st="17" end="17"/>
                                            </p:txEl>
                                          </p:spTgt>
                                        </p:tgtEl>
                                        <p:attrNameLst>
                                          <p:attrName>style.visibility</p:attrName>
                                        </p:attrNameLst>
                                      </p:cBhvr>
                                      <p:to>
                                        <p:strVal val="visible"/>
                                      </p:to>
                                    </p:set>
                                    <p:animEffect transition="in" filter="fade">
                                      <p:cBhvr>
                                        <p:cTn id="22" dur="2000"/>
                                        <p:tgtEl>
                                          <p:spTgt spid="9218">
                                            <p:txEl>
                                              <p:pRg st="17" end="17"/>
                                            </p:txEl>
                                          </p:spTgt>
                                        </p:tgtEl>
                                      </p:cBhvr>
                                    </p:animEffect>
                                    <p:anim calcmode="lin" valueType="num">
                                      <p:cBhvr>
                                        <p:cTn id="23" dur="2000" fill="hold"/>
                                        <p:tgtEl>
                                          <p:spTgt spid="9218">
                                            <p:txEl>
                                              <p:pRg st="17" end="17"/>
                                            </p:txEl>
                                          </p:spTgt>
                                        </p:tgtEl>
                                        <p:attrNameLst>
                                          <p:attrName>ppt_x</p:attrName>
                                        </p:attrNameLst>
                                      </p:cBhvr>
                                      <p:tavLst>
                                        <p:tav tm="0">
                                          <p:val>
                                            <p:strVal val="#ppt_x"/>
                                          </p:val>
                                        </p:tav>
                                        <p:tav tm="100000">
                                          <p:val>
                                            <p:strVal val="#ppt_x"/>
                                          </p:val>
                                        </p:tav>
                                      </p:tavLst>
                                    </p:anim>
                                    <p:anim calcmode="lin" valueType="num">
                                      <p:cBhvr>
                                        <p:cTn id="24" dur="2000" fill="hold"/>
                                        <p:tgtEl>
                                          <p:spTgt spid="9218">
                                            <p:txEl>
                                              <p:pRg st="17" end="1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218">
                                            <p:txEl>
                                              <p:pRg st="18" end="18"/>
                                            </p:txEl>
                                          </p:spTgt>
                                        </p:tgtEl>
                                        <p:attrNameLst>
                                          <p:attrName>style.visibility</p:attrName>
                                        </p:attrNameLst>
                                      </p:cBhvr>
                                      <p:to>
                                        <p:strVal val="visible"/>
                                      </p:to>
                                    </p:set>
                                    <p:animEffect transition="in" filter="fade">
                                      <p:cBhvr>
                                        <p:cTn id="27" dur="2000"/>
                                        <p:tgtEl>
                                          <p:spTgt spid="9218">
                                            <p:txEl>
                                              <p:pRg st="18" end="18"/>
                                            </p:txEl>
                                          </p:spTgt>
                                        </p:tgtEl>
                                      </p:cBhvr>
                                    </p:animEffect>
                                    <p:anim calcmode="lin" valueType="num">
                                      <p:cBhvr>
                                        <p:cTn id="28" dur="2000" fill="hold"/>
                                        <p:tgtEl>
                                          <p:spTgt spid="9218">
                                            <p:txEl>
                                              <p:pRg st="18" end="18"/>
                                            </p:txEl>
                                          </p:spTgt>
                                        </p:tgtEl>
                                        <p:attrNameLst>
                                          <p:attrName>ppt_x</p:attrName>
                                        </p:attrNameLst>
                                      </p:cBhvr>
                                      <p:tavLst>
                                        <p:tav tm="0">
                                          <p:val>
                                            <p:strVal val="#ppt_x"/>
                                          </p:val>
                                        </p:tav>
                                        <p:tav tm="100000">
                                          <p:val>
                                            <p:strVal val="#ppt_x"/>
                                          </p:val>
                                        </p:tav>
                                      </p:tavLst>
                                    </p:anim>
                                    <p:anim calcmode="lin" valueType="num">
                                      <p:cBhvr>
                                        <p:cTn id="29" dur="2000" fill="hold"/>
                                        <p:tgtEl>
                                          <p:spTgt spid="9218">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218">
                                            <p:txEl>
                                              <p:pRg st="9" end="9"/>
                                            </p:txEl>
                                          </p:spTgt>
                                        </p:tgtEl>
                                        <p:attrNameLst>
                                          <p:attrName>style.visibility</p:attrName>
                                        </p:attrNameLst>
                                      </p:cBhvr>
                                      <p:to>
                                        <p:strVal val="visible"/>
                                      </p:to>
                                    </p:set>
                                    <p:animEffect transition="in" filter="fade">
                                      <p:cBhvr>
                                        <p:cTn id="34" dur="2000"/>
                                        <p:tgtEl>
                                          <p:spTgt spid="9218">
                                            <p:txEl>
                                              <p:pRg st="9" end="9"/>
                                            </p:txEl>
                                          </p:spTgt>
                                        </p:tgtEl>
                                      </p:cBhvr>
                                    </p:animEffect>
                                    <p:anim calcmode="lin" valueType="num">
                                      <p:cBhvr>
                                        <p:cTn id="35" dur="2000" fill="hold"/>
                                        <p:tgtEl>
                                          <p:spTgt spid="9218">
                                            <p:txEl>
                                              <p:pRg st="9" end="9"/>
                                            </p:txEl>
                                          </p:spTgt>
                                        </p:tgtEl>
                                        <p:attrNameLst>
                                          <p:attrName>ppt_x</p:attrName>
                                        </p:attrNameLst>
                                      </p:cBhvr>
                                      <p:tavLst>
                                        <p:tav tm="0">
                                          <p:val>
                                            <p:strVal val="#ppt_x"/>
                                          </p:val>
                                        </p:tav>
                                        <p:tav tm="100000">
                                          <p:val>
                                            <p:strVal val="#ppt_x"/>
                                          </p:val>
                                        </p:tav>
                                      </p:tavLst>
                                    </p:anim>
                                    <p:anim calcmode="lin" valueType="num">
                                      <p:cBhvr>
                                        <p:cTn id="36" dur="2000" fill="hold"/>
                                        <p:tgtEl>
                                          <p:spTgt spid="921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9218">
                                            <p:txEl>
                                              <p:pRg st="10" end="10"/>
                                            </p:txEl>
                                          </p:spTgt>
                                        </p:tgtEl>
                                        <p:attrNameLst>
                                          <p:attrName>style.visibility</p:attrName>
                                        </p:attrNameLst>
                                      </p:cBhvr>
                                      <p:to>
                                        <p:strVal val="visible"/>
                                      </p:to>
                                    </p:set>
                                    <p:animEffect transition="in" filter="fade">
                                      <p:cBhvr>
                                        <p:cTn id="41" dur="2000"/>
                                        <p:tgtEl>
                                          <p:spTgt spid="9218">
                                            <p:txEl>
                                              <p:pRg st="10" end="10"/>
                                            </p:txEl>
                                          </p:spTgt>
                                        </p:tgtEl>
                                      </p:cBhvr>
                                    </p:animEffect>
                                    <p:anim calcmode="lin" valueType="num">
                                      <p:cBhvr>
                                        <p:cTn id="42" dur="2000" fill="hold"/>
                                        <p:tgtEl>
                                          <p:spTgt spid="9218">
                                            <p:txEl>
                                              <p:pRg st="10" end="10"/>
                                            </p:txEl>
                                          </p:spTgt>
                                        </p:tgtEl>
                                        <p:attrNameLst>
                                          <p:attrName>ppt_x</p:attrName>
                                        </p:attrNameLst>
                                      </p:cBhvr>
                                      <p:tavLst>
                                        <p:tav tm="0">
                                          <p:val>
                                            <p:strVal val="#ppt_x"/>
                                          </p:val>
                                        </p:tav>
                                        <p:tav tm="100000">
                                          <p:val>
                                            <p:strVal val="#ppt_x"/>
                                          </p:val>
                                        </p:tav>
                                      </p:tavLst>
                                    </p:anim>
                                    <p:anim calcmode="lin" valueType="num">
                                      <p:cBhvr>
                                        <p:cTn id="43" dur="2000" fill="hold"/>
                                        <p:tgtEl>
                                          <p:spTgt spid="921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9218">
                                            <p:txEl>
                                              <p:pRg st="12" end="12"/>
                                            </p:txEl>
                                          </p:spTgt>
                                        </p:tgtEl>
                                        <p:attrNameLst>
                                          <p:attrName>style.visibility</p:attrName>
                                        </p:attrNameLst>
                                      </p:cBhvr>
                                      <p:to>
                                        <p:strVal val="visible"/>
                                      </p:to>
                                    </p:set>
                                    <p:animEffect transition="in" filter="fade">
                                      <p:cBhvr>
                                        <p:cTn id="48" dur="2000"/>
                                        <p:tgtEl>
                                          <p:spTgt spid="9218">
                                            <p:txEl>
                                              <p:pRg st="12" end="12"/>
                                            </p:txEl>
                                          </p:spTgt>
                                        </p:tgtEl>
                                      </p:cBhvr>
                                    </p:animEffect>
                                    <p:anim calcmode="lin" valueType="num">
                                      <p:cBhvr>
                                        <p:cTn id="49" dur="2000" fill="hold"/>
                                        <p:tgtEl>
                                          <p:spTgt spid="9218">
                                            <p:txEl>
                                              <p:pRg st="12" end="12"/>
                                            </p:txEl>
                                          </p:spTgt>
                                        </p:tgtEl>
                                        <p:attrNameLst>
                                          <p:attrName>ppt_x</p:attrName>
                                        </p:attrNameLst>
                                      </p:cBhvr>
                                      <p:tavLst>
                                        <p:tav tm="0">
                                          <p:val>
                                            <p:strVal val="#ppt_x"/>
                                          </p:val>
                                        </p:tav>
                                        <p:tav tm="100000">
                                          <p:val>
                                            <p:strVal val="#ppt_x"/>
                                          </p:val>
                                        </p:tav>
                                      </p:tavLst>
                                    </p:anim>
                                    <p:anim calcmode="lin" valueType="num">
                                      <p:cBhvr>
                                        <p:cTn id="50" dur="2000" fill="hold"/>
                                        <p:tgtEl>
                                          <p:spTgt spid="921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9218">
                                            <p:txEl>
                                              <p:pRg st="13" end="13"/>
                                            </p:txEl>
                                          </p:spTgt>
                                        </p:tgtEl>
                                        <p:attrNameLst>
                                          <p:attrName>style.visibility</p:attrName>
                                        </p:attrNameLst>
                                      </p:cBhvr>
                                      <p:to>
                                        <p:strVal val="visible"/>
                                      </p:to>
                                    </p:set>
                                    <p:animEffect transition="in" filter="fade">
                                      <p:cBhvr>
                                        <p:cTn id="55" dur="2000"/>
                                        <p:tgtEl>
                                          <p:spTgt spid="9218">
                                            <p:txEl>
                                              <p:pRg st="13" end="13"/>
                                            </p:txEl>
                                          </p:spTgt>
                                        </p:tgtEl>
                                      </p:cBhvr>
                                    </p:animEffect>
                                    <p:anim calcmode="lin" valueType="num">
                                      <p:cBhvr>
                                        <p:cTn id="56" dur="2000" fill="hold"/>
                                        <p:tgtEl>
                                          <p:spTgt spid="9218">
                                            <p:txEl>
                                              <p:pRg st="13" end="13"/>
                                            </p:txEl>
                                          </p:spTgt>
                                        </p:tgtEl>
                                        <p:attrNameLst>
                                          <p:attrName>ppt_x</p:attrName>
                                        </p:attrNameLst>
                                      </p:cBhvr>
                                      <p:tavLst>
                                        <p:tav tm="0">
                                          <p:val>
                                            <p:strVal val="#ppt_x"/>
                                          </p:val>
                                        </p:tav>
                                        <p:tav tm="100000">
                                          <p:val>
                                            <p:strVal val="#ppt_x"/>
                                          </p:val>
                                        </p:tav>
                                      </p:tavLst>
                                    </p:anim>
                                    <p:anim calcmode="lin" valueType="num">
                                      <p:cBhvr>
                                        <p:cTn id="57" dur="2000" fill="hold"/>
                                        <p:tgtEl>
                                          <p:spTgt spid="9218">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9218">
                                            <p:txEl>
                                              <p:pRg st="15" end="15"/>
                                            </p:txEl>
                                          </p:spTgt>
                                        </p:tgtEl>
                                        <p:attrNameLst>
                                          <p:attrName>style.visibility</p:attrName>
                                        </p:attrNameLst>
                                      </p:cBhvr>
                                      <p:to>
                                        <p:strVal val="visible"/>
                                      </p:to>
                                    </p:set>
                                    <p:animEffect transition="in" filter="fade">
                                      <p:cBhvr>
                                        <p:cTn id="62" dur="2000"/>
                                        <p:tgtEl>
                                          <p:spTgt spid="9218">
                                            <p:txEl>
                                              <p:pRg st="15" end="15"/>
                                            </p:txEl>
                                          </p:spTgt>
                                        </p:tgtEl>
                                      </p:cBhvr>
                                    </p:animEffect>
                                    <p:anim calcmode="lin" valueType="num">
                                      <p:cBhvr>
                                        <p:cTn id="63" dur="2000" fill="hold"/>
                                        <p:tgtEl>
                                          <p:spTgt spid="9218">
                                            <p:txEl>
                                              <p:pRg st="15" end="15"/>
                                            </p:txEl>
                                          </p:spTgt>
                                        </p:tgtEl>
                                        <p:attrNameLst>
                                          <p:attrName>ppt_x</p:attrName>
                                        </p:attrNameLst>
                                      </p:cBhvr>
                                      <p:tavLst>
                                        <p:tav tm="0">
                                          <p:val>
                                            <p:strVal val="#ppt_x"/>
                                          </p:val>
                                        </p:tav>
                                        <p:tav tm="100000">
                                          <p:val>
                                            <p:strVal val="#ppt_x"/>
                                          </p:val>
                                        </p:tav>
                                      </p:tavLst>
                                    </p:anim>
                                    <p:anim calcmode="lin" valueType="num">
                                      <p:cBhvr>
                                        <p:cTn id="64" dur="2000" fill="hold"/>
                                        <p:tgtEl>
                                          <p:spTgt spid="9218">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9218">
                                            <p:txEl>
                                              <p:pRg st="16" end="16"/>
                                            </p:txEl>
                                          </p:spTgt>
                                        </p:tgtEl>
                                        <p:attrNameLst>
                                          <p:attrName>style.visibility</p:attrName>
                                        </p:attrNameLst>
                                      </p:cBhvr>
                                      <p:to>
                                        <p:strVal val="visible"/>
                                      </p:to>
                                    </p:set>
                                    <p:animEffect transition="in" filter="fade">
                                      <p:cBhvr>
                                        <p:cTn id="69" dur="2000"/>
                                        <p:tgtEl>
                                          <p:spTgt spid="9218">
                                            <p:txEl>
                                              <p:pRg st="16" end="16"/>
                                            </p:txEl>
                                          </p:spTgt>
                                        </p:tgtEl>
                                      </p:cBhvr>
                                    </p:animEffect>
                                    <p:anim calcmode="lin" valueType="num">
                                      <p:cBhvr>
                                        <p:cTn id="70" dur="2000" fill="hold"/>
                                        <p:tgtEl>
                                          <p:spTgt spid="9218">
                                            <p:txEl>
                                              <p:pRg st="16" end="16"/>
                                            </p:txEl>
                                          </p:spTgt>
                                        </p:tgtEl>
                                        <p:attrNameLst>
                                          <p:attrName>ppt_x</p:attrName>
                                        </p:attrNameLst>
                                      </p:cBhvr>
                                      <p:tavLst>
                                        <p:tav tm="0">
                                          <p:val>
                                            <p:strVal val="#ppt_x"/>
                                          </p:val>
                                        </p:tav>
                                        <p:tav tm="100000">
                                          <p:val>
                                            <p:strVal val="#ppt_x"/>
                                          </p:val>
                                        </p:tav>
                                      </p:tavLst>
                                    </p:anim>
                                    <p:anim calcmode="lin" valueType="num">
                                      <p:cBhvr>
                                        <p:cTn id="71" dur="2000" fill="hold"/>
                                        <p:tgtEl>
                                          <p:spTgt spid="9218">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DA27546-C2F6-4677-80BA-13263D0FB69A}"/>
              </a:ext>
            </a:extLst>
          </p:cNvPr>
          <p:cNvSpPr>
            <a:spLocks noGrp="1" noChangeArrowheads="1"/>
          </p:cNvSpPr>
          <p:nvPr>
            <p:ph type="title"/>
          </p:nvPr>
        </p:nvSpPr>
        <p:spPr>
          <a:xfrm>
            <a:off x="1866900" y="162560"/>
            <a:ext cx="8458200" cy="304800"/>
          </a:xfrm>
        </p:spPr>
        <p:txBody>
          <a:bodyPr/>
          <a:lstStyle/>
          <a:p>
            <a:r>
              <a:rPr lang="en-US" altLang="en-US"/>
              <a:t>Retrieving the value of a radio button</a:t>
            </a:r>
          </a:p>
        </p:txBody>
      </p:sp>
      <p:sp>
        <p:nvSpPr>
          <p:cNvPr id="11267" name="Rectangle 3">
            <a:extLst>
              <a:ext uri="{FF2B5EF4-FFF2-40B4-BE49-F238E27FC236}">
                <a16:creationId xmlns:a16="http://schemas.microsoft.com/office/drawing/2014/main" id="{5F5CDFCB-09A0-406D-9720-5E3BD547342C}"/>
              </a:ext>
            </a:extLst>
          </p:cNvPr>
          <p:cNvSpPr>
            <a:spLocks noGrp="1" noChangeArrowheads="1"/>
          </p:cNvSpPr>
          <p:nvPr>
            <p:ph idx="1"/>
          </p:nvPr>
        </p:nvSpPr>
        <p:spPr>
          <a:xfrm>
            <a:off x="1752600" y="685800"/>
            <a:ext cx="8686800" cy="5715000"/>
          </a:xfrm>
        </p:spPr>
        <p:txBody>
          <a:bodyPr/>
          <a:lstStyle/>
          <a:p>
            <a:pPr marL="0" indent="0">
              <a:lnSpc>
                <a:spcPct val="90000"/>
              </a:lnSpc>
              <a:buNone/>
              <a:defRPr/>
            </a:pPr>
            <a:r>
              <a:rPr lang="en-US" sz="1800">
                <a:latin typeface="+mj-lt"/>
              </a:rPr>
              <a:t>With things like text fields and select boxes, we </a:t>
            </a:r>
            <a:r>
              <a:rPr lang="en-US" sz="1800" u="sng">
                <a:latin typeface="+mj-lt"/>
              </a:rPr>
              <a:t>must</a:t>
            </a:r>
            <a:r>
              <a:rPr lang="en-US" sz="1800">
                <a:latin typeface="+mj-lt"/>
              </a:rPr>
              <a:t> ultimately retrieve a 'value'. After all, that is the whole point of those particular types of form elements. </a:t>
            </a:r>
          </a:p>
          <a:p>
            <a:pPr marL="0" indent="0">
              <a:lnSpc>
                <a:spcPct val="90000"/>
              </a:lnSpc>
              <a:buNone/>
              <a:defRPr/>
            </a:pPr>
            <a:endParaRPr lang="en-US" sz="1800">
              <a:latin typeface="+mj-lt"/>
            </a:endParaRPr>
          </a:p>
          <a:p>
            <a:pPr marL="0" indent="0">
              <a:lnSpc>
                <a:spcPct val="90000"/>
              </a:lnSpc>
              <a:buNone/>
              <a:defRPr/>
            </a:pPr>
            <a:r>
              <a:rPr lang="en-US" sz="1800">
                <a:latin typeface="+mj-lt"/>
              </a:rPr>
              <a:t>However, with checkboxes and radio buttons, this is not necessarily the case. That is, with things like checkboxes / radio buttons, we often only need to know </a:t>
            </a:r>
            <a:r>
              <a:rPr lang="en-US" sz="1800" i="1">
                <a:latin typeface="+mj-lt"/>
              </a:rPr>
              <a:t>if</a:t>
            </a:r>
            <a:r>
              <a:rPr lang="en-US" sz="1800">
                <a:latin typeface="+mj-lt"/>
              </a:rPr>
              <a:t> the box/button was checked.</a:t>
            </a:r>
          </a:p>
          <a:p>
            <a:pPr marL="0" indent="0">
              <a:lnSpc>
                <a:spcPct val="90000"/>
              </a:lnSpc>
              <a:buNone/>
              <a:defRPr/>
            </a:pPr>
            <a:endParaRPr lang="en-US" sz="1800">
              <a:latin typeface="+mj-lt"/>
            </a:endParaRPr>
          </a:p>
          <a:p>
            <a:pPr marL="0" indent="0">
              <a:lnSpc>
                <a:spcPct val="90000"/>
              </a:lnSpc>
              <a:buNone/>
              <a:defRPr/>
            </a:pPr>
            <a:r>
              <a:rPr lang="en-US" sz="1800">
                <a:latin typeface="+mj-lt"/>
              </a:rPr>
              <a:t>However, while your radio buttons and checkboxes do not necessarily </a:t>
            </a:r>
            <a:r>
              <a:rPr lang="en-US" sz="1800" i="1">
                <a:latin typeface="+mj-lt"/>
              </a:rPr>
              <a:t>have</a:t>
            </a:r>
            <a:r>
              <a:rPr lang="en-US" sz="1800">
                <a:latin typeface="+mj-lt"/>
              </a:rPr>
              <a:t> to have a value, it is often very useful to do so. </a:t>
            </a:r>
            <a:r>
              <a:rPr lang="en-US" sz="1800"/>
              <a:t>If your radio button (or checkbox) does contain a value attribute, you can retrieve it using the familiar ‘</a:t>
            </a:r>
            <a:r>
              <a:rPr lang="en-US" sz="1800" b="1">
                <a:latin typeface="Courier New" panose="02070309020205020404" pitchFamily="49" charset="0"/>
                <a:cs typeface="Courier New" panose="02070309020205020404" pitchFamily="49" charset="0"/>
              </a:rPr>
              <a:t>.value</a:t>
            </a:r>
            <a:r>
              <a:rPr lang="en-US" sz="1800"/>
              <a:t>’ syntax. Again, though, whether or not you choose to include a value is a matter of context in terms of how you set up your page.</a:t>
            </a:r>
          </a:p>
          <a:p>
            <a:pPr marL="0" indent="0">
              <a:lnSpc>
                <a:spcPct val="90000"/>
              </a:lnSpc>
              <a:buNone/>
              <a:defRPr/>
            </a:pPr>
            <a:endParaRPr lang="en-US" sz="1800"/>
          </a:p>
          <a:p>
            <a:pPr marL="0" indent="0">
              <a:lnSpc>
                <a:spcPct val="90000"/>
              </a:lnSpc>
              <a:buNone/>
              <a:defRPr/>
            </a:pPr>
            <a:r>
              <a:rPr lang="en-US" sz="1800"/>
              <a:t>For example, in the following radio buttons, we have include a 'value' attribute:</a:t>
            </a:r>
          </a:p>
          <a:p>
            <a:pPr marL="0" indent="0">
              <a:lnSpc>
                <a:spcPct val="90000"/>
              </a:lnSpc>
              <a:buNone/>
              <a:defRPr/>
            </a:pPr>
            <a:r>
              <a:rPr lang="en-US" sz="1400">
                <a:latin typeface="Courier New" pitchFamily="49" charset="0"/>
              </a:rPr>
              <a:t>What is your favorite color?</a:t>
            </a:r>
          </a:p>
          <a:p>
            <a:pPr marL="0" indent="0">
              <a:lnSpc>
                <a:spcPct val="90000"/>
              </a:lnSpc>
              <a:buNone/>
              <a:defRPr/>
            </a:pPr>
            <a:r>
              <a:rPr lang="en-US" sz="1400">
                <a:latin typeface="Courier New" pitchFamily="49" charset="0"/>
              </a:rPr>
              <a:t>RED   &lt;input type="radio" name="favColor" id="radFavRed" </a:t>
            </a:r>
            <a:r>
              <a:rPr lang="en-US" sz="1400" b="1">
                <a:latin typeface="Courier New" pitchFamily="49" charset="0"/>
              </a:rPr>
              <a:t>value="red"</a:t>
            </a:r>
            <a:r>
              <a:rPr lang="en-US" sz="1400">
                <a:latin typeface="Courier New" pitchFamily="49" charset="0"/>
              </a:rPr>
              <a:t>&gt;</a:t>
            </a:r>
          </a:p>
          <a:p>
            <a:pPr marL="0" indent="0">
              <a:lnSpc>
                <a:spcPct val="90000"/>
              </a:lnSpc>
              <a:buNone/>
              <a:defRPr/>
            </a:pPr>
            <a:r>
              <a:rPr lang="en-US" sz="1400">
                <a:latin typeface="Courier New" pitchFamily="49" charset="0"/>
              </a:rPr>
              <a:t>BLUE  &lt;input type="radio" name="favColor" id="radFavBlue" </a:t>
            </a:r>
            <a:r>
              <a:rPr lang="en-US" sz="1400" b="1">
                <a:latin typeface="Courier New" pitchFamily="49" charset="0"/>
              </a:rPr>
              <a:t>value="blue"</a:t>
            </a:r>
            <a:r>
              <a:rPr lang="en-US" sz="1400">
                <a:latin typeface="Courier New" pitchFamily="49" charset="0"/>
              </a:rPr>
              <a:t>&gt;</a:t>
            </a:r>
          </a:p>
          <a:p>
            <a:pPr marL="0" indent="0">
              <a:lnSpc>
                <a:spcPct val="90000"/>
              </a:lnSpc>
              <a:buNone/>
              <a:defRPr/>
            </a:pPr>
            <a:endParaRPr lang="en-US" sz="1400"/>
          </a:p>
          <a:p>
            <a:pPr marL="0" indent="0">
              <a:lnSpc>
                <a:spcPct val="90000"/>
              </a:lnSpc>
              <a:buNone/>
              <a:defRPr/>
            </a:pPr>
            <a:r>
              <a:rPr lang="en-US" sz="1400"/>
              <a:t>You could retrieve the value of the '</a:t>
            </a:r>
            <a:r>
              <a:rPr lang="en-US" sz="1400">
                <a:latin typeface="Courier New" panose="02070309020205020404" pitchFamily="49" charset="0"/>
                <a:cs typeface="Courier New" panose="02070309020205020404" pitchFamily="49" charset="0"/>
              </a:rPr>
              <a:t>value</a:t>
            </a:r>
            <a:r>
              <a:rPr lang="en-US" sz="1400"/>
              <a:t>' attribute of any of the buttons as follows:</a:t>
            </a:r>
          </a:p>
          <a:p>
            <a:pPr marL="0" lvl="1" indent="0">
              <a:lnSpc>
                <a:spcPct val="90000"/>
              </a:lnSpc>
              <a:buNone/>
              <a:defRPr/>
            </a:pPr>
            <a:r>
              <a:rPr lang="en-US" sz="1400">
                <a:latin typeface="Courier New" pitchFamily="49" charset="0"/>
              </a:rPr>
              <a:t>var favoriteColor = document.</a:t>
            </a:r>
            <a:r>
              <a:rPr lang="en-US" altLang="en-US" sz="1400">
                <a:latin typeface="Courier New" panose="02070309020205020404" pitchFamily="49" charset="0"/>
              </a:rPr>
              <a:t>getElementById("radFavRed")</a:t>
            </a:r>
            <a:r>
              <a:rPr lang="en-US" sz="1400">
                <a:latin typeface="Courier New" pitchFamily="49" charset="0"/>
              </a:rPr>
              <a:t>.</a:t>
            </a:r>
            <a:r>
              <a:rPr lang="en-US" sz="1400" u="sng">
                <a:latin typeface="Courier New" pitchFamily="49" charset="0"/>
              </a:rPr>
              <a:t>value</a:t>
            </a:r>
            <a:r>
              <a:rPr lang="en-US" sz="1400">
                <a:latin typeface="Courier New" pitchFamily="49" charset="0"/>
              </a:rPr>
              <a:t>;</a:t>
            </a:r>
          </a:p>
          <a:p>
            <a:pPr marL="0" indent="0">
              <a:lnSpc>
                <a:spcPct val="90000"/>
              </a:lnSpc>
              <a:buNone/>
              <a:defRPr/>
            </a:pPr>
            <a:r>
              <a:rPr lang="en-US" sz="1400">
                <a:latin typeface="Courier New" pitchFamily="49" charset="0"/>
              </a:rPr>
              <a:t>//favoriteColor will hold the value "red"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7">
                                            <p:txEl>
                                              <p:pRg st="11" end="11"/>
                                            </p:txEl>
                                          </p:spTgt>
                                        </p:tgtEl>
                                        <p:attrNameLst>
                                          <p:attrName>style.visibility</p:attrName>
                                        </p:attrNameLst>
                                      </p:cBhvr>
                                      <p:to>
                                        <p:strVal val="visible"/>
                                      </p:to>
                                    </p:set>
                                  </p:childTnLst>
                                </p:cTn>
                              </p:par>
                              <p:par>
                                <p:cTn id="19" presetID="42" presetClass="entr" presetSubtype="0" fill="hold" nodeType="withEffect">
                                  <p:stCondLst>
                                    <p:cond delay="0"/>
                                  </p:stCondLst>
                                  <p:childTnLst>
                                    <p:set>
                                      <p:cBhvr>
                                        <p:cTn id="20" dur="1" fill="hold">
                                          <p:stCondLst>
                                            <p:cond delay="0"/>
                                          </p:stCondLst>
                                        </p:cTn>
                                        <p:tgtEl>
                                          <p:spTgt spid="11267">
                                            <p:txEl>
                                              <p:pRg st="12" end="12"/>
                                            </p:txEl>
                                          </p:spTgt>
                                        </p:tgtEl>
                                        <p:attrNameLst>
                                          <p:attrName>style.visibility</p:attrName>
                                        </p:attrNameLst>
                                      </p:cBhvr>
                                      <p:to>
                                        <p:strVal val="visible"/>
                                      </p:to>
                                    </p:set>
                                    <p:animEffect transition="in" filter="fade">
                                      <p:cBhvr>
                                        <p:cTn id="21" dur="1000"/>
                                        <p:tgtEl>
                                          <p:spTgt spid="11267">
                                            <p:txEl>
                                              <p:pRg st="12" end="12"/>
                                            </p:txEl>
                                          </p:spTgt>
                                        </p:tgtEl>
                                      </p:cBhvr>
                                    </p:animEffect>
                                    <p:anim calcmode="lin" valueType="num">
                                      <p:cBhvr>
                                        <p:cTn id="22" dur="1000" fill="hold"/>
                                        <p:tgtEl>
                                          <p:spTgt spid="11267">
                                            <p:txEl>
                                              <p:pRg st="12" end="12"/>
                                            </p:txEl>
                                          </p:spTgt>
                                        </p:tgtEl>
                                        <p:attrNameLst>
                                          <p:attrName>ppt_x</p:attrName>
                                        </p:attrNameLst>
                                      </p:cBhvr>
                                      <p:tavLst>
                                        <p:tav tm="0">
                                          <p:val>
                                            <p:strVal val="#ppt_x"/>
                                          </p:val>
                                        </p:tav>
                                        <p:tav tm="100000">
                                          <p:val>
                                            <p:strVal val="#ppt_x"/>
                                          </p:val>
                                        </p:tav>
                                      </p:tavLst>
                                    </p:anim>
                                    <p:anim calcmode="lin" valueType="num">
                                      <p:cBhvr>
                                        <p:cTn id="23" dur="1000" fill="hold"/>
                                        <p:tgtEl>
                                          <p:spTgt spid="11267">
                                            <p:txEl>
                                              <p:pRg st="12" end="1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1267">
                                            <p:txEl>
                                              <p:pRg st="13" end="13"/>
                                            </p:txEl>
                                          </p:spTgt>
                                        </p:tgtEl>
                                        <p:attrNameLst>
                                          <p:attrName>style.visibility</p:attrName>
                                        </p:attrNameLst>
                                      </p:cBhvr>
                                      <p:to>
                                        <p:strVal val="visible"/>
                                      </p:to>
                                    </p:set>
                                    <p:animEffect transition="in" filter="fade">
                                      <p:cBhvr>
                                        <p:cTn id="26" dur="1000"/>
                                        <p:tgtEl>
                                          <p:spTgt spid="11267">
                                            <p:txEl>
                                              <p:pRg st="13" end="13"/>
                                            </p:txEl>
                                          </p:spTgt>
                                        </p:tgtEl>
                                      </p:cBhvr>
                                    </p:animEffect>
                                    <p:anim calcmode="lin" valueType="num">
                                      <p:cBhvr>
                                        <p:cTn id="27" dur="1000" fill="hold"/>
                                        <p:tgtEl>
                                          <p:spTgt spid="11267">
                                            <p:txEl>
                                              <p:pRg st="13" end="13"/>
                                            </p:txEl>
                                          </p:spTgt>
                                        </p:tgtEl>
                                        <p:attrNameLst>
                                          <p:attrName>ppt_x</p:attrName>
                                        </p:attrNameLst>
                                      </p:cBhvr>
                                      <p:tavLst>
                                        <p:tav tm="0">
                                          <p:val>
                                            <p:strVal val="#ppt_x"/>
                                          </p:val>
                                        </p:tav>
                                        <p:tav tm="100000">
                                          <p:val>
                                            <p:strVal val="#ppt_x"/>
                                          </p:val>
                                        </p:tav>
                                      </p:tavLst>
                                    </p:anim>
                                    <p:anim calcmode="lin" valueType="num">
                                      <p:cBhvr>
                                        <p:cTn id="28" dur="1000" fill="hold"/>
                                        <p:tgtEl>
                                          <p:spTgt spid="1126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0D8D10F-90DF-46D7-9C3B-5FC61DDA3054}"/>
              </a:ext>
            </a:extLst>
          </p:cNvPr>
          <p:cNvSpPr>
            <a:spLocks noGrp="1" noChangeArrowheads="1"/>
          </p:cNvSpPr>
          <p:nvPr>
            <p:ph type="title"/>
          </p:nvPr>
        </p:nvSpPr>
        <p:spPr>
          <a:xfrm>
            <a:off x="1676400" y="381000"/>
            <a:ext cx="8458200" cy="304800"/>
          </a:xfrm>
        </p:spPr>
        <p:txBody>
          <a:bodyPr/>
          <a:lstStyle/>
          <a:p>
            <a:r>
              <a:rPr lang="en-US" altLang="en-US"/>
              <a:t>Retrieving the value of a radio button</a:t>
            </a:r>
          </a:p>
        </p:txBody>
      </p:sp>
      <p:sp>
        <p:nvSpPr>
          <p:cNvPr id="11267" name="Rectangle 3">
            <a:extLst>
              <a:ext uri="{FF2B5EF4-FFF2-40B4-BE49-F238E27FC236}">
                <a16:creationId xmlns:a16="http://schemas.microsoft.com/office/drawing/2014/main" id="{5D5C6800-FDF7-4699-9B07-0973CBB17E1D}"/>
              </a:ext>
            </a:extLst>
          </p:cNvPr>
          <p:cNvSpPr>
            <a:spLocks noGrp="1" noChangeArrowheads="1"/>
          </p:cNvSpPr>
          <p:nvPr>
            <p:ph idx="1"/>
          </p:nvPr>
        </p:nvSpPr>
        <p:spPr>
          <a:xfrm>
            <a:off x="1981200" y="990600"/>
            <a:ext cx="8229600" cy="5334000"/>
          </a:xfrm>
        </p:spPr>
        <p:txBody>
          <a:bodyPr/>
          <a:lstStyle/>
          <a:p>
            <a:pPr marL="0" indent="0">
              <a:lnSpc>
                <a:spcPct val="90000"/>
              </a:lnSpc>
              <a:buNone/>
              <a:defRPr/>
            </a:pPr>
            <a:r>
              <a:rPr lang="en-US" sz="1400">
                <a:latin typeface="Courier New" pitchFamily="49" charset="0"/>
              </a:rPr>
              <a:t>What is your favorite color?</a:t>
            </a:r>
          </a:p>
          <a:p>
            <a:pPr marL="0" indent="0">
              <a:lnSpc>
                <a:spcPct val="90000"/>
              </a:lnSpc>
              <a:buNone/>
              <a:defRPr/>
            </a:pPr>
            <a:endParaRPr lang="en-US" sz="1400">
              <a:latin typeface="Courier New" pitchFamily="49" charset="0"/>
            </a:endParaRPr>
          </a:p>
          <a:p>
            <a:pPr marL="0" indent="0">
              <a:lnSpc>
                <a:spcPct val="90000"/>
              </a:lnSpc>
              <a:buNone/>
              <a:defRPr/>
            </a:pPr>
            <a:r>
              <a:rPr lang="en-US" sz="1400">
                <a:latin typeface="Courier New" pitchFamily="49" charset="0"/>
              </a:rPr>
              <a:t>RED   &lt;input type="radio" name="favColor" id="radFavRed"  </a:t>
            </a:r>
            <a:r>
              <a:rPr lang="en-US" sz="1400" b="1">
                <a:latin typeface="Courier New" pitchFamily="49" charset="0"/>
              </a:rPr>
              <a:t>value="red"</a:t>
            </a:r>
            <a:r>
              <a:rPr lang="en-US" sz="1400">
                <a:latin typeface="Courier New" pitchFamily="49" charset="0"/>
              </a:rPr>
              <a:t>&gt;</a:t>
            </a:r>
          </a:p>
          <a:p>
            <a:pPr marL="0" indent="0">
              <a:lnSpc>
                <a:spcPct val="90000"/>
              </a:lnSpc>
              <a:buNone/>
              <a:defRPr/>
            </a:pPr>
            <a:r>
              <a:rPr lang="en-US" sz="1400">
                <a:latin typeface="Courier New" pitchFamily="49" charset="0"/>
              </a:rPr>
              <a:t>BLUE  &lt;input type="radio" name="favColor" id="radFavBlue" </a:t>
            </a:r>
            <a:r>
              <a:rPr lang="en-US" sz="1400" b="1">
                <a:latin typeface="Courier New" pitchFamily="49" charset="0"/>
              </a:rPr>
              <a:t>value="blue"</a:t>
            </a:r>
            <a:r>
              <a:rPr lang="en-US" sz="1400">
                <a:latin typeface="Courier New" pitchFamily="49" charset="0"/>
              </a:rPr>
              <a:t>&gt;</a:t>
            </a:r>
          </a:p>
          <a:p>
            <a:pPr marL="0" indent="0">
              <a:lnSpc>
                <a:spcPct val="90000"/>
              </a:lnSpc>
              <a:buNone/>
              <a:defRPr/>
            </a:pPr>
            <a:endParaRPr lang="en-US" sz="1400"/>
          </a:p>
          <a:p>
            <a:pPr marL="0" indent="0">
              <a:lnSpc>
                <a:spcPct val="90000"/>
              </a:lnSpc>
              <a:buNone/>
              <a:defRPr/>
            </a:pPr>
            <a:r>
              <a:rPr lang="en-US" sz="1400"/>
              <a:t>You could check to see </a:t>
            </a:r>
            <a:r>
              <a:rPr lang="en-US" sz="1400" u="sng"/>
              <a:t>which</a:t>
            </a:r>
            <a:r>
              <a:rPr lang="en-US" sz="1400"/>
              <a:t> button was selected, </a:t>
            </a:r>
          </a:p>
          <a:p>
            <a:pPr marL="0" indent="0">
              <a:lnSpc>
                <a:spcPct val="90000"/>
              </a:lnSpc>
              <a:buNone/>
              <a:defRPr/>
            </a:pPr>
            <a:r>
              <a:rPr lang="en-US" sz="1400"/>
              <a:t>and then </a:t>
            </a:r>
            <a:r>
              <a:rPr lang="en-US" sz="1400" u="sng"/>
              <a:t>retrieve the value</a:t>
            </a:r>
            <a:r>
              <a:rPr lang="en-US" sz="1400"/>
              <a:t> of its '</a:t>
            </a:r>
            <a:r>
              <a:rPr lang="en-US" sz="1400">
                <a:latin typeface="Courier New" panose="02070309020205020404" pitchFamily="49" charset="0"/>
                <a:cs typeface="Courier New" panose="02070309020205020404" pitchFamily="49" charset="0"/>
              </a:rPr>
              <a:t>value</a:t>
            </a:r>
            <a:r>
              <a:rPr lang="en-US" sz="1400"/>
              <a:t>' attribute as follows:</a:t>
            </a:r>
          </a:p>
          <a:p>
            <a:pPr marL="0" indent="0">
              <a:lnSpc>
                <a:spcPct val="90000"/>
              </a:lnSpc>
              <a:buNone/>
              <a:defRPr/>
            </a:pPr>
            <a:endParaRPr lang="en-US" sz="1400">
              <a:latin typeface="Courier New" pitchFamily="49" charset="0"/>
            </a:endParaRPr>
          </a:p>
          <a:p>
            <a:pPr marL="0" indent="0">
              <a:lnSpc>
                <a:spcPct val="90000"/>
              </a:lnSpc>
              <a:buNone/>
              <a:defRPr/>
            </a:pPr>
            <a:r>
              <a:rPr lang="en-US" sz="1400">
                <a:latin typeface="Courier New" pitchFamily="49" charset="0"/>
              </a:rPr>
              <a:t>if (document.getElementById("</a:t>
            </a:r>
            <a:r>
              <a:rPr lang="en-US" sz="1400" b="1">
                <a:latin typeface="Courier New" pitchFamily="49" charset="0"/>
              </a:rPr>
              <a:t>radFavRed</a:t>
            </a:r>
            <a:r>
              <a:rPr lang="en-US" sz="1400">
                <a:latin typeface="Courier New" pitchFamily="49" charset="0"/>
              </a:rPr>
              <a:t>").</a:t>
            </a:r>
            <a:r>
              <a:rPr lang="en-US" sz="1400" b="1">
                <a:latin typeface="Courier New" pitchFamily="49" charset="0"/>
              </a:rPr>
              <a:t>checked</a:t>
            </a:r>
            <a:r>
              <a:rPr lang="en-US" sz="1400">
                <a:latin typeface="Courier New" pitchFamily="49" charset="0"/>
              </a:rPr>
              <a:t>)</a:t>
            </a:r>
          </a:p>
          <a:p>
            <a:pPr marL="0" indent="0">
              <a:lnSpc>
                <a:spcPct val="90000"/>
              </a:lnSpc>
              <a:buNone/>
              <a:defRPr/>
            </a:pPr>
            <a:r>
              <a:rPr lang="en-US" sz="1400">
                <a:latin typeface="Courier New" pitchFamily="49" charset="0"/>
              </a:rPr>
              <a:t>{</a:t>
            </a:r>
          </a:p>
          <a:p>
            <a:pPr marL="0" indent="0">
              <a:lnSpc>
                <a:spcPct val="90000"/>
              </a:lnSpc>
              <a:buNone/>
              <a:defRPr/>
            </a:pPr>
            <a:r>
              <a:rPr lang="en-US" sz="1400">
                <a:latin typeface="Courier New" pitchFamily="49" charset="0"/>
              </a:rPr>
              <a:t>  favoriteColor = document.</a:t>
            </a:r>
            <a:r>
              <a:rPr lang="en-US" altLang="en-US" sz="1400">
                <a:latin typeface="Courier New" panose="02070309020205020404" pitchFamily="49" charset="0"/>
              </a:rPr>
              <a:t>getElementById("radFavRed")</a:t>
            </a:r>
            <a:r>
              <a:rPr lang="en-US" sz="1400">
                <a:latin typeface="Courier New" pitchFamily="49" charset="0"/>
              </a:rPr>
              <a:t>.</a:t>
            </a:r>
            <a:r>
              <a:rPr lang="en-US" sz="1400" u="sng">
                <a:latin typeface="Courier New" pitchFamily="49" charset="0"/>
              </a:rPr>
              <a:t>value</a:t>
            </a:r>
            <a:r>
              <a:rPr lang="en-US" sz="1400">
                <a:latin typeface="Courier New" pitchFamily="49" charset="0"/>
              </a:rPr>
              <a:t>;</a:t>
            </a:r>
          </a:p>
          <a:p>
            <a:pPr marL="0" indent="0">
              <a:lnSpc>
                <a:spcPct val="90000"/>
              </a:lnSpc>
              <a:buNone/>
              <a:defRPr/>
            </a:pPr>
            <a:r>
              <a:rPr lang="en-US" sz="1400">
                <a:latin typeface="Courier New" pitchFamily="49" charset="0"/>
              </a:rPr>
              <a:t>}</a:t>
            </a:r>
            <a:endParaRPr lang="en-US" sz="1600" b="1">
              <a:latin typeface="Courier New" pitchFamily="49" charset="0"/>
            </a:endParaRPr>
          </a:p>
          <a:p>
            <a:pPr marL="0" indent="0">
              <a:lnSpc>
                <a:spcPct val="90000"/>
              </a:lnSpc>
              <a:buNone/>
              <a:defRPr/>
            </a:pPr>
            <a:r>
              <a:rPr lang="en-US" sz="1400">
                <a:latin typeface="Courier New" pitchFamily="49" charset="0"/>
              </a:rPr>
              <a:t>else if (document.getElementById("</a:t>
            </a:r>
            <a:r>
              <a:rPr lang="en-US" sz="1400" b="1">
                <a:latin typeface="Courier New" pitchFamily="49" charset="0"/>
              </a:rPr>
              <a:t>radFavBlue</a:t>
            </a:r>
            <a:r>
              <a:rPr lang="en-US" sz="1400">
                <a:latin typeface="Courier New" pitchFamily="49" charset="0"/>
              </a:rPr>
              <a:t>").</a:t>
            </a:r>
            <a:r>
              <a:rPr lang="en-US" sz="1400" b="1">
                <a:latin typeface="Courier New" pitchFamily="49" charset="0"/>
              </a:rPr>
              <a:t>checked</a:t>
            </a:r>
            <a:r>
              <a:rPr lang="en-US" sz="1400">
                <a:latin typeface="Courier New" pitchFamily="49" charset="0"/>
              </a:rPr>
              <a:t>)</a:t>
            </a:r>
          </a:p>
          <a:p>
            <a:pPr marL="0" indent="0">
              <a:lnSpc>
                <a:spcPct val="90000"/>
              </a:lnSpc>
              <a:buNone/>
              <a:defRPr/>
            </a:pPr>
            <a:r>
              <a:rPr lang="en-US" sz="1400">
                <a:latin typeface="Courier New" pitchFamily="49" charset="0"/>
              </a:rPr>
              <a:t>{</a:t>
            </a:r>
          </a:p>
          <a:p>
            <a:pPr marL="0" indent="0">
              <a:lnSpc>
                <a:spcPct val="90000"/>
              </a:lnSpc>
              <a:buNone/>
              <a:defRPr/>
            </a:pPr>
            <a:r>
              <a:rPr lang="en-US" sz="1400">
                <a:latin typeface="Courier New" pitchFamily="49" charset="0"/>
              </a:rPr>
              <a:t>  favoriteColor = document.</a:t>
            </a:r>
            <a:r>
              <a:rPr lang="en-US" altLang="en-US" sz="1400">
                <a:latin typeface="Courier New" panose="02070309020205020404" pitchFamily="49" charset="0"/>
              </a:rPr>
              <a:t>getElementById("radFavRed")</a:t>
            </a:r>
            <a:r>
              <a:rPr lang="en-US" sz="1400">
                <a:latin typeface="Courier New" pitchFamily="49" charset="0"/>
              </a:rPr>
              <a:t>.</a:t>
            </a:r>
            <a:r>
              <a:rPr lang="en-US" sz="1400" u="sng">
                <a:latin typeface="Courier New" pitchFamily="49" charset="0"/>
              </a:rPr>
              <a:t>value</a:t>
            </a:r>
            <a:r>
              <a:rPr lang="en-US" sz="1400">
                <a:latin typeface="Courier New" pitchFamily="49" charset="0"/>
              </a:rPr>
              <a:t>;</a:t>
            </a:r>
          </a:p>
          <a:p>
            <a:pPr marL="0" indent="0">
              <a:lnSpc>
                <a:spcPct val="90000"/>
              </a:lnSpc>
              <a:buNone/>
              <a:defRPr/>
            </a:pPr>
            <a:r>
              <a:rPr lang="en-US" sz="1400">
                <a:latin typeface="Courier New" pitchFamily="49" charset="0"/>
              </a:rPr>
              <a:t>}</a:t>
            </a:r>
          </a:p>
          <a:p>
            <a:pPr marL="0" indent="0">
              <a:lnSpc>
                <a:spcPct val="90000"/>
              </a:lnSpc>
              <a:buNone/>
              <a:defRPr/>
            </a:pPr>
            <a:endParaRPr lang="en-US" sz="1400">
              <a:latin typeface="Courier New" pitchFamily="49" charset="0"/>
            </a:endParaRPr>
          </a:p>
          <a:p>
            <a:pPr marL="0" indent="0">
              <a:lnSpc>
                <a:spcPct val="90000"/>
              </a:lnSpc>
              <a:buNone/>
              <a:defRPr/>
            </a:pPr>
            <a:r>
              <a:rPr lang="en-US" sz="1400">
                <a:latin typeface="Courier New" pitchFamily="49" charset="0"/>
              </a:rPr>
              <a:t>alert("Your favorite color is " + favColor);</a:t>
            </a:r>
            <a:endParaRPr lang="en-US" sz="1600"/>
          </a:p>
          <a:p>
            <a:pPr marL="0" indent="0">
              <a:lnSpc>
                <a:spcPct val="90000"/>
              </a:lnSpc>
              <a:buNone/>
              <a:defRPr/>
            </a:pPr>
            <a:endParaRPr lang="en-US" sz="1600" b="1">
              <a:latin typeface="Courier New" pitchFamily="49" charset="0"/>
            </a:endParaRPr>
          </a:p>
          <a:p>
            <a:pPr>
              <a:lnSpc>
                <a:spcPct val="90000"/>
              </a:lnSpc>
              <a:buFont typeface="Wingdings" pitchFamily="2" charset="2"/>
              <a:buNone/>
              <a:defRPr/>
            </a:pPr>
            <a:endParaRPr lang="en-US" sz="1800"/>
          </a:p>
          <a:p>
            <a:pPr>
              <a:lnSpc>
                <a:spcPct val="90000"/>
              </a:lnSpc>
              <a:buFont typeface="Wingdings" pitchFamily="2" charset="2"/>
              <a:buNone/>
              <a:defRPr/>
            </a:pP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7">
                                            <p:txEl>
                                              <p:pRg st="8" end="8"/>
                                            </p:txEl>
                                          </p:spTgt>
                                        </p:tgtEl>
                                        <p:attrNameLst>
                                          <p:attrName>style.visibility</p:attrName>
                                        </p:attrNameLst>
                                      </p:cBhvr>
                                      <p:to>
                                        <p:strVal val="visible"/>
                                      </p:to>
                                    </p:set>
                                    <p:animEffect transition="in" filter="fade">
                                      <p:cBhvr>
                                        <p:cTn id="7" dur="2000"/>
                                        <p:tgtEl>
                                          <p:spTgt spid="11267">
                                            <p:txEl>
                                              <p:pRg st="8" end="8"/>
                                            </p:txEl>
                                          </p:spTgt>
                                        </p:tgtEl>
                                      </p:cBhvr>
                                    </p:animEffect>
                                    <p:anim calcmode="lin" valueType="num">
                                      <p:cBhvr>
                                        <p:cTn id="8" dur="20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p:cTn id="9" dur="2000" fill="hold"/>
                                        <p:tgtEl>
                                          <p:spTgt spid="1126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267">
                                            <p:txEl>
                                              <p:pRg st="9" end="9"/>
                                            </p:txEl>
                                          </p:spTgt>
                                        </p:tgtEl>
                                        <p:attrNameLst>
                                          <p:attrName>style.visibility</p:attrName>
                                        </p:attrNameLst>
                                      </p:cBhvr>
                                      <p:to>
                                        <p:strVal val="visible"/>
                                      </p:to>
                                    </p:set>
                                    <p:animEffect transition="in" filter="fade">
                                      <p:cBhvr>
                                        <p:cTn id="14" dur="2000"/>
                                        <p:tgtEl>
                                          <p:spTgt spid="11267">
                                            <p:txEl>
                                              <p:pRg st="9" end="9"/>
                                            </p:txEl>
                                          </p:spTgt>
                                        </p:tgtEl>
                                      </p:cBhvr>
                                    </p:animEffect>
                                    <p:anim calcmode="lin" valueType="num">
                                      <p:cBhvr>
                                        <p:cTn id="15" dur="2000" fill="hold"/>
                                        <p:tgtEl>
                                          <p:spTgt spid="11267">
                                            <p:txEl>
                                              <p:pRg st="9" end="9"/>
                                            </p:txEl>
                                          </p:spTgt>
                                        </p:tgtEl>
                                        <p:attrNameLst>
                                          <p:attrName>ppt_x</p:attrName>
                                        </p:attrNameLst>
                                      </p:cBhvr>
                                      <p:tavLst>
                                        <p:tav tm="0">
                                          <p:val>
                                            <p:strVal val="#ppt_x"/>
                                          </p:val>
                                        </p:tav>
                                        <p:tav tm="100000">
                                          <p:val>
                                            <p:strVal val="#ppt_x"/>
                                          </p:val>
                                        </p:tav>
                                      </p:tavLst>
                                    </p:anim>
                                    <p:anim calcmode="lin" valueType="num">
                                      <p:cBhvr>
                                        <p:cTn id="16" dur="2000" fill="hold"/>
                                        <p:tgtEl>
                                          <p:spTgt spid="11267">
                                            <p:txEl>
                                              <p:pRg st="9" end="9"/>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267">
                                            <p:txEl>
                                              <p:pRg st="10" end="10"/>
                                            </p:txEl>
                                          </p:spTgt>
                                        </p:tgtEl>
                                        <p:attrNameLst>
                                          <p:attrName>style.visibility</p:attrName>
                                        </p:attrNameLst>
                                      </p:cBhvr>
                                      <p:to>
                                        <p:strVal val="visible"/>
                                      </p:to>
                                    </p:set>
                                    <p:animEffect transition="in" filter="fade">
                                      <p:cBhvr>
                                        <p:cTn id="19" dur="2000"/>
                                        <p:tgtEl>
                                          <p:spTgt spid="11267">
                                            <p:txEl>
                                              <p:pRg st="10" end="10"/>
                                            </p:txEl>
                                          </p:spTgt>
                                        </p:tgtEl>
                                      </p:cBhvr>
                                    </p:animEffect>
                                    <p:anim calcmode="lin" valueType="num">
                                      <p:cBhvr>
                                        <p:cTn id="20" dur="2000" fill="hold"/>
                                        <p:tgtEl>
                                          <p:spTgt spid="11267">
                                            <p:txEl>
                                              <p:pRg st="10" end="10"/>
                                            </p:txEl>
                                          </p:spTgt>
                                        </p:tgtEl>
                                        <p:attrNameLst>
                                          <p:attrName>ppt_x</p:attrName>
                                        </p:attrNameLst>
                                      </p:cBhvr>
                                      <p:tavLst>
                                        <p:tav tm="0">
                                          <p:val>
                                            <p:strVal val="#ppt_x"/>
                                          </p:val>
                                        </p:tav>
                                        <p:tav tm="100000">
                                          <p:val>
                                            <p:strVal val="#ppt_x"/>
                                          </p:val>
                                        </p:tav>
                                      </p:tavLst>
                                    </p:anim>
                                    <p:anim calcmode="lin" valueType="num">
                                      <p:cBhvr>
                                        <p:cTn id="21" dur="2000" fill="hold"/>
                                        <p:tgtEl>
                                          <p:spTgt spid="11267">
                                            <p:txEl>
                                              <p:pRg st="10" end="1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267">
                                            <p:txEl>
                                              <p:pRg st="11" end="11"/>
                                            </p:txEl>
                                          </p:spTgt>
                                        </p:tgtEl>
                                        <p:attrNameLst>
                                          <p:attrName>style.visibility</p:attrName>
                                        </p:attrNameLst>
                                      </p:cBhvr>
                                      <p:to>
                                        <p:strVal val="visible"/>
                                      </p:to>
                                    </p:set>
                                    <p:animEffect transition="in" filter="fade">
                                      <p:cBhvr>
                                        <p:cTn id="24" dur="2000"/>
                                        <p:tgtEl>
                                          <p:spTgt spid="11267">
                                            <p:txEl>
                                              <p:pRg st="11" end="11"/>
                                            </p:txEl>
                                          </p:spTgt>
                                        </p:tgtEl>
                                      </p:cBhvr>
                                    </p:animEffect>
                                    <p:anim calcmode="lin" valueType="num">
                                      <p:cBhvr>
                                        <p:cTn id="25" dur="2000" fill="hold"/>
                                        <p:tgtEl>
                                          <p:spTgt spid="11267">
                                            <p:txEl>
                                              <p:pRg st="11" end="11"/>
                                            </p:txEl>
                                          </p:spTgt>
                                        </p:tgtEl>
                                        <p:attrNameLst>
                                          <p:attrName>ppt_x</p:attrName>
                                        </p:attrNameLst>
                                      </p:cBhvr>
                                      <p:tavLst>
                                        <p:tav tm="0">
                                          <p:val>
                                            <p:strVal val="#ppt_x"/>
                                          </p:val>
                                        </p:tav>
                                        <p:tav tm="100000">
                                          <p:val>
                                            <p:strVal val="#ppt_x"/>
                                          </p:val>
                                        </p:tav>
                                      </p:tavLst>
                                    </p:anim>
                                    <p:anim calcmode="lin" valueType="num">
                                      <p:cBhvr>
                                        <p:cTn id="26" dur="2000" fill="hold"/>
                                        <p:tgtEl>
                                          <p:spTgt spid="1126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267">
                                            <p:txEl>
                                              <p:pRg st="12" end="12"/>
                                            </p:txEl>
                                          </p:spTgt>
                                        </p:tgtEl>
                                        <p:attrNameLst>
                                          <p:attrName>style.visibility</p:attrName>
                                        </p:attrNameLst>
                                      </p:cBhvr>
                                      <p:to>
                                        <p:strVal val="visible"/>
                                      </p:to>
                                    </p:set>
                                    <p:animEffect transition="in" filter="fade">
                                      <p:cBhvr>
                                        <p:cTn id="31" dur="2000"/>
                                        <p:tgtEl>
                                          <p:spTgt spid="11267">
                                            <p:txEl>
                                              <p:pRg st="12" end="12"/>
                                            </p:txEl>
                                          </p:spTgt>
                                        </p:tgtEl>
                                      </p:cBhvr>
                                    </p:animEffect>
                                    <p:anim calcmode="lin" valueType="num">
                                      <p:cBhvr>
                                        <p:cTn id="32" dur="2000" fill="hold"/>
                                        <p:tgtEl>
                                          <p:spTgt spid="11267">
                                            <p:txEl>
                                              <p:pRg st="12" end="12"/>
                                            </p:txEl>
                                          </p:spTgt>
                                        </p:tgtEl>
                                        <p:attrNameLst>
                                          <p:attrName>ppt_x</p:attrName>
                                        </p:attrNameLst>
                                      </p:cBhvr>
                                      <p:tavLst>
                                        <p:tav tm="0">
                                          <p:val>
                                            <p:strVal val="#ppt_x"/>
                                          </p:val>
                                        </p:tav>
                                        <p:tav tm="100000">
                                          <p:val>
                                            <p:strVal val="#ppt_x"/>
                                          </p:val>
                                        </p:tav>
                                      </p:tavLst>
                                    </p:anim>
                                    <p:anim calcmode="lin" valueType="num">
                                      <p:cBhvr>
                                        <p:cTn id="33" dur="2000" fill="hold"/>
                                        <p:tgtEl>
                                          <p:spTgt spid="1126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1267">
                                            <p:txEl>
                                              <p:pRg st="13" end="13"/>
                                            </p:txEl>
                                          </p:spTgt>
                                        </p:tgtEl>
                                        <p:attrNameLst>
                                          <p:attrName>style.visibility</p:attrName>
                                        </p:attrNameLst>
                                      </p:cBhvr>
                                      <p:to>
                                        <p:strVal val="visible"/>
                                      </p:to>
                                    </p:set>
                                    <p:animEffect transition="in" filter="fade">
                                      <p:cBhvr>
                                        <p:cTn id="38" dur="2000"/>
                                        <p:tgtEl>
                                          <p:spTgt spid="11267">
                                            <p:txEl>
                                              <p:pRg st="13" end="13"/>
                                            </p:txEl>
                                          </p:spTgt>
                                        </p:tgtEl>
                                      </p:cBhvr>
                                    </p:animEffect>
                                    <p:anim calcmode="lin" valueType="num">
                                      <p:cBhvr>
                                        <p:cTn id="39" dur="2000" fill="hold"/>
                                        <p:tgtEl>
                                          <p:spTgt spid="11267">
                                            <p:txEl>
                                              <p:pRg st="13" end="13"/>
                                            </p:txEl>
                                          </p:spTgt>
                                        </p:tgtEl>
                                        <p:attrNameLst>
                                          <p:attrName>ppt_x</p:attrName>
                                        </p:attrNameLst>
                                      </p:cBhvr>
                                      <p:tavLst>
                                        <p:tav tm="0">
                                          <p:val>
                                            <p:strVal val="#ppt_x"/>
                                          </p:val>
                                        </p:tav>
                                        <p:tav tm="100000">
                                          <p:val>
                                            <p:strVal val="#ppt_x"/>
                                          </p:val>
                                        </p:tav>
                                      </p:tavLst>
                                    </p:anim>
                                    <p:anim calcmode="lin" valueType="num">
                                      <p:cBhvr>
                                        <p:cTn id="40" dur="2000" fill="hold"/>
                                        <p:tgtEl>
                                          <p:spTgt spid="11267">
                                            <p:txEl>
                                              <p:pRg st="13" end="13"/>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1267">
                                            <p:txEl>
                                              <p:pRg st="14" end="14"/>
                                            </p:txEl>
                                          </p:spTgt>
                                        </p:tgtEl>
                                        <p:attrNameLst>
                                          <p:attrName>style.visibility</p:attrName>
                                        </p:attrNameLst>
                                      </p:cBhvr>
                                      <p:to>
                                        <p:strVal val="visible"/>
                                      </p:to>
                                    </p:set>
                                    <p:animEffect transition="in" filter="fade">
                                      <p:cBhvr>
                                        <p:cTn id="43" dur="2000"/>
                                        <p:tgtEl>
                                          <p:spTgt spid="11267">
                                            <p:txEl>
                                              <p:pRg st="14" end="14"/>
                                            </p:txEl>
                                          </p:spTgt>
                                        </p:tgtEl>
                                      </p:cBhvr>
                                    </p:animEffect>
                                    <p:anim calcmode="lin" valueType="num">
                                      <p:cBhvr>
                                        <p:cTn id="44" dur="2000" fill="hold"/>
                                        <p:tgtEl>
                                          <p:spTgt spid="11267">
                                            <p:txEl>
                                              <p:pRg st="14" end="14"/>
                                            </p:txEl>
                                          </p:spTgt>
                                        </p:tgtEl>
                                        <p:attrNameLst>
                                          <p:attrName>ppt_x</p:attrName>
                                        </p:attrNameLst>
                                      </p:cBhvr>
                                      <p:tavLst>
                                        <p:tav tm="0">
                                          <p:val>
                                            <p:strVal val="#ppt_x"/>
                                          </p:val>
                                        </p:tav>
                                        <p:tav tm="100000">
                                          <p:val>
                                            <p:strVal val="#ppt_x"/>
                                          </p:val>
                                        </p:tav>
                                      </p:tavLst>
                                    </p:anim>
                                    <p:anim calcmode="lin" valueType="num">
                                      <p:cBhvr>
                                        <p:cTn id="45" dur="2000" fill="hold"/>
                                        <p:tgtEl>
                                          <p:spTgt spid="11267">
                                            <p:txEl>
                                              <p:pRg st="14" end="14"/>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67">
                                            <p:txEl>
                                              <p:pRg st="15" end="15"/>
                                            </p:txEl>
                                          </p:spTgt>
                                        </p:tgtEl>
                                        <p:attrNameLst>
                                          <p:attrName>style.visibility</p:attrName>
                                        </p:attrNameLst>
                                      </p:cBhvr>
                                      <p:to>
                                        <p:strVal val="visible"/>
                                      </p:to>
                                    </p:set>
                                    <p:animEffect transition="in" filter="fade">
                                      <p:cBhvr>
                                        <p:cTn id="48" dur="2000"/>
                                        <p:tgtEl>
                                          <p:spTgt spid="11267">
                                            <p:txEl>
                                              <p:pRg st="15" end="15"/>
                                            </p:txEl>
                                          </p:spTgt>
                                        </p:tgtEl>
                                      </p:cBhvr>
                                    </p:animEffect>
                                    <p:anim calcmode="lin" valueType="num">
                                      <p:cBhvr>
                                        <p:cTn id="49" dur="2000" fill="hold"/>
                                        <p:tgtEl>
                                          <p:spTgt spid="11267">
                                            <p:txEl>
                                              <p:pRg st="15" end="15"/>
                                            </p:txEl>
                                          </p:spTgt>
                                        </p:tgtEl>
                                        <p:attrNameLst>
                                          <p:attrName>ppt_x</p:attrName>
                                        </p:attrNameLst>
                                      </p:cBhvr>
                                      <p:tavLst>
                                        <p:tav tm="0">
                                          <p:val>
                                            <p:strVal val="#ppt_x"/>
                                          </p:val>
                                        </p:tav>
                                        <p:tav tm="100000">
                                          <p:val>
                                            <p:strVal val="#ppt_x"/>
                                          </p:val>
                                        </p:tav>
                                      </p:tavLst>
                                    </p:anim>
                                    <p:anim calcmode="lin" valueType="num">
                                      <p:cBhvr>
                                        <p:cTn id="50" dur="2000" fill="hold"/>
                                        <p:tgtEl>
                                          <p:spTgt spid="11267">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1267">
                                            <p:txEl>
                                              <p:pRg st="17" end="17"/>
                                            </p:txEl>
                                          </p:spTgt>
                                        </p:tgtEl>
                                        <p:attrNameLst>
                                          <p:attrName>style.visibility</p:attrName>
                                        </p:attrNameLst>
                                      </p:cBhvr>
                                      <p:to>
                                        <p:strVal val="visible"/>
                                      </p:to>
                                    </p:set>
                                    <p:animEffect transition="in" filter="fade">
                                      <p:cBhvr>
                                        <p:cTn id="55" dur="2000"/>
                                        <p:tgtEl>
                                          <p:spTgt spid="11267">
                                            <p:txEl>
                                              <p:pRg st="17" end="17"/>
                                            </p:txEl>
                                          </p:spTgt>
                                        </p:tgtEl>
                                      </p:cBhvr>
                                    </p:animEffect>
                                    <p:anim calcmode="lin" valueType="num">
                                      <p:cBhvr>
                                        <p:cTn id="56" dur="2000" fill="hold"/>
                                        <p:tgtEl>
                                          <p:spTgt spid="11267">
                                            <p:txEl>
                                              <p:pRg st="17" end="17"/>
                                            </p:txEl>
                                          </p:spTgt>
                                        </p:tgtEl>
                                        <p:attrNameLst>
                                          <p:attrName>ppt_x</p:attrName>
                                        </p:attrNameLst>
                                      </p:cBhvr>
                                      <p:tavLst>
                                        <p:tav tm="0">
                                          <p:val>
                                            <p:strVal val="#ppt_x"/>
                                          </p:val>
                                        </p:tav>
                                        <p:tav tm="100000">
                                          <p:val>
                                            <p:strVal val="#ppt_x"/>
                                          </p:val>
                                        </p:tav>
                                      </p:tavLst>
                                    </p:anim>
                                    <p:anim calcmode="lin" valueType="num">
                                      <p:cBhvr>
                                        <p:cTn id="57" dur="2000" fill="hold"/>
                                        <p:tgtEl>
                                          <p:spTgt spid="11267">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5D7E0F91-F20D-4B01-AECF-47E311B29233}"/>
              </a:ext>
            </a:extLst>
          </p:cNvPr>
          <p:cNvSpPr>
            <a:spLocks noGrp="1"/>
          </p:cNvSpPr>
          <p:nvPr>
            <p:ph type="ctrTitle"/>
          </p:nvPr>
        </p:nvSpPr>
        <p:spPr>
          <a:xfrm>
            <a:off x="6149888" y="1905001"/>
            <a:ext cx="3483937" cy="2330841"/>
          </a:xfrm>
        </p:spPr>
        <p:txBody>
          <a:bodyPr anchor="b">
            <a:normAutofit/>
          </a:bodyPr>
          <a:lstStyle/>
          <a:p>
            <a:pPr algn="l" eaLnBrk="1" hangingPunct="1"/>
            <a:r>
              <a:rPr lang="en-US" altLang="en-US" sz="3600" dirty="0"/>
              <a:t>JavaScript Part</a:t>
            </a:r>
          </a:p>
        </p:txBody>
      </p:sp>
      <p:sp>
        <p:nvSpPr>
          <p:cNvPr id="2" name="Subtitle 1">
            <a:extLst>
              <a:ext uri="{FF2B5EF4-FFF2-40B4-BE49-F238E27FC236}">
                <a16:creationId xmlns:a16="http://schemas.microsoft.com/office/drawing/2014/main" id="{8BA348DB-99A0-4628-8AC1-C8CFCF167913}"/>
              </a:ext>
            </a:extLst>
          </p:cNvPr>
          <p:cNvSpPr>
            <a:spLocks noGrp="1"/>
          </p:cNvSpPr>
          <p:nvPr>
            <p:ph type="subTitle" idx="1"/>
          </p:nvPr>
        </p:nvSpPr>
        <p:spPr>
          <a:xfrm>
            <a:off x="6162177" y="4399058"/>
            <a:ext cx="4055290" cy="1147863"/>
          </a:xfrm>
        </p:spPr>
        <p:txBody>
          <a:bodyPr rtlCol="0" anchor="t">
            <a:normAutofit/>
          </a:bodyPr>
          <a:lstStyle/>
          <a:p>
            <a:pPr algn="l" eaLnBrk="1" fontAlgn="auto" hangingPunct="1">
              <a:spcAft>
                <a:spcPts val="0"/>
              </a:spcAft>
              <a:defRPr/>
            </a:pPr>
            <a:r>
              <a:rPr lang="en-US" sz="1700" dirty="0"/>
              <a:t>Organizing JavaScript Code into Functions</a:t>
            </a:r>
          </a:p>
          <a:p>
            <a:pPr algn="l" eaLnBrk="1" fontAlgn="auto" hangingPunct="1">
              <a:spcAft>
                <a:spcPts val="0"/>
              </a:spcAft>
              <a:defRPr/>
            </a:pPr>
            <a:r>
              <a:rPr lang="en-US" sz="1700" dirty="0"/>
              <a:t>Invoking JavaScript Functions</a:t>
            </a:r>
          </a:p>
        </p:txBody>
      </p:sp>
      <p:pic>
        <p:nvPicPr>
          <p:cNvPr id="4" name="Picture 4" descr="Image result for javascript">
            <a:extLst>
              <a:ext uri="{FF2B5EF4-FFF2-40B4-BE49-F238E27FC236}">
                <a16:creationId xmlns:a16="http://schemas.microsoft.com/office/drawing/2014/main" id="{047A57DA-6221-44EA-908D-6F1E153381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534" r="6778" b="2"/>
          <a:stretch/>
        </p:blipFill>
        <p:spPr bwMode="auto">
          <a:xfrm>
            <a:off x="1524021" y="10"/>
            <a:ext cx="4518095"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a:extLst>
              <a:ext uri="{FF2B5EF4-FFF2-40B4-BE49-F238E27FC236}">
                <a16:creationId xmlns:a16="http://schemas.microsoft.com/office/drawing/2014/main" id="{165969B5-6903-48B3-9134-D61633204624}"/>
              </a:ext>
            </a:extLst>
          </p:cNvPr>
          <p:cNvSpPr txBox="1">
            <a:spLocks noChangeArrowheads="1"/>
          </p:cNvSpPr>
          <p:nvPr/>
        </p:nvSpPr>
        <p:spPr bwMode="auto">
          <a:xfrm>
            <a:off x="5105400" y="0"/>
            <a:ext cx="5562600" cy="369332"/>
          </a:xfrm>
          <a:prstGeom prst="rect">
            <a:avLst/>
          </a:prstGeom>
          <a:ln/>
        </p:spPr>
        <p:style>
          <a:lnRef idx="1">
            <a:schemeClr val="accent6"/>
          </a:lnRef>
          <a:fillRef idx="2">
            <a:schemeClr val="accent6"/>
          </a:fillRef>
          <a:effectRef idx="1">
            <a:schemeClr val="accent6"/>
          </a:effectRef>
          <a:fontRef idx="minor">
            <a:schemeClr val="dk1"/>
          </a:fontRef>
        </p:style>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Example:	</a:t>
            </a:r>
            <a:r>
              <a:rPr lang="en-US" altLang="en-US" sz="1800">
                <a:latin typeface="Courier New" panose="02070309020205020404" pitchFamily="49" charset="0"/>
                <a:cs typeface="Courier New" panose="02070309020205020404" pitchFamily="49" charset="0"/>
              </a:rPr>
              <a:t>radio_buttons_with_values.html</a:t>
            </a:r>
          </a:p>
        </p:txBody>
      </p:sp>
      <p:sp>
        <p:nvSpPr>
          <p:cNvPr id="3" name="TextBox 2">
            <a:extLst>
              <a:ext uri="{FF2B5EF4-FFF2-40B4-BE49-F238E27FC236}">
                <a16:creationId xmlns:a16="http://schemas.microsoft.com/office/drawing/2014/main" id="{23165319-9A4B-49CE-A58C-417182654C07}"/>
              </a:ext>
            </a:extLst>
          </p:cNvPr>
          <p:cNvSpPr txBox="1"/>
          <p:nvPr/>
        </p:nvSpPr>
        <p:spPr>
          <a:xfrm>
            <a:off x="1524000" y="333138"/>
            <a:ext cx="8915400" cy="6524863"/>
          </a:xfrm>
          <a:prstGeom prst="rect">
            <a:avLst/>
          </a:prstGeom>
          <a:noFill/>
        </p:spPr>
        <p:txBody>
          <a:bodyPr wrap="square" rtlCol="0">
            <a:spAutoFit/>
          </a:bodyPr>
          <a:lstStyle/>
          <a:p>
            <a:r>
              <a:rPr lang="en-US" sz="1100">
                <a:latin typeface="Courier New" panose="02070309020205020404" pitchFamily="49" charset="0"/>
                <a:cs typeface="Courier New" panose="02070309020205020404" pitchFamily="49" charset="0"/>
              </a:rPr>
              <a:t> Where are you traveling to? &lt;br&gt;</a:t>
            </a:r>
          </a:p>
          <a:p>
            <a:r>
              <a:rPr lang="en-US" sz="1100">
                <a:latin typeface="Courier New" panose="02070309020205020404" pitchFamily="49" charset="0"/>
                <a:cs typeface="Courier New" panose="02070309020205020404" pitchFamily="49" charset="0"/>
              </a:rPr>
              <a:t>  &lt;form id="travelInfo"&gt;</a:t>
            </a:r>
          </a:p>
          <a:p>
            <a:r>
              <a:rPr lang="en-US" sz="1100">
                <a:latin typeface="Courier New" panose="02070309020205020404" pitchFamily="49" charset="0"/>
                <a:cs typeface="Courier New" panose="02070309020205020404" pitchFamily="49" charset="0"/>
              </a:rPr>
              <a:t>   New York: &lt;input type="radio" name="city" id="radNy" 		value="New York"&gt; &lt;br&gt;</a:t>
            </a:r>
          </a:p>
          <a:p>
            <a:r>
              <a:rPr lang="en-US" sz="1100">
                <a:latin typeface="Courier New" panose="02070309020205020404" pitchFamily="49" charset="0"/>
                <a:cs typeface="Courier New" panose="02070309020205020404" pitchFamily="49" charset="0"/>
              </a:rPr>
              <a:t>   Los Angeles: &lt;input type="radio" name="city" id="radLa" 		value="Los Angeles"&gt;&lt;br&gt;</a:t>
            </a:r>
          </a:p>
          <a:p>
            <a:r>
              <a:rPr lang="en-US" sz="1100">
                <a:latin typeface="Courier New" panose="02070309020205020404" pitchFamily="49" charset="0"/>
                <a:cs typeface="Courier New" panose="02070309020205020404" pitchFamily="49" charset="0"/>
              </a:rPr>
              <a:t>   Washington: 	&lt;input type="radio" name="city" id="radWash" 	value="Washington"&gt;&lt;br&gt;</a:t>
            </a:r>
          </a:p>
          <a:p>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   &lt;!-- Recall that we give all the radio buttons the same name so as to group them together.</a:t>
            </a:r>
          </a:p>
          <a:p>
            <a:r>
              <a:rPr lang="en-US" sz="1100">
                <a:latin typeface="Courier New" panose="02070309020205020404" pitchFamily="49" charset="0"/>
                <a:cs typeface="Courier New" panose="02070309020205020404" pitchFamily="49" charset="0"/>
              </a:rPr>
              <a:t>    This way, the user can only select one button from this group. --&gt;</a:t>
            </a:r>
          </a:p>
          <a:p>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  &lt;button type="button" onclick="checkCity()"&gt;Go!&lt;/button&gt;</a:t>
            </a:r>
          </a:p>
          <a:p>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  &lt;div id="output"&gt;</a:t>
            </a:r>
          </a:p>
          <a:p>
            <a:r>
              <a:rPr lang="en-US" sz="1100">
                <a:latin typeface="Courier New" panose="02070309020205020404" pitchFamily="49" charset="0"/>
                <a:cs typeface="Courier New" panose="02070309020205020404" pitchFamily="49" charset="0"/>
              </a:rPr>
              <a:t>  &lt;/div&gt;</a:t>
            </a:r>
          </a:p>
          <a:p>
            <a:r>
              <a:rPr lang="en-US" sz="1100">
                <a:latin typeface="Courier New" panose="02070309020205020404" pitchFamily="49" charset="0"/>
                <a:cs typeface="Courier New" panose="02070309020205020404" pitchFamily="49" charset="0"/>
              </a:rPr>
              <a:t>  &lt;/form&gt;</a:t>
            </a:r>
          </a:p>
          <a:p>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&lt;script&gt;</a:t>
            </a:r>
          </a:p>
          <a:p>
            <a:r>
              <a:rPr lang="en-US" sz="1100">
                <a:latin typeface="Courier New" panose="02070309020205020404" pitchFamily="49" charset="0"/>
                <a:cs typeface="Courier New" panose="02070309020205020404" pitchFamily="49" charset="0"/>
              </a:rPr>
              <a:t>  function checkCity()</a:t>
            </a:r>
          </a:p>
          <a:p>
            <a:r>
              <a:rPr lang="en-US" sz="1100">
                <a:latin typeface="Courier New" panose="02070309020205020404" pitchFamily="49" charset="0"/>
                <a:cs typeface="Courier New" panose="02070309020205020404" pitchFamily="49" charset="0"/>
              </a:rPr>
              <a:t>  {</a:t>
            </a:r>
          </a:p>
          <a:p>
            <a:r>
              <a:rPr lang="en-US" sz="1100">
                <a:latin typeface="Courier New" panose="02070309020205020404" pitchFamily="49" charset="0"/>
                <a:cs typeface="Courier New" panose="02070309020205020404" pitchFamily="49" charset="0"/>
              </a:rPr>
              <a:t>    var outputMessage = "You are going to ";</a:t>
            </a:r>
          </a:p>
          <a:p>
            <a:r>
              <a:rPr lang="en-US" sz="1100">
                <a:latin typeface="Courier New" panose="02070309020205020404" pitchFamily="49" charset="0"/>
                <a:cs typeface="Courier New" panose="02070309020205020404" pitchFamily="49" charset="0"/>
              </a:rPr>
              <a:t>		var cityChoice;</a:t>
            </a:r>
          </a:p>
          <a:p>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    if (document.getElementById('radNy').checked)</a:t>
            </a:r>
          </a:p>
          <a:p>
            <a:r>
              <a:rPr lang="en-US" sz="1100">
                <a:latin typeface="Courier New" panose="02070309020205020404" pitchFamily="49" charset="0"/>
                <a:cs typeface="Courier New" panose="02070309020205020404" pitchFamily="49" charset="0"/>
              </a:rPr>
              <a:t>    {</a:t>
            </a:r>
          </a:p>
          <a:p>
            <a:r>
              <a:rPr lang="en-US" sz="1100">
                <a:latin typeface="Courier New" panose="02070309020205020404" pitchFamily="49" charset="0"/>
                <a:cs typeface="Courier New" panose="02070309020205020404" pitchFamily="49" charset="0"/>
              </a:rPr>
              <a:t>      cityChoice = document.getElementById('radNy').value;</a:t>
            </a:r>
          </a:p>
          <a:p>
            <a:r>
              <a:rPr lang="en-US" sz="1100">
                <a:latin typeface="Courier New" panose="02070309020205020404" pitchFamily="49" charset="0"/>
                <a:cs typeface="Courier New" panose="02070309020205020404" pitchFamily="49" charset="0"/>
              </a:rPr>
              <a:t>    }</a:t>
            </a:r>
          </a:p>
          <a:p>
            <a:r>
              <a:rPr lang="en-US" sz="1100">
                <a:latin typeface="Courier New" panose="02070309020205020404" pitchFamily="49" charset="0"/>
                <a:cs typeface="Courier New" panose="02070309020205020404" pitchFamily="49" charset="0"/>
              </a:rPr>
              <a:t>    else if (document.getElementById('radLa').checked )</a:t>
            </a:r>
          </a:p>
          <a:p>
            <a:r>
              <a:rPr lang="en-US" sz="1100">
                <a:latin typeface="Courier New" panose="02070309020205020404" pitchFamily="49" charset="0"/>
                <a:cs typeface="Courier New" panose="02070309020205020404" pitchFamily="49" charset="0"/>
              </a:rPr>
              <a:t>    {</a:t>
            </a:r>
          </a:p>
          <a:p>
            <a:r>
              <a:rPr lang="en-US" sz="1100">
                <a:latin typeface="Courier New" panose="02070309020205020404" pitchFamily="49" charset="0"/>
                <a:cs typeface="Courier New" panose="02070309020205020404" pitchFamily="49" charset="0"/>
              </a:rPr>
              <a:t>      cityChoice = document.getElementById('radLa').value;</a:t>
            </a:r>
          </a:p>
          <a:p>
            <a:r>
              <a:rPr lang="en-US" sz="1100">
                <a:latin typeface="Courier New" panose="02070309020205020404" pitchFamily="49" charset="0"/>
                <a:cs typeface="Courier New" panose="02070309020205020404" pitchFamily="49" charset="0"/>
              </a:rPr>
              <a:t>    }</a:t>
            </a:r>
          </a:p>
          <a:p>
            <a:r>
              <a:rPr lang="en-US" sz="1100">
                <a:latin typeface="Courier New" panose="02070309020205020404" pitchFamily="49" charset="0"/>
                <a:cs typeface="Courier New" panose="02070309020205020404" pitchFamily="49" charset="0"/>
              </a:rPr>
              <a:t>    else if (document.getElementById('radWash').checked )</a:t>
            </a:r>
          </a:p>
          <a:p>
            <a:r>
              <a:rPr lang="en-US" sz="1100">
                <a:latin typeface="Courier New" panose="02070309020205020404" pitchFamily="49" charset="0"/>
                <a:cs typeface="Courier New" panose="02070309020205020404" pitchFamily="49" charset="0"/>
              </a:rPr>
              <a:t>    {</a:t>
            </a:r>
          </a:p>
          <a:p>
            <a:r>
              <a:rPr lang="en-US" sz="1100">
                <a:latin typeface="Courier New" panose="02070309020205020404" pitchFamily="49" charset="0"/>
                <a:cs typeface="Courier New" panose="02070309020205020404" pitchFamily="49" charset="0"/>
              </a:rPr>
              <a:t>      cityChoice = document.getElementById('radWash').value;</a:t>
            </a:r>
          </a:p>
          <a:p>
            <a:r>
              <a:rPr lang="en-US" sz="1100">
                <a:latin typeface="Courier New" panose="02070309020205020404" pitchFamily="49" charset="0"/>
                <a:cs typeface="Courier New" panose="02070309020205020404" pitchFamily="49" charset="0"/>
              </a:rPr>
              <a:t>    }</a:t>
            </a:r>
          </a:p>
          <a:p>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    outputMessage = outputMessage + cityChoice + ".";</a:t>
            </a:r>
          </a:p>
          <a:p>
            <a:r>
              <a:rPr lang="en-US" sz="1100">
                <a:latin typeface="Courier New" panose="02070309020205020404" pitchFamily="49" charset="0"/>
                <a:cs typeface="Courier New" panose="02070309020205020404" pitchFamily="49" charset="0"/>
              </a:rPr>
              <a:t>		document.getElementById("output").innerHTML = outputMessage;</a:t>
            </a:r>
          </a:p>
          <a:p>
            <a:r>
              <a:rPr lang="en-US" sz="1100">
                <a:latin typeface="Courier New" panose="02070309020205020404" pitchFamily="49" charset="0"/>
                <a:cs typeface="Courier New" panose="02070309020205020404" pitchFamily="49" charset="0"/>
              </a:rPr>
              <a:t>  } //end of checkCity function</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7">
            <a:extLst>
              <a:ext uri="{FF2B5EF4-FFF2-40B4-BE49-F238E27FC236}">
                <a16:creationId xmlns:a16="http://schemas.microsoft.com/office/drawing/2014/main" id="{3CD12207-51D5-4146-81DC-7578FFD5D20E}"/>
              </a:ext>
            </a:extLst>
          </p:cNvPr>
          <p:cNvSpPr>
            <a:spLocks noGrp="1"/>
          </p:cNvSpPr>
          <p:nvPr>
            <p:ph type="title"/>
          </p:nvPr>
        </p:nvSpPr>
        <p:spPr/>
        <p:txBody>
          <a:bodyPr/>
          <a:lstStyle/>
          <a:p>
            <a:pPr eaLnBrk="1" hangingPunct="1"/>
            <a:r>
              <a:rPr lang="en-US" altLang="en-US"/>
              <a:t>Exercise #2:</a:t>
            </a:r>
          </a:p>
        </p:txBody>
      </p:sp>
      <p:sp>
        <p:nvSpPr>
          <p:cNvPr id="19459" name="Content Placeholder 8">
            <a:extLst>
              <a:ext uri="{FF2B5EF4-FFF2-40B4-BE49-F238E27FC236}">
                <a16:creationId xmlns:a16="http://schemas.microsoft.com/office/drawing/2014/main" id="{5D90C703-163B-45FC-A12F-C90040A30201}"/>
              </a:ext>
            </a:extLst>
          </p:cNvPr>
          <p:cNvSpPr>
            <a:spLocks noGrp="1"/>
          </p:cNvSpPr>
          <p:nvPr>
            <p:ph idx="1"/>
          </p:nvPr>
        </p:nvSpPr>
        <p:spPr>
          <a:xfrm>
            <a:off x="1981200" y="1752601"/>
            <a:ext cx="8229600" cy="4411663"/>
          </a:xfrm>
        </p:spPr>
        <p:txBody>
          <a:bodyPr/>
          <a:lstStyle/>
          <a:p>
            <a:pPr eaLnBrk="1" hangingPunct="1"/>
            <a:r>
              <a:rPr lang="en-US" altLang="en-US" sz="2000"/>
              <a:t>Prompt the user for their income over the past year.  Then have radio buttons for the 4 options shown below. Then have a button that says “Calculate my taxes”.  Calculate their tax based on the following criteria:</a:t>
            </a:r>
          </a:p>
          <a:p>
            <a:pPr lvl="1" eaLnBrk="1" hangingPunct="1"/>
            <a:r>
              <a:rPr lang="en-US" altLang="en-US" sz="1600"/>
              <a:t>If the user has an income less than $30K (i.e. $30,000), their tax rate should be 0%.  </a:t>
            </a:r>
          </a:p>
          <a:p>
            <a:pPr lvl="1" eaLnBrk="1" hangingPunct="1"/>
            <a:r>
              <a:rPr lang="en-US" altLang="en-US" sz="1600"/>
              <a:t>If their income is between $30K and below $50K their rate should be 25%.  </a:t>
            </a:r>
          </a:p>
          <a:p>
            <a:pPr lvl="1" eaLnBrk="1" hangingPunct="1"/>
            <a:r>
              <a:rPr lang="en-US" altLang="en-US" sz="1600"/>
              <a:t>If their income is between $50K and below $100K,  use 35%.  </a:t>
            </a:r>
          </a:p>
          <a:p>
            <a:pPr lvl="1" eaLnBrk="1" hangingPunct="1"/>
            <a:r>
              <a:rPr lang="en-US" altLang="en-US" sz="1600"/>
              <a:t>$100,000 and more use 40%.  </a:t>
            </a:r>
          </a:p>
          <a:p>
            <a:pPr lvl="1" eaLnBrk="1" hangingPunct="1"/>
            <a:r>
              <a:rPr lang="en-US" altLang="en-US" sz="1600"/>
              <a:t>Round the result to 0 decimal places. </a:t>
            </a:r>
          </a:p>
          <a:p>
            <a:pPr marL="457200" lvl="1" indent="0" eaLnBrk="1" hangingPunct="1">
              <a:buNone/>
            </a:pPr>
            <a:endParaRPr lang="en-US" altLang="en-US" sz="1600"/>
          </a:p>
          <a:p>
            <a:pPr eaLnBrk="1" hangingPunct="1"/>
            <a:r>
              <a:rPr lang="en-US" altLang="en-US" sz="2000"/>
              <a:t>Output a result that says something like:</a:t>
            </a:r>
          </a:p>
          <a:p>
            <a:pPr eaLnBrk="1" hangingPunct="1">
              <a:buFont typeface="Wingdings" panose="05000000000000000000" pitchFamily="2" charset="2"/>
              <a:buNone/>
            </a:pPr>
            <a:r>
              <a:rPr lang="en-US" altLang="en-US" sz="2000" b="1"/>
              <a:t>		For an income of $64000, you must pay $22400 in taxes.</a:t>
            </a:r>
            <a:endParaRPr lang="en-US" altLang="en-US" sz="2000"/>
          </a:p>
          <a:p>
            <a:pPr eaLnBrk="1" hangingPunct="1"/>
            <a:endParaRPr lang="en-US" altLang="en-US" sz="2000"/>
          </a:p>
        </p:txBody>
      </p:sp>
      <p:sp>
        <p:nvSpPr>
          <p:cNvPr id="19460" name="Slide Number Placeholder 3">
            <a:extLst>
              <a:ext uri="{FF2B5EF4-FFF2-40B4-BE49-F238E27FC236}">
                <a16:creationId xmlns:a16="http://schemas.microsoft.com/office/drawing/2014/main" id="{32AFA330-7AFF-4703-AF20-E5097957904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530C22E-DF47-4243-A83A-51D3B2299508}" type="slidenum">
              <a:rPr lang="en-US" altLang="en-US" sz="1200">
                <a:solidFill>
                  <a:srgbClr val="898989"/>
                </a:solidFill>
              </a:rPr>
              <a:pPr>
                <a:spcBef>
                  <a:spcPct val="0"/>
                </a:spcBef>
                <a:buFontTx/>
                <a:buNone/>
              </a:pPr>
              <a:t>131</a:t>
            </a:fld>
            <a:endParaRPr lang="en-US" altLang="en-US" sz="120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6AA92A0A-A442-49AB-9B7E-5A6006732ED1}"/>
              </a:ext>
            </a:extLst>
          </p:cNvPr>
          <p:cNvSpPr>
            <a:spLocks noGrp="1"/>
          </p:cNvSpPr>
          <p:nvPr>
            <p:ph type="title"/>
          </p:nvPr>
        </p:nvSpPr>
        <p:spPr>
          <a:xfrm>
            <a:off x="1676400" y="109539"/>
            <a:ext cx="6400800" cy="852487"/>
          </a:xfrm>
        </p:spPr>
        <p:txBody>
          <a:bodyPr/>
          <a:lstStyle/>
          <a:p>
            <a:pPr eaLnBrk="1" hangingPunct="1"/>
            <a:r>
              <a:rPr lang="en-US" altLang="en-US" dirty="0"/>
              <a:t>Learning Objectives</a:t>
            </a:r>
          </a:p>
        </p:txBody>
      </p:sp>
      <p:sp>
        <p:nvSpPr>
          <p:cNvPr id="3075" name="Content Placeholder 2">
            <a:extLst>
              <a:ext uri="{FF2B5EF4-FFF2-40B4-BE49-F238E27FC236}">
                <a16:creationId xmlns:a16="http://schemas.microsoft.com/office/drawing/2014/main" id="{801060DE-D942-47B2-BE4D-42CCEE051823}"/>
              </a:ext>
            </a:extLst>
          </p:cNvPr>
          <p:cNvSpPr>
            <a:spLocks noGrp="1"/>
          </p:cNvSpPr>
          <p:nvPr>
            <p:ph idx="1"/>
          </p:nvPr>
        </p:nvSpPr>
        <p:spPr>
          <a:xfrm>
            <a:off x="1752600" y="1143000"/>
            <a:ext cx="7620000" cy="4876800"/>
          </a:xfrm>
        </p:spPr>
        <p:txBody>
          <a:bodyPr/>
          <a:lstStyle/>
          <a:p>
            <a:pPr marL="57150" indent="0" eaLnBrk="1" hangingPunct="1">
              <a:buNone/>
              <a:defRPr/>
            </a:pPr>
            <a:r>
              <a:rPr lang="en-US" sz="2400" dirty="0"/>
              <a:t>By the end of this lecture, you should be able to:</a:t>
            </a:r>
          </a:p>
          <a:p>
            <a:pPr marL="57150" indent="0" eaLnBrk="1" hangingPunct="1">
              <a:buNone/>
              <a:defRPr/>
            </a:pPr>
            <a:endParaRPr lang="en-US" sz="2400" dirty="0"/>
          </a:p>
          <a:p>
            <a:pPr lvl="1" eaLnBrk="1" hangingPunct="1">
              <a:buFont typeface="Arial" charset="0"/>
              <a:buChar char="–"/>
              <a:defRPr/>
            </a:pPr>
            <a:r>
              <a:rPr lang="en-US" sz="1800" dirty="0"/>
              <a:t>Describe the difference between stand-alone code as opposed to code contained inside a function</a:t>
            </a:r>
          </a:p>
          <a:p>
            <a:pPr lvl="1" eaLnBrk="1" hangingPunct="1">
              <a:buFont typeface="Arial" charset="0"/>
              <a:buChar char="–"/>
              <a:defRPr/>
            </a:pPr>
            <a:r>
              <a:rPr lang="en-US" sz="1800" dirty="0"/>
              <a:t>Explain what is meant by the term ‘invoke’</a:t>
            </a:r>
          </a:p>
          <a:p>
            <a:pPr lvl="1" eaLnBrk="1" hangingPunct="1">
              <a:buFont typeface="Arial" charset="0"/>
              <a:buChar char="–"/>
              <a:defRPr/>
            </a:pPr>
            <a:r>
              <a:rPr lang="en-US" sz="1800" dirty="0"/>
              <a:t>Create a JavaScript function</a:t>
            </a:r>
          </a:p>
          <a:p>
            <a:pPr lvl="1" eaLnBrk="1" hangingPunct="1">
              <a:buFont typeface="Arial" charset="0"/>
              <a:buChar char="–"/>
              <a:defRPr/>
            </a:pPr>
            <a:r>
              <a:rPr lang="en-US" sz="1800" dirty="0"/>
              <a:t>Connect your HTML code to a function via the </a:t>
            </a:r>
            <a:r>
              <a:rPr lang="en-US" sz="1800" dirty="0">
                <a:latin typeface="Courier New" panose="02070309020205020404" pitchFamily="49" charset="0"/>
                <a:cs typeface="Courier New" panose="02070309020205020404" pitchFamily="49" charset="0"/>
              </a:rPr>
              <a:t>onclick </a:t>
            </a:r>
            <a:r>
              <a:rPr lang="en-US" sz="1800" dirty="0"/>
              <a:t>attribute</a:t>
            </a:r>
          </a:p>
          <a:p>
            <a:pPr lvl="1" eaLnBrk="1" hangingPunct="1">
              <a:buFont typeface="Arial" charset="0"/>
              <a:buChar char="–"/>
              <a:defRPr/>
            </a:pPr>
            <a:r>
              <a:rPr lang="en-US" sz="1800" dirty="0"/>
              <a:t>Explain why it is important to refresh your page constantly</a:t>
            </a:r>
          </a:p>
          <a:p>
            <a:pPr lvl="1" eaLnBrk="1" hangingPunct="1">
              <a:buFont typeface="Arial" charset="0"/>
              <a:buChar char="–"/>
              <a:defRPr/>
            </a:pPr>
            <a:r>
              <a:rPr lang="en-US" sz="1800" b="1" dirty="0"/>
              <a:t>FROM MEMORY: Be able to create a very simple JS function, and invoke that function from a form</a:t>
            </a:r>
          </a:p>
          <a:p>
            <a:pPr marL="457200" lvl="1" indent="0" eaLnBrk="1" hangingPunct="1">
              <a:buNone/>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p:txBody>
      </p:sp>
      <p:pic>
        <p:nvPicPr>
          <p:cNvPr id="4100" name="Picture 4" descr="C:\Users\yosef\Dropbox\130 Expression Web\images\question_mark_learning.jpg">
            <a:extLst>
              <a:ext uri="{FF2B5EF4-FFF2-40B4-BE49-F238E27FC236}">
                <a16:creationId xmlns:a16="http://schemas.microsoft.com/office/drawing/2014/main" id="{C6C5EB0B-CA7D-4102-AC3A-EF6155CA7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4330">
            <a:off x="8959850" y="95250"/>
            <a:ext cx="17335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DD3FAFB-F45F-4212-813B-9DB24522F586}"/>
              </a:ext>
            </a:extLst>
          </p:cNvPr>
          <p:cNvSpPr>
            <a:spLocks noGrp="1" noRot="1" noChangeArrowheads="1"/>
          </p:cNvSpPr>
          <p:nvPr>
            <p:ph type="title"/>
          </p:nvPr>
        </p:nvSpPr>
        <p:spPr>
          <a:xfrm>
            <a:off x="1981200" y="76201"/>
            <a:ext cx="8229600" cy="865367"/>
          </a:xfrm>
        </p:spPr>
        <p:txBody>
          <a:bodyPr/>
          <a:lstStyle/>
          <a:p>
            <a:pPr eaLnBrk="1" hangingPunct="1"/>
            <a:r>
              <a:rPr lang="en-US" altLang="en-US" dirty="0"/>
              <a:t>Writing a JS Function</a:t>
            </a:r>
          </a:p>
        </p:txBody>
      </p:sp>
      <p:sp>
        <p:nvSpPr>
          <p:cNvPr id="7171" name="Rectangle 3">
            <a:extLst>
              <a:ext uri="{FF2B5EF4-FFF2-40B4-BE49-F238E27FC236}">
                <a16:creationId xmlns:a16="http://schemas.microsoft.com/office/drawing/2014/main" id="{10BC7DA1-AF74-44C8-8D00-670E74F906A2}"/>
              </a:ext>
            </a:extLst>
          </p:cNvPr>
          <p:cNvSpPr>
            <a:spLocks noGrp="1" noChangeArrowheads="1"/>
          </p:cNvSpPr>
          <p:nvPr>
            <p:ph idx="1"/>
          </p:nvPr>
        </p:nvSpPr>
        <p:spPr>
          <a:xfrm>
            <a:off x="1981200" y="2575992"/>
            <a:ext cx="8229600" cy="3505200"/>
          </a:xfrm>
        </p:spPr>
        <p:txBody>
          <a:bodyPr/>
          <a:lstStyle/>
          <a:p>
            <a:pPr marL="609600" indent="-609600" eaLnBrk="1" hangingPunct="1">
              <a:lnSpc>
                <a:spcPct val="90000"/>
              </a:lnSpc>
              <a:buFont typeface="Wingdings" panose="05000000000000000000" pitchFamily="2" charset="2"/>
              <a:buAutoNum type="arabicPeriod"/>
            </a:pPr>
            <a:r>
              <a:rPr lang="en-US" altLang="en-US" sz="1800" dirty="0"/>
              <a:t>All functions begin with the word: </a:t>
            </a:r>
            <a:r>
              <a:rPr lang="en-US" altLang="en-US" sz="1800" dirty="0">
                <a:latin typeface="Courier New" panose="02070309020205020404" pitchFamily="49" charset="0"/>
                <a:cs typeface="Courier New" panose="02070309020205020404" pitchFamily="49" charset="0"/>
              </a:rPr>
              <a:t>function</a:t>
            </a:r>
          </a:p>
          <a:p>
            <a:pPr marL="609600" indent="-609600" eaLnBrk="1" hangingPunct="1">
              <a:lnSpc>
                <a:spcPct val="90000"/>
              </a:lnSpc>
              <a:buFont typeface="Wingdings" panose="05000000000000000000" pitchFamily="2" charset="2"/>
              <a:buAutoNum type="arabicPeriod"/>
            </a:pPr>
            <a:r>
              <a:rPr lang="en-US" altLang="en-US" sz="1800" dirty="0"/>
              <a:t>All functions must have a name (“identifier”)</a:t>
            </a:r>
          </a:p>
          <a:p>
            <a:pPr marL="1371600" lvl="2" indent="-457200" eaLnBrk="1" hangingPunct="1">
              <a:lnSpc>
                <a:spcPct val="90000"/>
              </a:lnSpc>
            </a:pPr>
            <a:r>
              <a:rPr lang="en-US" altLang="en-US" sz="1400" dirty="0"/>
              <a:t>Naming conventions (yup, another one) to use when naming a JS function:</a:t>
            </a:r>
          </a:p>
          <a:p>
            <a:pPr marL="1752600" lvl="3" indent="-381000" eaLnBrk="1" hangingPunct="1">
              <a:lnSpc>
                <a:spcPct val="90000"/>
              </a:lnSpc>
            </a:pPr>
            <a:r>
              <a:rPr lang="en-US" altLang="en-US" sz="1200" dirty="0"/>
              <a:t>First letter uncapitalized and all subsequent words should be capitalized (known as “camel case”)</a:t>
            </a:r>
          </a:p>
          <a:p>
            <a:pPr marL="1752600" lvl="3" indent="-381000" eaLnBrk="1" hangingPunct="1">
              <a:lnSpc>
                <a:spcPct val="90000"/>
              </a:lnSpc>
            </a:pPr>
            <a:r>
              <a:rPr lang="en-US" altLang="en-US" sz="1200" dirty="0"/>
              <a:t>No spaces between words</a:t>
            </a:r>
          </a:p>
          <a:p>
            <a:pPr marL="1752600" lvl="3" indent="-381000" eaLnBrk="1" hangingPunct="1">
              <a:lnSpc>
                <a:spcPct val="90000"/>
              </a:lnSpc>
            </a:pPr>
            <a:r>
              <a:rPr lang="en-US" altLang="en-US" sz="1200" dirty="0"/>
              <a:t>Avoid “reserved” words (function, if, return, etc, etc)</a:t>
            </a:r>
          </a:p>
          <a:p>
            <a:pPr marL="1752600" lvl="3" indent="-381000" eaLnBrk="1" hangingPunct="1">
              <a:lnSpc>
                <a:spcPct val="90000"/>
              </a:lnSpc>
            </a:pPr>
            <a:r>
              <a:rPr lang="en-US" altLang="en-US" sz="1200" dirty="0"/>
              <a:t>This is the same naming convention we are using when naming form elements</a:t>
            </a:r>
          </a:p>
          <a:p>
            <a:pPr marL="2209800" lvl="4" indent="-381000" eaLnBrk="1" hangingPunct="1">
              <a:lnSpc>
                <a:spcPct val="90000"/>
              </a:lnSpc>
              <a:buNone/>
            </a:pPr>
            <a:endParaRPr lang="en-US" altLang="en-US" sz="1200" dirty="0"/>
          </a:p>
          <a:p>
            <a:pPr marL="609600" indent="-609600" eaLnBrk="1" hangingPunct="1">
              <a:lnSpc>
                <a:spcPct val="90000"/>
              </a:lnSpc>
              <a:buFont typeface="Wingdings" panose="05000000000000000000" pitchFamily="2" charset="2"/>
              <a:buAutoNum type="arabicPeriod"/>
            </a:pPr>
            <a:r>
              <a:rPr lang="en-US" altLang="en-US" sz="1800" dirty="0"/>
              <a:t>The function name is followed by parentheses:  </a:t>
            </a:r>
            <a:r>
              <a:rPr lang="en-US" altLang="en-US" sz="1800" b="1" dirty="0">
                <a:latin typeface="Courier New" panose="02070309020205020404" pitchFamily="49" charset="0"/>
                <a:cs typeface="Courier New" panose="02070309020205020404" pitchFamily="49" charset="0"/>
              </a:rPr>
              <a:t>()</a:t>
            </a:r>
          </a:p>
          <a:p>
            <a:pPr marL="1371600" lvl="2" indent="-457200" eaLnBrk="1" hangingPunct="1">
              <a:lnSpc>
                <a:spcPct val="90000"/>
              </a:lnSpc>
            </a:pPr>
            <a:r>
              <a:rPr lang="en-US" altLang="en-US" sz="1400" dirty="0"/>
              <a:t>Later we will discuss what information can go inside these parentheses</a:t>
            </a:r>
          </a:p>
          <a:p>
            <a:pPr marL="1371600" lvl="2" indent="-457200" eaLnBrk="1" hangingPunct="1">
              <a:lnSpc>
                <a:spcPct val="90000"/>
              </a:lnSpc>
              <a:buNone/>
            </a:pPr>
            <a:endParaRPr lang="en-US" altLang="en-US" sz="1400" dirty="0"/>
          </a:p>
          <a:p>
            <a:pPr marL="609600" indent="-609600" eaLnBrk="1" hangingPunct="1">
              <a:lnSpc>
                <a:spcPct val="90000"/>
              </a:lnSpc>
              <a:buFont typeface="Wingdings" panose="05000000000000000000" pitchFamily="2" charset="2"/>
              <a:buAutoNum type="arabicPeriod"/>
            </a:pPr>
            <a:r>
              <a:rPr lang="en-US" altLang="en-US" sz="1800" dirty="0"/>
              <a:t>The beginning and end of the body of the function must be delineated by braces:  </a:t>
            </a:r>
            <a:r>
              <a:rPr lang="en-US" altLang="en-US" sz="1800" b="1" dirty="0">
                <a:latin typeface="Courier New" panose="02070309020205020404" pitchFamily="49" charset="0"/>
                <a:cs typeface="Courier New" panose="02070309020205020404" pitchFamily="49" charset="0"/>
              </a:rPr>
              <a:t>{</a:t>
            </a:r>
            <a:r>
              <a:rPr lang="en-US" altLang="en-US" sz="1800" dirty="0"/>
              <a:t> and  </a:t>
            </a:r>
            <a:r>
              <a:rPr lang="en-US" altLang="en-US" sz="1800" b="1" dirty="0">
                <a:latin typeface="Courier New" panose="02070309020205020404" pitchFamily="49" charset="0"/>
                <a:cs typeface="Courier New" panose="02070309020205020404" pitchFamily="49" charset="0"/>
              </a:rPr>
              <a:t>}</a:t>
            </a:r>
          </a:p>
          <a:p>
            <a:pPr marL="0" indent="0" eaLnBrk="1" hangingPunct="1">
              <a:lnSpc>
                <a:spcPct val="90000"/>
              </a:lnSpc>
              <a:buNone/>
            </a:pPr>
            <a:endParaRPr lang="en-US" altLang="en-US" sz="1800" dirty="0"/>
          </a:p>
          <a:p>
            <a:pPr marL="609600" indent="-609600" eaLnBrk="1" hangingPunct="1">
              <a:lnSpc>
                <a:spcPct val="90000"/>
              </a:lnSpc>
              <a:buFont typeface="+mj-lt"/>
              <a:buAutoNum type="arabicPeriod" startAt="4"/>
            </a:pPr>
            <a:r>
              <a:rPr lang="en-US" altLang="en-US" sz="1800" dirty="0"/>
              <a:t>Note that while nearly all lines of JS code end with a semicolon, this does NOT apply to function </a:t>
            </a:r>
            <a:r>
              <a:rPr lang="en-US" altLang="en-US" sz="1800" u="sng" dirty="0"/>
              <a:t>declarations</a:t>
            </a:r>
            <a:r>
              <a:rPr lang="en-US" altLang="en-US" sz="1800" dirty="0"/>
              <a:t> (i.e. the first line of the function).</a:t>
            </a:r>
          </a:p>
          <a:p>
            <a:pPr marL="609600" indent="-609600" eaLnBrk="1" hangingPunct="1">
              <a:lnSpc>
                <a:spcPct val="90000"/>
              </a:lnSpc>
              <a:buFont typeface="Wingdings" panose="05000000000000000000" pitchFamily="2" charset="2"/>
              <a:buAutoNum type="arabicPeriod" startAt="4"/>
            </a:pPr>
            <a:endParaRPr lang="en-US" altLang="en-US" sz="1800" dirty="0"/>
          </a:p>
          <a:p>
            <a:pPr marL="0" indent="0" eaLnBrk="1" hangingPunct="1">
              <a:lnSpc>
                <a:spcPct val="90000"/>
              </a:lnSpc>
              <a:buNone/>
            </a:pPr>
            <a:endParaRPr lang="en-US" altLang="en-US" sz="1800" dirty="0"/>
          </a:p>
        </p:txBody>
      </p:sp>
      <p:sp>
        <p:nvSpPr>
          <p:cNvPr id="2" name="TextBox 1">
            <a:extLst>
              <a:ext uri="{FF2B5EF4-FFF2-40B4-BE49-F238E27FC236}">
                <a16:creationId xmlns:a16="http://schemas.microsoft.com/office/drawing/2014/main" id="{02783128-C43E-4C2B-9540-3DEBECE3E50B}"/>
              </a:ext>
            </a:extLst>
          </p:cNvPr>
          <p:cNvSpPr txBox="1"/>
          <p:nvPr/>
        </p:nvSpPr>
        <p:spPr>
          <a:xfrm>
            <a:off x="3124200" y="945316"/>
            <a:ext cx="6096000" cy="135421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eaLnBrk="1" hangingPunct="1">
              <a:buFont typeface="Wingdings" panose="05000000000000000000" pitchFamily="2" charset="2"/>
              <a:buNone/>
            </a:pPr>
            <a:r>
              <a:rPr lang="en-US" altLang="en-US" sz="1600" b="1" dirty="0">
                <a:latin typeface="Courier New" panose="02070309020205020404" pitchFamily="49" charset="0"/>
                <a:cs typeface="Courier New" panose="02070309020205020404" pitchFamily="49" charset="0"/>
              </a:rPr>
              <a:t>function greetTheUser()</a:t>
            </a:r>
          </a:p>
          <a:p>
            <a:pPr eaLnBrk="1" hangingPunct="1">
              <a:buFont typeface="Wingdings" panose="05000000000000000000" pitchFamily="2" charset="2"/>
              <a:buNone/>
            </a:pPr>
            <a:r>
              <a:rPr lang="en-US" altLang="en-US" sz="1600" b="1"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1600" b="1" dirty="0">
                <a:latin typeface="Courier New" panose="02070309020205020404" pitchFamily="49" charset="0"/>
                <a:cs typeface="Courier New" panose="02070309020205020404" pitchFamily="49" charset="0"/>
              </a:rPr>
              <a:t>    alert("Hello, user!");</a:t>
            </a:r>
          </a:p>
          <a:p>
            <a:pPr eaLnBrk="1" hangingPunct="1">
              <a:buFont typeface="Wingdings" panose="05000000000000000000" pitchFamily="2" charset="2"/>
              <a:buNone/>
            </a:pPr>
            <a:r>
              <a:rPr lang="en-US" altLang="en-US" sz="1600" b="1" dirty="0">
                <a:latin typeface="Courier New" panose="02070309020205020404" pitchFamily="49" charset="0"/>
                <a:cs typeface="Courier New" panose="02070309020205020404" pitchFamily="49" charset="0"/>
              </a:rPr>
              <a:t>    alert("I hope you have a nice day.");  </a:t>
            </a:r>
          </a:p>
          <a:p>
            <a:pPr eaLnBrk="1" hangingPunct="1">
              <a:buFont typeface="Wingdings" panose="05000000000000000000" pitchFamily="2" charset="2"/>
              <a:buNone/>
            </a:pPr>
            <a:r>
              <a:rPr lang="en-US" altLang="en-US" sz="1600" b="1" dirty="0">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7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6E2420B-AAD8-44E4-9D02-A3620B457C2F}"/>
              </a:ext>
            </a:extLst>
          </p:cNvPr>
          <p:cNvSpPr>
            <a:spLocks noGrp="1" noRot="1" noChangeArrowheads="1"/>
          </p:cNvSpPr>
          <p:nvPr>
            <p:ph type="title"/>
          </p:nvPr>
        </p:nvSpPr>
        <p:spPr/>
        <p:txBody>
          <a:bodyPr/>
          <a:lstStyle/>
          <a:p>
            <a:pPr eaLnBrk="1" hangingPunct="1"/>
            <a:r>
              <a:rPr lang="en-US" altLang="en-US" sz="4000" dirty="0"/>
              <a:t>Reminder: Clarity</a:t>
            </a:r>
          </a:p>
        </p:txBody>
      </p:sp>
      <p:sp>
        <p:nvSpPr>
          <p:cNvPr id="11267" name="Rectangle 3">
            <a:extLst>
              <a:ext uri="{FF2B5EF4-FFF2-40B4-BE49-F238E27FC236}">
                <a16:creationId xmlns:a16="http://schemas.microsoft.com/office/drawing/2014/main" id="{01791DA6-82BB-4320-B2DF-C56E3B0433DA}"/>
              </a:ext>
            </a:extLst>
          </p:cNvPr>
          <p:cNvSpPr>
            <a:spLocks noGrp="1" noChangeArrowheads="1"/>
          </p:cNvSpPr>
          <p:nvPr>
            <p:ph idx="1"/>
          </p:nvPr>
        </p:nvSpPr>
        <p:spPr>
          <a:xfrm>
            <a:off x="1981200" y="1600201"/>
            <a:ext cx="8458200" cy="4525963"/>
          </a:xfrm>
        </p:spPr>
        <p:txBody>
          <a:bodyPr/>
          <a:lstStyle/>
          <a:p>
            <a:pPr eaLnBrk="1" hangingPunct="1">
              <a:buFont typeface="Wingdings" panose="05000000000000000000" pitchFamily="2" charset="2"/>
              <a:buNone/>
            </a:pPr>
            <a:r>
              <a:rPr lang="en-US" altLang="en-US" sz="2000" b="1" dirty="0">
                <a:latin typeface="Courier New" panose="02070309020205020404" pitchFamily="49" charset="0"/>
                <a:cs typeface="Courier New" panose="02070309020205020404" pitchFamily="49" charset="0"/>
              </a:rPr>
              <a:t>function myFirstFunction( )</a:t>
            </a:r>
          </a:p>
          <a:p>
            <a:pPr eaLnBrk="1" hangingPunct="1">
              <a:buFont typeface="Wingdings" panose="05000000000000000000" pitchFamily="2" charset="2"/>
              <a:buNone/>
            </a:pPr>
            <a:r>
              <a:rPr lang="en-US" altLang="en-US" sz="2000" b="1"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2000" b="1" dirty="0">
                <a:latin typeface="Courier New" panose="02070309020205020404" pitchFamily="49" charset="0"/>
                <a:cs typeface="Courier New" panose="02070309020205020404" pitchFamily="49" charset="0"/>
              </a:rPr>
              <a:t>    alert("My first try at a function."); </a:t>
            </a:r>
          </a:p>
          <a:p>
            <a:pPr eaLnBrk="1" hangingPunct="1">
              <a:buFont typeface="Wingdings" panose="05000000000000000000" pitchFamily="2" charset="2"/>
              <a:buNone/>
            </a:pPr>
            <a:r>
              <a:rPr lang="en-US" altLang="en-US" sz="2000" b="1" dirty="0">
                <a:latin typeface="Courier New" panose="02070309020205020404" pitchFamily="49" charset="0"/>
                <a:cs typeface="Courier New" panose="02070309020205020404" pitchFamily="49" charset="0"/>
              </a:rPr>
              <a:t>	  alert("I hope it works.");  </a:t>
            </a:r>
          </a:p>
          <a:p>
            <a:pPr eaLnBrk="1" hangingPunct="1">
              <a:buFont typeface="Wingdings" panose="05000000000000000000" pitchFamily="2" charset="2"/>
              <a:buNone/>
            </a:pPr>
            <a:r>
              <a:rPr lang="en-US" altLang="en-US" sz="2000" b="1" dirty="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endParaRPr lang="en-US" altLang="en-US" sz="2400" dirty="0"/>
          </a:p>
          <a:p>
            <a:pPr eaLnBrk="1" hangingPunct="1"/>
            <a:r>
              <a:rPr lang="en-US" altLang="en-US" sz="2000" dirty="0"/>
              <a:t>Note how each brace is placed on its own line</a:t>
            </a:r>
          </a:p>
          <a:p>
            <a:pPr lvl="1" eaLnBrk="1" hangingPunct="1"/>
            <a:r>
              <a:rPr lang="en-US" altLang="en-US" sz="1600" dirty="0"/>
              <a:t>Many programmers like to place the first brace on the same line as the function declaration (the first line). This is perfectly acceptable. You will see both used in this course.</a:t>
            </a:r>
          </a:p>
          <a:p>
            <a:pPr eaLnBrk="1" hangingPunct="1"/>
            <a:r>
              <a:rPr lang="en-US" altLang="en-US" sz="2000" dirty="0"/>
              <a:t>Note how every statement inside the function is indented</a:t>
            </a:r>
          </a:p>
          <a:p>
            <a:pPr eaLnBrk="1" hangingPunct="1"/>
            <a:r>
              <a:rPr lang="en-US" altLang="en-US" sz="2000" dirty="0"/>
              <a:t>Note the ‘camel case’ convention for naming the function</a:t>
            </a:r>
          </a:p>
          <a:p>
            <a:pPr eaLnBrk="1" hangingPunct="1"/>
            <a:r>
              <a:rPr lang="en-US" altLang="en-US" sz="2000" dirty="0"/>
              <a:t>Note that there is NO semicolon at the end of the function declaration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A9910F6-B69B-4359-BD94-61FCEEB603D5}"/>
              </a:ext>
            </a:extLst>
          </p:cNvPr>
          <p:cNvSpPr>
            <a:spLocks noGrp="1"/>
          </p:cNvSpPr>
          <p:nvPr>
            <p:ph type="title"/>
          </p:nvPr>
        </p:nvSpPr>
        <p:spPr>
          <a:xfrm>
            <a:off x="1981200" y="152400"/>
            <a:ext cx="8229600" cy="914400"/>
          </a:xfrm>
        </p:spPr>
        <p:txBody>
          <a:bodyPr/>
          <a:lstStyle/>
          <a:p>
            <a:pPr eaLnBrk="1" hangingPunct="1"/>
            <a:r>
              <a:rPr lang="en-US" altLang="en-US" sz="2000" dirty="0"/>
              <a:t>Code inside a function </a:t>
            </a:r>
            <a:br>
              <a:rPr lang="en-US" altLang="en-US" sz="2000" dirty="0"/>
            </a:br>
            <a:r>
              <a:rPr lang="en-US" altLang="en-US" sz="2000" dirty="0"/>
              <a:t>v.s. </a:t>
            </a:r>
            <a:br>
              <a:rPr lang="en-US" altLang="en-US" sz="2000" dirty="0"/>
            </a:br>
            <a:r>
              <a:rPr lang="en-US" altLang="en-US" sz="2000" dirty="0"/>
              <a:t>Stand-Alone code</a:t>
            </a:r>
          </a:p>
        </p:txBody>
      </p:sp>
      <p:sp>
        <p:nvSpPr>
          <p:cNvPr id="14339" name="Content Placeholder 2">
            <a:extLst>
              <a:ext uri="{FF2B5EF4-FFF2-40B4-BE49-F238E27FC236}">
                <a16:creationId xmlns:a16="http://schemas.microsoft.com/office/drawing/2014/main" id="{4612FA48-00E0-4CA1-A2B9-099CAC3AF111}"/>
              </a:ext>
            </a:extLst>
          </p:cNvPr>
          <p:cNvSpPr>
            <a:spLocks noGrp="1"/>
          </p:cNvSpPr>
          <p:nvPr>
            <p:ph idx="1"/>
          </p:nvPr>
        </p:nvSpPr>
        <p:spPr>
          <a:xfrm>
            <a:off x="1752600" y="1295400"/>
            <a:ext cx="8686800" cy="1219200"/>
          </a:xfrm>
        </p:spPr>
        <p:txBody>
          <a:bodyPr/>
          <a:lstStyle/>
          <a:p>
            <a:pPr eaLnBrk="1" hangingPunct="1"/>
            <a:r>
              <a:rPr lang="en-US" altLang="en-US" sz="1600" dirty="0"/>
              <a:t>The JS code below has </a:t>
            </a:r>
            <a:r>
              <a:rPr lang="en-US" altLang="en-US" sz="1600" u="sng" dirty="0"/>
              <a:t>not</a:t>
            </a:r>
            <a:r>
              <a:rPr lang="en-US" altLang="en-US" sz="1600" dirty="0"/>
              <a:t> been placed inside a function.  </a:t>
            </a:r>
          </a:p>
          <a:p>
            <a:pPr eaLnBrk="1" hangingPunct="1"/>
            <a:r>
              <a:rPr lang="en-US" altLang="en-US" sz="1600" dirty="0"/>
              <a:t>Therefore, this code will be </a:t>
            </a:r>
            <a:r>
              <a:rPr lang="en-US" altLang="en-US" sz="1600" u="sng" dirty="0"/>
              <a:t>automatically</a:t>
            </a:r>
            <a:r>
              <a:rPr lang="en-US" altLang="en-US" sz="1600" i="1" dirty="0"/>
              <a:t> </a:t>
            </a:r>
            <a:r>
              <a:rPr lang="en-US" altLang="en-US" sz="1600" dirty="0"/>
              <a:t>executed every single time the page runs. </a:t>
            </a:r>
          </a:p>
          <a:p>
            <a:pPr eaLnBrk="1" hangingPunct="1"/>
            <a:r>
              <a:rPr lang="en-US" altLang="en-US" sz="1600" dirty="0"/>
              <a:t>Also, when you execute this page, you may be surprised to see that even though the JS code is placed at the very end of the document, it is executed </a:t>
            </a:r>
            <a:r>
              <a:rPr lang="en-US" altLang="en-US" sz="1600" u="sng" dirty="0"/>
              <a:t>before</a:t>
            </a:r>
            <a:r>
              <a:rPr lang="en-US" altLang="en-US" sz="1600" i="1" dirty="0"/>
              <a:t> </a:t>
            </a:r>
            <a:r>
              <a:rPr lang="en-US" altLang="en-US" sz="1600" dirty="0"/>
              <a:t>any of the HTML code is displayed! </a:t>
            </a:r>
          </a:p>
        </p:txBody>
      </p:sp>
      <p:sp>
        <p:nvSpPr>
          <p:cNvPr id="14340" name="Rectangle 4">
            <a:extLst>
              <a:ext uri="{FF2B5EF4-FFF2-40B4-BE49-F238E27FC236}">
                <a16:creationId xmlns:a16="http://schemas.microsoft.com/office/drawing/2014/main" id="{E03C4A29-E282-47F1-BBB7-257D66302E19}"/>
              </a:ext>
            </a:extLst>
          </p:cNvPr>
          <p:cNvSpPr>
            <a:spLocks noChangeArrowheads="1"/>
          </p:cNvSpPr>
          <p:nvPr/>
        </p:nvSpPr>
        <p:spPr bwMode="auto">
          <a:xfrm>
            <a:off x="2933700" y="3048000"/>
            <a:ext cx="6324600" cy="35623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&lt;!DOCTYPE html&gt;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&lt;html lang="en"&gt;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&lt;head&gt;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	&lt;meta charset="utf-8"&gt;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	&lt;title&gt;Functions Example&lt;/title&gt;  </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&lt;/head&gt;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&lt;body&gt;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&lt;h2&gt;Some JS code...&lt;/h2&gt;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Note how the JS code is executed automatically when the page loads.</a:t>
            </a:r>
          </a:p>
          <a:p>
            <a:pPr eaLnBrk="1" hangingPunct="1">
              <a:spcBef>
                <a:spcPct val="50000"/>
              </a:spcBef>
              <a:buFontTx/>
              <a:buNone/>
            </a:pPr>
            <a:r>
              <a:rPr lang="en-US" altLang="en-US" sz="1100" b="1" dirty="0">
                <a:solidFill>
                  <a:srgbClr val="FF0000"/>
                </a:solidFill>
                <a:latin typeface="Courier New" panose="02070309020205020404" pitchFamily="49" charset="0"/>
                <a:cs typeface="Courier New" panose="02070309020205020404" pitchFamily="49" charset="0"/>
              </a:rPr>
              <a:t>&lt;script&gt;</a:t>
            </a:r>
          </a:p>
          <a:p>
            <a:pPr eaLnBrk="1" hangingPunct="1">
              <a:spcBef>
                <a:spcPct val="50000"/>
              </a:spcBef>
              <a:buFontTx/>
              <a:buNone/>
            </a:pPr>
            <a:r>
              <a:rPr lang="en-US" altLang="en-US" sz="1100" b="1" dirty="0">
                <a:solidFill>
                  <a:srgbClr val="FF0000"/>
                </a:solidFill>
                <a:latin typeface="Courier New" panose="02070309020205020404" pitchFamily="49" charset="0"/>
                <a:cs typeface="Courier New" panose="02070309020205020404" pitchFamily="49" charset="0"/>
              </a:rPr>
              <a:t>  alert("Hello...");</a:t>
            </a:r>
          </a:p>
          <a:p>
            <a:pPr eaLnBrk="1" hangingPunct="1">
              <a:spcBef>
                <a:spcPct val="50000"/>
              </a:spcBef>
              <a:buFontTx/>
              <a:buNone/>
            </a:pPr>
            <a:r>
              <a:rPr lang="en-US" altLang="en-US" sz="1100" b="1" dirty="0">
                <a:solidFill>
                  <a:srgbClr val="FF0000"/>
                </a:solidFill>
                <a:latin typeface="Courier New" panose="02070309020205020404" pitchFamily="49" charset="0"/>
                <a:cs typeface="Courier New" panose="02070309020205020404" pitchFamily="49" charset="0"/>
              </a:rPr>
              <a:t>&lt;/script&gt;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&lt;/body&gt;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6CBF5339-DA26-4D99-93D1-714FD3449386}"/>
              </a:ext>
            </a:extLst>
          </p:cNvPr>
          <p:cNvSpPr>
            <a:spLocks noGrp="1"/>
          </p:cNvSpPr>
          <p:nvPr>
            <p:ph idx="1"/>
          </p:nvPr>
        </p:nvSpPr>
        <p:spPr>
          <a:xfrm>
            <a:off x="1981200" y="1524000"/>
            <a:ext cx="8229600" cy="2667000"/>
          </a:xfrm>
        </p:spPr>
        <p:txBody>
          <a:bodyPr/>
          <a:lstStyle/>
          <a:p>
            <a:pPr eaLnBrk="1" hangingPunct="1"/>
            <a:r>
              <a:rPr lang="en-US" altLang="en-US" sz="1800" dirty="0"/>
              <a:t>If we place our JS code inside of a function, the code is NOT executed automatically. </a:t>
            </a:r>
          </a:p>
          <a:p>
            <a:pPr eaLnBrk="1" hangingPunct="1"/>
            <a:endParaRPr lang="en-US" altLang="en-US" sz="1800" dirty="0"/>
          </a:p>
          <a:p>
            <a:pPr eaLnBrk="1" hangingPunct="1"/>
            <a:r>
              <a:rPr lang="en-US" altLang="en-US" sz="1800" dirty="0"/>
              <a:t>This allows us to control if and when the code is executed. This is almost always the desirable way of doing things. </a:t>
            </a:r>
          </a:p>
          <a:p>
            <a:pPr eaLnBrk="1" hangingPunct="1"/>
            <a:endParaRPr lang="en-US" altLang="en-US" sz="1800" dirty="0"/>
          </a:p>
          <a:p>
            <a:pPr eaLnBrk="1" hangingPunct="1"/>
            <a:r>
              <a:rPr lang="en-US" altLang="en-US" sz="1800" dirty="0"/>
              <a:t>By placing JS code inside a function, It means that the code only gets executed </a:t>
            </a:r>
            <a:r>
              <a:rPr lang="en-US" altLang="en-US" sz="1800" u="sng" dirty="0"/>
              <a:t>when</a:t>
            </a:r>
            <a:r>
              <a:rPr lang="en-US" altLang="en-US" sz="1800" dirty="0"/>
              <a:t> we want it to.</a:t>
            </a:r>
          </a:p>
          <a:p>
            <a:pPr lvl="2" eaLnBrk="1" hangingPunct="1"/>
            <a:r>
              <a:rPr lang="en-US" altLang="en-US" sz="1600" dirty="0"/>
              <a:t>Recall that any stand-alone JS code is not only executed automatically, it is also executed </a:t>
            </a:r>
            <a:r>
              <a:rPr lang="en-US" altLang="en-US" sz="1600" u="sng" dirty="0"/>
              <a:t>before</a:t>
            </a:r>
            <a:r>
              <a:rPr lang="en-US" altLang="en-US" sz="1600" dirty="0"/>
              <a:t> any of the HTML content on the page is displayed. </a:t>
            </a:r>
          </a:p>
          <a:p>
            <a:pPr eaLnBrk="1" hangingPunct="1"/>
            <a:endParaRPr lang="en-US" altLang="en-US" sz="1800" dirty="0"/>
          </a:p>
          <a:p>
            <a:pPr eaLnBrk="1" hangingPunct="1"/>
            <a:r>
              <a:rPr lang="en-US" altLang="en-US" sz="1800" dirty="0"/>
              <a:t>It also means that we can execute the function multiple times if need be. </a:t>
            </a:r>
          </a:p>
          <a:p>
            <a:pPr eaLnBrk="1" hangingPunct="1"/>
            <a:endParaRPr lang="en-US" altLang="en-US" sz="1800" dirty="0"/>
          </a:p>
          <a:p>
            <a:pPr eaLnBrk="1" hangingPunct="1"/>
            <a:r>
              <a:rPr lang="en-US" altLang="en-US" sz="1800" dirty="0"/>
              <a:t>It also means that we have the option of deciding that in a given situation the function should </a:t>
            </a:r>
            <a:r>
              <a:rPr lang="en-US" altLang="en-US" sz="1800" i="1" dirty="0"/>
              <a:t>never</a:t>
            </a:r>
            <a:r>
              <a:rPr lang="en-US" altLang="en-US" sz="1800" dirty="0"/>
              <a:t> be executed.</a:t>
            </a:r>
          </a:p>
        </p:txBody>
      </p:sp>
      <p:sp>
        <p:nvSpPr>
          <p:cNvPr id="15363" name="Title 1">
            <a:extLst>
              <a:ext uri="{FF2B5EF4-FFF2-40B4-BE49-F238E27FC236}">
                <a16:creationId xmlns:a16="http://schemas.microsoft.com/office/drawing/2014/main" id="{2620DCA9-1AC6-4AC9-9861-D059F7C72AE2}"/>
              </a:ext>
            </a:extLst>
          </p:cNvPr>
          <p:cNvSpPr>
            <a:spLocks noGrp="1"/>
          </p:cNvSpPr>
          <p:nvPr>
            <p:ph type="title"/>
          </p:nvPr>
        </p:nvSpPr>
        <p:spPr>
          <a:xfrm>
            <a:off x="1948721" y="152400"/>
            <a:ext cx="8229600" cy="1143000"/>
          </a:xfrm>
        </p:spPr>
        <p:txBody>
          <a:bodyPr/>
          <a:lstStyle/>
          <a:p>
            <a:pPr eaLnBrk="1" hangingPunct="1"/>
            <a:r>
              <a:rPr lang="en-US" altLang="en-US" sz="2400" dirty="0"/>
              <a:t>Stand-Alone code</a:t>
            </a:r>
            <a:br>
              <a:rPr lang="en-US" altLang="en-US" sz="2400" dirty="0"/>
            </a:br>
            <a:r>
              <a:rPr lang="en-US" altLang="en-US" sz="2400" dirty="0"/>
              <a:t>v.s. </a:t>
            </a:r>
            <a:br>
              <a:rPr lang="en-US" altLang="en-US" sz="2400" dirty="0"/>
            </a:br>
            <a:r>
              <a:rPr lang="en-US" altLang="en-US" sz="2400" dirty="0"/>
              <a:t>Code inside a function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915F75B-12D4-4B85-AFD4-33A89AA2F444}"/>
              </a:ext>
            </a:extLst>
          </p:cNvPr>
          <p:cNvSpPr>
            <a:spLocks noGrp="1"/>
          </p:cNvSpPr>
          <p:nvPr>
            <p:ph type="title"/>
          </p:nvPr>
        </p:nvSpPr>
        <p:spPr>
          <a:xfrm>
            <a:off x="1946275" y="304800"/>
            <a:ext cx="8229600" cy="685800"/>
          </a:xfrm>
        </p:spPr>
        <p:txBody>
          <a:bodyPr/>
          <a:lstStyle/>
          <a:p>
            <a:pPr eaLnBrk="1" hangingPunct="1"/>
            <a:r>
              <a:rPr lang="en-US" altLang="en-US" sz="2400" dirty="0"/>
              <a:t>Code inside a function</a:t>
            </a:r>
          </a:p>
        </p:txBody>
      </p:sp>
      <p:sp>
        <p:nvSpPr>
          <p:cNvPr id="16387" name="Content Placeholder 2">
            <a:extLst>
              <a:ext uri="{FF2B5EF4-FFF2-40B4-BE49-F238E27FC236}">
                <a16:creationId xmlns:a16="http://schemas.microsoft.com/office/drawing/2014/main" id="{27AC3516-5A70-4188-8E7B-2B764D1BA5B5}"/>
              </a:ext>
            </a:extLst>
          </p:cNvPr>
          <p:cNvSpPr>
            <a:spLocks noGrp="1"/>
          </p:cNvSpPr>
          <p:nvPr>
            <p:ph idx="1"/>
          </p:nvPr>
        </p:nvSpPr>
        <p:spPr>
          <a:xfrm>
            <a:off x="2016125" y="968478"/>
            <a:ext cx="8229600" cy="752475"/>
          </a:xfrm>
        </p:spPr>
        <p:txBody>
          <a:bodyPr/>
          <a:lstStyle/>
          <a:p>
            <a:pPr marL="0" indent="0" eaLnBrk="1" hangingPunct="1">
              <a:buNone/>
            </a:pPr>
            <a:r>
              <a:rPr lang="en-US" altLang="en-US" sz="1800" dirty="0"/>
              <a:t>The JavaScript code on this particular page will never be executed. The code is contained inside a function – but at no point on the page did we ever </a:t>
            </a:r>
            <a:r>
              <a:rPr lang="en-US" altLang="en-US" sz="1800" u="sng" dirty="0"/>
              <a:t>invoke</a:t>
            </a:r>
            <a:r>
              <a:rPr lang="en-US" altLang="en-US" sz="1800" dirty="0"/>
              <a:t> the function.</a:t>
            </a:r>
          </a:p>
        </p:txBody>
      </p:sp>
      <p:sp>
        <p:nvSpPr>
          <p:cNvPr id="16388" name="Rectangle 4">
            <a:extLst>
              <a:ext uri="{FF2B5EF4-FFF2-40B4-BE49-F238E27FC236}">
                <a16:creationId xmlns:a16="http://schemas.microsoft.com/office/drawing/2014/main" id="{B5858812-430E-40CA-802C-253086636008}"/>
              </a:ext>
            </a:extLst>
          </p:cNvPr>
          <p:cNvSpPr>
            <a:spLocks noChangeArrowheads="1"/>
          </p:cNvSpPr>
          <p:nvPr/>
        </p:nvSpPr>
        <p:spPr bwMode="auto">
          <a:xfrm>
            <a:off x="3048000" y="2066926"/>
            <a:ext cx="6324600" cy="432426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&lt;!DOCTYPE html&gt;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&lt;html lang="en"&gt;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&lt;head&gt;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	&lt;meta charset="utf-8"&gt;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	&lt;title&gt;Functions Example&lt;/title&gt;  </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&lt;/head&gt;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&lt;body&gt;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&lt;h2&gt;Some JS code...&lt;/h2&gt;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This JS code will never be executed!</a:t>
            </a:r>
          </a:p>
          <a:p>
            <a:pPr eaLnBrk="1" hangingPunct="1">
              <a:spcBef>
                <a:spcPct val="50000"/>
              </a:spcBef>
              <a:buFontTx/>
              <a:buNone/>
            </a:pPr>
            <a:r>
              <a:rPr lang="en-US" altLang="en-US" sz="1100" b="1" dirty="0">
                <a:solidFill>
                  <a:srgbClr val="FF0000"/>
                </a:solidFill>
                <a:latin typeface="Courier New" panose="02070309020205020404" pitchFamily="49" charset="0"/>
                <a:cs typeface="Courier New" panose="02070309020205020404" pitchFamily="49" charset="0"/>
              </a:rPr>
              <a:t>&lt;script&gt;</a:t>
            </a:r>
          </a:p>
          <a:p>
            <a:pPr eaLnBrk="1" hangingPunct="1">
              <a:spcBef>
                <a:spcPct val="50000"/>
              </a:spcBef>
              <a:buFontTx/>
              <a:buNone/>
            </a:pPr>
            <a:r>
              <a:rPr lang="en-US" altLang="en-US" sz="1100" b="1" dirty="0">
                <a:solidFill>
                  <a:srgbClr val="FF0000"/>
                </a:solidFill>
                <a:latin typeface="Courier New" panose="02070309020205020404" pitchFamily="49" charset="0"/>
                <a:cs typeface="Courier New" panose="02070309020205020404" pitchFamily="49" charset="0"/>
              </a:rPr>
              <a:t>function greetUser()  </a:t>
            </a:r>
          </a:p>
          <a:p>
            <a:pPr eaLnBrk="1" hangingPunct="1">
              <a:spcBef>
                <a:spcPct val="50000"/>
              </a:spcBef>
              <a:buFontTx/>
              <a:buNone/>
            </a:pPr>
            <a:r>
              <a:rPr lang="en-US" altLang="en-US" sz="1100" b="1" dirty="0">
                <a:solidFill>
                  <a:srgbClr val="FF0000"/>
                </a:solidFill>
                <a:latin typeface="Courier New" panose="02070309020205020404" pitchFamily="49" charset="0"/>
                <a:cs typeface="Courier New" panose="02070309020205020404" pitchFamily="49" charset="0"/>
              </a:rPr>
              <a:t>{</a:t>
            </a:r>
          </a:p>
          <a:p>
            <a:pPr eaLnBrk="1" hangingPunct="1">
              <a:spcBef>
                <a:spcPct val="50000"/>
              </a:spcBef>
              <a:buFontTx/>
              <a:buNone/>
            </a:pPr>
            <a:r>
              <a:rPr lang="en-US" altLang="en-US" sz="1100" b="1" dirty="0">
                <a:solidFill>
                  <a:srgbClr val="FF0000"/>
                </a:solidFill>
                <a:latin typeface="Courier New" panose="02070309020205020404" pitchFamily="49" charset="0"/>
                <a:cs typeface="Courier New" panose="02070309020205020404" pitchFamily="49" charset="0"/>
              </a:rPr>
              <a:t>  alert("Hello, user!");</a:t>
            </a:r>
          </a:p>
          <a:p>
            <a:pPr eaLnBrk="1" hangingPunct="1">
              <a:spcBef>
                <a:spcPct val="50000"/>
              </a:spcBef>
              <a:buFontTx/>
              <a:buNone/>
            </a:pPr>
            <a:r>
              <a:rPr lang="en-US" altLang="en-US" sz="1100" b="1" dirty="0">
                <a:solidFill>
                  <a:srgbClr val="FF0000"/>
                </a:solidFill>
                <a:latin typeface="Courier New" panose="02070309020205020404" pitchFamily="49" charset="0"/>
                <a:cs typeface="Courier New" panose="02070309020205020404" pitchFamily="49" charset="0"/>
              </a:rPr>
              <a:t>}</a:t>
            </a:r>
          </a:p>
          <a:p>
            <a:pPr eaLnBrk="1" hangingPunct="1">
              <a:spcBef>
                <a:spcPct val="50000"/>
              </a:spcBef>
              <a:buFontTx/>
              <a:buNone/>
            </a:pPr>
            <a:r>
              <a:rPr lang="en-US" altLang="en-US" sz="1100" b="1" dirty="0">
                <a:solidFill>
                  <a:srgbClr val="FF0000"/>
                </a:solidFill>
                <a:latin typeface="Courier New" panose="02070309020205020404" pitchFamily="49" charset="0"/>
                <a:cs typeface="Courier New" panose="02070309020205020404" pitchFamily="49" charset="0"/>
              </a:rPr>
              <a:t>&lt;/script&gt;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&lt;/body&gt;</a:t>
            </a:r>
          </a:p>
          <a:p>
            <a:pPr eaLnBrk="1" hangingPunct="1">
              <a:spcBef>
                <a:spcPct val="50000"/>
              </a:spcBef>
              <a:buFontTx/>
              <a:buNone/>
            </a:pPr>
            <a:r>
              <a:rPr lang="en-US" altLang="en-US" sz="1100" b="1" dirty="0">
                <a:latin typeface="Courier New" panose="02070309020205020404" pitchFamily="49" charset="0"/>
                <a:cs typeface="Courier New" panose="02070309020205020404" pitchFamily="49" charset="0"/>
              </a:rPr>
              <a:t>&lt;/html&gt;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CA572894-D544-4929-A4A0-03238080A49D}"/>
              </a:ext>
            </a:extLst>
          </p:cNvPr>
          <p:cNvSpPr>
            <a:spLocks noGrp="1"/>
          </p:cNvSpPr>
          <p:nvPr>
            <p:ph type="title"/>
          </p:nvPr>
        </p:nvSpPr>
        <p:spPr>
          <a:xfrm>
            <a:off x="1676400" y="109539"/>
            <a:ext cx="6400800" cy="852487"/>
          </a:xfrm>
        </p:spPr>
        <p:txBody>
          <a:bodyPr/>
          <a:lstStyle/>
          <a:p>
            <a:pPr eaLnBrk="1" hangingPunct="1"/>
            <a:r>
              <a:rPr lang="en-US" altLang="en-US" dirty="0"/>
              <a:t>Learning Objectives</a:t>
            </a:r>
          </a:p>
        </p:txBody>
      </p:sp>
      <p:sp>
        <p:nvSpPr>
          <p:cNvPr id="4099" name="Content Placeholder 2">
            <a:extLst>
              <a:ext uri="{FF2B5EF4-FFF2-40B4-BE49-F238E27FC236}">
                <a16:creationId xmlns:a16="http://schemas.microsoft.com/office/drawing/2014/main" id="{EF090F0F-1C53-4386-BE1D-A4C4AF76C211}"/>
              </a:ext>
            </a:extLst>
          </p:cNvPr>
          <p:cNvSpPr>
            <a:spLocks noGrp="1"/>
          </p:cNvSpPr>
          <p:nvPr>
            <p:ph idx="1"/>
          </p:nvPr>
        </p:nvSpPr>
        <p:spPr>
          <a:xfrm>
            <a:off x="1752600" y="1143000"/>
            <a:ext cx="7620000" cy="4876800"/>
          </a:xfrm>
        </p:spPr>
        <p:txBody>
          <a:bodyPr/>
          <a:lstStyle/>
          <a:p>
            <a:pPr marL="57150" indent="0" eaLnBrk="1" hangingPunct="1">
              <a:buNone/>
            </a:pPr>
            <a:r>
              <a:rPr lang="en-US" altLang="en-US" sz="2400" dirty="0"/>
              <a:t>By the end of this lecture, you should be able to:</a:t>
            </a:r>
          </a:p>
          <a:p>
            <a:pPr marL="57150" indent="0" eaLnBrk="1" hangingPunct="1">
              <a:buNone/>
            </a:pPr>
            <a:endParaRPr lang="en-US" altLang="en-US" sz="2400" dirty="0"/>
          </a:p>
          <a:p>
            <a:pPr lvl="1" eaLnBrk="1" hangingPunct="1"/>
            <a:r>
              <a:rPr lang="en-US" altLang="en-US" sz="1800"/>
              <a:t>Understand the basics of what a scripting language is and does</a:t>
            </a:r>
          </a:p>
          <a:p>
            <a:pPr lvl="1" eaLnBrk="1" hangingPunct="1"/>
            <a:r>
              <a:rPr lang="en-US" altLang="en-US" sz="1800"/>
              <a:t>List </a:t>
            </a:r>
            <a:r>
              <a:rPr lang="en-US" altLang="en-US" sz="1800" dirty="0"/>
              <a:t>the three </a:t>
            </a:r>
            <a:r>
              <a:rPr lang="en-US" altLang="en-US" sz="1800"/>
              <a:t>locations where </a:t>
            </a:r>
            <a:r>
              <a:rPr lang="en-US" altLang="en-US" sz="1800" dirty="0"/>
              <a:t>you can place your JavaScripts</a:t>
            </a:r>
          </a:p>
          <a:p>
            <a:pPr lvl="1" eaLnBrk="1" hangingPunct="1"/>
            <a:r>
              <a:rPr lang="en-US" altLang="en-US" sz="1800" dirty="0"/>
              <a:t>Describe what is meant by “case sensitive”</a:t>
            </a:r>
          </a:p>
          <a:p>
            <a:pPr lvl="1" eaLnBrk="1" hangingPunct="1"/>
            <a:r>
              <a:rPr lang="en-US" altLang="en-US" sz="1800" dirty="0"/>
              <a:t>Demonstrate familiarity with the various ways the </a:t>
            </a:r>
            <a:r>
              <a:rPr lang="en-US" altLang="en-US" sz="1800" dirty="0">
                <a:latin typeface="Courier New" panose="02070309020205020404" pitchFamily="49" charset="0"/>
                <a:cs typeface="Courier New" panose="02070309020205020404" pitchFamily="49" charset="0"/>
              </a:rPr>
              <a:t>alert() </a:t>
            </a:r>
            <a:r>
              <a:rPr lang="en-US" altLang="en-US" sz="1800" dirty="0"/>
              <a:t>function can be used including when and when not to use quotes</a:t>
            </a:r>
          </a:p>
          <a:p>
            <a:pPr lvl="1" eaLnBrk="1" hangingPunct="1"/>
            <a:r>
              <a:rPr lang="en-US" altLang="en-US" sz="1800" dirty="0"/>
              <a:t>Describe what a string is</a:t>
            </a:r>
          </a:p>
          <a:p>
            <a:pPr lvl="1" eaLnBrk="1" hangingPunct="1"/>
            <a:r>
              <a:rPr lang="en-US" altLang="en-US" sz="1800" dirty="0"/>
              <a:t>FROM MEMORY, be able to type out a short, but </a:t>
            </a:r>
            <a:r>
              <a:rPr lang="en-US" altLang="en-US" sz="1800" u="sng" dirty="0"/>
              <a:t>complete</a:t>
            </a:r>
            <a:r>
              <a:rPr lang="en-US" altLang="en-US" sz="1800" dirty="0"/>
              <a:t> web document that includes some simple line(s) of JavaScript code</a:t>
            </a:r>
          </a:p>
          <a:p>
            <a:pPr lvl="1" eaLnBrk="1" hangingPunct="1"/>
            <a:endParaRPr lang="en-US" altLang="en-US" sz="1800" dirty="0"/>
          </a:p>
          <a:p>
            <a:pPr lvl="1" eaLnBrk="1" hangingPunct="1"/>
            <a:endParaRPr lang="en-US" altLang="en-US" sz="1800" dirty="0"/>
          </a:p>
          <a:p>
            <a:pPr lvl="1" eaLnBrk="1" hangingPunct="1"/>
            <a:endParaRPr lang="en-US" altLang="en-US" sz="1800" dirty="0"/>
          </a:p>
          <a:p>
            <a:pPr lvl="1" eaLnBrk="1" hangingPunct="1"/>
            <a:endParaRPr lang="en-US" altLang="en-US" sz="1800" dirty="0"/>
          </a:p>
          <a:p>
            <a:pPr lvl="1" eaLnBrk="1" hangingPunct="1"/>
            <a:endParaRPr lang="en-US" altLang="en-US" sz="1800" dirty="0"/>
          </a:p>
          <a:p>
            <a:pPr lvl="1" eaLnBrk="1" hangingPunct="1"/>
            <a:endParaRPr lang="en-US" altLang="en-US" sz="1800" dirty="0"/>
          </a:p>
          <a:p>
            <a:pPr lvl="1" eaLnBrk="1" hangingPunct="1"/>
            <a:endParaRPr lang="en-US" altLang="en-US" sz="1800" dirty="0"/>
          </a:p>
          <a:p>
            <a:pPr lvl="1" eaLnBrk="1" hangingPunct="1"/>
            <a:endParaRPr lang="en-US" altLang="en-US" sz="1800" dirty="0"/>
          </a:p>
        </p:txBody>
      </p:sp>
      <p:pic>
        <p:nvPicPr>
          <p:cNvPr id="4100" name="Picture 4" descr="C:\Users\yosef\Dropbox\130 Expression Web\images\question_mark_learning.jpg">
            <a:extLst>
              <a:ext uri="{FF2B5EF4-FFF2-40B4-BE49-F238E27FC236}">
                <a16:creationId xmlns:a16="http://schemas.microsoft.com/office/drawing/2014/main" id="{057B6294-033C-4A2B-AAA4-701260E56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4330">
            <a:off x="8959850" y="95250"/>
            <a:ext cx="17335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053065BD-17AD-45E7-8AA9-B579E3CE5F84}"/>
              </a:ext>
            </a:extLst>
          </p:cNvPr>
          <p:cNvSpPr>
            <a:spLocks noGrp="1"/>
          </p:cNvSpPr>
          <p:nvPr>
            <p:ph idx="1"/>
          </p:nvPr>
        </p:nvSpPr>
        <p:spPr>
          <a:xfrm>
            <a:off x="1981200" y="1600200"/>
            <a:ext cx="8229600" cy="2667000"/>
          </a:xfrm>
        </p:spPr>
        <p:txBody>
          <a:bodyPr/>
          <a:lstStyle/>
          <a:p>
            <a:pPr marL="0" indent="0" eaLnBrk="1" hangingPunct="1">
              <a:buNone/>
            </a:pPr>
            <a:r>
              <a:rPr lang="en-US" altLang="en-US" sz="2400" dirty="0"/>
              <a:t>There are two ways of invoking functions that we will focus on during this course:</a:t>
            </a:r>
          </a:p>
          <a:p>
            <a:pPr marL="971550" lvl="1" indent="-514350" eaLnBrk="1" hangingPunct="1">
              <a:buFont typeface="Calibri" panose="020F0502020204030204" pitchFamily="34" charset="0"/>
              <a:buAutoNum type="arabicPeriod"/>
            </a:pPr>
            <a:r>
              <a:rPr lang="en-US" altLang="en-US" sz="2000" dirty="0"/>
              <a:t>Via a JavaScript command (discussed later)</a:t>
            </a:r>
          </a:p>
          <a:p>
            <a:pPr marL="971550" lvl="1" indent="-514350" eaLnBrk="1" hangingPunct="1">
              <a:buFont typeface="Calibri" panose="020F0502020204030204" pitchFamily="34" charset="0"/>
              <a:buAutoNum type="arabicPeriod"/>
            </a:pPr>
            <a:r>
              <a:rPr lang="en-US" altLang="en-US" sz="2000" dirty="0"/>
              <a:t>Via an </a:t>
            </a:r>
            <a:r>
              <a:rPr lang="en-US" altLang="en-US" sz="2000" u="sng" dirty="0"/>
              <a:t>HTML</a:t>
            </a:r>
            <a:r>
              <a:rPr lang="en-US" altLang="en-US" sz="2000" dirty="0"/>
              <a:t> attribute called  </a:t>
            </a:r>
            <a:r>
              <a:rPr lang="en-US" altLang="en-US" sz="2000" b="1" dirty="0">
                <a:latin typeface="Courier New" panose="02070309020205020404" pitchFamily="49" charset="0"/>
                <a:cs typeface="Courier New" panose="02070309020205020404" pitchFamily="49" charset="0"/>
              </a:rPr>
              <a:t>onclick </a:t>
            </a:r>
            <a:endParaRPr lang="en-US" altLang="en-US" sz="2000" b="1" dirty="0"/>
          </a:p>
          <a:p>
            <a:pPr marL="971550" lvl="1" indent="-514350" eaLnBrk="1" hangingPunct="1">
              <a:buNone/>
            </a:pPr>
            <a:endParaRPr lang="en-US" altLang="en-US" sz="2000" dirty="0"/>
          </a:p>
        </p:txBody>
      </p:sp>
      <p:sp>
        <p:nvSpPr>
          <p:cNvPr id="17411" name="Title 1">
            <a:extLst>
              <a:ext uri="{FF2B5EF4-FFF2-40B4-BE49-F238E27FC236}">
                <a16:creationId xmlns:a16="http://schemas.microsoft.com/office/drawing/2014/main" id="{BBEC4D92-307F-4BE0-9D52-EB496872BBC7}"/>
              </a:ext>
            </a:extLst>
          </p:cNvPr>
          <p:cNvSpPr>
            <a:spLocks noGrp="1"/>
          </p:cNvSpPr>
          <p:nvPr>
            <p:ph type="title"/>
          </p:nvPr>
        </p:nvSpPr>
        <p:spPr>
          <a:xfrm>
            <a:off x="1946275" y="304800"/>
            <a:ext cx="8229600" cy="1143000"/>
          </a:xfrm>
        </p:spPr>
        <p:txBody>
          <a:bodyPr/>
          <a:lstStyle/>
          <a:p>
            <a:pPr eaLnBrk="1" hangingPunct="1"/>
            <a:r>
              <a:rPr lang="en-US" altLang="en-US" sz="2400" dirty="0"/>
              <a:t>How to execute ("invoke") a JavaScript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390DEAD-EC68-452A-BFE4-C42D621195B2}"/>
              </a:ext>
            </a:extLst>
          </p:cNvPr>
          <p:cNvSpPr>
            <a:spLocks noGrp="1" noRot="1" noChangeArrowheads="1"/>
          </p:cNvSpPr>
          <p:nvPr>
            <p:ph type="title"/>
          </p:nvPr>
        </p:nvSpPr>
        <p:spPr>
          <a:xfrm>
            <a:off x="1981200" y="26988"/>
            <a:ext cx="8229600" cy="811212"/>
          </a:xfrm>
        </p:spPr>
        <p:txBody>
          <a:bodyPr/>
          <a:lstStyle/>
          <a:p>
            <a:pPr eaLnBrk="1" hangingPunct="1"/>
            <a:r>
              <a:rPr lang="en-US" altLang="en-US" sz="2400" dirty="0"/>
              <a:t>How to invoke a function: </a:t>
            </a:r>
            <a:br>
              <a:rPr lang="en-US" altLang="en-US" sz="2400" dirty="0"/>
            </a:br>
            <a:r>
              <a:rPr lang="en-US" altLang="en-US" sz="2400" dirty="0"/>
              <a:t> --The   </a:t>
            </a:r>
            <a:r>
              <a:rPr lang="en-US" altLang="en-US" sz="2400" dirty="0">
                <a:latin typeface="Courier New" panose="02070309020205020404" pitchFamily="49" charset="0"/>
                <a:cs typeface="Courier New" panose="02070309020205020404" pitchFamily="49" charset="0"/>
              </a:rPr>
              <a:t>onclick </a:t>
            </a:r>
            <a:r>
              <a:rPr lang="en-US" altLang="en-US" sz="2400" dirty="0"/>
              <a:t> attribute --</a:t>
            </a:r>
          </a:p>
        </p:txBody>
      </p:sp>
      <p:sp>
        <p:nvSpPr>
          <p:cNvPr id="6" name="Content Placeholder 2">
            <a:extLst>
              <a:ext uri="{FF2B5EF4-FFF2-40B4-BE49-F238E27FC236}">
                <a16:creationId xmlns:a16="http://schemas.microsoft.com/office/drawing/2014/main" id="{6A0E69F0-66ED-4219-BCC6-9FCE1F95E886}"/>
              </a:ext>
            </a:extLst>
          </p:cNvPr>
          <p:cNvSpPr txBox="1">
            <a:spLocks/>
          </p:cNvSpPr>
          <p:nvPr/>
        </p:nvSpPr>
        <p:spPr bwMode="auto">
          <a:xfrm>
            <a:off x="1638300" y="990600"/>
            <a:ext cx="8915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eaLnBrk="1" hangingPunct="1">
              <a:buFont typeface="+mj-lt"/>
              <a:buAutoNum type="arabicPeriod"/>
              <a:defRPr/>
            </a:pPr>
            <a:r>
              <a:rPr lang="en-US" sz="1400" dirty="0"/>
              <a:t>The </a:t>
            </a:r>
            <a:r>
              <a:rPr lang="en-US" sz="1400" dirty="0">
                <a:latin typeface="Courier New" pitchFamily="49" charset="0"/>
                <a:cs typeface="Courier New" pitchFamily="49" charset="0"/>
              </a:rPr>
              <a:t>onclick </a:t>
            </a:r>
            <a:r>
              <a:rPr lang="en-US" sz="1400" dirty="0"/>
              <a:t>attribute is most commonly applied to an HTML button. </a:t>
            </a:r>
          </a:p>
          <a:p>
            <a:pPr marL="1257300" lvl="2" indent="-457200" eaLnBrk="1" hangingPunct="1">
              <a:buFont typeface="Courier New" panose="02070309020205020404" pitchFamily="49" charset="0"/>
              <a:buChar char="o"/>
              <a:defRPr/>
            </a:pPr>
            <a:r>
              <a:rPr lang="en-US" sz="1100" dirty="0"/>
              <a:t>It can be applied to other HTML tags as well, such as images, form elements, heading tags, etc. etc. </a:t>
            </a:r>
          </a:p>
          <a:p>
            <a:pPr marL="457200" indent="-457200" eaLnBrk="1" hangingPunct="1">
              <a:buFont typeface="+mj-lt"/>
              <a:buAutoNum type="arabicPeriod"/>
              <a:defRPr/>
            </a:pPr>
            <a:r>
              <a:rPr lang="en-US" sz="1400" dirty="0"/>
              <a:t>The value given to the </a:t>
            </a:r>
            <a:r>
              <a:rPr lang="en-US" sz="1400" dirty="0">
                <a:latin typeface="Courier New" pitchFamily="49" charset="0"/>
                <a:cs typeface="Courier New" pitchFamily="49" charset="0"/>
              </a:rPr>
              <a:t>onclick </a:t>
            </a:r>
            <a:r>
              <a:rPr lang="en-US" sz="1400" dirty="0"/>
              <a:t>attribute must </a:t>
            </a:r>
            <a:r>
              <a:rPr lang="en-US" sz="1400" u="sng" dirty="0"/>
              <a:t>match</a:t>
            </a:r>
            <a:r>
              <a:rPr lang="en-US" sz="1400" dirty="0"/>
              <a:t> the name of your function.</a:t>
            </a:r>
          </a:p>
          <a:p>
            <a:pPr marL="1257300" lvl="2" indent="-457200" eaLnBrk="1" hangingPunct="1">
              <a:buFont typeface="Courier New" panose="02070309020205020404" pitchFamily="49" charset="0"/>
              <a:buChar char="o"/>
              <a:defRPr/>
            </a:pPr>
            <a:r>
              <a:rPr lang="en-US" sz="1100" dirty="0"/>
              <a:t>This includes the parentheses</a:t>
            </a:r>
          </a:p>
          <a:p>
            <a:pPr marL="457200" indent="-457200" eaLnBrk="1" hangingPunct="1">
              <a:buFont typeface="+mj-lt"/>
              <a:buAutoNum type="arabicPeriod"/>
              <a:defRPr/>
            </a:pPr>
            <a:r>
              <a:rPr lang="en-US" sz="1400" dirty="0"/>
              <a:t>To connect the function to a button we must include the </a:t>
            </a:r>
            <a:r>
              <a:rPr lang="en-US" sz="1400" dirty="0">
                <a:latin typeface="Courier New" panose="02070309020205020404" pitchFamily="49" charset="0"/>
                <a:cs typeface="Courier New" panose="02070309020205020404" pitchFamily="49" charset="0"/>
              </a:rPr>
              <a:t>onclick</a:t>
            </a:r>
            <a:r>
              <a:rPr lang="en-US" sz="1400" dirty="0"/>
              <a:t> attribute inside the button's tag:</a:t>
            </a:r>
          </a:p>
          <a:p>
            <a:pPr marL="400050" lvl="1" indent="0" eaLnBrk="1" hangingPunct="1">
              <a:buNone/>
              <a:defRPr/>
            </a:pPr>
            <a:r>
              <a:rPr lang="en-US" sz="1100" b="1" dirty="0">
                <a:latin typeface="Courier New" pitchFamily="49" charset="0"/>
                <a:cs typeface="Courier New" pitchFamily="49" charset="0"/>
              </a:rPr>
              <a:t>&lt;input type="button" </a:t>
            </a:r>
          </a:p>
          <a:p>
            <a:pPr marL="400050" lvl="1" indent="0" eaLnBrk="1" hangingPunct="1">
              <a:buNone/>
              <a:defRPr/>
            </a:pPr>
            <a:r>
              <a:rPr lang="en-US" sz="1100" b="1" dirty="0">
                <a:latin typeface="Courier New" pitchFamily="49" charset="0"/>
                <a:cs typeface="Courier New" pitchFamily="49" charset="0"/>
              </a:rPr>
              <a:t>  	 value="Greet the user" </a:t>
            </a:r>
          </a:p>
          <a:p>
            <a:pPr marL="400050" lvl="1" indent="0" eaLnBrk="1" hangingPunct="1">
              <a:buNone/>
              <a:defRPr/>
            </a:pPr>
            <a:r>
              <a:rPr lang="en-US" sz="1100" b="1" dirty="0">
                <a:solidFill>
                  <a:srgbClr val="FF0000"/>
                </a:solidFill>
                <a:latin typeface="Courier New" pitchFamily="49" charset="0"/>
                <a:cs typeface="Courier New" pitchFamily="49" charset="0"/>
              </a:rPr>
              <a:t>	 onclick="greetUser();" </a:t>
            </a:r>
            <a:r>
              <a:rPr lang="en-US" sz="1100" b="1" dirty="0">
                <a:latin typeface="Courier New" pitchFamily="49" charset="0"/>
                <a:cs typeface="Courier New" pitchFamily="49" charset="0"/>
              </a:rPr>
              <a:t>&gt;</a:t>
            </a:r>
            <a:endParaRPr lang="en-US" sz="1050" b="1" dirty="0">
              <a:latin typeface="Courier New" pitchFamily="49" charset="0"/>
              <a:cs typeface="Courier New" pitchFamily="49" charset="0"/>
            </a:endParaRPr>
          </a:p>
          <a:p>
            <a:pPr marL="400050" lvl="1" indent="0" eaLnBrk="1" hangingPunct="1">
              <a:buNone/>
              <a:defRPr/>
            </a:pPr>
            <a:endParaRPr lang="en-US" sz="1100" dirty="0"/>
          </a:p>
          <a:p>
            <a:pPr marL="0" indent="0" eaLnBrk="1" hangingPunct="1">
              <a:buNone/>
              <a:defRPr/>
            </a:pPr>
            <a:endParaRPr lang="en-US" sz="1400" b="1" dirty="0">
              <a:latin typeface="Courier New" pitchFamily="49" charset="0"/>
              <a:cs typeface="Courier New" pitchFamily="49" charset="0"/>
            </a:endParaRPr>
          </a:p>
          <a:p>
            <a:pPr marL="971550" lvl="1" indent="-514350" eaLnBrk="1" hangingPunct="1">
              <a:buNone/>
              <a:defRPr/>
            </a:pPr>
            <a:endParaRPr lang="en-US" sz="1050" dirty="0"/>
          </a:p>
        </p:txBody>
      </p:sp>
      <p:sp>
        <p:nvSpPr>
          <p:cNvPr id="18436" name="Rectangle 4">
            <a:extLst>
              <a:ext uri="{FF2B5EF4-FFF2-40B4-BE49-F238E27FC236}">
                <a16:creationId xmlns:a16="http://schemas.microsoft.com/office/drawing/2014/main" id="{AFC06B69-3B43-4469-BB20-4809487EFF20}"/>
              </a:ext>
            </a:extLst>
          </p:cNvPr>
          <p:cNvSpPr>
            <a:spLocks noChangeArrowheads="1"/>
          </p:cNvSpPr>
          <p:nvPr/>
        </p:nvSpPr>
        <p:spPr bwMode="auto">
          <a:xfrm>
            <a:off x="2895600" y="2971800"/>
            <a:ext cx="6324600" cy="37087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000" b="1" dirty="0">
                <a:latin typeface="Courier New" panose="02070309020205020404" pitchFamily="49" charset="0"/>
                <a:cs typeface="Courier New" panose="02070309020205020404" pitchFamily="49" charset="0"/>
              </a:rPr>
              <a:t>&lt;!DOCTYPE html&gt;</a:t>
            </a:r>
          </a:p>
          <a:p>
            <a:pPr eaLnBrk="1" hangingPunct="1">
              <a:spcBef>
                <a:spcPct val="50000"/>
              </a:spcBef>
              <a:buFontTx/>
              <a:buNone/>
            </a:pPr>
            <a:r>
              <a:rPr lang="en-US" altLang="en-US" sz="1000" b="1" dirty="0">
                <a:latin typeface="Courier New" panose="02070309020205020404" pitchFamily="49" charset="0"/>
                <a:cs typeface="Courier New" panose="02070309020205020404" pitchFamily="49" charset="0"/>
              </a:rPr>
              <a:t>&lt;html lang="en"&gt;</a:t>
            </a:r>
          </a:p>
          <a:p>
            <a:pPr eaLnBrk="1" hangingPunct="1">
              <a:spcBef>
                <a:spcPct val="50000"/>
              </a:spcBef>
              <a:buFontTx/>
              <a:buNone/>
            </a:pPr>
            <a:r>
              <a:rPr lang="en-US" altLang="en-US" sz="1000" b="1" dirty="0">
                <a:latin typeface="Courier New" panose="02070309020205020404" pitchFamily="49" charset="0"/>
                <a:cs typeface="Courier New" panose="02070309020205020404" pitchFamily="49" charset="0"/>
              </a:rPr>
              <a:t>&lt;head&gt;</a:t>
            </a:r>
          </a:p>
          <a:p>
            <a:pPr eaLnBrk="1" hangingPunct="1">
              <a:spcBef>
                <a:spcPct val="50000"/>
              </a:spcBef>
              <a:buFontTx/>
              <a:buNone/>
            </a:pPr>
            <a:r>
              <a:rPr lang="en-US" altLang="en-US" sz="1000" b="1" dirty="0">
                <a:latin typeface="Courier New" panose="02070309020205020404" pitchFamily="49" charset="0"/>
                <a:cs typeface="Courier New" panose="02070309020205020404" pitchFamily="49" charset="0"/>
              </a:rPr>
              <a:t>	&lt;meta charset="utf-8"&gt;</a:t>
            </a:r>
          </a:p>
          <a:p>
            <a:pPr eaLnBrk="1" hangingPunct="1">
              <a:spcBef>
                <a:spcPct val="50000"/>
              </a:spcBef>
              <a:buFontTx/>
              <a:buNone/>
            </a:pPr>
            <a:r>
              <a:rPr lang="en-US" altLang="en-US" sz="1000" b="1" dirty="0">
                <a:latin typeface="Courier New" panose="02070309020205020404" pitchFamily="49" charset="0"/>
                <a:cs typeface="Courier New" panose="02070309020205020404" pitchFamily="49" charset="0"/>
              </a:rPr>
              <a:t>	&lt;title&gt;Functions Example&lt;/title&gt;  </a:t>
            </a:r>
          </a:p>
          <a:p>
            <a:pPr eaLnBrk="1" hangingPunct="1">
              <a:spcBef>
                <a:spcPct val="50000"/>
              </a:spcBef>
              <a:buFontTx/>
              <a:buNone/>
            </a:pPr>
            <a:r>
              <a:rPr lang="en-US" altLang="en-US" sz="1000" b="1" dirty="0">
                <a:latin typeface="Courier New" panose="02070309020205020404" pitchFamily="49" charset="0"/>
                <a:cs typeface="Courier New" panose="02070309020205020404" pitchFamily="49" charset="0"/>
              </a:rPr>
              <a:t>&lt;/head&gt;</a:t>
            </a:r>
          </a:p>
          <a:p>
            <a:pPr eaLnBrk="1" hangingPunct="1">
              <a:spcBef>
                <a:spcPct val="50000"/>
              </a:spcBef>
              <a:buFontTx/>
              <a:buNone/>
            </a:pPr>
            <a:r>
              <a:rPr lang="en-US" altLang="en-US" sz="1000" b="1" dirty="0">
                <a:latin typeface="Courier New" panose="02070309020205020404" pitchFamily="49" charset="0"/>
                <a:cs typeface="Courier New" panose="02070309020205020404" pitchFamily="49" charset="0"/>
              </a:rPr>
              <a:t>&lt;body&gt;</a:t>
            </a:r>
          </a:p>
          <a:p>
            <a:pPr eaLnBrk="1" hangingPunct="1">
              <a:spcBef>
                <a:spcPct val="50000"/>
              </a:spcBef>
              <a:buFontTx/>
              <a:buNone/>
            </a:pPr>
            <a:r>
              <a:rPr lang="en-US" altLang="en-US" sz="1000" b="1" dirty="0">
                <a:latin typeface="Courier New" panose="02070309020205020404" pitchFamily="49" charset="0"/>
                <a:cs typeface="Courier New" panose="02070309020205020404" pitchFamily="49" charset="0"/>
              </a:rPr>
              <a:t>  &lt;input type="button" value="Greet the user" onclick="greetUser();"&gt;</a:t>
            </a:r>
            <a:endParaRPr lang="en-US" altLang="en-US" sz="900" b="1" dirty="0">
              <a:latin typeface="Courier New" panose="02070309020205020404" pitchFamily="49" charset="0"/>
              <a:cs typeface="Courier New" panose="02070309020205020404" pitchFamily="49" charset="0"/>
            </a:endParaRPr>
          </a:p>
          <a:p>
            <a:pPr eaLnBrk="1" hangingPunct="1">
              <a:spcBef>
                <a:spcPct val="50000"/>
              </a:spcBef>
              <a:buFontTx/>
              <a:buNone/>
            </a:pPr>
            <a:r>
              <a:rPr lang="en-US" altLang="en-US" sz="1000" b="1" dirty="0">
                <a:latin typeface="Courier New" panose="02070309020205020404" pitchFamily="49" charset="0"/>
                <a:cs typeface="Courier New" panose="02070309020205020404" pitchFamily="49" charset="0"/>
              </a:rPr>
              <a:t>&lt;script&gt;</a:t>
            </a:r>
          </a:p>
          <a:p>
            <a:pPr eaLnBrk="1" hangingPunct="1">
              <a:spcBef>
                <a:spcPct val="50000"/>
              </a:spcBef>
              <a:buFontTx/>
              <a:buNone/>
            </a:pPr>
            <a:r>
              <a:rPr lang="en-US" altLang="en-US" sz="1000" b="1" dirty="0">
                <a:latin typeface="Courier New" panose="02070309020205020404" pitchFamily="49" charset="0"/>
                <a:cs typeface="Courier New" panose="02070309020205020404" pitchFamily="49" charset="0"/>
              </a:rPr>
              <a:t>function</a:t>
            </a:r>
            <a:r>
              <a:rPr lang="en-US" altLang="en-US" sz="1000" b="1" dirty="0">
                <a:solidFill>
                  <a:srgbClr val="FF0000"/>
                </a:solidFill>
                <a:latin typeface="Courier New" panose="02070309020205020404" pitchFamily="49" charset="0"/>
                <a:cs typeface="Courier New" panose="02070309020205020404" pitchFamily="49" charset="0"/>
              </a:rPr>
              <a:t> greetUser()</a:t>
            </a:r>
          </a:p>
          <a:p>
            <a:pPr eaLnBrk="1" hangingPunct="1">
              <a:spcBef>
                <a:spcPct val="50000"/>
              </a:spcBef>
              <a:buFontTx/>
              <a:buNone/>
            </a:pPr>
            <a:r>
              <a:rPr lang="en-US" altLang="en-US" sz="1000" b="1" dirty="0">
                <a:latin typeface="Courier New" panose="02070309020205020404" pitchFamily="49" charset="0"/>
                <a:cs typeface="Courier New" panose="02070309020205020404" pitchFamily="49" charset="0"/>
              </a:rPr>
              <a:t>{</a:t>
            </a:r>
          </a:p>
          <a:p>
            <a:pPr eaLnBrk="1" hangingPunct="1">
              <a:spcBef>
                <a:spcPct val="50000"/>
              </a:spcBef>
              <a:buFontTx/>
              <a:buNone/>
            </a:pPr>
            <a:r>
              <a:rPr lang="en-US" altLang="en-US" sz="1000" b="1" dirty="0">
                <a:latin typeface="Courier New" panose="02070309020205020404" pitchFamily="49" charset="0"/>
                <a:cs typeface="Courier New" panose="02070309020205020404" pitchFamily="49" charset="0"/>
              </a:rPr>
              <a:t>  alert("Hello, user!");</a:t>
            </a:r>
          </a:p>
          <a:p>
            <a:pPr eaLnBrk="1" hangingPunct="1">
              <a:spcBef>
                <a:spcPct val="50000"/>
              </a:spcBef>
              <a:buFontTx/>
              <a:buNone/>
            </a:pPr>
            <a:r>
              <a:rPr lang="en-US" altLang="en-US" sz="1000" b="1" dirty="0">
                <a:latin typeface="Courier New" panose="02070309020205020404" pitchFamily="49" charset="0"/>
                <a:cs typeface="Courier New" panose="02070309020205020404" pitchFamily="49" charset="0"/>
              </a:rPr>
              <a:t>}</a:t>
            </a:r>
          </a:p>
          <a:p>
            <a:pPr eaLnBrk="1" hangingPunct="1">
              <a:spcBef>
                <a:spcPct val="50000"/>
              </a:spcBef>
              <a:buFontTx/>
              <a:buNone/>
            </a:pPr>
            <a:r>
              <a:rPr lang="en-US" altLang="en-US" sz="1000" b="1" dirty="0">
                <a:latin typeface="Courier New" panose="02070309020205020404" pitchFamily="49" charset="0"/>
                <a:cs typeface="Courier New" panose="02070309020205020404" pitchFamily="49" charset="0"/>
              </a:rPr>
              <a:t>&lt;/script&gt;</a:t>
            </a:r>
          </a:p>
          <a:p>
            <a:pPr eaLnBrk="1" hangingPunct="1">
              <a:spcBef>
                <a:spcPct val="50000"/>
              </a:spcBef>
              <a:buFontTx/>
              <a:buNone/>
            </a:pPr>
            <a:r>
              <a:rPr lang="en-US" altLang="en-US" sz="1000" b="1" dirty="0">
                <a:latin typeface="Courier New" panose="02070309020205020404" pitchFamily="49" charset="0"/>
                <a:cs typeface="Courier New" panose="02070309020205020404" pitchFamily="49" charset="0"/>
              </a:rPr>
              <a:t>&lt;/body&gt;</a:t>
            </a:r>
          </a:p>
          <a:p>
            <a:pPr eaLnBrk="1" hangingPunct="1">
              <a:spcBef>
                <a:spcPct val="50000"/>
              </a:spcBef>
              <a:buFontTx/>
              <a:buNone/>
            </a:pPr>
            <a:r>
              <a:rPr lang="en-US" altLang="en-US" sz="1000" b="1" dirty="0">
                <a:latin typeface="Courier New" panose="02070309020205020404" pitchFamily="49" charset="0"/>
                <a:cs typeface="Courier New" panose="02070309020205020404" pitchFamily="49" charset="0"/>
              </a:rPr>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wheel(1)">
                                      <p:cBhvr>
                                        <p:cTn id="35" dur="2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086204B-F7A4-45EC-92FF-81BC336111FD}"/>
              </a:ext>
            </a:extLst>
          </p:cNvPr>
          <p:cNvSpPr>
            <a:spLocks noGrp="1" noRot="1" noChangeArrowheads="1"/>
          </p:cNvSpPr>
          <p:nvPr>
            <p:ph type="title"/>
          </p:nvPr>
        </p:nvSpPr>
        <p:spPr/>
        <p:txBody>
          <a:bodyPr/>
          <a:lstStyle/>
          <a:p>
            <a:pPr eaLnBrk="1" hangingPunct="1"/>
            <a:r>
              <a:rPr lang="en-US" altLang="en-US" dirty="0"/>
              <a:t>Executing a script from a form</a:t>
            </a:r>
          </a:p>
        </p:txBody>
      </p:sp>
      <p:sp>
        <p:nvSpPr>
          <p:cNvPr id="64515" name="Rectangle 3">
            <a:extLst>
              <a:ext uri="{FF2B5EF4-FFF2-40B4-BE49-F238E27FC236}">
                <a16:creationId xmlns:a16="http://schemas.microsoft.com/office/drawing/2014/main" id="{4FDDCA16-950A-4EC6-B01A-BF7307236FA5}"/>
              </a:ext>
            </a:extLst>
          </p:cNvPr>
          <p:cNvSpPr>
            <a:spLocks noGrp="1" noChangeArrowheads="1"/>
          </p:cNvSpPr>
          <p:nvPr>
            <p:ph idx="1"/>
          </p:nvPr>
        </p:nvSpPr>
        <p:spPr/>
        <p:txBody>
          <a:bodyPr rtlCol="0">
            <a:normAutofit/>
          </a:bodyPr>
          <a:lstStyle/>
          <a:p>
            <a:pPr eaLnBrk="1" fontAlgn="auto" hangingPunct="1">
              <a:spcAft>
                <a:spcPts val="0"/>
              </a:spcAft>
              <a:defRPr/>
            </a:pPr>
            <a:r>
              <a:rPr lang="en-US" sz="2000" dirty="0"/>
              <a:t>In this course, we will nearly always execute our scripts in response to the user submitting an HTML form.</a:t>
            </a:r>
          </a:p>
          <a:p>
            <a:pPr lvl="1" eaLnBrk="1" fontAlgn="auto" hangingPunct="1">
              <a:spcAft>
                <a:spcPts val="0"/>
              </a:spcAft>
              <a:defRPr/>
            </a:pPr>
            <a:r>
              <a:rPr lang="en-US" sz="1600" dirty="0"/>
              <a:t>Specifically, we will apply the </a:t>
            </a:r>
            <a:r>
              <a:rPr lang="en-US" sz="1600" dirty="0">
                <a:latin typeface="Courier New" panose="02070309020205020404" pitchFamily="49" charset="0"/>
                <a:cs typeface="Courier New" panose="02070309020205020404" pitchFamily="49" charset="0"/>
              </a:rPr>
              <a:t>onclick </a:t>
            </a:r>
            <a:r>
              <a:rPr lang="en-US" sz="1600" dirty="0"/>
              <a:t>attribute to an HTML button.</a:t>
            </a:r>
          </a:p>
          <a:p>
            <a:pPr marL="0" indent="0" eaLnBrk="1" fontAlgn="auto" hangingPunct="1">
              <a:spcAft>
                <a:spcPts val="0"/>
              </a:spcAft>
              <a:buNone/>
              <a:defRPr/>
            </a:pPr>
            <a:endParaRPr lang="en-US" sz="2000" dirty="0"/>
          </a:p>
          <a:p>
            <a:pPr eaLnBrk="1" fontAlgn="auto" hangingPunct="1">
              <a:spcAft>
                <a:spcPts val="0"/>
              </a:spcAft>
              <a:defRPr/>
            </a:pPr>
            <a:r>
              <a:rPr lang="en-US" sz="2000" dirty="0"/>
              <a:t>Let’s go through the process of creating a button that will execute a JavaScript function.</a:t>
            </a:r>
          </a:p>
          <a:p>
            <a:pPr marL="0" indent="0" eaLnBrk="1" fontAlgn="auto" hangingPunct="1">
              <a:spcAft>
                <a:spcPts val="0"/>
              </a:spcAft>
              <a:buNone/>
              <a:defRPr/>
            </a:pPr>
            <a:endParaRPr lang="en-US" sz="2000" dirty="0"/>
          </a:p>
          <a:p>
            <a:pPr eaLnBrk="1" fontAlgn="auto" hangingPunct="1">
              <a:spcAft>
                <a:spcPts val="0"/>
              </a:spcAft>
              <a:defRPr/>
            </a:pPr>
            <a:r>
              <a:rPr lang="en-US" sz="2000" dirty="0"/>
              <a:t>The steps are:</a:t>
            </a:r>
          </a:p>
          <a:p>
            <a:pPr lvl="2" eaLnBrk="1" fontAlgn="auto" hangingPunct="1">
              <a:spcAft>
                <a:spcPts val="0"/>
              </a:spcAft>
              <a:buNone/>
              <a:defRPr/>
            </a:pPr>
            <a:r>
              <a:rPr lang="en-US" sz="2000" dirty="0"/>
              <a:t>1. Create the button</a:t>
            </a:r>
          </a:p>
          <a:p>
            <a:pPr lvl="2" eaLnBrk="1" fontAlgn="auto" hangingPunct="1">
              <a:spcAft>
                <a:spcPts val="0"/>
              </a:spcAft>
              <a:buNone/>
              <a:defRPr/>
            </a:pPr>
            <a:r>
              <a:rPr lang="en-US" sz="2000" dirty="0"/>
              <a:t>2. Write the </a:t>
            </a:r>
            <a:r>
              <a:rPr lang="en-US" sz="2000"/>
              <a:t>JavaScript function</a:t>
            </a:r>
            <a:endParaRPr lang="en-US" sz="2000" dirty="0"/>
          </a:p>
          <a:p>
            <a:pPr lvl="2" eaLnBrk="1" fontAlgn="auto" hangingPunct="1">
              <a:spcAft>
                <a:spcPts val="0"/>
              </a:spcAft>
              <a:buNone/>
              <a:defRPr/>
            </a:pPr>
            <a:r>
              <a:rPr lang="en-US" sz="2000" dirty="0"/>
              <a:t>3. Connect the button to </a:t>
            </a:r>
            <a:r>
              <a:rPr lang="en-US" sz="2000"/>
              <a:t>the function</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E7D4468-28B7-442D-A3D3-04048512B642}"/>
              </a:ext>
            </a:extLst>
          </p:cNvPr>
          <p:cNvSpPr>
            <a:spLocks noGrp="1" noRot="1" noChangeArrowheads="1"/>
          </p:cNvSpPr>
          <p:nvPr>
            <p:ph type="title"/>
          </p:nvPr>
        </p:nvSpPr>
        <p:spPr>
          <a:xfrm>
            <a:off x="2202657" y="2415323"/>
            <a:ext cx="2588798" cy="2399869"/>
          </a:xfrm>
        </p:spPr>
        <p:txBody>
          <a:bodyPr rtlCol="0">
            <a:normAutofit/>
          </a:bodyPr>
          <a:lstStyle/>
          <a:p>
            <a:pPr eaLnBrk="1" fontAlgn="auto" hangingPunct="1">
              <a:spcAft>
                <a:spcPts val="0"/>
              </a:spcAft>
              <a:defRPr/>
            </a:pPr>
            <a:r>
              <a:rPr lang="en-US" sz="3200" dirty="0">
                <a:solidFill>
                  <a:srgbClr val="FFFFFF"/>
                </a:solidFill>
              </a:rPr>
              <a:t>The Greeting: </a:t>
            </a:r>
            <a:br>
              <a:rPr lang="en-US" sz="3200" dirty="0">
                <a:solidFill>
                  <a:srgbClr val="FFFFFF"/>
                </a:solidFill>
              </a:rPr>
            </a:br>
            <a:r>
              <a:rPr lang="en-US" sz="3200" dirty="0">
                <a:solidFill>
                  <a:srgbClr val="FFFFFF"/>
                </a:solidFill>
              </a:rPr>
              <a:t>I: The Button</a:t>
            </a:r>
          </a:p>
        </p:txBody>
      </p:sp>
      <p:sp>
        <p:nvSpPr>
          <p:cNvPr id="26627" name="Rectangle 3">
            <a:extLst>
              <a:ext uri="{FF2B5EF4-FFF2-40B4-BE49-F238E27FC236}">
                <a16:creationId xmlns:a16="http://schemas.microsoft.com/office/drawing/2014/main" id="{BE2BF35B-9058-4A6D-A159-975542C22B69}"/>
              </a:ext>
            </a:extLst>
          </p:cNvPr>
          <p:cNvSpPr>
            <a:spLocks noGrp="1" noChangeArrowheads="1"/>
          </p:cNvSpPr>
          <p:nvPr>
            <p:ph idx="1"/>
          </p:nvPr>
        </p:nvSpPr>
        <p:spPr>
          <a:xfrm>
            <a:off x="5193100" y="804672"/>
            <a:ext cx="5377271" cy="5248656"/>
          </a:xfrm>
        </p:spPr>
        <p:txBody>
          <a:bodyPr anchor="ctr">
            <a:normAutofit/>
          </a:bodyPr>
          <a:lstStyle/>
          <a:p>
            <a:pPr eaLnBrk="1" hangingPunct="1">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&lt;form id="practiceForm"&gt;</a:t>
            </a:r>
          </a:p>
          <a:p>
            <a:pPr eaLnBrk="1" hangingPunct="1">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&lt;input type="button"   </a:t>
            </a:r>
          </a:p>
          <a:p>
            <a:pPr eaLnBrk="1" hangingPunct="1">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value="Greet Me!" &gt;</a:t>
            </a:r>
          </a:p>
          <a:p>
            <a:pPr eaLnBrk="1" hangingPunct="1">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&lt;/form&gt;</a:t>
            </a:r>
          </a:p>
          <a:p>
            <a:pPr eaLnBrk="1" hangingPunct="1">
              <a:buFont typeface="Wingdings" panose="05000000000000000000" pitchFamily="2" charset="2"/>
              <a:buNone/>
            </a:pPr>
            <a:endParaRPr lang="en-US" altLang="en-US" sz="17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59C3E35-4EA7-4EEE-9F35-FE7B35C8DEB2}"/>
              </a:ext>
            </a:extLst>
          </p:cNvPr>
          <p:cNvSpPr>
            <a:spLocks noGrp="1" noRot="1" noChangeArrowheads="1"/>
          </p:cNvSpPr>
          <p:nvPr>
            <p:ph type="title"/>
          </p:nvPr>
        </p:nvSpPr>
        <p:spPr>
          <a:xfrm>
            <a:off x="2202657" y="2415323"/>
            <a:ext cx="2588798" cy="2399869"/>
          </a:xfrm>
        </p:spPr>
        <p:txBody>
          <a:bodyPr rtlCol="0">
            <a:normAutofit/>
          </a:bodyPr>
          <a:lstStyle/>
          <a:p>
            <a:pPr eaLnBrk="1" fontAlgn="auto" hangingPunct="1">
              <a:spcAft>
                <a:spcPts val="0"/>
              </a:spcAft>
              <a:defRPr/>
            </a:pPr>
            <a:r>
              <a:rPr lang="en-US" sz="3200" dirty="0">
                <a:solidFill>
                  <a:srgbClr val="FFFFFF"/>
                </a:solidFill>
              </a:rPr>
              <a:t>The Greeting:</a:t>
            </a:r>
            <a:br>
              <a:rPr lang="en-US" sz="3200" dirty="0">
                <a:solidFill>
                  <a:srgbClr val="FFFFFF"/>
                </a:solidFill>
              </a:rPr>
            </a:br>
            <a:r>
              <a:rPr lang="en-US" sz="3200" dirty="0">
                <a:solidFill>
                  <a:srgbClr val="FFFFFF"/>
                </a:solidFill>
              </a:rPr>
              <a:t>II: The Script</a:t>
            </a:r>
          </a:p>
        </p:txBody>
      </p:sp>
      <p:sp>
        <p:nvSpPr>
          <p:cNvPr id="12291" name="Rectangle 3">
            <a:extLst>
              <a:ext uri="{FF2B5EF4-FFF2-40B4-BE49-F238E27FC236}">
                <a16:creationId xmlns:a16="http://schemas.microsoft.com/office/drawing/2014/main" id="{FB050049-D1DF-417B-9284-DBA8E5E63C01}"/>
              </a:ext>
            </a:extLst>
          </p:cNvPr>
          <p:cNvSpPr>
            <a:spLocks noGrp="1" noChangeArrowheads="1"/>
          </p:cNvSpPr>
          <p:nvPr>
            <p:ph idx="1"/>
          </p:nvPr>
        </p:nvSpPr>
        <p:spPr>
          <a:xfrm>
            <a:off x="5400008" y="2161171"/>
            <a:ext cx="4711446" cy="1830388"/>
          </a:xfrm>
        </p:spPr>
        <p:txBody>
          <a:bodyPr anchor="ctr">
            <a:normAutofit fontScale="92500" lnSpcReduction="20000"/>
          </a:bodyPr>
          <a:lstStyle/>
          <a:p>
            <a:pPr eaLnBrk="1" hangingPunct="1">
              <a:buFont typeface="Wingdings" panose="05000000000000000000" pitchFamily="2" charset="2"/>
              <a:buNone/>
            </a:pPr>
            <a:r>
              <a:rPr lang="en-US" altLang="en-US" sz="1700" dirty="0">
                <a:latin typeface="Courier New" panose="02070309020205020404" pitchFamily="49" charset="0"/>
                <a:cs typeface="Courier New" panose="02070309020205020404" pitchFamily="49" charset="0"/>
              </a:rPr>
              <a:t>&lt;script&gt;</a:t>
            </a:r>
          </a:p>
          <a:p>
            <a:pPr eaLnBrk="1" hangingPunct="1">
              <a:buFont typeface="Wingdings" panose="05000000000000000000" pitchFamily="2" charset="2"/>
              <a:buNone/>
            </a:pPr>
            <a:r>
              <a:rPr lang="en-US" altLang="en-US" sz="1700" dirty="0">
                <a:latin typeface="Courier New" panose="02070309020205020404" pitchFamily="49" charset="0"/>
                <a:cs typeface="Courier New" panose="02070309020205020404" pitchFamily="49" charset="0"/>
              </a:rPr>
              <a:t>  function greetUser() </a:t>
            </a:r>
          </a:p>
          <a:p>
            <a:pPr eaLnBrk="1" hangingPunct="1">
              <a:buFont typeface="Wingdings" panose="05000000000000000000" pitchFamily="2" charset="2"/>
              <a:buNone/>
            </a:pPr>
            <a:r>
              <a:rPr lang="en-US" altLang="en-US" sz="1700" dirty="0">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en-US" altLang="en-US" sz="1700" dirty="0">
                <a:latin typeface="Courier New" panose="02070309020205020404" pitchFamily="49" charset="0"/>
                <a:cs typeface="Courier New" panose="02070309020205020404" pitchFamily="49" charset="0"/>
              </a:rPr>
              <a:t>     alert("Hello, dear user!");</a:t>
            </a:r>
          </a:p>
          <a:p>
            <a:pPr eaLnBrk="1" hangingPunct="1">
              <a:buFont typeface="Wingdings" panose="05000000000000000000" pitchFamily="2" charset="2"/>
              <a:buNone/>
            </a:pPr>
            <a:r>
              <a:rPr lang="en-US" altLang="en-US" sz="1700" dirty="0">
                <a:latin typeface="Courier New" panose="02070309020205020404" pitchFamily="49" charset="0"/>
                <a:cs typeface="Courier New" panose="02070309020205020404" pitchFamily="49" charset="0"/>
              </a:rPr>
              <a:t>     alert("Have a great day!"); </a:t>
            </a:r>
          </a:p>
          <a:p>
            <a:pPr eaLnBrk="1" hangingPunct="1">
              <a:buFont typeface="Wingdings" panose="05000000000000000000" pitchFamily="2" charset="2"/>
              <a:buNone/>
            </a:pPr>
            <a:r>
              <a:rPr lang="en-US" altLang="en-US" sz="1700" dirty="0">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en-US" altLang="en-US" sz="1700" dirty="0">
                <a:latin typeface="Courier New" panose="02070309020205020404" pitchFamily="49" charset="0"/>
                <a:cs typeface="Courier New" panose="02070309020205020404" pitchFamily="49" charset="0"/>
              </a:rPr>
              <a:t>&lt;/script&gt;</a:t>
            </a:r>
          </a:p>
        </p:txBody>
      </p:sp>
      <p:sp>
        <p:nvSpPr>
          <p:cNvPr id="2" name="TextBox 1">
            <a:extLst>
              <a:ext uri="{FF2B5EF4-FFF2-40B4-BE49-F238E27FC236}">
                <a16:creationId xmlns:a16="http://schemas.microsoft.com/office/drawing/2014/main" id="{83C357BD-444F-491E-A285-642D6AA92007}"/>
              </a:ext>
            </a:extLst>
          </p:cNvPr>
          <p:cNvSpPr txBox="1"/>
          <p:nvPr/>
        </p:nvSpPr>
        <p:spPr>
          <a:xfrm>
            <a:off x="5562600" y="4724400"/>
            <a:ext cx="4192192"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eaLnBrk="1" hangingPunct="1"/>
            <a:r>
              <a:rPr lang="en-US" altLang="en-US" b="1" dirty="0"/>
              <a:t>Pop-Quiz: </a:t>
            </a:r>
            <a:r>
              <a:rPr lang="en-US" altLang="en-US" dirty="0"/>
              <a:t>Where in your HTML document should this script be placed?</a:t>
            </a:r>
          </a:p>
          <a:p>
            <a:pPr eaLnBrk="1" hangingPunct="1"/>
            <a:endParaRPr lang="en-US" altLang="en-US" dirty="0"/>
          </a:p>
          <a:p>
            <a:pPr eaLnBrk="1" hangingPunct="1"/>
            <a:r>
              <a:rPr lang="en-US" altLang="en-US" b="1" dirty="0"/>
              <a:t>Answer</a:t>
            </a:r>
            <a:r>
              <a:rPr lang="en-US" altLang="en-US" dirty="0"/>
              <a:t>: Just before </a:t>
            </a:r>
            <a:r>
              <a:rPr lang="en-US" altLang="en-US" dirty="0">
                <a:latin typeface="Courier New" panose="02070309020205020404" pitchFamily="49" charset="0"/>
                <a:cs typeface="Courier New" panose="02070309020205020404" pitchFamily="49" charset="0"/>
              </a:rPr>
              <a:t>&lt;/body&gt;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E433F00-069B-403D-A826-0E655968C01E}"/>
              </a:ext>
            </a:extLst>
          </p:cNvPr>
          <p:cNvSpPr>
            <a:spLocks noGrp="1" noRot="1" noChangeArrowheads="1"/>
          </p:cNvSpPr>
          <p:nvPr>
            <p:ph type="title"/>
          </p:nvPr>
        </p:nvSpPr>
        <p:spPr>
          <a:xfrm>
            <a:off x="2202657" y="2415323"/>
            <a:ext cx="2588798" cy="2399869"/>
          </a:xfrm>
        </p:spPr>
        <p:txBody>
          <a:bodyPr rtlCol="0">
            <a:normAutofit/>
          </a:bodyPr>
          <a:lstStyle/>
          <a:p>
            <a:pPr eaLnBrk="1" fontAlgn="auto" hangingPunct="1">
              <a:spcAft>
                <a:spcPts val="0"/>
              </a:spcAft>
              <a:defRPr/>
            </a:pPr>
            <a:r>
              <a:rPr lang="en-US" sz="2800" dirty="0">
                <a:solidFill>
                  <a:srgbClr val="FFFFFF"/>
                </a:solidFill>
              </a:rPr>
              <a:t>The Greeting: </a:t>
            </a:r>
            <a:br>
              <a:rPr lang="en-US" sz="2800" dirty="0">
                <a:solidFill>
                  <a:srgbClr val="FFFFFF"/>
                </a:solidFill>
              </a:rPr>
            </a:br>
            <a:r>
              <a:rPr lang="en-US" sz="2800" dirty="0">
                <a:solidFill>
                  <a:srgbClr val="FFFFFF"/>
                </a:solidFill>
              </a:rPr>
              <a:t>III: Connect the button to the function.</a:t>
            </a:r>
          </a:p>
        </p:txBody>
      </p:sp>
      <p:sp>
        <p:nvSpPr>
          <p:cNvPr id="31" name="Rectangle 3">
            <a:extLst>
              <a:ext uri="{FF2B5EF4-FFF2-40B4-BE49-F238E27FC236}">
                <a16:creationId xmlns:a16="http://schemas.microsoft.com/office/drawing/2014/main" id="{F655068C-C414-43C1-9E2D-C9E3D4A4FA16}"/>
              </a:ext>
            </a:extLst>
          </p:cNvPr>
          <p:cNvSpPr txBox="1">
            <a:spLocks noChangeArrowheads="1"/>
          </p:cNvSpPr>
          <p:nvPr/>
        </p:nvSpPr>
        <p:spPr bwMode="auto">
          <a:xfrm>
            <a:off x="5193100" y="2415322"/>
            <a:ext cx="5377271" cy="208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&lt;form id="practiceForm"&gt;</a:t>
            </a:r>
          </a:p>
          <a:p>
            <a:pPr eaLnBrk="1" hangingPunct="1">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&lt;input type="button"   </a:t>
            </a:r>
          </a:p>
          <a:p>
            <a:pPr eaLnBrk="1" hangingPunct="1">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value="Greet Me!" </a:t>
            </a:r>
          </a:p>
          <a:p>
            <a:pPr eaLnBrk="1" hangingPunct="1">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onclick="greetUser();"&gt;</a:t>
            </a:r>
          </a:p>
          <a:p>
            <a:pPr eaLnBrk="1" hangingPunct="1">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&lt;/form&gt;</a:t>
            </a:r>
          </a:p>
          <a:p>
            <a:pPr eaLnBrk="1" hangingPunct="1">
              <a:buFont typeface="Wingdings" panose="05000000000000000000" pitchFamily="2" charset="2"/>
              <a:buNone/>
            </a:pPr>
            <a:endParaRPr lang="en-US" altLang="en-US" sz="1700" dirty="0"/>
          </a:p>
        </p:txBody>
      </p:sp>
      <p:sp>
        <p:nvSpPr>
          <p:cNvPr id="4" name="TextBox 3">
            <a:extLst>
              <a:ext uri="{FF2B5EF4-FFF2-40B4-BE49-F238E27FC236}">
                <a16:creationId xmlns:a16="http://schemas.microsoft.com/office/drawing/2014/main" id="{6CF04963-4838-468C-A6C5-588F9BB4EC26}"/>
              </a:ext>
            </a:extLst>
          </p:cNvPr>
          <p:cNvSpPr txBox="1"/>
          <p:nvPr/>
        </p:nvSpPr>
        <p:spPr>
          <a:xfrm>
            <a:off x="5400678" y="4577186"/>
            <a:ext cx="5056585"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eaLnBrk="1" fontAlgn="auto" hangingPunct="1">
              <a:spcAft>
                <a:spcPts val="0"/>
              </a:spcAft>
              <a:buFont typeface="Arial" panose="020B0604020202020204" pitchFamily="34" charset="0"/>
              <a:buChar char="•"/>
              <a:defRPr/>
            </a:pPr>
            <a:r>
              <a:rPr lang="en-US" dirty="0"/>
              <a:t>The value of the </a:t>
            </a:r>
            <a:r>
              <a:rPr lang="en-US" dirty="0">
                <a:latin typeface="Courier New" panose="02070309020205020404" pitchFamily="49" charset="0"/>
                <a:cs typeface="Courier New" panose="02070309020205020404" pitchFamily="49" charset="0"/>
              </a:rPr>
              <a:t>onclick</a:t>
            </a:r>
            <a:r>
              <a:rPr lang="en-US" dirty="0"/>
              <a:t> attribute must precisely match the name of the JS function you wish to invoke (including the parentheses). </a:t>
            </a:r>
          </a:p>
          <a:p>
            <a:pPr marL="285750" indent="-285750" eaLnBrk="1" fontAlgn="auto" hangingPunct="1">
              <a:spcAft>
                <a:spcPts val="0"/>
              </a:spcAft>
              <a:buFont typeface="Arial" panose="020B0604020202020204" pitchFamily="34" charset="0"/>
              <a:buChar char="•"/>
              <a:defRPr/>
            </a:pPr>
            <a:r>
              <a:rPr lang="en-US" dirty="0"/>
              <a:t>The semicolon inside the attribute value is optional. </a:t>
            </a:r>
            <a:endParaRPr lang="en-US" i="1" dirty="0"/>
          </a:p>
        </p:txBody>
      </p:sp>
    </p:spTree>
    <p:extLst>
      <p:ext uri="{BB962C8B-B14F-4D97-AF65-F5344CB8AC3E}">
        <p14:creationId xmlns:p14="http://schemas.microsoft.com/office/powerpoint/2010/main" val="278684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1">
                                            <p:txEl>
                                              <p:pRg st="3" end="3"/>
                                            </p:txEl>
                                          </p:spTgt>
                                        </p:tgtEl>
                                        <p:attrNameLst>
                                          <p:attrName>style.visibility</p:attrName>
                                        </p:attrNameLst>
                                      </p:cBhvr>
                                      <p:to>
                                        <p:strVal val="visible"/>
                                      </p:to>
                                    </p:set>
                                    <p:animEffect transition="in" filter="wheel(1)">
                                      <p:cBhvr>
                                        <p:cTn id="7" dur="2000"/>
                                        <p:tgtEl>
                                          <p:spTgt spid="3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220322FF-4946-40FA-AB44-748575C049EC}"/>
              </a:ext>
            </a:extLst>
          </p:cNvPr>
          <p:cNvSpPr>
            <a:spLocks noChangeArrowheads="1"/>
          </p:cNvSpPr>
          <p:nvPr/>
        </p:nvSpPr>
        <p:spPr bwMode="auto">
          <a:xfrm>
            <a:off x="1829396" y="536533"/>
            <a:ext cx="7924800"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400" b="1" dirty="0">
                <a:latin typeface="Courier New" panose="02070309020205020404" pitchFamily="49" charset="0"/>
                <a:cs typeface="Courier New" panose="02070309020205020404" pitchFamily="49" charset="0"/>
              </a:rPr>
              <a:t>&lt;!DOCTYPE html&gt;</a:t>
            </a:r>
          </a:p>
          <a:p>
            <a:pPr eaLnBrk="1" hangingPunct="1">
              <a:spcBef>
                <a:spcPct val="50000"/>
              </a:spcBef>
              <a:buFontTx/>
              <a:buNone/>
            </a:pPr>
            <a:r>
              <a:rPr lang="en-US" altLang="en-US" sz="1400" b="1" dirty="0">
                <a:latin typeface="Courier New" panose="02070309020205020404" pitchFamily="49" charset="0"/>
                <a:cs typeface="Courier New" panose="02070309020205020404" pitchFamily="49" charset="0"/>
              </a:rPr>
              <a:t>&lt;html lang="en"&gt;</a:t>
            </a:r>
          </a:p>
          <a:p>
            <a:pPr eaLnBrk="1" hangingPunct="1">
              <a:spcBef>
                <a:spcPct val="50000"/>
              </a:spcBef>
              <a:buFontTx/>
              <a:buNone/>
            </a:pPr>
            <a:r>
              <a:rPr lang="en-US" altLang="en-US" sz="1400" b="1" dirty="0">
                <a:latin typeface="Courier New" panose="02070309020205020404" pitchFamily="49" charset="0"/>
                <a:cs typeface="Courier New" panose="02070309020205020404" pitchFamily="49" charset="0"/>
              </a:rPr>
              <a:t>&lt;head&gt;</a:t>
            </a:r>
          </a:p>
          <a:p>
            <a:pPr eaLnBrk="1" hangingPunct="1">
              <a:spcBef>
                <a:spcPct val="50000"/>
              </a:spcBef>
              <a:buFontTx/>
              <a:buNone/>
            </a:pPr>
            <a:r>
              <a:rPr lang="en-US" altLang="en-US" sz="1400" b="1" dirty="0">
                <a:latin typeface="Courier New" panose="02070309020205020404" pitchFamily="49" charset="0"/>
                <a:cs typeface="Courier New" panose="02070309020205020404" pitchFamily="49" charset="0"/>
              </a:rPr>
              <a:t>	&lt;meta charset="utf-8"&gt;</a:t>
            </a:r>
          </a:p>
          <a:p>
            <a:pPr eaLnBrk="1" hangingPunct="1">
              <a:spcBef>
                <a:spcPct val="50000"/>
              </a:spcBef>
              <a:buFontTx/>
              <a:buNone/>
            </a:pPr>
            <a:r>
              <a:rPr lang="en-US" altLang="en-US" sz="1400" b="1" dirty="0">
                <a:latin typeface="Courier New" panose="02070309020205020404" pitchFamily="49" charset="0"/>
                <a:cs typeface="Courier New" panose="02070309020205020404" pitchFamily="49" charset="0"/>
              </a:rPr>
              <a:t>	&lt;title&gt;Functions Example&lt;/title&gt;  </a:t>
            </a:r>
          </a:p>
          <a:p>
            <a:pPr eaLnBrk="1" hangingPunct="1">
              <a:spcBef>
                <a:spcPct val="50000"/>
              </a:spcBef>
              <a:buFontTx/>
              <a:buNone/>
            </a:pPr>
            <a:r>
              <a:rPr lang="en-US" altLang="en-US" sz="1400" b="1" dirty="0">
                <a:latin typeface="Courier New" panose="02070309020205020404" pitchFamily="49" charset="0"/>
                <a:cs typeface="Courier New" panose="02070309020205020404" pitchFamily="49" charset="0"/>
              </a:rPr>
              <a:t>&lt;/head&gt;</a:t>
            </a:r>
          </a:p>
          <a:p>
            <a:pPr eaLnBrk="1" hangingPunct="1">
              <a:spcBef>
                <a:spcPct val="50000"/>
              </a:spcBef>
              <a:buFontTx/>
              <a:buNone/>
            </a:pPr>
            <a:r>
              <a:rPr lang="en-US" altLang="en-US" sz="1400" b="1" dirty="0">
                <a:latin typeface="Courier New" panose="02070309020205020404" pitchFamily="49" charset="0"/>
                <a:cs typeface="Courier New" panose="02070309020205020404" pitchFamily="49" charset="0"/>
              </a:rPr>
              <a:t>&lt;body&gt;</a:t>
            </a:r>
          </a:p>
          <a:p>
            <a:pPr eaLnBrk="1" hangingPunct="1">
              <a:spcBef>
                <a:spcPct val="50000"/>
              </a:spcBef>
              <a:buFontTx/>
              <a:buNone/>
            </a:pPr>
            <a:r>
              <a:rPr lang="en-US" altLang="en-US" sz="1400" b="1" dirty="0">
                <a:latin typeface="Courier New" panose="02070309020205020404" pitchFamily="49" charset="0"/>
                <a:cs typeface="Courier New" panose="02070309020205020404" pitchFamily="49" charset="0"/>
              </a:rPr>
              <a:t>  &lt;form id="practiceForm"&gt;</a:t>
            </a:r>
          </a:p>
          <a:p>
            <a:pPr eaLnBrk="1" hangingPunct="1">
              <a:spcBef>
                <a:spcPct val="50000"/>
              </a:spcBef>
              <a:buFontTx/>
              <a:buNone/>
            </a:pPr>
            <a:r>
              <a:rPr lang="en-US" altLang="en-US" sz="1400" b="1" dirty="0">
                <a:solidFill>
                  <a:srgbClr val="FF0000"/>
                </a:solidFill>
                <a:latin typeface="Courier New" panose="02070309020205020404" pitchFamily="49" charset="0"/>
                <a:cs typeface="Courier New" panose="02070309020205020404" pitchFamily="49" charset="0"/>
              </a:rPr>
              <a:t>     &lt;input type="button" value="Greet Me!" onclick="greetUser();" &gt;</a:t>
            </a:r>
          </a:p>
          <a:p>
            <a:pPr eaLnBrk="1" hangingPunct="1">
              <a:spcBef>
                <a:spcPct val="50000"/>
              </a:spcBef>
              <a:buFontTx/>
              <a:buNone/>
            </a:pPr>
            <a:r>
              <a:rPr lang="en-US" altLang="en-US" sz="1400" b="1" dirty="0">
                <a:latin typeface="Courier New" panose="02070309020205020404" pitchFamily="49" charset="0"/>
                <a:cs typeface="Courier New" panose="02070309020205020404" pitchFamily="49" charset="0"/>
              </a:rPr>
              <a:t>  &lt;/form&gt;</a:t>
            </a:r>
          </a:p>
          <a:p>
            <a:pPr eaLnBrk="1" hangingPunct="1">
              <a:spcBef>
                <a:spcPct val="50000"/>
              </a:spcBef>
              <a:buFontTx/>
              <a:buNone/>
            </a:pPr>
            <a:r>
              <a:rPr lang="en-US" altLang="en-US" sz="1400" b="1" dirty="0">
                <a:solidFill>
                  <a:srgbClr val="FF0000"/>
                </a:solidFill>
                <a:latin typeface="Courier New" panose="02070309020205020404" pitchFamily="49" charset="0"/>
                <a:cs typeface="Courier New" panose="02070309020205020404" pitchFamily="49" charset="0"/>
              </a:rPr>
              <a:t>&lt;script&gt;</a:t>
            </a:r>
          </a:p>
          <a:p>
            <a:pPr eaLnBrk="1" hangingPunct="1">
              <a:spcBef>
                <a:spcPct val="50000"/>
              </a:spcBef>
              <a:buFontTx/>
              <a:buNone/>
            </a:pPr>
            <a:r>
              <a:rPr lang="en-US" altLang="en-US" sz="1400" b="1" dirty="0">
                <a:solidFill>
                  <a:srgbClr val="FF0000"/>
                </a:solidFill>
                <a:latin typeface="Courier New" panose="02070309020205020404" pitchFamily="49" charset="0"/>
                <a:cs typeface="Courier New" panose="02070309020205020404" pitchFamily="49" charset="0"/>
              </a:rPr>
              <a:t>function greetUser( ) {</a:t>
            </a:r>
          </a:p>
          <a:p>
            <a:pPr eaLnBrk="1" hangingPunct="1">
              <a:spcBef>
                <a:spcPct val="50000"/>
              </a:spcBef>
              <a:buFontTx/>
              <a:buNone/>
            </a:pPr>
            <a:r>
              <a:rPr lang="en-US" altLang="en-US" sz="1400" b="1" dirty="0">
                <a:solidFill>
                  <a:srgbClr val="FF0000"/>
                </a:solidFill>
                <a:latin typeface="Courier New" panose="02070309020205020404" pitchFamily="49" charset="0"/>
                <a:cs typeface="Courier New" panose="02070309020205020404" pitchFamily="49" charset="0"/>
              </a:rPr>
              <a:t>   alert("Hello...");</a:t>
            </a:r>
          </a:p>
          <a:p>
            <a:pPr eaLnBrk="1" hangingPunct="1">
              <a:spcBef>
                <a:spcPct val="50000"/>
              </a:spcBef>
              <a:buFontTx/>
              <a:buNone/>
            </a:pPr>
            <a:r>
              <a:rPr lang="en-US" altLang="en-US" sz="1400" b="1" dirty="0">
                <a:solidFill>
                  <a:srgbClr val="FF0000"/>
                </a:solidFill>
                <a:latin typeface="Courier New" panose="02070309020205020404" pitchFamily="49" charset="0"/>
                <a:cs typeface="Courier New" panose="02070309020205020404" pitchFamily="49" charset="0"/>
              </a:rPr>
              <a:t>}</a:t>
            </a:r>
          </a:p>
          <a:p>
            <a:pPr eaLnBrk="1" hangingPunct="1">
              <a:spcBef>
                <a:spcPct val="50000"/>
              </a:spcBef>
              <a:buFontTx/>
              <a:buNone/>
            </a:pPr>
            <a:r>
              <a:rPr lang="en-US" altLang="en-US" sz="1400" b="1" dirty="0">
                <a:solidFill>
                  <a:srgbClr val="FF0000"/>
                </a:solidFill>
                <a:latin typeface="Courier New" panose="02070309020205020404" pitchFamily="49" charset="0"/>
                <a:cs typeface="Courier New" panose="02070309020205020404" pitchFamily="49" charset="0"/>
              </a:rPr>
              <a:t>&lt;/script&gt;</a:t>
            </a:r>
          </a:p>
          <a:p>
            <a:pPr eaLnBrk="1" hangingPunct="1">
              <a:spcBef>
                <a:spcPct val="50000"/>
              </a:spcBef>
              <a:buFontTx/>
              <a:buNone/>
            </a:pPr>
            <a:r>
              <a:rPr lang="en-US" altLang="en-US" sz="1400" b="1" dirty="0">
                <a:latin typeface="Courier New" panose="02070309020205020404" pitchFamily="49" charset="0"/>
                <a:cs typeface="Courier New" panose="02070309020205020404" pitchFamily="49" charset="0"/>
              </a:rPr>
              <a:t>&lt;/body&gt;</a:t>
            </a:r>
          </a:p>
          <a:p>
            <a:pPr eaLnBrk="1" hangingPunct="1">
              <a:spcBef>
                <a:spcPct val="50000"/>
              </a:spcBef>
              <a:buFontTx/>
              <a:buNone/>
            </a:pPr>
            <a:r>
              <a:rPr lang="en-US" altLang="en-US" sz="1400" b="1" dirty="0">
                <a:latin typeface="Courier New" panose="02070309020205020404" pitchFamily="49" charset="0"/>
                <a:cs typeface="Courier New" panose="02070309020205020404" pitchFamily="49" charset="0"/>
              </a:rPr>
              <a:t>&lt;/html&gt;</a:t>
            </a:r>
          </a:p>
        </p:txBody>
      </p:sp>
      <p:sp>
        <p:nvSpPr>
          <p:cNvPr id="3" name="TextBox 2">
            <a:extLst>
              <a:ext uri="{FF2B5EF4-FFF2-40B4-BE49-F238E27FC236}">
                <a16:creationId xmlns:a16="http://schemas.microsoft.com/office/drawing/2014/main" id="{461A5B95-3594-4C3A-87B0-CEE6C32FA640}"/>
              </a:ext>
            </a:extLst>
          </p:cNvPr>
          <p:cNvSpPr txBox="1"/>
          <p:nvPr/>
        </p:nvSpPr>
        <p:spPr>
          <a:xfrm>
            <a:off x="1829396" y="6096001"/>
            <a:ext cx="853320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eaLnBrk="1" hangingPunct="1"/>
            <a:r>
              <a:rPr lang="en-US" altLang="en-US" sz="1200" b="1" dirty="0"/>
              <a:t>Aside: </a:t>
            </a:r>
            <a:r>
              <a:rPr lang="en-US" altLang="en-US" sz="1200" dirty="0"/>
              <a:t>Note that the opening brace of the function is on the same line as the function declaration. This is fine – in fact, many users prefer to place it there.  The closing brace, however, should always be on its </a:t>
            </a:r>
            <a:r>
              <a:rPr lang="en-US" altLang="en-US" sz="1200" u="sng" dirty="0"/>
              <a:t>own</a:t>
            </a:r>
            <a:r>
              <a:rPr lang="en-US" altLang="en-US" sz="1200" dirty="0"/>
              <a:t> line.</a:t>
            </a:r>
            <a:endParaRPr lang="en-US" sz="1200" dirty="0"/>
          </a:p>
        </p:txBody>
      </p:sp>
      <p:sp>
        <p:nvSpPr>
          <p:cNvPr id="4" name="Rectangle 2">
            <a:extLst>
              <a:ext uri="{FF2B5EF4-FFF2-40B4-BE49-F238E27FC236}">
                <a16:creationId xmlns:a16="http://schemas.microsoft.com/office/drawing/2014/main" id="{7DE216C9-FCB9-4B19-A8AE-75E5940E3DD7}"/>
              </a:ext>
            </a:extLst>
          </p:cNvPr>
          <p:cNvSpPr>
            <a:spLocks noGrp="1" noRot="1" noChangeArrowheads="1"/>
          </p:cNvSpPr>
          <p:nvPr>
            <p:ph type="title"/>
          </p:nvPr>
        </p:nvSpPr>
        <p:spPr>
          <a:xfrm>
            <a:off x="4800600" y="139263"/>
            <a:ext cx="2590800" cy="334962"/>
          </a:xfrm>
        </p:spPr>
        <p:style>
          <a:lnRef idx="3">
            <a:schemeClr val="lt1"/>
          </a:lnRef>
          <a:fillRef idx="1">
            <a:schemeClr val="accent1"/>
          </a:fillRef>
          <a:effectRef idx="1">
            <a:schemeClr val="accent1"/>
          </a:effectRef>
          <a:fontRef idx="minor">
            <a:schemeClr val="lt1"/>
          </a:fontRef>
        </p:style>
        <p:txBody>
          <a:bodyPr/>
          <a:lstStyle/>
          <a:p>
            <a:pPr eaLnBrk="1" hangingPunct="1"/>
            <a:r>
              <a:rPr lang="en-US" altLang="en-US" sz="2000" dirty="0">
                <a:solidFill>
                  <a:schemeClr val="tx1"/>
                </a:solidFill>
              </a:rPr>
              <a:t>Complete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22">
                                            <p:txEl>
                                              <p:pRg st="7" end="7"/>
                                            </p:txEl>
                                          </p:spTgt>
                                        </p:tgtEl>
                                        <p:attrNameLst>
                                          <p:attrName>style.visibility</p:attrName>
                                        </p:attrNameLst>
                                      </p:cBhvr>
                                      <p:to>
                                        <p:strVal val="visible"/>
                                      </p:to>
                                    </p:set>
                                    <p:animEffect transition="in" filter="fade">
                                      <p:cBhvr>
                                        <p:cTn id="7" dur="1000"/>
                                        <p:tgtEl>
                                          <p:spTgt spid="30722">
                                            <p:txEl>
                                              <p:pRg st="7" end="7"/>
                                            </p:txEl>
                                          </p:spTgt>
                                        </p:tgtEl>
                                      </p:cBhvr>
                                    </p:animEffect>
                                    <p:anim calcmode="lin" valueType="num">
                                      <p:cBhvr>
                                        <p:cTn id="8" dur="1000" fill="hold"/>
                                        <p:tgtEl>
                                          <p:spTgt spid="30722">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0722">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22">
                                            <p:txEl>
                                              <p:pRg st="8" end="8"/>
                                            </p:txEl>
                                          </p:spTgt>
                                        </p:tgtEl>
                                        <p:attrNameLst>
                                          <p:attrName>style.visibility</p:attrName>
                                        </p:attrNameLst>
                                      </p:cBhvr>
                                      <p:to>
                                        <p:strVal val="visible"/>
                                      </p:to>
                                    </p:set>
                                    <p:animEffect transition="in" filter="fade">
                                      <p:cBhvr>
                                        <p:cTn id="12" dur="1000"/>
                                        <p:tgtEl>
                                          <p:spTgt spid="30722">
                                            <p:txEl>
                                              <p:pRg st="8" end="8"/>
                                            </p:txEl>
                                          </p:spTgt>
                                        </p:tgtEl>
                                      </p:cBhvr>
                                    </p:animEffect>
                                    <p:anim calcmode="lin" valueType="num">
                                      <p:cBhvr>
                                        <p:cTn id="13" dur="1000" fill="hold"/>
                                        <p:tgtEl>
                                          <p:spTgt spid="30722">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30722">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22">
                                            <p:txEl>
                                              <p:pRg st="9" end="9"/>
                                            </p:txEl>
                                          </p:spTgt>
                                        </p:tgtEl>
                                        <p:attrNameLst>
                                          <p:attrName>style.visibility</p:attrName>
                                        </p:attrNameLst>
                                      </p:cBhvr>
                                      <p:to>
                                        <p:strVal val="visible"/>
                                      </p:to>
                                    </p:set>
                                    <p:animEffect transition="in" filter="fade">
                                      <p:cBhvr>
                                        <p:cTn id="17" dur="1000"/>
                                        <p:tgtEl>
                                          <p:spTgt spid="30722">
                                            <p:txEl>
                                              <p:pRg st="9" end="9"/>
                                            </p:txEl>
                                          </p:spTgt>
                                        </p:tgtEl>
                                      </p:cBhvr>
                                    </p:animEffect>
                                    <p:anim calcmode="lin" valueType="num">
                                      <p:cBhvr>
                                        <p:cTn id="18" dur="1000" fill="hold"/>
                                        <p:tgtEl>
                                          <p:spTgt spid="30722">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3072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0722">
                                            <p:txEl>
                                              <p:pRg st="10" end="10"/>
                                            </p:txEl>
                                          </p:spTgt>
                                        </p:tgtEl>
                                        <p:attrNameLst>
                                          <p:attrName>style.visibility</p:attrName>
                                        </p:attrNameLst>
                                      </p:cBhvr>
                                      <p:to>
                                        <p:strVal val="visible"/>
                                      </p:to>
                                    </p:set>
                                    <p:animEffect transition="in" filter="fade">
                                      <p:cBhvr>
                                        <p:cTn id="24" dur="1000"/>
                                        <p:tgtEl>
                                          <p:spTgt spid="30722">
                                            <p:txEl>
                                              <p:pRg st="10" end="10"/>
                                            </p:txEl>
                                          </p:spTgt>
                                        </p:tgtEl>
                                      </p:cBhvr>
                                    </p:animEffect>
                                    <p:anim calcmode="lin" valueType="num">
                                      <p:cBhvr>
                                        <p:cTn id="25" dur="1000" fill="hold"/>
                                        <p:tgtEl>
                                          <p:spTgt spid="30722">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30722">
                                            <p:txEl>
                                              <p:pRg st="10" end="1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722">
                                            <p:txEl>
                                              <p:pRg st="11" end="11"/>
                                            </p:txEl>
                                          </p:spTgt>
                                        </p:tgtEl>
                                        <p:attrNameLst>
                                          <p:attrName>style.visibility</p:attrName>
                                        </p:attrNameLst>
                                      </p:cBhvr>
                                      <p:to>
                                        <p:strVal val="visible"/>
                                      </p:to>
                                    </p:set>
                                    <p:animEffect transition="in" filter="fade">
                                      <p:cBhvr>
                                        <p:cTn id="29" dur="1000"/>
                                        <p:tgtEl>
                                          <p:spTgt spid="30722">
                                            <p:txEl>
                                              <p:pRg st="11" end="11"/>
                                            </p:txEl>
                                          </p:spTgt>
                                        </p:tgtEl>
                                      </p:cBhvr>
                                    </p:animEffect>
                                    <p:anim calcmode="lin" valueType="num">
                                      <p:cBhvr>
                                        <p:cTn id="30" dur="1000" fill="hold"/>
                                        <p:tgtEl>
                                          <p:spTgt spid="30722">
                                            <p:txEl>
                                              <p:pRg st="11" end="11"/>
                                            </p:txEl>
                                          </p:spTgt>
                                        </p:tgtEl>
                                        <p:attrNameLst>
                                          <p:attrName>ppt_x</p:attrName>
                                        </p:attrNameLst>
                                      </p:cBhvr>
                                      <p:tavLst>
                                        <p:tav tm="0">
                                          <p:val>
                                            <p:strVal val="#ppt_x"/>
                                          </p:val>
                                        </p:tav>
                                        <p:tav tm="100000">
                                          <p:val>
                                            <p:strVal val="#ppt_x"/>
                                          </p:val>
                                        </p:tav>
                                      </p:tavLst>
                                    </p:anim>
                                    <p:anim calcmode="lin" valueType="num">
                                      <p:cBhvr>
                                        <p:cTn id="31" dur="1000" fill="hold"/>
                                        <p:tgtEl>
                                          <p:spTgt spid="30722">
                                            <p:txEl>
                                              <p:pRg st="11" end="1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0722">
                                            <p:txEl>
                                              <p:pRg st="12" end="12"/>
                                            </p:txEl>
                                          </p:spTgt>
                                        </p:tgtEl>
                                        <p:attrNameLst>
                                          <p:attrName>style.visibility</p:attrName>
                                        </p:attrNameLst>
                                      </p:cBhvr>
                                      <p:to>
                                        <p:strVal val="visible"/>
                                      </p:to>
                                    </p:set>
                                    <p:animEffect transition="in" filter="fade">
                                      <p:cBhvr>
                                        <p:cTn id="34" dur="1000"/>
                                        <p:tgtEl>
                                          <p:spTgt spid="30722">
                                            <p:txEl>
                                              <p:pRg st="12" end="12"/>
                                            </p:txEl>
                                          </p:spTgt>
                                        </p:tgtEl>
                                      </p:cBhvr>
                                    </p:animEffect>
                                    <p:anim calcmode="lin" valueType="num">
                                      <p:cBhvr>
                                        <p:cTn id="35" dur="1000" fill="hold"/>
                                        <p:tgtEl>
                                          <p:spTgt spid="30722">
                                            <p:txEl>
                                              <p:pRg st="12" end="12"/>
                                            </p:txEl>
                                          </p:spTgt>
                                        </p:tgtEl>
                                        <p:attrNameLst>
                                          <p:attrName>ppt_x</p:attrName>
                                        </p:attrNameLst>
                                      </p:cBhvr>
                                      <p:tavLst>
                                        <p:tav tm="0">
                                          <p:val>
                                            <p:strVal val="#ppt_x"/>
                                          </p:val>
                                        </p:tav>
                                        <p:tav tm="100000">
                                          <p:val>
                                            <p:strVal val="#ppt_x"/>
                                          </p:val>
                                        </p:tav>
                                      </p:tavLst>
                                    </p:anim>
                                    <p:anim calcmode="lin" valueType="num">
                                      <p:cBhvr>
                                        <p:cTn id="36" dur="1000" fill="hold"/>
                                        <p:tgtEl>
                                          <p:spTgt spid="30722">
                                            <p:txEl>
                                              <p:pRg st="12" end="12"/>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0722">
                                            <p:txEl>
                                              <p:pRg st="13" end="13"/>
                                            </p:txEl>
                                          </p:spTgt>
                                        </p:tgtEl>
                                        <p:attrNameLst>
                                          <p:attrName>style.visibility</p:attrName>
                                        </p:attrNameLst>
                                      </p:cBhvr>
                                      <p:to>
                                        <p:strVal val="visible"/>
                                      </p:to>
                                    </p:set>
                                    <p:animEffect transition="in" filter="fade">
                                      <p:cBhvr>
                                        <p:cTn id="39" dur="1000"/>
                                        <p:tgtEl>
                                          <p:spTgt spid="30722">
                                            <p:txEl>
                                              <p:pRg st="13" end="13"/>
                                            </p:txEl>
                                          </p:spTgt>
                                        </p:tgtEl>
                                      </p:cBhvr>
                                    </p:animEffect>
                                    <p:anim calcmode="lin" valueType="num">
                                      <p:cBhvr>
                                        <p:cTn id="40" dur="1000" fill="hold"/>
                                        <p:tgtEl>
                                          <p:spTgt spid="30722">
                                            <p:txEl>
                                              <p:pRg st="13" end="13"/>
                                            </p:txEl>
                                          </p:spTgt>
                                        </p:tgtEl>
                                        <p:attrNameLst>
                                          <p:attrName>ppt_x</p:attrName>
                                        </p:attrNameLst>
                                      </p:cBhvr>
                                      <p:tavLst>
                                        <p:tav tm="0">
                                          <p:val>
                                            <p:strVal val="#ppt_x"/>
                                          </p:val>
                                        </p:tav>
                                        <p:tav tm="100000">
                                          <p:val>
                                            <p:strVal val="#ppt_x"/>
                                          </p:val>
                                        </p:tav>
                                      </p:tavLst>
                                    </p:anim>
                                    <p:anim calcmode="lin" valueType="num">
                                      <p:cBhvr>
                                        <p:cTn id="41" dur="1000" fill="hold"/>
                                        <p:tgtEl>
                                          <p:spTgt spid="30722">
                                            <p:txEl>
                                              <p:pRg st="13" end="1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0722">
                                            <p:txEl>
                                              <p:pRg st="14" end="14"/>
                                            </p:txEl>
                                          </p:spTgt>
                                        </p:tgtEl>
                                        <p:attrNameLst>
                                          <p:attrName>style.visibility</p:attrName>
                                        </p:attrNameLst>
                                      </p:cBhvr>
                                      <p:to>
                                        <p:strVal val="visible"/>
                                      </p:to>
                                    </p:set>
                                    <p:animEffect transition="in" filter="fade">
                                      <p:cBhvr>
                                        <p:cTn id="44" dur="1000"/>
                                        <p:tgtEl>
                                          <p:spTgt spid="30722">
                                            <p:txEl>
                                              <p:pRg st="14" end="14"/>
                                            </p:txEl>
                                          </p:spTgt>
                                        </p:tgtEl>
                                      </p:cBhvr>
                                    </p:animEffect>
                                    <p:anim calcmode="lin" valueType="num">
                                      <p:cBhvr>
                                        <p:cTn id="45" dur="1000" fill="hold"/>
                                        <p:tgtEl>
                                          <p:spTgt spid="30722">
                                            <p:txEl>
                                              <p:pRg st="14" end="14"/>
                                            </p:txEl>
                                          </p:spTgt>
                                        </p:tgtEl>
                                        <p:attrNameLst>
                                          <p:attrName>ppt_x</p:attrName>
                                        </p:attrNameLst>
                                      </p:cBhvr>
                                      <p:tavLst>
                                        <p:tav tm="0">
                                          <p:val>
                                            <p:strVal val="#ppt_x"/>
                                          </p:val>
                                        </p:tav>
                                        <p:tav tm="100000">
                                          <p:val>
                                            <p:strVal val="#ppt_x"/>
                                          </p:val>
                                        </p:tav>
                                      </p:tavLst>
                                    </p:anim>
                                    <p:anim calcmode="lin" valueType="num">
                                      <p:cBhvr>
                                        <p:cTn id="46" dur="1000" fill="hold"/>
                                        <p:tgtEl>
                                          <p:spTgt spid="3072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EB5B675-D491-4310-9C87-ADEF003C4A87}"/>
              </a:ext>
            </a:extLst>
          </p:cNvPr>
          <p:cNvSpPr>
            <a:spLocks noGrp="1" noRot="1" noChangeArrowheads="1"/>
          </p:cNvSpPr>
          <p:nvPr>
            <p:ph type="title"/>
          </p:nvPr>
        </p:nvSpPr>
        <p:spPr>
          <a:xfrm>
            <a:off x="5715001" y="570017"/>
            <a:ext cx="4673227" cy="1381125"/>
          </a:xfrm>
        </p:spPr>
        <p:txBody>
          <a:bodyPr>
            <a:noAutofit/>
          </a:bodyPr>
          <a:lstStyle/>
          <a:p>
            <a:pPr algn="l" eaLnBrk="1" hangingPunct="1">
              <a:lnSpc>
                <a:spcPct val="90000"/>
              </a:lnSpc>
            </a:pPr>
            <a:r>
              <a:rPr lang="en-US" altLang="en-US" dirty="0">
                <a:solidFill>
                  <a:srgbClr val="000000"/>
                </a:solidFill>
              </a:rPr>
              <a:t>A common error: </a:t>
            </a:r>
            <a:endParaRPr lang="en-US" altLang="en-US" sz="4000" dirty="0">
              <a:solidFill>
                <a:srgbClr val="000000"/>
              </a:solidFill>
            </a:endParaRPr>
          </a:p>
        </p:txBody>
      </p:sp>
      <p:pic>
        <p:nvPicPr>
          <p:cNvPr id="71" name="Graphic 70" descr="Explosion">
            <a:extLst>
              <a:ext uri="{FF2B5EF4-FFF2-40B4-BE49-F238E27FC236}">
                <a16:creationId xmlns:a16="http://schemas.microsoft.com/office/drawing/2014/main" id="{7D80AF16-ACD8-4715-B2A7-A686B6329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3490" y="2079067"/>
            <a:ext cx="3026740" cy="3026740"/>
          </a:xfrm>
          <a:prstGeom prst="rect">
            <a:avLst/>
          </a:prstGeom>
        </p:spPr>
      </p:pic>
      <p:sp>
        <p:nvSpPr>
          <p:cNvPr id="20483" name="Rectangle 3">
            <a:extLst>
              <a:ext uri="{FF2B5EF4-FFF2-40B4-BE49-F238E27FC236}">
                <a16:creationId xmlns:a16="http://schemas.microsoft.com/office/drawing/2014/main" id="{0E7071D4-0029-4196-90A4-41FACC78DF5D}"/>
              </a:ext>
            </a:extLst>
          </p:cNvPr>
          <p:cNvSpPr>
            <a:spLocks noGrp="1" noChangeArrowheads="1"/>
          </p:cNvSpPr>
          <p:nvPr>
            <p:ph idx="1"/>
          </p:nvPr>
        </p:nvSpPr>
        <p:spPr>
          <a:xfrm>
            <a:off x="6218659" y="2115938"/>
            <a:ext cx="4003614" cy="2927188"/>
          </a:xfrm>
        </p:spPr>
        <p:txBody>
          <a:bodyPr anchor="ctr">
            <a:normAutofit lnSpcReduction="10000"/>
          </a:bodyPr>
          <a:lstStyle/>
          <a:p>
            <a:pPr eaLnBrk="1" hangingPunct="1">
              <a:lnSpc>
                <a:spcPct val="90000"/>
              </a:lnSpc>
            </a:pPr>
            <a:r>
              <a:rPr lang="en-US" altLang="en-US" sz="1500" dirty="0">
                <a:solidFill>
                  <a:srgbClr val="000000"/>
                </a:solidFill>
              </a:rPr>
              <a:t>The function declaration should NEVER have a semicolon after it. </a:t>
            </a:r>
          </a:p>
          <a:p>
            <a:pPr eaLnBrk="1" hangingPunct="1">
              <a:lnSpc>
                <a:spcPct val="90000"/>
              </a:lnSpc>
            </a:pPr>
            <a:endParaRPr lang="en-US" altLang="en-US" sz="1500" dirty="0">
              <a:solidFill>
                <a:srgbClr val="000000"/>
              </a:solidFill>
            </a:endParaRPr>
          </a:p>
          <a:p>
            <a:pPr eaLnBrk="1" hangingPunct="1">
              <a:lnSpc>
                <a:spcPct val="90000"/>
              </a:lnSpc>
            </a:pPr>
            <a:r>
              <a:rPr lang="en-US" altLang="en-US" sz="1500" dirty="0">
                <a:solidFill>
                  <a:srgbClr val="000000"/>
                </a:solidFill>
              </a:rPr>
              <a:t>Doing so will cause the body of your function to never execute!</a:t>
            </a:r>
          </a:p>
          <a:p>
            <a:pPr eaLnBrk="1" hangingPunct="1">
              <a:lnSpc>
                <a:spcPct val="90000"/>
              </a:lnSpc>
            </a:pPr>
            <a:endParaRPr lang="en-US" altLang="en-US" sz="1500" dirty="0">
              <a:solidFill>
                <a:srgbClr val="000000"/>
              </a:solidFill>
            </a:endParaRPr>
          </a:p>
          <a:p>
            <a:pPr eaLnBrk="1" hangingPunct="1">
              <a:spcBef>
                <a:spcPct val="50000"/>
              </a:spcBef>
              <a:buFontTx/>
              <a:buNone/>
            </a:pPr>
            <a:r>
              <a:rPr lang="en-US" altLang="en-US" sz="1600" b="1" dirty="0">
                <a:latin typeface="Courier New" panose="02070309020205020404" pitchFamily="49" charset="0"/>
                <a:cs typeface="Courier New" panose="02070309020205020404" pitchFamily="49" charset="0"/>
              </a:rPr>
              <a:t>function greetUser( )</a:t>
            </a:r>
            <a:r>
              <a:rPr lang="en-US" altLang="en-US" sz="1800" b="1" dirty="0">
                <a:latin typeface="Courier New" panose="02070309020205020404" pitchFamily="49" charset="0"/>
                <a:cs typeface="Courier New" panose="02070309020205020404" pitchFamily="49" charset="0"/>
              </a:rPr>
              <a:t>;</a:t>
            </a:r>
            <a:r>
              <a:rPr lang="en-US" altLang="en-US" sz="1600" b="1" dirty="0">
                <a:latin typeface="Courier New" panose="02070309020205020404" pitchFamily="49" charset="0"/>
                <a:cs typeface="Courier New" panose="02070309020205020404" pitchFamily="49" charset="0"/>
              </a:rPr>
              <a:t> </a:t>
            </a:r>
          </a:p>
          <a:p>
            <a:pPr eaLnBrk="1" hangingPunct="1">
              <a:spcBef>
                <a:spcPct val="50000"/>
              </a:spcBef>
              <a:buFontTx/>
              <a:buNone/>
            </a:pPr>
            <a:r>
              <a:rPr lang="en-US" altLang="en-US" sz="1600" b="1" dirty="0">
                <a:latin typeface="Courier New" panose="02070309020205020404" pitchFamily="49" charset="0"/>
                <a:cs typeface="Courier New" panose="02070309020205020404" pitchFamily="49" charset="0"/>
              </a:rPr>
              <a:t>{</a:t>
            </a:r>
          </a:p>
          <a:p>
            <a:pPr eaLnBrk="1" hangingPunct="1">
              <a:spcBef>
                <a:spcPct val="50000"/>
              </a:spcBef>
              <a:buFontTx/>
              <a:buNone/>
            </a:pPr>
            <a:r>
              <a:rPr lang="en-US" altLang="en-US" sz="1600" b="1" dirty="0">
                <a:latin typeface="Courier New" panose="02070309020205020404" pitchFamily="49" charset="0"/>
                <a:cs typeface="Courier New" panose="02070309020205020404" pitchFamily="49" charset="0"/>
              </a:rPr>
              <a:t>   alert("Hello...");</a:t>
            </a:r>
          </a:p>
          <a:p>
            <a:pPr eaLnBrk="1" hangingPunct="1">
              <a:spcBef>
                <a:spcPct val="50000"/>
              </a:spcBef>
              <a:buFontTx/>
              <a:buNone/>
            </a:pPr>
            <a:r>
              <a:rPr lang="en-US" altLang="en-US" sz="1600" b="1" dirty="0">
                <a:latin typeface="Courier New" panose="02070309020205020404" pitchFamily="49" charset="0"/>
                <a:cs typeface="Courier New" panose="02070309020205020404" pitchFamily="49" charset="0"/>
              </a:rPr>
              <a:t>}</a:t>
            </a:r>
          </a:p>
          <a:p>
            <a:pPr marL="0" indent="0" eaLnBrk="1" hangingPunct="1">
              <a:lnSpc>
                <a:spcPct val="90000"/>
              </a:lnSpc>
              <a:buNone/>
            </a:pPr>
            <a:endParaRPr lang="en-US" altLang="en-US" sz="1500" dirty="0">
              <a:solidFill>
                <a:srgbClr val="000000"/>
              </a:solidFill>
            </a:endParaRPr>
          </a:p>
          <a:p>
            <a:pPr eaLnBrk="1" hangingPunct="1">
              <a:lnSpc>
                <a:spcPct val="90000"/>
              </a:lnSpc>
            </a:pPr>
            <a:endParaRPr lang="en-US" altLang="en-US" sz="1500" dirty="0">
              <a:solidFill>
                <a:srgbClr val="000000"/>
              </a:solidFill>
            </a:endParaRPr>
          </a:p>
        </p:txBody>
      </p:sp>
      <p:sp>
        <p:nvSpPr>
          <p:cNvPr id="4" name="Rectangle: Rounded Corners 3">
            <a:extLst>
              <a:ext uri="{FF2B5EF4-FFF2-40B4-BE49-F238E27FC236}">
                <a16:creationId xmlns:a16="http://schemas.microsoft.com/office/drawing/2014/main" id="{7B2EEB31-90AE-47F2-BDF4-A709F3AED2CF}"/>
              </a:ext>
            </a:extLst>
          </p:cNvPr>
          <p:cNvSpPr/>
          <p:nvPr/>
        </p:nvSpPr>
        <p:spPr>
          <a:xfrm>
            <a:off x="8839200" y="3352800"/>
            <a:ext cx="228600" cy="30480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0BDAC14F-B133-4209-A7E4-4F218E5F1A9A}"/>
              </a:ext>
            </a:extLst>
          </p:cNvPr>
          <p:cNvSpPr txBox="1"/>
          <p:nvPr/>
        </p:nvSpPr>
        <p:spPr>
          <a:xfrm>
            <a:off x="6306333" y="5562601"/>
            <a:ext cx="3915941"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en-US" dirty="0">
                <a:solidFill>
                  <a:srgbClr val="000000"/>
                </a:solidFill>
              </a:rPr>
              <a:t>Never place a semicolon after your function declaration.</a:t>
            </a:r>
            <a:endParaRPr lang="en-US" dirty="0"/>
          </a:p>
        </p:txBody>
      </p:sp>
      <p:sp>
        <p:nvSpPr>
          <p:cNvPr id="6" name="TextBox 5">
            <a:extLst>
              <a:ext uri="{FF2B5EF4-FFF2-40B4-BE49-F238E27FC236}">
                <a16:creationId xmlns:a16="http://schemas.microsoft.com/office/drawing/2014/main" id="{66E9DED9-112C-410F-8FE1-79C222951D59}"/>
              </a:ext>
            </a:extLst>
          </p:cNvPr>
          <p:cNvSpPr txBox="1"/>
          <p:nvPr/>
        </p:nvSpPr>
        <p:spPr>
          <a:xfrm>
            <a:off x="2286001" y="-457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1230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D94B67-39D7-461B-8B13-159482D65995}"/>
              </a:ext>
            </a:extLst>
          </p:cNvPr>
          <p:cNvSpPr txBox="1">
            <a:spLocks/>
          </p:cNvSpPr>
          <p:nvPr/>
        </p:nvSpPr>
        <p:spPr bwMode="auto">
          <a:xfrm>
            <a:off x="6583972" y="1783959"/>
            <a:ext cx="3483937" cy="2889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eaLnBrk="1" hangingPunct="1"/>
            <a:r>
              <a:rPr lang="en-US" altLang="en-US" sz="3600" dirty="0"/>
              <a:t>JavaScript</a:t>
            </a:r>
          </a:p>
        </p:txBody>
      </p:sp>
      <p:sp>
        <p:nvSpPr>
          <p:cNvPr id="7" name="Subtitle 1">
            <a:extLst>
              <a:ext uri="{FF2B5EF4-FFF2-40B4-BE49-F238E27FC236}">
                <a16:creationId xmlns:a16="http://schemas.microsoft.com/office/drawing/2014/main" id="{8A4BE697-36D8-43E6-99AB-D5C37988333A}"/>
              </a:ext>
            </a:extLst>
          </p:cNvPr>
          <p:cNvSpPr txBox="1">
            <a:spLocks/>
          </p:cNvSpPr>
          <p:nvPr/>
        </p:nvSpPr>
        <p:spPr bwMode="auto">
          <a:xfrm>
            <a:off x="6583971" y="4750894"/>
            <a:ext cx="3483937" cy="11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defRPr/>
            </a:pPr>
            <a:r>
              <a:rPr lang="en-US" sz="4000" dirty="0"/>
              <a:t>Variables</a:t>
            </a:r>
          </a:p>
        </p:txBody>
      </p:sp>
      <p:pic>
        <p:nvPicPr>
          <p:cNvPr id="10" name="Picture 4" descr="Image result for javascript">
            <a:extLst>
              <a:ext uri="{FF2B5EF4-FFF2-40B4-BE49-F238E27FC236}">
                <a16:creationId xmlns:a16="http://schemas.microsoft.com/office/drawing/2014/main" id="{9247053E-399F-4AF3-903B-07DF226D8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8536" y="1023993"/>
            <a:ext cx="3035882" cy="3441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986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68F20577-0351-4CD6-A4C7-BE2B6CBED545}"/>
              </a:ext>
            </a:extLst>
          </p:cNvPr>
          <p:cNvSpPr>
            <a:spLocks noGrp="1"/>
          </p:cNvSpPr>
          <p:nvPr>
            <p:ph type="title"/>
          </p:nvPr>
        </p:nvSpPr>
        <p:spPr>
          <a:xfrm>
            <a:off x="1676400" y="109539"/>
            <a:ext cx="6400800" cy="852487"/>
          </a:xfrm>
        </p:spPr>
        <p:txBody>
          <a:bodyPr/>
          <a:lstStyle/>
          <a:p>
            <a:pPr eaLnBrk="1" hangingPunct="1"/>
            <a:r>
              <a:rPr lang="en-US" altLang="en-US" dirty="0"/>
              <a:t>Learning Objectives</a:t>
            </a:r>
          </a:p>
        </p:txBody>
      </p:sp>
      <p:sp>
        <p:nvSpPr>
          <p:cNvPr id="3075" name="Content Placeholder 2">
            <a:extLst>
              <a:ext uri="{FF2B5EF4-FFF2-40B4-BE49-F238E27FC236}">
                <a16:creationId xmlns:a16="http://schemas.microsoft.com/office/drawing/2014/main" id="{9463288B-FF6A-44C6-90F3-D7000F663641}"/>
              </a:ext>
            </a:extLst>
          </p:cNvPr>
          <p:cNvSpPr>
            <a:spLocks noGrp="1"/>
          </p:cNvSpPr>
          <p:nvPr>
            <p:ph idx="1"/>
          </p:nvPr>
        </p:nvSpPr>
        <p:spPr>
          <a:xfrm>
            <a:off x="1752600" y="1143000"/>
            <a:ext cx="7620000" cy="4876800"/>
          </a:xfrm>
        </p:spPr>
        <p:txBody>
          <a:bodyPr/>
          <a:lstStyle/>
          <a:p>
            <a:pPr marL="57150" indent="0" eaLnBrk="1" hangingPunct="1">
              <a:buNone/>
              <a:defRPr/>
            </a:pPr>
            <a:r>
              <a:rPr lang="en-US" sz="2400" dirty="0"/>
              <a:t>By the end of this lecture, you should be able to:</a:t>
            </a:r>
          </a:p>
          <a:p>
            <a:pPr marL="57150" indent="0" eaLnBrk="1" hangingPunct="1">
              <a:buNone/>
              <a:defRPr/>
            </a:pPr>
            <a:endParaRPr lang="en-US" sz="2400" dirty="0"/>
          </a:p>
          <a:p>
            <a:pPr lvl="1" eaLnBrk="1" hangingPunct="1">
              <a:buFont typeface="Arial" charset="0"/>
              <a:buChar char="–"/>
              <a:defRPr/>
            </a:pPr>
            <a:r>
              <a:rPr lang="en-US" sz="1800" dirty="0"/>
              <a:t>Understand what it means to "declare" a variable</a:t>
            </a:r>
          </a:p>
          <a:p>
            <a:pPr lvl="1" eaLnBrk="1" hangingPunct="1">
              <a:buFont typeface="Arial" charset="0"/>
              <a:buChar char="–"/>
              <a:defRPr/>
            </a:pPr>
            <a:r>
              <a:rPr lang="en-US" sz="1800" dirty="0"/>
              <a:t>Appreciate the importance of giving a clear and useful identifiers to variables</a:t>
            </a:r>
          </a:p>
          <a:p>
            <a:pPr lvl="1" eaLnBrk="1" hangingPunct="1">
              <a:buFont typeface="Arial" charset="0"/>
              <a:buChar char="–"/>
              <a:defRPr/>
            </a:pPr>
            <a:r>
              <a:rPr lang="en-US" sz="1800" dirty="0"/>
              <a:t> Apply a basic mathematical formula and assign the resulting value to a variable</a:t>
            </a:r>
          </a:p>
          <a:p>
            <a:pPr lvl="1" eaLnBrk="1" hangingPunct="1">
              <a:buFont typeface="Arial" charset="0"/>
              <a:buChar char="–"/>
              <a:defRPr/>
            </a:pPr>
            <a:r>
              <a:rPr lang="en-US" sz="1800" dirty="0"/>
              <a:t>Become more comfortable with the use </a:t>
            </a:r>
            <a:r>
              <a:rPr lang="en-US" sz="1800"/>
              <a:t>of strings</a:t>
            </a:r>
            <a:endParaRPr lang="en-US" sz="1800" dirty="0"/>
          </a:p>
          <a:p>
            <a:pPr lvl="1" eaLnBrk="1" hangingPunct="1">
              <a:buFont typeface="Arial" charset="0"/>
              <a:buChar char="–"/>
              <a:defRPr/>
            </a:pPr>
            <a:r>
              <a:rPr lang="en-US" sz="1800" b="1" dirty="0"/>
              <a:t>FROM MEMORY: Be able to create a simple conversion page such as a conversion between fahrenheit and celcius.</a:t>
            </a:r>
          </a:p>
          <a:p>
            <a:pPr marL="457200" lvl="1" indent="0" eaLnBrk="1" hangingPunct="1">
              <a:buNone/>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p:txBody>
      </p:sp>
      <p:pic>
        <p:nvPicPr>
          <p:cNvPr id="5124" name="Picture 4" descr="C:\Users\yosef\Dropbox\130 Expression Web\images\question_mark_learning.jpg">
            <a:extLst>
              <a:ext uri="{FF2B5EF4-FFF2-40B4-BE49-F238E27FC236}">
                <a16:creationId xmlns:a16="http://schemas.microsoft.com/office/drawing/2014/main" id="{643EA08B-3300-4D16-93D5-E305FFF05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4330">
            <a:off x="8959850" y="95250"/>
            <a:ext cx="17335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5122" name="Rectangle 2">
            <a:extLst>
              <a:ext uri="{FF2B5EF4-FFF2-40B4-BE49-F238E27FC236}">
                <a16:creationId xmlns:a16="http://schemas.microsoft.com/office/drawing/2014/main" id="{216BCFA4-78C3-4313-9291-C314ECAA2D4F}"/>
              </a:ext>
            </a:extLst>
          </p:cNvPr>
          <p:cNvSpPr>
            <a:spLocks noGrp="1" noRot="1"/>
          </p:cNvSpPr>
          <p:nvPr>
            <p:ph type="title"/>
          </p:nvPr>
        </p:nvSpPr>
        <p:spPr>
          <a:xfrm>
            <a:off x="2004060" y="2053641"/>
            <a:ext cx="2751871" cy="2760098"/>
          </a:xfrm>
        </p:spPr>
        <p:txBody>
          <a:bodyPr>
            <a:normAutofit/>
          </a:bodyPr>
          <a:lstStyle/>
          <a:p>
            <a:pPr eaLnBrk="1" hangingPunct="1"/>
            <a:r>
              <a:rPr lang="en-US" altLang="en-US" dirty="0">
                <a:solidFill>
                  <a:srgbClr val="FFFFFF"/>
                </a:solidFill>
              </a:rPr>
              <a:t>About Scripting Languages</a:t>
            </a:r>
          </a:p>
        </p:txBody>
      </p:sp>
      <p:sp>
        <p:nvSpPr>
          <p:cNvPr id="5123" name="Rectangle 3">
            <a:extLst>
              <a:ext uri="{FF2B5EF4-FFF2-40B4-BE49-F238E27FC236}">
                <a16:creationId xmlns:a16="http://schemas.microsoft.com/office/drawing/2014/main" id="{AE670BA0-2F56-4B00-B9D5-FC1E9E375585}"/>
              </a:ext>
            </a:extLst>
          </p:cNvPr>
          <p:cNvSpPr>
            <a:spLocks noGrp="1"/>
          </p:cNvSpPr>
          <p:nvPr>
            <p:ph idx="1"/>
          </p:nvPr>
        </p:nvSpPr>
        <p:spPr>
          <a:xfrm>
            <a:off x="6091931" y="801866"/>
            <a:ext cx="3979563" cy="5230634"/>
          </a:xfrm>
        </p:spPr>
        <p:txBody>
          <a:bodyPr anchor="ctr">
            <a:normAutofit/>
          </a:bodyPr>
          <a:lstStyle/>
          <a:p>
            <a:pPr eaLnBrk="1" hangingPunct="1">
              <a:lnSpc>
                <a:spcPct val="90000"/>
              </a:lnSpc>
            </a:pPr>
            <a:r>
              <a:rPr lang="en-US" altLang="en-US" sz="1900" dirty="0">
                <a:solidFill>
                  <a:srgbClr val="000000"/>
                </a:solidFill>
              </a:rPr>
              <a:t>A scripting language provides a set of instructions for the computer to follow.</a:t>
            </a:r>
          </a:p>
          <a:p>
            <a:pPr lvl="2" eaLnBrk="1" hangingPunct="1">
              <a:lnSpc>
                <a:spcPct val="90000"/>
              </a:lnSpc>
            </a:pPr>
            <a:r>
              <a:rPr lang="en-US" altLang="en-US" sz="1900" dirty="0">
                <a:solidFill>
                  <a:srgbClr val="000000"/>
                </a:solidFill>
              </a:rPr>
              <a:t>Do a calculation</a:t>
            </a:r>
          </a:p>
          <a:p>
            <a:pPr lvl="2" eaLnBrk="1" hangingPunct="1">
              <a:lnSpc>
                <a:spcPct val="90000"/>
              </a:lnSpc>
            </a:pPr>
            <a:r>
              <a:rPr lang="en-US" altLang="en-US" sz="1900" dirty="0">
                <a:solidFill>
                  <a:srgbClr val="000000"/>
                </a:solidFill>
              </a:rPr>
              <a:t>Change an image</a:t>
            </a:r>
          </a:p>
          <a:p>
            <a:pPr lvl="2" eaLnBrk="1" hangingPunct="1">
              <a:lnSpc>
                <a:spcPct val="90000"/>
              </a:lnSpc>
            </a:pPr>
            <a:r>
              <a:rPr lang="en-US" altLang="en-US" sz="1900" dirty="0">
                <a:solidFill>
                  <a:srgbClr val="000000"/>
                </a:solidFill>
              </a:rPr>
              <a:t>Store some information</a:t>
            </a:r>
          </a:p>
          <a:p>
            <a:pPr eaLnBrk="1" hangingPunct="1">
              <a:lnSpc>
                <a:spcPct val="90000"/>
              </a:lnSpc>
            </a:pPr>
            <a:r>
              <a:rPr lang="en-US" altLang="en-US" sz="1900" dirty="0">
                <a:solidFill>
                  <a:srgbClr val="000000"/>
                </a:solidFill>
              </a:rPr>
              <a:t>JavaScript is by far the most widely-used client-side scripting language on the web.</a:t>
            </a:r>
          </a:p>
          <a:p>
            <a:pPr lvl="1" eaLnBrk="1" hangingPunct="1">
              <a:lnSpc>
                <a:spcPct val="90000"/>
              </a:lnSpc>
            </a:pPr>
            <a:r>
              <a:rPr lang="en-US" altLang="en-US" sz="1900" dirty="0">
                <a:solidFill>
                  <a:srgbClr val="000000"/>
                </a:solidFill>
              </a:rPr>
              <a:t>We'll explain </a:t>
            </a:r>
            <a:r>
              <a:rPr lang="en-US" altLang="en-US" sz="1900">
                <a:solidFill>
                  <a:srgbClr val="000000"/>
                </a:solidFill>
              </a:rPr>
              <a:t>"client-side” </a:t>
            </a:r>
            <a:r>
              <a:rPr lang="en-US" altLang="en-US" sz="1900" dirty="0">
                <a:solidFill>
                  <a:srgbClr val="000000"/>
                </a:solidFill>
              </a:rPr>
              <a:t>later</a:t>
            </a:r>
          </a:p>
          <a:p>
            <a:pPr eaLnBrk="1" hangingPunct="1">
              <a:lnSpc>
                <a:spcPct val="90000"/>
              </a:lnSpc>
            </a:pPr>
            <a:r>
              <a:rPr lang="en-US" altLang="en-US" sz="1900" dirty="0">
                <a:solidFill>
                  <a:srgbClr val="000000"/>
                </a:solidFill>
              </a:rPr>
              <a:t>There are several other languages commonly used for web scripting. Some of the best known are PHP and Ruby.</a:t>
            </a:r>
          </a:p>
          <a:p>
            <a:pPr eaLnBrk="1" hangingPunct="1">
              <a:lnSpc>
                <a:spcPct val="90000"/>
              </a:lnSpc>
            </a:pPr>
            <a:r>
              <a:rPr lang="en-US" altLang="en-US" sz="1900" dirty="0">
                <a:solidFill>
                  <a:srgbClr val="000000"/>
                </a:solidFill>
              </a:rPr>
              <a:t>Full-fledged programming languages including Python, C#, Java and others are also used.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AC57952-D232-4ED1-8299-1A9FF2122476}"/>
              </a:ext>
            </a:extLst>
          </p:cNvPr>
          <p:cNvSpPr>
            <a:spLocks noGrp="1"/>
          </p:cNvSpPr>
          <p:nvPr>
            <p:ph type="title"/>
          </p:nvPr>
        </p:nvSpPr>
        <p:spPr>
          <a:xfrm>
            <a:off x="2152650" y="631826"/>
            <a:ext cx="7886700" cy="1325563"/>
          </a:xfrm>
        </p:spPr>
        <p:txBody>
          <a:bodyPr>
            <a:normAutofit/>
          </a:bodyPr>
          <a:lstStyle/>
          <a:p>
            <a:pPr eaLnBrk="1" hangingPunct="1">
              <a:lnSpc>
                <a:spcPct val="90000"/>
              </a:lnSpc>
            </a:pPr>
            <a:r>
              <a:rPr lang="en-US" altLang="en-US" dirty="0"/>
              <a:t> Using “</a:t>
            </a:r>
            <a:r>
              <a:rPr lang="en-US" altLang="en-US" i="1" dirty="0"/>
              <a:t>variables”</a:t>
            </a:r>
            <a:r>
              <a:rPr lang="en-US" altLang="en-US" dirty="0"/>
              <a:t> to store information</a:t>
            </a:r>
          </a:p>
        </p:txBody>
      </p:sp>
      <p:sp>
        <p:nvSpPr>
          <p:cNvPr id="7171" name="Content Placeholder 2">
            <a:extLst>
              <a:ext uri="{FF2B5EF4-FFF2-40B4-BE49-F238E27FC236}">
                <a16:creationId xmlns:a16="http://schemas.microsoft.com/office/drawing/2014/main" id="{575F7701-F9C5-4AE1-81D0-FF55526EE027}"/>
              </a:ext>
            </a:extLst>
          </p:cNvPr>
          <p:cNvSpPr>
            <a:spLocks noGrp="1"/>
          </p:cNvSpPr>
          <p:nvPr>
            <p:ph idx="1"/>
          </p:nvPr>
        </p:nvSpPr>
        <p:spPr>
          <a:xfrm>
            <a:off x="2152650" y="1676401"/>
            <a:ext cx="7886700" cy="4401184"/>
          </a:xfrm>
        </p:spPr>
        <p:txBody>
          <a:bodyPr>
            <a:normAutofit lnSpcReduction="10000"/>
          </a:bodyPr>
          <a:lstStyle/>
          <a:p>
            <a:pPr marL="0" indent="0" eaLnBrk="1" hangingPunct="1">
              <a:lnSpc>
                <a:spcPct val="90000"/>
              </a:lnSpc>
              <a:buNone/>
              <a:defRPr/>
            </a:pPr>
            <a:r>
              <a:rPr lang="en-US" altLang="en-US" sz="1600" b="1" dirty="0"/>
              <a:t>What is a variable?</a:t>
            </a:r>
          </a:p>
          <a:p>
            <a:pPr eaLnBrk="1" hangingPunct="1">
              <a:lnSpc>
                <a:spcPct val="90000"/>
              </a:lnSpc>
              <a:defRPr/>
            </a:pPr>
            <a:r>
              <a:rPr lang="en-US" altLang="en-US" sz="1600" dirty="0"/>
              <a:t>Often (</a:t>
            </a:r>
            <a:r>
              <a:rPr lang="en-US" altLang="en-US" sz="1600" i="1" dirty="0"/>
              <a:t>very</a:t>
            </a:r>
            <a:r>
              <a:rPr lang="en-US" altLang="en-US" sz="1600" dirty="0"/>
              <a:t> often) in programming, we need to temporarily store information. For example, suppose you want to retrieve the user’s name and email address from a web form so that you can enter it into a database. Where will you store this information in the short term?</a:t>
            </a:r>
          </a:p>
          <a:p>
            <a:pPr eaLnBrk="1" hangingPunct="1">
              <a:lnSpc>
                <a:spcPct val="90000"/>
              </a:lnSpc>
              <a:defRPr/>
            </a:pPr>
            <a:r>
              <a:rPr lang="en-US" altLang="en-US" sz="1600" dirty="0"/>
              <a:t>You can store this information inside something called a ‘variable’. A variable is a tiny space in your computer’s memory that you reserve in order to store a piece of information. </a:t>
            </a:r>
          </a:p>
          <a:p>
            <a:pPr marL="0" indent="0" eaLnBrk="1" hangingPunct="1">
              <a:lnSpc>
                <a:spcPct val="90000"/>
              </a:lnSpc>
              <a:buNone/>
              <a:defRPr/>
            </a:pPr>
            <a:endParaRPr lang="en-US" altLang="en-US" sz="1600" dirty="0"/>
          </a:p>
          <a:p>
            <a:pPr marL="0" indent="0" eaLnBrk="1" hangingPunct="1">
              <a:lnSpc>
                <a:spcPct val="90000"/>
              </a:lnSpc>
              <a:buNone/>
              <a:defRPr/>
            </a:pPr>
            <a:r>
              <a:rPr lang="en-US" altLang="en-US" sz="1600" b="1" dirty="0"/>
              <a:t>How to we create a variable?</a:t>
            </a:r>
          </a:p>
          <a:p>
            <a:pPr eaLnBrk="1" hangingPunct="1">
              <a:lnSpc>
                <a:spcPct val="90000"/>
              </a:lnSpc>
              <a:defRPr/>
            </a:pPr>
            <a:r>
              <a:rPr lang="en-US" altLang="en-US" sz="1600" dirty="0"/>
              <a:t>In order to create a variable we simply “declare” it. Here is an example of declaring a variable called ‘userName’:     </a:t>
            </a:r>
          </a:p>
          <a:p>
            <a:pPr marL="457200" lvl="1" indent="0" eaLnBrk="1" hangingPunct="1">
              <a:lnSpc>
                <a:spcPct val="90000"/>
              </a:lnSpc>
              <a:buNone/>
              <a:defRPr/>
            </a:pPr>
            <a:r>
              <a:rPr lang="en-US" altLang="en-US" sz="1600" dirty="0"/>
              <a:t>			</a:t>
            </a:r>
            <a:r>
              <a:rPr lang="en-US" altLang="en-US" sz="1600" b="1" dirty="0">
                <a:latin typeface="Courier New" panose="02070309020205020404" pitchFamily="49" charset="0"/>
                <a:cs typeface="Courier New" panose="02070309020205020404" pitchFamily="49" charset="0"/>
              </a:rPr>
              <a:t>var userName;</a:t>
            </a:r>
          </a:p>
          <a:p>
            <a:pPr lvl="1" eaLnBrk="1" hangingPunct="1">
              <a:lnSpc>
                <a:spcPct val="90000"/>
              </a:lnSpc>
              <a:defRPr/>
            </a:pPr>
            <a:r>
              <a:rPr lang="en-US" altLang="en-US" sz="1400" dirty="0"/>
              <a:t>That’s it!! You can now store any information in this variable that you want.   </a:t>
            </a:r>
            <a:endParaRPr lang="en-US" altLang="en-US" sz="1200" dirty="0"/>
          </a:p>
          <a:p>
            <a:pPr marL="0" indent="0" eaLnBrk="1" hangingPunct="1">
              <a:lnSpc>
                <a:spcPct val="90000"/>
              </a:lnSpc>
              <a:buNone/>
              <a:defRPr/>
            </a:pPr>
            <a:endParaRPr lang="en-US" altLang="en-US" sz="1600" dirty="0"/>
          </a:p>
          <a:p>
            <a:pPr eaLnBrk="1" hangingPunct="1">
              <a:lnSpc>
                <a:spcPct val="90000"/>
              </a:lnSpc>
              <a:defRPr/>
            </a:pPr>
            <a:r>
              <a:rPr lang="en-US" altLang="en-US" sz="1600" dirty="0"/>
              <a:t>Example:</a:t>
            </a:r>
            <a:endParaRPr lang="en-US" altLang="en-US" sz="1600" b="1" dirty="0">
              <a:latin typeface="Courier New" panose="02070309020205020404" pitchFamily="49" charset="0"/>
              <a:cs typeface="Courier New" panose="02070309020205020404" pitchFamily="49" charset="0"/>
            </a:endParaRPr>
          </a:p>
          <a:p>
            <a:pPr lvl="1" eaLnBrk="1" hangingPunct="1">
              <a:lnSpc>
                <a:spcPct val="90000"/>
              </a:lnSpc>
              <a:spcBef>
                <a:spcPct val="0"/>
              </a:spcBef>
              <a:buFontTx/>
              <a:buNone/>
              <a:defRPr/>
            </a:pPr>
            <a:r>
              <a:rPr lang="en-US" altLang="en-US" sz="1600" b="1" dirty="0">
                <a:latin typeface="Courier New" panose="02070309020205020404" pitchFamily="49" charset="0"/>
                <a:cs typeface="Courier New" panose="02070309020205020404" pitchFamily="49" charset="0"/>
              </a:rPr>
              <a:t>var userName; 	  </a:t>
            </a:r>
            <a:r>
              <a:rPr lang="en-US" altLang="en-US" sz="1600" b="1" dirty="0">
                <a:latin typeface="Courier New" panose="02070309020205020404" pitchFamily="49" charset="0"/>
                <a:cs typeface="Courier New" panose="02070309020205020404" pitchFamily="49" charset="0"/>
                <a:sym typeface="Wingdings" panose="05000000000000000000" pitchFamily="2" charset="2"/>
              </a:rPr>
              <a:t> Declaring the variable</a:t>
            </a:r>
            <a:endParaRPr lang="en-US" altLang="en-US" sz="1600" b="1" dirty="0">
              <a:latin typeface="Courier New" panose="02070309020205020404" pitchFamily="49" charset="0"/>
              <a:cs typeface="Courier New" panose="02070309020205020404" pitchFamily="49" charset="0"/>
            </a:endParaRPr>
          </a:p>
          <a:p>
            <a:pPr lvl="1" eaLnBrk="1" hangingPunct="1">
              <a:lnSpc>
                <a:spcPct val="90000"/>
              </a:lnSpc>
              <a:spcBef>
                <a:spcPct val="0"/>
              </a:spcBef>
              <a:buFontTx/>
              <a:buNone/>
              <a:defRPr/>
            </a:pPr>
            <a:r>
              <a:rPr lang="en-US" altLang="en-US" sz="1600" b="1" dirty="0">
                <a:latin typeface="Courier New" panose="02070309020205020404" pitchFamily="49" charset="0"/>
                <a:cs typeface="Courier New" panose="02070309020205020404" pitchFamily="49" charset="0"/>
              </a:rPr>
              <a:t>userName = "Robert"; </a:t>
            </a:r>
            <a:r>
              <a:rPr lang="en-US" altLang="en-US" sz="1600" b="1" dirty="0">
                <a:latin typeface="Courier New" panose="02070309020205020404" pitchFamily="49" charset="0"/>
                <a:cs typeface="Courier New" panose="02070309020205020404" pitchFamily="49" charset="0"/>
                <a:sym typeface="Wingdings" panose="05000000000000000000" pitchFamily="2" charset="2"/>
              </a:rPr>
              <a:t>Assigning a value to the variable</a:t>
            </a:r>
            <a:endParaRPr lang="en-US" altLang="en-US" sz="1600" b="1" dirty="0">
              <a:latin typeface="Courier New" panose="02070309020205020404" pitchFamily="49" charset="0"/>
              <a:cs typeface="Courier New" panose="02070309020205020404" pitchFamily="49" charset="0"/>
            </a:endParaRPr>
          </a:p>
        </p:txBody>
      </p:sp>
      <p:sp>
        <p:nvSpPr>
          <p:cNvPr id="7172" name="Slide Number Placeholder 3">
            <a:extLst>
              <a:ext uri="{FF2B5EF4-FFF2-40B4-BE49-F238E27FC236}">
                <a16:creationId xmlns:a16="http://schemas.microsoft.com/office/drawing/2014/main" id="{093DE978-7D84-4627-9FDB-7A0A7F2D875F}"/>
              </a:ext>
            </a:extLst>
          </p:cNvPr>
          <p:cNvSpPr>
            <a:spLocks noGrp="1"/>
          </p:cNvSpPr>
          <p:nvPr>
            <p:ph type="sldNum" sz="quarter" idx="12"/>
          </p:nvPr>
        </p:nvSpPr>
        <p:spPr bwMode="auto">
          <a:xfrm>
            <a:off x="7981950" y="6077586"/>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spcAft>
                <a:spcPts val="600"/>
              </a:spcAft>
              <a:buNone/>
            </a:pPr>
            <a:fld id="{7236B781-3ED1-40F0-8194-D0DEC5149031}" type="slidenum">
              <a:rPr lang="en-US" altLang="en-US" sz="1800">
                <a:latin typeface="Arial" panose="020B0604020202020204" pitchFamily="34" charset="0"/>
              </a:rPr>
              <a:pPr>
                <a:lnSpc>
                  <a:spcPct val="90000"/>
                </a:lnSpc>
                <a:spcBef>
                  <a:spcPct val="0"/>
                </a:spcBef>
                <a:spcAft>
                  <a:spcPts val="600"/>
                </a:spcAft>
                <a:buNone/>
              </a:pPr>
              <a:t>30</a:t>
            </a:fld>
            <a:endParaRPr lang="en-US" altLang="en-US" sz="1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1310E2A-6097-435F-A1CC-64D69F36A8AD}"/>
              </a:ext>
            </a:extLst>
          </p:cNvPr>
          <p:cNvSpPr>
            <a:spLocks noGrp="1"/>
          </p:cNvSpPr>
          <p:nvPr>
            <p:ph type="title"/>
          </p:nvPr>
        </p:nvSpPr>
        <p:spPr>
          <a:xfrm>
            <a:off x="1524000" y="228601"/>
            <a:ext cx="9144000" cy="447675"/>
          </a:xfrm>
        </p:spPr>
        <p:txBody>
          <a:bodyPr/>
          <a:lstStyle/>
          <a:p>
            <a:pPr eaLnBrk="1" hangingPunct="1"/>
            <a:r>
              <a:rPr lang="en-US" altLang="en-US" sz="3200" dirty="0"/>
              <a:t>Variables cont.</a:t>
            </a:r>
          </a:p>
        </p:txBody>
      </p:sp>
      <p:sp>
        <p:nvSpPr>
          <p:cNvPr id="8195" name="Content Placeholder 2">
            <a:extLst>
              <a:ext uri="{FF2B5EF4-FFF2-40B4-BE49-F238E27FC236}">
                <a16:creationId xmlns:a16="http://schemas.microsoft.com/office/drawing/2014/main" id="{A2B1B43E-DADF-4B7B-9FA1-CA49B6BEB5B9}"/>
              </a:ext>
            </a:extLst>
          </p:cNvPr>
          <p:cNvSpPr>
            <a:spLocks noGrp="1"/>
          </p:cNvSpPr>
          <p:nvPr>
            <p:ph idx="1"/>
          </p:nvPr>
        </p:nvSpPr>
        <p:spPr>
          <a:xfrm>
            <a:off x="1676400" y="709832"/>
            <a:ext cx="8839200" cy="3084513"/>
          </a:xfrm>
        </p:spPr>
        <p:txBody>
          <a:bodyPr/>
          <a:lstStyle/>
          <a:p>
            <a:pPr eaLnBrk="1" hangingPunct="1">
              <a:defRPr/>
            </a:pPr>
            <a:r>
              <a:rPr lang="en-US" altLang="en-US" sz="1600" dirty="0"/>
              <a:t>You can create</a:t>
            </a:r>
            <a:r>
              <a:rPr lang="en-US" altLang="en-US" sz="1600" i="1" dirty="0"/>
              <a:t> as many variables as you want </a:t>
            </a:r>
            <a:r>
              <a:rPr lang="en-US" altLang="en-US" sz="1600" dirty="0"/>
              <a:t>in a script.</a:t>
            </a:r>
          </a:p>
          <a:p>
            <a:pPr eaLnBrk="1" hangingPunct="1">
              <a:defRPr/>
            </a:pPr>
            <a:r>
              <a:rPr lang="en-US" altLang="en-US" sz="1600" dirty="0"/>
              <a:t>A variable must only be declared </a:t>
            </a:r>
            <a:r>
              <a:rPr lang="en-US" altLang="en-US" sz="1600" u="sng" dirty="0"/>
              <a:t>once</a:t>
            </a:r>
            <a:r>
              <a:rPr lang="en-US" altLang="en-US" sz="1600" dirty="0"/>
              <a:t> in </a:t>
            </a:r>
            <a:r>
              <a:rPr lang="en-US" altLang="en-US" sz="1600"/>
              <a:t>a function. </a:t>
            </a:r>
            <a:r>
              <a:rPr lang="en-US" altLang="en-US" sz="1600" dirty="0"/>
              <a:t>In other words, once you’ve declared a variable, you do not declare it again. </a:t>
            </a:r>
          </a:p>
          <a:p>
            <a:pPr eaLnBrk="1" hangingPunct="1">
              <a:defRPr/>
            </a:pPr>
            <a:r>
              <a:rPr lang="en-US" altLang="en-US" sz="1600" dirty="0"/>
              <a:t>However, you can </a:t>
            </a:r>
            <a:r>
              <a:rPr lang="en-US" altLang="en-US" sz="1600" u="sng" dirty="0"/>
              <a:t>assign</a:t>
            </a:r>
            <a:r>
              <a:rPr lang="en-US" altLang="en-US" sz="1600" dirty="0"/>
              <a:t> a different value to a variable over and over again.</a:t>
            </a:r>
          </a:p>
          <a:p>
            <a:pPr lvl="1" eaLnBrk="1" hangingPunct="1">
              <a:defRPr/>
            </a:pPr>
            <a:r>
              <a:rPr lang="en-US" altLang="en-US" sz="1400" dirty="0"/>
              <a:t>Every time you assign a value to a variable, the previous value that was stored in that variable </a:t>
            </a:r>
            <a:r>
              <a:rPr lang="en-US" altLang="en-US" sz="1400" u="sng" dirty="0"/>
              <a:t>replaced</a:t>
            </a:r>
            <a:r>
              <a:rPr lang="en-US" altLang="en-US" sz="1400" dirty="0"/>
              <a:t> by the new value. </a:t>
            </a:r>
          </a:p>
          <a:p>
            <a:pPr marL="0" indent="0" eaLnBrk="1" hangingPunct="1">
              <a:buNone/>
              <a:defRPr/>
            </a:pPr>
            <a:endParaRPr lang="en-US" altLang="en-US" sz="1600" dirty="0"/>
          </a:p>
          <a:p>
            <a:pPr eaLnBrk="1" hangingPunct="1">
              <a:defRPr/>
            </a:pPr>
            <a:r>
              <a:rPr lang="en-US" altLang="en-US" sz="1600" dirty="0"/>
              <a:t>Here is an example of a simple script that declares two variables, one to store a quantity in U.S. Dollars, and second to store a value in Mexican Pesos. We will then do a very simple mathematical conversion and output the result in an alert box.</a:t>
            </a:r>
          </a:p>
          <a:p>
            <a:pPr lvl="1" eaLnBrk="1" hangingPunct="1">
              <a:defRPr/>
            </a:pPr>
            <a:r>
              <a:rPr lang="en-US" altLang="en-US" sz="1400" b="1" dirty="0"/>
              <a:t>Convention Alert!  </a:t>
            </a:r>
            <a:r>
              <a:rPr lang="en-US" altLang="en-US" sz="1400" dirty="0"/>
              <a:t>Note the naming convention we use when we name our variables. We use the same camel-case naming that we used when naming functions.</a:t>
            </a:r>
          </a:p>
          <a:p>
            <a:pPr eaLnBrk="1" hangingPunct="1">
              <a:defRPr/>
            </a:pPr>
            <a:endParaRPr lang="en-US" altLang="en-US" sz="1600" dirty="0"/>
          </a:p>
          <a:p>
            <a:pPr marL="0" indent="0" eaLnBrk="1" hangingPunct="1">
              <a:buNone/>
              <a:defRPr/>
            </a:pPr>
            <a:r>
              <a:rPr lang="en-US" altLang="en-US" sz="1600" dirty="0"/>
              <a:t>Examine the following code. The full script is on the next slide.  </a:t>
            </a:r>
          </a:p>
          <a:p>
            <a:pPr eaLnBrk="1" hangingPunct="1">
              <a:buFont typeface="Arial" panose="020B0604020202020204" pitchFamily="34" charset="0"/>
              <a:buNone/>
              <a:defRPr/>
            </a:pPr>
            <a:endParaRPr lang="en-US" altLang="en-US" sz="1400" dirty="0"/>
          </a:p>
        </p:txBody>
      </p:sp>
      <p:sp>
        <p:nvSpPr>
          <p:cNvPr id="8196" name="Slide Number Placeholder 3">
            <a:extLst>
              <a:ext uri="{FF2B5EF4-FFF2-40B4-BE49-F238E27FC236}">
                <a16:creationId xmlns:a16="http://schemas.microsoft.com/office/drawing/2014/main" id="{13B5BD9D-D970-4D78-86B0-86EE7C655D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9EEBCA-D819-4483-80E0-E25A7625B36C}" type="slidenum">
              <a:rPr lang="en-US" altLang="en-US" sz="1200">
                <a:solidFill>
                  <a:srgbClr val="898989"/>
                </a:solidFill>
                <a:latin typeface="Arial" panose="020B0604020202020204" pitchFamily="34" charset="0"/>
              </a:rPr>
              <a:pPr>
                <a:spcBef>
                  <a:spcPct val="0"/>
                </a:spcBef>
                <a:buFontTx/>
                <a:buNone/>
              </a:pPr>
              <a:t>31</a:t>
            </a:fld>
            <a:endParaRPr lang="en-US" altLang="en-US" sz="1200" dirty="0">
              <a:solidFill>
                <a:srgbClr val="898989"/>
              </a:solidFill>
              <a:latin typeface="Arial" panose="020B0604020202020204" pitchFamily="34" charset="0"/>
            </a:endParaRPr>
          </a:p>
        </p:txBody>
      </p:sp>
      <p:sp>
        <p:nvSpPr>
          <p:cNvPr id="8197" name="TextBox 4">
            <a:extLst>
              <a:ext uri="{FF2B5EF4-FFF2-40B4-BE49-F238E27FC236}">
                <a16:creationId xmlns:a16="http://schemas.microsoft.com/office/drawing/2014/main" id="{DE5CEE97-2310-4F40-9F43-BBA1123F60BE}"/>
              </a:ext>
            </a:extLst>
          </p:cNvPr>
          <p:cNvSpPr txBox="1">
            <a:spLocks noChangeArrowheads="1"/>
          </p:cNvSpPr>
          <p:nvPr/>
        </p:nvSpPr>
        <p:spPr bwMode="auto">
          <a:xfrm>
            <a:off x="3124200" y="4540468"/>
            <a:ext cx="51054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dirty="0">
                <a:latin typeface="Courier New" panose="02070309020205020404" pitchFamily="49" charset="0"/>
                <a:cs typeface="Courier New" panose="02070309020205020404" pitchFamily="49" charset="0"/>
              </a:rPr>
              <a:t>var usDollars;</a:t>
            </a:r>
          </a:p>
          <a:p>
            <a:pPr eaLnBrk="1" hangingPunct="1">
              <a:spcBef>
                <a:spcPct val="0"/>
              </a:spcBef>
              <a:buFontTx/>
              <a:buNone/>
            </a:pPr>
            <a:r>
              <a:rPr lang="en-US" altLang="en-US" sz="1600" b="1" dirty="0">
                <a:latin typeface="Courier New" panose="02070309020205020404" pitchFamily="49" charset="0"/>
                <a:cs typeface="Courier New" panose="02070309020205020404" pitchFamily="49" charset="0"/>
              </a:rPr>
              <a:t>var mexicanPesos;</a:t>
            </a:r>
          </a:p>
          <a:p>
            <a:pPr eaLnBrk="1" hangingPunct="1">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600" b="1" dirty="0">
                <a:latin typeface="Courier New" panose="02070309020205020404" pitchFamily="49" charset="0"/>
                <a:cs typeface="Courier New" panose="02070309020205020404" pitchFamily="49" charset="0"/>
              </a:rPr>
              <a:t>usDollars = 50;</a:t>
            </a:r>
          </a:p>
          <a:p>
            <a:pPr eaLnBrk="1" hangingPunct="1">
              <a:spcBef>
                <a:spcPct val="0"/>
              </a:spcBef>
              <a:buFontTx/>
              <a:buNone/>
            </a:pPr>
            <a:r>
              <a:rPr lang="en-US" altLang="en-US" sz="1600" b="1" dirty="0">
                <a:latin typeface="Courier New" panose="02070309020205020404" pitchFamily="49" charset="0"/>
                <a:cs typeface="Courier New" panose="02070309020205020404" pitchFamily="49" charset="0"/>
              </a:rPr>
              <a:t>mexicanPesos = usDollars * 12.87;</a:t>
            </a:r>
          </a:p>
          <a:p>
            <a:pPr eaLnBrk="1" hangingPunct="1">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600" b="1" dirty="0">
                <a:latin typeface="Courier New" panose="02070309020205020404" pitchFamily="49" charset="0"/>
                <a:cs typeface="Courier New" panose="02070309020205020404" pitchFamily="49" charset="0"/>
              </a:rPr>
              <a:t>alert(mexicanPesos);</a:t>
            </a:r>
            <a:endParaRPr lang="en-US" altLang="en-US"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7">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19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197">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1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59815CBB-780D-4CE4-A5FD-56AAB84C32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8D9263-0E01-49BB-B534-FF5465471F21}" type="slidenum">
              <a:rPr lang="en-US" altLang="en-US" sz="1200">
                <a:solidFill>
                  <a:srgbClr val="898989"/>
                </a:solidFill>
                <a:latin typeface="Arial" panose="020B0604020202020204" pitchFamily="34" charset="0"/>
              </a:rPr>
              <a:pPr>
                <a:spcBef>
                  <a:spcPct val="0"/>
                </a:spcBef>
                <a:buFontTx/>
                <a:buNone/>
              </a:pPr>
              <a:t>32</a:t>
            </a:fld>
            <a:endParaRPr lang="en-US" altLang="en-US" sz="1200" dirty="0">
              <a:solidFill>
                <a:srgbClr val="898989"/>
              </a:solidFill>
              <a:latin typeface="Arial" panose="020B0604020202020204" pitchFamily="34" charset="0"/>
            </a:endParaRPr>
          </a:p>
        </p:txBody>
      </p:sp>
      <p:sp>
        <p:nvSpPr>
          <p:cNvPr id="9219" name="TextBox 4">
            <a:extLst>
              <a:ext uri="{FF2B5EF4-FFF2-40B4-BE49-F238E27FC236}">
                <a16:creationId xmlns:a16="http://schemas.microsoft.com/office/drawing/2014/main" id="{CC346EDD-519D-41B7-82A7-9756AC0C49F8}"/>
              </a:ext>
            </a:extLst>
          </p:cNvPr>
          <p:cNvSpPr txBox="1">
            <a:spLocks noChangeArrowheads="1"/>
          </p:cNvSpPr>
          <p:nvPr/>
        </p:nvSpPr>
        <p:spPr bwMode="auto">
          <a:xfrm>
            <a:off x="1828800" y="228601"/>
            <a:ext cx="83820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&lt;!DOCTYPE html&gt;</a:t>
            </a: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&lt;html lang="en"&gt;</a:t>
            </a: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&lt;head&gt;</a:t>
            </a: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	&lt;meta charset="utf-8"&gt;</a:t>
            </a: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	&lt;title&gt;Practice Makes Perfect&lt;/title&gt;</a:t>
            </a: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&lt;/head&gt;</a:t>
            </a:r>
          </a:p>
          <a:p>
            <a:pPr eaLnBrk="1" hangingPunct="1">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&lt;body&gt;</a:t>
            </a: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&lt;h1&gt;It Takes Practice...&lt;/h1&gt;</a:t>
            </a: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  &lt;input type="button" value="Convert Dollars to Pesos"</a:t>
            </a: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         id="btnSubmit" onclick="</a:t>
            </a:r>
            <a:r>
              <a:rPr lang="en-US" altLang="en-US" sz="1600" b="1" dirty="0">
                <a:latin typeface="Courier New" panose="02070309020205020404" pitchFamily="49" charset="0"/>
                <a:cs typeface="Courier New" panose="02070309020205020404" pitchFamily="49" charset="0"/>
              </a:rPr>
              <a:t>dollarsToPesos()</a:t>
            </a:r>
            <a:r>
              <a:rPr lang="en-US" altLang="en-US" sz="1600" dirty="0">
                <a:latin typeface="Courier New" panose="02070309020205020404" pitchFamily="49" charset="0"/>
                <a:cs typeface="Courier New" panose="02070309020205020404" pitchFamily="49" charset="0"/>
              </a:rPr>
              <a:t>" &gt;</a:t>
            </a:r>
          </a:p>
          <a:p>
            <a:pPr eaLnBrk="1" hangingPunct="1">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&lt;script&gt;</a:t>
            </a:r>
          </a:p>
          <a:p>
            <a:pPr eaLnBrk="1" hangingPunct="1">
              <a:spcBef>
                <a:spcPct val="0"/>
              </a:spcBef>
              <a:buFontTx/>
              <a:buNone/>
            </a:pPr>
            <a:r>
              <a:rPr lang="en-US" altLang="en-US" sz="1600" b="1" dirty="0">
                <a:solidFill>
                  <a:srgbClr val="FF0000"/>
                </a:solidFill>
                <a:latin typeface="Courier New" panose="02070309020205020404" pitchFamily="49" charset="0"/>
                <a:cs typeface="Courier New" panose="02070309020205020404" pitchFamily="49" charset="0"/>
              </a:rPr>
              <a:t>function dollarsToPesos()</a:t>
            </a:r>
          </a:p>
          <a:p>
            <a:pPr eaLnBrk="1" hangingPunct="1">
              <a:spcBef>
                <a:spcPct val="0"/>
              </a:spcBef>
              <a:buFontTx/>
              <a:buNone/>
            </a:pPr>
            <a:r>
              <a:rPr lang="en-US" altLang="en-US" sz="1600" b="1" dirty="0">
                <a:solidFill>
                  <a:srgbClr val="FF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600" b="1" dirty="0">
                <a:solidFill>
                  <a:srgbClr val="FF0000"/>
                </a:solidFill>
                <a:latin typeface="Courier New" panose="02070309020205020404" pitchFamily="49" charset="0"/>
                <a:cs typeface="Courier New" panose="02070309020205020404" pitchFamily="49" charset="0"/>
              </a:rPr>
              <a:t>  var usDollars;</a:t>
            </a:r>
          </a:p>
          <a:p>
            <a:pPr eaLnBrk="1" hangingPunct="1">
              <a:spcBef>
                <a:spcPct val="0"/>
              </a:spcBef>
              <a:buFontTx/>
              <a:buNone/>
            </a:pPr>
            <a:r>
              <a:rPr lang="en-US" altLang="en-US" sz="1600" b="1" dirty="0">
                <a:solidFill>
                  <a:srgbClr val="FF0000"/>
                </a:solidFill>
                <a:latin typeface="Courier New" panose="02070309020205020404" pitchFamily="49" charset="0"/>
                <a:cs typeface="Courier New" panose="02070309020205020404" pitchFamily="49" charset="0"/>
              </a:rPr>
              <a:t>  var mexicanPesos;</a:t>
            </a:r>
          </a:p>
          <a:p>
            <a:pPr eaLnBrk="1" hangingPunct="1">
              <a:spcBef>
                <a:spcPct val="0"/>
              </a:spcBef>
              <a:buFontTx/>
              <a:buNone/>
            </a:pPr>
            <a:endParaRPr lang="en-US" altLang="en-US" sz="1600" b="1" dirty="0">
              <a:solidFill>
                <a:srgbClr val="FF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600" b="1" dirty="0">
                <a:solidFill>
                  <a:srgbClr val="FF0000"/>
                </a:solidFill>
                <a:latin typeface="Courier New" panose="02070309020205020404" pitchFamily="49" charset="0"/>
                <a:cs typeface="Courier New" panose="02070309020205020404" pitchFamily="49" charset="0"/>
              </a:rPr>
              <a:t>  usDollars = 50;</a:t>
            </a:r>
          </a:p>
          <a:p>
            <a:pPr eaLnBrk="1" hangingPunct="1">
              <a:spcBef>
                <a:spcPct val="0"/>
              </a:spcBef>
              <a:buFontTx/>
              <a:buNone/>
            </a:pPr>
            <a:r>
              <a:rPr lang="en-US" altLang="en-US" sz="1600" b="1" dirty="0">
                <a:solidFill>
                  <a:srgbClr val="FF0000"/>
                </a:solidFill>
                <a:latin typeface="Courier New" panose="02070309020205020404" pitchFamily="49" charset="0"/>
                <a:cs typeface="Courier New" panose="02070309020205020404" pitchFamily="49" charset="0"/>
              </a:rPr>
              <a:t>  mexicanPesos = usDollars * 12.87;</a:t>
            </a:r>
          </a:p>
          <a:p>
            <a:pPr eaLnBrk="1" hangingPunct="1">
              <a:spcBef>
                <a:spcPct val="0"/>
              </a:spcBef>
              <a:buFontTx/>
              <a:buNone/>
            </a:pPr>
            <a:r>
              <a:rPr lang="en-US" altLang="en-US" sz="1600" b="1" dirty="0">
                <a:solidFill>
                  <a:srgbClr val="FF0000"/>
                </a:solidFill>
                <a:latin typeface="Courier New" panose="02070309020205020404" pitchFamily="49" charset="0"/>
                <a:cs typeface="Courier New" panose="02070309020205020404" pitchFamily="49" charset="0"/>
              </a:rPr>
              <a:t>  alert(mexicanPesos);</a:t>
            </a:r>
          </a:p>
          <a:p>
            <a:pPr eaLnBrk="1" hangingPunct="1">
              <a:spcBef>
                <a:spcPct val="0"/>
              </a:spcBef>
              <a:buFontTx/>
              <a:buNone/>
            </a:pPr>
            <a:r>
              <a:rPr lang="en-US" altLang="en-US" sz="1600" b="1" dirty="0">
                <a:solidFill>
                  <a:srgbClr val="FF000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&lt;/script&gt;</a:t>
            </a:r>
          </a:p>
          <a:p>
            <a:pPr eaLnBrk="1" hangingPunct="1">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&lt;/body&gt;</a:t>
            </a: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9">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22" end="2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19">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19">
                                            <p:txEl>
                                              <p:pRg st="21" end="2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9">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19">
                                            <p:txEl>
                                              <p:pRg st="16" end="1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8" end="1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219">
                                            <p:txEl>
                                              <p:pRg st="19" end="1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CA43118-22C3-4CB9-B5EA-191EFF294D79}"/>
              </a:ext>
            </a:extLst>
          </p:cNvPr>
          <p:cNvSpPr>
            <a:spLocks noGrp="1"/>
          </p:cNvSpPr>
          <p:nvPr>
            <p:ph type="title"/>
          </p:nvPr>
        </p:nvSpPr>
        <p:spPr>
          <a:xfrm>
            <a:off x="1981200" y="26988"/>
            <a:ext cx="8229600" cy="792162"/>
          </a:xfrm>
        </p:spPr>
        <p:txBody>
          <a:bodyPr/>
          <a:lstStyle/>
          <a:p>
            <a:r>
              <a:rPr lang="en-US" altLang="en-US" dirty="0"/>
              <a:t>Some Important Notes</a:t>
            </a:r>
          </a:p>
        </p:txBody>
      </p:sp>
      <p:sp>
        <p:nvSpPr>
          <p:cNvPr id="8195" name="Content Placeholder 2">
            <a:extLst>
              <a:ext uri="{FF2B5EF4-FFF2-40B4-BE49-F238E27FC236}">
                <a16:creationId xmlns:a16="http://schemas.microsoft.com/office/drawing/2014/main" id="{94217589-C8BD-4DCD-9C43-E7D984F69B19}"/>
              </a:ext>
            </a:extLst>
          </p:cNvPr>
          <p:cNvSpPr>
            <a:spLocks noGrp="1"/>
          </p:cNvSpPr>
          <p:nvPr>
            <p:ph idx="1"/>
          </p:nvPr>
        </p:nvSpPr>
        <p:spPr>
          <a:xfrm>
            <a:off x="1752600" y="838200"/>
            <a:ext cx="8610600" cy="5257800"/>
          </a:xfrm>
        </p:spPr>
        <p:txBody>
          <a:bodyPr/>
          <a:lstStyle/>
          <a:p>
            <a:pPr marL="0" indent="0">
              <a:buNone/>
              <a:defRPr/>
            </a:pPr>
            <a:r>
              <a:rPr lang="en-US" sz="1600" b="1" dirty="0"/>
              <a:t>Naming convention</a:t>
            </a:r>
            <a:r>
              <a:rPr lang="en-US" sz="1600" dirty="0"/>
              <a:t>: Note that we use the same naming convention for our variable identifiers as we’ve used for our function identifiers, i.e. camel-case.</a:t>
            </a:r>
          </a:p>
          <a:p>
            <a:pPr marL="0" indent="0">
              <a:buNone/>
              <a:defRPr/>
            </a:pPr>
            <a:endParaRPr lang="en-US" sz="1600" dirty="0"/>
          </a:p>
          <a:p>
            <a:pPr marL="0" indent="0">
              <a:buNone/>
              <a:defRPr/>
            </a:pPr>
            <a:r>
              <a:rPr lang="en-US" sz="1600" b="1" dirty="0"/>
              <a:t>Declaring variables: </a:t>
            </a:r>
            <a:r>
              <a:rPr lang="en-US" sz="1600" dirty="0"/>
              <a:t>We typically declare one variable per line. However, if you have related variables, we often will group them together on the same line with commas in between:     </a:t>
            </a:r>
          </a:p>
          <a:p>
            <a:pPr marL="457200" lvl="1" indent="0">
              <a:buNone/>
              <a:defRPr/>
            </a:pPr>
            <a:r>
              <a:rPr lang="en-US" sz="1200" b="1" dirty="0">
                <a:latin typeface="Courier New" pitchFamily="49" charset="0"/>
                <a:cs typeface="Courier New" pitchFamily="49" charset="0"/>
              </a:rPr>
              <a:t>  </a:t>
            </a:r>
            <a:r>
              <a:rPr lang="en-US" sz="1400" b="1" dirty="0">
                <a:latin typeface="Courier New" pitchFamily="49" charset="0"/>
                <a:cs typeface="Courier New" pitchFamily="49" charset="0"/>
              </a:rPr>
              <a:t>var firstName, middleName, lastName; </a:t>
            </a:r>
          </a:p>
          <a:p>
            <a:pPr marL="0" indent="0">
              <a:buNone/>
              <a:defRPr/>
            </a:pPr>
            <a:endParaRPr lang="en-US" sz="1600" dirty="0"/>
          </a:p>
          <a:p>
            <a:pPr marL="0" indent="0">
              <a:buNone/>
              <a:defRPr/>
            </a:pPr>
            <a:r>
              <a:rPr lang="en-US" sz="1600" b="1" dirty="0"/>
              <a:t>Declare at the top: </a:t>
            </a:r>
            <a:r>
              <a:rPr lang="en-US" sz="1600" dirty="0"/>
              <a:t>We typically declare our variables at the top of a function, even if we are only using them several lines below.</a:t>
            </a:r>
          </a:p>
          <a:p>
            <a:pPr marL="0" indent="0">
              <a:buNone/>
              <a:defRPr/>
            </a:pPr>
            <a:endParaRPr lang="en-US" sz="1600" dirty="0"/>
          </a:p>
          <a:p>
            <a:pPr marL="0" indent="0">
              <a:buNone/>
              <a:defRPr/>
            </a:pPr>
            <a:r>
              <a:rPr lang="en-US" sz="2000" b="1" dirty="0"/>
              <a:t>Assigning values to our variables</a:t>
            </a:r>
          </a:p>
          <a:p>
            <a:pPr>
              <a:defRPr/>
            </a:pPr>
            <a:r>
              <a:rPr lang="en-US" sz="1600" dirty="0"/>
              <a:t>Notice how we assigned a value to our variable:  </a:t>
            </a:r>
          </a:p>
          <a:p>
            <a:pPr marL="457200" lvl="1" indent="0">
              <a:buNone/>
              <a:defRPr/>
            </a:pPr>
            <a:r>
              <a:rPr lang="en-US" sz="1800" b="1" dirty="0">
                <a:latin typeface="Courier New" panose="02070309020205020404" pitchFamily="49" charset="0"/>
                <a:cs typeface="Courier New" pitchFamily="49" charset="0"/>
              </a:rPr>
              <a:t>	usDollars</a:t>
            </a:r>
            <a:r>
              <a:rPr lang="en-US" sz="1800" b="1" dirty="0">
                <a:solidFill>
                  <a:srgbClr val="FF0000"/>
                </a:solidFill>
                <a:latin typeface="Courier New" pitchFamily="49" charset="0"/>
                <a:cs typeface="Courier New" pitchFamily="49" charset="0"/>
              </a:rPr>
              <a:t>=50</a:t>
            </a:r>
            <a:r>
              <a:rPr lang="en-US" sz="1800" b="1" dirty="0">
                <a:latin typeface="Courier New" pitchFamily="49" charset="0"/>
                <a:cs typeface="Courier New" pitchFamily="49" charset="0"/>
              </a:rPr>
              <a:t>;</a:t>
            </a:r>
            <a:r>
              <a:rPr lang="en-US" sz="1800" dirty="0">
                <a:latin typeface="Courier New" panose="02070309020205020404" pitchFamily="49" charset="0"/>
                <a:cs typeface="Courier New" panose="02070309020205020404" pitchFamily="49" charset="0"/>
              </a:rPr>
              <a:t> </a:t>
            </a:r>
          </a:p>
          <a:p>
            <a:pPr>
              <a:defRPr/>
            </a:pPr>
            <a:r>
              <a:rPr lang="en-US" sz="1600" dirty="0"/>
              <a:t>At the moment, the only way we can assign a value inside our variable is by putting it there </a:t>
            </a:r>
            <a:r>
              <a:rPr lang="en-US" sz="1600" u="sng" dirty="0"/>
              <a:t>ourselves</a:t>
            </a:r>
            <a:r>
              <a:rPr lang="en-US" sz="1600" dirty="0"/>
              <a:t>. For example, in the example above, we manually typed in the value of '</a:t>
            </a:r>
            <a:r>
              <a:rPr lang="en-US" sz="1600" b="1" dirty="0">
                <a:latin typeface="Courier New" panose="02070309020205020404" pitchFamily="49" charset="0"/>
                <a:cs typeface="Courier New" panose="02070309020205020404" pitchFamily="49" charset="0"/>
              </a:rPr>
              <a:t>50</a:t>
            </a:r>
            <a:r>
              <a:rPr lang="en-US" sz="1600" dirty="0"/>
              <a:t>' to the variable </a:t>
            </a:r>
            <a:r>
              <a:rPr lang="en-US" sz="1600" b="1" dirty="0">
                <a:latin typeface="Courier New" panose="02070309020205020404" pitchFamily="49" charset="0"/>
                <a:cs typeface="Courier New" panose="02070309020205020404" pitchFamily="49" charset="0"/>
              </a:rPr>
              <a:t>usDollars</a:t>
            </a:r>
            <a:r>
              <a:rPr lang="en-US" sz="1600" dirty="0"/>
              <a:t>. </a:t>
            </a:r>
          </a:p>
          <a:p>
            <a:pPr lvl="1">
              <a:buFont typeface="Arial" charset="0"/>
              <a:buChar char="–"/>
              <a:defRPr/>
            </a:pPr>
            <a:r>
              <a:rPr lang="en-US" sz="1600" dirty="0"/>
              <a:t>However, we will soon learn how to </a:t>
            </a:r>
            <a:r>
              <a:rPr lang="en-US" sz="1600" u="sng" dirty="0"/>
              <a:t>retrieve these values from our HTML forms</a:t>
            </a:r>
            <a:r>
              <a:rPr lang="en-US" sz="1600" dirty="0"/>
              <a:t>. At this point, our code becomes much more powerful. When we reach that point, we will allow the </a:t>
            </a:r>
            <a:r>
              <a:rPr lang="en-US" sz="1600" u="sng" dirty="0"/>
              <a:t>user</a:t>
            </a:r>
            <a:r>
              <a:rPr lang="en-US" sz="1600" dirty="0"/>
              <a:t> to enter the value via the form. </a:t>
            </a:r>
          </a:p>
          <a:p>
            <a:pPr lvl="1">
              <a:buFont typeface="Arial" charset="0"/>
              <a:buChar char="–"/>
              <a:defRPr/>
            </a:pPr>
            <a:r>
              <a:rPr lang="en-US" sz="1600" dirty="0"/>
              <a:t>For example, we will create a form that asks the user to enter an amount in US Dollars. Our script will then </a:t>
            </a:r>
            <a:r>
              <a:rPr lang="en-US" sz="1600" u="sng" dirty="0"/>
              <a:t>retrieve that value from the form</a:t>
            </a:r>
            <a:r>
              <a:rPr lang="en-US" sz="1600" dirty="0"/>
              <a:t>, and assign it to the variable </a:t>
            </a:r>
            <a:r>
              <a:rPr lang="en-US" sz="1600" b="1" dirty="0">
                <a:latin typeface="Courier New" panose="02070309020205020404" pitchFamily="49" charset="0"/>
                <a:cs typeface="Courier New" panose="02070309020205020404" pitchFamily="49" charset="0"/>
              </a:rPr>
              <a:t>usDollars</a:t>
            </a:r>
            <a:r>
              <a:rPr lang="en-US" sz="1600" dirty="0"/>
              <a:t>. </a:t>
            </a:r>
          </a:p>
        </p:txBody>
      </p:sp>
      <p:sp>
        <p:nvSpPr>
          <p:cNvPr id="11268" name="Slide Number Placeholder 3">
            <a:extLst>
              <a:ext uri="{FF2B5EF4-FFF2-40B4-BE49-F238E27FC236}">
                <a16:creationId xmlns:a16="http://schemas.microsoft.com/office/drawing/2014/main" id="{1DE99156-2308-44A1-BD62-C00A78A7F7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EF2BFDB-137E-48C8-8F29-A085771EF479}" type="slidenum">
              <a:rPr lang="en-US" altLang="en-US" sz="1200">
                <a:solidFill>
                  <a:srgbClr val="898989"/>
                </a:solidFill>
                <a:latin typeface="Arial" panose="020B0604020202020204" pitchFamily="34" charset="0"/>
              </a:rPr>
              <a:pPr>
                <a:spcBef>
                  <a:spcPct val="0"/>
                </a:spcBef>
                <a:buFontTx/>
                <a:buNone/>
              </a:pPr>
              <a:t>33</a:t>
            </a:fld>
            <a:endParaRPr lang="en-US" altLang="en-US" sz="1200" dirty="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0D49761-CA23-41A3-9994-8474051F3715}"/>
              </a:ext>
            </a:extLst>
          </p:cNvPr>
          <p:cNvSpPr>
            <a:spLocks noGrp="1"/>
          </p:cNvSpPr>
          <p:nvPr>
            <p:ph type="title"/>
          </p:nvPr>
        </p:nvSpPr>
        <p:spPr/>
        <p:txBody>
          <a:bodyPr/>
          <a:lstStyle/>
          <a:p>
            <a:pPr eaLnBrk="1" hangingPunct="1"/>
            <a:r>
              <a:rPr lang="en-US" altLang="en-US" dirty="0"/>
              <a:t>Variables can store just about anything</a:t>
            </a:r>
          </a:p>
        </p:txBody>
      </p:sp>
      <p:sp>
        <p:nvSpPr>
          <p:cNvPr id="12291" name="Rectangle 3">
            <a:extLst>
              <a:ext uri="{FF2B5EF4-FFF2-40B4-BE49-F238E27FC236}">
                <a16:creationId xmlns:a16="http://schemas.microsoft.com/office/drawing/2014/main" id="{3F264EB0-0ECE-4E5E-BC52-168D459B466D}"/>
              </a:ext>
            </a:extLst>
          </p:cNvPr>
          <p:cNvSpPr>
            <a:spLocks noGrp="1" noChangeArrowheads="1"/>
          </p:cNvSpPr>
          <p:nvPr>
            <p:ph idx="1"/>
          </p:nvPr>
        </p:nvSpPr>
        <p:spPr>
          <a:xfrm>
            <a:off x="1752600" y="1295400"/>
            <a:ext cx="8839200" cy="4876800"/>
          </a:xfrm>
        </p:spPr>
        <p:txBody>
          <a:bodyPr/>
          <a:lstStyle/>
          <a:p>
            <a:pPr marL="0" indent="0" algn="ctr" eaLnBrk="1" hangingPunct="1">
              <a:buNone/>
              <a:defRPr/>
            </a:pPr>
            <a:r>
              <a:rPr lang="en-US" altLang="en-US" sz="1800" i="1" dirty="0"/>
              <a:t>Variables will be used in pretty much every single piece of code that you will ever write! </a:t>
            </a:r>
          </a:p>
          <a:p>
            <a:pPr marL="0" indent="0" eaLnBrk="1" hangingPunct="1">
              <a:buNone/>
              <a:defRPr/>
            </a:pPr>
            <a:endParaRPr lang="en-US" altLang="en-US" sz="1800" dirty="0"/>
          </a:p>
          <a:p>
            <a:pPr marL="0" indent="0" eaLnBrk="1" hangingPunct="1">
              <a:buNone/>
              <a:defRPr/>
            </a:pPr>
            <a:r>
              <a:rPr lang="en-US" altLang="en-US" sz="1800" dirty="0"/>
              <a:t>We can store any type of data into a variable such as numbers or strings (i.e. text). </a:t>
            </a:r>
          </a:p>
          <a:p>
            <a:pPr marL="0" indent="0" eaLnBrk="1" hangingPunct="1">
              <a:buNone/>
              <a:defRPr/>
            </a:pPr>
            <a:endParaRPr lang="en-US" altLang="en-US" sz="1800" dirty="0"/>
          </a:p>
          <a:p>
            <a:pPr marL="0" indent="0" eaLnBrk="1" hangingPunct="1">
              <a:buNone/>
              <a:defRPr/>
            </a:pPr>
            <a:r>
              <a:rPr lang="en-US" altLang="en-US" sz="1800" dirty="0"/>
              <a:t>Some examples:</a:t>
            </a:r>
          </a:p>
          <a:p>
            <a:pPr eaLnBrk="1" hangingPunct="1">
              <a:buFont typeface="Wingdings" panose="05000000000000000000" pitchFamily="2" charset="2"/>
              <a:buNone/>
              <a:defRPr/>
            </a:pPr>
            <a:endParaRPr lang="en-US" altLang="en-US" sz="1400" b="1" dirty="0">
              <a:latin typeface="Courier New" panose="02070309020205020404" pitchFamily="49" charset="0"/>
              <a:cs typeface="Courier New" panose="02070309020205020404" pitchFamily="49" charset="0"/>
            </a:endParaRPr>
          </a:p>
          <a:p>
            <a:pPr lvl="1" eaLnBrk="1" hangingPunct="1">
              <a:buFont typeface="Wingdings" panose="05000000000000000000" pitchFamily="2" charset="2"/>
              <a:buNone/>
              <a:defRPr/>
            </a:pPr>
            <a:r>
              <a:rPr lang="en-US" altLang="en-US" sz="1400" b="1" dirty="0">
                <a:latin typeface="Courier New" panose="02070309020205020404" pitchFamily="49" charset="0"/>
                <a:cs typeface="Courier New" panose="02070309020205020404" pitchFamily="49" charset="0"/>
              </a:rPr>
              <a:t>var  temperatureCelcius, temperatureFarenheit;</a:t>
            </a:r>
          </a:p>
          <a:p>
            <a:pPr lvl="1" eaLnBrk="1" hangingPunct="1">
              <a:buFont typeface="Wingdings" panose="05000000000000000000" pitchFamily="2" charset="2"/>
              <a:buNone/>
              <a:defRPr/>
            </a:pPr>
            <a:r>
              <a:rPr lang="en-US" altLang="en-US" sz="1400" b="1" dirty="0">
                <a:latin typeface="Courier New" panose="02070309020205020404" pitchFamily="49" charset="0"/>
                <a:cs typeface="Courier New" panose="02070309020205020404" pitchFamily="49" charset="0"/>
              </a:rPr>
              <a:t>var  userName, userAddress;</a:t>
            </a:r>
          </a:p>
          <a:p>
            <a:pPr lvl="1" eaLnBrk="1" hangingPunct="1">
              <a:buFont typeface="Wingdings" panose="05000000000000000000" pitchFamily="2" charset="2"/>
              <a:buNone/>
              <a:defRPr/>
            </a:pPr>
            <a:endParaRPr lang="en-US" altLang="en-US" sz="1400" b="1" dirty="0">
              <a:latin typeface="Courier New" panose="02070309020205020404" pitchFamily="49" charset="0"/>
              <a:cs typeface="Courier New" panose="02070309020205020404" pitchFamily="49" charset="0"/>
            </a:endParaRPr>
          </a:p>
          <a:p>
            <a:pPr lvl="1" eaLnBrk="1" hangingPunct="1">
              <a:buFont typeface="Wingdings" panose="05000000000000000000" pitchFamily="2" charset="2"/>
              <a:buNone/>
              <a:defRPr/>
            </a:pPr>
            <a:r>
              <a:rPr lang="en-US" altLang="en-US" sz="1400" b="1" dirty="0">
                <a:latin typeface="Courier New" panose="02070309020205020404" pitchFamily="49" charset="0"/>
                <a:cs typeface="Courier New" panose="02070309020205020404" pitchFamily="49" charset="0"/>
              </a:rPr>
              <a:t>temperatureCelcius = 33;</a:t>
            </a:r>
          </a:p>
          <a:p>
            <a:pPr lvl="1" eaLnBrk="1" hangingPunct="1">
              <a:buFont typeface="Wingdings" panose="05000000000000000000" pitchFamily="2" charset="2"/>
              <a:buNone/>
              <a:defRPr/>
            </a:pPr>
            <a:r>
              <a:rPr lang="en-US" altLang="en-US" sz="1400" b="1" dirty="0">
                <a:latin typeface="Courier New" panose="02070309020205020404" pitchFamily="49" charset="0"/>
                <a:cs typeface="Courier New" panose="02070309020205020404" pitchFamily="49" charset="0"/>
              </a:rPr>
              <a:t>temperatureFarenheit = </a:t>
            </a:r>
            <a:r>
              <a:rPr lang="en-US" altLang="en-US" sz="1400" b="1">
                <a:latin typeface="Courier New" panose="02070309020205020404" pitchFamily="49" charset="0"/>
                <a:cs typeface="Courier New" panose="02070309020205020404" pitchFamily="49" charset="0"/>
              </a:rPr>
              <a:t>(9 </a:t>
            </a:r>
            <a:r>
              <a:rPr lang="en-US" altLang="en-US" sz="1400" b="1" dirty="0">
                <a:latin typeface="Courier New" panose="02070309020205020404" pitchFamily="49" charset="0"/>
                <a:cs typeface="Courier New" panose="02070309020205020404" pitchFamily="49" charset="0"/>
              </a:rPr>
              <a:t>/ 5 * temperatureCelcius)+32;</a:t>
            </a:r>
          </a:p>
          <a:p>
            <a:pPr lvl="1" eaLnBrk="1" hangingPunct="1">
              <a:buFont typeface="Wingdings" panose="05000000000000000000" pitchFamily="2" charset="2"/>
              <a:buNone/>
              <a:defRPr/>
            </a:pPr>
            <a:r>
              <a:rPr lang="en-US" altLang="en-US" sz="1400" b="1" dirty="0">
                <a:latin typeface="Courier New" panose="02070309020205020404" pitchFamily="49" charset="0"/>
                <a:cs typeface="Courier New" panose="02070309020205020404" pitchFamily="49" charset="0"/>
              </a:rPr>
              <a:t>userName = </a:t>
            </a:r>
            <a:r>
              <a:rPr lang="en-US" altLang="en-US" sz="1400" dirty="0"/>
              <a:t>"</a:t>
            </a:r>
            <a:r>
              <a:rPr lang="en-US" altLang="en-US" sz="1400" b="1" dirty="0">
                <a:latin typeface="Courier New" panose="02070309020205020404" pitchFamily="49" charset="0"/>
                <a:cs typeface="Courier New" panose="02070309020205020404" pitchFamily="49" charset="0"/>
              </a:rPr>
              <a:t>John Doe</a:t>
            </a:r>
            <a:r>
              <a:rPr lang="en-US" altLang="en-US" sz="1400" dirty="0"/>
              <a:t>"</a:t>
            </a:r>
            <a:r>
              <a:rPr lang="en-US" altLang="en-US" sz="1400" b="1" dirty="0">
                <a:latin typeface="Courier New" panose="02070309020205020404" pitchFamily="49" charset="0"/>
                <a:cs typeface="Courier New" panose="02070309020205020404" pitchFamily="49" charset="0"/>
              </a:rPr>
              <a:t>;  </a:t>
            </a:r>
          </a:p>
          <a:p>
            <a:pPr lvl="1" eaLnBrk="1" hangingPunct="1">
              <a:buFont typeface="Wingdings" panose="05000000000000000000" pitchFamily="2" charset="2"/>
              <a:buNone/>
              <a:defRPr/>
            </a:pPr>
            <a:r>
              <a:rPr lang="en-US" altLang="en-US" sz="1400" b="1" dirty="0">
                <a:latin typeface="Courier New" panose="02070309020205020404" pitchFamily="49" charset="0"/>
                <a:cs typeface="Courier New" panose="02070309020205020404" pitchFamily="49" charset="0"/>
              </a:rPr>
              <a:t>userAddress = "222 Memory Lane"; </a:t>
            </a:r>
          </a:p>
          <a:p>
            <a:pPr lvl="3" eaLnBrk="1" hangingPunct="1">
              <a:buFont typeface="Wingdings" panose="05000000000000000000" pitchFamily="2" charset="2"/>
              <a:buNone/>
              <a:defRPr/>
            </a:pPr>
            <a:endParaRPr lang="en-US" altLang="en-US" sz="1200" dirty="0"/>
          </a:p>
          <a:p>
            <a:pPr eaLnBrk="1" hangingPunct="1">
              <a:buFont typeface="Wingdings" panose="05000000000000000000" pitchFamily="2" charset="2"/>
              <a:buNone/>
              <a:defRPr/>
            </a:pPr>
            <a:endParaRPr lang="en-US" altLang="en-US" sz="1600" dirty="0"/>
          </a:p>
        </p:txBody>
      </p:sp>
      <p:sp>
        <p:nvSpPr>
          <p:cNvPr id="12292" name="Slide Number Placeholder 5">
            <a:extLst>
              <a:ext uri="{FF2B5EF4-FFF2-40B4-BE49-F238E27FC236}">
                <a16:creationId xmlns:a16="http://schemas.microsoft.com/office/drawing/2014/main" id="{9342D995-C360-41A2-B135-2D830F48E9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5886123-C929-4553-8497-A8B9A6217239}" type="slidenum">
              <a:rPr lang="en-US" altLang="en-US" sz="1200">
                <a:solidFill>
                  <a:srgbClr val="898989"/>
                </a:solidFill>
                <a:latin typeface="Arial" panose="020B0604020202020204" pitchFamily="34" charset="0"/>
              </a:rPr>
              <a:pPr>
                <a:spcBef>
                  <a:spcPct val="0"/>
                </a:spcBef>
                <a:buFontTx/>
                <a:buNone/>
              </a:pPr>
              <a:t>34</a:t>
            </a:fld>
            <a:endParaRPr lang="en-US" altLang="en-US" sz="1200" dirty="0">
              <a:solidFill>
                <a:srgbClr val="898989"/>
              </a:solidFill>
              <a:latin typeface="Arial" panose="020B060402020202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1">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F63AA1D-26DF-4BB9-A256-2F27F2D6117C}"/>
              </a:ext>
            </a:extLst>
          </p:cNvPr>
          <p:cNvSpPr>
            <a:spLocks noGrp="1"/>
          </p:cNvSpPr>
          <p:nvPr>
            <p:ph type="title"/>
          </p:nvPr>
        </p:nvSpPr>
        <p:spPr>
          <a:xfrm>
            <a:off x="1981200" y="0"/>
            <a:ext cx="8229600" cy="685800"/>
          </a:xfrm>
        </p:spPr>
        <p:txBody>
          <a:bodyPr/>
          <a:lstStyle/>
          <a:p>
            <a:pPr eaLnBrk="1" hangingPunct="1"/>
            <a:r>
              <a:rPr lang="en-US" altLang="en-US" dirty="0"/>
              <a:t>STRINGS</a:t>
            </a:r>
          </a:p>
        </p:txBody>
      </p:sp>
      <p:sp>
        <p:nvSpPr>
          <p:cNvPr id="14339" name="Rectangle 3">
            <a:extLst>
              <a:ext uri="{FF2B5EF4-FFF2-40B4-BE49-F238E27FC236}">
                <a16:creationId xmlns:a16="http://schemas.microsoft.com/office/drawing/2014/main" id="{089AD11A-F3BB-422F-96B6-C2F3130F5F86}"/>
              </a:ext>
            </a:extLst>
          </p:cNvPr>
          <p:cNvSpPr>
            <a:spLocks noGrp="1" noChangeArrowheads="1"/>
          </p:cNvSpPr>
          <p:nvPr>
            <p:ph idx="1"/>
          </p:nvPr>
        </p:nvSpPr>
        <p:spPr>
          <a:xfrm>
            <a:off x="1638300" y="691662"/>
            <a:ext cx="8915400" cy="5257800"/>
          </a:xfrm>
        </p:spPr>
        <p:txBody>
          <a:bodyPr/>
          <a:lstStyle/>
          <a:p>
            <a:pPr eaLnBrk="1" hangingPunct="1">
              <a:defRPr/>
            </a:pPr>
            <a:r>
              <a:rPr lang="en-US" altLang="en-US" sz="2000" i="1" dirty="0"/>
              <a:t>Strings are one of the very most important data types in programming. </a:t>
            </a:r>
          </a:p>
          <a:p>
            <a:pPr eaLnBrk="1" hangingPunct="1">
              <a:defRPr/>
            </a:pPr>
            <a:r>
              <a:rPr lang="en-US" altLang="en-US" sz="2000" dirty="0"/>
              <a:t>A combination of letters / words / symbols, etc is called a “String”.  </a:t>
            </a:r>
          </a:p>
          <a:p>
            <a:pPr eaLnBrk="1" hangingPunct="1">
              <a:defRPr/>
            </a:pPr>
            <a:endParaRPr lang="en-US" altLang="en-US" sz="2000" dirty="0"/>
          </a:p>
          <a:p>
            <a:pPr eaLnBrk="1" hangingPunct="1">
              <a:defRPr/>
            </a:pPr>
            <a:r>
              <a:rPr lang="en-US" altLang="en-US" sz="2000" dirty="0"/>
              <a:t>Strings are </a:t>
            </a:r>
            <a:r>
              <a:rPr lang="en-US" altLang="en-US" sz="2000" u="sng" dirty="0"/>
              <a:t>always placed in quotes</a:t>
            </a:r>
            <a:r>
              <a:rPr lang="en-US" altLang="en-US" sz="2000" dirty="0"/>
              <a:t>. </a:t>
            </a:r>
          </a:p>
          <a:p>
            <a:pPr marL="0" indent="0" eaLnBrk="1" hangingPunct="1">
              <a:buNone/>
              <a:defRPr/>
            </a:pPr>
            <a:endParaRPr lang="en-US" altLang="en-US" sz="2000" dirty="0"/>
          </a:p>
          <a:p>
            <a:pPr eaLnBrk="1" hangingPunct="1">
              <a:defRPr/>
            </a:pPr>
            <a:r>
              <a:rPr lang="en-US" altLang="en-US" sz="2000" dirty="0"/>
              <a:t>Some examples of Strings – be sure to understand them!</a:t>
            </a:r>
          </a:p>
          <a:p>
            <a:pPr marL="0" indent="0" eaLnBrk="1" hangingPunct="1">
              <a:buNone/>
              <a:defRPr/>
            </a:pPr>
            <a:endParaRPr lang="en-US" altLang="en-US" sz="2000" dirty="0"/>
          </a:p>
          <a:p>
            <a:pPr lvl="1" eaLnBrk="1" hangingPunct="1">
              <a:defRPr/>
            </a:pPr>
            <a:r>
              <a:rPr lang="en-US" altLang="en-US" sz="1800" dirty="0">
                <a:latin typeface="Courier New" panose="02070309020205020404" pitchFamily="49" charset="0"/>
                <a:cs typeface="Courier New" panose="02070309020205020404" pitchFamily="49" charset="0"/>
              </a:rPr>
              <a:t>"Robert Smith Johnson" </a:t>
            </a:r>
            <a:r>
              <a:rPr lang="en-US" altLang="en-US" sz="1800" dirty="0"/>
              <a:t>	</a:t>
            </a:r>
            <a:r>
              <a:rPr lang="en-US" altLang="en-US" sz="1800" dirty="0">
                <a:sym typeface="Wingdings" panose="05000000000000000000" pitchFamily="2" charset="2"/>
              </a:rPr>
              <a:t> a simple string</a:t>
            </a:r>
            <a:endParaRPr lang="en-US" altLang="en-US" sz="1800" dirty="0"/>
          </a:p>
          <a:p>
            <a:pPr lvl="1" eaLnBrk="1" hangingPunct="1">
              <a:defRPr/>
            </a:pPr>
            <a:r>
              <a:rPr lang="en-US" altLang="en-US" sz="1800" dirty="0">
                <a:latin typeface="Courier New" panose="02070309020205020404" pitchFamily="49" charset="0"/>
                <a:cs typeface="Courier New" panose="02070309020205020404" pitchFamily="49" charset="0"/>
              </a:rPr>
              <a:t>"273"    </a:t>
            </a:r>
            <a:r>
              <a:rPr lang="en-US" altLang="en-US" sz="1800" dirty="0"/>
              <a:t>			</a:t>
            </a:r>
            <a:r>
              <a:rPr lang="en-US" altLang="en-US" sz="1800" dirty="0">
                <a:sym typeface="Wingdings" panose="05000000000000000000" pitchFamily="2" charset="2"/>
              </a:rPr>
              <a:t> </a:t>
            </a:r>
            <a:r>
              <a:rPr lang="en-US" altLang="en-US" sz="1800" dirty="0"/>
              <a:t>a string of digits – </a:t>
            </a:r>
            <a:r>
              <a:rPr lang="en-US" altLang="en-US" sz="1800" b="1" i="1" dirty="0"/>
              <a:t>NOT a number</a:t>
            </a:r>
            <a:r>
              <a:rPr lang="en-US" altLang="en-US" sz="1800" dirty="0"/>
              <a:t>!!</a:t>
            </a:r>
          </a:p>
          <a:p>
            <a:pPr lvl="1" eaLnBrk="1" hangingPunct="1">
              <a:defRPr/>
            </a:pPr>
            <a:r>
              <a:rPr lang="en-US" altLang="en-US" sz="1800" dirty="0">
                <a:latin typeface="Courier New" panose="02070309020205020404" pitchFamily="49" charset="0"/>
                <a:cs typeface="Courier New" panose="02070309020205020404" pitchFamily="49" charset="0"/>
              </a:rPr>
              <a:t>"#$@(~?%(*^%#$"</a:t>
            </a:r>
            <a:r>
              <a:rPr lang="en-US" altLang="en-US" sz="1800" dirty="0"/>
              <a:t>    		</a:t>
            </a:r>
            <a:r>
              <a:rPr lang="en-US" altLang="en-US" sz="1800" dirty="0">
                <a:sym typeface="Wingdings" panose="05000000000000000000" pitchFamily="2" charset="2"/>
              </a:rPr>
              <a:t> a string of random characters</a:t>
            </a:r>
            <a:endParaRPr lang="en-US" altLang="en-US" sz="1800" dirty="0"/>
          </a:p>
          <a:p>
            <a:pPr lvl="1" eaLnBrk="1" hangingPunct="1">
              <a:defRPr/>
            </a:pPr>
            <a:r>
              <a:rPr lang="en-US" altLang="en-US" sz="1800" dirty="0">
                <a:latin typeface="Courier New" panose="02070309020205020404" pitchFamily="49" charset="0"/>
                <a:cs typeface="Courier New" panose="02070309020205020404" pitchFamily="49" charset="0"/>
              </a:rPr>
              <a:t>""  </a:t>
            </a:r>
            <a:r>
              <a:rPr lang="en-US" altLang="en-US" sz="1800" dirty="0"/>
              <a:t> 				</a:t>
            </a:r>
            <a:r>
              <a:rPr lang="en-US" altLang="en-US" sz="1800" dirty="0">
                <a:sym typeface="Wingdings" panose="05000000000000000000" pitchFamily="2" charset="2"/>
              </a:rPr>
              <a:t> </a:t>
            </a:r>
            <a:r>
              <a:rPr lang="en-US" altLang="en-US" sz="1800" dirty="0"/>
              <a:t>an empty string</a:t>
            </a:r>
          </a:p>
          <a:p>
            <a:pPr lvl="1" eaLnBrk="1" hangingPunct="1">
              <a:defRPr/>
            </a:pPr>
            <a:r>
              <a:rPr lang="en-US" altLang="en-US" sz="1800" dirty="0">
                <a:latin typeface="Courier New" panose="02070309020205020404" pitchFamily="49" charset="0"/>
                <a:cs typeface="Courier New" panose="02070309020205020404" pitchFamily="49" charset="0"/>
              </a:rPr>
              <a:t>" "  </a:t>
            </a:r>
            <a:r>
              <a:rPr lang="en-US" altLang="en-US" sz="1800" dirty="0"/>
              <a:t> 				</a:t>
            </a:r>
            <a:r>
              <a:rPr lang="en-US" altLang="en-US" sz="1800" dirty="0">
                <a:sym typeface="Wingdings" panose="05000000000000000000" pitchFamily="2" charset="2"/>
              </a:rPr>
              <a:t> </a:t>
            </a:r>
            <a:r>
              <a:rPr lang="en-US" altLang="en-US" sz="1800" dirty="0"/>
              <a:t>a string containing a single space</a:t>
            </a:r>
          </a:p>
          <a:p>
            <a:pPr lvl="2" eaLnBrk="1" hangingPunct="1">
              <a:buFont typeface="Wingdings" panose="05000000000000000000" pitchFamily="2" charset="2"/>
              <a:buNone/>
              <a:defRPr/>
            </a:pPr>
            <a:endParaRPr lang="en-US" altLang="en-US" sz="1600" b="1" dirty="0"/>
          </a:p>
          <a:p>
            <a:pPr lvl="2" eaLnBrk="1" hangingPunct="1">
              <a:buFont typeface="Wingdings" panose="05000000000000000000" pitchFamily="2" charset="2"/>
              <a:buNone/>
              <a:defRPr/>
            </a:pPr>
            <a:r>
              <a:rPr lang="en-US" altLang="en-US" sz="1600" b="1" dirty="0">
                <a:latin typeface="Courier New" panose="02070309020205020404" pitchFamily="49" charset="0"/>
                <a:cs typeface="Courier New" panose="02070309020205020404" pitchFamily="49" charset="0"/>
              </a:rPr>
              <a:t>var userName, phoneNumber,  favoriteBand;</a:t>
            </a:r>
          </a:p>
          <a:p>
            <a:pPr lvl="2" eaLnBrk="1" hangingPunct="1">
              <a:buFont typeface="Wingdings" panose="05000000000000000000" pitchFamily="2" charset="2"/>
              <a:buNone/>
              <a:defRPr/>
            </a:pPr>
            <a:endParaRPr lang="en-US" altLang="en-US" sz="1600" b="1" dirty="0">
              <a:latin typeface="Courier New" panose="02070309020205020404" pitchFamily="49" charset="0"/>
              <a:cs typeface="Courier New" panose="02070309020205020404" pitchFamily="49" charset="0"/>
            </a:endParaRPr>
          </a:p>
          <a:p>
            <a:pPr lvl="2" eaLnBrk="1" hangingPunct="1">
              <a:buFont typeface="Wingdings" panose="05000000000000000000" pitchFamily="2" charset="2"/>
              <a:buNone/>
              <a:defRPr/>
            </a:pPr>
            <a:r>
              <a:rPr lang="en-US" altLang="en-US" sz="1600" b="1" dirty="0">
                <a:latin typeface="Courier New" panose="02070309020205020404" pitchFamily="49" charset="0"/>
                <a:cs typeface="Courier New" panose="02070309020205020404" pitchFamily="49" charset="0"/>
              </a:rPr>
              <a:t>userName = </a:t>
            </a:r>
            <a:r>
              <a:rPr lang="en-US" altLang="en-US" sz="1600" dirty="0"/>
              <a:t>" </a:t>
            </a:r>
            <a:r>
              <a:rPr lang="en-US" altLang="en-US" sz="1600" b="1" dirty="0">
                <a:latin typeface="Courier New" panose="02070309020205020404" pitchFamily="49" charset="0"/>
                <a:cs typeface="Courier New" panose="02070309020205020404" pitchFamily="49" charset="0"/>
              </a:rPr>
              <a:t>John Doe</a:t>
            </a:r>
            <a:r>
              <a:rPr lang="en-US" altLang="en-US" sz="1600" dirty="0"/>
              <a:t> "</a:t>
            </a:r>
            <a:r>
              <a:rPr lang="en-US" altLang="en-US" sz="1600" b="1" dirty="0">
                <a:latin typeface="Courier New" panose="02070309020205020404" pitchFamily="49" charset="0"/>
                <a:cs typeface="Courier New" panose="02070309020205020404" pitchFamily="49" charset="0"/>
              </a:rPr>
              <a:t>;  </a:t>
            </a:r>
          </a:p>
          <a:p>
            <a:pPr lvl="2" eaLnBrk="1" hangingPunct="1">
              <a:buFont typeface="Wingdings" panose="05000000000000000000" pitchFamily="2" charset="2"/>
              <a:buNone/>
              <a:defRPr/>
            </a:pPr>
            <a:r>
              <a:rPr lang="en-US" altLang="en-US" sz="1600" b="1" dirty="0">
                <a:latin typeface="Courier New" panose="02070309020205020404" pitchFamily="49" charset="0"/>
                <a:cs typeface="Courier New" panose="02070309020205020404" pitchFamily="49" charset="0"/>
              </a:rPr>
              <a:t>phoneNumber = </a:t>
            </a:r>
            <a:r>
              <a:rPr lang="en-US" altLang="en-US" sz="1600" dirty="0"/>
              <a:t>" </a:t>
            </a:r>
            <a:r>
              <a:rPr lang="en-US" altLang="en-US" sz="1600" b="1" dirty="0">
                <a:latin typeface="Courier New" panose="02070309020205020404" pitchFamily="49" charset="0"/>
                <a:cs typeface="Courier New" panose="02070309020205020404" pitchFamily="49" charset="0"/>
              </a:rPr>
              <a:t>3124445555</a:t>
            </a:r>
            <a:r>
              <a:rPr lang="en-US" altLang="en-US" sz="1600" dirty="0"/>
              <a:t> "</a:t>
            </a:r>
            <a:r>
              <a:rPr lang="en-US" altLang="en-US" sz="1600" b="1" dirty="0">
                <a:latin typeface="Courier New" panose="02070309020205020404" pitchFamily="49" charset="0"/>
                <a:cs typeface="Courier New" panose="02070309020205020404" pitchFamily="49" charset="0"/>
              </a:rPr>
              <a:t>;</a:t>
            </a:r>
          </a:p>
          <a:p>
            <a:pPr lvl="2" eaLnBrk="1" hangingPunct="1">
              <a:buFont typeface="Wingdings" panose="05000000000000000000" pitchFamily="2" charset="2"/>
              <a:buNone/>
              <a:defRPr/>
            </a:pPr>
            <a:r>
              <a:rPr lang="en-US" altLang="en-US" sz="1600" b="1" dirty="0">
                <a:latin typeface="Courier New" panose="02070309020205020404" pitchFamily="49" charset="0"/>
                <a:cs typeface="Courier New" panose="02070309020205020404" pitchFamily="49" charset="0"/>
              </a:rPr>
              <a:t>favoriteBand = </a:t>
            </a:r>
            <a:r>
              <a:rPr lang="en-US" altLang="en-US" sz="1600" dirty="0"/>
              <a:t>" </a:t>
            </a:r>
            <a:r>
              <a:rPr lang="en-US" altLang="en-US" sz="1600" b="1" dirty="0">
                <a:latin typeface="Courier New" panose="02070309020205020404" pitchFamily="49" charset="0"/>
                <a:cs typeface="Courier New" panose="02070309020205020404" pitchFamily="49" charset="0"/>
              </a:rPr>
              <a:t>Spinal Tap</a:t>
            </a:r>
            <a:r>
              <a:rPr lang="en-US" altLang="en-US" sz="1600" dirty="0"/>
              <a:t>"</a:t>
            </a:r>
            <a:r>
              <a:rPr lang="en-US" altLang="en-US" sz="1600" b="1" dirty="0">
                <a:latin typeface="Courier New" panose="02070309020205020404" pitchFamily="49" charset="0"/>
                <a:cs typeface="Courier New" panose="02070309020205020404" pitchFamily="49" charset="0"/>
              </a:rPr>
              <a:t>; </a:t>
            </a:r>
          </a:p>
          <a:p>
            <a:pPr lvl="2" eaLnBrk="1" hangingPunct="1">
              <a:buFont typeface="Wingdings" panose="05000000000000000000" pitchFamily="2" charset="2"/>
              <a:buNone/>
              <a:defRPr/>
            </a:pPr>
            <a:endParaRPr lang="en-US" altLang="en-US" sz="2000" dirty="0"/>
          </a:p>
          <a:p>
            <a:pPr lvl="3" eaLnBrk="1" hangingPunct="1">
              <a:buFont typeface="Wingdings" panose="05000000000000000000" pitchFamily="2" charset="2"/>
              <a:buNone/>
              <a:defRPr/>
            </a:pPr>
            <a:endParaRPr lang="en-US" altLang="en-US" sz="1600" dirty="0"/>
          </a:p>
          <a:p>
            <a:pPr lvl="3" eaLnBrk="1" hangingPunct="1">
              <a:buFont typeface="Wingdings" panose="05000000000000000000" pitchFamily="2" charset="2"/>
              <a:buNone/>
              <a:defRPr/>
            </a:pPr>
            <a:endParaRPr lang="en-US" altLang="en-US" sz="1600" dirty="0"/>
          </a:p>
          <a:p>
            <a:pPr eaLnBrk="1" hangingPunct="1">
              <a:buFont typeface="Wingdings" panose="05000000000000000000" pitchFamily="2" charset="2"/>
              <a:buNone/>
              <a:defRPr/>
            </a:pPr>
            <a:endParaRPr lang="en-US" altLang="en-US" sz="2000" dirty="0"/>
          </a:p>
        </p:txBody>
      </p:sp>
      <p:sp>
        <p:nvSpPr>
          <p:cNvPr id="14340" name="Slide Number Placeholder 5">
            <a:extLst>
              <a:ext uri="{FF2B5EF4-FFF2-40B4-BE49-F238E27FC236}">
                <a16:creationId xmlns:a16="http://schemas.microsoft.com/office/drawing/2014/main" id="{9A8F535E-F7FF-47E9-BC3B-99DC42CFEE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1ECBE5-6648-442F-8840-B7AE9952A625}" type="slidenum">
              <a:rPr lang="en-US" altLang="en-US" sz="1200">
                <a:solidFill>
                  <a:srgbClr val="898989"/>
                </a:solidFill>
                <a:latin typeface="Arial" panose="020B0604020202020204" pitchFamily="34" charset="0"/>
              </a:rPr>
              <a:pPr>
                <a:spcBef>
                  <a:spcPct val="0"/>
                </a:spcBef>
                <a:buFontTx/>
                <a:buNone/>
              </a:pPr>
              <a:t>35</a:t>
            </a:fld>
            <a:endParaRPr lang="en-US" altLang="en-US" sz="1200" dirty="0">
              <a:solidFill>
                <a:srgbClr val="898989"/>
              </a:solidFill>
              <a:latin typeface="Arial" panose="020B060402020202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9">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339">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339">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339">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9">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144C7D2-A218-47AD-B27F-3E6686345360}"/>
              </a:ext>
            </a:extLst>
          </p:cNvPr>
          <p:cNvSpPr>
            <a:spLocks noGrp="1"/>
          </p:cNvSpPr>
          <p:nvPr>
            <p:ph type="title"/>
          </p:nvPr>
        </p:nvSpPr>
        <p:spPr>
          <a:xfrm>
            <a:off x="1981200" y="0"/>
            <a:ext cx="8229600" cy="1143000"/>
          </a:xfrm>
        </p:spPr>
        <p:txBody>
          <a:bodyPr/>
          <a:lstStyle/>
          <a:p>
            <a:pPr eaLnBrk="1" hangingPunct="1"/>
            <a:r>
              <a:rPr lang="en-US" altLang="en-US" dirty="0"/>
              <a:t>Doing Math with JavaScript</a:t>
            </a:r>
          </a:p>
        </p:txBody>
      </p:sp>
      <p:sp>
        <p:nvSpPr>
          <p:cNvPr id="16387" name="Rectangle 3">
            <a:extLst>
              <a:ext uri="{FF2B5EF4-FFF2-40B4-BE49-F238E27FC236}">
                <a16:creationId xmlns:a16="http://schemas.microsoft.com/office/drawing/2014/main" id="{1A21BAF2-6A38-4FE2-9D2C-744DF84AD409}"/>
              </a:ext>
            </a:extLst>
          </p:cNvPr>
          <p:cNvSpPr>
            <a:spLocks noGrp="1"/>
          </p:cNvSpPr>
          <p:nvPr>
            <p:ph idx="1"/>
          </p:nvPr>
        </p:nvSpPr>
        <p:spPr>
          <a:xfrm>
            <a:off x="2057400" y="1295400"/>
            <a:ext cx="8229600" cy="4191000"/>
          </a:xfrm>
        </p:spPr>
        <p:txBody>
          <a:bodyPr/>
          <a:lstStyle/>
          <a:p>
            <a:pPr eaLnBrk="1" hangingPunct="1">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var  temperatureCelcius, temperatureFahrenheit;</a:t>
            </a:r>
          </a:p>
          <a:p>
            <a:pPr eaLnBrk="1" hangingPunct="1">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var  mathResult;</a:t>
            </a:r>
          </a:p>
          <a:p>
            <a:pPr eaLnBrk="1" hangingPunct="1">
              <a:buFont typeface="Wingdings" panose="05000000000000000000" pitchFamily="2" charset="2"/>
              <a:buNone/>
            </a:pPr>
            <a:endParaRPr lang="en-US" altLang="en-US" sz="1800" dirty="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temperatureCelcius = 33;</a:t>
            </a:r>
          </a:p>
          <a:p>
            <a:pPr eaLnBrk="1" hangingPunct="1">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temperatureFahrenheit = (9/5* </a:t>
            </a:r>
            <a:r>
              <a:rPr lang="en-US" altLang="en-US" sz="1800" i="1" dirty="0">
                <a:latin typeface="Courier New" panose="02070309020205020404" pitchFamily="49" charset="0"/>
                <a:cs typeface="Courier New" panose="02070309020205020404" pitchFamily="49" charset="0"/>
              </a:rPr>
              <a:t>temperatureCelcius </a:t>
            </a:r>
            <a:r>
              <a:rPr lang="en-US" altLang="en-US" sz="1800" dirty="0">
                <a:latin typeface="Courier New" panose="02070309020205020404" pitchFamily="49" charset="0"/>
                <a:cs typeface="Courier New" panose="02070309020205020404" pitchFamily="49" charset="0"/>
              </a:rPr>
              <a:t>)+32;</a:t>
            </a:r>
          </a:p>
          <a:p>
            <a:pPr eaLnBrk="1" hangingPunct="1">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alert(</a:t>
            </a:r>
            <a:r>
              <a:rPr lang="en-US" altLang="en-US" sz="1800">
                <a:latin typeface="Courier New" panose="02070309020205020404" pitchFamily="49" charset="0"/>
                <a:cs typeface="Courier New" panose="02070309020205020404" pitchFamily="49" charset="0"/>
              </a:rPr>
              <a:t>temperatureFahrenheit);</a:t>
            </a:r>
            <a:endParaRPr lang="en-US" altLang="en-US" sz="1800" dirty="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endParaRPr lang="en-US" altLang="en-US" sz="1800" dirty="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mathResult = Math.sqrt(25) + 5;</a:t>
            </a:r>
          </a:p>
          <a:p>
            <a:pPr eaLnBrk="1" hangingPunct="1">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alert(mathResult); </a:t>
            </a:r>
            <a:endParaRPr lang="en-US" altLang="en-US" sz="2400" dirty="0"/>
          </a:p>
        </p:txBody>
      </p:sp>
      <p:sp>
        <p:nvSpPr>
          <p:cNvPr id="16388" name="Slide Number Placeholder 5">
            <a:extLst>
              <a:ext uri="{FF2B5EF4-FFF2-40B4-BE49-F238E27FC236}">
                <a16:creationId xmlns:a16="http://schemas.microsoft.com/office/drawing/2014/main" id="{0B41D89F-DD5A-4463-AB10-3F1B36C020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32FCADD-41B8-417A-A2DE-335BA157BAE3}" type="slidenum">
              <a:rPr lang="en-US" altLang="en-US" sz="1200">
                <a:solidFill>
                  <a:srgbClr val="898989"/>
                </a:solidFill>
                <a:latin typeface="Arial" panose="020B0604020202020204" pitchFamily="34" charset="0"/>
              </a:rPr>
              <a:pPr>
                <a:spcBef>
                  <a:spcPct val="0"/>
                </a:spcBef>
                <a:buFontTx/>
                <a:buNone/>
              </a:pPr>
              <a:t>36</a:t>
            </a:fld>
            <a:endParaRPr lang="en-US" altLang="en-US" sz="1200" dirty="0">
              <a:solidFill>
                <a:srgbClr val="898989"/>
              </a:solidFill>
              <a:latin typeface="Arial" panose="020B060402020202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5BB3FC50-2845-4C62-B030-835A2C764A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227DCA-32E3-4008-8869-CC9619736FCA}" type="slidenum">
              <a:rPr lang="en-US" altLang="en-US" sz="1200">
                <a:solidFill>
                  <a:srgbClr val="898989"/>
                </a:solidFill>
                <a:latin typeface="Arial" panose="020B0604020202020204" pitchFamily="34" charset="0"/>
              </a:rPr>
              <a:pPr>
                <a:spcBef>
                  <a:spcPct val="0"/>
                </a:spcBef>
                <a:buFontTx/>
                <a:buNone/>
              </a:pPr>
              <a:t>37</a:t>
            </a:fld>
            <a:endParaRPr lang="en-US" altLang="en-US" sz="1200" dirty="0">
              <a:solidFill>
                <a:srgbClr val="898989"/>
              </a:solidFill>
              <a:latin typeface="Arial" panose="020B0604020202020204" pitchFamily="34" charset="0"/>
            </a:endParaRPr>
          </a:p>
        </p:txBody>
      </p:sp>
      <p:sp>
        <p:nvSpPr>
          <p:cNvPr id="19459" name="TextBox 4">
            <a:extLst>
              <a:ext uri="{FF2B5EF4-FFF2-40B4-BE49-F238E27FC236}">
                <a16:creationId xmlns:a16="http://schemas.microsoft.com/office/drawing/2014/main" id="{83BDBEE5-D330-470D-BAEC-03C8EC28BC72}"/>
              </a:ext>
            </a:extLst>
          </p:cNvPr>
          <p:cNvSpPr txBox="1">
            <a:spLocks noChangeArrowheads="1"/>
          </p:cNvSpPr>
          <p:nvPr/>
        </p:nvSpPr>
        <p:spPr bwMode="auto">
          <a:xfrm>
            <a:off x="2133600" y="877888"/>
            <a:ext cx="8382000" cy="547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&lt;!DOCTYPE html&gt;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&lt;html lang="en"&gt;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&lt;head&gt;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&lt;meta charset="utf-8"&gt;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&lt;title&gt;Practice Makes Perfect&lt;/title&gt;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&lt;/head&gt;</a:t>
            </a:r>
          </a:p>
          <a:p>
            <a:pPr eaLnBrk="1" hangingPunct="1">
              <a:spcBef>
                <a:spcPct val="0"/>
              </a:spcBef>
              <a:buFontTx/>
              <a:buNone/>
            </a:pPr>
            <a:endParaRPr lang="en-US" altLang="en-US" sz="140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&lt;body&gt;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&lt;h1&gt;It Takes Practice...&lt;/h1&gt;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&lt;hr&gt;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&lt;input type="button" value="Convert 40 Celcius to Farhenheit"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id="btnSubmit" onclick="</a:t>
            </a:r>
            <a:r>
              <a:rPr lang="en-US" altLang="en-US" sz="1400" dirty="0" err="1">
                <a:latin typeface="Courier New" panose="02070309020205020404" pitchFamily="49" charset="0"/>
                <a:cs typeface="Courier New" panose="02070309020205020404" pitchFamily="49" charset="0"/>
              </a:rPr>
              <a:t>celciusToFahrenheit</a:t>
            </a:r>
            <a:r>
              <a:rPr lang="en-US" altLang="en-US" sz="1400" dirty="0">
                <a:latin typeface="Courier New" panose="02070309020205020404" pitchFamily="49" charset="0"/>
                <a:cs typeface="Courier New" panose="02070309020205020404" pitchFamily="49" charset="0"/>
              </a:rPr>
              <a:t>()"&gt;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&lt;script&gt;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a:solidFill>
                  <a:srgbClr val="002060"/>
                </a:solidFill>
                <a:latin typeface="Courier New" panose="02070309020205020404" pitchFamily="49" charset="0"/>
                <a:cs typeface="Courier New" panose="02070309020205020404" pitchFamily="49" charset="0"/>
              </a:rPr>
              <a:t>function celciusToFahrenheit()</a:t>
            </a:r>
          </a:p>
          <a:p>
            <a:pPr eaLnBrk="1" hangingPunct="1">
              <a:spcBef>
                <a:spcPct val="0"/>
              </a:spcBef>
              <a:buFontTx/>
              <a:buNone/>
            </a:pPr>
            <a:r>
              <a:rPr lang="en-US" altLang="en-US" sz="1400" dirty="0">
                <a:solidFill>
                  <a:srgbClr val="00206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dirty="0">
                <a:solidFill>
                  <a:srgbClr val="002060"/>
                </a:solidFill>
                <a:latin typeface="Courier New" panose="02070309020205020404" pitchFamily="49" charset="0"/>
                <a:cs typeface="Courier New" panose="02070309020205020404" pitchFamily="49" charset="0"/>
              </a:rPr>
              <a:t>    var fahrTemperature;</a:t>
            </a:r>
          </a:p>
          <a:p>
            <a:pPr eaLnBrk="1" hangingPunct="1">
              <a:spcBef>
                <a:spcPct val="0"/>
              </a:spcBef>
              <a:buFontTx/>
              <a:buNone/>
            </a:pPr>
            <a:r>
              <a:rPr lang="en-US" altLang="en-US" sz="1400" dirty="0">
                <a:solidFill>
                  <a:srgbClr val="002060"/>
                </a:solidFill>
                <a:latin typeface="Courier New" panose="02070309020205020404" pitchFamily="49" charset="0"/>
                <a:cs typeface="Courier New" panose="02070309020205020404" pitchFamily="49" charset="0"/>
              </a:rPr>
              <a:t>    var celciusTemperature;</a:t>
            </a:r>
          </a:p>
          <a:p>
            <a:pPr eaLnBrk="1" hangingPunct="1">
              <a:spcBef>
                <a:spcPct val="0"/>
              </a:spcBef>
              <a:buFontTx/>
              <a:buNone/>
            </a:pPr>
            <a:endParaRPr lang="en-US" altLang="en-US" sz="1400" dirty="0">
              <a:solidFill>
                <a:srgbClr val="00206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400" dirty="0">
                <a:solidFill>
                  <a:srgbClr val="002060"/>
                </a:solidFill>
                <a:latin typeface="Courier New" panose="02070309020205020404" pitchFamily="49" charset="0"/>
                <a:cs typeface="Courier New" panose="02070309020205020404" pitchFamily="49" charset="0"/>
              </a:rPr>
              <a:t>    celciusTemp = 40;</a:t>
            </a:r>
          </a:p>
          <a:p>
            <a:pPr eaLnBrk="1" hangingPunct="1">
              <a:spcBef>
                <a:spcPct val="0"/>
              </a:spcBef>
              <a:buFontTx/>
              <a:buNone/>
            </a:pPr>
            <a:r>
              <a:rPr lang="en-US" altLang="en-US" sz="1400" dirty="0">
                <a:solidFill>
                  <a:srgbClr val="002060"/>
                </a:solidFill>
                <a:latin typeface="Courier New" panose="02070309020205020404" pitchFamily="49" charset="0"/>
                <a:cs typeface="Courier New" panose="02070309020205020404" pitchFamily="49" charset="0"/>
              </a:rPr>
              <a:t>    fahrTemp = 9/5*celciusTemp +32;</a:t>
            </a:r>
          </a:p>
          <a:p>
            <a:pPr eaLnBrk="1" hangingPunct="1">
              <a:spcBef>
                <a:spcPct val="0"/>
              </a:spcBef>
              <a:buFontTx/>
              <a:buNone/>
            </a:pPr>
            <a:r>
              <a:rPr lang="en-US" altLang="en-US" sz="1400" dirty="0">
                <a:solidFill>
                  <a:srgbClr val="002060"/>
                </a:solidFill>
                <a:latin typeface="Courier New" panose="02070309020205020404" pitchFamily="49" charset="0"/>
                <a:cs typeface="Courier New" panose="02070309020205020404" pitchFamily="49" charset="0"/>
              </a:rPr>
              <a:t>    alert(fahrTemp);</a:t>
            </a:r>
          </a:p>
          <a:p>
            <a:pPr eaLnBrk="1" hangingPunct="1">
              <a:spcBef>
                <a:spcPct val="0"/>
              </a:spcBef>
              <a:buFontTx/>
              <a:buNone/>
            </a:pPr>
            <a:r>
              <a:rPr lang="en-US" altLang="en-US" sz="1400" dirty="0">
                <a:solidFill>
                  <a:srgbClr val="00206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&lt;/script&gt;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&lt;/body&gt;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&lt;/html&gt;</a:t>
            </a:r>
          </a:p>
        </p:txBody>
      </p:sp>
      <p:sp>
        <p:nvSpPr>
          <p:cNvPr id="19460" name="TextBox 1">
            <a:extLst>
              <a:ext uri="{FF2B5EF4-FFF2-40B4-BE49-F238E27FC236}">
                <a16:creationId xmlns:a16="http://schemas.microsoft.com/office/drawing/2014/main" id="{A37A63EE-4890-49EF-B28A-8294F00FE779}"/>
              </a:ext>
            </a:extLst>
          </p:cNvPr>
          <p:cNvSpPr txBox="1">
            <a:spLocks noChangeArrowheads="1"/>
          </p:cNvSpPr>
          <p:nvPr/>
        </p:nvSpPr>
        <p:spPr bwMode="auto">
          <a:xfrm>
            <a:off x="3886200" y="76200"/>
            <a:ext cx="441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Arial" panose="020B0604020202020204" pitchFamily="34" charset="0"/>
              </a:rPr>
              <a:t>File:  </a:t>
            </a:r>
            <a:r>
              <a:rPr lang="en-US" altLang="en-US" sz="1600" b="1" dirty="0">
                <a:latin typeface="Courier New" panose="02070309020205020404" pitchFamily="49" charset="0"/>
                <a:cs typeface="Courier New" panose="02070309020205020404" pitchFamily="49" charset="0"/>
              </a:rPr>
              <a:t>temperature_conversion.html</a:t>
            </a:r>
            <a:endParaRPr lang="en-US" altLang="en-US" sz="1400" b="1"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5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5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59">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459">
                                            <p:txEl>
                                              <p:pRg st="23" end="2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59">
                                            <p:txEl>
                                              <p:pRg st="24" end="2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59">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459">
                                            <p:txEl>
                                              <p:pRg st="22" end="2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459">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459">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459">
                                            <p:txEl>
                                              <p:pRg st="21" end="2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459">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459">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459">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459">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459">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DF7B725-68C0-4BF0-8FAE-60EAA7C3A678}"/>
              </a:ext>
            </a:extLst>
          </p:cNvPr>
          <p:cNvSpPr>
            <a:spLocks noGrp="1"/>
          </p:cNvSpPr>
          <p:nvPr>
            <p:ph type="title"/>
          </p:nvPr>
        </p:nvSpPr>
        <p:spPr>
          <a:xfrm>
            <a:off x="1981200" y="258763"/>
            <a:ext cx="8229600" cy="563562"/>
          </a:xfrm>
        </p:spPr>
        <p:txBody>
          <a:bodyPr/>
          <a:lstStyle/>
          <a:p>
            <a:pPr eaLnBrk="1" hangingPunct="1"/>
            <a:r>
              <a:rPr lang="en-US" altLang="en-US" sz="3200" dirty="0"/>
              <a:t>Examples of good and not-so-good identifiers</a:t>
            </a:r>
          </a:p>
        </p:txBody>
      </p:sp>
      <p:sp>
        <p:nvSpPr>
          <p:cNvPr id="24579" name="Rectangle 3">
            <a:extLst>
              <a:ext uri="{FF2B5EF4-FFF2-40B4-BE49-F238E27FC236}">
                <a16:creationId xmlns:a16="http://schemas.microsoft.com/office/drawing/2014/main" id="{A057E813-F959-4D96-8E46-92F6E32F2228}"/>
              </a:ext>
            </a:extLst>
          </p:cNvPr>
          <p:cNvSpPr>
            <a:spLocks noGrp="1" noChangeArrowheads="1"/>
          </p:cNvSpPr>
          <p:nvPr>
            <p:ph idx="1"/>
          </p:nvPr>
        </p:nvSpPr>
        <p:spPr>
          <a:xfrm>
            <a:off x="1790700" y="1126578"/>
            <a:ext cx="8610600" cy="5410200"/>
          </a:xfrm>
        </p:spPr>
        <p:txBody>
          <a:bodyPr/>
          <a:lstStyle/>
          <a:p>
            <a:pPr marL="0" indent="0" eaLnBrk="1" hangingPunct="1">
              <a:lnSpc>
                <a:spcPct val="90000"/>
              </a:lnSpc>
              <a:buNone/>
              <a:defRPr/>
            </a:pPr>
            <a:r>
              <a:rPr lang="en-US" altLang="en-US" sz="1600"/>
              <a:t>Let's </a:t>
            </a:r>
            <a:r>
              <a:rPr lang="en-US" altLang="en-US" sz="1600" dirty="0"/>
              <a:t>look at some more examples using function names:</a:t>
            </a:r>
            <a:endParaRPr lang="en-US" altLang="en-US" sz="2000" dirty="0"/>
          </a:p>
          <a:p>
            <a:pPr eaLnBrk="1" hangingPunct="1">
              <a:lnSpc>
                <a:spcPct val="90000"/>
              </a:lnSpc>
              <a:buFont typeface="Wingdings" panose="05000000000000000000" pitchFamily="2" charset="2"/>
              <a:buNone/>
              <a:defRPr/>
            </a:pPr>
            <a:endParaRPr lang="en-US" altLang="en-US" sz="1600" b="1"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defRPr/>
            </a:pPr>
            <a:r>
              <a:rPr lang="en-US" altLang="en-US" sz="1600" b="1" dirty="0">
                <a:latin typeface="Courier New" panose="02070309020205020404" pitchFamily="49" charset="0"/>
                <a:cs typeface="Courier New" panose="02070309020205020404" pitchFamily="49" charset="0"/>
              </a:rPr>
              <a:t>function convert()</a:t>
            </a:r>
          </a:p>
          <a:p>
            <a:pPr eaLnBrk="1" hangingPunct="1">
              <a:lnSpc>
                <a:spcPct val="90000"/>
              </a:lnSpc>
              <a:buFontTx/>
              <a:buChar char="-"/>
              <a:defRPr/>
            </a:pPr>
            <a:r>
              <a:rPr lang="en-US" altLang="en-US" sz="1600" dirty="0"/>
              <a:t>Not good! This identifier gives absolutely no idea of what the function is supposed to do.</a:t>
            </a:r>
          </a:p>
          <a:p>
            <a:pPr marL="0" indent="0" eaLnBrk="1" hangingPunct="1">
              <a:lnSpc>
                <a:spcPct val="90000"/>
              </a:lnSpc>
              <a:buNone/>
              <a:defRPr/>
            </a:pPr>
            <a:endParaRPr lang="en-US" altLang="en-US" sz="1600" b="1"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defRPr/>
            </a:pPr>
            <a:endParaRPr lang="en-US" altLang="en-US" sz="1600" b="1"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defRPr/>
            </a:pPr>
            <a:r>
              <a:rPr lang="en-US" altLang="en-US" sz="1600" b="1" dirty="0">
                <a:latin typeface="Courier New" panose="02070309020205020404" pitchFamily="49" charset="0"/>
                <a:cs typeface="Courier New" panose="02070309020205020404" pitchFamily="49" charset="0"/>
              </a:rPr>
              <a:t>function convertFarhenheitToCelcius()</a:t>
            </a:r>
          </a:p>
          <a:p>
            <a:pPr eaLnBrk="1" hangingPunct="1">
              <a:lnSpc>
                <a:spcPct val="90000"/>
              </a:lnSpc>
              <a:buFontTx/>
              <a:buChar char="-"/>
              <a:defRPr/>
            </a:pPr>
            <a:r>
              <a:rPr lang="en-US" altLang="en-US" sz="1600" dirty="0"/>
              <a:t>This is much better. A bit long perhaps, but there is </a:t>
            </a:r>
            <a:r>
              <a:rPr lang="en-US" altLang="en-US" sz="1600" u="sng" dirty="0"/>
              <a:t>nothing</a:t>
            </a:r>
            <a:r>
              <a:rPr lang="en-US" altLang="en-US" sz="1600" dirty="0"/>
              <a:t> wrong with having a slightly long-ish identifier if that identifier really explains what is going on. </a:t>
            </a:r>
          </a:p>
          <a:p>
            <a:pPr eaLnBrk="1" hangingPunct="1">
              <a:lnSpc>
                <a:spcPct val="90000"/>
              </a:lnSpc>
              <a:buFontTx/>
              <a:buChar char="-"/>
              <a:defRPr/>
            </a:pPr>
            <a:r>
              <a:rPr lang="en-US" altLang="en-US" sz="1600" dirty="0"/>
              <a:t>Don't overdo it though!</a:t>
            </a:r>
          </a:p>
          <a:p>
            <a:pPr eaLnBrk="1" hangingPunct="1">
              <a:lnSpc>
                <a:spcPct val="90000"/>
              </a:lnSpc>
              <a:buFont typeface="Wingdings" panose="05000000000000000000" pitchFamily="2" charset="2"/>
              <a:buNone/>
              <a:defRPr/>
            </a:pPr>
            <a:endParaRPr lang="en-US" altLang="en-US" sz="1600" b="1"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defRPr/>
            </a:pPr>
            <a:r>
              <a:rPr lang="en-US" altLang="en-US" sz="1600" b="1">
                <a:latin typeface="Courier New" panose="02070309020205020404" pitchFamily="49" charset="0"/>
                <a:cs typeface="Courier New" panose="02070309020205020404" pitchFamily="49" charset="0"/>
              </a:rPr>
              <a:t>function convertFahrToCel()</a:t>
            </a:r>
            <a:endParaRPr lang="en-US" altLang="en-US" sz="1600" b="1" dirty="0">
              <a:latin typeface="Courier New" panose="02070309020205020404" pitchFamily="49" charset="0"/>
              <a:cs typeface="Courier New" panose="02070309020205020404" pitchFamily="49" charset="0"/>
            </a:endParaRPr>
          </a:p>
          <a:p>
            <a:pPr eaLnBrk="1" hangingPunct="1">
              <a:lnSpc>
                <a:spcPct val="90000"/>
              </a:lnSpc>
              <a:buFontTx/>
              <a:buChar char="-"/>
              <a:defRPr/>
            </a:pPr>
            <a:r>
              <a:rPr lang="en-US" altLang="en-US" sz="1600" dirty="0"/>
              <a:t>Also good</a:t>
            </a:r>
            <a:r>
              <a:rPr lang="en-US" altLang="en-US" sz="1600"/>
              <a:t>. Given the context, most programmers would agree that this is pretty clear. </a:t>
            </a:r>
            <a:endParaRPr lang="en-US" altLang="en-US" sz="1600" dirty="0"/>
          </a:p>
          <a:p>
            <a:pPr eaLnBrk="1" hangingPunct="1">
              <a:lnSpc>
                <a:spcPct val="90000"/>
              </a:lnSpc>
              <a:buFont typeface="Wingdings" panose="05000000000000000000" pitchFamily="2" charset="2"/>
              <a:buNone/>
              <a:defRPr/>
            </a:pPr>
            <a:endParaRPr lang="en-US" altLang="en-US" sz="1600" b="1"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defRPr/>
            </a:pPr>
            <a:r>
              <a:rPr lang="en-US" altLang="en-US" sz="1600" b="1" dirty="0">
                <a:latin typeface="Courier New" panose="02070309020205020404" pitchFamily="49" charset="0"/>
                <a:cs typeface="Courier New" panose="02070309020205020404" pitchFamily="49" charset="0"/>
              </a:rPr>
              <a:t>function fToC()</a:t>
            </a:r>
          </a:p>
          <a:p>
            <a:pPr eaLnBrk="1" hangingPunct="1">
              <a:lnSpc>
                <a:spcPct val="90000"/>
              </a:lnSpc>
              <a:buFontTx/>
              <a:buChar char="-"/>
              <a:defRPr/>
            </a:pPr>
            <a:r>
              <a:rPr lang="en-US" altLang="en-US" sz="1600" dirty="0"/>
              <a:t>Hopefully we can all agree that this is also a terrible identifier!</a:t>
            </a:r>
          </a:p>
          <a:p>
            <a:pPr marL="0" indent="0" eaLnBrk="1" hangingPunct="1">
              <a:lnSpc>
                <a:spcPct val="90000"/>
              </a:lnSpc>
              <a:buNone/>
              <a:defRPr/>
            </a:pPr>
            <a:endParaRPr lang="en-US" altLang="en-US" sz="1600" b="1" dirty="0">
              <a:latin typeface="Courier New" panose="02070309020205020404" pitchFamily="49" charset="0"/>
              <a:cs typeface="Courier New" panose="02070309020205020404" pitchFamily="49" charset="0"/>
            </a:endParaRPr>
          </a:p>
        </p:txBody>
      </p:sp>
      <p:sp>
        <p:nvSpPr>
          <p:cNvPr id="24580" name="Slide Number Placeholder 5">
            <a:extLst>
              <a:ext uri="{FF2B5EF4-FFF2-40B4-BE49-F238E27FC236}">
                <a16:creationId xmlns:a16="http://schemas.microsoft.com/office/drawing/2014/main" id="{D70C48BE-E385-4CDE-961A-8E076508E6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6641619-59AF-4F88-88C7-F17199B4CC70}" type="slidenum">
              <a:rPr lang="en-US" altLang="en-US" sz="1200">
                <a:solidFill>
                  <a:srgbClr val="898989"/>
                </a:solidFill>
                <a:latin typeface="Arial" panose="020B0604020202020204" pitchFamily="34" charset="0"/>
              </a:rPr>
              <a:pPr>
                <a:spcBef>
                  <a:spcPct val="0"/>
                </a:spcBef>
                <a:buFontTx/>
                <a:buNone/>
              </a:pPr>
              <a:t>38</a:t>
            </a:fld>
            <a:endParaRPr lang="en-US" altLang="en-US" sz="1200" dirty="0">
              <a:solidFill>
                <a:srgbClr val="898989"/>
              </a:solidFill>
              <a:latin typeface="Arial" panose="020B0604020202020204" pitchFamily="34" charset="0"/>
            </a:endParaRPr>
          </a:p>
        </p:txBody>
      </p:sp>
    </p:spTree>
    <p:extLst>
      <p:ext uri="{BB962C8B-B14F-4D97-AF65-F5344CB8AC3E}">
        <p14:creationId xmlns:p14="http://schemas.microsoft.com/office/powerpoint/2010/main" val="273786327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579">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57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DF7B725-68C0-4BF0-8FAE-60EAA7C3A678}"/>
              </a:ext>
            </a:extLst>
          </p:cNvPr>
          <p:cNvSpPr>
            <a:spLocks noGrp="1"/>
          </p:cNvSpPr>
          <p:nvPr>
            <p:ph type="title"/>
          </p:nvPr>
        </p:nvSpPr>
        <p:spPr>
          <a:xfrm>
            <a:off x="1981200" y="274638"/>
            <a:ext cx="8229600" cy="563562"/>
          </a:xfrm>
        </p:spPr>
        <p:txBody>
          <a:bodyPr/>
          <a:lstStyle/>
          <a:p>
            <a:pPr eaLnBrk="1" hangingPunct="1"/>
            <a:r>
              <a:rPr lang="en-US" altLang="en-US" sz="3200" dirty="0"/>
              <a:t>Examples of good and not-so-good identifiers</a:t>
            </a:r>
          </a:p>
        </p:txBody>
      </p:sp>
      <p:sp>
        <p:nvSpPr>
          <p:cNvPr id="24579" name="Rectangle 3">
            <a:extLst>
              <a:ext uri="{FF2B5EF4-FFF2-40B4-BE49-F238E27FC236}">
                <a16:creationId xmlns:a16="http://schemas.microsoft.com/office/drawing/2014/main" id="{A057E813-F959-4D96-8E46-92F6E32F2228}"/>
              </a:ext>
            </a:extLst>
          </p:cNvPr>
          <p:cNvSpPr>
            <a:spLocks noGrp="1" noChangeArrowheads="1"/>
          </p:cNvSpPr>
          <p:nvPr>
            <p:ph idx="1"/>
          </p:nvPr>
        </p:nvSpPr>
        <p:spPr>
          <a:xfrm>
            <a:off x="1981200" y="1066800"/>
            <a:ext cx="8229600" cy="5410200"/>
          </a:xfrm>
        </p:spPr>
        <p:txBody>
          <a:bodyPr/>
          <a:lstStyle/>
          <a:p>
            <a:pPr marL="0" indent="0" eaLnBrk="1" hangingPunct="1">
              <a:lnSpc>
                <a:spcPct val="90000"/>
              </a:lnSpc>
              <a:buNone/>
              <a:defRPr/>
            </a:pPr>
            <a:r>
              <a:rPr lang="en-US" altLang="en-US" sz="1600" b="1" dirty="0"/>
              <a:t>And a few more…  Suppose we are writing a function that will ask the user for their birthday:</a:t>
            </a:r>
            <a:endParaRPr lang="en-US" altLang="en-US" sz="1600" b="1"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defRPr/>
            </a:pPr>
            <a:endParaRPr lang="en-US" altLang="en-US" sz="1600" b="1"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defRPr/>
            </a:pPr>
            <a:r>
              <a:rPr lang="en-US" altLang="en-US" sz="1600" b="1" dirty="0">
                <a:latin typeface="Courier New" panose="02070309020205020404" pitchFamily="49" charset="0"/>
                <a:cs typeface="Courier New" panose="02070309020205020404" pitchFamily="49" charset="0"/>
              </a:rPr>
              <a:t>function getDate()</a:t>
            </a:r>
          </a:p>
          <a:p>
            <a:pPr eaLnBrk="1" hangingPunct="1">
              <a:lnSpc>
                <a:spcPct val="90000"/>
              </a:lnSpc>
              <a:buFontTx/>
              <a:buChar char="-"/>
              <a:defRPr/>
            </a:pPr>
            <a:r>
              <a:rPr lang="en-US" altLang="en-US" sz="1600" dirty="0"/>
              <a:t>Not good. Are we looking up the current date? The date of the invasion of Normandy?!</a:t>
            </a:r>
            <a:endParaRPr lang="en-US" altLang="en-US" sz="1600" b="1"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defRPr/>
            </a:pPr>
            <a:endParaRPr lang="en-US" altLang="en-US" sz="1600" b="1"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defRPr/>
            </a:pPr>
            <a:r>
              <a:rPr lang="en-US" altLang="en-US" sz="1600" b="1" dirty="0">
                <a:latin typeface="Courier New" panose="02070309020205020404" pitchFamily="49" charset="0"/>
                <a:cs typeface="Courier New" panose="02070309020205020404" pitchFamily="49" charset="0"/>
              </a:rPr>
              <a:t>function userBirthday()</a:t>
            </a:r>
          </a:p>
          <a:p>
            <a:pPr eaLnBrk="1" hangingPunct="1">
              <a:lnSpc>
                <a:spcPct val="90000"/>
              </a:lnSpc>
              <a:buFontTx/>
              <a:buChar char="-"/>
              <a:defRPr/>
            </a:pPr>
            <a:r>
              <a:rPr lang="en-US" altLang="en-US" sz="1600" dirty="0"/>
              <a:t>Definitely better, though the identifier we can't tell whether the function is reacting to a known birthday (e.g. determining if the user is 21 or over), or if it is planning on doing something based on their birthday such as reveal their horoscope, etc.</a:t>
            </a:r>
          </a:p>
          <a:p>
            <a:pPr eaLnBrk="1" hangingPunct="1">
              <a:lnSpc>
                <a:spcPct val="90000"/>
              </a:lnSpc>
              <a:buFont typeface="Wingdings" panose="05000000000000000000" pitchFamily="2" charset="2"/>
              <a:buNone/>
              <a:defRPr/>
            </a:pPr>
            <a:endParaRPr lang="en-US" altLang="en-US" sz="1600" b="1"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defRPr/>
            </a:pPr>
            <a:r>
              <a:rPr lang="en-US" altLang="en-US" sz="1600" b="1" dirty="0">
                <a:latin typeface="Courier New" panose="02070309020205020404" pitchFamily="49" charset="0"/>
                <a:cs typeface="Courier New" panose="02070309020205020404" pitchFamily="49" charset="0"/>
              </a:rPr>
              <a:t>function getUserBirthday()</a:t>
            </a:r>
          </a:p>
          <a:p>
            <a:pPr eaLnBrk="1" hangingPunct="1">
              <a:lnSpc>
                <a:spcPct val="90000"/>
              </a:lnSpc>
              <a:buFontTx/>
              <a:buChar char="-"/>
              <a:defRPr/>
            </a:pPr>
            <a:r>
              <a:rPr lang="en-US" altLang="en-US" sz="1600" dirty="0"/>
              <a:t>Much better! It's not an overly long identifier, but gives a pretty good idea of what the function is supposed to do. </a:t>
            </a:r>
          </a:p>
          <a:p>
            <a:pPr eaLnBrk="1" hangingPunct="1">
              <a:lnSpc>
                <a:spcPct val="90000"/>
              </a:lnSpc>
              <a:buFont typeface="Wingdings" panose="05000000000000000000" pitchFamily="2" charset="2"/>
              <a:buNone/>
              <a:defRPr/>
            </a:pPr>
            <a:endParaRPr lang="en-US" altLang="en-US" sz="1600" b="1" dirty="0">
              <a:latin typeface="Courier New" panose="02070309020205020404" pitchFamily="49" charset="0"/>
              <a:cs typeface="Courier New" panose="02070309020205020404" pitchFamily="49" charset="0"/>
            </a:endParaRPr>
          </a:p>
        </p:txBody>
      </p:sp>
      <p:sp>
        <p:nvSpPr>
          <p:cNvPr id="24580" name="Slide Number Placeholder 5">
            <a:extLst>
              <a:ext uri="{FF2B5EF4-FFF2-40B4-BE49-F238E27FC236}">
                <a16:creationId xmlns:a16="http://schemas.microsoft.com/office/drawing/2014/main" id="{D70C48BE-E385-4CDE-961A-8E076508E6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6641619-59AF-4F88-88C7-F17199B4CC70}" type="slidenum">
              <a:rPr lang="en-US" altLang="en-US" sz="1200">
                <a:solidFill>
                  <a:srgbClr val="898989"/>
                </a:solidFill>
                <a:latin typeface="Arial" panose="020B0604020202020204" pitchFamily="34" charset="0"/>
              </a:rPr>
              <a:pPr>
                <a:spcBef>
                  <a:spcPct val="0"/>
                </a:spcBef>
                <a:buFontTx/>
                <a:buNone/>
              </a:pPr>
              <a:t>39</a:t>
            </a:fld>
            <a:endParaRPr lang="en-US" altLang="en-US" sz="1200" dirty="0">
              <a:solidFill>
                <a:srgbClr val="898989"/>
              </a:solidFill>
              <a:latin typeface="Arial" panose="020B0604020202020204" pitchFamily="34" charset="0"/>
            </a:endParaRPr>
          </a:p>
        </p:txBody>
      </p:sp>
    </p:spTree>
    <p:extLst>
      <p:ext uri="{BB962C8B-B14F-4D97-AF65-F5344CB8AC3E}">
        <p14:creationId xmlns:p14="http://schemas.microsoft.com/office/powerpoint/2010/main" val="12267988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1"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7" name="Picture 7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7170" name="Rectangle 2">
            <a:extLst>
              <a:ext uri="{FF2B5EF4-FFF2-40B4-BE49-F238E27FC236}">
                <a16:creationId xmlns:a16="http://schemas.microsoft.com/office/drawing/2014/main" id="{799A6C9E-46C2-4BB0-992C-B7B23349ABED}"/>
              </a:ext>
            </a:extLst>
          </p:cNvPr>
          <p:cNvSpPr>
            <a:spLocks noGrp="1" noRot="1"/>
          </p:cNvSpPr>
          <p:nvPr>
            <p:ph type="title"/>
          </p:nvPr>
        </p:nvSpPr>
        <p:spPr>
          <a:xfrm>
            <a:off x="2408420" y="826681"/>
            <a:ext cx="7375161" cy="1325563"/>
          </a:xfrm>
        </p:spPr>
        <p:txBody>
          <a:bodyPr>
            <a:normAutofit/>
          </a:bodyPr>
          <a:lstStyle/>
          <a:p>
            <a:pPr eaLnBrk="1" hangingPunct="1"/>
            <a:r>
              <a:rPr lang="en-US" altLang="en-US" sz="3500" dirty="0">
                <a:solidFill>
                  <a:srgbClr val="FFFFFF"/>
                </a:solidFill>
              </a:rPr>
              <a:t>JavaScript is not Java</a:t>
            </a:r>
          </a:p>
        </p:txBody>
      </p:sp>
      <p:sp>
        <p:nvSpPr>
          <p:cNvPr id="7171" name="Rectangle 3">
            <a:extLst>
              <a:ext uri="{FF2B5EF4-FFF2-40B4-BE49-F238E27FC236}">
                <a16:creationId xmlns:a16="http://schemas.microsoft.com/office/drawing/2014/main" id="{D75789C6-57EC-4900-8ED3-FC4ADFCF047D}"/>
              </a:ext>
            </a:extLst>
          </p:cNvPr>
          <p:cNvSpPr>
            <a:spLocks noGrp="1"/>
          </p:cNvSpPr>
          <p:nvPr>
            <p:ph idx="1"/>
          </p:nvPr>
        </p:nvSpPr>
        <p:spPr>
          <a:xfrm>
            <a:off x="2408420" y="3092970"/>
            <a:ext cx="7375161" cy="2693976"/>
          </a:xfrm>
        </p:spPr>
        <p:txBody>
          <a:bodyPr>
            <a:normAutofit/>
          </a:bodyPr>
          <a:lstStyle/>
          <a:p>
            <a:pPr eaLnBrk="1" hangingPunct="1"/>
            <a:r>
              <a:rPr lang="en-US" altLang="en-US" sz="1700" dirty="0">
                <a:solidFill>
                  <a:srgbClr val="000000"/>
                </a:solidFill>
              </a:rPr>
              <a:t>This is not a particularly important point – I only bring it up here to avoid potential confusion.  </a:t>
            </a:r>
          </a:p>
          <a:p>
            <a:pPr eaLnBrk="1" hangingPunct="1"/>
            <a:r>
              <a:rPr lang="en-US" altLang="en-US" sz="1700" dirty="0">
                <a:solidFill>
                  <a:srgbClr val="000000"/>
                </a:solidFill>
              </a:rPr>
              <a:t>One is a scripting language, the other is a full programming language.  </a:t>
            </a:r>
          </a:p>
          <a:p>
            <a:pPr lvl="1" eaLnBrk="1" hangingPunct="1"/>
            <a:r>
              <a:rPr lang="en-US" altLang="en-US" sz="1700" dirty="0">
                <a:solidFill>
                  <a:srgbClr val="000000"/>
                </a:solidFill>
              </a:rPr>
              <a:t>The distinction between a scripting vs a programming language is also not particularly important at this point. </a:t>
            </a:r>
          </a:p>
          <a:p>
            <a:pPr eaLnBrk="1" hangingPunct="1"/>
            <a:r>
              <a:rPr lang="en-US" altLang="en-US" sz="1700" dirty="0">
                <a:solidFill>
                  <a:srgbClr val="000000"/>
                </a:solidFill>
              </a:rPr>
              <a:t>They do share quite a lot of syntax, however.</a:t>
            </a:r>
          </a:p>
          <a:p>
            <a:pPr eaLnBrk="1" hangingPunct="1"/>
            <a:r>
              <a:rPr lang="en-US" altLang="en-US" sz="1700" dirty="0">
                <a:solidFill>
                  <a:srgbClr val="000000"/>
                </a:solidFill>
              </a:rPr>
              <a:t>Java is not easily embedded inside web pages. JavaScript is very easy to embed inside a web page.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DF7B725-68C0-4BF0-8FAE-60EAA7C3A678}"/>
              </a:ext>
            </a:extLst>
          </p:cNvPr>
          <p:cNvSpPr>
            <a:spLocks noGrp="1"/>
          </p:cNvSpPr>
          <p:nvPr>
            <p:ph type="title"/>
          </p:nvPr>
        </p:nvSpPr>
        <p:spPr>
          <a:xfrm>
            <a:off x="1981200" y="274638"/>
            <a:ext cx="8229600" cy="563562"/>
          </a:xfrm>
        </p:spPr>
        <p:txBody>
          <a:bodyPr/>
          <a:lstStyle/>
          <a:p>
            <a:pPr eaLnBrk="1" hangingPunct="1"/>
            <a:r>
              <a:rPr lang="en-US" altLang="en-US" dirty="0"/>
              <a:t>Some rules for identifiers</a:t>
            </a:r>
          </a:p>
        </p:txBody>
      </p:sp>
      <p:sp>
        <p:nvSpPr>
          <p:cNvPr id="24579" name="Rectangle 3">
            <a:extLst>
              <a:ext uri="{FF2B5EF4-FFF2-40B4-BE49-F238E27FC236}">
                <a16:creationId xmlns:a16="http://schemas.microsoft.com/office/drawing/2014/main" id="{A057E813-F959-4D96-8E46-92F6E32F2228}"/>
              </a:ext>
            </a:extLst>
          </p:cNvPr>
          <p:cNvSpPr>
            <a:spLocks noGrp="1" noChangeArrowheads="1"/>
          </p:cNvSpPr>
          <p:nvPr>
            <p:ph idx="1"/>
          </p:nvPr>
        </p:nvSpPr>
        <p:spPr>
          <a:xfrm>
            <a:off x="1981200" y="1066800"/>
            <a:ext cx="8229600" cy="5410200"/>
          </a:xfrm>
        </p:spPr>
        <p:txBody>
          <a:bodyPr/>
          <a:lstStyle/>
          <a:p>
            <a:pPr eaLnBrk="1" hangingPunct="1">
              <a:lnSpc>
                <a:spcPct val="90000"/>
              </a:lnSpc>
              <a:buFont typeface="Wingdings" panose="05000000000000000000" pitchFamily="2" charset="2"/>
              <a:buNone/>
              <a:defRPr/>
            </a:pPr>
            <a:r>
              <a:rPr lang="en-US" altLang="en-US" sz="1600" b="1" dirty="0"/>
              <a:t>When choosing your identifier, keep the following in mind:</a:t>
            </a:r>
          </a:p>
          <a:p>
            <a:pPr eaLnBrk="1" hangingPunct="1">
              <a:lnSpc>
                <a:spcPct val="90000"/>
              </a:lnSpc>
              <a:buFont typeface="Wingdings" panose="05000000000000000000" pitchFamily="2" charset="2"/>
              <a:buNone/>
              <a:defRPr/>
            </a:pPr>
            <a:endParaRPr lang="en-US" altLang="en-US" sz="1600" dirty="0"/>
          </a:p>
          <a:p>
            <a:pPr eaLnBrk="1" hangingPunct="1">
              <a:lnSpc>
                <a:spcPct val="90000"/>
              </a:lnSpc>
              <a:buFont typeface="Wingdings" panose="05000000000000000000" pitchFamily="2" charset="2"/>
              <a:buNone/>
              <a:defRPr/>
            </a:pPr>
            <a:r>
              <a:rPr lang="en-US" altLang="en-US" sz="1600" dirty="0"/>
              <a:t>An identifier must be a sequence of</a:t>
            </a:r>
          </a:p>
          <a:p>
            <a:pPr eaLnBrk="1" hangingPunct="1">
              <a:lnSpc>
                <a:spcPct val="90000"/>
              </a:lnSpc>
              <a:defRPr/>
            </a:pPr>
            <a:r>
              <a:rPr lang="en-US" altLang="en-US" sz="1600" dirty="0"/>
              <a:t>letters</a:t>
            </a:r>
          </a:p>
          <a:p>
            <a:pPr eaLnBrk="1" hangingPunct="1">
              <a:lnSpc>
                <a:spcPct val="90000"/>
              </a:lnSpc>
              <a:defRPr/>
            </a:pPr>
            <a:r>
              <a:rPr lang="en-US" altLang="en-US" sz="1600" dirty="0"/>
              <a:t>digits</a:t>
            </a:r>
          </a:p>
          <a:p>
            <a:pPr eaLnBrk="1" hangingPunct="1">
              <a:lnSpc>
                <a:spcPct val="90000"/>
              </a:lnSpc>
              <a:buFont typeface="Wingdings" panose="05000000000000000000" pitchFamily="2" charset="2"/>
              <a:buNone/>
              <a:defRPr/>
            </a:pPr>
            <a:endParaRPr lang="en-US" altLang="en-US" sz="1600" dirty="0"/>
          </a:p>
          <a:p>
            <a:pPr eaLnBrk="1" hangingPunct="1">
              <a:lnSpc>
                <a:spcPct val="90000"/>
              </a:lnSpc>
              <a:buFont typeface="Wingdings" panose="05000000000000000000" pitchFamily="2" charset="2"/>
              <a:buNone/>
              <a:defRPr/>
            </a:pPr>
            <a:r>
              <a:rPr lang="en-US" altLang="en-US" sz="1600" dirty="0"/>
              <a:t>It should typically begin with a lower-case letter, and then use camel case for subsequent words.</a:t>
            </a:r>
          </a:p>
          <a:p>
            <a:pPr eaLnBrk="1" hangingPunct="1">
              <a:lnSpc>
                <a:spcPct val="90000"/>
              </a:lnSpc>
              <a:buFont typeface="Wingdings" panose="05000000000000000000" pitchFamily="2" charset="2"/>
              <a:buNone/>
              <a:defRPr/>
            </a:pPr>
            <a:endParaRPr lang="en-US" altLang="en-US" sz="1600" dirty="0"/>
          </a:p>
          <a:p>
            <a:pPr eaLnBrk="1" hangingPunct="1">
              <a:lnSpc>
                <a:spcPct val="90000"/>
              </a:lnSpc>
              <a:buFont typeface="Wingdings" panose="05000000000000000000" pitchFamily="2" charset="2"/>
              <a:buNone/>
              <a:defRPr/>
            </a:pPr>
            <a:r>
              <a:rPr lang="en-US" altLang="en-US" sz="1600" dirty="0"/>
              <a:t>An identifier can NOT:</a:t>
            </a:r>
          </a:p>
          <a:p>
            <a:pPr eaLnBrk="1" hangingPunct="1">
              <a:lnSpc>
                <a:spcPct val="90000"/>
              </a:lnSpc>
              <a:defRPr/>
            </a:pPr>
            <a:r>
              <a:rPr lang="en-US" altLang="en-US" sz="1600" dirty="0"/>
              <a:t>Begin with a digit</a:t>
            </a:r>
          </a:p>
          <a:p>
            <a:pPr eaLnBrk="1" hangingPunct="1">
              <a:lnSpc>
                <a:spcPct val="90000"/>
              </a:lnSpc>
              <a:defRPr/>
            </a:pPr>
            <a:r>
              <a:rPr lang="en-US" altLang="en-US" sz="1600" dirty="0"/>
              <a:t>Have a space</a:t>
            </a:r>
          </a:p>
          <a:p>
            <a:pPr eaLnBrk="1" hangingPunct="1">
              <a:lnSpc>
                <a:spcPct val="90000"/>
              </a:lnSpc>
              <a:defRPr/>
            </a:pPr>
            <a:r>
              <a:rPr lang="en-US" altLang="en-US" sz="1600" dirty="0"/>
              <a:t>Have mathematical operators such as:  +, -, /, *, %, etc</a:t>
            </a:r>
          </a:p>
          <a:p>
            <a:pPr eaLnBrk="1" hangingPunct="1">
              <a:lnSpc>
                <a:spcPct val="90000"/>
              </a:lnSpc>
              <a:defRPr/>
            </a:pPr>
            <a:r>
              <a:rPr lang="en-US" altLang="en-US" sz="1600" dirty="0"/>
              <a:t>Be a ‘reserved’ word (discussed on the next slide)</a:t>
            </a:r>
          </a:p>
          <a:p>
            <a:pPr eaLnBrk="1" hangingPunct="1">
              <a:lnSpc>
                <a:spcPct val="90000"/>
              </a:lnSpc>
              <a:defRPr/>
            </a:pPr>
            <a:r>
              <a:rPr lang="en-US" altLang="en-US" sz="1600" dirty="0"/>
              <a:t>Have various other characters such as  </a:t>
            </a:r>
            <a:r>
              <a:rPr lang="en-US" altLang="en-US" sz="2000" dirty="0"/>
              <a:t>&amp; </a:t>
            </a:r>
            <a:r>
              <a:rPr lang="en-US" altLang="en-US" sz="2000" b="1" dirty="0"/>
              <a:t>:</a:t>
            </a:r>
            <a:r>
              <a:rPr lang="en-US" altLang="en-US" sz="2000" dirty="0"/>
              <a:t> ^ #  </a:t>
            </a:r>
            <a:endParaRPr lang="en-US" altLang="en-US" sz="2000" b="1" dirty="0"/>
          </a:p>
          <a:p>
            <a:pPr eaLnBrk="1" hangingPunct="1">
              <a:lnSpc>
                <a:spcPct val="90000"/>
              </a:lnSpc>
              <a:buFont typeface="Wingdings" panose="05000000000000000000" pitchFamily="2" charset="2"/>
              <a:buNone/>
              <a:defRPr/>
            </a:pPr>
            <a:endParaRPr lang="en-US" altLang="en-US" sz="1600" dirty="0"/>
          </a:p>
          <a:p>
            <a:pPr marL="0" indent="0" eaLnBrk="1" hangingPunct="1">
              <a:lnSpc>
                <a:spcPct val="90000"/>
              </a:lnSpc>
              <a:buNone/>
              <a:defRPr/>
            </a:pPr>
            <a:r>
              <a:rPr lang="en-US" altLang="en-US" sz="1600" b="1" dirty="0">
                <a:solidFill>
                  <a:srgbClr val="FF0000"/>
                </a:solidFill>
              </a:rPr>
              <a:t>Don't forget</a:t>
            </a:r>
            <a:r>
              <a:rPr lang="en-US" altLang="en-US" sz="1600" dirty="0">
                <a:solidFill>
                  <a:srgbClr val="FF0000"/>
                </a:solidFill>
              </a:rPr>
              <a:t>:  JavaScript is </a:t>
            </a:r>
            <a:r>
              <a:rPr lang="en-US" altLang="en-US" sz="1600" i="1" dirty="0">
                <a:solidFill>
                  <a:srgbClr val="FF0000"/>
                </a:solidFill>
              </a:rPr>
              <a:t>case sensitive</a:t>
            </a:r>
            <a:r>
              <a:rPr lang="en-US" altLang="en-US" sz="1600" dirty="0">
                <a:solidFill>
                  <a:srgbClr val="FF0000"/>
                </a:solidFill>
              </a:rPr>
              <a:t> so “firstName” and “FirstName” are different variables. </a:t>
            </a:r>
          </a:p>
        </p:txBody>
      </p:sp>
      <p:sp>
        <p:nvSpPr>
          <p:cNvPr id="24580" name="Slide Number Placeholder 5">
            <a:extLst>
              <a:ext uri="{FF2B5EF4-FFF2-40B4-BE49-F238E27FC236}">
                <a16:creationId xmlns:a16="http://schemas.microsoft.com/office/drawing/2014/main" id="{D70C48BE-E385-4CDE-961A-8E076508E6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6641619-59AF-4F88-88C7-F17199B4CC70}" type="slidenum">
              <a:rPr lang="en-US" altLang="en-US" sz="1200">
                <a:solidFill>
                  <a:srgbClr val="898989"/>
                </a:solidFill>
                <a:latin typeface="Arial" panose="020B0604020202020204" pitchFamily="34" charset="0"/>
              </a:rPr>
              <a:pPr>
                <a:spcBef>
                  <a:spcPct val="0"/>
                </a:spcBef>
                <a:buFontTx/>
                <a:buNone/>
              </a:pPr>
              <a:t>40</a:t>
            </a:fld>
            <a:endParaRPr lang="en-US" altLang="en-US" sz="1200" dirty="0">
              <a:solidFill>
                <a:srgbClr val="898989"/>
              </a:solidFill>
              <a:latin typeface="Arial" panose="020B0604020202020204" pitchFamily="34" charset="0"/>
            </a:endParaRPr>
          </a:p>
        </p:txBody>
      </p:sp>
    </p:spTree>
    <p:extLst>
      <p:ext uri="{BB962C8B-B14F-4D97-AF65-F5344CB8AC3E}">
        <p14:creationId xmlns:p14="http://schemas.microsoft.com/office/powerpoint/2010/main" val="253916391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7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57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79">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79">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579">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57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D8CC030-812F-4EDF-89D8-9A3F5EB797EA}"/>
              </a:ext>
            </a:extLst>
          </p:cNvPr>
          <p:cNvSpPr>
            <a:spLocks noGrp="1"/>
          </p:cNvSpPr>
          <p:nvPr>
            <p:ph type="title"/>
          </p:nvPr>
        </p:nvSpPr>
        <p:spPr>
          <a:xfrm>
            <a:off x="1676400" y="228601"/>
            <a:ext cx="4876800" cy="715963"/>
          </a:xfrm>
        </p:spPr>
        <p:txBody>
          <a:bodyPr/>
          <a:lstStyle/>
          <a:p>
            <a:pPr algn="l"/>
            <a:r>
              <a:rPr lang="en-US" altLang="en-US" dirty="0"/>
              <a:t>Reserved Words</a:t>
            </a:r>
          </a:p>
        </p:txBody>
      </p:sp>
      <p:sp>
        <p:nvSpPr>
          <p:cNvPr id="26627" name="Content Placeholder 2">
            <a:extLst>
              <a:ext uri="{FF2B5EF4-FFF2-40B4-BE49-F238E27FC236}">
                <a16:creationId xmlns:a16="http://schemas.microsoft.com/office/drawing/2014/main" id="{78505D81-5EE0-4E5C-95C8-9BC5C0CFD7A2}"/>
              </a:ext>
            </a:extLst>
          </p:cNvPr>
          <p:cNvSpPr>
            <a:spLocks noGrp="1"/>
          </p:cNvSpPr>
          <p:nvPr>
            <p:ph idx="1"/>
          </p:nvPr>
        </p:nvSpPr>
        <p:spPr>
          <a:xfrm>
            <a:off x="1752600" y="1066800"/>
            <a:ext cx="3429000" cy="5105400"/>
          </a:xfrm>
        </p:spPr>
        <p:txBody>
          <a:bodyPr/>
          <a:lstStyle/>
          <a:p>
            <a:r>
              <a:rPr lang="en-US" altLang="en-US" sz="2000" dirty="0"/>
              <a:t>Here is a list of words that can not be used as an identifier. </a:t>
            </a:r>
          </a:p>
          <a:p>
            <a:r>
              <a:rPr lang="en-US" altLang="en-US" sz="2000" dirty="0"/>
              <a:t>We call these 'reserved keywords'. </a:t>
            </a:r>
          </a:p>
          <a:p>
            <a:r>
              <a:rPr lang="en-US" altLang="en-US" sz="2000" dirty="0"/>
              <a:t>Most of these are words that 'mean something' in JavaScript, e.g. </a:t>
            </a:r>
            <a:r>
              <a:rPr lang="en-US" altLang="en-US" sz="1800" b="1" dirty="0">
                <a:latin typeface="Courier New" panose="02070309020205020404" pitchFamily="49" charset="0"/>
                <a:cs typeface="Courier New" panose="02070309020205020404" pitchFamily="49" charset="0"/>
              </a:rPr>
              <a:t>function</a:t>
            </a:r>
            <a:r>
              <a:rPr lang="en-US" altLang="en-US" sz="2000" dirty="0"/>
              <a:t> or </a:t>
            </a:r>
            <a:r>
              <a:rPr lang="en-US" altLang="en-US" sz="1800" b="1" dirty="0">
                <a:latin typeface="Courier New" panose="02070309020205020404" pitchFamily="49" charset="0"/>
                <a:cs typeface="Courier New" panose="02070309020205020404" pitchFamily="49" charset="0"/>
              </a:rPr>
              <a:t>var</a:t>
            </a:r>
            <a:r>
              <a:rPr lang="en-US" altLang="en-US" sz="2000" dirty="0"/>
              <a:t>.</a:t>
            </a:r>
          </a:p>
          <a:p>
            <a:r>
              <a:rPr lang="en-US" altLang="en-US" sz="2000" dirty="0"/>
              <a:t>You do </a:t>
            </a:r>
            <a:r>
              <a:rPr lang="en-US" altLang="en-US" sz="2000" i="1" dirty="0"/>
              <a:t>not </a:t>
            </a:r>
            <a:r>
              <a:rPr lang="en-US" altLang="en-US" sz="2000" dirty="0"/>
              <a:t>need to memorize this list. It's just something you should keep in the back of your mind when you are choosing an identifier.</a:t>
            </a:r>
          </a:p>
        </p:txBody>
      </p:sp>
      <p:sp>
        <p:nvSpPr>
          <p:cNvPr id="26628" name="Slide Number Placeholder 3">
            <a:extLst>
              <a:ext uri="{FF2B5EF4-FFF2-40B4-BE49-F238E27FC236}">
                <a16:creationId xmlns:a16="http://schemas.microsoft.com/office/drawing/2014/main" id="{DEFD78C5-512E-476B-9210-308788C204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61D33AC-48CE-44B7-B7E7-C1D5638EB5B1}" type="slidenum">
              <a:rPr lang="en-US" altLang="en-US" sz="1200">
                <a:solidFill>
                  <a:srgbClr val="898989"/>
                </a:solidFill>
                <a:latin typeface="Arial" panose="020B0604020202020204" pitchFamily="34" charset="0"/>
              </a:rPr>
              <a:pPr>
                <a:spcBef>
                  <a:spcPct val="0"/>
                </a:spcBef>
                <a:buFontTx/>
                <a:buNone/>
              </a:pPr>
              <a:t>41</a:t>
            </a:fld>
            <a:endParaRPr lang="en-US" altLang="en-US" sz="1200" dirty="0">
              <a:solidFill>
                <a:srgbClr val="898989"/>
              </a:solidFill>
              <a:latin typeface="Arial" panose="020B0604020202020204" pitchFamily="34" charset="0"/>
            </a:endParaRPr>
          </a:p>
        </p:txBody>
      </p:sp>
      <p:pic>
        <p:nvPicPr>
          <p:cNvPr id="26629" name="Picture 2" descr="C:\Users\ymendels\Dropbox\130\images\js_reserved_words.jpg">
            <a:extLst>
              <a:ext uri="{FF2B5EF4-FFF2-40B4-BE49-F238E27FC236}">
                <a16:creationId xmlns:a16="http://schemas.microsoft.com/office/drawing/2014/main" id="{73C1DA87-DEE8-4A59-857C-B6249A415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7539" y="1066800"/>
            <a:ext cx="4675187" cy="525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51CFE71B-A2B0-4EC8-9A55-07BEB36BF52F}"/>
              </a:ext>
            </a:extLst>
          </p:cNvPr>
          <p:cNvSpPr>
            <a:spLocks noGrp="1"/>
          </p:cNvSpPr>
          <p:nvPr>
            <p:ph type="ctrTitle"/>
          </p:nvPr>
        </p:nvSpPr>
        <p:spPr>
          <a:xfrm>
            <a:off x="3808027" y="2043664"/>
            <a:ext cx="4578895" cy="2031055"/>
          </a:xfrm>
        </p:spPr>
        <p:txBody>
          <a:bodyPr>
            <a:normAutofit/>
          </a:bodyPr>
          <a:lstStyle/>
          <a:p>
            <a:pPr eaLnBrk="1" hangingPunct="1"/>
            <a:r>
              <a:rPr lang="en-US" altLang="en-US">
                <a:solidFill>
                  <a:srgbClr val="00B050"/>
                </a:solidFill>
              </a:rPr>
              <a:t>JavaScript</a:t>
            </a:r>
          </a:p>
        </p:txBody>
      </p:sp>
      <p:sp>
        <p:nvSpPr>
          <p:cNvPr id="2" name="Subtitle 1">
            <a:extLst>
              <a:ext uri="{FF2B5EF4-FFF2-40B4-BE49-F238E27FC236}">
                <a16:creationId xmlns:a16="http://schemas.microsoft.com/office/drawing/2014/main" id="{A28F9BEB-F2AC-46F5-B25A-0C87D8C2AE5D}"/>
              </a:ext>
            </a:extLst>
          </p:cNvPr>
          <p:cNvSpPr>
            <a:spLocks noGrp="1"/>
          </p:cNvSpPr>
          <p:nvPr>
            <p:ph type="subTitle" idx="1"/>
          </p:nvPr>
        </p:nvSpPr>
        <p:spPr>
          <a:xfrm>
            <a:off x="3811300" y="3657601"/>
            <a:ext cx="4578895" cy="682079"/>
          </a:xfrm>
        </p:spPr>
        <p:txBody>
          <a:bodyPr rtlCol="0">
            <a:normAutofit fontScale="92500" lnSpcReduction="10000"/>
          </a:bodyPr>
          <a:lstStyle/>
          <a:p>
            <a:pPr eaLnBrk="1" fontAlgn="auto" hangingPunct="1">
              <a:lnSpc>
                <a:spcPct val="90000"/>
              </a:lnSpc>
              <a:spcAft>
                <a:spcPts val="0"/>
              </a:spcAft>
              <a:defRPr/>
            </a:pPr>
            <a:endParaRPr lang="en-US" sz="1800" dirty="0">
              <a:solidFill>
                <a:srgbClr val="00B050"/>
              </a:solidFill>
            </a:endParaRPr>
          </a:p>
          <a:p>
            <a:pPr eaLnBrk="1" fontAlgn="auto" hangingPunct="1">
              <a:lnSpc>
                <a:spcPct val="90000"/>
              </a:lnSpc>
              <a:spcAft>
                <a:spcPts val="0"/>
              </a:spcAft>
              <a:defRPr/>
            </a:pPr>
            <a:r>
              <a:rPr lang="en-US" sz="2400" b="1" dirty="0">
                <a:solidFill>
                  <a:srgbClr val="00B050"/>
                </a:solidFill>
              </a:rPr>
              <a:t>Retrieving information from forms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37ABF24F-4103-43AB-BEB8-6D7FC57E8AA3}"/>
              </a:ext>
            </a:extLst>
          </p:cNvPr>
          <p:cNvSpPr>
            <a:spLocks noGrp="1"/>
          </p:cNvSpPr>
          <p:nvPr>
            <p:ph type="title"/>
          </p:nvPr>
        </p:nvSpPr>
        <p:spPr>
          <a:xfrm>
            <a:off x="1676400" y="109539"/>
            <a:ext cx="6400800" cy="852487"/>
          </a:xfrm>
        </p:spPr>
        <p:txBody>
          <a:bodyPr/>
          <a:lstStyle/>
          <a:p>
            <a:pPr eaLnBrk="1" hangingPunct="1"/>
            <a:r>
              <a:rPr lang="en-US" altLang="en-US"/>
              <a:t>Learning Objectives</a:t>
            </a:r>
          </a:p>
        </p:txBody>
      </p:sp>
      <p:sp>
        <p:nvSpPr>
          <p:cNvPr id="3075" name="Content Placeholder 2">
            <a:extLst>
              <a:ext uri="{FF2B5EF4-FFF2-40B4-BE49-F238E27FC236}">
                <a16:creationId xmlns:a16="http://schemas.microsoft.com/office/drawing/2014/main" id="{8E2165F9-9BA2-4B30-9EA1-6E36F7DEE7C0}"/>
              </a:ext>
            </a:extLst>
          </p:cNvPr>
          <p:cNvSpPr>
            <a:spLocks noGrp="1"/>
          </p:cNvSpPr>
          <p:nvPr>
            <p:ph idx="1"/>
          </p:nvPr>
        </p:nvSpPr>
        <p:spPr>
          <a:xfrm>
            <a:off x="1752600" y="1143000"/>
            <a:ext cx="7620000" cy="4876800"/>
          </a:xfrm>
        </p:spPr>
        <p:txBody>
          <a:bodyPr/>
          <a:lstStyle/>
          <a:p>
            <a:pPr marL="57150" indent="0" eaLnBrk="1" hangingPunct="1">
              <a:buNone/>
              <a:defRPr/>
            </a:pPr>
            <a:r>
              <a:rPr lang="en-US" sz="2400"/>
              <a:t>By the end of this lecture, you should be able to:</a:t>
            </a:r>
          </a:p>
          <a:p>
            <a:pPr marL="57150" indent="0" eaLnBrk="1" hangingPunct="1">
              <a:buNone/>
              <a:defRPr/>
            </a:pPr>
            <a:endParaRPr lang="en-US" sz="2400"/>
          </a:p>
          <a:p>
            <a:pPr lvl="1" eaLnBrk="1" hangingPunct="1">
              <a:buFont typeface="Arial" charset="0"/>
              <a:buChar char="–"/>
              <a:defRPr/>
            </a:pPr>
            <a:r>
              <a:rPr lang="en-US" sz="1800"/>
              <a:t>Describe  where the information comes from when retrieving from a text box or text area, as opposed to a form element that has a ‘value’ attribute.</a:t>
            </a:r>
          </a:p>
          <a:p>
            <a:pPr lvl="1" eaLnBrk="1" hangingPunct="1">
              <a:buFont typeface="Arial" charset="0"/>
              <a:buChar char="–"/>
              <a:defRPr/>
            </a:pPr>
            <a:r>
              <a:rPr lang="en-US" sz="1800"/>
              <a:t>Comfortably retrieve values from textboxes, text areas, select boxes, and store those values inside variables</a:t>
            </a:r>
          </a:p>
          <a:p>
            <a:pPr lvl="2" eaLnBrk="1" hangingPunct="1">
              <a:buFont typeface="Arial" charset="0"/>
              <a:buChar char="–"/>
              <a:defRPr/>
            </a:pPr>
            <a:r>
              <a:rPr lang="en-US" sz="1400"/>
              <a:t>Do the above without looking at your notes</a:t>
            </a:r>
          </a:p>
          <a:p>
            <a:pPr marL="457200" lvl="1" indent="0" eaLnBrk="1" hangingPunct="1">
              <a:buNone/>
              <a:defRPr/>
            </a:pPr>
            <a:endParaRPr lang="en-US" sz="1800"/>
          </a:p>
          <a:p>
            <a:pPr lvl="1" eaLnBrk="1" hangingPunct="1">
              <a:buFont typeface="Arial" charset="0"/>
              <a:buChar char="–"/>
              <a:defRPr/>
            </a:pPr>
            <a:endParaRPr lang="en-US" sz="1800"/>
          </a:p>
          <a:p>
            <a:pPr lvl="1" eaLnBrk="1" hangingPunct="1">
              <a:buFont typeface="Arial" charset="0"/>
              <a:buChar char="–"/>
              <a:defRPr/>
            </a:pPr>
            <a:endParaRPr lang="en-US" sz="1800"/>
          </a:p>
          <a:p>
            <a:pPr lvl="1" eaLnBrk="1" hangingPunct="1">
              <a:buFont typeface="Arial" charset="0"/>
              <a:buChar char="–"/>
              <a:defRPr/>
            </a:pPr>
            <a:endParaRPr lang="en-US" sz="1800"/>
          </a:p>
          <a:p>
            <a:pPr lvl="1" eaLnBrk="1" hangingPunct="1">
              <a:buFont typeface="Arial" charset="0"/>
              <a:buChar char="–"/>
              <a:defRPr/>
            </a:pPr>
            <a:endParaRPr lang="en-US" sz="1800"/>
          </a:p>
          <a:p>
            <a:pPr lvl="1" eaLnBrk="1" hangingPunct="1">
              <a:buFont typeface="Arial" charset="0"/>
              <a:buChar char="–"/>
              <a:defRPr/>
            </a:pPr>
            <a:endParaRPr lang="en-US" sz="1800"/>
          </a:p>
          <a:p>
            <a:pPr lvl="1" eaLnBrk="1" hangingPunct="1">
              <a:buFont typeface="Arial" charset="0"/>
              <a:buChar char="–"/>
              <a:defRPr/>
            </a:pPr>
            <a:endParaRPr lang="en-US" sz="1800"/>
          </a:p>
          <a:p>
            <a:pPr lvl="1" eaLnBrk="1" hangingPunct="1">
              <a:buFont typeface="Arial" charset="0"/>
              <a:buChar char="–"/>
              <a:defRPr/>
            </a:pPr>
            <a:endParaRPr lang="en-US" sz="1800"/>
          </a:p>
        </p:txBody>
      </p:sp>
      <p:pic>
        <p:nvPicPr>
          <p:cNvPr id="5124" name="Picture 4" descr="C:\Users\yosef\Dropbox\130 Expression Web\images\question_mark_learning.jpg">
            <a:extLst>
              <a:ext uri="{FF2B5EF4-FFF2-40B4-BE49-F238E27FC236}">
                <a16:creationId xmlns:a16="http://schemas.microsoft.com/office/drawing/2014/main" id="{AEA52786-585F-42A2-ADD1-951543483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4330">
            <a:off x="8959850" y="95250"/>
            <a:ext cx="17335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65CF-9A82-4152-91B9-89AF25C073EC}"/>
              </a:ext>
            </a:extLst>
          </p:cNvPr>
          <p:cNvSpPr>
            <a:spLocks noGrp="1"/>
          </p:cNvSpPr>
          <p:nvPr>
            <p:ph type="title"/>
          </p:nvPr>
        </p:nvSpPr>
        <p:spPr/>
        <p:txBody>
          <a:bodyPr/>
          <a:lstStyle/>
          <a:p>
            <a:r>
              <a:rPr lang="en-US" sz="3200"/>
              <a:t>Retrieving values from a form using JavaScript</a:t>
            </a:r>
          </a:p>
        </p:txBody>
      </p:sp>
      <p:sp>
        <p:nvSpPr>
          <p:cNvPr id="3" name="Content Placeholder 2">
            <a:extLst>
              <a:ext uri="{FF2B5EF4-FFF2-40B4-BE49-F238E27FC236}">
                <a16:creationId xmlns:a16="http://schemas.microsoft.com/office/drawing/2014/main" id="{C90EB420-E041-4965-9094-EE6D02ADC3B8}"/>
              </a:ext>
            </a:extLst>
          </p:cNvPr>
          <p:cNvSpPr>
            <a:spLocks noGrp="1"/>
          </p:cNvSpPr>
          <p:nvPr>
            <p:ph idx="1"/>
          </p:nvPr>
        </p:nvSpPr>
        <p:spPr>
          <a:xfrm>
            <a:off x="1981200" y="1371601"/>
            <a:ext cx="8229600" cy="4525963"/>
          </a:xfrm>
        </p:spPr>
        <p:txBody>
          <a:bodyPr/>
          <a:lstStyle/>
          <a:p>
            <a:r>
              <a:rPr lang="en-US" sz="1800"/>
              <a:t>Consider this simple form:</a:t>
            </a:r>
          </a:p>
          <a:p>
            <a:endParaRPr lang="en-US" sz="1800"/>
          </a:p>
          <a:p>
            <a:endParaRPr lang="en-US" sz="1800"/>
          </a:p>
          <a:p>
            <a:endParaRPr lang="en-US" sz="1800"/>
          </a:p>
          <a:p>
            <a:endParaRPr lang="en-US" sz="1800"/>
          </a:p>
          <a:p>
            <a:endParaRPr lang="en-US" sz="1800"/>
          </a:p>
          <a:p>
            <a:endParaRPr lang="en-US" sz="1800"/>
          </a:p>
          <a:p>
            <a:r>
              <a:rPr lang="en-US" sz="1800"/>
              <a:t>As we have seen, creating this form using HTML code is pretty straight-forward.</a:t>
            </a:r>
          </a:p>
          <a:p>
            <a:endParaRPr lang="en-US" sz="1800"/>
          </a:p>
          <a:p>
            <a:r>
              <a:rPr lang="en-US" sz="1800"/>
              <a:t>The next -- and </a:t>
            </a:r>
            <a:r>
              <a:rPr lang="en-US" sz="1800" u="sng"/>
              <a:t>key</a:t>
            </a:r>
            <a:r>
              <a:rPr lang="en-US" sz="1800"/>
              <a:t> -- step is to learn how to retrieve the values that were entered into this form (e.g. the value of the two text fields, and the value form the select box) using JavaScript.</a:t>
            </a:r>
          </a:p>
        </p:txBody>
      </p:sp>
      <p:sp>
        <p:nvSpPr>
          <p:cNvPr id="4" name="Slide Number Placeholder 3">
            <a:extLst>
              <a:ext uri="{FF2B5EF4-FFF2-40B4-BE49-F238E27FC236}">
                <a16:creationId xmlns:a16="http://schemas.microsoft.com/office/drawing/2014/main" id="{FDFCCD36-326D-4832-A33A-9365209C2CF7}"/>
              </a:ext>
            </a:extLst>
          </p:cNvPr>
          <p:cNvSpPr>
            <a:spLocks noGrp="1"/>
          </p:cNvSpPr>
          <p:nvPr>
            <p:ph type="sldNum" sz="quarter" idx="12"/>
          </p:nvPr>
        </p:nvSpPr>
        <p:spPr/>
        <p:txBody>
          <a:bodyPr/>
          <a:lstStyle/>
          <a:p>
            <a:pPr>
              <a:defRPr/>
            </a:pPr>
            <a:fld id="{72E2C1BB-E0D1-4E46-9893-5F90CB5C06D8}" type="slidenum">
              <a:rPr lang="en-US" altLang="en-US" smtClean="0"/>
              <a:pPr>
                <a:defRPr/>
              </a:pPr>
              <a:t>44</a:t>
            </a:fld>
            <a:endParaRPr lang="en-US" altLang="en-US"/>
          </a:p>
        </p:txBody>
      </p:sp>
      <p:pic>
        <p:nvPicPr>
          <p:cNvPr id="5" name="Picture 4">
            <a:extLst>
              <a:ext uri="{FF2B5EF4-FFF2-40B4-BE49-F238E27FC236}">
                <a16:creationId xmlns:a16="http://schemas.microsoft.com/office/drawing/2014/main" id="{D6A45A1A-FF0C-47AC-9694-9688860FB70C}"/>
              </a:ext>
            </a:extLst>
          </p:cNvPr>
          <p:cNvPicPr>
            <a:picLocks noChangeAspect="1"/>
          </p:cNvPicPr>
          <p:nvPr/>
        </p:nvPicPr>
        <p:blipFill>
          <a:blip r:embed="rId2"/>
          <a:stretch>
            <a:fillRect/>
          </a:stretch>
        </p:blipFill>
        <p:spPr>
          <a:xfrm>
            <a:off x="4495801" y="2057400"/>
            <a:ext cx="2581635" cy="14003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97035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3227204C-E6CA-4236-8AFE-1768E8D123B1}"/>
              </a:ext>
            </a:extLst>
          </p:cNvPr>
          <p:cNvSpPr>
            <a:spLocks noGrp="1"/>
          </p:cNvSpPr>
          <p:nvPr>
            <p:ph type="title"/>
          </p:nvPr>
        </p:nvSpPr>
        <p:spPr>
          <a:xfrm>
            <a:off x="1828800" y="152400"/>
            <a:ext cx="8229600" cy="533400"/>
          </a:xfrm>
        </p:spPr>
        <p:txBody>
          <a:bodyPr/>
          <a:lstStyle/>
          <a:p>
            <a:r>
              <a:rPr lang="en-US" altLang="en-US"/>
              <a:t>There are two ways to retrieve a value</a:t>
            </a:r>
          </a:p>
        </p:txBody>
      </p:sp>
      <p:sp>
        <p:nvSpPr>
          <p:cNvPr id="6147" name="Content Placeholder 2">
            <a:extLst>
              <a:ext uri="{FF2B5EF4-FFF2-40B4-BE49-F238E27FC236}">
                <a16:creationId xmlns:a16="http://schemas.microsoft.com/office/drawing/2014/main" id="{D0E4735D-6B67-40D1-983D-5BD73011CADA}"/>
              </a:ext>
            </a:extLst>
          </p:cNvPr>
          <p:cNvSpPr>
            <a:spLocks noGrp="1"/>
          </p:cNvSpPr>
          <p:nvPr>
            <p:ph idx="1"/>
          </p:nvPr>
        </p:nvSpPr>
        <p:spPr>
          <a:xfrm>
            <a:off x="1905000" y="1066800"/>
            <a:ext cx="8534400" cy="5289550"/>
          </a:xfrm>
        </p:spPr>
        <p:txBody>
          <a:bodyPr/>
          <a:lstStyle/>
          <a:p>
            <a:pPr marL="0" indent="0">
              <a:buNone/>
              <a:defRPr/>
            </a:pPr>
            <a:r>
              <a:rPr lang="en-US" altLang="en-US" sz="1600" dirty="0"/>
              <a:t>In order to retrieve a value from a form, your form element </a:t>
            </a:r>
            <a:r>
              <a:rPr lang="en-US" altLang="en-US" sz="1600" i="1" dirty="0"/>
              <a:t>must </a:t>
            </a:r>
            <a:r>
              <a:rPr lang="en-US" altLang="en-US" sz="1600" dirty="0"/>
              <a:t>either:</a:t>
            </a:r>
          </a:p>
          <a:p>
            <a:pPr marL="0" indent="0">
              <a:buNone/>
              <a:defRPr/>
            </a:pPr>
            <a:endParaRPr lang="en-US" altLang="en-US" sz="1600" dirty="0"/>
          </a:p>
          <a:p>
            <a:pPr marL="457200" indent="-457200">
              <a:buFont typeface="Arial" panose="020B0604020202020204" pitchFamily="34" charset="0"/>
              <a:buAutoNum type="arabicPeriod"/>
              <a:defRPr/>
            </a:pPr>
            <a:r>
              <a:rPr lang="en-US" altLang="en-US" sz="1600" dirty="0"/>
              <a:t>Require the </a:t>
            </a:r>
            <a:r>
              <a:rPr lang="en-US" altLang="en-US" sz="1600" u="sng" dirty="0"/>
              <a:t>user</a:t>
            </a:r>
            <a:r>
              <a:rPr lang="en-US" altLang="en-US" sz="1600" dirty="0"/>
              <a:t> to enter the value (e.g. via a text box or a text area)</a:t>
            </a:r>
          </a:p>
          <a:p>
            <a:pPr marL="457200" indent="-457200">
              <a:buFont typeface="Arial" panose="020B0604020202020204" pitchFamily="34" charset="0"/>
              <a:buAutoNum type="arabicPeriod"/>
              <a:defRPr/>
            </a:pPr>
            <a:endParaRPr lang="en-US" altLang="en-US" sz="1600" dirty="0"/>
          </a:p>
          <a:p>
            <a:pPr marL="0" indent="0">
              <a:buNone/>
              <a:defRPr/>
            </a:pPr>
            <a:endParaRPr lang="en-US" altLang="en-US" sz="1600" dirty="0"/>
          </a:p>
          <a:p>
            <a:pPr marL="0" indent="0">
              <a:buNone/>
              <a:defRPr/>
            </a:pPr>
            <a:r>
              <a:rPr lang="en-US" altLang="en-US" sz="1400" dirty="0"/>
              <a:t>	         In this case, the value we retrieve will be whatever the user has typed into the text box.</a:t>
            </a:r>
          </a:p>
          <a:p>
            <a:pPr marL="0" indent="0">
              <a:buNone/>
              <a:defRPr/>
            </a:pPr>
            <a:endParaRPr lang="en-US" altLang="en-US" sz="1600" dirty="0"/>
          </a:p>
          <a:p>
            <a:pPr marL="0" indent="0" algn="ctr">
              <a:buNone/>
              <a:defRPr/>
            </a:pPr>
            <a:r>
              <a:rPr lang="en-US" altLang="en-US" sz="1600" b="1" dirty="0"/>
              <a:t>--- OR ---</a:t>
            </a:r>
          </a:p>
          <a:p>
            <a:pPr marL="457200" indent="-457200">
              <a:buFont typeface="+mj-lt"/>
              <a:buAutoNum type="arabicPeriod" startAt="2"/>
              <a:defRPr/>
            </a:pPr>
            <a:r>
              <a:rPr lang="en-US" altLang="en-US" sz="1600" dirty="0"/>
              <a:t>Include a ‘</a:t>
            </a:r>
            <a:r>
              <a:rPr lang="en-US" altLang="en-US" sz="1600" dirty="0">
                <a:latin typeface="Courier New" panose="02070309020205020404" pitchFamily="49" charset="0"/>
                <a:cs typeface="Courier New" panose="02070309020205020404" pitchFamily="49" charset="0"/>
              </a:rPr>
              <a:t>value</a:t>
            </a:r>
            <a:r>
              <a:rPr lang="en-US" altLang="en-US" sz="1600" dirty="0"/>
              <a:t>’ attribute, when you create the form element</a:t>
            </a:r>
          </a:p>
          <a:p>
            <a:pPr lvl="1">
              <a:defRPr/>
            </a:pPr>
            <a:r>
              <a:rPr lang="en-US" altLang="en-US" sz="1200" dirty="0"/>
              <a:t>In this case, the value comes from form elements in which you (the developer) have included an attribute called ‘</a:t>
            </a:r>
            <a:r>
              <a:rPr lang="en-US" altLang="en-US" sz="1200" dirty="0">
                <a:latin typeface="Courier New" panose="02070309020205020404" pitchFamily="49" charset="0"/>
                <a:cs typeface="Courier New" panose="02070309020205020404" pitchFamily="49" charset="0"/>
              </a:rPr>
              <a:t>value</a:t>
            </a:r>
            <a:r>
              <a:rPr lang="en-US" altLang="en-US" sz="1200" dirty="0"/>
              <a:t>’ , and then you – the programmer—chose a value for that attribute. </a:t>
            </a:r>
          </a:p>
          <a:p>
            <a:pPr lvl="1">
              <a:defRPr/>
            </a:pPr>
            <a:r>
              <a:rPr lang="en-US" altLang="en-US" sz="1200" dirty="0"/>
              <a:t>For example, recall that when we created the </a:t>
            </a:r>
            <a:r>
              <a:rPr lang="en-US" altLang="en-US" sz="1100" dirty="0">
                <a:latin typeface="Courier New" panose="02070309020205020404" pitchFamily="49" charset="0"/>
                <a:cs typeface="Courier New" panose="02070309020205020404" pitchFamily="49" charset="0"/>
              </a:rPr>
              <a:t>&lt;option&gt;</a:t>
            </a:r>
            <a:r>
              <a:rPr lang="en-US" altLang="en-US" sz="1200" dirty="0"/>
              <a:t> tags in our select boxes, </a:t>
            </a:r>
            <a:r>
              <a:rPr lang="en-US" altLang="en-US" sz="1200" u="sng" dirty="0"/>
              <a:t>we</a:t>
            </a:r>
            <a:r>
              <a:rPr lang="en-US" altLang="en-US" sz="1200" dirty="0"/>
              <a:t> assigned values to them:  </a:t>
            </a:r>
          </a:p>
          <a:p>
            <a:pPr marL="1257300" lvl="3" indent="0">
              <a:buNone/>
              <a:defRPr/>
            </a:pPr>
            <a:endParaRPr lang="en-US" altLang="en-US" sz="1000" dirty="0">
              <a:latin typeface="Courier New" panose="02070309020205020404" pitchFamily="49" charset="0"/>
              <a:cs typeface="Courier New" panose="02070309020205020404" pitchFamily="49" charset="0"/>
            </a:endParaRPr>
          </a:p>
          <a:p>
            <a:pPr marL="1257300" lvl="3" indent="0">
              <a:buNone/>
              <a:defRPr/>
            </a:pPr>
            <a:r>
              <a:rPr lang="en-US" altLang="en-US" sz="1000" dirty="0">
                <a:latin typeface="Courier New" panose="02070309020205020404" pitchFamily="49" charset="0"/>
                <a:cs typeface="Courier New" panose="02070309020205020404" pitchFamily="49" charset="0"/>
              </a:rPr>
              <a:t>What is your birth month?</a:t>
            </a:r>
          </a:p>
          <a:p>
            <a:pPr marL="1257300" lvl="3" indent="0">
              <a:buNone/>
              <a:defRPr/>
            </a:pPr>
            <a:r>
              <a:rPr lang="en-US" altLang="en-US" sz="1000" dirty="0">
                <a:latin typeface="Courier New" panose="02070309020205020404" pitchFamily="49" charset="0"/>
                <a:cs typeface="Courier New" panose="02070309020205020404" pitchFamily="49" charset="0"/>
              </a:rPr>
              <a:t>&lt;select id="</a:t>
            </a:r>
            <a:r>
              <a:rPr lang="en-US" altLang="en-US" sz="1000" dirty="0" err="1">
                <a:latin typeface="Courier New" panose="02070309020205020404" pitchFamily="49" charset="0"/>
                <a:cs typeface="Courier New" panose="02070309020205020404" pitchFamily="49" charset="0"/>
              </a:rPr>
              <a:t>selMonthBorn</a:t>
            </a:r>
            <a:r>
              <a:rPr lang="en-US" altLang="en-US" sz="1000" dirty="0">
                <a:latin typeface="Courier New" panose="02070309020205020404" pitchFamily="49" charset="0"/>
                <a:cs typeface="Courier New" panose="02070309020205020404" pitchFamily="49" charset="0"/>
              </a:rPr>
              <a:t>"&gt;</a:t>
            </a:r>
          </a:p>
          <a:p>
            <a:pPr marL="1257300" lvl="3" indent="0">
              <a:buNone/>
              <a:defRPr/>
            </a:pPr>
            <a:r>
              <a:rPr lang="en-US" altLang="en-US" sz="1000" dirty="0">
                <a:latin typeface="Courier New" panose="02070309020205020404" pitchFamily="49" charset="0"/>
                <a:cs typeface="Courier New" panose="02070309020205020404" pitchFamily="49" charset="0"/>
              </a:rPr>
              <a:t>	&lt;option </a:t>
            </a:r>
            <a:r>
              <a:rPr lang="en-US" altLang="en-US" sz="1000" b="1" dirty="0">
                <a:solidFill>
                  <a:srgbClr val="FF0000"/>
                </a:solidFill>
                <a:latin typeface="Courier New" panose="02070309020205020404" pitchFamily="49" charset="0"/>
                <a:cs typeface="Courier New" panose="02070309020205020404" pitchFamily="49" charset="0"/>
              </a:rPr>
              <a:t>value="</a:t>
            </a:r>
            <a:r>
              <a:rPr lang="en-US" altLang="en-US" sz="1000" b="1" dirty="0" err="1">
                <a:solidFill>
                  <a:srgbClr val="FF0000"/>
                </a:solidFill>
                <a:latin typeface="Courier New" panose="02070309020205020404" pitchFamily="49" charset="0"/>
                <a:cs typeface="Courier New" panose="02070309020205020404" pitchFamily="49" charset="0"/>
              </a:rPr>
              <a:t>jan</a:t>
            </a:r>
            <a:r>
              <a:rPr lang="en-US" altLang="en-US" sz="1000" b="1" dirty="0">
                <a:solidFill>
                  <a:srgbClr val="FF0000"/>
                </a:solidFill>
                <a:latin typeface="Courier New" panose="02070309020205020404" pitchFamily="49" charset="0"/>
                <a:cs typeface="Courier New" panose="02070309020205020404" pitchFamily="49" charset="0"/>
              </a:rPr>
              <a:t>"</a:t>
            </a:r>
            <a:r>
              <a:rPr lang="en-US" altLang="en-US" sz="1000" dirty="0">
                <a:latin typeface="Courier New" panose="02070309020205020404" pitchFamily="49" charset="0"/>
                <a:cs typeface="Courier New" panose="02070309020205020404" pitchFamily="49" charset="0"/>
              </a:rPr>
              <a:t>&gt;January&lt;/option&gt;</a:t>
            </a:r>
          </a:p>
          <a:p>
            <a:pPr marL="1257300" lvl="3" indent="0">
              <a:buNone/>
              <a:defRPr/>
            </a:pPr>
            <a:r>
              <a:rPr lang="en-US" altLang="en-US" sz="1000" dirty="0">
                <a:latin typeface="Courier New" panose="02070309020205020404" pitchFamily="49" charset="0"/>
                <a:cs typeface="Courier New" panose="02070309020205020404" pitchFamily="49" charset="0"/>
              </a:rPr>
              <a:t>	&lt;option </a:t>
            </a:r>
            <a:r>
              <a:rPr lang="en-US" altLang="en-US" sz="1000" b="1" dirty="0">
                <a:solidFill>
                  <a:srgbClr val="FF0000"/>
                </a:solidFill>
                <a:latin typeface="Courier New" panose="02070309020205020404" pitchFamily="49" charset="0"/>
                <a:cs typeface="Courier New" panose="02070309020205020404" pitchFamily="49" charset="0"/>
              </a:rPr>
              <a:t>value="</a:t>
            </a:r>
            <a:r>
              <a:rPr lang="en-US" altLang="en-US" sz="1000" b="1" dirty="0" err="1">
                <a:solidFill>
                  <a:srgbClr val="FF0000"/>
                </a:solidFill>
                <a:latin typeface="Courier New" panose="02070309020205020404" pitchFamily="49" charset="0"/>
                <a:cs typeface="Courier New" panose="02070309020205020404" pitchFamily="49" charset="0"/>
              </a:rPr>
              <a:t>feb</a:t>
            </a:r>
            <a:r>
              <a:rPr lang="en-US" altLang="en-US" sz="1000" b="1" dirty="0">
                <a:solidFill>
                  <a:srgbClr val="FF0000"/>
                </a:solidFill>
                <a:latin typeface="Courier New" panose="02070309020205020404" pitchFamily="49" charset="0"/>
                <a:cs typeface="Courier New" panose="02070309020205020404" pitchFamily="49" charset="0"/>
              </a:rPr>
              <a:t>"</a:t>
            </a:r>
            <a:r>
              <a:rPr lang="en-US" altLang="en-US" sz="1000" dirty="0">
                <a:latin typeface="Courier New" panose="02070309020205020404" pitchFamily="49" charset="0"/>
                <a:cs typeface="Courier New" panose="02070309020205020404" pitchFamily="49" charset="0"/>
              </a:rPr>
              <a:t>&gt;</a:t>
            </a:r>
            <a:r>
              <a:rPr lang="en-US" altLang="en-US" sz="1000" dirty="0" err="1">
                <a:latin typeface="Courier New" panose="02070309020205020404" pitchFamily="49" charset="0"/>
                <a:cs typeface="Courier New" panose="02070309020205020404" pitchFamily="49" charset="0"/>
              </a:rPr>
              <a:t>Febuary</a:t>
            </a:r>
            <a:r>
              <a:rPr lang="en-US" altLang="en-US" sz="1000" dirty="0">
                <a:latin typeface="Courier New" panose="02070309020205020404" pitchFamily="49" charset="0"/>
                <a:cs typeface="Courier New" panose="02070309020205020404" pitchFamily="49" charset="0"/>
              </a:rPr>
              <a:t>&lt;/option&gt;</a:t>
            </a:r>
          </a:p>
          <a:p>
            <a:pPr marL="1257300" lvl="3" indent="0">
              <a:buNone/>
              <a:defRPr/>
            </a:pPr>
            <a:r>
              <a:rPr lang="en-US" altLang="en-US" sz="1000" dirty="0">
                <a:latin typeface="Courier New" panose="02070309020205020404" pitchFamily="49" charset="0"/>
                <a:cs typeface="Courier New" panose="02070309020205020404" pitchFamily="49" charset="0"/>
              </a:rPr>
              <a:t>	&lt;option </a:t>
            </a:r>
            <a:r>
              <a:rPr lang="en-US" altLang="en-US" sz="1000" b="1" dirty="0">
                <a:solidFill>
                  <a:srgbClr val="FF0000"/>
                </a:solidFill>
                <a:latin typeface="Courier New" panose="02070309020205020404" pitchFamily="49" charset="0"/>
                <a:cs typeface="Courier New" panose="02070309020205020404" pitchFamily="49" charset="0"/>
              </a:rPr>
              <a:t>value="mar"</a:t>
            </a:r>
            <a:r>
              <a:rPr lang="en-US" altLang="en-US" sz="1000" dirty="0">
                <a:latin typeface="Courier New" panose="02070309020205020404" pitchFamily="49" charset="0"/>
                <a:cs typeface="Courier New" panose="02070309020205020404" pitchFamily="49" charset="0"/>
              </a:rPr>
              <a:t>&gt;March&lt;/option&gt;</a:t>
            </a:r>
          </a:p>
          <a:p>
            <a:pPr marL="1257300" lvl="3" indent="0">
              <a:buNone/>
              <a:defRPr/>
            </a:pPr>
            <a:r>
              <a:rPr lang="en-US" altLang="en-US" sz="1000" dirty="0">
                <a:latin typeface="Courier New" panose="02070309020205020404" pitchFamily="49" charset="0"/>
                <a:cs typeface="Courier New" panose="02070309020205020404" pitchFamily="49" charset="0"/>
              </a:rPr>
              <a:t>	etc...</a:t>
            </a:r>
          </a:p>
          <a:p>
            <a:pPr marL="1257300" lvl="3" indent="0">
              <a:buNone/>
              <a:defRPr/>
            </a:pPr>
            <a:r>
              <a:rPr lang="en-US" altLang="en-US" sz="1000" dirty="0">
                <a:latin typeface="Courier New" panose="02070309020205020404" pitchFamily="49" charset="0"/>
                <a:cs typeface="Courier New" panose="02070309020205020404" pitchFamily="49" charset="0"/>
              </a:rPr>
              <a:t>&lt;/select&gt;</a:t>
            </a:r>
            <a:endParaRPr lang="en-US" altLang="en-US" dirty="0">
              <a:latin typeface="Courier New" panose="02070309020205020404" pitchFamily="49" charset="0"/>
              <a:cs typeface="Courier New" panose="02070309020205020404" pitchFamily="49" charset="0"/>
            </a:endParaRPr>
          </a:p>
        </p:txBody>
      </p:sp>
      <p:sp>
        <p:nvSpPr>
          <p:cNvPr id="6148" name="Slide Number Placeholder 3">
            <a:extLst>
              <a:ext uri="{FF2B5EF4-FFF2-40B4-BE49-F238E27FC236}">
                <a16:creationId xmlns:a16="http://schemas.microsoft.com/office/drawing/2014/main" id="{BF909BA9-EF08-45DA-89D5-A6C34E1AFE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A26B8A-1197-4795-9C3E-CF175C7A154A}" type="slidenum">
              <a:rPr lang="en-US" altLang="en-US" sz="1200">
                <a:solidFill>
                  <a:srgbClr val="898989"/>
                </a:solidFill>
                <a:latin typeface="Arial" panose="020B0604020202020204" pitchFamily="34" charset="0"/>
              </a:rPr>
              <a:pPr>
                <a:spcBef>
                  <a:spcPct val="0"/>
                </a:spcBef>
                <a:buFontTx/>
                <a:buNone/>
              </a:pPr>
              <a:t>45</a:t>
            </a:fld>
            <a:endParaRPr lang="en-US" altLang="en-US" sz="1200">
              <a:solidFill>
                <a:srgbClr val="898989"/>
              </a:solidFill>
              <a:latin typeface="Arial" panose="020B0604020202020204" pitchFamily="34" charset="0"/>
            </a:endParaRPr>
          </a:p>
        </p:txBody>
      </p:sp>
      <p:pic>
        <p:nvPicPr>
          <p:cNvPr id="2" name="Picture 1">
            <a:extLst>
              <a:ext uri="{FF2B5EF4-FFF2-40B4-BE49-F238E27FC236}">
                <a16:creationId xmlns:a16="http://schemas.microsoft.com/office/drawing/2014/main" id="{B7CF6BA6-5E62-4ABF-BD8C-512EE7BD80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057400"/>
            <a:ext cx="2209800" cy="3855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nodeType="clickEffect">
                                  <p:stCondLst>
                                    <p:cond delay="0"/>
                                  </p:stCondLst>
                                  <p:childTnLst>
                                    <p:set>
                                      <p:cBhvr>
                                        <p:cTn id="16" dur="1" fill="hold">
                                          <p:stCondLst>
                                            <p:cond delay="0"/>
                                          </p:stCondLst>
                                        </p:cTn>
                                        <p:tgtEl>
                                          <p:spTgt spid="6147">
                                            <p:txEl>
                                              <p:pRg st="7" end="7"/>
                                            </p:txEl>
                                          </p:spTgt>
                                        </p:tgtEl>
                                        <p:attrNameLst>
                                          <p:attrName>style.visibility</p:attrName>
                                        </p:attrNameLst>
                                      </p:cBhvr>
                                      <p:to>
                                        <p:strVal val="visible"/>
                                      </p:to>
                                    </p:set>
                                    <p:animEffect transition="in" filter="wheel(1)">
                                      <p:cBhvr>
                                        <p:cTn id="17" dur="2000"/>
                                        <p:tgtEl>
                                          <p:spTgt spid="614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147">
                                            <p:txEl>
                                              <p:pRg st="12" end="12"/>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147">
                                            <p:txEl>
                                              <p:pRg st="13" end="1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147">
                                            <p:txEl>
                                              <p:pRg st="18" end="1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147">
                                            <p:txEl>
                                              <p:pRg st="14" end="14"/>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147">
                                            <p:txEl>
                                              <p:pRg st="15" end="15"/>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147">
                                            <p:txEl>
                                              <p:pRg st="16" end="16"/>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614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76AA646-1395-48F8-8676-C9ACAA4057FA}"/>
              </a:ext>
            </a:extLst>
          </p:cNvPr>
          <p:cNvSpPr>
            <a:spLocks noGrp="1" noChangeArrowheads="1"/>
          </p:cNvSpPr>
          <p:nvPr>
            <p:ph type="title"/>
          </p:nvPr>
        </p:nvSpPr>
        <p:spPr>
          <a:xfrm>
            <a:off x="1981200" y="152401"/>
            <a:ext cx="8229600" cy="533400"/>
          </a:xfrm>
        </p:spPr>
        <p:txBody>
          <a:bodyPr/>
          <a:lstStyle/>
          <a:p>
            <a:pPr eaLnBrk="1" hangingPunct="1"/>
            <a:r>
              <a:rPr lang="en-US" altLang="en-US" sz="2400"/>
              <a:t>How to retrieve a value from a form element using JavaScript</a:t>
            </a:r>
          </a:p>
        </p:txBody>
      </p:sp>
      <p:sp>
        <p:nvSpPr>
          <p:cNvPr id="18435" name="Rectangle 3">
            <a:extLst>
              <a:ext uri="{FF2B5EF4-FFF2-40B4-BE49-F238E27FC236}">
                <a16:creationId xmlns:a16="http://schemas.microsoft.com/office/drawing/2014/main" id="{16624922-2F01-468F-9CD8-5110AA43266D}"/>
              </a:ext>
            </a:extLst>
          </p:cNvPr>
          <p:cNvSpPr>
            <a:spLocks noGrp="1" noChangeArrowheads="1"/>
          </p:cNvSpPr>
          <p:nvPr>
            <p:ph idx="1"/>
          </p:nvPr>
        </p:nvSpPr>
        <p:spPr>
          <a:xfrm>
            <a:off x="609600" y="714376"/>
            <a:ext cx="10820400" cy="5181600"/>
          </a:xfrm>
        </p:spPr>
        <p:txBody>
          <a:bodyPr rtlCol="0">
            <a:noAutofit/>
          </a:bodyPr>
          <a:lstStyle/>
          <a:p>
            <a:pPr marL="0" indent="0" eaLnBrk="1" fontAlgn="auto" hangingPunct="1">
              <a:lnSpc>
                <a:spcPct val="90000"/>
              </a:lnSpc>
              <a:spcAft>
                <a:spcPts val="0"/>
              </a:spcAft>
              <a:buNone/>
              <a:defRPr/>
            </a:pPr>
            <a:r>
              <a:rPr lang="en-US" sz="1400" dirty="0"/>
              <a:t>The syntax is:</a:t>
            </a:r>
          </a:p>
          <a:p>
            <a:pPr eaLnBrk="1" fontAlgn="auto" hangingPunct="1">
              <a:lnSpc>
                <a:spcPct val="90000"/>
              </a:lnSpc>
              <a:spcAft>
                <a:spcPts val="0"/>
              </a:spcAft>
              <a:buNone/>
              <a:defRPr/>
            </a:pPr>
            <a:endParaRPr lang="en-US" sz="1050" dirty="0">
              <a:latin typeface="Courier New" pitchFamily="49" charset="0"/>
            </a:endParaRPr>
          </a:p>
          <a:p>
            <a:pPr eaLnBrk="1" fontAlgn="auto" hangingPunct="1">
              <a:lnSpc>
                <a:spcPct val="90000"/>
              </a:lnSpc>
              <a:spcAft>
                <a:spcPts val="0"/>
              </a:spcAft>
              <a:buNone/>
              <a:defRPr/>
            </a:pPr>
            <a:r>
              <a:rPr lang="en-US" sz="1050" dirty="0">
                <a:latin typeface="Courier New" pitchFamily="49" charset="0"/>
              </a:rPr>
              <a:t>    </a:t>
            </a:r>
          </a:p>
          <a:p>
            <a:pPr eaLnBrk="1" fontAlgn="auto" hangingPunct="1">
              <a:lnSpc>
                <a:spcPct val="90000"/>
              </a:lnSpc>
              <a:spcAft>
                <a:spcPts val="0"/>
              </a:spcAft>
              <a:buNone/>
              <a:defRPr/>
            </a:pPr>
            <a:endParaRPr lang="en-US" sz="1050" dirty="0">
              <a:latin typeface="Courier New" pitchFamily="49" charset="0"/>
            </a:endParaRPr>
          </a:p>
          <a:p>
            <a:pPr eaLnBrk="1" fontAlgn="auto" hangingPunct="1">
              <a:lnSpc>
                <a:spcPct val="90000"/>
              </a:lnSpc>
              <a:spcAft>
                <a:spcPts val="0"/>
              </a:spcAft>
              <a:buNone/>
              <a:defRPr/>
            </a:pPr>
            <a:endParaRPr lang="en-US" sz="1050" dirty="0">
              <a:latin typeface="Courier New" pitchFamily="49" charset="0"/>
            </a:endParaRPr>
          </a:p>
          <a:p>
            <a:pPr eaLnBrk="1" fontAlgn="auto" hangingPunct="1">
              <a:lnSpc>
                <a:spcPct val="90000"/>
              </a:lnSpc>
              <a:spcAft>
                <a:spcPts val="0"/>
              </a:spcAft>
              <a:buNone/>
              <a:defRPr/>
            </a:pPr>
            <a:endParaRPr lang="en-US" sz="1050" dirty="0">
              <a:latin typeface="Courier New" pitchFamily="49" charset="0"/>
            </a:endParaRPr>
          </a:p>
          <a:p>
            <a:pPr marL="0" indent="0" eaLnBrk="1" fontAlgn="auto" hangingPunct="1">
              <a:lnSpc>
                <a:spcPct val="90000"/>
              </a:lnSpc>
              <a:spcAft>
                <a:spcPts val="0"/>
              </a:spcAft>
              <a:buNone/>
              <a:defRPr/>
            </a:pPr>
            <a:r>
              <a:rPr lang="en-US" sz="1200" dirty="0"/>
              <a:t>For example, suppose our form has a text box with an ID of </a:t>
            </a:r>
            <a:r>
              <a:rPr lang="en-US" sz="1200" dirty="0">
                <a:solidFill>
                  <a:srgbClr val="00B050"/>
                </a:solidFill>
              </a:rPr>
              <a:t>'</a:t>
            </a:r>
            <a:r>
              <a:rPr lang="en-US" sz="1200" dirty="0" err="1">
                <a:solidFill>
                  <a:srgbClr val="00B050"/>
                </a:solidFill>
                <a:latin typeface="Courier New" panose="02070309020205020404" pitchFamily="49" charset="0"/>
                <a:cs typeface="Courier New" panose="02070309020205020404" pitchFamily="49" charset="0"/>
              </a:rPr>
              <a:t>txtFirstName</a:t>
            </a:r>
            <a:r>
              <a:rPr lang="en-US" sz="1200" dirty="0"/>
              <a:t>'.  We could retrieve whatever the user entered in that text box AND store that value inside a variable with the following line of code:  </a:t>
            </a:r>
          </a:p>
          <a:p>
            <a:pPr marL="0" indent="0" eaLnBrk="1" fontAlgn="auto" hangingPunct="1">
              <a:lnSpc>
                <a:spcPct val="90000"/>
              </a:lnSpc>
              <a:spcAft>
                <a:spcPts val="0"/>
              </a:spcAft>
              <a:buNone/>
              <a:defRPr/>
            </a:pPr>
            <a:r>
              <a:rPr lang="en-US" sz="1100" dirty="0">
                <a:latin typeface="Courier New" pitchFamily="49" charset="0"/>
              </a:rPr>
              <a:t>  </a:t>
            </a:r>
          </a:p>
          <a:p>
            <a:pPr marL="0" indent="0" eaLnBrk="1" fontAlgn="auto" hangingPunct="1">
              <a:lnSpc>
                <a:spcPct val="90000"/>
              </a:lnSpc>
              <a:spcAft>
                <a:spcPts val="0"/>
              </a:spcAft>
              <a:buNone/>
              <a:defRPr/>
            </a:pPr>
            <a:r>
              <a:rPr lang="en-US" sz="1100" dirty="0">
                <a:latin typeface="Courier New" pitchFamily="49" charset="0"/>
              </a:rPr>
              <a:t>		</a:t>
            </a:r>
            <a:r>
              <a:rPr lang="en-US" sz="1100" b="1" dirty="0">
                <a:latin typeface="Courier New" pitchFamily="49" charset="0"/>
              </a:rPr>
              <a:t>var name = </a:t>
            </a:r>
            <a:r>
              <a:rPr lang="en-US" sz="1100" b="1" dirty="0" err="1">
                <a:latin typeface="Courier New" pitchFamily="49" charset="0"/>
              </a:rPr>
              <a:t>document.getElementById</a:t>
            </a:r>
            <a:r>
              <a:rPr lang="en-US" sz="1100" b="1" dirty="0">
                <a:latin typeface="Courier New" pitchFamily="49" charset="0"/>
              </a:rPr>
              <a:t>('</a:t>
            </a:r>
            <a:r>
              <a:rPr lang="en-US" sz="1100" b="1" dirty="0" err="1">
                <a:solidFill>
                  <a:srgbClr val="FF0000"/>
                </a:solidFill>
                <a:latin typeface="Courier New" pitchFamily="49" charset="0"/>
              </a:rPr>
              <a:t>txtFirstName</a:t>
            </a:r>
            <a:r>
              <a:rPr lang="en-US" sz="1100" b="1" dirty="0">
                <a:latin typeface="Courier New" pitchFamily="49" charset="0"/>
              </a:rPr>
              <a:t>').value;</a:t>
            </a:r>
          </a:p>
          <a:p>
            <a:pPr marL="0" indent="0" eaLnBrk="1" fontAlgn="auto" hangingPunct="1">
              <a:lnSpc>
                <a:spcPct val="90000"/>
              </a:lnSpc>
              <a:spcAft>
                <a:spcPts val="0"/>
              </a:spcAft>
              <a:buNone/>
              <a:defRPr/>
            </a:pPr>
            <a:endParaRPr lang="en-US" sz="1100" dirty="0"/>
          </a:p>
          <a:p>
            <a:pPr eaLnBrk="1" fontAlgn="auto" hangingPunct="1">
              <a:lnSpc>
                <a:spcPct val="90000"/>
              </a:lnSpc>
              <a:spcAft>
                <a:spcPts val="0"/>
              </a:spcAft>
              <a:defRPr/>
            </a:pPr>
            <a:r>
              <a:rPr lang="en-US" sz="1200" dirty="0"/>
              <a:t>This JavaScript command will:</a:t>
            </a:r>
          </a:p>
          <a:p>
            <a:pPr lvl="1" eaLnBrk="1" fontAlgn="auto" hangingPunct="1">
              <a:lnSpc>
                <a:spcPct val="90000"/>
              </a:lnSpc>
              <a:spcAft>
                <a:spcPts val="0"/>
              </a:spcAft>
              <a:buFont typeface="+mj-lt"/>
              <a:buAutoNum type="arabicPeriod"/>
              <a:defRPr/>
            </a:pPr>
            <a:r>
              <a:rPr lang="en-US" sz="1050" dirty="0"/>
              <a:t>Look for a text field called ‘</a:t>
            </a:r>
            <a:r>
              <a:rPr lang="en-US" sz="1050" dirty="0" err="1">
                <a:solidFill>
                  <a:srgbClr val="00B050"/>
                </a:solidFill>
                <a:latin typeface="Courier New" panose="02070309020205020404" pitchFamily="49" charset="0"/>
                <a:cs typeface="Courier New" panose="02070309020205020404" pitchFamily="49" charset="0"/>
              </a:rPr>
              <a:t>txtFirstName</a:t>
            </a:r>
            <a:r>
              <a:rPr lang="en-US" sz="1050" dirty="0"/>
              <a:t>’ and will retrieve whatever value the user typed inside that text field.</a:t>
            </a:r>
          </a:p>
          <a:p>
            <a:pPr lvl="1" eaLnBrk="1" fontAlgn="auto" hangingPunct="1">
              <a:lnSpc>
                <a:spcPct val="90000"/>
              </a:lnSpc>
              <a:spcAft>
                <a:spcPts val="0"/>
              </a:spcAft>
              <a:buFont typeface="+mj-lt"/>
              <a:buAutoNum type="arabicPeriod"/>
              <a:defRPr/>
            </a:pPr>
            <a:r>
              <a:rPr lang="en-US" sz="1050" dirty="0"/>
              <a:t>The code will then store that value inside the variable called ‘</a:t>
            </a:r>
            <a:r>
              <a:rPr lang="en-US" sz="1050" dirty="0">
                <a:latin typeface="Courier New" panose="02070309020205020404" pitchFamily="49" charset="0"/>
                <a:cs typeface="Courier New" panose="02070309020205020404" pitchFamily="49" charset="0"/>
              </a:rPr>
              <a:t>name</a:t>
            </a:r>
            <a:r>
              <a:rPr lang="en-US" sz="1050" dirty="0"/>
              <a:t>’. </a:t>
            </a:r>
          </a:p>
          <a:p>
            <a:pPr marL="0" indent="0" eaLnBrk="1" fontAlgn="auto" hangingPunct="1">
              <a:lnSpc>
                <a:spcPct val="90000"/>
              </a:lnSpc>
              <a:spcAft>
                <a:spcPts val="0"/>
              </a:spcAft>
              <a:buNone/>
              <a:defRPr/>
            </a:pPr>
            <a:endParaRPr lang="en-US" sz="1200" dirty="0"/>
          </a:p>
          <a:p>
            <a:pPr marL="0" indent="0" eaLnBrk="1" fontAlgn="auto" hangingPunct="1">
              <a:lnSpc>
                <a:spcPct val="90000"/>
              </a:lnSpc>
              <a:spcAft>
                <a:spcPts val="0"/>
              </a:spcAft>
              <a:buNone/>
              <a:defRPr/>
            </a:pPr>
            <a:r>
              <a:rPr lang="en-US" sz="1200" dirty="0"/>
              <a:t>Important Notes:</a:t>
            </a:r>
          </a:p>
          <a:p>
            <a:pPr eaLnBrk="1" fontAlgn="auto" hangingPunct="1">
              <a:lnSpc>
                <a:spcPct val="90000"/>
              </a:lnSpc>
              <a:spcAft>
                <a:spcPts val="0"/>
              </a:spcAft>
              <a:defRPr/>
            </a:pPr>
            <a:r>
              <a:rPr lang="en-US" sz="1200" dirty="0"/>
              <a:t>The word ‘</a:t>
            </a:r>
            <a:r>
              <a:rPr lang="en-US" sz="1200" dirty="0">
                <a:latin typeface="Courier New" panose="02070309020205020404" pitchFamily="49" charset="0"/>
                <a:cs typeface="Courier New" panose="02070309020205020404" pitchFamily="49" charset="0"/>
              </a:rPr>
              <a:t>document</a:t>
            </a:r>
            <a:r>
              <a:rPr lang="en-US" sz="1200" dirty="0"/>
              <a:t>’ will not change during this course. It simply refers to the current web page.</a:t>
            </a:r>
          </a:p>
          <a:p>
            <a:pPr eaLnBrk="1" fontAlgn="auto" hangingPunct="1">
              <a:lnSpc>
                <a:spcPct val="90000"/>
              </a:lnSpc>
              <a:spcAft>
                <a:spcPts val="0"/>
              </a:spcAft>
              <a:defRPr/>
            </a:pPr>
            <a:r>
              <a:rPr lang="en-US" sz="1200" dirty="0"/>
              <a:t>The value inside the parentheses must match with one of the ID names in your HTML document. </a:t>
            </a:r>
          </a:p>
          <a:p>
            <a:pPr eaLnBrk="1" fontAlgn="auto" hangingPunct="1">
              <a:lnSpc>
                <a:spcPct val="90000"/>
              </a:lnSpc>
              <a:spcAft>
                <a:spcPts val="0"/>
              </a:spcAft>
              <a:defRPr/>
            </a:pPr>
            <a:r>
              <a:rPr lang="en-US" sz="1200" dirty="0"/>
              <a:t>The ‘</a:t>
            </a:r>
            <a:r>
              <a:rPr lang="en-US" sz="1200" dirty="0">
                <a:latin typeface="Courier New" panose="02070309020205020404" pitchFamily="49" charset="0"/>
                <a:cs typeface="Courier New" panose="02070309020205020404" pitchFamily="49" charset="0"/>
              </a:rPr>
              <a:t>value</a:t>
            </a:r>
            <a:r>
              <a:rPr lang="en-US" sz="1200" dirty="0"/>
              <a:t>’ term says you wish to retrieve the value from that element.</a:t>
            </a:r>
          </a:p>
          <a:p>
            <a:pPr lvl="1" eaLnBrk="1" fontAlgn="auto" hangingPunct="1">
              <a:lnSpc>
                <a:spcPct val="90000"/>
              </a:lnSpc>
              <a:spcAft>
                <a:spcPts val="0"/>
              </a:spcAft>
              <a:buFont typeface="Arial" panose="020B0604020202020204" pitchFamily="34" charset="0"/>
              <a:buChar char="•"/>
              <a:defRPr/>
            </a:pPr>
            <a:r>
              <a:rPr lang="en-US" sz="1200" dirty="0"/>
              <a:t>If the element you are getting the value of is a text field or text area, then the information you get back will be whatever was </a:t>
            </a:r>
            <a:r>
              <a:rPr lang="en-US" sz="1200" i="1" dirty="0"/>
              <a:t>typed</a:t>
            </a:r>
            <a:r>
              <a:rPr lang="en-US" sz="1200" dirty="0"/>
              <a:t> by the user.</a:t>
            </a:r>
          </a:p>
          <a:p>
            <a:pPr lvl="1" eaLnBrk="1" fontAlgn="auto" hangingPunct="1">
              <a:lnSpc>
                <a:spcPct val="90000"/>
              </a:lnSpc>
              <a:spcAft>
                <a:spcPts val="0"/>
              </a:spcAft>
              <a:buFont typeface="Arial" panose="020B0604020202020204" pitchFamily="34" charset="0"/>
              <a:buChar char="•"/>
              <a:defRPr/>
            </a:pPr>
            <a:r>
              <a:rPr lang="en-US" sz="1200" dirty="0"/>
              <a:t>If your element has a </a:t>
            </a:r>
            <a:r>
              <a:rPr lang="en-US" sz="1200" i="1" dirty="0"/>
              <a:t>built-in</a:t>
            </a:r>
            <a:r>
              <a:rPr lang="en-US" sz="1200" dirty="0"/>
              <a:t> value attribute (e.g. select boxes), then that is the information that will be retrieved.</a:t>
            </a:r>
          </a:p>
          <a:p>
            <a:pPr eaLnBrk="1" fontAlgn="auto" hangingPunct="1">
              <a:lnSpc>
                <a:spcPct val="90000"/>
              </a:lnSpc>
              <a:spcAft>
                <a:spcPts val="0"/>
              </a:spcAft>
              <a:defRPr/>
            </a:pPr>
            <a:endParaRPr lang="en-US" sz="1400" dirty="0"/>
          </a:p>
          <a:p>
            <a:pPr marL="0" indent="0" eaLnBrk="1" fontAlgn="auto" hangingPunct="1">
              <a:lnSpc>
                <a:spcPct val="90000"/>
              </a:lnSpc>
              <a:spcAft>
                <a:spcPts val="0"/>
              </a:spcAft>
              <a:buNone/>
              <a:defRPr/>
            </a:pPr>
            <a:r>
              <a:rPr lang="en-US" sz="1200" dirty="0"/>
              <a:t>Example: Retrieving the value from a select box:</a:t>
            </a:r>
          </a:p>
          <a:p>
            <a:pPr eaLnBrk="1" fontAlgn="auto" hangingPunct="1">
              <a:lnSpc>
                <a:spcPct val="90000"/>
              </a:lnSpc>
              <a:spcAft>
                <a:spcPts val="0"/>
              </a:spcAft>
              <a:buNone/>
              <a:defRPr/>
            </a:pPr>
            <a:r>
              <a:rPr lang="en-US" sz="1200" b="1" dirty="0">
                <a:latin typeface="Courier New" pitchFamily="49" charset="0"/>
              </a:rPr>
              <a:t>  			var </a:t>
            </a:r>
            <a:r>
              <a:rPr lang="en-US" sz="1200" b="1" dirty="0" err="1">
                <a:latin typeface="Courier New" pitchFamily="49" charset="0"/>
              </a:rPr>
              <a:t>monthBorn</a:t>
            </a:r>
            <a:r>
              <a:rPr lang="en-US" sz="1200" b="1" dirty="0">
                <a:latin typeface="Courier New" pitchFamily="49" charset="0"/>
              </a:rPr>
              <a:t> = </a:t>
            </a:r>
            <a:r>
              <a:rPr lang="en-US" sz="1200" b="1" dirty="0" err="1">
                <a:latin typeface="Courier New" pitchFamily="49" charset="0"/>
              </a:rPr>
              <a:t>document.getElementById</a:t>
            </a:r>
            <a:r>
              <a:rPr lang="en-US" sz="1200" b="1" dirty="0">
                <a:latin typeface="Courier New" pitchFamily="49" charset="0"/>
              </a:rPr>
              <a:t>('</a:t>
            </a:r>
            <a:r>
              <a:rPr lang="en-US" sz="1200" b="1" dirty="0" err="1">
                <a:latin typeface="Courier New" pitchFamily="49" charset="0"/>
              </a:rPr>
              <a:t>selMonthBorn</a:t>
            </a:r>
            <a:r>
              <a:rPr lang="en-US" sz="1200" b="1" dirty="0">
                <a:latin typeface="Courier New" pitchFamily="49" charset="0"/>
              </a:rPr>
              <a:t>').value;</a:t>
            </a:r>
          </a:p>
          <a:p>
            <a:pPr eaLnBrk="1" fontAlgn="auto" hangingPunct="1">
              <a:lnSpc>
                <a:spcPct val="90000"/>
              </a:lnSpc>
              <a:spcAft>
                <a:spcPts val="0"/>
              </a:spcAft>
              <a:buNone/>
              <a:defRPr/>
            </a:pPr>
            <a:endParaRPr lang="en-US" sz="1200" b="1" dirty="0">
              <a:latin typeface="Courier New" pitchFamily="49" charset="0"/>
            </a:endParaRPr>
          </a:p>
          <a:p>
            <a:pPr lvl="1" eaLnBrk="1" fontAlgn="auto" hangingPunct="1">
              <a:lnSpc>
                <a:spcPct val="90000"/>
              </a:lnSpc>
              <a:spcAft>
                <a:spcPts val="0"/>
              </a:spcAft>
              <a:defRPr/>
            </a:pPr>
            <a:r>
              <a:rPr lang="en-US" sz="1200" dirty="0"/>
              <a:t>Will retrieve the value selected by the user from a select box called ‘</a:t>
            </a:r>
            <a:r>
              <a:rPr lang="en-US" sz="1200" b="1" dirty="0" err="1">
                <a:latin typeface="Courier New" panose="02070309020205020404" pitchFamily="49" charset="0"/>
                <a:cs typeface="Courier New" panose="02070309020205020404" pitchFamily="49" charset="0"/>
              </a:rPr>
              <a:t>selMonthBorn</a:t>
            </a:r>
            <a:r>
              <a:rPr lang="en-US" sz="1200" dirty="0"/>
              <a:t>’</a:t>
            </a:r>
          </a:p>
          <a:p>
            <a:pPr lvl="1" eaLnBrk="1" fontAlgn="auto" hangingPunct="1">
              <a:lnSpc>
                <a:spcPct val="90000"/>
              </a:lnSpc>
              <a:spcAft>
                <a:spcPts val="0"/>
              </a:spcAft>
              <a:defRPr/>
            </a:pPr>
            <a:r>
              <a:rPr lang="en-US" sz="1200" dirty="0"/>
              <a:t>Suppose that one of the options in that select box was:</a:t>
            </a:r>
          </a:p>
          <a:p>
            <a:pPr marL="457200" lvl="1" indent="0" eaLnBrk="1" fontAlgn="auto" hangingPunct="1">
              <a:lnSpc>
                <a:spcPct val="90000"/>
              </a:lnSpc>
              <a:spcAft>
                <a:spcPts val="0"/>
              </a:spcAft>
              <a:buNone/>
              <a:defRPr/>
            </a:pPr>
            <a:r>
              <a:rPr lang="en-US" altLang="en-US" sz="1200" dirty="0">
                <a:latin typeface="Courier New" panose="02070309020205020404" pitchFamily="49" charset="0"/>
                <a:cs typeface="Courier New" panose="02070309020205020404" pitchFamily="49" charset="0"/>
              </a:rPr>
              <a:t>		&lt;option </a:t>
            </a:r>
            <a:r>
              <a:rPr lang="en-US" altLang="en-US" sz="1200" b="1" dirty="0">
                <a:latin typeface="Courier New" panose="02070309020205020404" pitchFamily="49" charset="0"/>
                <a:cs typeface="Courier New" panose="02070309020205020404" pitchFamily="49" charset="0"/>
              </a:rPr>
              <a:t>value="</a:t>
            </a:r>
            <a:r>
              <a:rPr lang="en-US" altLang="en-US" sz="1200" b="1" dirty="0" err="1">
                <a:latin typeface="Courier New" panose="02070309020205020404" pitchFamily="49" charset="0"/>
                <a:cs typeface="Courier New" panose="02070309020205020404" pitchFamily="49" charset="0"/>
              </a:rPr>
              <a:t>feb</a:t>
            </a:r>
            <a:r>
              <a:rPr lang="en-US" altLang="en-US" sz="1200" b="1" dirty="0">
                <a:latin typeface="Courier New" panose="02070309020205020404" pitchFamily="49" charset="0"/>
                <a:cs typeface="Courier New" panose="02070309020205020404" pitchFamily="49" charset="0"/>
              </a:rPr>
              <a:t>"</a:t>
            </a:r>
            <a:r>
              <a:rPr lang="en-US" altLang="en-US" sz="1200" dirty="0">
                <a:latin typeface="Courier New" panose="02070309020205020404" pitchFamily="49" charset="0"/>
                <a:cs typeface="Courier New" panose="02070309020205020404" pitchFamily="49" charset="0"/>
              </a:rPr>
              <a:t>&gt;</a:t>
            </a:r>
            <a:r>
              <a:rPr lang="en-US" altLang="en-US" sz="1200" dirty="0" err="1">
                <a:latin typeface="Courier New" panose="02070309020205020404" pitchFamily="49" charset="0"/>
                <a:cs typeface="Courier New" panose="02070309020205020404" pitchFamily="49" charset="0"/>
              </a:rPr>
              <a:t>Febuary</a:t>
            </a:r>
            <a:r>
              <a:rPr lang="en-US" altLang="en-US" sz="1200" dirty="0">
                <a:latin typeface="Courier New" panose="02070309020205020404" pitchFamily="49" charset="0"/>
                <a:cs typeface="Courier New" panose="02070309020205020404" pitchFamily="49" charset="0"/>
              </a:rPr>
              <a:t>&lt;/option&gt;</a:t>
            </a:r>
            <a:endParaRPr lang="en-US" sz="1200" dirty="0"/>
          </a:p>
          <a:p>
            <a:pPr lvl="1" eaLnBrk="1" fontAlgn="auto" hangingPunct="1">
              <a:lnSpc>
                <a:spcPct val="90000"/>
              </a:lnSpc>
              <a:spcAft>
                <a:spcPts val="0"/>
              </a:spcAft>
              <a:defRPr/>
            </a:pPr>
            <a:r>
              <a:rPr lang="en-US" sz="1200" dirty="0"/>
              <a:t>If the user selects that option, then the variable </a:t>
            </a:r>
            <a:r>
              <a:rPr lang="en-US" sz="1200" dirty="0" err="1">
                <a:latin typeface="Courier New" panose="02070309020205020404" pitchFamily="49" charset="0"/>
                <a:cs typeface="Courier New" panose="02070309020205020404" pitchFamily="49" charset="0"/>
              </a:rPr>
              <a:t>monthBorn</a:t>
            </a:r>
            <a:r>
              <a:rPr lang="en-US" sz="1200" dirty="0">
                <a:latin typeface="Courier New" panose="02070309020205020404" pitchFamily="49" charset="0"/>
                <a:cs typeface="Courier New" panose="02070309020205020404" pitchFamily="49" charset="0"/>
              </a:rPr>
              <a:t> </a:t>
            </a:r>
            <a:r>
              <a:rPr lang="en-US" sz="1200" dirty="0"/>
              <a:t>will be assigned "</a:t>
            </a:r>
            <a:r>
              <a:rPr lang="en-US" sz="1200" b="1" dirty="0" err="1">
                <a:latin typeface="Courier New" panose="02070309020205020404" pitchFamily="49" charset="0"/>
                <a:cs typeface="Courier New" panose="02070309020205020404" pitchFamily="49" charset="0"/>
              </a:rPr>
              <a:t>feb</a:t>
            </a:r>
            <a:r>
              <a:rPr lang="en-US" sz="1200" dirty="0"/>
              <a:t>". </a:t>
            </a:r>
          </a:p>
          <a:p>
            <a:pPr eaLnBrk="1" fontAlgn="auto" hangingPunct="1">
              <a:lnSpc>
                <a:spcPct val="90000"/>
              </a:lnSpc>
              <a:spcAft>
                <a:spcPts val="0"/>
              </a:spcAft>
              <a:buNone/>
              <a:defRPr/>
            </a:pPr>
            <a:endParaRPr lang="en-US" sz="1050" dirty="0">
              <a:latin typeface="Courier New" pitchFamily="49" charset="0"/>
            </a:endParaRPr>
          </a:p>
        </p:txBody>
      </p:sp>
      <p:sp>
        <p:nvSpPr>
          <p:cNvPr id="2" name="TextBox 1">
            <a:extLst>
              <a:ext uri="{FF2B5EF4-FFF2-40B4-BE49-F238E27FC236}">
                <a16:creationId xmlns:a16="http://schemas.microsoft.com/office/drawing/2014/main" id="{2B58D21F-D9E9-40C1-9A04-B1985938AE58}"/>
              </a:ext>
            </a:extLst>
          </p:cNvPr>
          <p:cNvSpPr txBox="1"/>
          <p:nvPr/>
        </p:nvSpPr>
        <p:spPr>
          <a:xfrm>
            <a:off x="2628900" y="1009228"/>
            <a:ext cx="6254132"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a:latin typeface="Courier New" pitchFamily="49" charset="0"/>
              </a:rPr>
              <a:t>document.getElementById("</a:t>
            </a:r>
            <a:r>
              <a:rPr lang="en-US" b="1">
                <a:solidFill>
                  <a:schemeClr val="tx1"/>
                </a:solidFill>
                <a:latin typeface="Courier New" pitchFamily="49" charset="0"/>
              </a:rPr>
              <a:t>ID-NAME</a:t>
            </a:r>
            <a:r>
              <a:rPr lang="en-US">
                <a:latin typeface="Courier New" pitchFamily="49" charset="0"/>
              </a:rPr>
              <a:t>").value;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435">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435">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435">
                                            <p:txEl>
                                              <p:pRg st="15" end="1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435">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435">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435">
                                            <p:txEl>
                                              <p:pRg st="18" end="1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35">
                                            <p:txEl>
                                              <p:pRg st="19" end="1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435">
                                            <p:txEl>
                                              <p:pRg st="21" end="2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435">
                                            <p:txEl>
                                              <p:pRg st="22" end="2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35">
                                            <p:txEl>
                                              <p:pRg st="24" end="2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435">
                                            <p:txEl>
                                              <p:pRg st="25" end="2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435">
                                            <p:txEl>
                                              <p:pRg st="26" end="26"/>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435">
                                            <p:txEl>
                                              <p:pRg st="27" end="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23BEDA-A7D2-4DAE-A670-29DDBA2C3C0E}"/>
              </a:ext>
            </a:extLst>
          </p:cNvPr>
          <p:cNvSpPr>
            <a:spLocks noGrp="1"/>
          </p:cNvSpPr>
          <p:nvPr>
            <p:ph idx="1"/>
          </p:nvPr>
        </p:nvSpPr>
        <p:spPr>
          <a:xfrm>
            <a:off x="1828800" y="762001"/>
            <a:ext cx="8229600" cy="4525963"/>
          </a:xfrm>
        </p:spPr>
        <p:txBody>
          <a:bodyPr/>
          <a:lstStyle/>
          <a:p>
            <a:pPr>
              <a:buFont typeface="Arial" charset="0"/>
              <a:buChar char="•"/>
              <a:defRPr/>
            </a:pPr>
            <a:r>
              <a:rPr lang="en-US" sz="1800" dirty="0"/>
              <a:t>Once we retrieve a value from a form, where should we put it? </a:t>
            </a:r>
          </a:p>
          <a:p>
            <a:pPr>
              <a:buFont typeface="Arial" charset="0"/>
              <a:buChar char="•"/>
              <a:defRPr/>
            </a:pPr>
            <a:r>
              <a:rPr lang="en-US" sz="1800"/>
              <a:t>This is one of the countless situations in programming where we use variables. </a:t>
            </a:r>
            <a:endParaRPr lang="en-US" sz="1800" dirty="0"/>
          </a:p>
          <a:p>
            <a:pPr marL="0" indent="0">
              <a:buNone/>
              <a:defRPr/>
            </a:pPr>
            <a:endParaRPr lang="en-US" sz="1800"/>
          </a:p>
          <a:p>
            <a:pPr marL="0" indent="0">
              <a:buNone/>
              <a:defRPr/>
            </a:pPr>
            <a:endParaRPr lang="en-US" sz="1800"/>
          </a:p>
          <a:p>
            <a:pPr marL="0" indent="0">
              <a:buNone/>
              <a:defRPr/>
            </a:pPr>
            <a:r>
              <a:rPr lang="en-US" sz="1800"/>
              <a:t>Imagine you have the form shown here:</a:t>
            </a:r>
          </a:p>
          <a:p>
            <a:pPr marL="0" indent="0">
              <a:buNone/>
              <a:defRPr/>
            </a:pPr>
            <a:endParaRPr lang="en-US" sz="1800"/>
          </a:p>
          <a:p>
            <a:pPr marL="0" indent="0">
              <a:buNone/>
              <a:defRPr/>
            </a:pPr>
            <a:endParaRPr lang="en-US" sz="1800"/>
          </a:p>
          <a:p>
            <a:pPr marL="0" indent="0">
              <a:buNone/>
              <a:defRPr/>
            </a:pPr>
            <a:endParaRPr lang="en-US" sz="1800"/>
          </a:p>
          <a:p>
            <a:pPr marL="0" indent="0">
              <a:buNone/>
              <a:defRPr/>
            </a:pPr>
            <a:r>
              <a:rPr lang="en-US" sz="1800"/>
              <a:t>Can </a:t>
            </a:r>
            <a:r>
              <a:rPr lang="en-US" sz="1800" dirty="0"/>
              <a:t>you predict what </a:t>
            </a:r>
            <a:r>
              <a:rPr lang="en-US" sz="1800"/>
              <a:t>the lines </a:t>
            </a:r>
            <a:r>
              <a:rPr lang="en-US" sz="1800" dirty="0"/>
              <a:t>of </a:t>
            </a:r>
            <a:r>
              <a:rPr lang="en-US" sz="1800"/>
              <a:t>code are supposed do? Try to figure it out before moving to the next slide. </a:t>
            </a:r>
            <a:endParaRPr lang="en-US" sz="1800" dirty="0"/>
          </a:p>
          <a:p>
            <a:pPr marL="400050" lvl="1" indent="0">
              <a:buNone/>
              <a:defRPr/>
            </a:pPr>
            <a:endParaRPr lang="en-US" sz="1400" b="1">
              <a:latin typeface="Courier New" panose="02070309020205020404" pitchFamily="49" charset="0"/>
              <a:cs typeface="Courier New" panose="02070309020205020404" pitchFamily="49" charset="0"/>
            </a:endParaRPr>
          </a:p>
          <a:p>
            <a:pPr marL="400050" lvl="1" indent="0">
              <a:buNone/>
              <a:defRPr/>
            </a:pPr>
            <a:r>
              <a:rPr lang="en-US" sz="1400" b="1">
                <a:latin typeface="Courier New" panose="02070309020205020404" pitchFamily="49" charset="0"/>
                <a:cs typeface="Courier New" panose="02070309020205020404" pitchFamily="49" charset="0"/>
              </a:rPr>
              <a:t>var </a:t>
            </a:r>
            <a:r>
              <a:rPr lang="en-US" sz="1400" b="1" dirty="0" err="1">
                <a:latin typeface="Courier New" panose="02070309020205020404" pitchFamily="49" charset="0"/>
                <a:cs typeface="Courier New" panose="02070309020205020404" pitchFamily="49" charset="0"/>
              </a:rPr>
              <a:t>firstName</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lastName</a:t>
            </a:r>
            <a:r>
              <a:rPr lang="en-US" sz="1400" b="1" dirty="0">
                <a:latin typeface="Courier New" panose="02070309020205020404" pitchFamily="49" charset="0"/>
                <a:cs typeface="Courier New" panose="02070309020205020404" pitchFamily="49" charset="0"/>
              </a:rPr>
              <a:t>;</a:t>
            </a:r>
          </a:p>
          <a:p>
            <a:pPr marL="400050" lvl="1" indent="0">
              <a:buNone/>
              <a:defRPr/>
            </a:pPr>
            <a:r>
              <a:rPr lang="en-US" sz="1400" b="1" dirty="0" err="1">
                <a:latin typeface="Courier New" panose="02070309020205020404" pitchFamily="49" charset="0"/>
                <a:cs typeface="Courier New" panose="02070309020205020404" pitchFamily="49" charset="0"/>
              </a:rPr>
              <a:t>var</a:t>
            </a:r>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nationality;</a:t>
            </a:r>
          </a:p>
          <a:p>
            <a:pPr marL="400050" lvl="1" indent="0">
              <a:buNone/>
              <a:defRPr/>
            </a:pPr>
            <a:r>
              <a:rPr lang="en-US" sz="1400" b="1">
                <a:latin typeface="Courier New" panose="02070309020205020404" pitchFamily="49" charset="0"/>
                <a:cs typeface="Courier New" panose="02070309020205020404" pitchFamily="49" charset="0"/>
              </a:rPr>
              <a:t>var favoriteColor;</a:t>
            </a:r>
          </a:p>
          <a:p>
            <a:pPr marL="400050" lvl="1" indent="0">
              <a:buNone/>
              <a:defRPr/>
            </a:pPr>
            <a:r>
              <a:rPr lang="en-US" sz="1400" b="1">
                <a:latin typeface="Courier New" panose="02070309020205020404" pitchFamily="49" charset="0"/>
                <a:cs typeface="Courier New" panose="02070309020205020404" pitchFamily="49" charset="0"/>
              </a:rPr>
              <a:t>var aboutUser;</a:t>
            </a:r>
          </a:p>
          <a:p>
            <a:pPr marL="400050" lvl="1" indent="0">
              <a:buNone/>
              <a:defRPr/>
            </a:pPr>
            <a:endParaRPr lang="en-US" sz="1400" b="1">
              <a:latin typeface="Courier New" panose="02070309020205020404" pitchFamily="49" charset="0"/>
              <a:cs typeface="Courier New" panose="02070309020205020404" pitchFamily="49" charset="0"/>
            </a:endParaRPr>
          </a:p>
          <a:p>
            <a:pPr marL="400050" lvl="1" indent="0">
              <a:buNone/>
              <a:defRPr/>
            </a:pPr>
            <a:r>
              <a:rPr lang="en-US" sz="1400" b="1">
                <a:latin typeface="Courier New" panose="02070309020205020404" pitchFamily="49" charset="0"/>
                <a:cs typeface="Courier New" panose="02070309020205020404" pitchFamily="49" charset="0"/>
              </a:rPr>
              <a:t>firstName = document.getElementById('txtFirstName').value</a:t>
            </a:r>
            <a:r>
              <a:rPr lang="en-US" sz="1400" b="1" dirty="0">
                <a:latin typeface="Courier New" panose="02070309020205020404" pitchFamily="49" charset="0"/>
                <a:cs typeface="Courier New" panose="02070309020205020404" pitchFamily="49" charset="0"/>
              </a:rPr>
              <a:t>;</a:t>
            </a:r>
          </a:p>
          <a:p>
            <a:pPr marL="400050" lvl="1" indent="0">
              <a:buNone/>
              <a:defRPr/>
            </a:pPr>
            <a:r>
              <a:rPr lang="en-US" sz="1400" b="1" dirty="0" err="1">
                <a:latin typeface="Courier New" panose="02070309020205020404" pitchFamily="49" charset="0"/>
                <a:cs typeface="Courier New" panose="02070309020205020404" pitchFamily="49" charset="0"/>
              </a:rPr>
              <a:t>lastName</a:t>
            </a:r>
            <a:r>
              <a:rPr lang="en-US" sz="1400" b="1" dirty="0">
                <a:latin typeface="Courier New" panose="02070309020205020404" pitchFamily="49" charset="0"/>
                <a:cs typeface="Courier New" panose="02070309020205020404" pitchFamily="49" charset="0"/>
              </a:rPr>
              <a:t> = </a:t>
            </a:r>
            <a:r>
              <a:rPr lang="en-US" sz="1400" b="1" err="1">
                <a:latin typeface="Courier New" panose="02070309020205020404" pitchFamily="49" charset="0"/>
                <a:cs typeface="Courier New" panose="02070309020205020404" pitchFamily="49" charset="0"/>
              </a:rPr>
              <a:t>document</a:t>
            </a:r>
            <a:r>
              <a:rPr lang="en-US" sz="1400" b="1">
                <a:latin typeface="Courier New" panose="02070309020205020404" pitchFamily="49" charset="0"/>
                <a:cs typeface="Courier New" panose="02070309020205020404" pitchFamily="49" charset="0"/>
              </a:rPr>
              <a:t>. getElementById('txtLastName').</a:t>
            </a:r>
            <a:r>
              <a:rPr lang="en-US" sz="1400" b="1" dirty="0" err="1">
                <a:latin typeface="Courier New" panose="02070309020205020404" pitchFamily="49" charset="0"/>
                <a:cs typeface="Courier New" panose="02070309020205020404" pitchFamily="49" charset="0"/>
              </a:rPr>
              <a:t>value</a:t>
            </a:r>
            <a:r>
              <a:rPr lang="en-US" sz="1400" b="1" dirty="0">
                <a:latin typeface="Courier New" panose="02070309020205020404" pitchFamily="49" charset="0"/>
                <a:cs typeface="Courier New" panose="02070309020205020404" pitchFamily="49" charset="0"/>
              </a:rPr>
              <a:t>;</a:t>
            </a:r>
          </a:p>
          <a:p>
            <a:pPr marL="400050" lvl="1" indent="0">
              <a:buNone/>
              <a:defRPr/>
            </a:pPr>
            <a:r>
              <a:rPr lang="en-US" sz="1400" b="1" dirty="0" err="1">
                <a:latin typeface="Courier New" panose="02070309020205020404" pitchFamily="49" charset="0"/>
                <a:cs typeface="Courier New" panose="02070309020205020404" pitchFamily="49" charset="0"/>
              </a:rPr>
              <a:t>favoriteColor</a:t>
            </a:r>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 document.getElementById('selFavoriteColor').</a:t>
            </a:r>
            <a:r>
              <a:rPr lang="en-US" sz="1400" b="1" err="1">
                <a:latin typeface="Courier New" panose="02070309020205020404" pitchFamily="49" charset="0"/>
                <a:cs typeface="Courier New" panose="02070309020205020404" pitchFamily="49" charset="0"/>
              </a:rPr>
              <a:t>value</a:t>
            </a:r>
            <a:r>
              <a:rPr lang="en-US" sz="1400" b="1">
                <a:latin typeface="Courier New" panose="02070309020205020404" pitchFamily="49" charset="0"/>
                <a:cs typeface="Courier New" panose="02070309020205020404" pitchFamily="49" charset="0"/>
              </a:rPr>
              <a:t>;</a:t>
            </a:r>
          </a:p>
          <a:p>
            <a:pPr marL="400050" lvl="1" indent="0">
              <a:buNone/>
              <a:defRPr/>
            </a:pPr>
            <a:r>
              <a:rPr lang="en-US" sz="1400" b="1">
                <a:latin typeface="Courier New" panose="02070309020205020404" pitchFamily="49" charset="0"/>
                <a:cs typeface="Courier New" panose="02070309020205020404" pitchFamily="49" charset="0"/>
              </a:rPr>
              <a:t>aboutUser = document.getElementById('textarAboutUser').value;</a:t>
            </a:r>
            <a:endParaRPr lang="en-US" sz="1800" b="1">
              <a:latin typeface="Courier New" panose="02070309020205020404" pitchFamily="49" charset="0"/>
              <a:cs typeface="Courier New" panose="02070309020205020404" pitchFamily="49" charset="0"/>
            </a:endParaRPr>
          </a:p>
          <a:p>
            <a:pPr marL="0" indent="0">
              <a:buNone/>
              <a:defRPr/>
            </a:pPr>
            <a:r>
              <a:rPr lang="en-US" sz="2000"/>
              <a:t>		</a:t>
            </a:r>
            <a:endParaRPr lang="en-US" sz="2000" dirty="0"/>
          </a:p>
        </p:txBody>
      </p:sp>
      <p:sp>
        <p:nvSpPr>
          <p:cNvPr id="9219" name="Slide Number Placeholder 3">
            <a:extLst>
              <a:ext uri="{FF2B5EF4-FFF2-40B4-BE49-F238E27FC236}">
                <a16:creationId xmlns:a16="http://schemas.microsoft.com/office/drawing/2014/main" id="{781FC2B7-2CE5-4671-A1CE-DA43F0BBAC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ED5C6A-5406-4890-A793-1294090CECB6}" type="slidenum">
              <a:rPr lang="en-US" altLang="en-US" sz="1200">
                <a:solidFill>
                  <a:srgbClr val="898989"/>
                </a:solidFill>
                <a:latin typeface="Arial" panose="020B0604020202020204" pitchFamily="34" charset="0"/>
              </a:rPr>
              <a:pPr>
                <a:spcBef>
                  <a:spcPct val="0"/>
                </a:spcBef>
                <a:buFontTx/>
                <a:buNone/>
              </a:pPr>
              <a:t>47</a:t>
            </a:fld>
            <a:endParaRPr lang="en-US" altLang="en-US" sz="1200">
              <a:solidFill>
                <a:srgbClr val="898989"/>
              </a:solidFill>
              <a:latin typeface="Arial" panose="020B0604020202020204" pitchFamily="34" charset="0"/>
            </a:endParaRPr>
          </a:p>
        </p:txBody>
      </p:sp>
      <p:sp>
        <p:nvSpPr>
          <p:cNvPr id="9220" name="Rectangle 2">
            <a:extLst>
              <a:ext uri="{FF2B5EF4-FFF2-40B4-BE49-F238E27FC236}">
                <a16:creationId xmlns:a16="http://schemas.microsoft.com/office/drawing/2014/main" id="{8BB25D3F-7DF9-426D-8F29-F8176F879DFE}"/>
              </a:ext>
            </a:extLst>
          </p:cNvPr>
          <p:cNvSpPr txBox="1">
            <a:spLocks noChangeArrowheads="1"/>
          </p:cNvSpPr>
          <p:nvPr/>
        </p:nvSpPr>
        <p:spPr bwMode="auto">
          <a:xfrm>
            <a:off x="1981200" y="152401"/>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t>Retreiving and storing information from a form element</a:t>
            </a:r>
          </a:p>
        </p:txBody>
      </p:sp>
      <p:pic>
        <p:nvPicPr>
          <p:cNvPr id="5" name="Picture 4">
            <a:extLst>
              <a:ext uri="{FF2B5EF4-FFF2-40B4-BE49-F238E27FC236}">
                <a16:creationId xmlns:a16="http://schemas.microsoft.com/office/drawing/2014/main" id="{D11DD81F-B648-43A6-857F-1A6E212BBDD7}"/>
              </a:ext>
            </a:extLst>
          </p:cNvPr>
          <p:cNvPicPr>
            <a:picLocks noChangeAspect="1"/>
          </p:cNvPicPr>
          <p:nvPr/>
        </p:nvPicPr>
        <p:blipFill>
          <a:blip r:embed="rId2"/>
          <a:stretch>
            <a:fillRect/>
          </a:stretch>
        </p:blipFill>
        <p:spPr>
          <a:xfrm>
            <a:off x="5960534" y="1653381"/>
            <a:ext cx="2395091" cy="1371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21" presetClass="entr" presetSubtype="1"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15" end="15"/>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16" end="16"/>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17" end="17"/>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B5F36D-5D5E-4F37-BFFB-EC5D6C9B6FBC}"/>
              </a:ext>
            </a:extLst>
          </p:cNvPr>
          <p:cNvSpPr>
            <a:spLocks noGrp="1"/>
          </p:cNvSpPr>
          <p:nvPr>
            <p:ph idx="1"/>
          </p:nvPr>
        </p:nvSpPr>
        <p:spPr>
          <a:xfrm>
            <a:off x="1608667" y="2514600"/>
            <a:ext cx="8906933" cy="4013200"/>
          </a:xfrm>
        </p:spPr>
        <p:txBody>
          <a:bodyPr/>
          <a:lstStyle/>
          <a:p>
            <a:pPr marL="628650" lvl="1" indent="-228600">
              <a:buFont typeface="+mj-lt"/>
              <a:buAutoNum type="arabicPeriod"/>
              <a:defRPr/>
            </a:pPr>
            <a:r>
              <a:rPr lang="en-US" sz="1100" b="1">
                <a:latin typeface="Courier New" panose="02070309020205020404" pitchFamily="49" charset="0"/>
                <a:cs typeface="Courier New" panose="02070309020205020404" pitchFamily="49" charset="0"/>
              </a:rPr>
              <a:t>var firstName, lastName;</a:t>
            </a:r>
          </a:p>
          <a:p>
            <a:pPr marL="628650" lvl="1" indent="-228600">
              <a:buFont typeface="+mj-lt"/>
              <a:buAutoNum type="arabicPeriod"/>
              <a:defRPr/>
            </a:pPr>
            <a:r>
              <a:rPr lang="en-US" sz="1100" b="1">
                <a:latin typeface="Courier New" panose="02070309020205020404" pitchFamily="49" charset="0"/>
                <a:cs typeface="Courier New" panose="02070309020205020404" pitchFamily="49" charset="0"/>
              </a:rPr>
              <a:t>var nationality;</a:t>
            </a:r>
          </a:p>
          <a:p>
            <a:pPr marL="628650" lvl="1" indent="-228600">
              <a:buFont typeface="+mj-lt"/>
              <a:buAutoNum type="arabicPeriod"/>
              <a:defRPr/>
            </a:pPr>
            <a:r>
              <a:rPr lang="en-US" sz="1100" b="1">
                <a:latin typeface="Courier New" panose="02070309020205020404" pitchFamily="49" charset="0"/>
                <a:cs typeface="Courier New" panose="02070309020205020404" pitchFamily="49" charset="0"/>
              </a:rPr>
              <a:t>var favoriteColor;</a:t>
            </a:r>
          </a:p>
          <a:p>
            <a:pPr marL="628650" lvl="1" indent="-228600">
              <a:buFont typeface="+mj-lt"/>
              <a:buAutoNum type="arabicPeriod"/>
              <a:defRPr/>
            </a:pPr>
            <a:r>
              <a:rPr lang="en-US" sz="1100" b="1">
                <a:latin typeface="Courier New" panose="02070309020205020404" pitchFamily="49" charset="0"/>
                <a:cs typeface="Courier New" panose="02070309020205020404" pitchFamily="49" charset="0"/>
              </a:rPr>
              <a:t>var aboutUser;</a:t>
            </a:r>
          </a:p>
          <a:p>
            <a:pPr lvl="3" indent="-342900">
              <a:buFont typeface="+mj-lt"/>
              <a:buAutoNum type="arabicPeriod"/>
              <a:defRPr/>
            </a:pPr>
            <a:endParaRPr lang="en-US" sz="1400" b="1"/>
          </a:p>
          <a:p>
            <a:pPr marL="628650" lvl="1" indent="-228600">
              <a:buFont typeface="+mj-lt"/>
              <a:buAutoNum type="arabicPeriod"/>
              <a:defRPr/>
            </a:pPr>
            <a:r>
              <a:rPr lang="en-US" sz="1100" b="1">
                <a:latin typeface="Courier New" panose="02070309020205020404" pitchFamily="49" charset="0"/>
                <a:cs typeface="Courier New" panose="02070309020205020404" pitchFamily="49" charset="0"/>
              </a:rPr>
              <a:t>firstName = document.getElementById('txtFirstName').value;</a:t>
            </a:r>
          </a:p>
          <a:p>
            <a:pPr marL="628650" lvl="1" indent="-228600">
              <a:buFont typeface="+mj-lt"/>
              <a:buAutoNum type="arabicPeriod"/>
              <a:defRPr/>
            </a:pPr>
            <a:r>
              <a:rPr lang="en-US" sz="1100" b="1">
                <a:latin typeface="Courier New" panose="02070309020205020404" pitchFamily="49" charset="0"/>
                <a:cs typeface="Courier New" panose="02070309020205020404" pitchFamily="49" charset="0"/>
              </a:rPr>
              <a:t>lastName = document. getElementById('txtLastName').value;</a:t>
            </a:r>
          </a:p>
          <a:p>
            <a:pPr marL="628650" lvl="1" indent="-228600">
              <a:buFont typeface="+mj-lt"/>
              <a:buAutoNum type="arabicPeriod"/>
              <a:defRPr/>
            </a:pPr>
            <a:r>
              <a:rPr lang="en-US" sz="1100" b="1">
                <a:latin typeface="Courier New" panose="02070309020205020404" pitchFamily="49" charset="0"/>
                <a:cs typeface="Courier New" panose="02070309020205020404" pitchFamily="49" charset="0"/>
              </a:rPr>
              <a:t>favoriteColor = document.getElementById('selFavoriteColor').value;</a:t>
            </a:r>
          </a:p>
          <a:p>
            <a:pPr marL="628650" lvl="1" indent="-228600">
              <a:buFont typeface="+mj-lt"/>
              <a:buAutoNum type="arabicPeriod"/>
              <a:defRPr/>
            </a:pPr>
            <a:r>
              <a:rPr lang="en-US" sz="1100" b="1">
                <a:latin typeface="Courier New" panose="02070309020205020404" pitchFamily="49" charset="0"/>
                <a:cs typeface="Courier New" panose="02070309020205020404" pitchFamily="49" charset="0"/>
              </a:rPr>
              <a:t>aboutUser = document.getElementById('textarAboutUser').value;</a:t>
            </a:r>
            <a:endParaRPr lang="en-US" sz="1400" b="1">
              <a:latin typeface="Courier New" panose="02070309020205020404" pitchFamily="49" charset="0"/>
              <a:cs typeface="Courier New" panose="02070309020205020404" pitchFamily="49" charset="0"/>
            </a:endParaRPr>
          </a:p>
          <a:p>
            <a:pPr marL="0" indent="0">
              <a:buNone/>
              <a:defRPr/>
            </a:pPr>
            <a:endParaRPr lang="en-US" sz="1600"/>
          </a:p>
          <a:p>
            <a:pPr>
              <a:buFont typeface="Arial" charset="0"/>
              <a:buChar char="•"/>
              <a:defRPr/>
            </a:pPr>
            <a:r>
              <a:rPr lang="en-US" sz="1400"/>
              <a:t>Lines 1-4 are, of course, our variable declarations.</a:t>
            </a:r>
          </a:p>
          <a:p>
            <a:pPr>
              <a:buFont typeface="Arial" charset="0"/>
              <a:buChar char="•"/>
              <a:defRPr/>
            </a:pPr>
            <a:r>
              <a:rPr lang="en-US" sz="1400"/>
              <a:t>Lines 5 and 6 are retrieving the values of text fields. Therefore, the information that gets retrieved will be whatever the </a:t>
            </a:r>
            <a:r>
              <a:rPr lang="en-US" sz="1400" u="sng"/>
              <a:t>user</a:t>
            </a:r>
            <a:r>
              <a:rPr lang="en-US" sz="1400"/>
              <a:t> typed into those text fields. </a:t>
            </a:r>
          </a:p>
          <a:p>
            <a:pPr>
              <a:buFont typeface="Arial" charset="0"/>
              <a:buChar char="•"/>
              <a:defRPr/>
            </a:pPr>
            <a:r>
              <a:rPr lang="en-US" sz="1400"/>
              <a:t>Line #7 is retrieving the value of a select box. In </a:t>
            </a:r>
            <a:r>
              <a:rPr lang="en-US" sz="1400" i="1"/>
              <a:t>this</a:t>
            </a:r>
            <a:r>
              <a:rPr lang="en-US" sz="1400"/>
              <a:t> case, the text stored inside the variable </a:t>
            </a:r>
            <a:r>
              <a:rPr lang="en-US" sz="1400">
                <a:latin typeface="Courier New" panose="02070309020205020404" pitchFamily="49" charset="0"/>
                <a:cs typeface="Courier New" panose="02070309020205020404" pitchFamily="49" charset="0"/>
              </a:rPr>
              <a:t>favoriteColor</a:t>
            </a:r>
            <a:r>
              <a:rPr lang="en-US" sz="1400"/>
              <a:t> will be the information entered inside the </a:t>
            </a:r>
            <a:r>
              <a:rPr lang="en-US" sz="1400">
                <a:latin typeface="Courier New" panose="02070309020205020404" pitchFamily="49" charset="0"/>
                <a:cs typeface="Courier New" panose="02070309020205020404" pitchFamily="49" charset="0"/>
              </a:rPr>
              <a:t>value</a:t>
            </a:r>
            <a:r>
              <a:rPr lang="en-US" sz="1400"/>
              <a:t> attribute of the particular option tag that was selected by the user.  </a:t>
            </a:r>
          </a:p>
          <a:p>
            <a:pPr lvl="1">
              <a:buFont typeface="Arial" charset="0"/>
              <a:buChar char="•"/>
              <a:defRPr/>
            </a:pPr>
            <a:r>
              <a:rPr lang="en-US" sz="1200"/>
              <a:t>Recall that in this case, the </a:t>
            </a:r>
            <a:r>
              <a:rPr lang="en-US" sz="1200">
                <a:latin typeface="Courier New" panose="02070309020205020404" pitchFamily="49" charset="0"/>
                <a:cs typeface="Courier New" panose="02070309020205020404" pitchFamily="49" charset="0"/>
              </a:rPr>
              <a:t>value </a:t>
            </a:r>
            <a:r>
              <a:rPr lang="en-US" sz="1200"/>
              <a:t>was set by the </a:t>
            </a:r>
            <a:r>
              <a:rPr lang="en-US" sz="1200" u="sng"/>
              <a:t>web page programmer</a:t>
            </a:r>
            <a:r>
              <a:rPr lang="en-US" sz="1200"/>
              <a:t> – NOT the user who is completing the form! </a:t>
            </a:r>
          </a:p>
          <a:p>
            <a:pPr>
              <a:buFont typeface="Arial" charset="0"/>
              <a:buChar char="•"/>
              <a:defRPr/>
            </a:pPr>
            <a:r>
              <a:rPr lang="en-US" sz="1400"/>
              <a:t>Line #8 retrieves whatever text the user typed in a text area. </a:t>
            </a:r>
          </a:p>
          <a:p>
            <a:pPr lvl="1">
              <a:buFont typeface="Arial" charset="0"/>
              <a:buChar char="•"/>
              <a:defRPr/>
            </a:pPr>
            <a:r>
              <a:rPr lang="en-US" sz="1200"/>
              <a:t>I know it is a text area without looking at the HTML code since, when creating the form, I used the </a:t>
            </a:r>
            <a:r>
              <a:rPr lang="en-US" sz="1200">
                <a:latin typeface="Courier New" panose="02070309020205020404" pitchFamily="49" charset="0"/>
                <a:cs typeface="Courier New" panose="02070309020205020404" pitchFamily="49" charset="0"/>
              </a:rPr>
              <a:t>textar</a:t>
            </a:r>
            <a:r>
              <a:rPr lang="en-US" sz="1200"/>
              <a:t> prefix. This is just one way in which naming conventions can make it easier to interpret what the code is trying to do.	</a:t>
            </a:r>
          </a:p>
        </p:txBody>
      </p:sp>
      <p:sp>
        <p:nvSpPr>
          <p:cNvPr id="10243" name="Slide Number Placeholder 3">
            <a:extLst>
              <a:ext uri="{FF2B5EF4-FFF2-40B4-BE49-F238E27FC236}">
                <a16:creationId xmlns:a16="http://schemas.microsoft.com/office/drawing/2014/main" id="{32DC5EDF-C8DD-4ECD-BD5A-5B949307A1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D30AB72-C776-414E-915D-DAD72551BCF5}" type="slidenum">
              <a:rPr lang="en-US" altLang="en-US" sz="1200">
                <a:solidFill>
                  <a:srgbClr val="898989"/>
                </a:solidFill>
                <a:latin typeface="Arial" panose="020B0604020202020204" pitchFamily="34" charset="0"/>
              </a:rPr>
              <a:pPr>
                <a:spcBef>
                  <a:spcPct val="0"/>
                </a:spcBef>
                <a:buFontTx/>
                <a:buNone/>
              </a:pPr>
              <a:t>48</a:t>
            </a:fld>
            <a:endParaRPr lang="en-US" altLang="en-US" sz="1200">
              <a:solidFill>
                <a:srgbClr val="898989"/>
              </a:solidFill>
              <a:latin typeface="Arial" panose="020B0604020202020204" pitchFamily="34" charset="0"/>
            </a:endParaRPr>
          </a:p>
        </p:txBody>
      </p:sp>
      <p:sp>
        <p:nvSpPr>
          <p:cNvPr id="10244" name="Rectangle 2">
            <a:extLst>
              <a:ext uri="{FF2B5EF4-FFF2-40B4-BE49-F238E27FC236}">
                <a16:creationId xmlns:a16="http://schemas.microsoft.com/office/drawing/2014/main" id="{8714D1AB-49A8-4966-B01D-474063B60E58}"/>
              </a:ext>
            </a:extLst>
          </p:cNvPr>
          <p:cNvSpPr txBox="1">
            <a:spLocks noChangeArrowheads="1"/>
          </p:cNvSpPr>
          <p:nvPr/>
        </p:nvSpPr>
        <p:spPr bwMode="auto">
          <a:xfrm>
            <a:off x="1981200" y="152401"/>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t>Retreiving and storing information from a form element</a:t>
            </a:r>
          </a:p>
        </p:txBody>
      </p:sp>
      <p:pic>
        <p:nvPicPr>
          <p:cNvPr id="2" name="Picture 1">
            <a:extLst>
              <a:ext uri="{FF2B5EF4-FFF2-40B4-BE49-F238E27FC236}">
                <a16:creationId xmlns:a16="http://schemas.microsoft.com/office/drawing/2014/main" id="{D3AE3A08-7D6E-4190-9EE1-EB154E015434}"/>
              </a:ext>
            </a:extLst>
          </p:cNvPr>
          <p:cNvPicPr>
            <a:picLocks noChangeAspect="1"/>
          </p:cNvPicPr>
          <p:nvPr/>
        </p:nvPicPr>
        <p:blipFill>
          <a:blip r:embed="rId2"/>
          <a:stretch>
            <a:fillRect/>
          </a:stretch>
        </p:blipFill>
        <p:spPr>
          <a:xfrm>
            <a:off x="4953000" y="997057"/>
            <a:ext cx="2438400" cy="13964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2209800" y="1143001"/>
            <a:ext cx="7772400" cy="1470025"/>
          </a:xfrm>
        </p:spPr>
        <p:txBody>
          <a:bodyPr/>
          <a:lstStyle/>
          <a:p>
            <a:pPr eaLnBrk="1" hangingPunct="1"/>
            <a:r>
              <a:rPr lang="en-US" altLang="en-US" dirty="0"/>
              <a:t>JavaScript</a:t>
            </a:r>
          </a:p>
        </p:txBody>
      </p:sp>
      <p:sp>
        <p:nvSpPr>
          <p:cNvPr id="2" name="Subtitle 1"/>
          <p:cNvSpPr>
            <a:spLocks noGrp="1"/>
          </p:cNvSpPr>
          <p:nvPr>
            <p:ph type="subTitle" idx="1"/>
          </p:nvPr>
        </p:nvSpPr>
        <p:spPr>
          <a:xfrm>
            <a:off x="2667000" y="2667000"/>
            <a:ext cx="7162800" cy="1752600"/>
          </a:xfrm>
        </p:spPr>
        <p:txBody>
          <a:bodyPr rtlCol="0">
            <a:normAutofit/>
          </a:bodyPr>
          <a:lstStyle/>
          <a:p>
            <a:pPr eaLnBrk="1" fontAlgn="auto" hangingPunct="1">
              <a:spcAft>
                <a:spcPts val="0"/>
              </a:spcAft>
              <a:defRPr/>
            </a:pPr>
            <a:r>
              <a:rPr lang="en-US" dirty="0"/>
              <a:t>Adios </a:t>
            </a:r>
            <a:r>
              <a:rPr lang="en-US" dirty="0">
                <a:latin typeface="Courier New" panose="02070309020205020404" pitchFamily="49" charset="0"/>
                <a:cs typeface="Courier New" panose="02070309020205020404" pitchFamily="49" charset="0"/>
              </a:rPr>
              <a:t>alert()</a:t>
            </a:r>
          </a:p>
          <a:p>
            <a:pPr eaLnBrk="1" fontAlgn="auto" hangingPunct="1">
              <a:spcAft>
                <a:spcPts val="0"/>
              </a:spcAft>
              <a:defRPr/>
            </a:pPr>
            <a:r>
              <a:rPr lang="en-US" dirty="0"/>
              <a:t>Using </a:t>
            </a:r>
            <a:r>
              <a:rPr lang="en-US" dirty="0">
                <a:latin typeface="Courier New" panose="02070309020205020404" pitchFamily="49" charset="0"/>
                <a:cs typeface="Courier New" panose="02070309020205020404" pitchFamily="49" charset="0"/>
              </a:rPr>
              <a:t>innerHTML</a:t>
            </a:r>
          </a:p>
          <a:p>
            <a:pPr eaLnBrk="1" fontAlgn="auto" hangingPunct="1">
              <a:spcAft>
                <a:spcPts val="0"/>
              </a:spcAft>
              <a:defRPr/>
            </a:pPr>
            <a:r>
              <a:rPr lang="en-US" dirty="0"/>
              <a:t>Using an empty section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1"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4" name="Picture 73">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9218" name="Rectangle 2">
            <a:extLst>
              <a:ext uri="{FF2B5EF4-FFF2-40B4-BE49-F238E27FC236}">
                <a16:creationId xmlns:a16="http://schemas.microsoft.com/office/drawing/2014/main" id="{B240B62A-713F-440E-9494-C4BCD8EEADBF}"/>
              </a:ext>
            </a:extLst>
          </p:cNvPr>
          <p:cNvSpPr>
            <a:spLocks noGrp="1" noRot="1"/>
          </p:cNvSpPr>
          <p:nvPr>
            <p:ph type="title"/>
          </p:nvPr>
        </p:nvSpPr>
        <p:spPr>
          <a:xfrm>
            <a:off x="2408420" y="826681"/>
            <a:ext cx="7375161" cy="1325563"/>
          </a:xfrm>
        </p:spPr>
        <p:txBody>
          <a:bodyPr>
            <a:normAutofit/>
          </a:bodyPr>
          <a:lstStyle/>
          <a:p>
            <a:pPr eaLnBrk="1" hangingPunct="1"/>
            <a:r>
              <a:rPr lang="en-US" altLang="en-US" sz="3500" dirty="0">
                <a:solidFill>
                  <a:srgbClr val="FFFFFF"/>
                </a:solidFill>
              </a:rPr>
              <a:t>Where do you put your scripts?</a:t>
            </a:r>
          </a:p>
        </p:txBody>
      </p:sp>
      <p:sp>
        <p:nvSpPr>
          <p:cNvPr id="6147" name="Rectangle 3">
            <a:extLst>
              <a:ext uri="{FF2B5EF4-FFF2-40B4-BE49-F238E27FC236}">
                <a16:creationId xmlns:a16="http://schemas.microsoft.com/office/drawing/2014/main" id="{166E817E-5CBD-45B8-A18F-8A930FB2C9F6}"/>
              </a:ext>
            </a:extLst>
          </p:cNvPr>
          <p:cNvSpPr>
            <a:spLocks noGrp="1" noChangeArrowheads="1"/>
          </p:cNvSpPr>
          <p:nvPr>
            <p:ph idx="1"/>
          </p:nvPr>
        </p:nvSpPr>
        <p:spPr>
          <a:xfrm>
            <a:off x="2057401" y="2733195"/>
            <a:ext cx="8229600" cy="2693976"/>
          </a:xfrm>
        </p:spPr>
        <p:txBody>
          <a:bodyPr>
            <a:noAutofit/>
          </a:bodyPr>
          <a:lstStyle/>
          <a:p>
            <a:pPr eaLnBrk="1" hangingPunct="1">
              <a:lnSpc>
                <a:spcPct val="90000"/>
              </a:lnSpc>
              <a:buFont typeface="Arial" charset="0"/>
              <a:buChar char="•"/>
              <a:defRPr/>
            </a:pPr>
            <a:r>
              <a:rPr lang="en-US" sz="1600" dirty="0">
                <a:solidFill>
                  <a:srgbClr val="000000"/>
                </a:solidFill>
              </a:rPr>
              <a:t>In an HTML document, any script code </a:t>
            </a:r>
            <a:r>
              <a:rPr lang="en-US" sz="1600" i="1" dirty="0">
                <a:solidFill>
                  <a:srgbClr val="000000"/>
                </a:solidFill>
              </a:rPr>
              <a:t>must</a:t>
            </a:r>
            <a:r>
              <a:rPr lang="en-US" sz="1600" dirty="0">
                <a:solidFill>
                  <a:srgbClr val="000000"/>
                </a:solidFill>
              </a:rPr>
              <a:t> be placed inside a </a:t>
            </a:r>
            <a:r>
              <a:rPr lang="en-US" sz="1600" dirty="0">
                <a:solidFill>
                  <a:srgbClr val="000000"/>
                </a:solidFill>
                <a:latin typeface="Courier New" panose="02070309020205020404" pitchFamily="49" charset="0"/>
                <a:cs typeface="Courier New" panose="02070309020205020404" pitchFamily="49" charset="0"/>
              </a:rPr>
              <a:t>&lt;script&gt; </a:t>
            </a:r>
            <a:r>
              <a:rPr lang="en-US" sz="1600" dirty="0">
                <a:solidFill>
                  <a:srgbClr val="000000"/>
                </a:solidFill>
              </a:rPr>
              <a:t>tag</a:t>
            </a:r>
          </a:p>
          <a:p>
            <a:pPr eaLnBrk="1" hangingPunct="1">
              <a:lnSpc>
                <a:spcPct val="90000"/>
              </a:lnSpc>
              <a:buFont typeface="Arial" charset="0"/>
              <a:buChar char="•"/>
              <a:defRPr/>
            </a:pPr>
            <a:endParaRPr lang="en-US" sz="1600" dirty="0">
              <a:solidFill>
                <a:srgbClr val="000000"/>
              </a:solidFill>
            </a:endParaRPr>
          </a:p>
          <a:p>
            <a:pPr eaLnBrk="1" hangingPunct="1">
              <a:lnSpc>
                <a:spcPct val="90000"/>
              </a:lnSpc>
              <a:buFont typeface="Arial" charset="0"/>
              <a:buChar char="•"/>
              <a:defRPr/>
            </a:pPr>
            <a:r>
              <a:rPr lang="en-US" sz="1600" dirty="0">
                <a:solidFill>
                  <a:srgbClr val="000000"/>
                </a:solidFill>
              </a:rPr>
              <a:t>You can place your scripting code anywhere inside the HTML document as long as it is inside the </a:t>
            </a:r>
            <a:r>
              <a:rPr lang="en-US" sz="1600" dirty="0">
                <a:solidFill>
                  <a:srgbClr val="000000"/>
                </a:solidFill>
                <a:latin typeface="Courier New" panose="02070309020205020404" pitchFamily="49" charset="0"/>
                <a:cs typeface="Courier New" panose="02070309020205020404" pitchFamily="49" charset="0"/>
              </a:rPr>
              <a:t>&lt;script&gt; </a:t>
            </a:r>
            <a:r>
              <a:rPr lang="en-US" sz="1600" dirty="0">
                <a:solidFill>
                  <a:srgbClr val="000000"/>
                </a:solidFill>
              </a:rPr>
              <a:t>tag. </a:t>
            </a:r>
          </a:p>
          <a:p>
            <a:pPr marL="0" indent="0" eaLnBrk="1" hangingPunct="1">
              <a:lnSpc>
                <a:spcPct val="90000"/>
              </a:lnSpc>
              <a:buNone/>
              <a:defRPr/>
            </a:pPr>
            <a:endParaRPr lang="en-US" sz="1600" dirty="0">
              <a:solidFill>
                <a:srgbClr val="000000"/>
              </a:solidFill>
            </a:endParaRPr>
          </a:p>
          <a:p>
            <a:pPr eaLnBrk="1" hangingPunct="1">
              <a:lnSpc>
                <a:spcPct val="90000"/>
              </a:lnSpc>
              <a:defRPr/>
            </a:pPr>
            <a:r>
              <a:rPr lang="en-US" sz="1600" dirty="0">
                <a:solidFill>
                  <a:srgbClr val="000000"/>
                </a:solidFill>
              </a:rPr>
              <a:t>However, most scripting code is grouped together at the very end of the </a:t>
            </a:r>
            <a:r>
              <a:rPr lang="en-US" sz="1600" dirty="0">
                <a:solidFill>
                  <a:srgbClr val="000000"/>
                </a:solidFill>
                <a:latin typeface="Courier New" panose="02070309020205020404" pitchFamily="49" charset="0"/>
                <a:cs typeface="Courier New" panose="02070309020205020404" pitchFamily="49" charset="0"/>
              </a:rPr>
              <a:t>&lt;body&gt; </a:t>
            </a:r>
            <a:r>
              <a:rPr lang="en-US" sz="1600" dirty="0">
                <a:solidFill>
                  <a:srgbClr val="000000"/>
                </a:solidFill>
              </a:rPr>
              <a:t>section.</a:t>
            </a:r>
          </a:p>
          <a:p>
            <a:pPr marL="0" indent="0" eaLnBrk="1" hangingPunct="1">
              <a:lnSpc>
                <a:spcPct val="90000"/>
              </a:lnSpc>
              <a:buNone/>
              <a:defRPr/>
            </a:pPr>
            <a:endParaRPr lang="en-US" sz="1600" dirty="0">
              <a:solidFill>
                <a:srgbClr val="000000"/>
              </a:solidFill>
            </a:endParaRPr>
          </a:p>
          <a:p>
            <a:pPr eaLnBrk="1" hangingPunct="1">
              <a:lnSpc>
                <a:spcPct val="90000"/>
              </a:lnSpc>
              <a:buFont typeface="Arial" charset="0"/>
              <a:buChar char="•"/>
              <a:defRPr/>
            </a:pPr>
            <a:r>
              <a:rPr lang="en-US" sz="1600" dirty="0">
                <a:solidFill>
                  <a:srgbClr val="000000"/>
                </a:solidFill>
              </a:rPr>
              <a:t>Scripts may be placed </a:t>
            </a:r>
            <a:r>
              <a:rPr lang="en-US" sz="1600" b="1" dirty="0">
                <a:solidFill>
                  <a:srgbClr val="000000"/>
                </a:solidFill>
              </a:rPr>
              <a:t>in an entirely separate file </a:t>
            </a:r>
            <a:r>
              <a:rPr lang="en-US" sz="1600" dirty="0">
                <a:solidFill>
                  <a:srgbClr val="000000"/>
                </a:solidFill>
              </a:rPr>
              <a:t>(e.g. </a:t>
            </a:r>
            <a:r>
              <a:rPr lang="en-US" sz="1600" dirty="0">
                <a:solidFill>
                  <a:srgbClr val="000000"/>
                </a:solidFill>
                <a:latin typeface="Courier New" panose="02070309020205020404" pitchFamily="49" charset="0"/>
                <a:cs typeface="Courier New" panose="02070309020205020404" pitchFamily="49" charset="0"/>
              </a:rPr>
              <a:t>my_favorite_scripts.js</a:t>
            </a:r>
            <a:r>
              <a:rPr lang="en-US" sz="1600" dirty="0">
                <a:solidFill>
                  <a:srgbClr val="000000"/>
                </a:solidFill>
              </a:rPr>
              <a:t>). That file is then referenced from inside your HTML document.</a:t>
            </a:r>
          </a:p>
          <a:p>
            <a:pPr lvl="1" eaLnBrk="1" hangingPunct="1">
              <a:lnSpc>
                <a:spcPct val="90000"/>
              </a:lnSpc>
              <a:buFont typeface="Arial" charset="0"/>
              <a:buChar char="•"/>
              <a:defRPr/>
            </a:pPr>
            <a:r>
              <a:rPr lang="en-US" sz="1600" dirty="0">
                <a:solidFill>
                  <a:srgbClr val="000000"/>
                </a:solidFill>
              </a:rPr>
              <a:t>This is analogous to external CSS files. </a:t>
            </a:r>
          </a:p>
          <a:p>
            <a:pPr lvl="1" eaLnBrk="1" hangingPunct="1">
              <a:lnSpc>
                <a:spcPct val="90000"/>
              </a:lnSpc>
              <a:buFont typeface="Arial" charset="0"/>
              <a:buChar char="•"/>
              <a:defRPr/>
            </a:pPr>
            <a:r>
              <a:rPr lang="en-US" sz="1600" dirty="0">
                <a:solidFill>
                  <a:srgbClr val="000000"/>
                </a:solidFill>
              </a:rPr>
              <a:t>Many web programmers consider it good form to use external JavaScript documents.</a:t>
            </a:r>
          </a:p>
          <a:p>
            <a:pPr lvl="1" eaLnBrk="1" hangingPunct="1">
              <a:lnSpc>
                <a:spcPct val="90000"/>
              </a:lnSpc>
              <a:buFont typeface="Arial" charset="0"/>
              <a:buChar char="•"/>
              <a:defRPr/>
            </a:pPr>
            <a:r>
              <a:rPr lang="en-US" sz="1600" dirty="0">
                <a:solidFill>
                  <a:srgbClr val="000000"/>
                </a:solidFill>
              </a:rPr>
              <a:t>We link to our external script in the same we that was demonstrated for external CSS files. </a:t>
            </a:r>
          </a:p>
          <a:p>
            <a:pPr lvl="2" eaLnBrk="1" hangingPunct="1">
              <a:lnSpc>
                <a:spcPct val="90000"/>
              </a:lnSpc>
              <a:buFont typeface="Arial" charset="0"/>
              <a:buChar char="•"/>
              <a:defRPr/>
            </a:pPr>
            <a:r>
              <a:rPr lang="en-US" sz="1600" dirty="0">
                <a:solidFill>
                  <a:srgbClr val="000000"/>
                </a:solidFill>
              </a:rPr>
              <a:t>This link is also typically placed at the very end of the </a:t>
            </a:r>
            <a:r>
              <a:rPr lang="en-US" sz="1600" dirty="0">
                <a:solidFill>
                  <a:srgbClr val="000000"/>
                </a:solidFill>
                <a:latin typeface="Courier New" panose="02070309020205020404" pitchFamily="49" charset="0"/>
                <a:cs typeface="Courier New" panose="02070309020205020404" pitchFamily="49" charset="0"/>
              </a:rPr>
              <a:t>&lt;body&gt; </a:t>
            </a:r>
            <a:r>
              <a:rPr lang="en-US" sz="1600" dirty="0">
                <a:solidFill>
                  <a:srgbClr val="000000"/>
                </a:solidFill>
              </a:rPr>
              <a:t>section.</a:t>
            </a:r>
          </a:p>
          <a:p>
            <a:pPr lvl="1" eaLnBrk="1" hangingPunct="1">
              <a:lnSpc>
                <a:spcPct val="90000"/>
              </a:lnSpc>
              <a:buFont typeface="Arial" charset="0"/>
              <a:buChar char="•"/>
              <a:defRPr/>
            </a:pPr>
            <a:endParaRPr 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dirty="0"/>
              <a:t>Learning Objectives</a:t>
            </a:r>
          </a:p>
        </p:txBody>
      </p:sp>
      <p:sp>
        <p:nvSpPr>
          <p:cNvPr id="3075" name="Content Placeholder 2"/>
          <p:cNvSpPr>
            <a:spLocks noGrp="1"/>
          </p:cNvSpPr>
          <p:nvPr>
            <p:ph idx="1"/>
          </p:nvPr>
        </p:nvSpPr>
        <p:spPr/>
        <p:txBody>
          <a:bodyPr/>
          <a:lstStyle/>
          <a:p>
            <a:pPr marL="57150" indent="0" eaLnBrk="1" hangingPunct="1">
              <a:buNone/>
            </a:pPr>
            <a:r>
              <a:rPr lang="en-US" altLang="en-US" sz="2400" dirty="0"/>
              <a:t>By the end of this lecture, you should be able to:</a:t>
            </a:r>
          </a:p>
          <a:p>
            <a:pPr marL="57150" indent="0" eaLnBrk="1" hangingPunct="1">
              <a:buNone/>
            </a:pPr>
            <a:endParaRPr lang="en-US" altLang="en-US" sz="2400" dirty="0"/>
          </a:p>
          <a:p>
            <a:pPr lvl="1" eaLnBrk="1" hangingPunct="1"/>
            <a:r>
              <a:rPr lang="en-US" altLang="en-US" sz="1800" dirty="0"/>
              <a:t>Learn a </a:t>
            </a:r>
            <a:r>
              <a:rPr lang="en-US" altLang="en-US" sz="1800" u="sng" dirty="0"/>
              <a:t>much</a:t>
            </a:r>
            <a:r>
              <a:rPr lang="en-US" altLang="en-US" sz="1800" dirty="0"/>
              <a:t> better technique than </a:t>
            </a:r>
            <a:r>
              <a:rPr lang="en-US" altLang="en-US" sz="1800" dirty="0">
                <a:latin typeface="Courier New" panose="02070309020205020404" pitchFamily="49" charset="0"/>
                <a:cs typeface="Courier New" panose="02070309020205020404" pitchFamily="49" charset="0"/>
              </a:rPr>
              <a:t>alert() </a:t>
            </a:r>
            <a:r>
              <a:rPr lang="en-US" altLang="en-US" sz="1800" dirty="0"/>
              <a:t>to output information to a web page</a:t>
            </a:r>
          </a:p>
          <a:p>
            <a:pPr lvl="1" eaLnBrk="1" hangingPunct="1"/>
            <a:r>
              <a:rPr lang="en-US" altLang="en-US" sz="1800" dirty="0"/>
              <a:t>Learn how to use a blank section as a placeholder for information you wish to output</a:t>
            </a:r>
          </a:p>
          <a:p>
            <a:pPr lvl="1" eaLnBrk="1" hangingPunct="1"/>
            <a:endParaRPr lang="en-US" altLang="en-US" sz="1800" dirty="0"/>
          </a:p>
          <a:p>
            <a:pPr lvl="1" eaLnBrk="1" hangingPunct="1"/>
            <a:endParaRPr lang="en-US" altLang="en-US" sz="1800" dirty="0"/>
          </a:p>
          <a:p>
            <a:pPr lvl="1" eaLnBrk="1" hangingPunct="1"/>
            <a:endParaRPr lang="en-US" altLang="en-US" sz="1800" dirty="0"/>
          </a:p>
          <a:p>
            <a:pPr lvl="1" eaLnBrk="1" hangingPunct="1"/>
            <a:endParaRPr lang="en-US" altLang="en-US" sz="1800" dirty="0"/>
          </a:p>
          <a:p>
            <a:pPr lvl="1" eaLnBrk="1" hangingPunct="1"/>
            <a:endParaRPr lang="en-US" altLang="en-US" sz="1800" dirty="0"/>
          </a:p>
          <a:p>
            <a:pPr lvl="1" eaLnBrk="1" hangingPunct="1"/>
            <a:endParaRPr lang="en-US" altLang="en-US" sz="1800" dirty="0"/>
          </a:p>
          <a:p>
            <a:pPr lvl="1" eaLnBrk="1" hangingPunct="1"/>
            <a:endParaRPr lang="en-US" altLang="en-US" sz="1800" dirty="0"/>
          </a:p>
        </p:txBody>
      </p:sp>
      <p:pic>
        <p:nvPicPr>
          <p:cNvPr id="3076" name="Picture 4" descr="C:\Users\yosef\Dropbox\130 Expression Web\images\question_mark_learn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4330">
            <a:off x="8959850" y="95250"/>
            <a:ext cx="17335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sz="2800" dirty="0"/>
              <a:t>Bye-bye </a:t>
            </a:r>
            <a:r>
              <a:rPr lang="en-US" altLang="en-US" sz="2800" dirty="0">
                <a:latin typeface="Courier New" panose="02070309020205020404" pitchFamily="49" charset="0"/>
                <a:cs typeface="Courier New" panose="02070309020205020404" pitchFamily="49" charset="0"/>
              </a:rPr>
              <a:t>alert()</a:t>
            </a:r>
          </a:p>
        </p:txBody>
      </p:sp>
      <p:sp>
        <p:nvSpPr>
          <p:cNvPr id="5123" name="Rectangle 3"/>
          <p:cNvSpPr>
            <a:spLocks noGrp="1" noChangeArrowheads="1"/>
          </p:cNvSpPr>
          <p:nvPr>
            <p:ph idx="1"/>
          </p:nvPr>
        </p:nvSpPr>
        <p:spPr/>
        <p:txBody>
          <a:bodyPr/>
          <a:lstStyle/>
          <a:p>
            <a:pPr marL="0" indent="0">
              <a:lnSpc>
                <a:spcPct val="90000"/>
              </a:lnSpc>
              <a:buNone/>
              <a:defRPr/>
            </a:pPr>
            <a:r>
              <a:rPr lang="en-US" sz="1800" dirty="0"/>
              <a:t>It is time to say goodbye to an old friend. Though the </a:t>
            </a:r>
            <a:r>
              <a:rPr lang="en-US" sz="1800" dirty="0">
                <a:latin typeface="Courier New" panose="02070309020205020404" pitchFamily="49" charset="0"/>
                <a:cs typeface="Courier New" panose="02070309020205020404" pitchFamily="49" charset="0"/>
              </a:rPr>
              <a:t>alert() </a:t>
            </a:r>
            <a:r>
              <a:rPr lang="en-US" sz="1800" dirty="0"/>
              <a:t>function has served us well, it should </a:t>
            </a:r>
            <a:r>
              <a:rPr lang="en-US" sz="1800" u="sng" dirty="0"/>
              <a:t>not</a:t>
            </a:r>
            <a:r>
              <a:rPr lang="en-US" sz="1800" dirty="0"/>
              <a:t> typically be used in the “real world”. At the very least, </a:t>
            </a:r>
            <a:r>
              <a:rPr lang="en-US" sz="1400" dirty="0">
                <a:latin typeface="Courier New" panose="02070309020205020404" pitchFamily="49" charset="0"/>
                <a:cs typeface="Courier New" panose="02070309020205020404" pitchFamily="49" charset="0"/>
              </a:rPr>
              <a:t>alert()</a:t>
            </a:r>
            <a:r>
              <a:rPr lang="en-US" sz="1800" dirty="0"/>
              <a:t> should be reserved for only a few particular situations.</a:t>
            </a:r>
          </a:p>
          <a:p>
            <a:pPr marL="0" indent="0">
              <a:lnSpc>
                <a:spcPct val="90000"/>
              </a:lnSpc>
              <a:buNone/>
              <a:defRPr/>
            </a:pPr>
            <a:endParaRPr lang="en-US" sz="1800" dirty="0"/>
          </a:p>
          <a:p>
            <a:pPr marL="0" indent="0">
              <a:lnSpc>
                <a:spcPct val="90000"/>
              </a:lnSpc>
              <a:buNone/>
              <a:defRPr/>
            </a:pPr>
            <a:r>
              <a:rPr lang="en-US" sz="1800" dirty="0"/>
              <a:t>Some limitations of </a:t>
            </a:r>
            <a:r>
              <a:rPr lang="en-US" sz="1800" dirty="0">
                <a:latin typeface="Courier New" panose="02070309020205020404" pitchFamily="49" charset="0"/>
                <a:cs typeface="Courier New" panose="02070309020205020404" pitchFamily="49" charset="0"/>
              </a:rPr>
              <a:t>alert() </a:t>
            </a:r>
            <a:r>
              <a:rPr lang="en-US" sz="1800" dirty="0"/>
              <a:t>include – but are not limited to:</a:t>
            </a:r>
          </a:p>
          <a:p>
            <a:pPr>
              <a:lnSpc>
                <a:spcPct val="90000"/>
              </a:lnSpc>
              <a:buFont typeface="Arial" charset="0"/>
              <a:buChar char="•"/>
              <a:defRPr/>
            </a:pPr>
            <a:r>
              <a:rPr lang="en-US" sz="1800" dirty="0"/>
              <a:t>The alert box can not display HTML markup.</a:t>
            </a:r>
          </a:p>
          <a:p>
            <a:pPr>
              <a:lnSpc>
                <a:spcPct val="90000"/>
              </a:lnSpc>
              <a:buFont typeface="Arial" charset="0"/>
              <a:buChar char="•"/>
              <a:defRPr/>
            </a:pPr>
            <a:r>
              <a:rPr lang="en-US" sz="1800" dirty="0"/>
              <a:t>The alert box can not display images.</a:t>
            </a:r>
          </a:p>
          <a:p>
            <a:pPr>
              <a:lnSpc>
                <a:spcPct val="90000"/>
              </a:lnSpc>
              <a:buFont typeface="Arial" charset="0"/>
              <a:buChar char="•"/>
              <a:defRPr/>
            </a:pPr>
            <a:r>
              <a:rPr lang="en-US" sz="1800" dirty="0"/>
              <a:t>The alert box disappears (along with any information inside) when the user clicks the ‘OK’ button. </a:t>
            </a:r>
          </a:p>
          <a:p>
            <a:pPr>
              <a:lnSpc>
                <a:spcPct val="90000"/>
              </a:lnSpc>
              <a:buFont typeface="Arial" charset="0"/>
              <a:buChar char="•"/>
              <a:defRPr/>
            </a:pPr>
            <a:r>
              <a:rPr lang="en-US" sz="1800" dirty="0"/>
              <a:t>The user must click 'OK' in order to make the alert box disappear.</a:t>
            </a:r>
          </a:p>
          <a:p>
            <a:pPr>
              <a:lnSpc>
                <a:spcPct val="90000"/>
              </a:lnSpc>
              <a:buFont typeface="Arial" charset="0"/>
              <a:buChar char="•"/>
              <a:defRPr/>
            </a:pPr>
            <a:r>
              <a:rPr lang="en-US" sz="1800" dirty="0"/>
              <a:t>Information in an existing alert box can not be modified.</a:t>
            </a:r>
          </a:p>
          <a:p>
            <a:pPr>
              <a:lnSpc>
                <a:spcPct val="90000"/>
              </a:lnSpc>
              <a:buFont typeface="Arial" charset="0"/>
              <a:buChar char="•"/>
              <a:defRPr/>
            </a:pPr>
            <a:endParaRPr lang="en-US" sz="1800" dirty="0"/>
          </a:p>
          <a:p>
            <a:pPr marL="0" indent="0">
              <a:lnSpc>
                <a:spcPct val="90000"/>
              </a:lnSpc>
              <a:buNone/>
              <a:defRPr/>
            </a:pPr>
            <a:r>
              <a:rPr lang="en-US" sz="1800" dirty="0"/>
              <a:t>Therefore, we are going to pretty much retire alert boxes, we are now going to learn how to use a different JavaScript command to output content directly into an existing web page.</a:t>
            </a:r>
          </a:p>
          <a:p>
            <a:pPr marL="0" indent="0">
              <a:lnSpc>
                <a:spcPct val="90000"/>
              </a:lnSpc>
              <a:buNone/>
              <a:defRPr/>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z="2800" dirty="0"/>
              <a:t>Outputting using </a:t>
            </a:r>
            <a:r>
              <a:rPr lang="en-US" altLang="en-US" sz="2800" dirty="0">
                <a:latin typeface="Courier New" panose="02070309020205020404" pitchFamily="49" charset="0"/>
                <a:cs typeface="Courier New" panose="02070309020205020404" pitchFamily="49" charset="0"/>
              </a:rPr>
              <a:t>innerHTML</a:t>
            </a:r>
          </a:p>
        </p:txBody>
      </p:sp>
      <p:sp>
        <p:nvSpPr>
          <p:cNvPr id="6147" name="Rectangle 3"/>
          <p:cNvSpPr>
            <a:spLocks noGrp="1" noChangeArrowheads="1"/>
          </p:cNvSpPr>
          <p:nvPr>
            <p:ph idx="1"/>
          </p:nvPr>
        </p:nvSpPr>
        <p:spPr/>
        <p:txBody>
          <a:bodyPr/>
          <a:lstStyle/>
          <a:p>
            <a:pPr marL="0" indent="0">
              <a:buNone/>
              <a:defRPr/>
            </a:pPr>
            <a:r>
              <a:rPr lang="en-US" sz="1800" dirty="0"/>
              <a:t>The following JavaScript code will output the words: </a:t>
            </a:r>
            <a:r>
              <a:rPr lang="en-US" sz="1800" b="1" dirty="0"/>
              <a:t>Look at me!  </a:t>
            </a:r>
            <a:r>
              <a:rPr lang="en-US" sz="1800" dirty="0"/>
              <a:t>(in </a:t>
            </a:r>
            <a:r>
              <a:rPr lang="en-US" sz="1800" dirty="0">
                <a:latin typeface="Courier New" panose="02070309020205020404" pitchFamily="49" charset="0"/>
                <a:cs typeface="Courier New" panose="02070309020205020404" pitchFamily="49" charset="0"/>
              </a:rPr>
              <a:t>&lt;h1&gt;</a:t>
            </a:r>
            <a:r>
              <a:rPr lang="en-US" sz="1800" dirty="0"/>
              <a:t> markup) into a section on the page that has a ID named </a:t>
            </a:r>
            <a:r>
              <a:rPr lang="en-US" sz="2400" dirty="0"/>
              <a:t>'</a:t>
            </a:r>
            <a:r>
              <a:rPr lang="en-US" sz="1800" dirty="0">
                <a:latin typeface="Courier New" panose="02070309020205020404" pitchFamily="49" charset="0"/>
                <a:cs typeface="Courier New" panose="02070309020205020404" pitchFamily="49" charset="0"/>
              </a:rPr>
              <a:t>output</a:t>
            </a:r>
            <a:r>
              <a:rPr lang="en-US" sz="2400" dirty="0"/>
              <a:t>'</a:t>
            </a:r>
            <a:r>
              <a:rPr lang="en-US" sz="1800" dirty="0"/>
              <a:t>:</a:t>
            </a:r>
          </a:p>
          <a:p>
            <a:pPr marL="0" indent="0">
              <a:buNone/>
              <a:defRPr/>
            </a:pPr>
            <a:endParaRPr lang="en-US" sz="1800" dirty="0"/>
          </a:p>
          <a:p>
            <a:pPr marL="0" indent="0">
              <a:buNone/>
              <a:defRPr/>
            </a:pPr>
            <a:r>
              <a:rPr lang="en-US" sz="1600" dirty="0">
                <a:latin typeface="Courier New" panose="02070309020205020404" pitchFamily="49" charset="0"/>
                <a:cs typeface="Courier New" panose="02070309020205020404" pitchFamily="49" charset="0"/>
              </a:rPr>
              <a:t> var someText = "&lt;h1&gt;Hello World!&lt;/h1&gt;";</a:t>
            </a:r>
          </a:p>
          <a:p>
            <a:pPr marL="0" indent="0">
              <a:buNone/>
              <a:defRPr/>
            </a:pPr>
            <a:r>
              <a:rPr lang="en-US" sz="1600" dirty="0">
                <a:latin typeface="Courier New" panose="02070309020205020404" pitchFamily="49" charset="0"/>
                <a:cs typeface="Courier New" panose="02070309020205020404" pitchFamily="49" charset="0"/>
              </a:rPr>
              <a:t> document.getElementById("output")</a:t>
            </a:r>
            <a:r>
              <a:rPr lang="en-US" sz="1600" b="1" dirty="0">
                <a:solidFill>
                  <a:srgbClr val="FF0000"/>
                </a:solidFill>
                <a:latin typeface="Courier New" panose="02070309020205020404" pitchFamily="49" charset="0"/>
                <a:cs typeface="Courier New" panose="02070309020205020404" pitchFamily="49" charset="0"/>
              </a:rPr>
              <a:t>.innerHTML = someText</a:t>
            </a:r>
            <a:r>
              <a:rPr lang="en-US" sz="1600" dirty="0">
                <a:latin typeface="Courier New" panose="02070309020205020404" pitchFamily="49" charset="0"/>
                <a:cs typeface="Courier New" panose="02070309020205020404" pitchFamily="49" charset="0"/>
              </a:rPr>
              <a:t>;</a:t>
            </a:r>
          </a:p>
          <a:p>
            <a:pPr>
              <a:buFont typeface="Wingdings" pitchFamily="2" charset="2"/>
              <a:buNone/>
              <a:defRPr/>
            </a:pPr>
            <a:endParaRPr lang="en-US" sz="1800" dirty="0"/>
          </a:p>
          <a:p>
            <a:pPr marL="0" indent="0">
              <a:buNone/>
              <a:defRPr/>
            </a:pPr>
            <a:r>
              <a:rPr lang="en-US" sz="1800" dirty="0"/>
              <a:t>This </a:t>
            </a:r>
            <a:r>
              <a:rPr lang="en-US" sz="1800" dirty="0">
                <a:latin typeface="Courier New" panose="02070309020205020404" pitchFamily="49" charset="0"/>
                <a:cs typeface="Courier New" panose="02070309020205020404" pitchFamily="49" charset="0"/>
              </a:rPr>
              <a:t>innerHTML </a:t>
            </a:r>
            <a:r>
              <a:rPr lang="en-US" sz="1800" dirty="0"/>
              <a:t>command is extremely helpful and widely used. </a:t>
            </a:r>
          </a:p>
          <a:p>
            <a:pPr marL="0" indent="0">
              <a:buNone/>
              <a:defRPr/>
            </a:pPr>
            <a:endParaRPr lang="en-US" sz="1800" dirty="0"/>
          </a:p>
          <a:p>
            <a:pPr marL="0" indent="0">
              <a:buNone/>
              <a:defRPr/>
            </a:pPr>
            <a:r>
              <a:rPr lang="en-US" sz="1800" b="1" dirty="0"/>
              <a:t>IMPORTANT: </a:t>
            </a:r>
            <a:r>
              <a:rPr lang="en-US" sz="1800" dirty="0"/>
              <a:t>It is very important to note that the </a:t>
            </a:r>
            <a:r>
              <a:rPr lang="en-US" sz="1800" dirty="0">
                <a:latin typeface="Courier New" panose="02070309020205020404" pitchFamily="49" charset="0"/>
                <a:cs typeface="Courier New" panose="02070309020205020404" pitchFamily="49" charset="0"/>
              </a:rPr>
              <a:t>innerHTML</a:t>
            </a:r>
            <a:r>
              <a:rPr lang="en-US" sz="1800" dirty="0"/>
              <a:t> command </a:t>
            </a:r>
            <a:r>
              <a:rPr lang="en-US" sz="1800" u="sng" dirty="0"/>
              <a:t>replaces everything</a:t>
            </a:r>
            <a:r>
              <a:rPr lang="en-US" sz="1800" dirty="0"/>
              <a:t> that was in that section before. So in this case, the above command would replace everything that was previously inside '</a:t>
            </a:r>
            <a:r>
              <a:rPr lang="en-US" sz="1800" dirty="0">
                <a:latin typeface="Courier New" panose="02070309020205020404" pitchFamily="49" charset="0"/>
                <a:cs typeface="Courier New" panose="02070309020205020404" pitchFamily="49" charset="0"/>
              </a:rPr>
              <a:t>output</a:t>
            </a:r>
            <a:r>
              <a:rPr lang="en-US" sz="1800" dirty="0"/>
              <a:t>' with the words  </a:t>
            </a:r>
            <a:r>
              <a:rPr lang="en-US" sz="1800" i="1" dirty="0"/>
              <a:t>Hello World!</a:t>
            </a:r>
            <a:r>
              <a:rPr lang="en-US" sz="1800" dirty="0"/>
              <a:t>. </a:t>
            </a:r>
          </a:p>
          <a:p>
            <a:pPr marL="0" indent="0">
              <a:buNone/>
              <a:defRPr/>
            </a:pPr>
            <a:endParaRPr lang="en-US" sz="1800" dirty="0"/>
          </a:p>
          <a:p>
            <a:pPr marL="0" indent="0">
              <a:buNone/>
              <a:defRPr/>
            </a:pPr>
            <a:r>
              <a:rPr lang="en-US" sz="1800" dirty="0"/>
              <a:t>Imagine if that  </a:t>
            </a:r>
            <a:r>
              <a:rPr lang="en-US" sz="1800" dirty="0">
                <a:latin typeface="Courier New" panose="02070309020205020404" pitchFamily="49" charset="0"/>
                <a:cs typeface="Courier New" panose="02070309020205020404" pitchFamily="49" charset="0"/>
              </a:rPr>
              <a:t>output </a:t>
            </a:r>
            <a:r>
              <a:rPr lang="en-US" sz="1800" dirty="0"/>
              <a:t>section contained a whole bunch of important information that was there earlier.  If you then issued the innerHTML command, all of that existing content would be replaced with the words "</a:t>
            </a:r>
            <a:r>
              <a:rPr lang="en-US" sz="1800" i="1" dirty="0"/>
              <a:t>Hello World!</a:t>
            </a:r>
            <a:r>
              <a:rPr lang="en-US" sz="1800" dirty="0"/>
              <a:t>". This is clearly not a desirable result.</a:t>
            </a:r>
          </a:p>
          <a:p>
            <a:pPr marL="0" indent="0">
              <a:buNone/>
              <a:defRPr/>
            </a:pPr>
            <a:endParaRPr lang="en-US" sz="1800" dirty="0"/>
          </a:p>
          <a:p>
            <a:pPr marL="0" indent="0">
              <a:buNone/>
              <a:defRPr/>
            </a:pPr>
            <a:r>
              <a:rPr lang="en-US" sz="1800" dirty="0"/>
              <a:t>Fortunately, there are various easy fixes.  We will discuss one option next. </a:t>
            </a:r>
            <a:endParaRPr lang="en-US" sz="2800" dirty="0"/>
          </a:p>
        </p:txBody>
      </p:sp>
    </p:spTree>
    <p:extLst>
      <p:ext uri="{BB962C8B-B14F-4D97-AF65-F5344CB8AC3E}">
        <p14:creationId xmlns:p14="http://schemas.microsoft.com/office/powerpoint/2010/main" val="81430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z="2800" dirty="0"/>
              <a:t>Creating an empty section</a:t>
            </a:r>
          </a:p>
        </p:txBody>
      </p:sp>
      <p:sp>
        <p:nvSpPr>
          <p:cNvPr id="6147" name="Rectangle 3"/>
          <p:cNvSpPr>
            <a:spLocks noGrp="1" noChangeArrowheads="1"/>
          </p:cNvSpPr>
          <p:nvPr>
            <p:ph idx="1"/>
          </p:nvPr>
        </p:nvSpPr>
        <p:spPr/>
        <p:txBody>
          <a:bodyPr/>
          <a:lstStyle/>
          <a:p>
            <a:pPr marL="0" indent="0">
              <a:buNone/>
              <a:defRPr/>
            </a:pPr>
            <a:r>
              <a:rPr lang="en-US" sz="1800" dirty="0"/>
              <a:t>We will place an </a:t>
            </a:r>
            <a:r>
              <a:rPr lang="en-US" sz="1800" u="sng" dirty="0"/>
              <a:t>empty</a:t>
            </a:r>
            <a:r>
              <a:rPr lang="en-US" sz="1800" dirty="0"/>
              <a:t>  section in our document. The one and only job of this section is to hold the output of the </a:t>
            </a:r>
            <a:r>
              <a:rPr lang="en-US" sz="1800" dirty="0">
                <a:latin typeface="Courier New" panose="02070309020205020404" pitchFamily="49" charset="0"/>
                <a:cs typeface="Courier New" panose="02070309020205020404" pitchFamily="49" charset="0"/>
              </a:rPr>
              <a:t>innerHTML </a:t>
            </a:r>
            <a:r>
              <a:rPr lang="en-US" sz="1800" dirty="0"/>
              <a:t>command:</a:t>
            </a:r>
          </a:p>
          <a:p>
            <a:pPr marL="0" indent="0">
              <a:buNone/>
              <a:defRPr/>
            </a:pPr>
            <a:endParaRPr lang="en-US" sz="1800" dirty="0"/>
          </a:p>
          <a:p>
            <a:pPr marL="0" indent="0">
              <a:buNone/>
              <a:defRPr/>
            </a:pPr>
            <a:r>
              <a:rPr lang="en-US" sz="1800" dirty="0"/>
              <a:t>	</a:t>
            </a:r>
            <a:r>
              <a:rPr lang="en-US" sz="1800" dirty="0">
                <a:latin typeface="Courier New" panose="02070309020205020404" pitchFamily="49" charset="0"/>
                <a:cs typeface="Courier New" panose="02070309020205020404" pitchFamily="49" charset="0"/>
              </a:rPr>
              <a:t>&lt;div id="results"&gt;</a:t>
            </a:r>
          </a:p>
          <a:p>
            <a:pPr marL="0" indent="0">
              <a:buNone/>
              <a:defRPr/>
            </a:pPr>
            <a:r>
              <a:rPr lang="en-US" sz="1800" dirty="0">
                <a:latin typeface="Courier New" panose="02070309020205020404" pitchFamily="49" charset="0"/>
                <a:cs typeface="Courier New" panose="02070309020205020404" pitchFamily="49" charset="0"/>
              </a:rPr>
              <a:t>	&lt;/div&gt;</a:t>
            </a:r>
          </a:p>
          <a:p>
            <a:pPr marL="0" indent="0">
              <a:buNone/>
              <a:defRPr/>
            </a:pPr>
            <a:endParaRPr lang="en-US" sz="1800" dirty="0"/>
          </a:p>
          <a:p>
            <a:pPr marL="0" indent="0">
              <a:buNone/>
              <a:defRPr/>
            </a:pPr>
            <a:r>
              <a:rPr lang="en-US" sz="1800" dirty="0"/>
              <a:t>The following JavaScript code will output the words: </a:t>
            </a:r>
            <a:r>
              <a:rPr lang="en-US" sz="1800" i="1" dirty="0"/>
              <a:t>Look at me!</a:t>
            </a:r>
            <a:r>
              <a:rPr lang="en-US" sz="1800" dirty="0"/>
              <a:t> in </a:t>
            </a:r>
            <a:r>
              <a:rPr lang="en-US" sz="1800" dirty="0">
                <a:latin typeface="Courier New" panose="02070309020205020404" pitchFamily="49" charset="0"/>
                <a:cs typeface="Courier New" panose="02070309020205020404" pitchFamily="49" charset="0"/>
              </a:rPr>
              <a:t>&lt;h1&gt;</a:t>
            </a:r>
            <a:r>
              <a:rPr lang="en-US" sz="1800" dirty="0"/>
              <a:t> markup into our </a:t>
            </a:r>
            <a:r>
              <a:rPr lang="en-US" sz="1800" dirty="0">
                <a:latin typeface="Courier New" panose="02070309020205020404" pitchFamily="49" charset="0"/>
                <a:cs typeface="Courier New" panose="02070309020205020404" pitchFamily="49" charset="0"/>
              </a:rPr>
              <a:t>results </a:t>
            </a:r>
            <a:r>
              <a:rPr lang="en-US" sz="1800" dirty="0"/>
              <a:t>div section:</a:t>
            </a:r>
          </a:p>
          <a:p>
            <a:pPr marL="0" indent="0">
              <a:buNone/>
              <a:defRPr/>
            </a:pPr>
            <a:endParaRPr lang="en-US" sz="1800" dirty="0"/>
          </a:p>
          <a:p>
            <a:pPr marL="0" indent="0">
              <a:buNone/>
              <a:defRPr/>
            </a:pPr>
            <a:r>
              <a:rPr lang="en-US" sz="18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var someText = "&lt;h1&gt;Look at me!&lt;/h1&gt;";</a:t>
            </a:r>
          </a:p>
          <a:p>
            <a:pPr marL="0" indent="0">
              <a:buNone/>
              <a:defRPr/>
            </a:pPr>
            <a:r>
              <a:rPr lang="en-US" sz="1600" dirty="0">
                <a:latin typeface="Courier New" panose="02070309020205020404" pitchFamily="49" charset="0"/>
                <a:cs typeface="Courier New" panose="02070309020205020404" pitchFamily="49" charset="0"/>
              </a:rPr>
              <a:t> document.getElementById("results").innerHTML = someText;</a:t>
            </a:r>
          </a:p>
          <a:p>
            <a:pPr>
              <a:buFont typeface="Wingdings" pitchFamily="2" charset="2"/>
              <a:buNone/>
              <a:defRPr/>
            </a:pPr>
            <a:endParaRPr lang="en-US" sz="1800" dirty="0"/>
          </a:p>
          <a:p>
            <a:pPr marL="457200" indent="-457200">
              <a:buFont typeface="+mj-lt"/>
              <a:buAutoNum type="arabicPeriod"/>
              <a:defRPr/>
            </a:pPr>
            <a:r>
              <a:rPr lang="en-US" sz="1800" dirty="0"/>
              <a:t>The first line of code simply creates a variable that holds a string containing the content we want to insert into our web document.</a:t>
            </a:r>
          </a:p>
          <a:p>
            <a:pPr marL="457200" indent="-457200">
              <a:buFont typeface="+mj-lt"/>
              <a:buAutoNum type="arabicPeriod"/>
              <a:defRPr/>
            </a:pPr>
            <a:r>
              <a:rPr lang="en-US" sz="1800" dirty="0"/>
              <a:t>The second line inserts the string into the '</a:t>
            </a:r>
            <a:r>
              <a:rPr lang="en-US" sz="1800" dirty="0">
                <a:latin typeface="Courier New" panose="02070309020205020404" pitchFamily="49" charset="0"/>
                <a:cs typeface="Courier New" panose="02070309020205020404" pitchFamily="49" charset="0"/>
              </a:rPr>
              <a:t>results</a:t>
            </a:r>
            <a:r>
              <a:rPr lang="en-US" sz="1800" dirty="0"/>
              <a:t>'  section.</a:t>
            </a:r>
          </a:p>
          <a:p>
            <a:pPr>
              <a:buFont typeface="Wingdings" pitchFamily="2" charset="2"/>
              <a:buNone/>
              <a:defRPr/>
            </a:pPr>
            <a:endParaRPr lang="en-US" sz="2800" dirty="0"/>
          </a:p>
        </p:txBody>
      </p:sp>
    </p:spTree>
    <p:extLst>
      <p:ext uri="{BB962C8B-B14F-4D97-AF65-F5344CB8AC3E}">
        <p14:creationId xmlns:p14="http://schemas.microsoft.com/office/powerpoint/2010/main" val="401119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70E205-366D-40DF-AE04-7C74D9E1AB0F}"/>
              </a:ext>
            </a:extLst>
          </p:cNvPr>
          <p:cNvSpPr txBox="1"/>
          <p:nvPr/>
        </p:nvSpPr>
        <p:spPr>
          <a:xfrm>
            <a:off x="1752600" y="304801"/>
            <a:ext cx="8458200" cy="6340197"/>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&lt;!DOCTYPE html&gt;</a:t>
            </a:r>
          </a:p>
          <a:p>
            <a:r>
              <a:rPr lang="en-US" sz="1400" dirty="0">
                <a:latin typeface="Courier New" panose="02070309020205020404" pitchFamily="49" charset="0"/>
                <a:cs typeface="Courier New" panose="02070309020205020404" pitchFamily="49" charset="0"/>
              </a:rPr>
              <a:t>&lt;html lang="en"&gt;</a:t>
            </a:r>
          </a:p>
          <a:p>
            <a:r>
              <a:rPr lang="en-US" sz="1400" dirty="0">
                <a:latin typeface="Courier New" panose="02070309020205020404" pitchFamily="49" charset="0"/>
                <a:cs typeface="Courier New" panose="02070309020205020404" pitchFamily="49" charset="0"/>
              </a:rPr>
              <a:t>&lt;head&gt;</a:t>
            </a:r>
          </a:p>
          <a:p>
            <a:r>
              <a:rPr lang="en-US" sz="1400" dirty="0">
                <a:latin typeface="Courier New" panose="02070309020205020404" pitchFamily="49" charset="0"/>
                <a:cs typeface="Courier New" panose="02070309020205020404" pitchFamily="49" charset="0"/>
              </a:rPr>
              <a:t>  &lt;meta charset="utf-8"&gt;</a:t>
            </a:r>
          </a:p>
          <a:p>
            <a:r>
              <a:rPr lang="en-US" sz="1400" dirty="0">
                <a:latin typeface="Courier New" panose="02070309020205020404" pitchFamily="49" charset="0"/>
                <a:cs typeface="Courier New" panose="02070309020205020404" pitchFamily="49" charset="0"/>
              </a:rPr>
              <a:t>  &lt;title&gt;Greeting with innerHTML&lt;/title&gt;</a:t>
            </a:r>
          </a:p>
          <a:p>
            <a:r>
              <a:rPr lang="en-US" sz="1400" dirty="0">
                <a:latin typeface="Courier New" panose="02070309020205020404" pitchFamily="49" charset="0"/>
                <a:cs typeface="Courier New" panose="02070309020205020404" pitchFamily="49" charset="0"/>
              </a:rPr>
              <a:t>&lt;/head&gt;</a:t>
            </a:r>
          </a:p>
          <a:p>
            <a:r>
              <a:rPr lang="en-US" sz="1400" dirty="0">
                <a:latin typeface="Courier New" panose="02070309020205020404" pitchFamily="49" charset="0"/>
                <a:cs typeface="Courier New" panose="02070309020205020404" pitchFamily="49" charset="0"/>
              </a:rPr>
              <a:t>&lt;body&gt;</a:t>
            </a:r>
          </a:p>
          <a:p>
            <a:r>
              <a:rPr lang="en-US" sz="1400" dirty="0">
                <a:latin typeface="Courier New" panose="02070309020205020404" pitchFamily="49" charset="0"/>
                <a:cs typeface="Courier New" panose="02070309020205020404" pitchFamily="49" charset="0"/>
              </a:rPr>
              <a:t>&lt;h1&gt;innerHTML Example&lt;/h1&gt;</a:t>
            </a:r>
          </a:p>
          <a:p>
            <a:r>
              <a:rPr lang="en-US" sz="1400" dirty="0">
                <a:latin typeface="Courier New" panose="02070309020205020404" pitchFamily="49" charset="0"/>
                <a:cs typeface="Courier New" panose="02070309020205020404" pitchFamily="49" charset="0"/>
              </a:rPr>
              <a:t>&lt;p&gt;What is your name?</a:t>
            </a:r>
          </a:p>
          <a:p>
            <a:r>
              <a:rPr lang="en-US" sz="1400" dirty="0">
                <a:latin typeface="Courier New" panose="02070309020205020404" pitchFamily="49" charset="0"/>
                <a:cs typeface="Courier New" panose="02070309020205020404" pitchFamily="49" charset="0"/>
              </a:rPr>
              <a:t>&lt;input type="text" id="txtName"&gt;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&lt;p&gt;&lt;input type="button" value="Say Hello to Me!" onclick="greetUser()" &gt;</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&lt;div id="greetingOutput"&gt;</a:t>
            </a:r>
          </a:p>
          <a:p>
            <a:r>
              <a:rPr lang="en-US" sz="1400" b="1" dirty="0">
                <a:latin typeface="Courier New" panose="02070309020205020404" pitchFamily="49" charset="0"/>
                <a:cs typeface="Courier New" panose="02070309020205020404" pitchFamily="49" charset="0"/>
              </a:rPr>
              <a:t>&lt;/div&gt; &lt;!-- end of greetingOutput div --&gt;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&lt;script&gt;</a:t>
            </a:r>
          </a:p>
          <a:p>
            <a:r>
              <a:rPr lang="en-US" sz="1400" dirty="0">
                <a:latin typeface="Courier New" panose="02070309020205020404" pitchFamily="49" charset="0"/>
                <a:cs typeface="Courier New" panose="02070309020205020404" pitchFamily="49" charset="0"/>
              </a:rPr>
              <a:t>function greetUser()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var userName = </a:t>
            </a:r>
            <a:r>
              <a:rPr lang="en-US" sz="1400" dirty="0" err="1">
                <a:latin typeface="Courier New" panose="02070309020205020404" pitchFamily="49" charset="0"/>
                <a:cs typeface="Courier New" panose="02070309020205020404" pitchFamily="49" charset="0"/>
              </a:rPr>
              <a:t>document.getElementById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txtName</a:t>
            </a:r>
            <a:r>
              <a:rPr lang="en-US" sz="1400" dirty="0">
                <a:latin typeface="Courier New" panose="02070309020205020404" pitchFamily="49" charset="0"/>
                <a:cs typeface="Courier New" panose="02070309020205020404" pitchFamily="49" charset="0"/>
              </a:rPr>
              <a:t>").value;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var greeting = "Hello, " + userName;  </a:t>
            </a:r>
          </a:p>
          <a:p>
            <a:r>
              <a:rPr lang="en-US" sz="1400" dirty="0">
                <a:latin typeface="Courier New" panose="02070309020205020404" pitchFamily="49" charset="0"/>
                <a:cs typeface="Courier New" panose="02070309020205020404" pitchFamily="49" charset="0"/>
              </a:rPr>
              <a:t>    //Recall that you can join 2 strings together with the + operator</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document.getElementById("greetingOutput").innerHTML = greeting;</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&lt;/script&gt;</a:t>
            </a:r>
          </a:p>
          <a:p>
            <a:r>
              <a:rPr lang="en-US" sz="1400" dirty="0">
                <a:latin typeface="Courier New" panose="02070309020205020404" pitchFamily="49" charset="0"/>
                <a:cs typeface="Courier New" panose="02070309020205020404" pitchFamily="49" charset="0"/>
              </a:rPr>
              <a:t>&lt;/body&gt;</a:t>
            </a:r>
          </a:p>
          <a:p>
            <a:r>
              <a:rPr lang="en-US" sz="1400" dirty="0">
                <a:latin typeface="Courier New" panose="02070309020205020404" pitchFamily="49" charset="0"/>
                <a:cs typeface="Courier New" panose="02070309020205020404" pitchFamily="49" charset="0"/>
              </a:rPr>
              <a:t>&lt;/html&gt;</a:t>
            </a:r>
          </a:p>
        </p:txBody>
      </p:sp>
      <p:sp>
        <p:nvSpPr>
          <p:cNvPr id="6" name="TextBox 5">
            <a:extLst>
              <a:ext uri="{FF2B5EF4-FFF2-40B4-BE49-F238E27FC236}">
                <a16:creationId xmlns:a16="http://schemas.microsoft.com/office/drawing/2014/main" id="{6656A40F-9B64-4362-A8D5-595742DE7D78}"/>
              </a:ext>
            </a:extLst>
          </p:cNvPr>
          <p:cNvSpPr txBox="1"/>
          <p:nvPr/>
        </p:nvSpPr>
        <p:spPr>
          <a:xfrm>
            <a:off x="6629400" y="304800"/>
            <a:ext cx="3581400" cy="369332"/>
          </a:xfrm>
          <a:prstGeom prst="rect">
            <a:avLst/>
          </a:prstGeom>
          <a:solidFill>
            <a:schemeClr val="accent6"/>
          </a:solidFill>
        </p:spPr>
        <p:txBody>
          <a:bodyPr wrap="square" rtlCol="0">
            <a:spAutoFit/>
          </a:bodyPr>
          <a:lstStyle/>
          <a:p>
            <a:pPr algn="ctr"/>
            <a:r>
              <a:rPr lang="en-US" dirty="0">
                <a:latin typeface="Courier New" panose="02070309020205020404" pitchFamily="49" charset="0"/>
                <a:cs typeface="Courier New" panose="02070309020205020404" pitchFamily="49" charset="0"/>
              </a:rPr>
              <a:t>innerHTML_greeting.html</a:t>
            </a:r>
          </a:p>
        </p:txBody>
      </p:sp>
    </p:spTree>
    <p:extLst>
      <p:ext uri="{BB962C8B-B14F-4D97-AF65-F5344CB8AC3E}">
        <p14:creationId xmlns:p14="http://schemas.microsoft.com/office/powerpoint/2010/main" val="64511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1000"/>
                                        <p:tgtEl>
                                          <p:spTgt spid="4">
                                            <p:txEl>
                                              <p:pRg st="8" end="8"/>
                                            </p:txEl>
                                          </p:spTgt>
                                        </p:tgtEl>
                                      </p:cBhvr>
                                    </p:animEffect>
                                    <p:anim calcmode="lin" valueType="num">
                                      <p:cBhvr>
                                        <p:cTn id="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9" end="9"/>
                                            </p:txEl>
                                          </p:spTgt>
                                        </p:tgtEl>
                                        <p:attrNameLst>
                                          <p:attrName>style.visibility</p:attrName>
                                        </p:attrNameLst>
                                      </p:cBhvr>
                                      <p:to>
                                        <p:strVal val="visible"/>
                                      </p:to>
                                    </p:set>
                                    <p:animEffect transition="in" filter="fade">
                                      <p:cBhvr>
                                        <p:cTn id="12" dur="1000"/>
                                        <p:tgtEl>
                                          <p:spTgt spid="4">
                                            <p:txEl>
                                              <p:pRg st="9" end="9"/>
                                            </p:txEl>
                                          </p:spTgt>
                                        </p:tgtEl>
                                      </p:cBhvr>
                                    </p:animEffect>
                                    <p:anim calcmode="lin" valueType="num">
                                      <p:cBhvr>
                                        <p:cTn id="13"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animEffect transition="in" filter="fade">
                                      <p:cBhvr>
                                        <p:cTn id="19" dur="1000"/>
                                        <p:tgtEl>
                                          <p:spTgt spid="4">
                                            <p:txEl>
                                              <p:pRg st="11" end="11"/>
                                            </p:txEl>
                                          </p:spTgt>
                                        </p:tgtEl>
                                      </p:cBhvr>
                                    </p:animEffect>
                                    <p:anim calcmode="lin" valueType="num">
                                      <p:cBhvr>
                                        <p:cTn id="20"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wheel(1)">
                                      <p:cBhvr>
                                        <p:cTn id="26" dur="2000"/>
                                        <p:tgtEl>
                                          <p:spTgt spid="4">
                                            <p:txEl>
                                              <p:pRg st="13" end="13"/>
                                            </p:txEl>
                                          </p:spTgt>
                                        </p:tgtEl>
                                      </p:cBhvr>
                                    </p:animEffect>
                                  </p:childTnLst>
                                </p:cTn>
                              </p:par>
                              <p:par>
                                <p:cTn id="27" presetID="21" presetClass="entr" presetSubtype="1"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wheel(1)">
                                      <p:cBhvr>
                                        <p:cTn id="29" dur="2000"/>
                                        <p:tgtEl>
                                          <p:spTgt spid="4">
                                            <p:txEl>
                                              <p:pRg st="14" end="1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16" end="16"/>
                                            </p:txEl>
                                          </p:spTgt>
                                        </p:tgtEl>
                                        <p:attrNameLst>
                                          <p:attrName>style.visibility</p:attrName>
                                        </p:attrNameLst>
                                      </p:cBhvr>
                                      <p:to>
                                        <p:strVal val="visible"/>
                                      </p:to>
                                    </p:set>
                                    <p:animEffect transition="in" filter="fade">
                                      <p:cBhvr>
                                        <p:cTn id="34" dur="1000"/>
                                        <p:tgtEl>
                                          <p:spTgt spid="4">
                                            <p:txEl>
                                              <p:pRg st="16" end="16"/>
                                            </p:txEl>
                                          </p:spTgt>
                                        </p:tgtEl>
                                      </p:cBhvr>
                                    </p:animEffect>
                                    <p:anim calcmode="lin" valueType="num">
                                      <p:cBhvr>
                                        <p:cTn id="35"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16" end="1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17" end="17"/>
                                            </p:txEl>
                                          </p:spTgt>
                                        </p:tgtEl>
                                        <p:attrNameLst>
                                          <p:attrName>style.visibility</p:attrName>
                                        </p:attrNameLst>
                                      </p:cBhvr>
                                      <p:to>
                                        <p:strVal val="visible"/>
                                      </p:to>
                                    </p:set>
                                    <p:animEffect transition="in" filter="fade">
                                      <p:cBhvr>
                                        <p:cTn id="39" dur="1000"/>
                                        <p:tgtEl>
                                          <p:spTgt spid="4">
                                            <p:txEl>
                                              <p:pRg st="17" end="17"/>
                                            </p:txEl>
                                          </p:spTgt>
                                        </p:tgtEl>
                                      </p:cBhvr>
                                    </p:animEffect>
                                    <p:anim calcmode="lin" valueType="num">
                                      <p:cBhvr>
                                        <p:cTn id="40" dur="1000" fill="hold"/>
                                        <p:tgtEl>
                                          <p:spTgt spid="4">
                                            <p:txEl>
                                              <p:pRg st="17" end="17"/>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17" end="1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18" end="18"/>
                                            </p:txEl>
                                          </p:spTgt>
                                        </p:tgtEl>
                                        <p:attrNameLst>
                                          <p:attrName>style.visibility</p:attrName>
                                        </p:attrNameLst>
                                      </p:cBhvr>
                                      <p:to>
                                        <p:strVal val="visible"/>
                                      </p:to>
                                    </p:set>
                                    <p:animEffect transition="in" filter="fade">
                                      <p:cBhvr>
                                        <p:cTn id="44" dur="1000"/>
                                        <p:tgtEl>
                                          <p:spTgt spid="4">
                                            <p:txEl>
                                              <p:pRg st="18" end="18"/>
                                            </p:txEl>
                                          </p:spTgt>
                                        </p:tgtEl>
                                      </p:cBhvr>
                                    </p:animEffect>
                                    <p:anim calcmode="lin" valueType="num">
                                      <p:cBhvr>
                                        <p:cTn id="45" dur="1000" fill="hold"/>
                                        <p:tgtEl>
                                          <p:spTgt spid="4">
                                            <p:txEl>
                                              <p:pRg st="18" end="18"/>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18" end="1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xEl>
                                              <p:pRg st="25" end="25"/>
                                            </p:txEl>
                                          </p:spTgt>
                                        </p:tgtEl>
                                        <p:attrNameLst>
                                          <p:attrName>style.visibility</p:attrName>
                                        </p:attrNameLst>
                                      </p:cBhvr>
                                      <p:to>
                                        <p:strVal val="visible"/>
                                      </p:to>
                                    </p:set>
                                    <p:animEffect transition="in" filter="fade">
                                      <p:cBhvr>
                                        <p:cTn id="49" dur="1000"/>
                                        <p:tgtEl>
                                          <p:spTgt spid="4">
                                            <p:txEl>
                                              <p:pRg st="25" end="25"/>
                                            </p:txEl>
                                          </p:spTgt>
                                        </p:tgtEl>
                                      </p:cBhvr>
                                    </p:animEffect>
                                    <p:anim calcmode="lin" valueType="num">
                                      <p:cBhvr>
                                        <p:cTn id="50" dur="1000" fill="hold"/>
                                        <p:tgtEl>
                                          <p:spTgt spid="4">
                                            <p:txEl>
                                              <p:pRg st="25" end="25"/>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25" end="25"/>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
                                            <p:txEl>
                                              <p:pRg st="26" end="26"/>
                                            </p:txEl>
                                          </p:spTgt>
                                        </p:tgtEl>
                                        <p:attrNameLst>
                                          <p:attrName>style.visibility</p:attrName>
                                        </p:attrNameLst>
                                      </p:cBhvr>
                                      <p:to>
                                        <p:strVal val="visible"/>
                                      </p:to>
                                    </p:set>
                                    <p:animEffect transition="in" filter="fade">
                                      <p:cBhvr>
                                        <p:cTn id="54" dur="1000"/>
                                        <p:tgtEl>
                                          <p:spTgt spid="4">
                                            <p:txEl>
                                              <p:pRg st="26" end="26"/>
                                            </p:txEl>
                                          </p:spTgt>
                                        </p:tgtEl>
                                      </p:cBhvr>
                                    </p:animEffect>
                                    <p:anim calcmode="lin" valueType="num">
                                      <p:cBhvr>
                                        <p:cTn id="55" dur="1000" fill="hold"/>
                                        <p:tgtEl>
                                          <p:spTgt spid="4">
                                            <p:txEl>
                                              <p:pRg st="26" end="26"/>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26" end="2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animEffect transition="in" filter="fade">
                                      <p:cBhvr>
                                        <p:cTn id="61" dur="1000"/>
                                        <p:tgtEl>
                                          <p:spTgt spid="4">
                                            <p:txEl>
                                              <p:pRg st="19" end="19"/>
                                            </p:txEl>
                                          </p:spTgt>
                                        </p:tgtEl>
                                      </p:cBhvr>
                                    </p:animEffect>
                                    <p:anim calcmode="lin" valueType="num">
                                      <p:cBhvr>
                                        <p:cTn id="62" dur="1000" fill="hold"/>
                                        <p:tgtEl>
                                          <p:spTgt spid="4">
                                            <p:txEl>
                                              <p:pRg st="19" end="19"/>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4">
                                            <p:txEl>
                                              <p:pRg st="21" end="21"/>
                                            </p:txEl>
                                          </p:spTgt>
                                        </p:tgtEl>
                                        <p:attrNameLst>
                                          <p:attrName>style.visibility</p:attrName>
                                        </p:attrNameLst>
                                      </p:cBhvr>
                                      <p:to>
                                        <p:strVal val="visible"/>
                                      </p:to>
                                    </p:set>
                                    <p:animEffect transition="in" filter="fade">
                                      <p:cBhvr>
                                        <p:cTn id="68" dur="1000"/>
                                        <p:tgtEl>
                                          <p:spTgt spid="4">
                                            <p:txEl>
                                              <p:pRg st="21" end="21"/>
                                            </p:txEl>
                                          </p:spTgt>
                                        </p:tgtEl>
                                      </p:cBhvr>
                                    </p:animEffect>
                                    <p:anim calcmode="lin" valueType="num">
                                      <p:cBhvr>
                                        <p:cTn id="69" dur="1000" fill="hold"/>
                                        <p:tgtEl>
                                          <p:spTgt spid="4">
                                            <p:txEl>
                                              <p:pRg st="21" end="21"/>
                                            </p:txEl>
                                          </p:spTgt>
                                        </p:tgtEl>
                                        <p:attrNameLst>
                                          <p:attrName>ppt_x</p:attrName>
                                        </p:attrNameLst>
                                      </p:cBhvr>
                                      <p:tavLst>
                                        <p:tav tm="0">
                                          <p:val>
                                            <p:strVal val="#ppt_x"/>
                                          </p:val>
                                        </p:tav>
                                        <p:tav tm="100000">
                                          <p:val>
                                            <p:strVal val="#ppt_x"/>
                                          </p:val>
                                        </p:tav>
                                      </p:tavLst>
                                    </p:anim>
                                    <p:anim calcmode="lin" valueType="num">
                                      <p:cBhvr>
                                        <p:cTn id="70" dur="1000" fill="hold"/>
                                        <p:tgtEl>
                                          <p:spTgt spid="4">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4">
                                            <p:txEl>
                                              <p:pRg st="22" end="22"/>
                                            </p:txEl>
                                          </p:spTgt>
                                        </p:tgtEl>
                                        <p:attrNameLst>
                                          <p:attrName>style.visibility</p:attrName>
                                        </p:attrNameLst>
                                      </p:cBhvr>
                                      <p:to>
                                        <p:strVal val="visible"/>
                                      </p:to>
                                    </p:set>
                                    <p:animEffect transition="in" filter="fade">
                                      <p:cBhvr>
                                        <p:cTn id="75" dur="1000"/>
                                        <p:tgtEl>
                                          <p:spTgt spid="4">
                                            <p:txEl>
                                              <p:pRg st="22" end="22"/>
                                            </p:txEl>
                                          </p:spTgt>
                                        </p:tgtEl>
                                      </p:cBhvr>
                                    </p:animEffect>
                                    <p:anim calcmode="lin" valueType="num">
                                      <p:cBhvr>
                                        <p:cTn id="76" dur="1000" fill="hold"/>
                                        <p:tgtEl>
                                          <p:spTgt spid="4">
                                            <p:txEl>
                                              <p:pRg st="22" end="22"/>
                                            </p:txEl>
                                          </p:spTgt>
                                        </p:tgtEl>
                                        <p:attrNameLst>
                                          <p:attrName>ppt_x</p:attrName>
                                        </p:attrNameLst>
                                      </p:cBhvr>
                                      <p:tavLst>
                                        <p:tav tm="0">
                                          <p:val>
                                            <p:strVal val="#ppt_x"/>
                                          </p:val>
                                        </p:tav>
                                        <p:tav tm="100000">
                                          <p:val>
                                            <p:strVal val="#ppt_x"/>
                                          </p:val>
                                        </p:tav>
                                      </p:tavLst>
                                    </p:anim>
                                    <p:anim calcmode="lin" valueType="num">
                                      <p:cBhvr>
                                        <p:cTn id="77" dur="1000" fill="hold"/>
                                        <p:tgtEl>
                                          <p:spTgt spid="4">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4">
                                            <p:txEl>
                                              <p:pRg st="24" end="24"/>
                                            </p:txEl>
                                          </p:spTgt>
                                        </p:tgtEl>
                                        <p:attrNameLst>
                                          <p:attrName>style.visibility</p:attrName>
                                        </p:attrNameLst>
                                      </p:cBhvr>
                                      <p:to>
                                        <p:strVal val="visible"/>
                                      </p:to>
                                    </p:set>
                                    <p:animEffect transition="in" filter="fade">
                                      <p:cBhvr>
                                        <p:cTn id="82" dur="1000"/>
                                        <p:tgtEl>
                                          <p:spTgt spid="4">
                                            <p:txEl>
                                              <p:pRg st="24" end="24"/>
                                            </p:txEl>
                                          </p:spTgt>
                                        </p:tgtEl>
                                      </p:cBhvr>
                                    </p:animEffect>
                                    <p:anim calcmode="lin" valueType="num">
                                      <p:cBhvr>
                                        <p:cTn id="83" dur="1000" fill="hold"/>
                                        <p:tgtEl>
                                          <p:spTgt spid="4">
                                            <p:txEl>
                                              <p:pRg st="24" end="24"/>
                                            </p:txEl>
                                          </p:spTgt>
                                        </p:tgtEl>
                                        <p:attrNameLst>
                                          <p:attrName>ppt_x</p:attrName>
                                        </p:attrNameLst>
                                      </p:cBhvr>
                                      <p:tavLst>
                                        <p:tav tm="0">
                                          <p:val>
                                            <p:strVal val="#ppt_x"/>
                                          </p:val>
                                        </p:tav>
                                        <p:tav tm="100000">
                                          <p:val>
                                            <p:strVal val="#ppt_x"/>
                                          </p:val>
                                        </p:tav>
                                      </p:tavLst>
                                    </p:anim>
                                    <p:anim calcmode="lin" valueType="num">
                                      <p:cBhvr>
                                        <p:cTn id="84" dur="1000" fill="hold"/>
                                        <p:tgtEl>
                                          <p:spTgt spid="4">
                                            <p:txEl>
                                              <p:pRg st="24" end="2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B63494A-6E1A-4A9B-9D94-7021FCDCB93B}"/>
              </a:ext>
            </a:extLst>
          </p:cNvPr>
          <p:cNvSpPr>
            <a:spLocks noGrp="1"/>
          </p:cNvSpPr>
          <p:nvPr>
            <p:ph type="ctrTitle"/>
          </p:nvPr>
        </p:nvSpPr>
        <p:spPr>
          <a:xfrm>
            <a:off x="2127363" y="1191796"/>
            <a:ext cx="7516084" cy="2976344"/>
          </a:xfrm>
        </p:spPr>
        <p:txBody>
          <a:bodyPr anchor="ctr">
            <a:normAutofit/>
          </a:bodyPr>
          <a:lstStyle/>
          <a:p>
            <a:pPr algn="l" eaLnBrk="1" hangingPunct="1"/>
            <a:r>
              <a:rPr lang="en-US" altLang="en-US" sz="5700">
                <a:solidFill>
                  <a:srgbClr val="FFFFFF"/>
                </a:solidFill>
              </a:rPr>
              <a:t>JavaScript</a:t>
            </a:r>
          </a:p>
        </p:txBody>
      </p:sp>
      <p:sp>
        <p:nvSpPr>
          <p:cNvPr id="2" name="Subtitle 1">
            <a:extLst>
              <a:ext uri="{FF2B5EF4-FFF2-40B4-BE49-F238E27FC236}">
                <a16:creationId xmlns:a16="http://schemas.microsoft.com/office/drawing/2014/main" id="{DC932E10-DBA3-4C6B-82D2-F99E07771573}"/>
              </a:ext>
            </a:extLst>
          </p:cNvPr>
          <p:cNvSpPr>
            <a:spLocks noGrp="1"/>
          </p:cNvSpPr>
          <p:nvPr>
            <p:ph type="subTitle" idx="1"/>
          </p:nvPr>
        </p:nvSpPr>
        <p:spPr>
          <a:xfrm>
            <a:off x="2127592" y="5318990"/>
            <a:ext cx="7062673" cy="1158010"/>
          </a:xfrm>
        </p:spPr>
        <p:txBody>
          <a:bodyPr rtlCol="0" anchor="t">
            <a:normAutofit/>
          </a:bodyPr>
          <a:lstStyle/>
          <a:p>
            <a:pPr eaLnBrk="1" fontAlgn="auto" hangingPunct="1">
              <a:spcAft>
                <a:spcPts val="0"/>
              </a:spcAft>
              <a:defRPr/>
            </a:pPr>
            <a:r>
              <a:rPr lang="en-US" sz="2800">
                <a:solidFill>
                  <a:srgbClr val="000000"/>
                </a:solidFill>
              </a:rPr>
              <a:t>Concatenation of Strings</a:t>
            </a:r>
          </a:p>
          <a:p>
            <a:pPr eaLnBrk="1" fontAlgn="auto" hangingPunct="1">
              <a:spcAft>
                <a:spcPts val="0"/>
              </a:spcAft>
              <a:defRPr/>
            </a:pPr>
            <a:r>
              <a:rPr lang="en-US" sz="2800">
                <a:solidFill>
                  <a:srgbClr val="000000"/>
                </a:solidFill>
              </a:rPr>
              <a:t>JavaScript Comments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C6CB1C7-A172-4BF7-B54C-02A45F086F53}"/>
              </a:ext>
            </a:extLst>
          </p:cNvPr>
          <p:cNvSpPr>
            <a:spLocks noGrp="1"/>
          </p:cNvSpPr>
          <p:nvPr>
            <p:ph type="title"/>
          </p:nvPr>
        </p:nvSpPr>
        <p:spPr>
          <a:xfrm>
            <a:off x="2743200" y="908344"/>
            <a:ext cx="7296149" cy="1538130"/>
          </a:xfrm>
        </p:spPr>
        <p:txBody>
          <a:bodyPr>
            <a:normAutofit/>
          </a:bodyPr>
          <a:lstStyle/>
          <a:p>
            <a:pPr eaLnBrk="1" hangingPunct="1"/>
            <a:r>
              <a:rPr lang="en-US" altLang="en-US" dirty="0"/>
              <a:t>Learning Objectives</a:t>
            </a:r>
          </a:p>
        </p:txBody>
      </p:sp>
      <p:pic>
        <p:nvPicPr>
          <p:cNvPr id="5124" name="Picture 4" descr="C:\Users\yosef\Dropbox\130 Expression Web\images\question_mark_learning.jpg">
            <a:extLst>
              <a:ext uri="{FF2B5EF4-FFF2-40B4-BE49-F238E27FC236}">
                <a16:creationId xmlns:a16="http://schemas.microsoft.com/office/drawing/2014/main" id="{15ED64F2-3899-41BF-BD1B-BB97AB74E1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600000">
            <a:off x="971413" y="2203521"/>
            <a:ext cx="2450957" cy="24509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Content Placeholder 2">
            <a:extLst>
              <a:ext uri="{FF2B5EF4-FFF2-40B4-BE49-F238E27FC236}">
                <a16:creationId xmlns:a16="http://schemas.microsoft.com/office/drawing/2014/main" id="{9272B977-F1E2-4079-A7F1-7078EC32FBBD}"/>
              </a:ext>
            </a:extLst>
          </p:cNvPr>
          <p:cNvSpPr>
            <a:spLocks noGrp="1"/>
          </p:cNvSpPr>
          <p:nvPr>
            <p:ph idx="1"/>
          </p:nvPr>
        </p:nvSpPr>
        <p:spPr>
          <a:xfrm>
            <a:off x="4343400" y="2203520"/>
            <a:ext cx="6629399" cy="3973443"/>
          </a:xfrm>
        </p:spPr>
        <p:txBody>
          <a:bodyPr>
            <a:normAutofit/>
          </a:bodyPr>
          <a:lstStyle/>
          <a:p>
            <a:pPr marL="57150" indent="0" eaLnBrk="1" hangingPunct="1">
              <a:lnSpc>
                <a:spcPct val="90000"/>
              </a:lnSpc>
              <a:buNone/>
              <a:defRPr/>
            </a:pPr>
            <a:r>
              <a:rPr lang="en-US" sz="1600" dirty="0"/>
              <a:t>By the end of this lecture, you should be able to:</a:t>
            </a:r>
          </a:p>
          <a:p>
            <a:pPr marL="57150" indent="0" eaLnBrk="1" hangingPunct="1">
              <a:lnSpc>
                <a:spcPct val="90000"/>
              </a:lnSpc>
              <a:buNone/>
              <a:defRPr/>
            </a:pPr>
            <a:endParaRPr lang="en-US" sz="1600" dirty="0"/>
          </a:p>
          <a:p>
            <a:pPr marL="457200" lvl="1" indent="0" eaLnBrk="1" hangingPunct="1">
              <a:lnSpc>
                <a:spcPct val="90000"/>
              </a:lnSpc>
              <a:buNone/>
              <a:defRPr/>
            </a:pPr>
            <a:r>
              <a:rPr lang="en-US" sz="1600" b="1" dirty="0"/>
              <a:t>Concatenation:</a:t>
            </a:r>
          </a:p>
          <a:p>
            <a:pPr lvl="1" eaLnBrk="1" hangingPunct="1">
              <a:lnSpc>
                <a:spcPct val="90000"/>
              </a:lnSpc>
              <a:buFont typeface="Arial" charset="0"/>
              <a:buChar char="–"/>
              <a:defRPr/>
            </a:pPr>
            <a:r>
              <a:rPr lang="en-US" sz="1600" dirty="0"/>
              <a:t>Describe the two different operations carried out by the ‘+’ operator.</a:t>
            </a:r>
          </a:p>
          <a:p>
            <a:pPr lvl="1" eaLnBrk="1" hangingPunct="1">
              <a:lnSpc>
                <a:spcPct val="90000"/>
              </a:lnSpc>
              <a:buFont typeface="Arial" charset="0"/>
              <a:buChar char="–"/>
              <a:defRPr/>
            </a:pPr>
            <a:r>
              <a:rPr lang="en-US" sz="1600" dirty="0"/>
              <a:t>Describe the circumstances under which the operator does addition, and when it does concatenation. </a:t>
            </a:r>
          </a:p>
          <a:p>
            <a:pPr lvl="1" eaLnBrk="1" hangingPunct="1">
              <a:lnSpc>
                <a:spcPct val="90000"/>
              </a:lnSpc>
              <a:buFont typeface="Arial" charset="0"/>
              <a:buChar char="–"/>
              <a:defRPr/>
            </a:pPr>
            <a:r>
              <a:rPr lang="en-US" sz="1600" dirty="0"/>
              <a:t>Join variables, literal text, and even numbers into a single string using concatenation.</a:t>
            </a:r>
          </a:p>
          <a:p>
            <a:pPr marL="457200" lvl="1" indent="0" eaLnBrk="1" hangingPunct="1">
              <a:lnSpc>
                <a:spcPct val="90000"/>
              </a:lnSpc>
              <a:buNone/>
              <a:defRPr/>
            </a:pPr>
            <a:endParaRPr lang="en-US" sz="1600" dirty="0"/>
          </a:p>
          <a:p>
            <a:pPr marL="457200" lvl="1" indent="0" eaLnBrk="1" hangingPunct="1">
              <a:lnSpc>
                <a:spcPct val="90000"/>
              </a:lnSpc>
              <a:buNone/>
              <a:defRPr/>
            </a:pPr>
            <a:r>
              <a:rPr lang="en-US" sz="1600" b="1" dirty="0"/>
              <a:t>Comments:</a:t>
            </a:r>
            <a:r>
              <a:rPr lang="en-US" sz="1600" dirty="0"/>
              <a:t> </a:t>
            </a:r>
          </a:p>
          <a:p>
            <a:pPr lvl="1" eaLnBrk="1" hangingPunct="1">
              <a:lnSpc>
                <a:spcPct val="90000"/>
              </a:lnSpc>
              <a:buFont typeface="Arial" charset="0"/>
              <a:buChar char="–"/>
              <a:defRPr/>
            </a:pPr>
            <a:r>
              <a:rPr lang="en-US" sz="1600" dirty="0"/>
              <a:t> Be comfortable inserting comments in your code.</a:t>
            </a:r>
          </a:p>
          <a:p>
            <a:pPr lvl="1" eaLnBrk="1" hangingPunct="1">
              <a:lnSpc>
                <a:spcPct val="90000"/>
              </a:lnSpc>
              <a:buFont typeface="Arial" charset="0"/>
              <a:buChar char="–"/>
              <a:defRPr/>
            </a:pPr>
            <a:r>
              <a:rPr lang="en-US" sz="1600" dirty="0"/>
              <a:t>Demonstrate how comments can be used to temporarily remove code for debugging and testing purposes.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3A545A4-054A-4D57-BA04-D9D7B294B879}"/>
              </a:ext>
            </a:extLst>
          </p:cNvPr>
          <p:cNvSpPr>
            <a:spLocks noGrp="1"/>
          </p:cNvSpPr>
          <p:nvPr>
            <p:ph type="title"/>
          </p:nvPr>
        </p:nvSpPr>
        <p:spPr/>
        <p:txBody>
          <a:bodyPr/>
          <a:lstStyle/>
          <a:p>
            <a:r>
              <a:rPr lang="en-US" altLang="en-US" dirty="0"/>
              <a:t>The lowly ‘+’ operator</a:t>
            </a:r>
          </a:p>
        </p:txBody>
      </p:sp>
      <p:sp>
        <p:nvSpPr>
          <p:cNvPr id="7171" name="Content Placeholder 2">
            <a:extLst>
              <a:ext uri="{FF2B5EF4-FFF2-40B4-BE49-F238E27FC236}">
                <a16:creationId xmlns:a16="http://schemas.microsoft.com/office/drawing/2014/main" id="{FEE64AC4-6003-40EA-A6C4-5B6166061426}"/>
              </a:ext>
            </a:extLst>
          </p:cNvPr>
          <p:cNvSpPr>
            <a:spLocks noGrp="1"/>
          </p:cNvSpPr>
          <p:nvPr>
            <p:ph idx="1"/>
          </p:nvPr>
        </p:nvSpPr>
        <p:spPr/>
        <p:txBody>
          <a:bodyPr/>
          <a:lstStyle/>
          <a:p>
            <a:pPr marL="0" indent="0">
              <a:buNone/>
              <a:defRPr/>
            </a:pPr>
            <a:r>
              <a:rPr lang="en-US" altLang="en-US" sz="2000"/>
              <a:t>We are all familiar with this operator… we use it for addition all the time. </a:t>
            </a:r>
          </a:p>
          <a:p>
            <a:pPr lvl="2">
              <a:defRPr/>
            </a:pPr>
            <a:r>
              <a:rPr lang="en-US" altLang="en-US" sz="1800">
                <a:latin typeface="Courier New" panose="02070309020205020404" pitchFamily="49" charset="0"/>
                <a:cs typeface="Courier New" panose="02070309020205020404" pitchFamily="49" charset="0"/>
              </a:rPr>
              <a:t>alert(5+2); </a:t>
            </a:r>
            <a:r>
              <a:rPr lang="en-US" altLang="en-US" sz="1800"/>
              <a:t>	</a:t>
            </a:r>
            <a:r>
              <a:rPr lang="en-US" altLang="en-US" sz="1800">
                <a:sym typeface="Wingdings" panose="05000000000000000000" pitchFamily="2" charset="2"/>
              </a:rPr>
              <a:t> outputs 7</a:t>
            </a:r>
          </a:p>
          <a:p>
            <a:pPr lvl="2">
              <a:defRPr/>
            </a:pPr>
            <a:r>
              <a:rPr lang="en-US" altLang="en-US" sz="1800">
                <a:latin typeface="Courier New" panose="02070309020205020404" pitchFamily="49" charset="0"/>
                <a:cs typeface="Courier New" panose="02070309020205020404" pitchFamily="49" charset="0"/>
                <a:sym typeface="Wingdings" panose="05000000000000000000" pitchFamily="2" charset="2"/>
              </a:rPr>
              <a:t>alert(5+5); </a:t>
            </a:r>
            <a:r>
              <a:rPr lang="en-US" altLang="en-US" sz="1800">
                <a:sym typeface="Wingdings" panose="05000000000000000000" pitchFamily="2" charset="2"/>
              </a:rPr>
              <a:t>	 outputs 10</a:t>
            </a:r>
          </a:p>
          <a:p>
            <a:pPr marL="914400" lvl="2" indent="0">
              <a:buNone/>
              <a:defRPr/>
            </a:pPr>
            <a:endParaRPr lang="en-US" altLang="en-US" sz="1800"/>
          </a:p>
          <a:p>
            <a:pPr marL="0" indent="0">
              <a:buNone/>
              <a:defRPr/>
            </a:pPr>
            <a:r>
              <a:rPr lang="en-US" altLang="en-US" sz="2000"/>
              <a:t>However, this '+' operator is unusual in that it has </a:t>
            </a:r>
            <a:r>
              <a:rPr lang="en-US" altLang="en-US" sz="2000" i="1"/>
              <a:t>two</a:t>
            </a:r>
            <a:r>
              <a:rPr lang="en-US" altLang="en-US" sz="2000"/>
              <a:t> different uses. In addition to ‘adding’, the </a:t>
            </a:r>
            <a:r>
              <a:rPr lang="en-US" altLang="en-US" sz="2400" i="1"/>
              <a:t>+</a:t>
            </a:r>
            <a:r>
              <a:rPr lang="en-US" altLang="en-US" sz="2000"/>
              <a:t> operator, if used with strings, can “concatenate” (join) those strings together.</a:t>
            </a:r>
          </a:p>
          <a:p>
            <a:pPr lvl="1">
              <a:defRPr/>
            </a:pPr>
            <a:r>
              <a:rPr lang="pt-BR" altLang="en-US" sz="1400">
                <a:latin typeface="Courier New" panose="02070309020205020404" pitchFamily="49" charset="0"/>
                <a:cs typeface="Courier New" panose="02070309020205020404" pitchFamily="49" charset="0"/>
              </a:rPr>
              <a:t>alert("H" + "e" + "l" + "l" + "o" + "."); </a:t>
            </a:r>
            <a:r>
              <a:rPr lang="pt-BR" altLang="en-US" sz="2000"/>
              <a:t>	</a:t>
            </a:r>
            <a:r>
              <a:rPr lang="pt-BR" altLang="en-US" sz="2000">
                <a:sym typeface="Wingdings" panose="05000000000000000000" pitchFamily="2" charset="2"/>
              </a:rPr>
              <a:t>ouputs:      </a:t>
            </a:r>
            <a:r>
              <a:rPr lang="pt-BR" altLang="en-US" sz="2000" i="1">
                <a:sym typeface="Wingdings" panose="05000000000000000000" pitchFamily="2" charset="2"/>
              </a:rPr>
              <a:t>Hello.</a:t>
            </a:r>
            <a:endParaRPr lang="en-US" altLang="en-US" sz="2000" i="1"/>
          </a:p>
          <a:p>
            <a:pPr lvl="1">
              <a:defRPr/>
            </a:pPr>
            <a:r>
              <a:rPr lang="en-US" altLang="en-US" sz="1400">
                <a:latin typeface="Courier New" panose="02070309020205020404" pitchFamily="49" charset="0"/>
                <a:cs typeface="Courier New" panose="02070309020205020404" pitchFamily="49" charset="0"/>
              </a:rPr>
              <a:t>alert("Hello, " + "How are you?");</a:t>
            </a:r>
            <a:r>
              <a:rPr lang="en-US" altLang="en-US" sz="2000"/>
              <a:t>	</a:t>
            </a:r>
            <a:r>
              <a:rPr lang="en-US" altLang="en-US" sz="2000">
                <a:sym typeface="Wingdings" panose="05000000000000000000" pitchFamily="2" charset="2"/>
              </a:rPr>
              <a:t> outputs:   </a:t>
            </a:r>
            <a:r>
              <a:rPr lang="en-US" altLang="en-US" sz="2000" i="1">
                <a:sym typeface="Wingdings" panose="05000000000000000000" pitchFamily="2" charset="2"/>
              </a:rPr>
              <a:t>Hello, How are you?</a:t>
            </a:r>
          </a:p>
          <a:p>
            <a:pPr lvl="1">
              <a:defRPr/>
            </a:pPr>
            <a:r>
              <a:rPr lang="en-US" altLang="en-US" sz="1400">
                <a:latin typeface="Courier New" panose="02070309020205020404" pitchFamily="49" charset="0"/>
                <a:cs typeface="Courier New" panose="02070309020205020404" pitchFamily="49" charset="0"/>
              </a:rPr>
              <a:t>alert("5" + "5");	</a:t>
            </a:r>
            <a:r>
              <a:rPr lang="en-US" altLang="en-US" sz="2000"/>
              <a:t>		</a:t>
            </a:r>
            <a:r>
              <a:rPr lang="en-US" altLang="en-US" sz="2000">
                <a:sym typeface="Wingdings" panose="05000000000000000000" pitchFamily="2" charset="2"/>
              </a:rPr>
              <a:t> </a:t>
            </a:r>
            <a:r>
              <a:rPr lang="en-US" altLang="en-US" sz="2000" b="1" i="1">
                <a:sym typeface="Wingdings" panose="05000000000000000000" pitchFamily="2" charset="2"/>
              </a:rPr>
              <a:t>what do you think??</a:t>
            </a:r>
          </a:p>
          <a:p>
            <a:pPr marL="457200" lvl="1" indent="0">
              <a:buNone/>
              <a:defRPr/>
            </a:pPr>
            <a:r>
              <a:rPr lang="en-US" altLang="en-US" sz="2000" b="1" i="1">
                <a:sym typeface="Wingdings" panose="05000000000000000000" pitchFamily="2" charset="2"/>
              </a:rPr>
              <a:t>					</a:t>
            </a:r>
            <a:r>
              <a:rPr lang="en-US" altLang="en-US" sz="2000">
                <a:sym typeface="Wingdings" panose="05000000000000000000" pitchFamily="2" charset="2"/>
              </a:rPr>
              <a:t>  </a:t>
            </a:r>
            <a:r>
              <a:rPr lang="en-US" altLang="en-US" sz="2000" b="1" i="1">
                <a:sym typeface="Wingdings" panose="05000000000000000000" pitchFamily="2" charset="2"/>
              </a:rPr>
              <a:t>Answer: </a:t>
            </a:r>
            <a:r>
              <a:rPr lang="en-US" altLang="en-US" sz="1800" i="1">
                <a:sym typeface="Wingdings" panose="05000000000000000000" pitchFamily="2" charset="2"/>
              </a:rPr>
              <a:t>outputs the string "55"</a:t>
            </a:r>
            <a:endParaRPr lang="en-US" altLang="en-US" sz="2000" b="1" i="1"/>
          </a:p>
          <a:p>
            <a:pPr>
              <a:defRPr/>
            </a:pPr>
            <a:endParaRPr lang="en-US" altLang="en-US" sz="2400"/>
          </a:p>
          <a:p>
            <a:pPr>
              <a:defRPr/>
            </a:pPr>
            <a:endParaRPr lang="en-US" altLang="en-US" sz="2400"/>
          </a:p>
        </p:txBody>
      </p:sp>
      <p:sp>
        <p:nvSpPr>
          <p:cNvPr id="7172" name="Slide Number Placeholder 3">
            <a:extLst>
              <a:ext uri="{FF2B5EF4-FFF2-40B4-BE49-F238E27FC236}">
                <a16:creationId xmlns:a16="http://schemas.microsoft.com/office/drawing/2014/main" id="{7C89E803-4C54-4EA4-A668-49D79F10E6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6A36EAF-4AD3-4F1A-9D94-36945DAEAAA9}" type="slidenum">
              <a:rPr lang="en-US" altLang="en-US" sz="1200">
                <a:solidFill>
                  <a:srgbClr val="898989"/>
                </a:solidFill>
                <a:latin typeface="Arial" panose="020B0604020202020204" pitchFamily="34" charset="0"/>
              </a:rPr>
              <a:pPr>
                <a:spcBef>
                  <a:spcPct val="0"/>
                </a:spcBef>
                <a:buFontTx/>
                <a:buNone/>
              </a:pPr>
              <a:t>57</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3114CB84-5745-4E4F-BC69-63FAEEDE307D}"/>
              </a:ext>
            </a:extLst>
          </p:cNvPr>
          <p:cNvSpPr>
            <a:spLocks noGrp="1"/>
          </p:cNvSpPr>
          <p:nvPr>
            <p:ph type="title"/>
          </p:nvPr>
        </p:nvSpPr>
        <p:spPr/>
        <p:txBody>
          <a:bodyPr/>
          <a:lstStyle/>
          <a:p>
            <a:r>
              <a:rPr lang="en-US" altLang="en-US"/>
              <a:t>Form values are retrieved as strings</a:t>
            </a:r>
          </a:p>
        </p:txBody>
      </p:sp>
      <p:sp>
        <p:nvSpPr>
          <p:cNvPr id="3" name="Content Placeholder 2">
            <a:extLst>
              <a:ext uri="{FF2B5EF4-FFF2-40B4-BE49-F238E27FC236}">
                <a16:creationId xmlns:a16="http://schemas.microsoft.com/office/drawing/2014/main" id="{197E6907-9DA1-4997-B740-423E242CE26B}"/>
              </a:ext>
            </a:extLst>
          </p:cNvPr>
          <p:cNvSpPr>
            <a:spLocks noGrp="1"/>
          </p:cNvSpPr>
          <p:nvPr>
            <p:ph idx="1"/>
          </p:nvPr>
        </p:nvSpPr>
        <p:spPr/>
        <p:txBody>
          <a:bodyPr/>
          <a:lstStyle/>
          <a:p>
            <a:pPr marL="0" indent="0">
              <a:buNone/>
              <a:defRPr/>
            </a:pPr>
            <a:r>
              <a:rPr lang="en-US" altLang="en-US" sz="1600"/>
              <a:t> </a:t>
            </a:r>
          </a:p>
          <a:p>
            <a:pPr marL="0" indent="0">
              <a:buNone/>
              <a:defRPr/>
            </a:pPr>
            <a:r>
              <a:rPr lang="en-US" altLang="en-US" sz="1600"/>
              <a:t>	   </a:t>
            </a:r>
            <a:r>
              <a:rPr lang="en-US" altLang="en-US" sz="1400" b="1" i="1"/>
              <a:t>Any time you retrieve a value from a form, that value comes back as a </a:t>
            </a:r>
            <a:r>
              <a:rPr lang="en-US" altLang="en-US" sz="1400" b="1" i="1" u="sng"/>
              <a:t>string</a:t>
            </a:r>
            <a:r>
              <a:rPr lang="en-US" altLang="en-US" sz="1400" b="1" i="1"/>
              <a:t>.</a:t>
            </a:r>
          </a:p>
          <a:p>
            <a:pPr marL="0" indent="0">
              <a:buNone/>
              <a:defRPr/>
            </a:pPr>
            <a:endParaRPr lang="en-US" altLang="en-US" sz="1400" b="1" i="1"/>
          </a:p>
          <a:p>
            <a:pPr marL="0" indent="0">
              <a:buNone/>
              <a:defRPr/>
            </a:pPr>
            <a:r>
              <a:rPr lang="en-US" altLang="en-US" sz="1600"/>
              <a:t>Even if the value looks </a:t>
            </a:r>
            <a:r>
              <a:rPr lang="en-US" altLang="en-US" sz="1600" i="1"/>
              <a:t>exactly</a:t>
            </a:r>
            <a:r>
              <a:rPr lang="en-US" altLang="en-US" sz="1600"/>
              <a:t> like a number, that "number" is in fact, a string!  </a:t>
            </a:r>
          </a:p>
          <a:p>
            <a:pPr marL="0" indent="0">
              <a:buNone/>
              <a:defRPr/>
            </a:pPr>
            <a:endParaRPr lang="en-US" altLang="en-US" sz="1600"/>
          </a:p>
          <a:p>
            <a:pPr marL="0" indent="0">
              <a:buNone/>
              <a:defRPr/>
            </a:pPr>
            <a:r>
              <a:rPr lang="en-US" altLang="en-US" sz="1600" b="1"/>
              <a:t>Concept check:  </a:t>
            </a:r>
            <a:r>
              <a:rPr lang="en-US" altLang="en-US" sz="1600"/>
              <a:t>Can you predict what will be output by the alert box here?</a:t>
            </a:r>
          </a:p>
          <a:p>
            <a:pPr marL="800100" lvl="2" indent="0">
              <a:buNone/>
              <a:defRPr/>
            </a:pPr>
            <a:r>
              <a:rPr lang="en-US" altLang="en-US" sz="1200" b="1">
                <a:latin typeface="Courier New" panose="02070309020205020404" pitchFamily="49" charset="0"/>
                <a:cs typeface="Courier New" panose="02070309020205020404" pitchFamily="49" charset="0"/>
              </a:rPr>
              <a:t>var age;</a:t>
            </a:r>
          </a:p>
          <a:p>
            <a:pPr marL="800100" lvl="2" indent="0">
              <a:buNone/>
              <a:defRPr/>
            </a:pPr>
            <a:r>
              <a:rPr lang="en-US" altLang="en-US" sz="1200" b="1">
                <a:latin typeface="Courier New" panose="02070309020205020404" pitchFamily="49" charset="0"/>
                <a:cs typeface="Courier New" panose="02070309020205020404" pitchFamily="49" charset="0"/>
              </a:rPr>
              <a:t>age = document.getElementById('txtAge').value;  </a:t>
            </a:r>
          </a:p>
          <a:p>
            <a:pPr marL="800100" lvl="2" indent="0">
              <a:buNone/>
              <a:defRPr/>
            </a:pPr>
            <a:r>
              <a:rPr lang="en-US" altLang="en-US" sz="1200" b="1">
                <a:latin typeface="Courier New" panose="02070309020205020404" pitchFamily="49" charset="0"/>
                <a:cs typeface="Courier New" panose="02070309020205020404" pitchFamily="49" charset="0"/>
              </a:rPr>
              <a:t>//Let's suppose that the user entered 25 for their age</a:t>
            </a:r>
          </a:p>
          <a:p>
            <a:pPr marL="800100" lvl="2" indent="0">
              <a:buNone/>
              <a:defRPr/>
            </a:pPr>
            <a:endParaRPr lang="en-US" altLang="en-US" sz="1200" b="1">
              <a:latin typeface="Courier New" panose="02070309020205020404" pitchFamily="49" charset="0"/>
              <a:cs typeface="Courier New" panose="02070309020205020404" pitchFamily="49" charset="0"/>
            </a:endParaRPr>
          </a:p>
          <a:p>
            <a:pPr marL="800100" lvl="2" indent="0">
              <a:buNone/>
              <a:defRPr/>
            </a:pPr>
            <a:r>
              <a:rPr lang="en-US" altLang="en-US" sz="1200" b="1">
                <a:latin typeface="Courier New" panose="02070309020205020404" pitchFamily="49" charset="0"/>
                <a:cs typeface="Courier New" panose="02070309020205020404" pitchFamily="49" charset="0"/>
              </a:rPr>
              <a:t>alert(age+age);</a:t>
            </a:r>
          </a:p>
          <a:p>
            <a:pPr marL="800100" lvl="2" indent="0">
              <a:buNone/>
              <a:defRPr/>
            </a:pPr>
            <a:endParaRPr lang="en-US" altLang="en-US" b="1">
              <a:latin typeface="Courier New" panose="02070309020205020404" pitchFamily="49" charset="0"/>
              <a:cs typeface="Courier New" panose="02070309020205020404" pitchFamily="49" charset="0"/>
            </a:endParaRPr>
          </a:p>
          <a:p>
            <a:pPr marL="0" indent="0">
              <a:buNone/>
              <a:defRPr/>
            </a:pPr>
            <a:endParaRPr lang="en-US" altLang="en-US" sz="1400"/>
          </a:p>
          <a:p>
            <a:pPr>
              <a:defRPr/>
            </a:pPr>
            <a:r>
              <a:rPr lang="en-US" altLang="en-US" sz="1400"/>
              <a:t>Because ‘age’ is holding a string (as opposed to a number), the ‘+’ operator will do concatenation as opposed to addition.</a:t>
            </a:r>
          </a:p>
          <a:p>
            <a:pPr>
              <a:defRPr/>
            </a:pPr>
            <a:r>
              <a:rPr lang="en-US" altLang="en-US" sz="1400"/>
              <a:t>This type of thing comes up </a:t>
            </a:r>
            <a:r>
              <a:rPr lang="en-US" altLang="en-US" sz="1400" u="sng"/>
              <a:t>a lot!</a:t>
            </a:r>
            <a:r>
              <a:rPr lang="en-US" altLang="en-US" sz="1400"/>
              <a:t> And if we don't learn how to "fix" it, all kinds of errors and bugs in your code will result.  </a:t>
            </a:r>
          </a:p>
          <a:p>
            <a:pPr>
              <a:defRPr/>
            </a:pPr>
            <a:endParaRPr lang="en-US" altLang="en-US" sz="1400"/>
          </a:p>
          <a:p>
            <a:pPr>
              <a:defRPr/>
            </a:pPr>
            <a:r>
              <a:rPr lang="en-US" altLang="en-US" sz="1400" b="1"/>
              <a:t>Be </a:t>
            </a:r>
            <a:r>
              <a:rPr lang="en-US" altLang="en-US" sz="1400" b="1" i="1"/>
              <a:t>absolutely certain </a:t>
            </a:r>
            <a:r>
              <a:rPr lang="en-US" altLang="en-US" sz="1400" b="1"/>
              <a:t>that you understand this situation. It will be vital in upcoming assignments, and I can </a:t>
            </a:r>
            <a:r>
              <a:rPr lang="en-US" altLang="en-US" sz="1400" b="1" i="1"/>
              <a:t>guarantee </a:t>
            </a:r>
            <a:r>
              <a:rPr lang="en-US" altLang="en-US" sz="1400" b="1"/>
              <a:t>exam questions relating to it!</a:t>
            </a:r>
          </a:p>
        </p:txBody>
      </p:sp>
      <p:sp>
        <p:nvSpPr>
          <p:cNvPr id="9220" name="Slide Number Placeholder 3">
            <a:extLst>
              <a:ext uri="{FF2B5EF4-FFF2-40B4-BE49-F238E27FC236}">
                <a16:creationId xmlns:a16="http://schemas.microsoft.com/office/drawing/2014/main" id="{AD63B5ED-A658-4E53-BF5F-EA4C35042D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AD5EC94-52B6-4CA3-AED3-070067E3462F}" type="slidenum">
              <a:rPr lang="en-US" altLang="en-US" sz="1200">
                <a:solidFill>
                  <a:srgbClr val="898989"/>
                </a:solidFill>
                <a:latin typeface="Arial" panose="020B0604020202020204" pitchFamily="34" charset="0"/>
              </a:rPr>
              <a:pPr>
                <a:spcBef>
                  <a:spcPct val="0"/>
                </a:spcBef>
                <a:buFontTx/>
                <a:buNone/>
              </a:pPr>
              <a:t>58</a:t>
            </a:fld>
            <a:endParaRPr lang="en-US" altLang="en-US" sz="1200">
              <a:solidFill>
                <a:srgbClr val="898989"/>
              </a:solidFill>
              <a:latin typeface="Arial" panose="020B0604020202020204" pitchFamily="34" charset="0"/>
            </a:endParaRPr>
          </a:p>
        </p:txBody>
      </p:sp>
      <p:sp>
        <p:nvSpPr>
          <p:cNvPr id="2" name="Right Arrow 1">
            <a:extLst>
              <a:ext uri="{FF2B5EF4-FFF2-40B4-BE49-F238E27FC236}">
                <a16:creationId xmlns:a16="http://schemas.microsoft.com/office/drawing/2014/main" id="{7E2C8D51-7162-48E4-BBBC-8243FC94E188}"/>
              </a:ext>
            </a:extLst>
          </p:cNvPr>
          <p:cNvSpPr/>
          <p:nvPr/>
        </p:nvSpPr>
        <p:spPr>
          <a:xfrm>
            <a:off x="2438400" y="1752600"/>
            <a:ext cx="304800"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Arrow 5">
            <a:extLst>
              <a:ext uri="{FF2B5EF4-FFF2-40B4-BE49-F238E27FC236}">
                <a16:creationId xmlns:a16="http://schemas.microsoft.com/office/drawing/2014/main" id="{A53B91EE-659D-49CB-B8B3-041EA03F31DA}"/>
              </a:ext>
            </a:extLst>
          </p:cNvPr>
          <p:cNvSpPr/>
          <p:nvPr/>
        </p:nvSpPr>
        <p:spPr>
          <a:xfrm rot="10800000">
            <a:off x="9677400" y="1752600"/>
            <a:ext cx="304800"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TextBox 3">
            <a:extLst>
              <a:ext uri="{FF2B5EF4-FFF2-40B4-BE49-F238E27FC236}">
                <a16:creationId xmlns:a16="http://schemas.microsoft.com/office/drawing/2014/main" id="{1CF2D7A8-1447-4530-A078-3DDCAD3655A1}"/>
              </a:ext>
            </a:extLst>
          </p:cNvPr>
          <p:cNvSpPr txBox="1"/>
          <p:nvPr/>
        </p:nvSpPr>
        <p:spPr>
          <a:xfrm>
            <a:off x="3124200" y="914400"/>
            <a:ext cx="5867400"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altLang="en-US"/>
              <a:t>The following is a very very important point</a:t>
            </a:r>
            <a:endParaRPr lang="en-US"/>
          </a:p>
        </p:txBody>
      </p:sp>
      <p:pic>
        <p:nvPicPr>
          <p:cNvPr id="7" name="Picture 6">
            <a:extLst>
              <a:ext uri="{FF2B5EF4-FFF2-40B4-BE49-F238E27FC236}">
                <a16:creationId xmlns:a16="http://schemas.microsoft.com/office/drawing/2014/main" id="{7109D06C-C9D6-45C6-AB8A-F80B1C19361A}"/>
              </a:ext>
            </a:extLst>
          </p:cNvPr>
          <p:cNvPicPr>
            <a:picLocks noChangeAspect="1"/>
          </p:cNvPicPr>
          <p:nvPr/>
        </p:nvPicPr>
        <p:blipFill>
          <a:blip r:embed="rId2"/>
          <a:stretch>
            <a:fillRect/>
          </a:stretch>
        </p:blipFill>
        <p:spPr>
          <a:xfrm>
            <a:off x="4724400" y="3810000"/>
            <a:ext cx="2333929" cy="8503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heel(1)">
                                      <p:cBhvr>
                                        <p:cTn id="31" dur="2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A117945-CAF1-4270-8EE5-774F6D2EBC5A}"/>
              </a:ext>
            </a:extLst>
          </p:cNvPr>
          <p:cNvSpPr>
            <a:spLocks noGrp="1" noChangeArrowheads="1"/>
          </p:cNvSpPr>
          <p:nvPr>
            <p:ph type="title"/>
          </p:nvPr>
        </p:nvSpPr>
        <p:spPr/>
        <p:txBody>
          <a:bodyPr/>
          <a:lstStyle/>
          <a:p>
            <a:pPr eaLnBrk="1" hangingPunct="1"/>
            <a:r>
              <a:rPr lang="en-US" altLang="en-US" sz="3200"/>
              <a:t>Concatenation Example</a:t>
            </a:r>
          </a:p>
        </p:txBody>
      </p:sp>
      <p:sp>
        <p:nvSpPr>
          <p:cNvPr id="5124" name="Rectangle 3">
            <a:extLst>
              <a:ext uri="{FF2B5EF4-FFF2-40B4-BE49-F238E27FC236}">
                <a16:creationId xmlns:a16="http://schemas.microsoft.com/office/drawing/2014/main" id="{6C15BD08-D0E7-478C-9230-C7E6336E218E}"/>
              </a:ext>
            </a:extLst>
          </p:cNvPr>
          <p:cNvSpPr>
            <a:spLocks noGrp="1" noChangeArrowheads="1"/>
          </p:cNvSpPr>
          <p:nvPr>
            <p:ph idx="1"/>
          </p:nvPr>
        </p:nvSpPr>
        <p:spPr/>
        <p:txBody>
          <a:bodyPr rtlCol="0">
            <a:noAutofit/>
          </a:bodyPr>
          <a:lstStyle/>
          <a:p>
            <a:pPr marL="0" indent="0" eaLnBrk="1" fontAlgn="auto" hangingPunct="1">
              <a:spcAft>
                <a:spcPts val="0"/>
              </a:spcAft>
              <a:buNone/>
              <a:defRPr/>
            </a:pPr>
            <a:r>
              <a:rPr lang="en-US" sz="1400"/>
              <a:t>Concatenation becomes extremely useful when we want to output the value of different strings and variables together. Consider this situation:</a:t>
            </a:r>
          </a:p>
          <a:p>
            <a:pPr marL="0" indent="0" eaLnBrk="1" fontAlgn="auto" hangingPunct="1">
              <a:spcAft>
                <a:spcPts val="0"/>
              </a:spcAft>
              <a:buNone/>
              <a:defRPr/>
            </a:pPr>
            <a:endParaRPr lang="en-US" sz="1400"/>
          </a:p>
          <a:p>
            <a:pPr marL="1314450" lvl="3" indent="0" eaLnBrk="1" fontAlgn="auto" hangingPunct="1">
              <a:spcAft>
                <a:spcPts val="0"/>
              </a:spcAft>
              <a:buNone/>
              <a:defRPr/>
            </a:pPr>
            <a:r>
              <a:rPr lang="en-US" sz="1200" b="1">
                <a:latin typeface="Courier New" pitchFamily="49" charset="0"/>
                <a:cs typeface="Courier New" pitchFamily="49" charset="0"/>
              </a:rPr>
              <a:t>var firstName = "Bob";</a:t>
            </a:r>
          </a:p>
          <a:p>
            <a:pPr marL="1314450" lvl="3" indent="0" eaLnBrk="1" fontAlgn="auto" hangingPunct="1">
              <a:spcAft>
                <a:spcPts val="0"/>
              </a:spcAft>
              <a:buNone/>
              <a:defRPr/>
            </a:pPr>
            <a:r>
              <a:rPr lang="en-US" sz="1200" b="1">
                <a:latin typeface="Courier New" pitchFamily="49" charset="0"/>
                <a:cs typeface="Courier New" pitchFamily="49" charset="0"/>
              </a:rPr>
              <a:t>var lastName = "Smith";</a:t>
            </a:r>
          </a:p>
          <a:p>
            <a:pPr marL="1314450" lvl="3" indent="0" eaLnBrk="1" fontAlgn="auto" hangingPunct="1">
              <a:spcAft>
                <a:spcPts val="0"/>
              </a:spcAft>
              <a:buNone/>
              <a:defRPr/>
            </a:pPr>
            <a:r>
              <a:rPr lang="en-US" sz="1200" b="1">
                <a:latin typeface="Courier New" pitchFamily="49" charset="0"/>
                <a:cs typeface="Courier New" pitchFamily="49" charset="0"/>
              </a:rPr>
              <a:t>var favColor = "blue";</a:t>
            </a:r>
          </a:p>
          <a:p>
            <a:pPr marL="1314450" lvl="3" indent="0" eaLnBrk="1" fontAlgn="auto" hangingPunct="1">
              <a:spcAft>
                <a:spcPts val="0"/>
              </a:spcAft>
              <a:buNone/>
              <a:defRPr/>
            </a:pPr>
            <a:r>
              <a:rPr lang="en-US" sz="1200" b="1">
                <a:latin typeface="Courier New" pitchFamily="49" charset="0"/>
                <a:cs typeface="Courier New" pitchFamily="49" charset="0"/>
              </a:rPr>
              <a:t>alert(firstName);</a:t>
            </a:r>
          </a:p>
          <a:p>
            <a:pPr marL="1314450" lvl="3" indent="0" eaLnBrk="1" fontAlgn="auto" hangingPunct="1">
              <a:spcAft>
                <a:spcPts val="0"/>
              </a:spcAft>
              <a:buNone/>
              <a:defRPr/>
            </a:pPr>
            <a:r>
              <a:rPr lang="en-US" sz="1200" b="1">
                <a:latin typeface="Courier New" pitchFamily="49" charset="0"/>
                <a:cs typeface="Courier New" pitchFamily="49" charset="0"/>
              </a:rPr>
              <a:t>alert(lastName);</a:t>
            </a:r>
          </a:p>
          <a:p>
            <a:pPr marL="1314450" lvl="3" indent="0" eaLnBrk="1" fontAlgn="auto" hangingPunct="1">
              <a:spcAft>
                <a:spcPts val="0"/>
              </a:spcAft>
              <a:buNone/>
              <a:defRPr/>
            </a:pPr>
            <a:r>
              <a:rPr lang="en-US" sz="1200" b="1">
                <a:latin typeface="Courier New" pitchFamily="49" charset="0"/>
                <a:cs typeface="Courier New" pitchFamily="49" charset="0"/>
              </a:rPr>
              <a:t>alert(favColor);</a:t>
            </a:r>
            <a:endParaRPr lang="en-US" sz="600" b="1">
              <a:latin typeface="Courier New" pitchFamily="49" charset="0"/>
              <a:cs typeface="Courier New" pitchFamily="49" charset="0"/>
            </a:endParaRPr>
          </a:p>
          <a:p>
            <a:pPr marL="0" indent="0" eaLnBrk="1" fontAlgn="auto" hangingPunct="1">
              <a:spcAft>
                <a:spcPts val="0"/>
              </a:spcAft>
              <a:buNone/>
              <a:defRPr/>
            </a:pPr>
            <a:endParaRPr lang="en-US" sz="1400"/>
          </a:p>
          <a:p>
            <a:pPr marL="0" indent="0" eaLnBrk="1" fontAlgn="auto" hangingPunct="1">
              <a:spcAft>
                <a:spcPts val="0"/>
              </a:spcAft>
              <a:buNone/>
              <a:defRPr/>
            </a:pPr>
            <a:r>
              <a:rPr lang="en-US" sz="1400"/>
              <a:t>Hopefully you will agree that it is hardly good scripting!</a:t>
            </a:r>
          </a:p>
          <a:p>
            <a:pPr marL="0" indent="0" eaLnBrk="1" fontAlgn="auto" hangingPunct="1">
              <a:spcAft>
                <a:spcPts val="0"/>
              </a:spcAft>
              <a:buNone/>
              <a:defRPr/>
            </a:pPr>
            <a:endParaRPr lang="en-US" sz="1400"/>
          </a:p>
          <a:p>
            <a:pPr marL="0" indent="0" eaLnBrk="1" fontAlgn="auto" hangingPunct="1">
              <a:spcAft>
                <a:spcPts val="0"/>
              </a:spcAft>
              <a:buNone/>
              <a:defRPr/>
            </a:pPr>
            <a:r>
              <a:rPr lang="en-US" sz="1400"/>
              <a:t>Now compare it with: </a:t>
            </a:r>
          </a:p>
          <a:p>
            <a:pPr marL="1257300" lvl="3" indent="0" eaLnBrk="1" fontAlgn="auto" hangingPunct="1">
              <a:spcAft>
                <a:spcPts val="0"/>
              </a:spcAft>
              <a:buNone/>
              <a:defRPr/>
            </a:pPr>
            <a:r>
              <a:rPr lang="en-US" sz="1400" b="1">
                <a:latin typeface="Courier New" pitchFamily="49" charset="0"/>
                <a:cs typeface="Courier New" pitchFamily="49" charset="0"/>
              </a:rPr>
              <a:t>alert(firstName + " " + lastName + " " + favColor);</a:t>
            </a:r>
          </a:p>
          <a:p>
            <a:pPr marL="0" indent="0" eaLnBrk="1" fontAlgn="auto" hangingPunct="1">
              <a:spcAft>
                <a:spcPts val="0"/>
              </a:spcAft>
              <a:buNone/>
              <a:defRPr/>
            </a:pPr>
            <a:endParaRPr lang="en-US" sz="1400"/>
          </a:p>
          <a:p>
            <a:pPr marL="0" indent="0" eaLnBrk="1" fontAlgn="auto" hangingPunct="1">
              <a:spcAft>
                <a:spcPts val="0"/>
              </a:spcAft>
              <a:buNone/>
              <a:defRPr/>
            </a:pPr>
            <a:endParaRPr lang="en-US" sz="1400"/>
          </a:p>
          <a:p>
            <a:pPr marL="0" indent="0" eaLnBrk="1" fontAlgn="auto" hangingPunct="1">
              <a:spcAft>
                <a:spcPts val="0"/>
              </a:spcAft>
              <a:buNone/>
              <a:defRPr/>
            </a:pPr>
            <a:endParaRPr lang="en-US" sz="1400"/>
          </a:p>
          <a:p>
            <a:pPr marL="0" indent="0" eaLnBrk="1" fontAlgn="auto" hangingPunct="1">
              <a:spcAft>
                <a:spcPts val="0"/>
              </a:spcAft>
              <a:buNone/>
              <a:defRPr/>
            </a:pPr>
            <a:endParaRPr lang="en-US" sz="1400"/>
          </a:p>
          <a:p>
            <a:pPr marL="0" indent="0" eaLnBrk="1" fontAlgn="auto" hangingPunct="1">
              <a:spcAft>
                <a:spcPts val="0"/>
              </a:spcAft>
              <a:buNone/>
              <a:defRPr/>
            </a:pPr>
            <a:r>
              <a:rPr lang="en-US" sz="1400"/>
              <a:t>By concatenating the five strings together, this line of code will output all three variables in only </a:t>
            </a:r>
            <a:r>
              <a:rPr lang="en-US" sz="1400" u="sng"/>
              <a:t>one</a:t>
            </a:r>
            <a:r>
              <a:rPr lang="en-US" sz="1400"/>
              <a:t> alert box.</a:t>
            </a:r>
          </a:p>
          <a:p>
            <a:pPr marL="0" indent="0" eaLnBrk="1" fontAlgn="auto" hangingPunct="1">
              <a:spcAft>
                <a:spcPts val="0"/>
              </a:spcAft>
              <a:buNone/>
              <a:defRPr/>
            </a:pPr>
            <a:endParaRPr lang="en-US" sz="1400"/>
          </a:p>
          <a:p>
            <a:pPr marL="0" indent="0" eaLnBrk="1" fontAlgn="auto" hangingPunct="1">
              <a:spcAft>
                <a:spcPts val="0"/>
              </a:spcAft>
              <a:buNone/>
              <a:defRPr/>
            </a:pPr>
            <a:r>
              <a:rPr lang="en-US" sz="1400"/>
              <a:t>Note the need to put spaces between each string. If we did not, we would end up with one long string.</a:t>
            </a:r>
          </a:p>
        </p:txBody>
      </p:sp>
      <p:sp>
        <p:nvSpPr>
          <p:cNvPr id="10244" name="Slide Number Placeholder 5">
            <a:extLst>
              <a:ext uri="{FF2B5EF4-FFF2-40B4-BE49-F238E27FC236}">
                <a16:creationId xmlns:a16="http://schemas.microsoft.com/office/drawing/2014/main" id="{05439B29-0EDA-4A74-B2B8-AB729B19CB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EB37CF7-E4DF-457E-9E39-30C3D8366AA0}" type="slidenum">
              <a:rPr lang="en-US" altLang="en-US" sz="1200">
                <a:solidFill>
                  <a:srgbClr val="898989"/>
                </a:solidFill>
                <a:latin typeface="Arial" panose="020B0604020202020204" pitchFamily="34" charset="0"/>
              </a:rPr>
              <a:pPr>
                <a:spcBef>
                  <a:spcPct val="0"/>
                </a:spcBef>
                <a:buFontTx/>
                <a:buNone/>
              </a:pPr>
              <a:t>59</a:t>
            </a:fld>
            <a:endParaRPr lang="en-US" altLang="en-US" sz="1200">
              <a:solidFill>
                <a:srgbClr val="898989"/>
              </a:solidFill>
              <a:latin typeface="Arial" panose="020B0604020202020204" pitchFamily="34" charset="0"/>
            </a:endParaRPr>
          </a:p>
        </p:txBody>
      </p:sp>
      <p:pic>
        <p:nvPicPr>
          <p:cNvPr id="2" name="Picture 1">
            <a:extLst>
              <a:ext uri="{FF2B5EF4-FFF2-40B4-BE49-F238E27FC236}">
                <a16:creationId xmlns:a16="http://schemas.microsoft.com/office/drawing/2014/main" id="{63E8644A-A072-4F25-A665-7EA2216D0244}"/>
              </a:ext>
            </a:extLst>
          </p:cNvPr>
          <p:cNvPicPr>
            <a:picLocks noChangeAspect="1"/>
          </p:cNvPicPr>
          <p:nvPr/>
        </p:nvPicPr>
        <p:blipFill>
          <a:blip r:embed="rId3"/>
          <a:stretch>
            <a:fillRect/>
          </a:stretch>
        </p:blipFill>
        <p:spPr>
          <a:xfrm>
            <a:off x="5791200" y="1464756"/>
            <a:ext cx="2524424" cy="746108"/>
          </a:xfrm>
          <a:prstGeom prst="rect">
            <a:avLst/>
          </a:prstGeom>
        </p:spPr>
      </p:pic>
      <p:pic>
        <p:nvPicPr>
          <p:cNvPr id="3" name="Picture 2">
            <a:extLst>
              <a:ext uri="{FF2B5EF4-FFF2-40B4-BE49-F238E27FC236}">
                <a16:creationId xmlns:a16="http://schemas.microsoft.com/office/drawing/2014/main" id="{4542BDF0-61C3-42A4-83A4-1EBEB748DE3A}"/>
              </a:ext>
            </a:extLst>
          </p:cNvPr>
          <p:cNvPicPr>
            <a:picLocks noChangeAspect="1"/>
          </p:cNvPicPr>
          <p:nvPr/>
        </p:nvPicPr>
        <p:blipFill>
          <a:blip r:embed="rId4"/>
          <a:stretch>
            <a:fillRect/>
          </a:stretch>
        </p:blipFill>
        <p:spPr>
          <a:xfrm>
            <a:off x="6248400" y="1864224"/>
            <a:ext cx="2524424" cy="735594"/>
          </a:xfrm>
          <a:prstGeom prst="rect">
            <a:avLst/>
          </a:prstGeom>
        </p:spPr>
      </p:pic>
      <p:pic>
        <p:nvPicPr>
          <p:cNvPr id="4" name="Picture 3">
            <a:extLst>
              <a:ext uri="{FF2B5EF4-FFF2-40B4-BE49-F238E27FC236}">
                <a16:creationId xmlns:a16="http://schemas.microsoft.com/office/drawing/2014/main" id="{E375212E-31DD-4253-B99B-2A40C529F009}"/>
              </a:ext>
            </a:extLst>
          </p:cNvPr>
          <p:cNvPicPr>
            <a:picLocks noChangeAspect="1"/>
          </p:cNvPicPr>
          <p:nvPr/>
        </p:nvPicPr>
        <p:blipFill>
          <a:blip r:embed="rId5"/>
          <a:stretch>
            <a:fillRect/>
          </a:stretch>
        </p:blipFill>
        <p:spPr>
          <a:xfrm>
            <a:off x="6814988" y="2215065"/>
            <a:ext cx="2524424" cy="769507"/>
          </a:xfrm>
          <a:prstGeom prst="rect">
            <a:avLst/>
          </a:prstGeom>
        </p:spPr>
      </p:pic>
      <p:pic>
        <p:nvPicPr>
          <p:cNvPr id="5" name="Picture 4">
            <a:extLst>
              <a:ext uri="{FF2B5EF4-FFF2-40B4-BE49-F238E27FC236}">
                <a16:creationId xmlns:a16="http://schemas.microsoft.com/office/drawing/2014/main" id="{55790331-1509-4DF8-8616-4948DED38AC0}"/>
              </a:ext>
            </a:extLst>
          </p:cNvPr>
          <p:cNvPicPr>
            <a:picLocks noChangeAspect="1"/>
          </p:cNvPicPr>
          <p:nvPr/>
        </p:nvPicPr>
        <p:blipFill>
          <a:blip r:embed="rId6"/>
          <a:stretch>
            <a:fillRect/>
          </a:stretch>
        </p:blipFill>
        <p:spPr>
          <a:xfrm>
            <a:off x="4495800" y="4258183"/>
            <a:ext cx="2462514" cy="739298"/>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2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4">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2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124">
                                            <p:txEl>
                                              <p:pRg st="17" end="1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2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40D7B11-3563-477B-A4AE-B1D9406726EE}"/>
              </a:ext>
            </a:extLst>
          </p:cNvPr>
          <p:cNvSpPr>
            <a:spLocks noGrp="1"/>
          </p:cNvSpPr>
          <p:nvPr>
            <p:ph type="title"/>
          </p:nvPr>
        </p:nvSpPr>
        <p:spPr>
          <a:xfrm>
            <a:off x="2244076" y="978102"/>
            <a:ext cx="7941325" cy="1062644"/>
          </a:xfrm>
        </p:spPr>
        <p:txBody>
          <a:bodyPr anchor="b">
            <a:normAutofit/>
          </a:bodyPr>
          <a:lstStyle/>
          <a:p>
            <a:pPr algn="l"/>
            <a:r>
              <a:rPr lang="en-US" altLang="en-US" dirty="0"/>
              <a:t>Your first JS function: </a:t>
            </a:r>
            <a:r>
              <a:rPr lang="en-US" altLang="en-US" dirty="0">
                <a:latin typeface="Courier New" panose="02070309020205020404" pitchFamily="49" charset="0"/>
                <a:cs typeface="Courier New" panose="02070309020205020404" pitchFamily="49" charset="0"/>
              </a:rPr>
              <a:t>alert()</a:t>
            </a:r>
            <a:endParaRPr lang="en-US" altLang="en-US" dirty="0"/>
          </a:p>
        </p:txBody>
      </p:sp>
      <p:cxnSp>
        <p:nvCxnSpPr>
          <p:cNvPr id="137" name="Straight Connector 136">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09719"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1268" name="Picture 2">
            <a:extLst>
              <a:ext uri="{FF2B5EF4-FFF2-40B4-BE49-F238E27FC236}">
                <a16:creationId xmlns:a16="http://schemas.microsoft.com/office/drawing/2014/main" id="{CB48FDE7-7695-4655-BDD1-1EE0C47AF8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3600" y="3429001"/>
            <a:ext cx="2524860" cy="15435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267" name="Content Placeholder 2">
            <a:extLst>
              <a:ext uri="{FF2B5EF4-FFF2-40B4-BE49-F238E27FC236}">
                <a16:creationId xmlns:a16="http://schemas.microsoft.com/office/drawing/2014/main" id="{ADE692C6-0A35-4482-A2D3-D618AF66E271}"/>
              </a:ext>
            </a:extLst>
          </p:cNvPr>
          <p:cNvSpPr>
            <a:spLocks noGrp="1"/>
          </p:cNvSpPr>
          <p:nvPr>
            <p:ph idx="1"/>
          </p:nvPr>
        </p:nvSpPr>
        <p:spPr>
          <a:xfrm>
            <a:off x="5240516" y="2682434"/>
            <a:ext cx="4711627" cy="3870765"/>
          </a:xfrm>
        </p:spPr>
        <p:txBody>
          <a:bodyPr>
            <a:normAutofit/>
          </a:bodyPr>
          <a:lstStyle/>
          <a:p>
            <a:pPr>
              <a:lnSpc>
                <a:spcPct val="90000"/>
              </a:lnSpc>
            </a:pPr>
            <a:r>
              <a:rPr lang="en-US" altLang="en-US" sz="1800" dirty="0"/>
              <a:t>This is the tool we will use early on in this course to output information back to the user.</a:t>
            </a:r>
          </a:p>
          <a:p>
            <a:pPr lvl="1">
              <a:lnSpc>
                <a:spcPct val="90000"/>
              </a:lnSpc>
            </a:pPr>
            <a:r>
              <a:rPr lang="en-US" altLang="en-US" sz="1800" dirty="0"/>
              <a:t>We will soon learn a far better way of outputting information to a web document.</a:t>
            </a:r>
          </a:p>
          <a:p>
            <a:pPr>
              <a:lnSpc>
                <a:spcPct val="90000"/>
              </a:lnSpc>
            </a:pPr>
            <a:r>
              <a:rPr lang="en-US" altLang="en-US" sz="1800" dirty="0"/>
              <a:t>The </a:t>
            </a:r>
            <a:r>
              <a:rPr lang="en-US" altLang="en-US" sz="1800" dirty="0">
                <a:latin typeface="Courier New" panose="02070309020205020404" pitchFamily="49" charset="0"/>
                <a:cs typeface="Courier New" panose="02070309020205020404" pitchFamily="49" charset="0"/>
              </a:rPr>
              <a:t>alert()</a:t>
            </a:r>
            <a:r>
              <a:rPr lang="en-US" altLang="en-US" sz="1800" dirty="0"/>
              <a:t>function can accept all kinds of information inside the parentheses. </a:t>
            </a:r>
          </a:p>
          <a:p>
            <a:pPr>
              <a:lnSpc>
                <a:spcPct val="90000"/>
              </a:lnSpc>
            </a:pPr>
            <a:r>
              <a:rPr lang="en-US" altLang="en-US" sz="1800" dirty="0"/>
              <a:t>The </a:t>
            </a:r>
            <a:r>
              <a:rPr lang="en-US" altLang="en-US" sz="1800" dirty="0">
                <a:latin typeface="Courier New" panose="02070309020205020404" pitchFamily="49" charset="0"/>
                <a:cs typeface="Courier New" panose="02070309020205020404" pitchFamily="49" charset="0"/>
              </a:rPr>
              <a:t>alert()</a:t>
            </a:r>
            <a:r>
              <a:rPr lang="en-US" altLang="en-US" sz="1800" dirty="0"/>
              <a:t>function displays information inside a dialog box that has an ‘OK’ button. When the user clicks this 'OK' button, the box goes away.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653EDE4-D6A6-4279-B03F-942FD67743E0}"/>
              </a:ext>
            </a:extLst>
          </p:cNvPr>
          <p:cNvSpPr>
            <a:spLocks noGrp="1" noChangeArrowheads="1"/>
          </p:cNvSpPr>
          <p:nvPr>
            <p:ph type="title"/>
          </p:nvPr>
        </p:nvSpPr>
        <p:spPr/>
        <p:txBody>
          <a:bodyPr/>
          <a:lstStyle/>
          <a:p>
            <a:pPr eaLnBrk="1" hangingPunct="1"/>
            <a:r>
              <a:rPr lang="en-US" altLang="en-US" sz="3200"/>
              <a:t>Concatenation example</a:t>
            </a:r>
          </a:p>
        </p:txBody>
      </p:sp>
      <p:sp>
        <p:nvSpPr>
          <p:cNvPr id="3" name="Content Placeholder 2">
            <a:extLst>
              <a:ext uri="{FF2B5EF4-FFF2-40B4-BE49-F238E27FC236}">
                <a16:creationId xmlns:a16="http://schemas.microsoft.com/office/drawing/2014/main" id="{BC25AF00-2627-4DB9-9D9E-B37420A9608B}"/>
              </a:ext>
            </a:extLst>
          </p:cNvPr>
          <p:cNvSpPr>
            <a:spLocks noGrp="1"/>
          </p:cNvSpPr>
          <p:nvPr>
            <p:ph idx="1"/>
          </p:nvPr>
        </p:nvSpPr>
        <p:spPr/>
        <p:txBody>
          <a:bodyPr/>
          <a:lstStyle/>
          <a:p>
            <a:pPr marL="0" indent="0">
              <a:buNone/>
              <a:defRPr/>
            </a:pPr>
            <a:r>
              <a:rPr lang="en-US" sz="2000"/>
              <a:t>Study this example to ensure that you understand it. </a:t>
            </a:r>
          </a:p>
          <a:p>
            <a:pPr>
              <a:buFont typeface="Arial" charset="0"/>
              <a:buChar char="•"/>
              <a:defRPr/>
            </a:pPr>
            <a:endParaRPr lang="en-US" sz="2400"/>
          </a:p>
          <a:p>
            <a:pPr marL="800100" lvl="2" indent="0" eaLnBrk="1" hangingPunct="1">
              <a:buNone/>
              <a:defRPr/>
            </a:pPr>
            <a:r>
              <a:rPr lang="en-US" sz="1600" b="1">
                <a:latin typeface="Courier New" pitchFamily="49" charset="0"/>
                <a:cs typeface="Courier New" pitchFamily="49" charset="0"/>
              </a:rPr>
              <a:t>var firstName, lastName, age;</a:t>
            </a:r>
          </a:p>
          <a:p>
            <a:pPr marL="800100" lvl="2" indent="0" eaLnBrk="1" hangingPunct="1">
              <a:buNone/>
              <a:defRPr/>
            </a:pPr>
            <a:r>
              <a:rPr lang="en-US" sz="1600" b="1">
                <a:latin typeface="Courier New" pitchFamily="49" charset="0"/>
                <a:cs typeface="Courier New" pitchFamily="49" charset="0"/>
              </a:rPr>
              <a:t>firstName = document.getElementById('txtFirstName').value;</a:t>
            </a:r>
          </a:p>
          <a:p>
            <a:pPr marL="800100" lvl="2" indent="0" eaLnBrk="1" hangingPunct="1">
              <a:buNone/>
              <a:defRPr/>
            </a:pPr>
            <a:r>
              <a:rPr lang="en-US" sz="1600" b="1">
                <a:latin typeface="Courier New" pitchFamily="49" charset="0"/>
                <a:cs typeface="Courier New" pitchFamily="49" charset="0"/>
              </a:rPr>
              <a:t>lastName = document.getElementById('txtLastName').value;</a:t>
            </a:r>
          </a:p>
          <a:p>
            <a:pPr marL="800100" lvl="2" indent="0" eaLnBrk="1" hangingPunct="1">
              <a:buNone/>
              <a:defRPr/>
            </a:pPr>
            <a:r>
              <a:rPr lang="en-US" sz="1600" b="1">
                <a:latin typeface="Courier New" pitchFamily="49" charset="0"/>
                <a:cs typeface="Courier New" pitchFamily="49" charset="0"/>
              </a:rPr>
              <a:t>age = document. getElementById('txtAge').value;</a:t>
            </a:r>
          </a:p>
          <a:p>
            <a:pPr marL="800100" lvl="2" indent="0" eaLnBrk="1" hangingPunct="1">
              <a:buNone/>
              <a:defRPr/>
            </a:pPr>
            <a:endParaRPr lang="en-US" sz="1600" b="1">
              <a:latin typeface="Courier New" pitchFamily="49" charset="0"/>
              <a:cs typeface="Courier New" pitchFamily="49" charset="0"/>
            </a:endParaRPr>
          </a:p>
          <a:p>
            <a:pPr marL="800100" lvl="2" indent="0" eaLnBrk="1" hangingPunct="1">
              <a:buNone/>
              <a:defRPr/>
            </a:pPr>
            <a:r>
              <a:rPr lang="en-US" sz="1600" b="1">
                <a:solidFill>
                  <a:srgbClr val="FF0000"/>
                </a:solidFill>
                <a:latin typeface="Courier New" pitchFamily="49" charset="0"/>
                <a:cs typeface="Courier New" pitchFamily="49" charset="0"/>
              </a:rPr>
              <a:t>alert("Dear " +  firstName  +  " "  +  lastName +  ".");</a:t>
            </a:r>
          </a:p>
          <a:p>
            <a:pPr marL="800100" lvl="2" indent="0" eaLnBrk="1" hangingPunct="1">
              <a:buNone/>
              <a:defRPr/>
            </a:pPr>
            <a:r>
              <a:rPr lang="en-US" sz="1600" b="1">
                <a:solidFill>
                  <a:srgbClr val="FF0000"/>
                </a:solidFill>
                <a:latin typeface="Courier New" pitchFamily="49" charset="0"/>
                <a:cs typeface="Courier New" pitchFamily="49" charset="0"/>
              </a:rPr>
              <a:t>alert("You are "  +  age  +   " years old.");</a:t>
            </a:r>
          </a:p>
          <a:p>
            <a:pPr marL="0" indent="0">
              <a:buNone/>
              <a:defRPr/>
            </a:pPr>
            <a:endParaRPr lang="en-US" sz="2400"/>
          </a:p>
          <a:p>
            <a:pPr marL="0" indent="0">
              <a:buNone/>
              <a:defRPr/>
            </a:pPr>
            <a:r>
              <a:rPr lang="en-US" sz="1800"/>
              <a:t>As always, be sure to type out the example yourself and to experiment with it.</a:t>
            </a:r>
          </a:p>
          <a:p>
            <a:pPr marL="0" indent="0">
              <a:buNone/>
              <a:defRPr/>
            </a:pPr>
            <a:endParaRPr lang="en-US" sz="1800"/>
          </a:p>
          <a:p>
            <a:pPr marL="0" indent="0">
              <a:buNone/>
              <a:defRPr/>
            </a:pPr>
            <a:r>
              <a:rPr lang="en-US" sz="1800"/>
              <a:t>Incidentally, note how I typed a space before and after certain strings in our alert statements. If I neglected those spaces, I hope you can see that the words would all be scrunched up against each other. </a:t>
            </a:r>
          </a:p>
          <a:p>
            <a:pPr marL="0" indent="0">
              <a:buNone/>
              <a:defRPr/>
            </a:pPr>
            <a:endParaRPr lang="en-US" sz="1800"/>
          </a:p>
          <a:p>
            <a:pPr marL="0" indent="0">
              <a:buNone/>
              <a:defRPr/>
            </a:pPr>
            <a:r>
              <a:rPr lang="en-US" sz="1800"/>
              <a:t>Next, experiment by placing the entire string in just one </a:t>
            </a:r>
            <a:r>
              <a:rPr lang="en-US" sz="1800">
                <a:latin typeface="Courier New" panose="02070309020205020404" pitchFamily="49" charset="0"/>
                <a:cs typeface="Courier New" panose="02070309020205020404" pitchFamily="49" charset="0"/>
              </a:rPr>
              <a:t>alert()</a:t>
            </a:r>
            <a:r>
              <a:rPr lang="en-US" sz="1800"/>
              <a:t> window instead of two.</a:t>
            </a:r>
          </a:p>
          <a:p>
            <a:pPr>
              <a:buFont typeface="Arial" charset="0"/>
              <a:buChar char="•"/>
              <a:defRPr/>
            </a:pPr>
            <a:endParaRPr lang="en-US" sz="2400"/>
          </a:p>
          <a:p>
            <a:pPr>
              <a:buFont typeface="Arial" charset="0"/>
              <a:buChar char="•"/>
              <a:defRPr/>
            </a:pPr>
            <a:endParaRPr lang="en-US" sz="2400"/>
          </a:p>
        </p:txBody>
      </p:sp>
      <p:sp>
        <p:nvSpPr>
          <p:cNvPr id="12291" name="Slide Number Placeholder 5">
            <a:extLst>
              <a:ext uri="{FF2B5EF4-FFF2-40B4-BE49-F238E27FC236}">
                <a16:creationId xmlns:a16="http://schemas.microsoft.com/office/drawing/2014/main" id="{B020FC85-AD19-4760-9219-F588B50F00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05FBC91-DB38-4D15-A734-023A397CC972}" type="slidenum">
              <a:rPr lang="en-US" altLang="en-US" sz="1200">
                <a:solidFill>
                  <a:srgbClr val="898989"/>
                </a:solidFill>
                <a:latin typeface="Arial" panose="020B0604020202020204" pitchFamily="34" charset="0"/>
              </a:rPr>
              <a:pPr>
                <a:spcBef>
                  <a:spcPct val="0"/>
                </a:spcBef>
                <a:buFontTx/>
                <a:buNone/>
              </a:pPr>
              <a:t>60</a:t>
            </a:fld>
            <a:endParaRPr lang="en-US" altLang="en-US" sz="1200">
              <a:solidFill>
                <a:srgbClr val="898989"/>
              </a:solidFill>
              <a:latin typeface="Arial" panose="020B0604020202020204" pitchFamily="34" charset="0"/>
            </a:endParaRPr>
          </a:p>
        </p:txBody>
      </p:sp>
      <p:sp>
        <p:nvSpPr>
          <p:cNvPr id="12292" name="TextBox 4">
            <a:extLst>
              <a:ext uri="{FF2B5EF4-FFF2-40B4-BE49-F238E27FC236}">
                <a16:creationId xmlns:a16="http://schemas.microsoft.com/office/drawing/2014/main" id="{743F1194-DA8F-4BD5-9A05-DC02F1B8419F}"/>
              </a:ext>
            </a:extLst>
          </p:cNvPr>
          <p:cNvSpPr txBox="1">
            <a:spLocks noChangeArrowheads="1"/>
          </p:cNvSpPr>
          <p:nvPr/>
        </p:nvSpPr>
        <p:spPr bwMode="auto">
          <a:xfrm>
            <a:off x="1905000" y="3048001"/>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b="1">
              <a:latin typeface="Arial" panose="020B0604020202020204" pitchFamily="34" charset="0"/>
            </a:endParaRPr>
          </a:p>
          <a:p>
            <a:pPr eaLnBrk="1" hangingPunct="1">
              <a:spcBef>
                <a:spcPct val="0"/>
              </a:spcBef>
              <a:buFontTx/>
              <a:buNone/>
            </a:pPr>
            <a:endParaRPr lang="en-US" altLang="en-US" sz="1800" b="1">
              <a:latin typeface="Arial" panose="020B0604020202020204" pitchFamily="34" charset="0"/>
            </a:endParaRPr>
          </a:p>
        </p:txBody>
      </p:sp>
    </p:spTree>
  </p:cSld>
  <p:clrMapOvr>
    <a:masterClrMapping/>
  </p:clrMapOvr>
  <p:transition>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le 1">
            <a:extLst>
              <a:ext uri="{FF2B5EF4-FFF2-40B4-BE49-F238E27FC236}">
                <a16:creationId xmlns:a16="http://schemas.microsoft.com/office/drawing/2014/main" id="{532B0E42-0F6C-40D6-A203-E6CCB5C1091C}"/>
              </a:ext>
            </a:extLst>
          </p:cNvPr>
          <p:cNvSpPr>
            <a:spLocks noGrp="1"/>
          </p:cNvSpPr>
          <p:nvPr>
            <p:ph type="title"/>
          </p:nvPr>
        </p:nvSpPr>
        <p:spPr/>
        <p:txBody>
          <a:bodyPr/>
          <a:lstStyle/>
          <a:p>
            <a:pPr algn="r"/>
            <a:r>
              <a:rPr lang="en-US" altLang="en-US" sz="3200" dirty="0"/>
              <a:t>File: concat_ex1.html</a:t>
            </a:r>
          </a:p>
        </p:txBody>
      </p:sp>
      <p:sp>
        <p:nvSpPr>
          <p:cNvPr id="14338" name="Slide Number Placeholder 3">
            <a:extLst>
              <a:ext uri="{FF2B5EF4-FFF2-40B4-BE49-F238E27FC236}">
                <a16:creationId xmlns:a16="http://schemas.microsoft.com/office/drawing/2014/main" id="{B900B016-2F02-404B-9314-80794D9CFED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A49DB7-822E-4CE5-A570-E9D4354E926D}" type="slidenum">
              <a:rPr lang="en-US" altLang="en-US" sz="1200">
                <a:solidFill>
                  <a:srgbClr val="898989"/>
                </a:solidFill>
                <a:latin typeface="Arial" panose="020B0604020202020204" pitchFamily="34" charset="0"/>
              </a:rPr>
              <a:pPr>
                <a:spcBef>
                  <a:spcPct val="0"/>
                </a:spcBef>
                <a:buFontTx/>
                <a:buNone/>
              </a:pPr>
              <a:t>61</a:t>
            </a:fld>
            <a:endParaRPr lang="en-US" altLang="en-US" sz="1200">
              <a:solidFill>
                <a:srgbClr val="898989"/>
              </a:solidFill>
              <a:latin typeface="Arial" panose="020B0604020202020204" pitchFamily="34" charset="0"/>
            </a:endParaRPr>
          </a:p>
        </p:txBody>
      </p:sp>
      <p:sp>
        <p:nvSpPr>
          <p:cNvPr id="14339" name="TextBox 4">
            <a:extLst>
              <a:ext uri="{FF2B5EF4-FFF2-40B4-BE49-F238E27FC236}">
                <a16:creationId xmlns:a16="http://schemas.microsoft.com/office/drawing/2014/main" id="{53E1F44A-CB2C-464A-97AA-44DFDD532649}"/>
              </a:ext>
            </a:extLst>
          </p:cNvPr>
          <p:cNvSpPr txBox="1">
            <a:spLocks noChangeArrowheads="1"/>
          </p:cNvSpPr>
          <p:nvPr/>
        </p:nvSpPr>
        <p:spPr bwMode="auto">
          <a:xfrm>
            <a:off x="838200" y="274638"/>
            <a:ext cx="8686800"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&lt;!DOCTYPE html&gt;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&lt;html lang="</a:t>
            </a:r>
            <a:r>
              <a:rPr lang="en-US" altLang="en-US" sz="1400" dirty="0" err="1">
                <a:latin typeface="Courier New" panose="02070309020205020404" pitchFamily="49" charset="0"/>
                <a:cs typeface="Courier New" panose="02070309020205020404" pitchFamily="49" charset="0"/>
              </a:rPr>
              <a:t>en</a:t>
            </a:r>
            <a:r>
              <a:rPr lang="en-US" altLang="en-US" sz="1400" dirty="0">
                <a:latin typeface="Courier New" panose="02070309020205020404" pitchFamily="49" charset="0"/>
                <a:cs typeface="Courier New" panose="02070309020205020404" pitchFamily="49" charset="0"/>
              </a:rPr>
              <a:t>"&gt;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&lt;head&gt;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&lt;meta charset="utf-8"&gt;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&lt;title&gt;Practice Makes Perfect&lt;/title&gt;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a:solidFill>
                  <a:srgbClr val="00B050"/>
                </a:solidFill>
                <a:latin typeface="Courier New" panose="02070309020205020404" pitchFamily="49" charset="0"/>
                <a:cs typeface="Courier New" panose="02070309020205020404" pitchFamily="49" charset="0"/>
              </a:rPr>
              <a:t>&lt;script&gt;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function </a:t>
            </a:r>
            <a:r>
              <a:rPr lang="en-US" altLang="en-US" sz="1400" dirty="0" err="1">
                <a:latin typeface="Courier New" panose="02070309020205020404" pitchFamily="49" charset="0"/>
                <a:cs typeface="Courier New" panose="02070309020205020404" pitchFamily="49" charset="0"/>
              </a:rPr>
              <a:t>testConcatenation</a:t>
            </a:r>
            <a:r>
              <a:rPr lang="en-US" altLang="en-US" sz="140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var </a:t>
            </a:r>
            <a:r>
              <a:rPr lang="en-US" altLang="en-US" sz="1400" dirty="0" err="1">
                <a:latin typeface="Courier New" panose="02070309020205020404" pitchFamily="49" charset="0"/>
                <a:cs typeface="Courier New" panose="02070309020205020404" pitchFamily="49" charset="0"/>
              </a:rPr>
              <a:t>firstName</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lastName</a:t>
            </a:r>
            <a:r>
              <a:rPr lang="en-US" altLang="en-US" sz="1400" dirty="0">
                <a:latin typeface="Courier New" panose="02070309020205020404" pitchFamily="49" charset="0"/>
                <a:cs typeface="Courier New" panose="02070309020205020404" pitchFamily="49" charset="0"/>
              </a:rPr>
              <a:t>, age;</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firstName</a:t>
            </a:r>
            <a:r>
              <a:rPr lang="en-US" altLang="en-US" sz="1400" dirty="0">
                <a:latin typeface="Courier New" panose="02070309020205020404" pitchFamily="49" charset="0"/>
                <a:cs typeface="Courier New" panose="02070309020205020404" pitchFamily="49" charset="0"/>
              </a:rPr>
              <a:t> = </a:t>
            </a:r>
            <a:r>
              <a:rPr lang="en-US" altLang="en-US" sz="1400" dirty="0" err="1">
                <a:latin typeface="Courier New" panose="02070309020205020404" pitchFamily="49" charset="0"/>
                <a:cs typeface="Courier New" panose="02070309020205020404" pitchFamily="49" charset="0"/>
              </a:rPr>
              <a:t>document.getElementById</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txtFirstName</a:t>
            </a:r>
            <a:r>
              <a:rPr lang="en-US" altLang="en-US" sz="1400" dirty="0">
                <a:latin typeface="Courier New" panose="02070309020205020404" pitchFamily="49" charset="0"/>
                <a:cs typeface="Courier New" panose="02070309020205020404" pitchFamily="49" charset="0"/>
              </a:rPr>
              <a:t>').value;</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lastName</a:t>
            </a:r>
            <a:r>
              <a:rPr lang="en-US" altLang="en-US" sz="1400" dirty="0">
                <a:latin typeface="Courier New" panose="02070309020205020404" pitchFamily="49" charset="0"/>
                <a:cs typeface="Courier New" panose="02070309020205020404" pitchFamily="49" charset="0"/>
              </a:rPr>
              <a:t> = </a:t>
            </a:r>
            <a:r>
              <a:rPr lang="en-US" altLang="en-US" sz="1400" dirty="0" err="1">
                <a:latin typeface="Courier New" panose="02070309020205020404" pitchFamily="49" charset="0"/>
                <a:cs typeface="Courier New" panose="02070309020205020404" pitchFamily="49" charset="0"/>
              </a:rPr>
              <a:t>document.getElementById</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txtLastName</a:t>
            </a:r>
            <a:r>
              <a:rPr lang="en-US" altLang="en-US" sz="1400" dirty="0">
                <a:latin typeface="Courier New" panose="02070309020205020404" pitchFamily="49" charset="0"/>
                <a:cs typeface="Courier New" panose="02070309020205020404" pitchFamily="49" charset="0"/>
              </a:rPr>
              <a:t>').value;</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age = </a:t>
            </a:r>
            <a:r>
              <a:rPr lang="en-US" altLang="en-US" sz="1400" dirty="0" err="1">
                <a:latin typeface="Courier New" panose="02070309020205020404" pitchFamily="49" charset="0"/>
                <a:cs typeface="Courier New" panose="02070309020205020404" pitchFamily="49" charset="0"/>
              </a:rPr>
              <a:t>document.getElementById</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txtAge</a:t>
            </a:r>
            <a:r>
              <a:rPr lang="en-US" altLang="en-US" sz="1400" dirty="0">
                <a:latin typeface="Courier New" panose="02070309020205020404" pitchFamily="49" charset="0"/>
                <a:cs typeface="Courier New" panose="02070309020205020404" pitchFamily="49" charset="0"/>
              </a:rPr>
              <a:t>').value;</a:t>
            </a:r>
          </a:p>
          <a:p>
            <a:pPr eaLnBrk="1" hangingPunct="1">
              <a:spcBef>
                <a:spcPct val="0"/>
              </a:spcBef>
              <a:buFontTx/>
              <a:buNone/>
            </a:pPr>
            <a:endParaRPr lang="en-US" altLang="en-US" sz="140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400" b="1" dirty="0">
                <a:latin typeface="Courier New" panose="02070309020205020404" pitchFamily="49" charset="0"/>
                <a:cs typeface="Courier New" panose="02070309020205020404" pitchFamily="49" charset="0"/>
              </a:rPr>
              <a:t>	  alert(	"Hello " +  </a:t>
            </a:r>
            <a:r>
              <a:rPr lang="en-US" altLang="en-US" sz="1400" b="1" dirty="0" err="1">
                <a:latin typeface="Courier New" panose="02070309020205020404" pitchFamily="49" charset="0"/>
                <a:cs typeface="Courier New" panose="02070309020205020404" pitchFamily="49" charset="0"/>
              </a:rPr>
              <a:t>firstName</a:t>
            </a:r>
            <a:r>
              <a:rPr lang="en-US" altLang="en-US" sz="1400" b="1" dirty="0">
                <a:latin typeface="Courier New" panose="02070309020205020404" pitchFamily="49" charset="0"/>
                <a:cs typeface="Courier New" panose="02070309020205020404" pitchFamily="49" charset="0"/>
              </a:rPr>
              <a:t>  +  " "  +  </a:t>
            </a:r>
            <a:r>
              <a:rPr lang="en-US" altLang="en-US" sz="1400" b="1" dirty="0" err="1">
                <a:latin typeface="Courier New" panose="02070309020205020404" pitchFamily="49" charset="0"/>
                <a:cs typeface="Courier New" panose="02070309020205020404" pitchFamily="49" charset="0"/>
              </a:rPr>
              <a:t>lastName</a:t>
            </a:r>
            <a:r>
              <a:rPr lang="en-US" altLang="en-US" sz="1400" b="1" dirty="0">
                <a:latin typeface="Courier New" panose="02070309020205020404" pitchFamily="49" charset="0"/>
                <a:cs typeface="Courier New" panose="02070309020205020404" pitchFamily="49" charset="0"/>
              </a:rPr>
              <a:t> +  "! "</a:t>
            </a:r>
          </a:p>
          <a:p>
            <a:pPr eaLnBrk="1" hangingPunct="1">
              <a:spcBef>
                <a:spcPct val="0"/>
              </a:spcBef>
              <a:buFontTx/>
              <a:buNone/>
            </a:pPr>
            <a:r>
              <a:rPr lang="en-US" altLang="en-US" sz="1400" b="1" dirty="0">
                <a:latin typeface="Courier New" panose="02070309020205020404" pitchFamily="49" charset="0"/>
                <a:cs typeface="Courier New" panose="02070309020205020404" pitchFamily="49" charset="0"/>
              </a:rPr>
              <a:t>	  	+ "You are "  +  age  +   " years old.");</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&lt;/script&gt;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&lt;/head&gt;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&lt;body&gt;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&lt;h1&gt;It Takes Practice...&lt;/h1&gt;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&lt;form id="</a:t>
            </a:r>
            <a:r>
              <a:rPr lang="en-US" altLang="en-US" sz="1400" dirty="0" err="1">
                <a:latin typeface="Courier New" panose="02070309020205020404" pitchFamily="49" charset="0"/>
                <a:cs typeface="Courier New" panose="02070309020205020404" pitchFamily="49" charset="0"/>
              </a:rPr>
              <a:t>userInfo</a:t>
            </a:r>
            <a:r>
              <a:rPr lang="en-US" altLang="en-US" sz="1400" dirty="0">
                <a:latin typeface="Courier New" panose="02070309020205020404" pitchFamily="49" charset="0"/>
                <a:cs typeface="Courier New" panose="02070309020205020404" pitchFamily="49" charset="0"/>
              </a:rPr>
              <a:t>"&gt;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&lt;p&gt;First Name: 	&lt;input type="text" id="</a:t>
            </a:r>
            <a:r>
              <a:rPr lang="en-US" altLang="en-US" sz="1400" dirty="0" err="1">
                <a:latin typeface="Courier New" panose="02070309020205020404" pitchFamily="49" charset="0"/>
                <a:cs typeface="Courier New" panose="02070309020205020404" pitchFamily="49" charset="0"/>
              </a:rPr>
              <a:t>txtFirstName</a:t>
            </a:r>
            <a:r>
              <a:rPr lang="en-US" altLang="en-US" sz="1400" dirty="0">
                <a:latin typeface="Courier New" panose="02070309020205020404" pitchFamily="49" charset="0"/>
                <a:cs typeface="Courier New" panose="02070309020205020404" pitchFamily="49" charset="0"/>
              </a:rPr>
              <a:t>"&gt;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&lt;p&gt;Last Name:  	&lt;input type="text" id="</a:t>
            </a:r>
            <a:r>
              <a:rPr lang="en-US" altLang="en-US" sz="1400" dirty="0" err="1">
                <a:latin typeface="Courier New" panose="02070309020205020404" pitchFamily="49" charset="0"/>
                <a:cs typeface="Courier New" panose="02070309020205020404" pitchFamily="49" charset="0"/>
              </a:rPr>
              <a:t>txtLastName</a:t>
            </a:r>
            <a:r>
              <a:rPr lang="en-US" altLang="en-US" sz="1400" dirty="0">
                <a:latin typeface="Courier New" panose="02070309020205020404" pitchFamily="49" charset="0"/>
                <a:cs typeface="Courier New" panose="02070309020205020404" pitchFamily="49" charset="0"/>
              </a:rPr>
              <a:t>"&gt;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&lt;p&gt;Age: 		&lt;input type="text" id="</a:t>
            </a:r>
            <a:r>
              <a:rPr lang="en-US" altLang="en-US" sz="1400" dirty="0" err="1">
                <a:latin typeface="Courier New" panose="02070309020205020404" pitchFamily="49" charset="0"/>
                <a:cs typeface="Courier New" panose="02070309020205020404" pitchFamily="49" charset="0"/>
              </a:rPr>
              <a:t>txtAge</a:t>
            </a:r>
            <a:r>
              <a:rPr lang="en-US" altLang="en-US" sz="1400" dirty="0">
                <a:latin typeface="Courier New" panose="02070309020205020404" pitchFamily="49" charset="0"/>
                <a:cs typeface="Courier New" panose="02070309020205020404" pitchFamily="49" charset="0"/>
              </a:rPr>
              <a:t>"&gt;</a:t>
            </a:r>
          </a:p>
          <a:p>
            <a:pPr eaLnBrk="1" hangingPunct="1">
              <a:spcBef>
                <a:spcPct val="0"/>
              </a:spcBef>
              <a:buFontTx/>
              <a:buNone/>
            </a:pPr>
            <a:endParaRPr lang="en-US" altLang="en-US" sz="140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&lt;p&gt;&lt;button onclick="</a:t>
            </a:r>
            <a:r>
              <a:rPr lang="en-US" altLang="en-US" sz="1400" dirty="0" err="1">
                <a:latin typeface="Courier New" panose="02070309020205020404" pitchFamily="49" charset="0"/>
                <a:cs typeface="Courier New" panose="02070309020205020404" pitchFamily="49" charset="0"/>
              </a:rPr>
              <a:t>testConcatenation</a:t>
            </a:r>
            <a:r>
              <a:rPr lang="en-US" altLang="en-US" sz="1400" dirty="0">
                <a:latin typeface="Courier New" panose="02070309020205020404" pitchFamily="49" charset="0"/>
                <a:cs typeface="Courier New" panose="02070309020205020404" pitchFamily="49" charset="0"/>
              </a:rPr>
              <a:t>()"&gt;Submit&lt;/button&gt;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&lt;/form&gt;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&lt;/body&gt;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1" end="2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2" end="2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3" end="2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25" end="2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339">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9">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33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le 1">
            <a:extLst>
              <a:ext uri="{FF2B5EF4-FFF2-40B4-BE49-F238E27FC236}">
                <a16:creationId xmlns:a16="http://schemas.microsoft.com/office/drawing/2014/main" id="{532B0E42-0F6C-40D6-A203-E6CCB5C1091C}"/>
              </a:ext>
            </a:extLst>
          </p:cNvPr>
          <p:cNvSpPr>
            <a:spLocks noGrp="1"/>
          </p:cNvSpPr>
          <p:nvPr>
            <p:ph type="title"/>
          </p:nvPr>
        </p:nvSpPr>
        <p:spPr/>
        <p:txBody>
          <a:bodyPr/>
          <a:lstStyle/>
          <a:p>
            <a:r>
              <a:rPr lang="en-US" altLang="en-US" sz="2400"/>
              <a:t>When Form Elements Go Rogue</a:t>
            </a:r>
            <a:br>
              <a:rPr lang="en-US" altLang="en-US" sz="2000"/>
            </a:br>
            <a:r>
              <a:rPr lang="en-US" altLang="en-US" sz="1600"/>
              <a:t>File: </a:t>
            </a:r>
            <a:r>
              <a:rPr lang="en-US" altLang="en-US" sz="1600">
                <a:latin typeface="Courier New" panose="02070309020205020404" pitchFamily="49" charset="0"/>
                <a:cs typeface="Courier New" panose="02070309020205020404" pitchFamily="49" charset="0"/>
              </a:rPr>
              <a:t>age_next_year_no_parse.html</a:t>
            </a:r>
            <a:endParaRPr lang="en-US" altLang="en-US" sz="2000">
              <a:latin typeface="Courier New" panose="02070309020205020404" pitchFamily="49" charset="0"/>
              <a:cs typeface="Courier New" panose="02070309020205020404" pitchFamily="49" charset="0"/>
            </a:endParaRPr>
          </a:p>
        </p:txBody>
      </p:sp>
      <p:sp>
        <p:nvSpPr>
          <p:cNvPr id="14338" name="Slide Number Placeholder 3">
            <a:extLst>
              <a:ext uri="{FF2B5EF4-FFF2-40B4-BE49-F238E27FC236}">
                <a16:creationId xmlns:a16="http://schemas.microsoft.com/office/drawing/2014/main" id="{B900B016-2F02-404B-9314-80794D9CFED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A49DB7-822E-4CE5-A570-E9D4354E926D}" type="slidenum">
              <a:rPr lang="en-US" altLang="en-US" sz="1200">
                <a:solidFill>
                  <a:srgbClr val="898989"/>
                </a:solidFill>
                <a:latin typeface="Arial" panose="020B0604020202020204" pitchFamily="34" charset="0"/>
              </a:rPr>
              <a:pPr>
                <a:spcBef>
                  <a:spcPct val="0"/>
                </a:spcBef>
                <a:buFontTx/>
                <a:buNone/>
              </a:pPr>
              <a:t>62</a:t>
            </a:fld>
            <a:endParaRPr lang="en-US" altLang="en-US" sz="1200">
              <a:solidFill>
                <a:srgbClr val="898989"/>
              </a:solidFill>
              <a:latin typeface="Arial" panose="020B0604020202020204" pitchFamily="34" charset="0"/>
            </a:endParaRPr>
          </a:p>
        </p:txBody>
      </p:sp>
      <p:sp>
        <p:nvSpPr>
          <p:cNvPr id="14339" name="TextBox 4">
            <a:extLst>
              <a:ext uri="{FF2B5EF4-FFF2-40B4-BE49-F238E27FC236}">
                <a16:creationId xmlns:a16="http://schemas.microsoft.com/office/drawing/2014/main" id="{53E1F44A-CB2C-464A-97AA-44DFDD532649}"/>
              </a:ext>
            </a:extLst>
          </p:cNvPr>
          <p:cNvSpPr txBox="1">
            <a:spLocks noChangeArrowheads="1"/>
          </p:cNvSpPr>
          <p:nvPr/>
        </p:nvSpPr>
        <p:spPr bwMode="auto">
          <a:xfrm>
            <a:off x="1752600" y="1551759"/>
            <a:ext cx="86868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&lt;!DOCTYPE html&gt;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&lt;html lang="</a:t>
            </a:r>
            <a:r>
              <a:rPr lang="en-US" altLang="en-US" sz="1400" dirty="0" err="1">
                <a:latin typeface="Courier New" panose="02070309020205020404" pitchFamily="49" charset="0"/>
                <a:cs typeface="Courier New" panose="02070309020205020404" pitchFamily="49" charset="0"/>
              </a:rPr>
              <a:t>en</a:t>
            </a:r>
            <a:r>
              <a:rPr lang="en-US" altLang="en-US" sz="1400" dirty="0">
                <a:latin typeface="Courier New" panose="02070309020205020404" pitchFamily="49" charset="0"/>
                <a:cs typeface="Courier New" panose="02070309020205020404" pitchFamily="49" charset="0"/>
              </a:rPr>
              <a:t>"&gt;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&lt;head&gt;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&lt;meta charset="utf-8"&gt;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&lt;title&gt;Form Elements are Strings&lt;/title&gt;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a:solidFill>
                  <a:srgbClr val="00B050"/>
                </a:solidFill>
                <a:latin typeface="Courier New" panose="02070309020205020404" pitchFamily="49" charset="0"/>
                <a:cs typeface="Courier New" panose="02070309020205020404" pitchFamily="49" charset="0"/>
              </a:rPr>
              <a:t>&lt;script&gt;</a:t>
            </a:r>
          </a:p>
          <a:p>
            <a:pPr eaLnBrk="1" hangingPunct="1">
              <a:spcBef>
                <a:spcPct val="0"/>
              </a:spcBef>
              <a:buFontTx/>
              <a:buNone/>
            </a:pPr>
            <a:r>
              <a:rPr lang="en-US" altLang="en-US" sz="1400" dirty="0">
                <a:solidFill>
                  <a:srgbClr val="00B050"/>
                </a:solidFill>
                <a:latin typeface="Courier New" panose="02070309020205020404" pitchFamily="49" charset="0"/>
                <a:cs typeface="Courier New" panose="02070309020205020404" pitchFamily="49" charset="0"/>
              </a:rPr>
              <a:t>  function </a:t>
            </a:r>
            <a:r>
              <a:rPr lang="en-US" altLang="en-US" sz="1400" dirty="0" err="1">
                <a:solidFill>
                  <a:srgbClr val="00B050"/>
                </a:solidFill>
                <a:latin typeface="Courier New" panose="02070309020205020404" pitchFamily="49" charset="0"/>
                <a:cs typeface="Courier New" panose="02070309020205020404" pitchFamily="49" charset="0"/>
              </a:rPr>
              <a:t>calcNextYear</a:t>
            </a:r>
            <a:r>
              <a:rPr lang="en-US" altLang="en-US" sz="1400" dirty="0">
                <a:solidFill>
                  <a:srgbClr val="00B05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dirty="0">
                <a:solidFill>
                  <a:srgbClr val="00B05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dirty="0">
                <a:solidFill>
                  <a:srgbClr val="00B050"/>
                </a:solidFill>
                <a:latin typeface="Courier New" panose="02070309020205020404" pitchFamily="49" charset="0"/>
                <a:cs typeface="Courier New" panose="02070309020205020404" pitchFamily="49" charset="0"/>
              </a:rPr>
              <a:t>    var </a:t>
            </a:r>
            <a:r>
              <a:rPr lang="en-US" altLang="en-US" sz="1400" dirty="0" err="1">
                <a:solidFill>
                  <a:srgbClr val="00B050"/>
                </a:solidFill>
                <a:latin typeface="Courier New" panose="02070309020205020404" pitchFamily="49" charset="0"/>
                <a:cs typeface="Courier New" panose="02070309020205020404" pitchFamily="49" charset="0"/>
              </a:rPr>
              <a:t>ageThisYear</a:t>
            </a:r>
            <a:r>
              <a:rPr lang="en-US" altLang="en-US" sz="1400" dirty="0">
                <a:solidFill>
                  <a:srgbClr val="00B050"/>
                </a:solidFill>
                <a:latin typeface="Courier New" panose="02070309020205020404" pitchFamily="49" charset="0"/>
                <a:cs typeface="Courier New" panose="02070309020205020404" pitchFamily="49" charset="0"/>
              </a:rPr>
              <a:t>, </a:t>
            </a:r>
            <a:r>
              <a:rPr lang="en-US" altLang="en-US" sz="1400" dirty="0" err="1">
                <a:solidFill>
                  <a:srgbClr val="00B050"/>
                </a:solidFill>
                <a:latin typeface="Courier New" panose="02070309020205020404" pitchFamily="49" charset="0"/>
                <a:cs typeface="Courier New" panose="02070309020205020404" pitchFamily="49" charset="0"/>
              </a:rPr>
              <a:t>ageNextYear</a:t>
            </a:r>
            <a:r>
              <a:rPr lang="en-US" altLang="en-US" sz="1400" dirty="0">
                <a:solidFill>
                  <a:srgbClr val="00B050"/>
                </a:solidFill>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dirty="0">
                <a:solidFill>
                  <a:srgbClr val="00B050"/>
                </a:solidFill>
                <a:latin typeface="Courier New" panose="02070309020205020404" pitchFamily="49" charset="0"/>
                <a:cs typeface="Courier New" panose="02070309020205020404" pitchFamily="49" charset="0"/>
              </a:rPr>
              <a:t>    </a:t>
            </a:r>
            <a:r>
              <a:rPr lang="en-US" altLang="en-US" sz="1400" dirty="0" err="1">
                <a:solidFill>
                  <a:srgbClr val="00B050"/>
                </a:solidFill>
                <a:latin typeface="Courier New" panose="02070309020205020404" pitchFamily="49" charset="0"/>
                <a:cs typeface="Courier New" panose="02070309020205020404" pitchFamily="49" charset="0"/>
              </a:rPr>
              <a:t>ageThisYear</a:t>
            </a:r>
            <a:r>
              <a:rPr lang="en-US" altLang="en-US" sz="1400" dirty="0">
                <a:solidFill>
                  <a:srgbClr val="00B050"/>
                </a:solidFill>
                <a:latin typeface="Courier New" panose="02070309020205020404" pitchFamily="49" charset="0"/>
                <a:cs typeface="Courier New" panose="02070309020205020404" pitchFamily="49" charset="0"/>
              </a:rPr>
              <a:t> = </a:t>
            </a:r>
            <a:r>
              <a:rPr lang="en-US" altLang="en-US" sz="1400" dirty="0" err="1">
                <a:solidFill>
                  <a:srgbClr val="00B050"/>
                </a:solidFill>
                <a:latin typeface="Courier New" panose="02070309020205020404" pitchFamily="49" charset="0"/>
                <a:cs typeface="Courier New" panose="02070309020205020404" pitchFamily="49" charset="0"/>
              </a:rPr>
              <a:t>document.getElementById</a:t>
            </a:r>
            <a:r>
              <a:rPr lang="en-US" altLang="en-US" sz="1400" dirty="0">
                <a:solidFill>
                  <a:srgbClr val="00B050"/>
                </a:solidFill>
                <a:latin typeface="Courier New" panose="02070309020205020404" pitchFamily="49" charset="0"/>
                <a:cs typeface="Courier New" panose="02070309020205020404" pitchFamily="49" charset="0"/>
              </a:rPr>
              <a:t>('</a:t>
            </a:r>
            <a:r>
              <a:rPr lang="en-US" altLang="en-US" sz="1400" dirty="0" err="1">
                <a:solidFill>
                  <a:srgbClr val="00B050"/>
                </a:solidFill>
                <a:latin typeface="Courier New" panose="02070309020205020404" pitchFamily="49" charset="0"/>
                <a:cs typeface="Courier New" panose="02070309020205020404" pitchFamily="49" charset="0"/>
              </a:rPr>
              <a:t>txtAge</a:t>
            </a:r>
            <a:r>
              <a:rPr lang="en-US" altLang="en-US" sz="1400" dirty="0">
                <a:solidFill>
                  <a:srgbClr val="00B050"/>
                </a:solidFill>
                <a:latin typeface="Courier New" panose="02070309020205020404" pitchFamily="49" charset="0"/>
                <a:cs typeface="Courier New" panose="02070309020205020404" pitchFamily="49" charset="0"/>
              </a:rPr>
              <a:t>').value;</a:t>
            </a:r>
          </a:p>
          <a:p>
            <a:pPr eaLnBrk="1" hangingPunct="1">
              <a:spcBef>
                <a:spcPct val="0"/>
              </a:spcBef>
              <a:buFontTx/>
              <a:buNone/>
            </a:pPr>
            <a:r>
              <a:rPr lang="en-US" altLang="en-US" sz="1400" dirty="0">
                <a:solidFill>
                  <a:srgbClr val="00B050"/>
                </a:solidFill>
                <a:latin typeface="Courier New" panose="02070309020205020404" pitchFamily="49" charset="0"/>
                <a:cs typeface="Courier New" panose="02070309020205020404" pitchFamily="49" charset="0"/>
              </a:rPr>
              <a:t>    </a:t>
            </a:r>
            <a:r>
              <a:rPr lang="en-US" altLang="en-US" sz="1400" dirty="0" err="1">
                <a:solidFill>
                  <a:srgbClr val="00B050"/>
                </a:solidFill>
                <a:latin typeface="Courier New" panose="02070309020205020404" pitchFamily="49" charset="0"/>
                <a:cs typeface="Courier New" panose="02070309020205020404" pitchFamily="49" charset="0"/>
              </a:rPr>
              <a:t>ageNextYear</a:t>
            </a:r>
            <a:r>
              <a:rPr lang="en-US" altLang="en-US" sz="1400" dirty="0">
                <a:solidFill>
                  <a:srgbClr val="00B050"/>
                </a:solidFill>
                <a:latin typeface="Courier New" panose="02070309020205020404" pitchFamily="49" charset="0"/>
                <a:cs typeface="Courier New" panose="02070309020205020404" pitchFamily="49" charset="0"/>
              </a:rPr>
              <a:t> = </a:t>
            </a:r>
            <a:r>
              <a:rPr lang="en-US" altLang="en-US" sz="1400" dirty="0" err="1">
                <a:solidFill>
                  <a:srgbClr val="00B050"/>
                </a:solidFill>
                <a:latin typeface="Courier New" panose="02070309020205020404" pitchFamily="49" charset="0"/>
                <a:cs typeface="Courier New" panose="02070309020205020404" pitchFamily="49" charset="0"/>
              </a:rPr>
              <a:t>ageThisYear</a:t>
            </a:r>
            <a:r>
              <a:rPr lang="en-US" altLang="en-US" sz="1400" dirty="0">
                <a:solidFill>
                  <a:srgbClr val="00B050"/>
                </a:solidFill>
                <a:latin typeface="Courier New" panose="02070309020205020404" pitchFamily="49" charset="0"/>
                <a:cs typeface="Courier New" panose="02070309020205020404" pitchFamily="49" charset="0"/>
              </a:rPr>
              <a:t> + 1;</a:t>
            </a:r>
          </a:p>
          <a:p>
            <a:pPr eaLnBrk="1" hangingPunct="1">
              <a:spcBef>
                <a:spcPct val="0"/>
              </a:spcBef>
              <a:buFontTx/>
              <a:buNone/>
            </a:pPr>
            <a:endParaRPr lang="en-US" altLang="en-US" sz="1400" dirty="0">
              <a:solidFill>
                <a:srgbClr val="00B05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400" dirty="0">
                <a:solidFill>
                  <a:srgbClr val="00B050"/>
                </a:solidFill>
                <a:latin typeface="Courier New" panose="02070309020205020404" pitchFamily="49" charset="0"/>
                <a:cs typeface="Courier New" panose="02070309020205020404" pitchFamily="49" charset="0"/>
              </a:rPr>
              <a:t>    alert("Next year, you will be: " + </a:t>
            </a:r>
            <a:r>
              <a:rPr lang="en-US" altLang="en-US" sz="1400" dirty="0" err="1">
                <a:solidFill>
                  <a:srgbClr val="00B050"/>
                </a:solidFill>
                <a:latin typeface="Courier New" panose="02070309020205020404" pitchFamily="49" charset="0"/>
                <a:cs typeface="Courier New" panose="02070309020205020404" pitchFamily="49" charset="0"/>
              </a:rPr>
              <a:t>ageNextYear</a:t>
            </a:r>
            <a:r>
              <a:rPr lang="en-US" altLang="en-US" sz="1400" dirty="0">
                <a:solidFill>
                  <a:srgbClr val="00B050"/>
                </a:solidFill>
                <a:latin typeface="Courier New" panose="02070309020205020404" pitchFamily="49" charset="0"/>
                <a:cs typeface="Courier New" panose="02070309020205020404" pitchFamily="49" charset="0"/>
              </a:rPr>
              <a:t> + " years old!");</a:t>
            </a:r>
          </a:p>
          <a:p>
            <a:pPr eaLnBrk="1" hangingPunct="1">
              <a:spcBef>
                <a:spcPct val="0"/>
              </a:spcBef>
              <a:buFontTx/>
              <a:buNone/>
            </a:pPr>
            <a:r>
              <a:rPr lang="en-US" altLang="en-US" sz="1400" dirty="0">
                <a:solidFill>
                  <a:srgbClr val="00B050"/>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dirty="0">
                <a:solidFill>
                  <a:srgbClr val="00B050"/>
                </a:solidFill>
                <a:latin typeface="Courier New" panose="02070309020205020404" pitchFamily="49" charset="0"/>
                <a:cs typeface="Courier New" panose="02070309020205020404" pitchFamily="49" charset="0"/>
              </a:rPr>
              <a:t>&lt;/script&gt;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&lt;/head&gt;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&lt;body&gt;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&lt;h1&gt;How old???!!&lt;/h1&gt;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&lt;p&gt;How old are you now? </a:t>
            </a:r>
            <a:r>
              <a:rPr lang="en-US" altLang="en-US" sz="1400" b="1" dirty="0">
                <a:latin typeface="Courier New" panose="02070309020205020404" pitchFamily="49" charset="0"/>
                <a:cs typeface="Courier New" panose="02070309020205020404" pitchFamily="49" charset="0"/>
              </a:rPr>
              <a:t>&lt;input type="text" id="</a:t>
            </a:r>
            <a:r>
              <a:rPr lang="en-US" altLang="en-US" sz="1400" b="1" dirty="0" err="1">
                <a:latin typeface="Courier New" panose="02070309020205020404" pitchFamily="49" charset="0"/>
                <a:cs typeface="Courier New" panose="02070309020205020404" pitchFamily="49" charset="0"/>
              </a:rPr>
              <a:t>txtAge</a:t>
            </a:r>
            <a:r>
              <a:rPr lang="en-US" altLang="en-US" sz="1400" b="1" dirty="0">
                <a:latin typeface="Courier New" panose="02070309020205020404" pitchFamily="49" charset="0"/>
                <a:cs typeface="Courier New" panose="02070309020205020404" pitchFamily="49" charset="0"/>
              </a:rPr>
              <a:t>"&gt;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  &lt;p&gt;&lt;button onclick="</a:t>
            </a:r>
            <a:r>
              <a:rPr lang="en-US" altLang="en-US" sz="1400" dirty="0" err="1">
                <a:latin typeface="Courier New" panose="02070309020205020404" pitchFamily="49" charset="0"/>
                <a:cs typeface="Courier New" panose="02070309020205020404" pitchFamily="49" charset="0"/>
              </a:rPr>
              <a:t>calcNextYear</a:t>
            </a:r>
            <a:r>
              <a:rPr lang="en-US" altLang="en-US" sz="1400" dirty="0">
                <a:latin typeface="Courier New" panose="02070309020205020404" pitchFamily="49" charset="0"/>
                <a:cs typeface="Courier New" panose="02070309020205020404" pitchFamily="49" charset="0"/>
              </a:rPr>
              <a:t>()" &gt;How old will I be next year?&lt;/button&gt;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&lt;/body&gt;</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&lt;/html&gt;</a:t>
            </a:r>
          </a:p>
        </p:txBody>
      </p:sp>
      <p:sp>
        <p:nvSpPr>
          <p:cNvPr id="2" name="TextBox 1">
            <a:extLst>
              <a:ext uri="{FF2B5EF4-FFF2-40B4-BE49-F238E27FC236}">
                <a16:creationId xmlns:a16="http://schemas.microsoft.com/office/drawing/2014/main" id="{E9D94193-184A-4110-8AF0-AE57C49FBC90}"/>
              </a:ext>
            </a:extLst>
          </p:cNvPr>
          <p:cNvSpPr txBox="1"/>
          <p:nvPr/>
        </p:nvSpPr>
        <p:spPr>
          <a:xfrm>
            <a:off x="2514600" y="838201"/>
            <a:ext cx="7315200" cy="58477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a:t>Be sure to study this example so that you can appreciate the problem.</a:t>
            </a:r>
          </a:p>
          <a:p>
            <a:pPr algn="ctr"/>
            <a:r>
              <a:rPr lang="en-US" sz="1400"/>
              <a:t>(Explanation on the next slide)</a:t>
            </a:r>
          </a:p>
        </p:txBody>
      </p:sp>
    </p:spTree>
    <p:extLst>
      <p:ext uri="{BB962C8B-B14F-4D97-AF65-F5344CB8AC3E}">
        <p14:creationId xmlns:p14="http://schemas.microsoft.com/office/powerpoint/2010/main" val="106607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D06A8B8-F25C-4777-9B49-51F105E0527B}"/>
              </a:ext>
            </a:extLst>
          </p:cNvPr>
          <p:cNvSpPr>
            <a:spLocks noGrp="1"/>
          </p:cNvSpPr>
          <p:nvPr>
            <p:ph type="title"/>
          </p:nvPr>
        </p:nvSpPr>
        <p:spPr>
          <a:xfrm>
            <a:off x="1981200" y="274638"/>
            <a:ext cx="8229600" cy="639762"/>
          </a:xfrm>
        </p:spPr>
        <p:txBody>
          <a:bodyPr/>
          <a:lstStyle/>
          <a:p>
            <a:r>
              <a:rPr lang="en-US" altLang="en-US"/>
              <a:t>New Topic:  “</a:t>
            </a:r>
            <a:r>
              <a:rPr lang="en-US" altLang="en-US" i="1"/>
              <a:t>Comments</a:t>
            </a:r>
            <a:r>
              <a:rPr lang="en-US" altLang="en-US"/>
              <a:t>”</a:t>
            </a:r>
          </a:p>
        </p:txBody>
      </p:sp>
      <p:sp>
        <p:nvSpPr>
          <p:cNvPr id="17411" name="Content Placeholder 2">
            <a:extLst>
              <a:ext uri="{FF2B5EF4-FFF2-40B4-BE49-F238E27FC236}">
                <a16:creationId xmlns:a16="http://schemas.microsoft.com/office/drawing/2014/main" id="{33447415-6C01-4911-8241-32493589C7EA}"/>
              </a:ext>
            </a:extLst>
          </p:cNvPr>
          <p:cNvSpPr>
            <a:spLocks noGrp="1"/>
          </p:cNvSpPr>
          <p:nvPr>
            <p:ph idx="1"/>
          </p:nvPr>
        </p:nvSpPr>
        <p:spPr>
          <a:xfrm>
            <a:off x="1828800" y="1143001"/>
            <a:ext cx="8534400" cy="4525963"/>
          </a:xfrm>
        </p:spPr>
        <p:txBody>
          <a:bodyPr/>
          <a:lstStyle/>
          <a:p>
            <a:pPr marL="0" indent="0">
              <a:buNone/>
              <a:defRPr/>
            </a:pPr>
            <a:r>
              <a:rPr lang="en-US" altLang="en-US" sz="1600" dirty="0"/>
              <a:t>Recall that comments are very important in programming. As your code becomes increasingly complex, you will find that including comments in </a:t>
            </a:r>
            <a:r>
              <a:rPr lang="en-US" altLang="en-US" sz="1600" dirty="0" err="1"/>
              <a:t>yrou</a:t>
            </a:r>
            <a:r>
              <a:rPr lang="en-US" altLang="en-US" sz="1600" dirty="0"/>
              <a:t> code makes life far, far more pleasant for other programmers working with you on your code.  </a:t>
            </a:r>
          </a:p>
          <a:p>
            <a:pPr marL="0" indent="0">
              <a:buNone/>
              <a:defRPr/>
            </a:pPr>
            <a:endParaRPr lang="en-US" altLang="en-US" sz="1600" dirty="0"/>
          </a:p>
          <a:p>
            <a:pPr marL="0" indent="0">
              <a:buNone/>
              <a:defRPr/>
            </a:pPr>
            <a:r>
              <a:rPr lang="en-US" altLang="en-US" sz="1600" dirty="0"/>
              <a:t>We have already discussed how to comment in HTML. Recall that placing text inside </a:t>
            </a:r>
            <a:r>
              <a:rPr lang="en-US" altLang="en-US" sz="1600" b="1" dirty="0">
                <a:solidFill>
                  <a:srgbClr val="C00000"/>
                </a:solidFill>
                <a:latin typeface="Courier New" panose="02070309020205020404" pitchFamily="49" charset="0"/>
                <a:cs typeface="Courier New" panose="02070309020205020404" pitchFamily="49" charset="0"/>
              </a:rPr>
              <a:t>&lt;!--</a:t>
            </a:r>
            <a:r>
              <a:rPr lang="en-US" altLang="en-US" sz="1600" dirty="0">
                <a:solidFill>
                  <a:srgbClr val="C00000"/>
                </a:solidFill>
              </a:rPr>
              <a:t> and </a:t>
            </a:r>
            <a:r>
              <a:rPr lang="en-US" altLang="en-US" sz="1600" b="1" dirty="0">
                <a:solidFill>
                  <a:srgbClr val="C00000"/>
                </a:solidFill>
                <a:latin typeface="Courier New" panose="02070309020205020404" pitchFamily="49" charset="0"/>
                <a:cs typeface="Courier New" panose="02070309020205020404" pitchFamily="49" charset="0"/>
              </a:rPr>
              <a:t>--&gt;</a:t>
            </a:r>
            <a:r>
              <a:rPr lang="en-US" altLang="en-US" sz="1600" dirty="0">
                <a:solidFill>
                  <a:srgbClr val="C00000"/>
                </a:solidFill>
              </a:rPr>
              <a:t> </a:t>
            </a:r>
            <a:r>
              <a:rPr lang="en-US" altLang="en-US" sz="1600" dirty="0"/>
              <a:t>will case that text to be ignored by the web browser. That is, the text will be ignored by the interpreter that is displaying content on the web browser. </a:t>
            </a:r>
          </a:p>
          <a:p>
            <a:pPr marL="0" indent="0">
              <a:buNone/>
              <a:defRPr/>
            </a:pPr>
            <a:endParaRPr lang="en-US" altLang="en-US" sz="1600" dirty="0"/>
          </a:p>
          <a:p>
            <a:pPr marL="0" indent="0">
              <a:buNone/>
              <a:defRPr/>
            </a:pPr>
            <a:r>
              <a:rPr lang="en-US" altLang="en-US" sz="1600" dirty="0"/>
              <a:t>Similarly, the JavaScript also has a syntax for including comments. In fact, it has two methods:</a:t>
            </a:r>
          </a:p>
          <a:p>
            <a:pPr marL="0" indent="0">
              <a:buNone/>
              <a:defRPr/>
            </a:pPr>
            <a:endParaRPr lang="en-US" altLang="en-US" sz="1600" dirty="0"/>
          </a:p>
          <a:p>
            <a:pPr>
              <a:buFont typeface="+mj-lt"/>
              <a:buAutoNum type="arabicPeriod"/>
              <a:defRPr/>
            </a:pPr>
            <a:r>
              <a:rPr lang="en-US" altLang="en-US" sz="1600" dirty="0"/>
              <a:t>Placing two forward slashes  </a:t>
            </a:r>
            <a:r>
              <a:rPr lang="en-US" altLang="en-US" sz="1600" b="1" dirty="0">
                <a:solidFill>
                  <a:srgbClr val="00B050"/>
                </a:solidFill>
                <a:latin typeface="Courier New" panose="02070309020205020404" pitchFamily="49" charset="0"/>
                <a:cs typeface="Courier New" panose="02070309020205020404" pitchFamily="49" charset="0"/>
              </a:rPr>
              <a:t>//</a:t>
            </a:r>
            <a:r>
              <a:rPr lang="en-US" altLang="en-US" sz="1600" dirty="0">
                <a:solidFill>
                  <a:srgbClr val="00B050"/>
                </a:solidFill>
              </a:rPr>
              <a:t>  </a:t>
            </a:r>
            <a:r>
              <a:rPr lang="en-US" altLang="en-US" sz="1600" dirty="0"/>
              <a:t>anywhere on a line of JS code tells the interpreter that anything that follows is a comment and should be ignored.</a:t>
            </a:r>
          </a:p>
          <a:p>
            <a:pPr lvl="1">
              <a:buFont typeface="Wingdings" panose="05000000000000000000" pitchFamily="2" charset="2"/>
              <a:buChar char="Ø"/>
              <a:defRPr/>
            </a:pPr>
            <a:r>
              <a:rPr lang="en-US" altLang="en-US" sz="1400" dirty="0"/>
              <a:t>If you have multiple lines you wish to “comment out”, then you must put the  </a:t>
            </a:r>
            <a:r>
              <a:rPr lang="en-US" altLang="en-US" sz="1600" b="1" dirty="0">
                <a:solidFill>
                  <a:srgbClr val="C00000"/>
                </a:solidFill>
                <a:latin typeface="Courier New" panose="02070309020205020404" pitchFamily="49" charset="0"/>
                <a:cs typeface="Courier New" panose="02070309020205020404" pitchFamily="49" charset="0"/>
              </a:rPr>
              <a:t>//</a:t>
            </a:r>
            <a:r>
              <a:rPr lang="en-US" altLang="en-US" sz="1400" dirty="0">
                <a:solidFill>
                  <a:srgbClr val="C00000"/>
                </a:solidFill>
              </a:rPr>
              <a:t>  </a:t>
            </a:r>
            <a:r>
              <a:rPr lang="en-US" altLang="en-US" sz="1400" dirty="0"/>
              <a:t>characters before each and every one of those lines.</a:t>
            </a:r>
          </a:p>
          <a:p>
            <a:pPr marL="457200" lvl="1" indent="0">
              <a:buNone/>
              <a:defRPr/>
            </a:pPr>
            <a:endParaRPr lang="en-US" altLang="en-US" sz="1400" dirty="0"/>
          </a:p>
          <a:p>
            <a:pPr>
              <a:buFont typeface="+mj-lt"/>
              <a:buAutoNum type="arabicPeriod"/>
              <a:defRPr/>
            </a:pPr>
            <a:r>
              <a:rPr lang="en-US" altLang="en-US" sz="1600" dirty="0"/>
              <a:t>If you wish to write several lines of comments (a common occurrence), it might be tedious to type double slashes at the beginning of each line.  In this situation, we can use "multi-line comments".  To do so, type </a:t>
            </a:r>
            <a:r>
              <a:rPr lang="en-US" altLang="en-US" sz="1600" b="1" dirty="0">
                <a:solidFill>
                  <a:srgbClr val="C00000"/>
                </a:solidFill>
                <a:latin typeface="Courier New" panose="02070309020205020404" pitchFamily="49" charset="0"/>
                <a:cs typeface="Courier New" panose="02070309020205020404" pitchFamily="49" charset="0"/>
              </a:rPr>
              <a:t>/*</a:t>
            </a:r>
            <a:r>
              <a:rPr lang="en-US" altLang="en-US" sz="1600" dirty="0">
                <a:solidFill>
                  <a:srgbClr val="C00000"/>
                </a:solidFill>
              </a:rPr>
              <a:t>   Everything that follows until you type a closing  </a:t>
            </a:r>
            <a:r>
              <a:rPr lang="en-US" altLang="en-US" sz="1600" b="1" dirty="0">
                <a:solidFill>
                  <a:srgbClr val="C00000"/>
                </a:solidFill>
                <a:latin typeface="Courier New" panose="02070309020205020404" pitchFamily="49" charset="0"/>
                <a:cs typeface="Courier New" panose="02070309020205020404" pitchFamily="49" charset="0"/>
              </a:rPr>
              <a:t>*/</a:t>
            </a:r>
            <a:r>
              <a:rPr lang="en-US" altLang="en-US" sz="1600" dirty="0">
                <a:solidFill>
                  <a:srgbClr val="C00000"/>
                </a:solidFill>
              </a:rPr>
              <a:t>  </a:t>
            </a:r>
            <a:r>
              <a:rPr lang="en-US" altLang="en-US" sz="1600" dirty="0"/>
              <a:t>will be treated as a comment.</a:t>
            </a:r>
          </a:p>
          <a:p>
            <a:pPr>
              <a:defRPr/>
            </a:pPr>
            <a:endParaRPr lang="en-US" altLang="en-US" sz="1600" dirty="0"/>
          </a:p>
          <a:p>
            <a:pPr>
              <a:defRPr/>
            </a:pPr>
            <a:endParaRPr lang="en-US" altLang="en-US" sz="1600" dirty="0"/>
          </a:p>
        </p:txBody>
      </p:sp>
      <p:sp>
        <p:nvSpPr>
          <p:cNvPr id="17412" name="Slide Number Placeholder 3">
            <a:extLst>
              <a:ext uri="{FF2B5EF4-FFF2-40B4-BE49-F238E27FC236}">
                <a16:creationId xmlns:a16="http://schemas.microsoft.com/office/drawing/2014/main" id="{CC4DED1C-B6B3-4143-8B7F-24E1D7BD7C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C2DDFD2-1FFE-4F29-A870-5D78254A15BF}" type="slidenum">
              <a:rPr lang="en-US" altLang="en-US" sz="1200">
                <a:solidFill>
                  <a:srgbClr val="898989"/>
                </a:solidFill>
                <a:latin typeface="Arial" panose="020B0604020202020204" pitchFamily="34" charset="0"/>
              </a:rPr>
              <a:pPr>
                <a:spcBef>
                  <a:spcPct val="0"/>
                </a:spcBef>
                <a:buFontTx/>
                <a:buNone/>
              </a:pPr>
              <a:t>63</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4FD723B-4FCE-470B-98E5-7FC8019EC213}"/>
              </a:ext>
            </a:extLst>
          </p:cNvPr>
          <p:cNvSpPr>
            <a:spLocks noGrp="1"/>
          </p:cNvSpPr>
          <p:nvPr>
            <p:ph type="ctrTitle"/>
          </p:nvPr>
        </p:nvSpPr>
        <p:spPr>
          <a:xfrm>
            <a:off x="6149887" y="1754732"/>
            <a:ext cx="2743200" cy="2478896"/>
          </a:xfrm>
        </p:spPr>
        <p:txBody>
          <a:bodyPr anchor="b">
            <a:normAutofit/>
          </a:bodyPr>
          <a:lstStyle/>
          <a:p>
            <a:pPr algn="l" eaLnBrk="1" hangingPunct="1"/>
            <a:r>
              <a:rPr lang="en-US" altLang="en-US" dirty="0">
                <a:solidFill>
                  <a:srgbClr val="C00000"/>
                </a:solidFill>
              </a:rPr>
              <a:t>JavaScript</a:t>
            </a:r>
          </a:p>
        </p:txBody>
      </p:sp>
      <p:sp>
        <p:nvSpPr>
          <p:cNvPr id="2" name="Subtitle 1">
            <a:extLst>
              <a:ext uri="{FF2B5EF4-FFF2-40B4-BE49-F238E27FC236}">
                <a16:creationId xmlns:a16="http://schemas.microsoft.com/office/drawing/2014/main" id="{A10BD27E-1BD4-4436-A831-17A6B53B9227}"/>
              </a:ext>
            </a:extLst>
          </p:cNvPr>
          <p:cNvSpPr>
            <a:spLocks noGrp="1"/>
          </p:cNvSpPr>
          <p:nvPr>
            <p:ph type="subTitle" idx="1"/>
          </p:nvPr>
        </p:nvSpPr>
        <p:spPr>
          <a:xfrm>
            <a:off x="6940278" y="4419601"/>
            <a:ext cx="2941030" cy="1147863"/>
          </a:xfrm>
        </p:spPr>
        <p:txBody>
          <a:bodyPr rtlCol="0" anchor="t">
            <a:normAutofit/>
          </a:bodyPr>
          <a:lstStyle/>
          <a:p>
            <a:pPr algn="l" eaLnBrk="1" fontAlgn="auto" hangingPunct="1">
              <a:spcAft>
                <a:spcPts val="0"/>
              </a:spcAft>
              <a:defRPr/>
            </a:pPr>
            <a:r>
              <a:rPr lang="en-US" sz="2800" b="1" dirty="0">
                <a:solidFill>
                  <a:srgbClr val="C00000"/>
                </a:solidFill>
              </a:rPr>
              <a:t>Data Types</a:t>
            </a:r>
          </a:p>
          <a:p>
            <a:pPr algn="l" eaLnBrk="1" fontAlgn="auto" hangingPunct="1">
              <a:spcAft>
                <a:spcPts val="0"/>
              </a:spcAft>
              <a:defRPr/>
            </a:pPr>
            <a:r>
              <a:rPr lang="en-US" sz="2800" b="1" dirty="0">
                <a:solidFill>
                  <a:srgbClr val="C00000"/>
                </a:solidFill>
              </a:rPr>
              <a:t>Parsing Data</a:t>
            </a:r>
          </a:p>
        </p:txBody>
      </p:sp>
      <p:pic>
        <p:nvPicPr>
          <p:cNvPr id="70" name="Graphic 69" descr="DeveloperTools">
            <a:extLst>
              <a:ext uri="{FF2B5EF4-FFF2-40B4-BE49-F238E27FC236}">
                <a16:creationId xmlns:a16="http://schemas.microsoft.com/office/drawing/2014/main" id="{95038D3B-6348-4137-8184-36E51FF518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8536" y="1226973"/>
            <a:ext cx="3035882" cy="3035882"/>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FFF8F73-98DF-44A9-ACA4-1ADA6D4B0AC2}"/>
              </a:ext>
            </a:extLst>
          </p:cNvPr>
          <p:cNvSpPr>
            <a:spLocks noGrp="1"/>
          </p:cNvSpPr>
          <p:nvPr>
            <p:ph type="title"/>
          </p:nvPr>
        </p:nvSpPr>
        <p:spPr/>
        <p:txBody>
          <a:bodyPr/>
          <a:lstStyle/>
          <a:p>
            <a:pPr eaLnBrk="1" hangingPunct="1"/>
            <a:r>
              <a:rPr lang="en-US" altLang="en-US" dirty="0"/>
              <a:t>Learning Objectives</a:t>
            </a:r>
          </a:p>
        </p:txBody>
      </p:sp>
      <p:sp>
        <p:nvSpPr>
          <p:cNvPr id="3075" name="Content Placeholder 2">
            <a:extLst>
              <a:ext uri="{FF2B5EF4-FFF2-40B4-BE49-F238E27FC236}">
                <a16:creationId xmlns:a16="http://schemas.microsoft.com/office/drawing/2014/main" id="{14D96E68-1046-43DB-832B-52A3277586EA}"/>
              </a:ext>
            </a:extLst>
          </p:cNvPr>
          <p:cNvSpPr>
            <a:spLocks noGrp="1"/>
          </p:cNvSpPr>
          <p:nvPr>
            <p:ph idx="1"/>
          </p:nvPr>
        </p:nvSpPr>
        <p:spPr/>
        <p:txBody>
          <a:bodyPr/>
          <a:lstStyle/>
          <a:p>
            <a:pPr marL="57150" indent="0" eaLnBrk="1" hangingPunct="1">
              <a:buNone/>
              <a:defRPr/>
            </a:pPr>
            <a:r>
              <a:rPr lang="en-US" sz="2400" dirty="0"/>
              <a:t>By the end of this lecture, you should be able to:</a:t>
            </a:r>
          </a:p>
          <a:p>
            <a:pPr marL="57150" indent="0" eaLnBrk="1" hangingPunct="1">
              <a:buNone/>
              <a:defRPr/>
            </a:pPr>
            <a:endParaRPr lang="en-US" sz="2400" dirty="0"/>
          </a:p>
          <a:p>
            <a:pPr lvl="1" eaLnBrk="1" hangingPunct="1">
              <a:buFont typeface="Arial" charset="0"/>
              <a:buChar char="–"/>
              <a:defRPr/>
            </a:pPr>
            <a:r>
              <a:rPr lang="en-US" sz="1800" dirty="0"/>
              <a:t>Explain what is meant by the term "</a:t>
            </a:r>
            <a:r>
              <a:rPr lang="en-US" sz="1800" dirty="0">
                <a:solidFill>
                  <a:srgbClr val="C00000"/>
                </a:solidFill>
              </a:rPr>
              <a:t>argument</a:t>
            </a:r>
            <a:r>
              <a:rPr lang="en-US" sz="1800" dirty="0"/>
              <a:t>".</a:t>
            </a:r>
          </a:p>
          <a:p>
            <a:pPr lvl="1" eaLnBrk="1" hangingPunct="1">
              <a:buFont typeface="Arial" charset="0"/>
              <a:buChar char="–"/>
              <a:defRPr/>
            </a:pPr>
            <a:r>
              <a:rPr lang="en-US" sz="1800" dirty="0"/>
              <a:t>Identify the three "data types" that we will discuss through the remainder of the course.</a:t>
            </a:r>
          </a:p>
          <a:p>
            <a:pPr lvl="1" eaLnBrk="1" hangingPunct="1">
              <a:buFont typeface="Arial" charset="0"/>
              <a:buChar char="–"/>
              <a:defRPr/>
            </a:pPr>
            <a:r>
              <a:rPr lang="en-US" sz="1800" dirty="0"/>
              <a:t>Recognize how and when to apply the </a:t>
            </a:r>
            <a:r>
              <a:rPr lang="en-US" sz="1800" dirty="0">
                <a:solidFill>
                  <a:srgbClr val="C00000"/>
                </a:solidFill>
                <a:latin typeface="Courier New" panose="02070309020205020404" pitchFamily="49" charset="0"/>
                <a:cs typeface="Courier New" panose="02070309020205020404" pitchFamily="49" charset="0"/>
              </a:rPr>
              <a:t>parseInt</a:t>
            </a:r>
            <a:r>
              <a:rPr lang="en-US" sz="1800" dirty="0">
                <a:latin typeface="Courier New" panose="02070309020205020404" pitchFamily="49" charset="0"/>
                <a:cs typeface="Courier New" panose="02070309020205020404" pitchFamily="49" charset="0"/>
              </a:rPr>
              <a:t>()</a:t>
            </a:r>
            <a:r>
              <a:rPr lang="en-US" sz="1800" dirty="0"/>
              <a:t> and </a:t>
            </a:r>
            <a:r>
              <a:rPr lang="en-US" sz="1800" dirty="0">
                <a:solidFill>
                  <a:srgbClr val="C00000"/>
                </a:solidFill>
                <a:latin typeface="Courier New" panose="02070309020205020404" pitchFamily="49" charset="0"/>
                <a:cs typeface="Courier New" panose="02070309020205020404" pitchFamily="49" charset="0"/>
              </a:rPr>
              <a:t>parseFloat</a:t>
            </a:r>
            <a:r>
              <a:rPr lang="en-US" sz="1800" dirty="0">
                <a:latin typeface="Courier New" panose="02070309020205020404" pitchFamily="49" charset="0"/>
                <a:cs typeface="Courier New" panose="02070309020205020404" pitchFamily="49" charset="0"/>
              </a:rPr>
              <a:t>()</a:t>
            </a:r>
            <a:r>
              <a:rPr lang="en-US" sz="1800" dirty="0"/>
              <a:t> functions.</a:t>
            </a:r>
          </a:p>
          <a:p>
            <a:pPr lvl="1" eaLnBrk="1" hangingPunct="1">
              <a:buFont typeface="Arial" charset="0"/>
              <a:buChar char="–"/>
              <a:defRPr/>
            </a:pPr>
            <a:r>
              <a:rPr lang="en-US" sz="1800" dirty="0"/>
              <a:t>Recognizing when </a:t>
            </a:r>
            <a:r>
              <a:rPr lang="en-US" sz="1800" u="sng" dirty="0"/>
              <a:t>not</a:t>
            </a:r>
            <a:r>
              <a:rPr lang="en-US" sz="1800" dirty="0"/>
              <a:t> to use the parse functions.</a:t>
            </a:r>
          </a:p>
          <a:p>
            <a:pPr lvl="1" eaLnBrk="1" hangingPunct="1">
              <a:buFont typeface="Arial" charset="0"/>
              <a:buChar char="–"/>
              <a:defRPr/>
            </a:pPr>
            <a:r>
              <a:rPr lang="en-US" sz="1800" dirty="0"/>
              <a:t>Learning about programming by studying other people’s code.</a:t>
            </a:r>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marL="457200" lvl="1" indent="0" eaLnBrk="1" hangingPunct="1">
              <a:buNone/>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p:txBody>
      </p:sp>
      <p:pic>
        <p:nvPicPr>
          <p:cNvPr id="5124" name="Picture 4" descr="C:\Users\yosef\Dropbox\130 Expression Web\images\question_mark_learning.jpg">
            <a:extLst>
              <a:ext uri="{FF2B5EF4-FFF2-40B4-BE49-F238E27FC236}">
                <a16:creationId xmlns:a16="http://schemas.microsoft.com/office/drawing/2014/main" id="{9936EDFA-6C2E-401F-B920-5F9802778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4330">
            <a:off x="8959850" y="95250"/>
            <a:ext cx="17335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6E843B1-AF52-430A-8DBF-EDAF904A28CB}"/>
              </a:ext>
            </a:extLst>
          </p:cNvPr>
          <p:cNvSpPr>
            <a:spLocks noGrp="1" noChangeArrowheads="1"/>
          </p:cNvSpPr>
          <p:nvPr>
            <p:ph type="title"/>
          </p:nvPr>
        </p:nvSpPr>
        <p:spPr/>
        <p:txBody>
          <a:bodyPr/>
          <a:lstStyle/>
          <a:p>
            <a:pPr eaLnBrk="1" hangingPunct="1"/>
            <a:r>
              <a:rPr lang="en-US" altLang="en-US" sz="3200" dirty="0"/>
              <a:t>"Arguments"</a:t>
            </a:r>
          </a:p>
        </p:txBody>
      </p:sp>
      <p:sp>
        <p:nvSpPr>
          <p:cNvPr id="6147" name="Rectangle 3">
            <a:extLst>
              <a:ext uri="{FF2B5EF4-FFF2-40B4-BE49-F238E27FC236}">
                <a16:creationId xmlns:a16="http://schemas.microsoft.com/office/drawing/2014/main" id="{8742DAA2-4BAE-4447-B04F-AFAC29CF8829}"/>
              </a:ext>
            </a:extLst>
          </p:cNvPr>
          <p:cNvSpPr>
            <a:spLocks noGrp="1" noChangeArrowheads="1"/>
          </p:cNvSpPr>
          <p:nvPr>
            <p:ph idx="1"/>
          </p:nvPr>
        </p:nvSpPr>
        <p:spPr/>
        <p:txBody>
          <a:bodyPr/>
          <a:lstStyle/>
          <a:p>
            <a:pPr marL="0" indent="0" eaLnBrk="1" hangingPunct="1">
              <a:lnSpc>
                <a:spcPct val="80000"/>
              </a:lnSpc>
              <a:buNone/>
              <a:defRPr/>
            </a:pPr>
            <a:r>
              <a:rPr lang="en-US" altLang="en-US" sz="1700" dirty="0"/>
              <a:t>In programming, one term with which we should be familiar is: </a:t>
            </a:r>
            <a:r>
              <a:rPr lang="en-US" altLang="en-US" sz="1700" i="1" dirty="0"/>
              <a:t>argument</a:t>
            </a:r>
            <a:r>
              <a:rPr lang="en-US" altLang="en-US" sz="1700" dirty="0"/>
              <a:t>.  </a:t>
            </a:r>
          </a:p>
          <a:p>
            <a:pPr marL="0" indent="0" eaLnBrk="1" hangingPunct="1">
              <a:lnSpc>
                <a:spcPct val="80000"/>
              </a:lnSpc>
              <a:buNone/>
              <a:defRPr/>
            </a:pPr>
            <a:endParaRPr lang="en-US" altLang="en-US" sz="1700" dirty="0"/>
          </a:p>
          <a:p>
            <a:pPr marL="0" indent="0" eaLnBrk="1" hangingPunct="1">
              <a:lnSpc>
                <a:spcPct val="80000"/>
              </a:lnSpc>
              <a:buNone/>
              <a:defRPr/>
            </a:pPr>
            <a:r>
              <a:rPr lang="en-US" altLang="en-US" sz="1700" dirty="0"/>
              <a:t>An argument is the information you provide to a function when you invoke it.  Some functions require 0 arguments, others may require 1 argument, and others can require multiple arguments.</a:t>
            </a:r>
          </a:p>
          <a:p>
            <a:pPr marL="0" indent="0" eaLnBrk="1" hangingPunct="1">
              <a:lnSpc>
                <a:spcPct val="80000"/>
              </a:lnSpc>
              <a:buNone/>
              <a:defRPr/>
            </a:pPr>
            <a:endParaRPr lang="en-US" altLang="en-US" sz="1700" dirty="0"/>
          </a:p>
          <a:p>
            <a:pPr marL="0" indent="0" eaLnBrk="1" hangingPunct="1">
              <a:lnSpc>
                <a:spcPct val="80000"/>
              </a:lnSpc>
              <a:buNone/>
              <a:defRPr/>
            </a:pPr>
            <a:r>
              <a:rPr lang="en-US" altLang="en-US" sz="1700" dirty="0"/>
              <a:t>This is a very simple term, but it is important that you are comfortable using it.</a:t>
            </a:r>
          </a:p>
          <a:p>
            <a:pPr marL="0" indent="0" eaLnBrk="1" hangingPunct="1">
              <a:lnSpc>
                <a:spcPct val="80000"/>
              </a:lnSpc>
              <a:buNone/>
              <a:defRPr/>
            </a:pPr>
            <a:endParaRPr lang="en-US" altLang="en-US" sz="1700" dirty="0"/>
          </a:p>
          <a:p>
            <a:pPr marL="0" indent="0" eaLnBrk="1" hangingPunct="1">
              <a:lnSpc>
                <a:spcPct val="80000"/>
              </a:lnSpc>
              <a:buNone/>
              <a:defRPr/>
            </a:pPr>
            <a:r>
              <a:rPr lang="en-US" altLang="en-US" sz="1700" dirty="0"/>
              <a:t>For example:</a:t>
            </a:r>
          </a:p>
          <a:p>
            <a:pPr eaLnBrk="1" hangingPunct="1">
              <a:lnSpc>
                <a:spcPct val="80000"/>
              </a:lnSpc>
              <a:defRPr/>
            </a:pPr>
            <a:r>
              <a:rPr lang="en-US" altLang="en-US" sz="1700" dirty="0">
                <a:latin typeface="Courier New" panose="02070309020205020404" pitchFamily="49" charset="0"/>
                <a:cs typeface="Courier New" panose="02070309020205020404" pitchFamily="49" charset="0"/>
              </a:rPr>
              <a:t>alert('Hi'); </a:t>
            </a:r>
            <a:r>
              <a:rPr lang="en-US" altLang="en-US" sz="1700" dirty="0"/>
              <a:t> 		--&gt; the string 'hi' is the argument</a:t>
            </a:r>
          </a:p>
          <a:p>
            <a:pPr eaLnBrk="1" hangingPunct="1">
              <a:lnSpc>
                <a:spcPct val="80000"/>
              </a:lnSpc>
              <a:defRPr/>
            </a:pPr>
            <a:r>
              <a:rPr lang="en-US" altLang="en-US" sz="1700" dirty="0">
                <a:latin typeface="Courier New" panose="02070309020205020404" pitchFamily="49" charset="0"/>
                <a:cs typeface="Courier New" panose="02070309020205020404" pitchFamily="49" charset="0"/>
              </a:rPr>
              <a:t>Math.sqrt(23.7);</a:t>
            </a:r>
            <a:r>
              <a:rPr lang="en-US" altLang="en-US" sz="1700" dirty="0"/>
              <a:t>		--&gt; 23.7 is the argument</a:t>
            </a:r>
          </a:p>
          <a:p>
            <a:pPr eaLnBrk="1" hangingPunct="1">
              <a:lnSpc>
                <a:spcPct val="80000"/>
              </a:lnSpc>
              <a:defRPr/>
            </a:pPr>
            <a:r>
              <a:rPr lang="en-US" altLang="en-US" sz="1700" dirty="0">
                <a:latin typeface="Courier New" panose="02070309020205020404" pitchFamily="49" charset="0"/>
                <a:cs typeface="Courier New" panose="02070309020205020404" pitchFamily="49" charset="0"/>
              </a:rPr>
              <a:t>Math.pow(3,4);</a:t>
            </a:r>
            <a:r>
              <a:rPr lang="en-US" altLang="en-US" sz="1700" dirty="0"/>
              <a:t>		--&gt; this function has two arguments: 3 and 4</a:t>
            </a:r>
          </a:p>
          <a:p>
            <a:pPr eaLnBrk="1" hangingPunct="1">
              <a:lnSpc>
                <a:spcPct val="80000"/>
              </a:lnSpc>
              <a:defRPr/>
            </a:pPr>
            <a:r>
              <a:rPr lang="en-US" altLang="en-US" sz="1700" dirty="0">
                <a:latin typeface="Courier New" panose="02070309020205020404" pitchFamily="49" charset="0"/>
                <a:cs typeface="Courier New" panose="02070309020205020404" pitchFamily="49" charset="0"/>
              </a:rPr>
              <a:t>Date();</a:t>
            </a:r>
            <a:r>
              <a:rPr lang="en-US" altLang="en-US" sz="1700" dirty="0"/>
              <a:t>			--&gt; this function has 0 arguments</a:t>
            </a:r>
          </a:p>
          <a:p>
            <a:pPr lvl="1" eaLnBrk="1" hangingPunct="1">
              <a:lnSpc>
                <a:spcPct val="80000"/>
              </a:lnSpc>
              <a:buFont typeface="Wingdings" panose="05000000000000000000" pitchFamily="2" charset="2"/>
              <a:buNone/>
              <a:defRPr/>
            </a:pPr>
            <a:endParaRPr lang="en-US" altLang="en-US" sz="1800" dirty="0">
              <a:sym typeface="Symbol" panose="05050102010706020507" pitchFamily="18" charset="2"/>
            </a:endParaRPr>
          </a:p>
        </p:txBody>
      </p:sp>
      <p:sp>
        <p:nvSpPr>
          <p:cNvPr id="6148" name="Slide Number Placeholder 5">
            <a:extLst>
              <a:ext uri="{FF2B5EF4-FFF2-40B4-BE49-F238E27FC236}">
                <a16:creationId xmlns:a16="http://schemas.microsoft.com/office/drawing/2014/main" id="{C01B7CEA-80AF-42F8-8633-D196765540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825B39E-EDC0-4FDF-932A-D8700BC98537}" type="slidenum">
              <a:rPr lang="en-US" altLang="en-US" sz="1200">
                <a:solidFill>
                  <a:srgbClr val="898989"/>
                </a:solidFill>
                <a:latin typeface="Arial" panose="020B0604020202020204" pitchFamily="34" charset="0"/>
              </a:rPr>
              <a:pPr>
                <a:spcBef>
                  <a:spcPct val="0"/>
                </a:spcBef>
                <a:buFontTx/>
                <a:buNone/>
              </a:pPr>
              <a:t>66</a:t>
            </a:fld>
            <a:endParaRPr lang="en-US" altLang="en-US" sz="1200" dirty="0">
              <a:solidFill>
                <a:srgbClr val="898989"/>
              </a:solidFill>
              <a:latin typeface="Arial" panose="020B0604020202020204" pitchFamily="34" charset="0"/>
            </a:endParaRPr>
          </a:p>
        </p:txBody>
      </p:sp>
      <p:pic>
        <p:nvPicPr>
          <p:cNvPr id="1026" name="Picture 2" descr="Image result for argument">
            <a:extLst>
              <a:ext uri="{FF2B5EF4-FFF2-40B4-BE49-F238E27FC236}">
                <a16:creationId xmlns:a16="http://schemas.microsoft.com/office/drawing/2014/main" id="{DCC744A7-6ECF-433E-B0CC-DEF5F6497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812" y="4754913"/>
            <a:ext cx="2695575" cy="1950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77857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fade">
                                      <p:cBhvr>
                                        <p:cTn id="7" dur="500"/>
                                        <p:tgtEl>
                                          <p:spTgt spid="61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xEl>
                                              <p:pRg st="4" end="4"/>
                                            </p:txEl>
                                          </p:spTgt>
                                        </p:tgtEl>
                                        <p:attrNameLst>
                                          <p:attrName>style.visibility</p:attrName>
                                        </p:attrNameLst>
                                      </p:cBhvr>
                                      <p:to>
                                        <p:strVal val="visible"/>
                                      </p:to>
                                    </p:set>
                                    <p:animEffect transition="in" filter="fade">
                                      <p:cBhvr>
                                        <p:cTn id="12" dur="500"/>
                                        <p:tgtEl>
                                          <p:spTgt spid="614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7">
                                            <p:txEl>
                                              <p:pRg st="6" end="6"/>
                                            </p:txEl>
                                          </p:spTgt>
                                        </p:tgtEl>
                                        <p:attrNameLst>
                                          <p:attrName>style.visibility</p:attrName>
                                        </p:attrNameLst>
                                      </p:cBhvr>
                                      <p:to>
                                        <p:strVal val="visible"/>
                                      </p:to>
                                    </p:set>
                                    <p:animEffect transition="in" filter="fade">
                                      <p:cBhvr>
                                        <p:cTn id="17" dur="500"/>
                                        <p:tgtEl>
                                          <p:spTgt spid="614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7">
                                            <p:txEl>
                                              <p:pRg st="7" end="7"/>
                                            </p:txEl>
                                          </p:spTgt>
                                        </p:tgtEl>
                                        <p:attrNameLst>
                                          <p:attrName>style.visibility</p:attrName>
                                        </p:attrNameLst>
                                      </p:cBhvr>
                                      <p:to>
                                        <p:strVal val="visible"/>
                                      </p:to>
                                    </p:set>
                                    <p:animEffect transition="in" filter="fade">
                                      <p:cBhvr>
                                        <p:cTn id="22" dur="500"/>
                                        <p:tgtEl>
                                          <p:spTgt spid="614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animEffect transition="in" filter="fade">
                                      <p:cBhvr>
                                        <p:cTn id="27" dur="500"/>
                                        <p:tgtEl>
                                          <p:spTgt spid="614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47">
                                            <p:txEl>
                                              <p:pRg st="9" end="9"/>
                                            </p:txEl>
                                          </p:spTgt>
                                        </p:tgtEl>
                                        <p:attrNameLst>
                                          <p:attrName>style.visibility</p:attrName>
                                        </p:attrNameLst>
                                      </p:cBhvr>
                                      <p:to>
                                        <p:strVal val="visible"/>
                                      </p:to>
                                    </p:set>
                                    <p:animEffect transition="in" filter="fade">
                                      <p:cBhvr>
                                        <p:cTn id="32" dur="500"/>
                                        <p:tgtEl>
                                          <p:spTgt spid="6147">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47">
                                            <p:txEl>
                                              <p:pRg st="10" end="10"/>
                                            </p:txEl>
                                          </p:spTgt>
                                        </p:tgtEl>
                                        <p:attrNameLst>
                                          <p:attrName>style.visibility</p:attrName>
                                        </p:attrNameLst>
                                      </p:cBhvr>
                                      <p:to>
                                        <p:strVal val="visible"/>
                                      </p:to>
                                    </p:set>
                                    <p:animEffect transition="in" filter="fade">
                                      <p:cBhvr>
                                        <p:cTn id="37" dur="500"/>
                                        <p:tgtEl>
                                          <p:spTgt spid="61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14B9DED-5F16-476C-A027-1F5300B00E0A}"/>
              </a:ext>
            </a:extLst>
          </p:cNvPr>
          <p:cNvSpPr>
            <a:spLocks noGrp="1"/>
          </p:cNvSpPr>
          <p:nvPr>
            <p:ph type="title"/>
          </p:nvPr>
        </p:nvSpPr>
        <p:spPr/>
        <p:txBody>
          <a:bodyPr>
            <a:normAutofit/>
          </a:bodyPr>
          <a:lstStyle/>
          <a:p>
            <a:r>
              <a:rPr lang="en-US" altLang="en-US" sz="3850" dirty="0"/>
              <a:t>Data Types</a:t>
            </a:r>
          </a:p>
        </p:txBody>
      </p:sp>
      <p:sp>
        <p:nvSpPr>
          <p:cNvPr id="8195" name="Content Placeholder 2">
            <a:extLst>
              <a:ext uri="{FF2B5EF4-FFF2-40B4-BE49-F238E27FC236}">
                <a16:creationId xmlns:a16="http://schemas.microsoft.com/office/drawing/2014/main" id="{0A5E6D1A-5232-4E76-A130-4F3F17AFF0DB}"/>
              </a:ext>
            </a:extLst>
          </p:cNvPr>
          <p:cNvSpPr>
            <a:spLocks noGrp="1"/>
          </p:cNvSpPr>
          <p:nvPr>
            <p:ph idx="1"/>
          </p:nvPr>
        </p:nvSpPr>
        <p:spPr/>
        <p:txBody>
          <a:bodyPr anchor="ctr">
            <a:noAutofit/>
          </a:bodyPr>
          <a:lstStyle/>
          <a:p>
            <a:pPr>
              <a:lnSpc>
                <a:spcPct val="90000"/>
              </a:lnSpc>
              <a:defRPr/>
            </a:pPr>
            <a:r>
              <a:rPr lang="en-US" altLang="en-US" sz="1600" dirty="0"/>
              <a:t>In many programming languages, every piece of data </a:t>
            </a:r>
            <a:r>
              <a:rPr lang="en-US" altLang="en-US" sz="1600"/>
              <a:t>that we work with </a:t>
            </a:r>
            <a:r>
              <a:rPr lang="en-US" altLang="en-US" sz="1600" dirty="0"/>
              <a:t>has a “</a:t>
            </a:r>
            <a:r>
              <a:rPr lang="en-US" altLang="en-US" sz="1600" b="1" dirty="0"/>
              <a:t>data type</a:t>
            </a:r>
            <a:r>
              <a:rPr lang="en-US" altLang="en-US" sz="1600" dirty="0"/>
              <a:t>”.</a:t>
            </a:r>
          </a:p>
          <a:p>
            <a:pPr>
              <a:lnSpc>
                <a:spcPct val="90000"/>
              </a:lnSpc>
              <a:defRPr/>
            </a:pPr>
            <a:endParaRPr lang="en-US" altLang="en-US" sz="1600" dirty="0"/>
          </a:p>
          <a:p>
            <a:pPr>
              <a:lnSpc>
                <a:spcPct val="90000"/>
              </a:lnSpc>
              <a:defRPr/>
            </a:pPr>
            <a:r>
              <a:rPr lang="en-US" altLang="en-US" sz="1600" dirty="0"/>
              <a:t>There are many different </a:t>
            </a:r>
            <a:r>
              <a:rPr lang="en-US" altLang="en-US" sz="1600" b="1" dirty="0"/>
              <a:t>data types </a:t>
            </a:r>
            <a:r>
              <a:rPr lang="en-US" altLang="en-US" sz="1600" dirty="0"/>
              <a:t>out there, but in this course, we will focus on three. </a:t>
            </a:r>
          </a:p>
          <a:p>
            <a:pPr>
              <a:lnSpc>
                <a:spcPct val="90000"/>
              </a:lnSpc>
              <a:defRPr/>
            </a:pPr>
            <a:endParaRPr lang="en-US" altLang="en-US" sz="1600" dirty="0"/>
          </a:p>
          <a:p>
            <a:pPr>
              <a:lnSpc>
                <a:spcPct val="90000"/>
              </a:lnSpc>
              <a:defRPr/>
            </a:pPr>
            <a:r>
              <a:rPr lang="en-US" altLang="en-US" sz="1600" b="1" dirty="0"/>
              <a:t>The three data types you should be able to name:</a:t>
            </a:r>
          </a:p>
          <a:p>
            <a:pPr lvl="1">
              <a:lnSpc>
                <a:spcPct val="90000"/>
              </a:lnSpc>
              <a:defRPr/>
            </a:pPr>
            <a:r>
              <a:rPr lang="en-US" altLang="en-US" sz="1600" dirty="0"/>
              <a:t>Strings 	</a:t>
            </a:r>
            <a:r>
              <a:rPr lang="en-US" altLang="en-US" sz="1600" dirty="0">
                <a:sym typeface="Wingdings" panose="05000000000000000000" pitchFamily="2" charset="2"/>
              </a:rPr>
              <a:t> you are already familiar with these!</a:t>
            </a:r>
          </a:p>
          <a:p>
            <a:pPr lvl="1">
              <a:lnSpc>
                <a:spcPct val="90000"/>
              </a:lnSpc>
              <a:defRPr/>
            </a:pPr>
            <a:r>
              <a:rPr lang="en-US" altLang="en-US" sz="1600" dirty="0">
                <a:sym typeface="Wingdings" panose="05000000000000000000" pitchFamily="2" charset="2"/>
              </a:rPr>
              <a:t>Integers	 numbers that are ‘whole’ (i.e. without a decimal)</a:t>
            </a:r>
          </a:p>
          <a:p>
            <a:pPr lvl="1">
              <a:lnSpc>
                <a:spcPct val="90000"/>
              </a:lnSpc>
              <a:defRPr/>
            </a:pPr>
            <a:r>
              <a:rPr lang="en-US" altLang="en-US" sz="1600" dirty="0"/>
              <a:t>Floats	</a:t>
            </a:r>
            <a:r>
              <a:rPr lang="en-US" altLang="en-US" sz="1600" dirty="0">
                <a:sym typeface="Wingdings" panose="05000000000000000000" pitchFamily="2" charset="2"/>
              </a:rPr>
              <a:t> numbers that have a decimal</a:t>
            </a:r>
          </a:p>
          <a:p>
            <a:pPr marL="0" indent="0">
              <a:lnSpc>
                <a:spcPct val="90000"/>
              </a:lnSpc>
              <a:buNone/>
              <a:defRPr/>
            </a:pPr>
            <a:endParaRPr lang="en-US" altLang="en-US" sz="1600" dirty="0">
              <a:sym typeface="Wingdings" panose="05000000000000000000" pitchFamily="2" charset="2"/>
            </a:endParaRPr>
          </a:p>
          <a:p>
            <a:pPr>
              <a:lnSpc>
                <a:spcPct val="90000"/>
              </a:lnSpc>
              <a:defRPr/>
            </a:pPr>
            <a:r>
              <a:rPr lang="en-US" altLang="en-US" sz="1600" dirty="0">
                <a:sym typeface="Wingdings" panose="05000000000000000000" pitchFamily="2" charset="2"/>
              </a:rPr>
              <a:t>Examples:</a:t>
            </a:r>
          </a:p>
          <a:p>
            <a:pPr lvl="1">
              <a:lnSpc>
                <a:spcPct val="90000"/>
              </a:lnSpc>
              <a:defRPr/>
            </a:pPr>
            <a:r>
              <a:rPr lang="en-US" altLang="en-US" sz="1600" dirty="0">
                <a:sym typeface="Wingdings" panose="05000000000000000000" pitchFamily="2" charset="2"/>
              </a:rPr>
              <a:t>x = "25"	 x is holding a </a:t>
            </a:r>
            <a:r>
              <a:rPr lang="en-US" altLang="en-US" sz="1600" i="1" dirty="0">
                <a:sym typeface="Wingdings" panose="05000000000000000000" pitchFamily="2" charset="2"/>
              </a:rPr>
              <a:t>String</a:t>
            </a:r>
          </a:p>
          <a:p>
            <a:pPr lvl="1">
              <a:lnSpc>
                <a:spcPct val="90000"/>
              </a:lnSpc>
              <a:defRPr/>
            </a:pPr>
            <a:r>
              <a:rPr lang="en-US" altLang="en-US" sz="1600" dirty="0">
                <a:sym typeface="Wingdings" panose="05000000000000000000" pitchFamily="2" charset="2"/>
              </a:rPr>
              <a:t>x = 25	 x is holding an </a:t>
            </a:r>
            <a:r>
              <a:rPr lang="en-US" altLang="en-US" sz="1600" i="1" dirty="0">
                <a:sym typeface="Wingdings" panose="05000000000000000000" pitchFamily="2" charset="2"/>
              </a:rPr>
              <a:t>Integer</a:t>
            </a:r>
          </a:p>
          <a:p>
            <a:pPr lvl="1">
              <a:lnSpc>
                <a:spcPct val="90000"/>
              </a:lnSpc>
              <a:defRPr/>
            </a:pPr>
            <a:r>
              <a:rPr lang="en-US" altLang="en-US" sz="1600" dirty="0">
                <a:sym typeface="Wingdings" panose="05000000000000000000" pitchFamily="2" charset="2"/>
              </a:rPr>
              <a:t>x = 25.0	 x is holding a </a:t>
            </a:r>
            <a:r>
              <a:rPr lang="en-US" altLang="en-US" sz="1600" i="1" dirty="0">
                <a:sym typeface="Wingdings" panose="05000000000000000000" pitchFamily="2" charset="2"/>
              </a:rPr>
              <a:t>Float</a:t>
            </a:r>
            <a:endParaRPr lang="en-US" altLang="en-US" sz="1600" dirty="0">
              <a:sym typeface="Wingdings" panose="05000000000000000000" pitchFamily="2" charset="2"/>
            </a:endParaRPr>
          </a:p>
          <a:p>
            <a:pPr>
              <a:lnSpc>
                <a:spcPct val="90000"/>
              </a:lnSpc>
              <a:defRPr/>
            </a:pPr>
            <a:endParaRPr lang="en-US" altLang="en-US" sz="1600" dirty="0"/>
          </a:p>
          <a:p>
            <a:pPr>
              <a:lnSpc>
                <a:spcPct val="90000"/>
              </a:lnSpc>
              <a:defRPr/>
            </a:pPr>
            <a:endParaRPr lang="en-US" altLang="en-US" sz="1600" dirty="0"/>
          </a:p>
        </p:txBody>
      </p:sp>
      <p:sp>
        <p:nvSpPr>
          <p:cNvPr id="8196" name="Slide Number Placeholder 3">
            <a:extLst>
              <a:ext uri="{FF2B5EF4-FFF2-40B4-BE49-F238E27FC236}">
                <a16:creationId xmlns:a16="http://schemas.microsoft.com/office/drawing/2014/main" id="{54BF3865-F9F6-48E6-B7F9-6A4EF125673D}"/>
              </a:ext>
            </a:extLst>
          </p:cNvPr>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None/>
            </a:pPr>
            <a:fld id="{0EF1A6F3-80F5-4AAF-A333-89489911D9AF}" type="slidenum">
              <a:rPr lang="en-US" altLang="en-US" sz="920">
                <a:solidFill>
                  <a:srgbClr val="FFFFFF"/>
                </a:solidFill>
                <a:latin typeface="Arial" panose="020B0604020202020204" pitchFamily="34" charset="0"/>
              </a:rPr>
              <a:pPr>
                <a:spcBef>
                  <a:spcPct val="0"/>
                </a:spcBef>
                <a:spcAft>
                  <a:spcPts val="600"/>
                </a:spcAft>
                <a:buNone/>
              </a:pPr>
              <a:t>67</a:t>
            </a:fld>
            <a:endParaRPr lang="en-US" altLang="en-US" sz="920" dirty="0">
              <a:solidFill>
                <a:srgbClr val="FFFFFF"/>
              </a:solidFill>
              <a:latin typeface="Arial" panose="020B0604020202020204" pitchFamily="34" charset="0"/>
            </a:endParaRPr>
          </a:p>
        </p:txBody>
      </p:sp>
      <p:pic>
        <p:nvPicPr>
          <p:cNvPr id="72" name="Graphic 71" descr="Pencil">
            <a:extLst>
              <a:ext uri="{FF2B5EF4-FFF2-40B4-BE49-F238E27FC236}">
                <a16:creationId xmlns:a16="http://schemas.microsoft.com/office/drawing/2014/main" id="{F27D4D90-66D3-46D6-8A28-A4EBFF71A9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8965" y="2865142"/>
            <a:ext cx="1143455" cy="11434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B6234CD-C1D5-4FAF-B007-6CDA3C69BB98}"/>
              </a:ext>
            </a:extLst>
          </p:cNvPr>
          <p:cNvSpPr>
            <a:spLocks noGrp="1"/>
          </p:cNvSpPr>
          <p:nvPr>
            <p:ph type="title"/>
          </p:nvPr>
        </p:nvSpPr>
        <p:spPr/>
        <p:txBody>
          <a:bodyPr>
            <a:normAutofit/>
          </a:bodyPr>
          <a:lstStyle/>
          <a:p>
            <a:r>
              <a:rPr lang="en-US" altLang="en-US" sz="2400" dirty="0"/>
              <a:t>Examples</a:t>
            </a:r>
          </a:p>
        </p:txBody>
      </p:sp>
      <p:sp>
        <p:nvSpPr>
          <p:cNvPr id="9219" name="Content Placeholder 2">
            <a:extLst>
              <a:ext uri="{FF2B5EF4-FFF2-40B4-BE49-F238E27FC236}">
                <a16:creationId xmlns:a16="http://schemas.microsoft.com/office/drawing/2014/main" id="{6DE43167-5293-4C5C-A9C2-AE927E4146ED}"/>
              </a:ext>
            </a:extLst>
          </p:cNvPr>
          <p:cNvSpPr>
            <a:spLocks noGrp="1"/>
          </p:cNvSpPr>
          <p:nvPr>
            <p:ph idx="1"/>
          </p:nvPr>
        </p:nvSpPr>
        <p:spPr/>
        <p:txBody>
          <a:bodyPr anchor="ctr">
            <a:noAutofit/>
          </a:bodyPr>
          <a:lstStyle/>
          <a:p>
            <a:pPr marL="0" indent="0">
              <a:lnSpc>
                <a:spcPct val="90000"/>
              </a:lnSpc>
              <a:buNone/>
              <a:defRPr/>
            </a:pPr>
            <a:r>
              <a:rPr lang="en-US" altLang="en-US" sz="1400" dirty="0"/>
              <a:t>In each of the four assignment statements below, identify the </a:t>
            </a:r>
            <a:r>
              <a:rPr lang="en-US" altLang="en-US" sz="1400" u="sng" dirty="0"/>
              <a:t>value</a:t>
            </a:r>
            <a:r>
              <a:rPr lang="en-US" altLang="en-US" sz="1400" dirty="0"/>
              <a:t> and </a:t>
            </a:r>
            <a:r>
              <a:rPr lang="en-US" altLang="en-US" sz="1400" u="sng" dirty="0"/>
              <a:t>data type</a:t>
            </a:r>
            <a:r>
              <a:rPr lang="en-US" altLang="en-US" sz="1400" dirty="0"/>
              <a:t> that will be stored inside the variable  </a:t>
            </a:r>
            <a:r>
              <a:rPr lang="en-US" altLang="en-US" sz="1400" dirty="0">
                <a:latin typeface="Courier New" panose="02070309020205020404" pitchFamily="49" charset="0"/>
                <a:cs typeface="Courier New" panose="02070309020205020404" pitchFamily="49" charset="0"/>
              </a:rPr>
              <a:t>number</a:t>
            </a:r>
            <a:r>
              <a:rPr lang="en-US" altLang="en-US" sz="1400" dirty="0"/>
              <a:t>:</a:t>
            </a:r>
          </a:p>
          <a:p>
            <a:pPr marL="857250" lvl="2" indent="0">
              <a:lnSpc>
                <a:spcPct val="90000"/>
              </a:lnSpc>
              <a:buNone/>
              <a:defRPr/>
            </a:pPr>
            <a:endParaRPr lang="en-US" altLang="en-US" sz="1200" dirty="0">
              <a:latin typeface="Courier New" panose="02070309020205020404" pitchFamily="49" charset="0"/>
              <a:cs typeface="Courier New" panose="02070309020205020404" pitchFamily="49" charset="0"/>
            </a:endParaRPr>
          </a:p>
          <a:p>
            <a:pPr marL="57150" indent="0">
              <a:lnSpc>
                <a:spcPct val="90000"/>
              </a:lnSpc>
              <a:buNone/>
              <a:defRPr/>
            </a:pPr>
            <a:r>
              <a:rPr lang="en-US" altLang="en-US" sz="1600" dirty="0">
                <a:latin typeface="Courier New" panose="02070309020205020404" pitchFamily="49" charset="0"/>
                <a:cs typeface="Courier New" panose="02070309020205020404" pitchFamily="49" charset="0"/>
              </a:rPr>
              <a:t>var x1 = "25";		</a:t>
            </a:r>
          </a:p>
          <a:p>
            <a:pPr marL="57150" indent="0">
              <a:lnSpc>
                <a:spcPct val="90000"/>
              </a:lnSpc>
              <a:buNone/>
              <a:defRPr/>
            </a:pPr>
            <a:r>
              <a:rPr lang="en-US" altLang="en-US" sz="1600" dirty="0">
                <a:latin typeface="Courier New" panose="02070309020205020404" pitchFamily="49" charset="0"/>
                <a:cs typeface="Courier New" panose="02070309020205020404" pitchFamily="49" charset="0"/>
              </a:rPr>
              <a:t>var x2 = 10;</a:t>
            </a:r>
          </a:p>
          <a:p>
            <a:pPr marL="57150" indent="0">
              <a:lnSpc>
                <a:spcPct val="90000"/>
              </a:lnSpc>
              <a:buNone/>
              <a:defRPr/>
            </a:pPr>
            <a:r>
              <a:rPr lang="en-US" altLang="en-US" sz="1600" dirty="0">
                <a:latin typeface="Courier New" panose="02070309020205020404" pitchFamily="49" charset="0"/>
                <a:cs typeface="Courier New" panose="02070309020205020404" pitchFamily="49" charset="0"/>
              </a:rPr>
              <a:t>var x3 = 5.3;</a:t>
            </a:r>
          </a:p>
          <a:p>
            <a:pPr marL="57150" indent="0">
              <a:lnSpc>
                <a:spcPct val="90000"/>
              </a:lnSpc>
              <a:buNone/>
              <a:defRPr/>
            </a:pPr>
            <a:r>
              <a:rPr lang="en-US" altLang="en-US" sz="1600" dirty="0">
                <a:latin typeface="Courier New" panose="02070309020205020404" pitchFamily="49" charset="0"/>
                <a:cs typeface="Courier New" panose="02070309020205020404" pitchFamily="49" charset="0"/>
              </a:rPr>
              <a:t>var number;</a:t>
            </a:r>
          </a:p>
          <a:p>
            <a:pPr marL="57150" indent="0">
              <a:lnSpc>
                <a:spcPct val="90000"/>
              </a:lnSpc>
              <a:buNone/>
              <a:defRPr/>
            </a:pPr>
            <a:endParaRPr lang="en-US" altLang="en-US" sz="1600" dirty="0">
              <a:latin typeface="Courier New" panose="02070309020205020404" pitchFamily="49" charset="0"/>
              <a:cs typeface="Courier New" panose="02070309020205020404" pitchFamily="49" charset="0"/>
            </a:endParaRPr>
          </a:p>
          <a:p>
            <a:pPr marL="57150" indent="0">
              <a:lnSpc>
                <a:spcPct val="90000"/>
              </a:lnSpc>
              <a:buNone/>
              <a:defRPr/>
            </a:pPr>
            <a:r>
              <a:rPr lang="en-US" altLang="en-US" sz="1600" b="1" dirty="0">
                <a:latin typeface="Courier New" panose="02070309020205020404" pitchFamily="49" charset="0"/>
                <a:cs typeface="Courier New" panose="02070309020205020404" pitchFamily="49" charset="0"/>
              </a:rPr>
              <a:t>number</a:t>
            </a:r>
            <a:r>
              <a:rPr lang="en-US" altLang="en-US" sz="1600" dirty="0">
                <a:latin typeface="Courier New" panose="02070309020205020404" pitchFamily="49" charset="0"/>
                <a:cs typeface="Courier New" panose="02070309020205020404" pitchFamily="49" charset="0"/>
              </a:rPr>
              <a:t> = x1 + x2;		</a:t>
            </a:r>
          </a:p>
          <a:p>
            <a:pPr marL="57150" indent="0">
              <a:lnSpc>
                <a:spcPct val="90000"/>
              </a:lnSpc>
              <a:buNone/>
              <a:defRPr/>
            </a:pPr>
            <a:r>
              <a:rPr lang="en-US" altLang="en-US" sz="1600" dirty="0">
                <a:latin typeface="Courier New" panose="02070309020205020404" pitchFamily="49" charset="0"/>
                <a:cs typeface="Courier New" panose="02070309020205020404" pitchFamily="49" charset="0"/>
                <a:sym typeface="Wingdings" panose="05000000000000000000" pitchFamily="2" charset="2"/>
              </a:rPr>
              <a:t>	 Value: "2510"  Data type: string</a:t>
            </a:r>
            <a:endParaRPr lang="en-US" altLang="en-US" sz="1600" dirty="0">
              <a:latin typeface="Courier New" panose="02070309020205020404" pitchFamily="49" charset="0"/>
              <a:cs typeface="Courier New" panose="02070309020205020404" pitchFamily="49" charset="0"/>
            </a:endParaRPr>
          </a:p>
          <a:p>
            <a:pPr marL="57150" indent="0">
              <a:lnSpc>
                <a:spcPct val="90000"/>
              </a:lnSpc>
              <a:buNone/>
              <a:defRPr/>
            </a:pPr>
            <a:r>
              <a:rPr lang="en-US" altLang="en-US" sz="1600" b="1" dirty="0">
                <a:latin typeface="Courier New" panose="02070309020205020404" pitchFamily="49" charset="0"/>
                <a:cs typeface="Courier New" panose="02070309020205020404" pitchFamily="49" charset="0"/>
              </a:rPr>
              <a:t>number</a:t>
            </a:r>
            <a:r>
              <a:rPr lang="en-US" altLang="en-US" sz="1600" dirty="0">
                <a:latin typeface="Courier New" panose="02070309020205020404" pitchFamily="49" charset="0"/>
                <a:cs typeface="Courier New" panose="02070309020205020404" pitchFamily="49" charset="0"/>
              </a:rPr>
              <a:t> = x1 + x3;		</a:t>
            </a:r>
          </a:p>
          <a:p>
            <a:pPr marL="57150" indent="0">
              <a:lnSpc>
                <a:spcPct val="90000"/>
              </a:lnSpc>
              <a:buNone/>
              <a:defRPr/>
            </a:pPr>
            <a:r>
              <a:rPr lang="en-US" altLang="en-US" sz="1600" dirty="0">
                <a:latin typeface="Courier New" panose="02070309020205020404" pitchFamily="49" charset="0"/>
                <a:cs typeface="Courier New" panose="02070309020205020404" pitchFamily="49" charset="0"/>
                <a:sym typeface="Wingdings" panose="05000000000000000000" pitchFamily="2" charset="2"/>
              </a:rPr>
              <a:t>	 Value: "255.3"  Data type: string</a:t>
            </a:r>
            <a:endParaRPr lang="en-US" altLang="en-US" sz="1600" dirty="0">
              <a:latin typeface="Courier New" panose="02070309020205020404" pitchFamily="49" charset="0"/>
              <a:cs typeface="Courier New" panose="02070309020205020404" pitchFamily="49" charset="0"/>
            </a:endParaRPr>
          </a:p>
          <a:p>
            <a:pPr marL="57150" indent="0">
              <a:lnSpc>
                <a:spcPct val="90000"/>
              </a:lnSpc>
              <a:buNone/>
              <a:defRPr/>
            </a:pPr>
            <a:r>
              <a:rPr lang="en-US" altLang="en-US" sz="1600" b="1" dirty="0">
                <a:latin typeface="Courier New" panose="02070309020205020404" pitchFamily="49" charset="0"/>
                <a:cs typeface="Courier New" panose="02070309020205020404" pitchFamily="49" charset="0"/>
              </a:rPr>
              <a:t>number</a:t>
            </a:r>
            <a:r>
              <a:rPr lang="en-US" altLang="en-US" sz="1600" dirty="0">
                <a:latin typeface="Courier New" panose="02070309020205020404" pitchFamily="49" charset="0"/>
                <a:cs typeface="Courier New" panose="02070309020205020404" pitchFamily="49" charset="0"/>
              </a:rPr>
              <a:t> = x2 + x3;		</a:t>
            </a:r>
          </a:p>
          <a:p>
            <a:pPr marL="57150" indent="0">
              <a:lnSpc>
                <a:spcPct val="90000"/>
              </a:lnSpc>
              <a:buNone/>
              <a:defRPr/>
            </a:pPr>
            <a:r>
              <a:rPr lang="en-US" altLang="en-US" sz="1600" dirty="0">
                <a:latin typeface="Courier New" panose="02070309020205020404" pitchFamily="49" charset="0"/>
                <a:cs typeface="Courier New" panose="02070309020205020404" pitchFamily="49" charset="0"/>
                <a:sym typeface="Wingdings" panose="05000000000000000000" pitchFamily="2" charset="2"/>
              </a:rPr>
              <a:t>	 Value: 15.3  Data type: float</a:t>
            </a:r>
            <a:endParaRPr lang="en-US" altLang="en-US" sz="1600" dirty="0">
              <a:latin typeface="Courier New" panose="02070309020205020404" pitchFamily="49" charset="0"/>
              <a:cs typeface="Courier New" panose="02070309020205020404" pitchFamily="49" charset="0"/>
            </a:endParaRPr>
          </a:p>
          <a:p>
            <a:pPr marL="57150" indent="0">
              <a:lnSpc>
                <a:spcPct val="90000"/>
              </a:lnSpc>
              <a:buNone/>
              <a:defRPr/>
            </a:pPr>
            <a:r>
              <a:rPr lang="en-US" altLang="en-US" sz="1600" b="1" dirty="0">
                <a:latin typeface="Courier New" panose="02070309020205020404" pitchFamily="49" charset="0"/>
                <a:cs typeface="Courier New" panose="02070309020205020404" pitchFamily="49" charset="0"/>
              </a:rPr>
              <a:t>number</a:t>
            </a:r>
            <a:r>
              <a:rPr lang="en-US" altLang="en-US" sz="1600" dirty="0">
                <a:latin typeface="Courier New" panose="02070309020205020404" pitchFamily="49" charset="0"/>
                <a:cs typeface="Courier New" panose="02070309020205020404" pitchFamily="49" charset="0"/>
              </a:rPr>
              <a:t> = x2 + 4;		</a:t>
            </a:r>
          </a:p>
          <a:p>
            <a:pPr marL="57150" indent="0">
              <a:lnSpc>
                <a:spcPct val="90000"/>
              </a:lnSpc>
              <a:buNone/>
              <a:defRPr/>
            </a:pPr>
            <a:r>
              <a:rPr lang="en-US" altLang="en-US" sz="1600" dirty="0">
                <a:latin typeface="Courier New" panose="02070309020205020404" pitchFamily="49" charset="0"/>
                <a:cs typeface="Courier New" panose="02070309020205020404" pitchFamily="49" charset="0"/>
                <a:sym typeface="Wingdings" panose="05000000000000000000" pitchFamily="2" charset="2"/>
              </a:rPr>
              <a:t>	 Value: 14  Data type: int</a:t>
            </a:r>
            <a:endParaRPr lang="en-US" altLang="en-US" sz="1600" dirty="0">
              <a:latin typeface="Courier New" panose="02070309020205020404" pitchFamily="49" charset="0"/>
              <a:cs typeface="Courier New" panose="02070309020205020404" pitchFamily="49" charset="0"/>
            </a:endParaRPr>
          </a:p>
          <a:p>
            <a:pPr marL="0" indent="0">
              <a:lnSpc>
                <a:spcPct val="90000"/>
              </a:lnSpc>
              <a:buNone/>
              <a:defRPr/>
            </a:pPr>
            <a:endParaRPr lang="en-US" altLang="en-US" sz="1200" dirty="0"/>
          </a:p>
          <a:p>
            <a:pPr>
              <a:lnSpc>
                <a:spcPct val="90000"/>
              </a:lnSpc>
              <a:defRPr/>
            </a:pPr>
            <a:r>
              <a:rPr lang="en-US" altLang="en-US" sz="1600" dirty="0"/>
              <a:t>In the first two cases, we have a string on one side of the ‘+’ operator. Recall that the moment a string is present on either side, we will get concatenation.</a:t>
            </a:r>
          </a:p>
          <a:p>
            <a:pPr>
              <a:lnSpc>
                <a:spcPct val="90000"/>
              </a:lnSpc>
              <a:defRPr/>
            </a:pPr>
            <a:r>
              <a:rPr lang="en-US" altLang="en-US" sz="1600" dirty="0"/>
              <a:t>The third and fourth examples involve two numbers. In these case, then, the ‘+’ operator will do addition.</a:t>
            </a:r>
          </a:p>
          <a:p>
            <a:pPr lvl="1">
              <a:lnSpc>
                <a:spcPct val="90000"/>
              </a:lnSpc>
              <a:defRPr/>
            </a:pPr>
            <a:endParaRPr lang="en-US" altLang="en-US" sz="1200" dirty="0"/>
          </a:p>
        </p:txBody>
      </p:sp>
      <p:sp>
        <p:nvSpPr>
          <p:cNvPr id="9220" name="Slide Number Placeholder 3">
            <a:extLst>
              <a:ext uri="{FF2B5EF4-FFF2-40B4-BE49-F238E27FC236}">
                <a16:creationId xmlns:a16="http://schemas.microsoft.com/office/drawing/2014/main" id="{FBA869D5-2758-47C8-9228-5E25DAF6E742}"/>
              </a:ext>
            </a:extLst>
          </p:cNvPr>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None/>
            </a:pPr>
            <a:fld id="{6F88C9F2-F3E9-4AF5-B4E5-A0054FB3B11C}" type="slidenum">
              <a:rPr lang="en-US" altLang="en-US" sz="920">
                <a:solidFill>
                  <a:srgbClr val="FFFFFF"/>
                </a:solidFill>
                <a:latin typeface="Arial" panose="020B0604020202020204" pitchFamily="34" charset="0"/>
              </a:rPr>
              <a:pPr>
                <a:spcBef>
                  <a:spcPct val="0"/>
                </a:spcBef>
                <a:spcAft>
                  <a:spcPts val="600"/>
                </a:spcAft>
                <a:buNone/>
              </a:pPr>
              <a:t>68</a:t>
            </a:fld>
            <a:endParaRPr lang="en-US" altLang="en-US" sz="920" dirty="0">
              <a:solidFill>
                <a:srgbClr val="FFFFFF"/>
              </a:solidFill>
              <a:latin typeface="Arial" panose="020B0604020202020204" pitchFamily="34" charset="0"/>
            </a:endParaRPr>
          </a:p>
        </p:txBody>
      </p:sp>
      <p:pic>
        <p:nvPicPr>
          <p:cNvPr id="72" name="Graphic 71" descr="Right Pointing Backhand Index">
            <a:extLst>
              <a:ext uri="{FF2B5EF4-FFF2-40B4-BE49-F238E27FC236}">
                <a16:creationId xmlns:a16="http://schemas.microsoft.com/office/drawing/2014/main" id="{C1708C8B-3FA3-49C7-BF95-B03C7A3E21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8965" y="2865142"/>
            <a:ext cx="1143455" cy="11434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219">
                                            <p:txEl>
                                              <p:pRg st="14" end="1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219">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219">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50047D6-9AD0-4C72-94D7-8D5934DE8B21}"/>
              </a:ext>
            </a:extLst>
          </p:cNvPr>
          <p:cNvSpPr>
            <a:spLocks noGrp="1"/>
          </p:cNvSpPr>
          <p:nvPr>
            <p:ph type="title"/>
          </p:nvPr>
        </p:nvSpPr>
        <p:spPr/>
        <p:txBody>
          <a:bodyPr>
            <a:normAutofit/>
          </a:bodyPr>
          <a:lstStyle/>
          <a:p>
            <a:pPr>
              <a:lnSpc>
                <a:spcPct val="90000"/>
              </a:lnSpc>
            </a:pPr>
            <a:r>
              <a:rPr lang="en-US" altLang="en-US" sz="3300" dirty="0"/>
              <a:t>The   </a:t>
            </a:r>
            <a:r>
              <a:rPr lang="en-US" altLang="en-US" sz="3300" dirty="0">
                <a:latin typeface="Courier New" panose="02070309020205020404" pitchFamily="49" charset="0"/>
                <a:cs typeface="Courier New" panose="02070309020205020404" pitchFamily="49" charset="0"/>
              </a:rPr>
              <a:t>parseInt() </a:t>
            </a:r>
            <a:r>
              <a:rPr lang="en-US" altLang="en-US" sz="3300" dirty="0"/>
              <a:t>function</a:t>
            </a:r>
            <a:endParaRPr lang="en-US" altLang="en-US" sz="3300"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AA76641B-3205-4DB2-A3C7-6ED907B3F8D5}"/>
              </a:ext>
            </a:extLst>
          </p:cNvPr>
          <p:cNvSpPr>
            <a:spLocks noGrp="1"/>
          </p:cNvSpPr>
          <p:nvPr>
            <p:ph idx="1"/>
          </p:nvPr>
        </p:nvSpPr>
        <p:spPr/>
        <p:txBody>
          <a:bodyPr anchor="ctr">
            <a:normAutofit/>
          </a:bodyPr>
          <a:lstStyle/>
          <a:p>
            <a:pPr>
              <a:lnSpc>
                <a:spcPct val="90000"/>
              </a:lnSpc>
              <a:buFont typeface="Arial" charset="0"/>
              <a:buChar char="•"/>
              <a:defRPr/>
            </a:pPr>
            <a:r>
              <a:rPr lang="en-US" sz="1600" dirty="0"/>
              <a:t>JavaScript includes a very useful function that specializes in converting </a:t>
            </a:r>
            <a:r>
              <a:rPr lang="en-US" sz="1600" u="sng" dirty="0"/>
              <a:t>strings</a:t>
            </a:r>
            <a:r>
              <a:rPr lang="en-US" sz="1600" dirty="0"/>
              <a:t> into </a:t>
            </a:r>
            <a:r>
              <a:rPr lang="en-US" sz="1600" u="sng" dirty="0"/>
              <a:t>integers</a:t>
            </a:r>
            <a:r>
              <a:rPr lang="en-US" sz="1600" dirty="0"/>
              <a:t>. This function is called </a:t>
            </a:r>
            <a:r>
              <a:rPr lang="en-US" sz="1600" b="1" dirty="0">
                <a:latin typeface="Courier New" pitchFamily="49" charset="0"/>
                <a:cs typeface="Courier New" pitchFamily="49" charset="0"/>
              </a:rPr>
              <a:t>parseInt()</a:t>
            </a:r>
            <a:r>
              <a:rPr lang="en-US" sz="1600" dirty="0"/>
              <a:t>. </a:t>
            </a:r>
          </a:p>
          <a:p>
            <a:pPr marL="0" indent="0">
              <a:lnSpc>
                <a:spcPct val="90000"/>
              </a:lnSpc>
              <a:buNone/>
              <a:defRPr/>
            </a:pPr>
            <a:endParaRPr lang="en-US" sz="1600" dirty="0"/>
          </a:p>
          <a:p>
            <a:pPr>
              <a:lnSpc>
                <a:spcPct val="90000"/>
              </a:lnSpc>
              <a:buFont typeface="Arial" charset="0"/>
              <a:buChar char="•"/>
              <a:defRPr/>
            </a:pPr>
            <a:r>
              <a:rPr lang="en-US" sz="1600" dirty="0">
                <a:latin typeface="Courier New" pitchFamily="49" charset="0"/>
                <a:cs typeface="Courier New" pitchFamily="49" charset="0"/>
              </a:rPr>
              <a:t>parseInt()</a:t>
            </a:r>
            <a:r>
              <a:rPr lang="en-US" sz="1600" dirty="0"/>
              <a:t> accepts a piece of information (typically a string) inside its parentheses. (This piece of information is the "argument" that we discussed earlier). </a:t>
            </a:r>
          </a:p>
          <a:p>
            <a:pPr>
              <a:lnSpc>
                <a:spcPct val="90000"/>
              </a:lnSpc>
              <a:buFont typeface="Arial" charset="0"/>
              <a:buChar char="•"/>
              <a:defRPr/>
            </a:pPr>
            <a:endParaRPr lang="en-US" sz="1600" dirty="0"/>
          </a:p>
          <a:p>
            <a:pPr>
              <a:lnSpc>
                <a:spcPct val="90000"/>
              </a:lnSpc>
              <a:buFont typeface="Arial" charset="0"/>
              <a:buChar char="•"/>
              <a:defRPr/>
            </a:pPr>
            <a:r>
              <a:rPr lang="en-US" sz="1600" dirty="0"/>
              <a:t>The </a:t>
            </a:r>
            <a:r>
              <a:rPr lang="en-US" sz="1600" dirty="0">
                <a:latin typeface="Courier New" pitchFamily="49" charset="0"/>
                <a:cs typeface="Courier New" pitchFamily="49" charset="0"/>
              </a:rPr>
              <a:t>parseInt </a:t>
            </a:r>
            <a:r>
              <a:rPr lang="en-US" sz="1600" dirty="0"/>
              <a:t>function then </a:t>
            </a:r>
            <a:r>
              <a:rPr lang="en-US" sz="1600" u="sng" dirty="0"/>
              <a:t>attempts</a:t>
            </a:r>
            <a:r>
              <a:rPr lang="en-US" sz="1600" dirty="0"/>
              <a:t> to convert that information into an integer. If the information inside the parentheses “looks” like an number, then great! </a:t>
            </a:r>
          </a:p>
          <a:p>
            <a:pPr>
              <a:lnSpc>
                <a:spcPct val="90000"/>
              </a:lnSpc>
              <a:buFont typeface="Arial" charset="0"/>
              <a:buChar char="•"/>
              <a:defRPr/>
            </a:pPr>
            <a:endParaRPr lang="en-US" sz="1600" dirty="0"/>
          </a:p>
          <a:p>
            <a:pPr>
              <a:lnSpc>
                <a:spcPct val="90000"/>
              </a:lnSpc>
              <a:buFont typeface="Arial" charset="0"/>
              <a:buChar char="•"/>
              <a:defRPr/>
            </a:pPr>
            <a:r>
              <a:rPr lang="en-US" sz="1600" dirty="0"/>
              <a:t>If the information inside the parentheses does </a:t>
            </a:r>
            <a:r>
              <a:rPr lang="en-US" sz="1600" i="1" dirty="0"/>
              <a:t>not</a:t>
            </a:r>
            <a:r>
              <a:rPr lang="en-US" sz="1600" dirty="0"/>
              <a:t> look like a string, however, your script will generate an error and your page will not display properly.</a:t>
            </a:r>
          </a:p>
        </p:txBody>
      </p:sp>
      <p:sp>
        <p:nvSpPr>
          <p:cNvPr id="12292" name="Slide Number Placeholder 3">
            <a:extLst>
              <a:ext uri="{FF2B5EF4-FFF2-40B4-BE49-F238E27FC236}">
                <a16:creationId xmlns:a16="http://schemas.microsoft.com/office/drawing/2014/main" id="{EA04BED4-A385-423B-8604-2BEE66321D6E}"/>
              </a:ext>
            </a:extLst>
          </p:cNvPr>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None/>
            </a:pPr>
            <a:fld id="{7156010E-8557-49A7-A23B-FC722C4A5F42}" type="slidenum">
              <a:rPr lang="en-US" altLang="en-US" sz="920">
                <a:solidFill>
                  <a:srgbClr val="FFFFFF"/>
                </a:solidFill>
                <a:latin typeface="Arial" panose="020B0604020202020204" pitchFamily="34" charset="0"/>
              </a:rPr>
              <a:pPr>
                <a:spcBef>
                  <a:spcPct val="0"/>
                </a:spcBef>
                <a:spcAft>
                  <a:spcPts val="600"/>
                </a:spcAft>
                <a:buNone/>
              </a:pPr>
              <a:t>69</a:t>
            </a:fld>
            <a:endParaRPr lang="en-US" altLang="en-US" sz="920" dirty="0">
              <a:solidFill>
                <a:srgbClr val="FFFFFF"/>
              </a:solidFill>
              <a:latin typeface="Arial" panose="020B0604020202020204" pitchFamily="34" charset="0"/>
            </a:endParaRPr>
          </a:p>
        </p:txBody>
      </p:sp>
      <p:pic>
        <p:nvPicPr>
          <p:cNvPr id="136" name="Graphic 135" descr="Database">
            <a:extLst>
              <a:ext uri="{FF2B5EF4-FFF2-40B4-BE49-F238E27FC236}">
                <a16:creationId xmlns:a16="http://schemas.microsoft.com/office/drawing/2014/main" id="{60325C12-ECB3-46A0-98E0-CAEFEF7774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8965" y="2865142"/>
            <a:ext cx="1143455" cy="11434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8CA9849-2891-4A7A-825C-69841942B006}"/>
              </a:ext>
            </a:extLst>
          </p:cNvPr>
          <p:cNvSpPr>
            <a:spLocks noGrp="1" noRot="1"/>
          </p:cNvSpPr>
          <p:nvPr>
            <p:ph type="title"/>
          </p:nvPr>
        </p:nvSpPr>
        <p:spPr>
          <a:xfrm>
            <a:off x="1981200" y="181874"/>
            <a:ext cx="8229600" cy="639762"/>
          </a:xfrm>
        </p:spPr>
        <p:txBody>
          <a:bodyPr/>
          <a:lstStyle/>
          <a:p>
            <a:pPr eaLnBrk="1" hangingPunct="1"/>
            <a:r>
              <a:rPr lang="en-US" altLang="en-US" dirty="0"/>
              <a:t>Your first JS</a:t>
            </a:r>
          </a:p>
        </p:txBody>
      </p:sp>
      <p:sp>
        <p:nvSpPr>
          <p:cNvPr id="12291" name="Rectangle 3">
            <a:extLst>
              <a:ext uri="{FF2B5EF4-FFF2-40B4-BE49-F238E27FC236}">
                <a16:creationId xmlns:a16="http://schemas.microsoft.com/office/drawing/2014/main" id="{616F7638-BD13-4871-8B38-027A20FCE00D}"/>
              </a:ext>
            </a:extLst>
          </p:cNvPr>
          <p:cNvSpPr>
            <a:spLocks noGrp="1"/>
          </p:cNvSpPr>
          <p:nvPr>
            <p:ph idx="1"/>
          </p:nvPr>
        </p:nvSpPr>
        <p:spPr>
          <a:xfrm>
            <a:off x="3200400" y="914401"/>
            <a:ext cx="5791200" cy="4525963"/>
          </a:xfrm>
        </p:spPr>
        <p:txBody>
          <a:bodyPr/>
          <a:lstStyle/>
          <a:p>
            <a:pPr eaLnBrk="1" hangingPunct="1">
              <a:lnSpc>
                <a:spcPct val="9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&lt;!DOCTYPE html&gt;</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&lt;html lang="en"&gt;</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&lt;head&gt;</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	&lt;meta charset="utf-8"&gt;</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	&lt;title&gt;JS Practice&lt;/title&gt;</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&lt;/head&gt;</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&lt;body&gt;</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&lt;h1&gt;Welcome to my first JS Page!&lt;/h1&gt;</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Let me greet you: </a:t>
            </a:r>
          </a:p>
          <a:p>
            <a:pPr eaLnBrk="1" hangingPunct="1">
              <a:lnSpc>
                <a:spcPct val="90000"/>
              </a:lnSpc>
              <a:buFont typeface="Wingdings" panose="05000000000000000000" pitchFamily="2" charset="2"/>
              <a:buNone/>
            </a:pPr>
            <a:r>
              <a:rPr lang="en-US" altLang="en-US" sz="1800" dirty="0">
                <a:solidFill>
                  <a:srgbClr val="FF0000"/>
                </a:solidFill>
                <a:latin typeface="Courier New" panose="02070309020205020404" pitchFamily="49" charset="0"/>
                <a:cs typeface="Courier New" panose="02070309020205020404" pitchFamily="49" charset="0"/>
              </a:rPr>
              <a:t> &lt;script&gt;</a:t>
            </a:r>
          </a:p>
          <a:p>
            <a:pPr eaLnBrk="1" hangingPunct="1">
              <a:lnSpc>
                <a:spcPct val="90000"/>
              </a:lnSpc>
              <a:buFont typeface="Wingdings" panose="05000000000000000000" pitchFamily="2" charset="2"/>
              <a:buNone/>
            </a:pPr>
            <a:r>
              <a:rPr lang="en-US" altLang="en-US" sz="1800" dirty="0">
                <a:solidFill>
                  <a:srgbClr val="FF0000"/>
                </a:solidFill>
                <a:latin typeface="Courier New" panose="02070309020205020404" pitchFamily="49" charset="0"/>
                <a:cs typeface="Courier New" panose="02070309020205020404" pitchFamily="49" charset="0"/>
              </a:rPr>
              <a:t>	alert( "Hello World!" );      </a:t>
            </a:r>
          </a:p>
          <a:p>
            <a:pPr eaLnBrk="1" hangingPunct="1">
              <a:lnSpc>
                <a:spcPct val="90000"/>
              </a:lnSpc>
              <a:buFont typeface="Wingdings" panose="05000000000000000000" pitchFamily="2" charset="2"/>
              <a:buNone/>
            </a:pPr>
            <a:r>
              <a:rPr lang="en-US" altLang="en-US" sz="1800" dirty="0">
                <a:solidFill>
                  <a:srgbClr val="FF0000"/>
                </a:solidFill>
                <a:latin typeface="Courier New" panose="02070309020205020404" pitchFamily="49" charset="0"/>
                <a:cs typeface="Courier New" panose="02070309020205020404" pitchFamily="49" charset="0"/>
              </a:rPr>
              <a:t>&lt;/script&gt;</a:t>
            </a:r>
            <a:endParaRPr lang="en-US" altLang="en-US" sz="1800"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&lt;/body&gt;</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&lt;/html&gt;</a:t>
            </a:r>
          </a:p>
        </p:txBody>
      </p:sp>
      <p:sp>
        <p:nvSpPr>
          <p:cNvPr id="4" name="Rectangle 4">
            <a:extLst>
              <a:ext uri="{FF2B5EF4-FFF2-40B4-BE49-F238E27FC236}">
                <a16:creationId xmlns:a16="http://schemas.microsoft.com/office/drawing/2014/main" id="{86AF3DCF-F4F7-464A-AE50-E797736CA1D6}"/>
              </a:ext>
            </a:extLst>
          </p:cNvPr>
          <p:cNvSpPr txBox="1">
            <a:spLocks noChangeArrowheads="1"/>
          </p:cNvSpPr>
          <p:nvPr/>
        </p:nvSpPr>
        <p:spPr>
          <a:xfrm>
            <a:off x="1981201" y="5334001"/>
            <a:ext cx="8474015" cy="1342125"/>
          </a:xfrm>
          <a:prstGeom prst="rect">
            <a:avLst/>
          </a:prstGeom>
        </p:spPr>
        <p:style>
          <a:lnRef idx="1">
            <a:schemeClr val="accent1"/>
          </a:lnRef>
          <a:fillRef idx="2">
            <a:schemeClr val="accent1"/>
          </a:fillRef>
          <a:effectRef idx="1">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eaLnBrk="1" hangingPunct="1">
              <a:lnSpc>
                <a:spcPct val="90000"/>
              </a:lnSpc>
              <a:buNone/>
              <a:defRPr/>
            </a:pPr>
            <a:r>
              <a:rPr lang="en-US" sz="2000" dirty="0"/>
              <a:t>Note the</a:t>
            </a:r>
            <a:r>
              <a:rPr lang="en-US" sz="2000" b="1" dirty="0">
                <a:solidFill>
                  <a:srgbClr val="FF0000"/>
                </a:solidFill>
              </a:rPr>
              <a:t> ;  </a:t>
            </a:r>
            <a:r>
              <a:rPr lang="en-US" sz="2000" dirty="0">
                <a:sym typeface="Wingdings" pitchFamily="2" charset="2"/>
              </a:rPr>
              <a:t> Semicolons are </a:t>
            </a:r>
            <a:r>
              <a:rPr lang="en-US" sz="2000" dirty="0"/>
              <a:t>required at the end of </a:t>
            </a:r>
            <a:r>
              <a:rPr lang="en-US" sz="2000" u="sng" dirty="0"/>
              <a:t>nearly ALL</a:t>
            </a:r>
            <a:r>
              <a:rPr lang="en-US" sz="2000" dirty="0"/>
              <a:t> lines of JS code.</a:t>
            </a:r>
          </a:p>
          <a:p>
            <a:pPr marL="57150" indent="0" eaLnBrk="1" hangingPunct="1">
              <a:lnSpc>
                <a:spcPct val="90000"/>
              </a:lnSpc>
              <a:buNone/>
              <a:defRPr/>
            </a:pPr>
            <a:endParaRPr lang="en-US" sz="2000" dirty="0"/>
          </a:p>
          <a:p>
            <a:pPr marL="57150" indent="0" eaLnBrk="1" hangingPunct="1">
              <a:lnSpc>
                <a:spcPct val="90000"/>
              </a:lnSpc>
              <a:buNone/>
              <a:defRPr/>
            </a:pPr>
            <a:r>
              <a:rPr lang="en-US" sz="2000" dirty="0"/>
              <a:t>Your code will often work without them, but it is good practice to include them. In this course, they are </a:t>
            </a:r>
            <a:r>
              <a:rPr lang="en-US" sz="2000" u="sng" dirty="0"/>
              <a:t>required</a:t>
            </a:r>
            <a:r>
              <a:rPr lang="en-US" sz="2000" dirty="0"/>
              <a:t>.</a:t>
            </a:r>
          </a:p>
        </p:txBody>
      </p:sp>
      <p:pic>
        <p:nvPicPr>
          <p:cNvPr id="5" name="Picture 2">
            <a:extLst>
              <a:ext uri="{FF2B5EF4-FFF2-40B4-BE49-F238E27FC236}">
                <a16:creationId xmlns:a16="http://schemas.microsoft.com/office/drawing/2014/main" id="{EC7F0647-8CFA-4842-B7FE-019484540C8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77231" y="1066801"/>
            <a:ext cx="2524860" cy="15435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5B0E1D4-2133-4D8D-AADF-E7E2EA123071}"/>
              </a:ext>
            </a:extLst>
          </p:cNvPr>
          <p:cNvSpPr>
            <a:spLocks noGrp="1"/>
          </p:cNvSpPr>
          <p:nvPr>
            <p:ph type="title"/>
          </p:nvPr>
        </p:nvSpPr>
        <p:spPr/>
        <p:txBody>
          <a:bodyPr>
            <a:normAutofit/>
          </a:bodyPr>
          <a:lstStyle/>
          <a:p>
            <a:r>
              <a:rPr lang="en-US" altLang="en-US" sz="3850" dirty="0">
                <a:latin typeface="Courier New" panose="02070309020205020404" pitchFamily="49" charset="0"/>
                <a:cs typeface="Courier New" panose="02070309020205020404" pitchFamily="49" charset="0"/>
              </a:rPr>
              <a:t>parseInt </a:t>
            </a:r>
            <a:r>
              <a:rPr lang="en-US" altLang="en-US" sz="3850" dirty="0"/>
              <a:t>Examples</a:t>
            </a:r>
          </a:p>
        </p:txBody>
      </p:sp>
      <p:sp>
        <p:nvSpPr>
          <p:cNvPr id="3" name="Content Placeholder 2">
            <a:extLst>
              <a:ext uri="{FF2B5EF4-FFF2-40B4-BE49-F238E27FC236}">
                <a16:creationId xmlns:a16="http://schemas.microsoft.com/office/drawing/2014/main" id="{2605842F-9C72-49FE-B991-A6AD59137E96}"/>
              </a:ext>
            </a:extLst>
          </p:cNvPr>
          <p:cNvSpPr>
            <a:spLocks noGrp="1"/>
          </p:cNvSpPr>
          <p:nvPr>
            <p:ph idx="1"/>
          </p:nvPr>
        </p:nvSpPr>
        <p:spPr/>
        <p:txBody>
          <a:bodyPr anchor="ctr">
            <a:noAutofit/>
          </a:bodyPr>
          <a:lstStyle/>
          <a:p>
            <a:pPr marL="57150" indent="0">
              <a:lnSpc>
                <a:spcPct val="90000"/>
              </a:lnSpc>
              <a:buNone/>
              <a:defRPr/>
            </a:pPr>
            <a:r>
              <a:rPr lang="en-US" sz="1100" dirty="0"/>
              <a:t>Can you predict what will be stored inside the variable ‘</a:t>
            </a:r>
            <a:r>
              <a:rPr lang="en-US" sz="1100" b="1" dirty="0">
                <a:latin typeface="Courier New" pitchFamily="49" charset="0"/>
                <a:cs typeface="Courier New" pitchFamily="49" charset="0"/>
              </a:rPr>
              <a:t>temp</a:t>
            </a:r>
            <a:r>
              <a:rPr lang="en-US" sz="1100" dirty="0"/>
              <a:t>’ in each of the following examples? </a:t>
            </a:r>
          </a:p>
          <a:p>
            <a:pPr marL="57150" indent="0">
              <a:lnSpc>
                <a:spcPct val="90000"/>
              </a:lnSpc>
              <a:buNone/>
              <a:defRPr/>
            </a:pPr>
            <a:endParaRPr lang="en-US" sz="1100" b="1" dirty="0">
              <a:latin typeface="Courier New" pitchFamily="49" charset="0"/>
              <a:cs typeface="Courier New" pitchFamily="49" charset="0"/>
            </a:endParaRPr>
          </a:p>
          <a:p>
            <a:pPr marL="514350" indent="-457200">
              <a:lnSpc>
                <a:spcPct val="90000"/>
              </a:lnSpc>
              <a:buFont typeface="+mj-lt"/>
              <a:buAutoNum type="arabicPeriod"/>
              <a:defRPr/>
            </a:pPr>
            <a:r>
              <a:rPr lang="en-US" sz="1100" b="1" dirty="0">
                <a:latin typeface="Courier New" pitchFamily="49" charset="0"/>
                <a:cs typeface="Courier New" pitchFamily="49" charset="0"/>
              </a:rPr>
              <a:t>var temp;</a:t>
            </a:r>
          </a:p>
          <a:p>
            <a:pPr marL="514350" indent="-457200">
              <a:lnSpc>
                <a:spcPct val="90000"/>
              </a:lnSpc>
              <a:buFont typeface="+mj-lt"/>
              <a:buAutoNum type="arabicPeriod"/>
              <a:defRPr/>
            </a:pPr>
            <a:r>
              <a:rPr lang="en-US" sz="1100" b="1" dirty="0">
                <a:latin typeface="Courier New" pitchFamily="49" charset="0"/>
                <a:cs typeface="Courier New" pitchFamily="49" charset="0"/>
              </a:rPr>
              <a:t>temp = parseInt("352"); 		</a:t>
            </a:r>
          </a:p>
          <a:p>
            <a:pPr marL="514350" indent="-457200">
              <a:lnSpc>
                <a:spcPct val="90000"/>
              </a:lnSpc>
              <a:buFont typeface="+mj-lt"/>
              <a:buAutoNum type="arabicPeriod"/>
              <a:defRPr/>
            </a:pPr>
            <a:r>
              <a:rPr lang="en-US" sz="1100" b="1" dirty="0">
                <a:latin typeface="Courier New" pitchFamily="49" charset="0"/>
                <a:cs typeface="Courier New" pitchFamily="49" charset="0"/>
              </a:rPr>
              <a:t>temp = parseInt(49.99);		</a:t>
            </a:r>
          </a:p>
          <a:p>
            <a:pPr marL="514350" indent="-457200">
              <a:lnSpc>
                <a:spcPct val="90000"/>
              </a:lnSpc>
              <a:buFont typeface="+mj-lt"/>
              <a:buAutoNum type="arabicPeriod"/>
              <a:defRPr/>
            </a:pPr>
            <a:r>
              <a:rPr lang="en-US" sz="1100" b="1" dirty="0">
                <a:latin typeface="Courier New" pitchFamily="49" charset="0"/>
                <a:cs typeface="Courier New" pitchFamily="49" charset="0"/>
              </a:rPr>
              <a:t>temp = parseInt("ten");		</a:t>
            </a:r>
            <a:endParaRPr lang="en-US" sz="1100" b="1" dirty="0">
              <a:latin typeface="Courier New" pitchFamily="49" charset="0"/>
              <a:cs typeface="Courier New" pitchFamily="49" charset="0"/>
              <a:sym typeface="Wingdings" pitchFamily="2" charset="2"/>
            </a:endParaRPr>
          </a:p>
          <a:p>
            <a:pPr marL="457200" lvl="1" indent="0">
              <a:lnSpc>
                <a:spcPct val="90000"/>
              </a:lnSpc>
              <a:buNone/>
              <a:defRPr/>
            </a:pPr>
            <a:endParaRPr lang="en-US" sz="1100" b="1" dirty="0">
              <a:latin typeface="Courier New" pitchFamily="49" charset="0"/>
              <a:cs typeface="Courier New" pitchFamily="49" charset="0"/>
              <a:sym typeface="Wingdings" pitchFamily="2" charset="2"/>
            </a:endParaRPr>
          </a:p>
          <a:p>
            <a:pPr>
              <a:lnSpc>
                <a:spcPct val="90000"/>
              </a:lnSpc>
              <a:buFont typeface="Arial" charset="0"/>
              <a:buChar char="•"/>
              <a:defRPr/>
            </a:pPr>
            <a:r>
              <a:rPr lang="en-US" sz="1100" dirty="0"/>
              <a:t>Line 2?</a:t>
            </a:r>
          </a:p>
          <a:p>
            <a:pPr lvl="1">
              <a:lnSpc>
                <a:spcPct val="90000"/>
              </a:lnSpc>
              <a:buFont typeface="Arial" charset="0"/>
              <a:buChar char="•"/>
              <a:defRPr/>
            </a:pPr>
            <a:r>
              <a:rPr lang="en-US" sz="1100" b="1" dirty="0">
                <a:latin typeface="Courier New" panose="02070309020205020404" pitchFamily="49" charset="0"/>
                <a:cs typeface="Courier New" panose="02070309020205020404" pitchFamily="49" charset="0"/>
              </a:rPr>
              <a:t>temp</a:t>
            </a:r>
            <a:r>
              <a:rPr lang="en-US" sz="1100" dirty="0">
                <a:latin typeface="Courier New" panose="02070309020205020404" pitchFamily="49" charset="0"/>
                <a:cs typeface="Courier New" panose="02070309020205020404" pitchFamily="49" charset="0"/>
              </a:rPr>
              <a:t> </a:t>
            </a:r>
            <a:r>
              <a:rPr lang="en-US" sz="1100"/>
              <a:t>will store </a:t>
            </a:r>
            <a:r>
              <a:rPr lang="en-US" sz="1100" dirty="0"/>
              <a:t>the </a:t>
            </a:r>
            <a:r>
              <a:rPr lang="en-US" sz="1100" u="sng" dirty="0"/>
              <a:t>integer</a:t>
            </a:r>
            <a:r>
              <a:rPr lang="en-US" sz="1100" dirty="0"/>
              <a:t> 352</a:t>
            </a:r>
          </a:p>
          <a:p>
            <a:pPr lvl="1">
              <a:lnSpc>
                <a:spcPct val="90000"/>
              </a:lnSpc>
              <a:buFont typeface="Arial" charset="0"/>
              <a:buChar char="•"/>
              <a:defRPr/>
            </a:pPr>
            <a:r>
              <a:rPr lang="en-US" sz="1100" dirty="0"/>
              <a:t>The </a:t>
            </a:r>
            <a:r>
              <a:rPr lang="en-US" sz="1100" dirty="0">
                <a:latin typeface="Courier New" panose="02070309020205020404" pitchFamily="49" charset="0"/>
                <a:cs typeface="Courier New" panose="02070309020205020404" pitchFamily="49" charset="0"/>
              </a:rPr>
              <a:t>parseInt </a:t>
            </a:r>
            <a:r>
              <a:rPr lang="en-US" sz="1100" dirty="0"/>
              <a:t>function has no difficulty converting </a:t>
            </a:r>
            <a:r>
              <a:rPr lang="en-US" sz="1100" u="sng" dirty="0"/>
              <a:t>this particular string</a:t>
            </a:r>
            <a:r>
              <a:rPr lang="en-US" sz="1100" dirty="0"/>
              <a:t> to an int</a:t>
            </a:r>
          </a:p>
          <a:p>
            <a:pPr marL="0" indent="0">
              <a:lnSpc>
                <a:spcPct val="90000"/>
              </a:lnSpc>
              <a:buNone/>
              <a:defRPr/>
            </a:pPr>
            <a:endParaRPr lang="en-US" sz="1100" dirty="0"/>
          </a:p>
          <a:p>
            <a:pPr>
              <a:lnSpc>
                <a:spcPct val="90000"/>
              </a:lnSpc>
              <a:buFont typeface="Arial" charset="0"/>
              <a:buChar char="•"/>
              <a:defRPr/>
            </a:pPr>
            <a:r>
              <a:rPr lang="en-US" sz="1100" dirty="0"/>
              <a:t>Line 3? </a:t>
            </a:r>
          </a:p>
          <a:p>
            <a:pPr lvl="1">
              <a:lnSpc>
                <a:spcPct val="90000"/>
              </a:lnSpc>
              <a:buFont typeface="Arial" charset="0"/>
              <a:buChar char="•"/>
              <a:defRPr/>
            </a:pPr>
            <a:r>
              <a:rPr lang="en-US" sz="1100" b="1" dirty="0">
                <a:latin typeface="Courier New" panose="02070309020205020404" pitchFamily="49" charset="0"/>
                <a:cs typeface="Courier New" panose="02070309020205020404" pitchFamily="49" charset="0"/>
              </a:rPr>
              <a:t>temp</a:t>
            </a:r>
            <a:r>
              <a:rPr lang="en-US" sz="1100" dirty="0">
                <a:latin typeface="Courier New" panose="02070309020205020404" pitchFamily="49" charset="0"/>
                <a:cs typeface="Courier New" panose="02070309020205020404" pitchFamily="49" charset="0"/>
              </a:rPr>
              <a:t> </a:t>
            </a:r>
            <a:r>
              <a:rPr lang="en-US" sz="1100" dirty="0"/>
              <a:t>will be assigned the integer 49</a:t>
            </a:r>
          </a:p>
          <a:p>
            <a:pPr lvl="1">
              <a:lnSpc>
                <a:spcPct val="90000"/>
              </a:lnSpc>
              <a:buFont typeface="Arial" charset="0"/>
              <a:buChar char="•"/>
              <a:defRPr/>
            </a:pPr>
            <a:r>
              <a:rPr lang="en-US" sz="1100" dirty="0"/>
              <a:t>The </a:t>
            </a:r>
            <a:r>
              <a:rPr lang="en-US" sz="1100" dirty="0">
                <a:latin typeface="Courier New" panose="02070309020205020404" pitchFamily="49" charset="0"/>
                <a:cs typeface="Courier New" panose="02070309020205020404" pitchFamily="49" charset="0"/>
              </a:rPr>
              <a:t>parseInt </a:t>
            </a:r>
            <a:r>
              <a:rPr lang="en-US" sz="1100" dirty="0"/>
              <a:t>function has no difficulty converting this </a:t>
            </a:r>
            <a:r>
              <a:rPr lang="en-US" sz="1100" u="sng" dirty="0"/>
              <a:t>float </a:t>
            </a:r>
            <a:r>
              <a:rPr lang="en-US" sz="1100"/>
              <a:t>to an </a:t>
            </a:r>
            <a:r>
              <a:rPr lang="en-US" sz="1100" dirty="0"/>
              <a:t>int</a:t>
            </a:r>
          </a:p>
          <a:p>
            <a:pPr lvl="1">
              <a:lnSpc>
                <a:spcPct val="90000"/>
              </a:lnSpc>
              <a:buFont typeface="Arial" charset="0"/>
              <a:buChar char="•"/>
              <a:defRPr/>
            </a:pPr>
            <a:r>
              <a:rPr lang="en-US" sz="1100" b="1" i="1" dirty="0"/>
              <a:t>Important: </a:t>
            </a:r>
            <a:r>
              <a:rPr lang="en-US" sz="1100" dirty="0"/>
              <a:t>Note that </a:t>
            </a:r>
            <a:r>
              <a:rPr lang="en-US" sz="1100" dirty="0">
                <a:latin typeface="Courier New" panose="02070309020205020404" pitchFamily="49" charset="0"/>
                <a:cs typeface="Courier New" panose="02070309020205020404" pitchFamily="49" charset="0"/>
              </a:rPr>
              <a:t>parseInt() </a:t>
            </a:r>
            <a:r>
              <a:rPr lang="en-US" sz="1100" u="sng" dirty="0"/>
              <a:t>does not round numbers up or down</a:t>
            </a:r>
            <a:r>
              <a:rPr lang="en-US" sz="1100" dirty="0"/>
              <a:t>.  Rather, the function simply chops off the decimal. We have a fancy word for this too (sorry):  “truncation”.</a:t>
            </a:r>
          </a:p>
          <a:p>
            <a:pPr marL="0" indent="0">
              <a:lnSpc>
                <a:spcPct val="90000"/>
              </a:lnSpc>
              <a:buNone/>
              <a:defRPr/>
            </a:pPr>
            <a:endParaRPr lang="en-US" sz="1100" dirty="0"/>
          </a:p>
          <a:p>
            <a:pPr>
              <a:lnSpc>
                <a:spcPct val="90000"/>
              </a:lnSpc>
              <a:buFont typeface="Arial" charset="0"/>
              <a:buChar char="•"/>
              <a:defRPr/>
            </a:pPr>
            <a:r>
              <a:rPr lang="en-US" sz="1100" dirty="0"/>
              <a:t>Line 4?</a:t>
            </a:r>
          </a:p>
          <a:p>
            <a:pPr lvl="1">
              <a:lnSpc>
                <a:spcPct val="90000"/>
              </a:lnSpc>
              <a:buFont typeface="Arial" charset="0"/>
              <a:buChar char="•"/>
              <a:defRPr/>
            </a:pPr>
            <a:r>
              <a:rPr lang="en-US" sz="1100" b="1" dirty="0"/>
              <a:t>Error</a:t>
            </a:r>
            <a:r>
              <a:rPr lang="en-US" sz="1100" dirty="0"/>
              <a:t>: As humans, we can easily figure out what is </a:t>
            </a:r>
            <a:r>
              <a:rPr lang="en-US" sz="1100" i="1" dirty="0"/>
              <a:t>supposed</a:t>
            </a:r>
            <a:r>
              <a:rPr lang="en-US" sz="1100" dirty="0"/>
              <a:t> to happen. Sadly, computers are unable to make </a:t>
            </a:r>
            <a:r>
              <a:rPr lang="en-US" sz="1100"/>
              <a:t>that leap. </a:t>
            </a:r>
            <a:endParaRPr lang="en-US" sz="1100" dirty="0"/>
          </a:p>
          <a:p>
            <a:pPr lvl="1">
              <a:lnSpc>
                <a:spcPct val="90000"/>
              </a:lnSpc>
              <a:buFont typeface="Arial" charset="0"/>
              <a:buChar char="•"/>
              <a:defRPr/>
            </a:pPr>
            <a:r>
              <a:rPr lang="en-US" sz="1100" b="1" dirty="0"/>
              <a:t>IMPORTANT:  </a:t>
            </a:r>
            <a:r>
              <a:rPr lang="en-US" sz="1100" dirty="0"/>
              <a:t>A key point to know is that the value being converted by the </a:t>
            </a:r>
            <a:r>
              <a:rPr lang="en-US" sz="1100" dirty="0">
                <a:latin typeface="Courier New" panose="02070309020205020404" pitchFamily="49" charset="0"/>
                <a:cs typeface="Courier New" panose="02070309020205020404" pitchFamily="49" charset="0"/>
              </a:rPr>
              <a:t>parseInt </a:t>
            </a:r>
            <a:r>
              <a:rPr lang="en-US" sz="1100" dirty="0"/>
              <a:t>function must "resemble" a number in order for </a:t>
            </a:r>
            <a:r>
              <a:rPr lang="en-US" sz="1100" dirty="0">
                <a:latin typeface="Courier New" panose="02070309020205020404" pitchFamily="49" charset="0"/>
                <a:cs typeface="Courier New" panose="02070309020205020404" pitchFamily="49" charset="0"/>
              </a:rPr>
              <a:t>parseInt() </a:t>
            </a:r>
            <a:r>
              <a:rPr lang="en-US" sz="1100" dirty="0"/>
              <a:t>to be able to figure out the conversion.</a:t>
            </a:r>
          </a:p>
          <a:p>
            <a:pPr marL="457200" lvl="1" indent="0">
              <a:lnSpc>
                <a:spcPct val="90000"/>
              </a:lnSpc>
              <a:buNone/>
              <a:defRPr/>
            </a:pPr>
            <a:endParaRPr lang="en-US" sz="1100" b="1" dirty="0">
              <a:latin typeface="Courier New" pitchFamily="49" charset="0"/>
              <a:cs typeface="Courier New" pitchFamily="49" charset="0"/>
            </a:endParaRPr>
          </a:p>
          <a:p>
            <a:pPr marL="0" indent="0">
              <a:lnSpc>
                <a:spcPct val="90000"/>
              </a:lnSpc>
              <a:buNone/>
              <a:defRPr/>
            </a:pPr>
            <a:endParaRPr lang="en-US" sz="1100" dirty="0"/>
          </a:p>
        </p:txBody>
      </p:sp>
      <p:pic>
        <p:nvPicPr>
          <p:cNvPr id="13318" name="Graphic 133" descr="Database">
            <a:extLst>
              <a:ext uri="{FF2B5EF4-FFF2-40B4-BE49-F238E27FC236}">
                <a16:creationId xmlns:a16="http://schemas.microsoft.com/office/drawing/2014/main" id="{F779B2FF-5878-4491-B4EC-02DC9E5083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8965" y="2865142"/>
            <a:ext cx="1143455" cy="11434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1">
            <a:extLst>
              <a:ext uri="{FF2B5EF4-FFF2-40B4-BE49-F238E27FC236}">
                <a16:creationId xmlns:a16="http://schemas.microsoft.com/office/drawing/2014/main" id="{60D4CF87-53AC-4110-AFB2-C2816A679069}"/>
              </a:ext>
            </a:extLst>
          </p:cNvPr>
          <p:cNvSpPr>
            <a:spLocks noGrp="1"/>
          </p:cNvSpPr>
          <p:nvPr>
            <p:ph type="title"/>
          </p:nvPr>
        </p:nvSpPr>
        <p:spPr/>
        <p:txBody>
          <a:bodyPr/>
          <a:lstStyle/>
          <a:p>
            <a:pPr eaLnBrk="1" hangingPunct="1"/>
            <a:r>
              <a:rPr lang="en-US" altLang="en-US" dirty="0">
                <a:latin typeface="Courier New" panose="02070309020205020404" pitchFamily="49" charset="0"/>
                <a:cs typeface="Courier New" panose="02070309020205020404" pitchFamily="49" charset="0"/>
              </a:rPr>
              <a:t>parseFloat()</a:t>
            </a:r>
          </a:p>
        </p:txBody>
      </p:sp>
      <p:sp>
        <p:nvSpPr>
          <p:cNvPr id="15363" name="Content Placeholder 2">
            <a:extLst>
              <a:ext uri="{FF2B5EF4-FFF2-40B4-BE49-F238E27FC236}">
                <a16:creationId xmlns:a16="http://schemas.microsoft.com/office/drawing/2014/main" id="{878EE259-436B-4FA8-A92D-DAB1AE93D00E}"/>
              </a:ext>
            </a:extLst>
          </p:cNvPr>
          <p:cNvSpPr>
            <a:spLocks noGrp="1"/>
          </p:cNvSpPr>
          <p:nvPr>
            <p:ph idx="1"/>
          </p:nvPr>
        </p:nvSpPr>
        <p:spPr/>
        <p:txBody>
          <a:bodyPr/>
          <a:lstStyle/>
          <a:p>
            <a:pPr marL="0" indent="0" eaLnBrk="1" hangingPunct="1">
              <a:buNone/>
              <a:defRPr/>
            </a:pPr>
            <a:r>
              <a:rPr lang="en-US" altLang="en-US" sz="1600" dirty="0"/>
              <a:t>What if the number you are planning to retrieve may contain decimals?</a:t>
            </a:r>
          </a:p>
          <a:p>
            <a:pPr lvl="1" eaLnBrk="1" hangingPunct="1">
              <a:defRPr/>
            </a:pPr>
            <a:r>
              <a:rPr lang="en-US" altLang="en-US" sz="1400" dirty="0"/>
              <a:t>E.g. The time to complete a 100 meter dash</a:t>
            </a:r>
            <a:r>
              <a:rPr lang="en-US" altLang="en-US" sz="1400"/>
              <a:t>, the </a:t>
            </a:r>
            <a:r>
              <a:rPr lang="en-US" altLang="en-US" sz="1400" dirty="0"/>
              <a:t>cost of a gallon of gas, etc</a:t>
            </a:r>
          </a:p>
          <a:p>
            <a:pPr lvl="1" eaLnBrk="1" hangingPunct="1">
              <a:defRPr/>
            </a:pPr>
            <a:endParaRPr lang="en-US" altLang="en-US" sz="1400" dirty="0"/>
          </a:p>
          <a:p>
            <a:pPr marL="0" indent="0" eaLnBrk="1" hangingPunct="1">
              <a:buNone/>
              <a:defRPr/>
            </a:pPr>
            <a:r>
              <a:rPr lang="en-US" altLang="en-US" sz="1600" dirty="0"/>
              <a:t>Recall that </a:t>
            </a:r>
            <a:r>
              <a:rPr lang="en-US" altLang="en-US" sz="1600" dirty="0">
                <a:latin typeface="Courier New" panose="02070309020205020404" pitchFamily="49" charset="0"/>
                <a:cs typeface="Courier New" panose="02070309020205020404" pitchFamily="49" charset="0"/>
              </a:rPr>
              <a:t>parseInt()</a:t>
            </a:r>
            <a:r>
              <a:rPr lang="en-US" altLang="en-US" sz="1600" dirty="0"/>
              <a:t> </a:t>
            </a:r>
            <a:r>
              <a:rPr lang="en-US" altLang="en-US" sz="1600" i="1" dirty="0"/>
              <a:t>stops</a:t>
            </a:r>
            <a:r>
              <a:rPr lang="en-US" altLang="en-US" sz="1600" dirty="0"/>
              <a:t> parsing the instant it encounters any non numeric character – such as a  decimal.</a:t>
            </a:r>
          </a:p>
          <a:p>
            <a:pPr marL="0" indent="0" eaLnBrk="1" hangingPunct="1">
              <a:buNone/>
              <a:defRPr/>
            </a:pPr>
            <a:endParaRPr lang="en-US" altLang="en-US" sz="1600" dirty="0"/>
          </a:p>
          <a:p>
            <a:pPr marL="0" indent="0" eaLnBrk="1" hangingPunct="1">
              <a:buNone/>
              <a:defRPr/>
            </a:pPr>
            <a:r>
              <a:rPr lang="en-US" altLang="en-US" sz="1600" dirty="0"/>
              <a:t>Therefore, if you want to keep your decimals, you would </a:t>
            </a:r>
            <a:r>
              <a:rPr lang="en-US" altLang="en-US" sz="1600" i="1" dirty="0"/>
              <a:t>not </a:t>
            </a:r>
            <a:r>
              <a:rPr lang="en-US" altLang="en-US" sz="1600" dirty="0"/>
              <a:t>want to use </a:t>
            </a:r>
            <a:r>
              <a:rPr lang="en-US" altLang="en-US" sz="1600" dirty="0">
                <a:latin typeface="Courier New" panose="02070309020205020404" pitchFamily="49" charset="0"/>
                <a:cs typeface="Courier New" panose="02070309020205020404" pitchFamily="49" charset="0"/>
              </a:rPr>
              <a:t>parseInt()</a:t>
            </a:r>
            <a:r>
              <a:rPr lang="en-US" altLang="en-US" sz="1600" dirty="0"/>
              <a:t>.  </a:t>
            </a:r>
          </a:p>
          <a:p>
            <a:pPr marL="0" indent="0" eaLnBrk="1" hangingPunct="1">
              <a:buNone/>
              <a:defRPr/>
            </a:pPr>
            <a:endParaRPr lang="en-US" altLang="en-US" sz="1600" dirty="0"/>
          </a:p>
          <a:p>
            <a:pPr marL="0" indent="0" algn="ctr" eaLnBrk="1" hangingPunct="1">
              <a:buNone/>
              <a:defRPr/>
            </a:pPr>
            <a:r>
              <a:rPr lang="en-US" altLang="en-US" sz="2400" dirty="0"/>
              <a:t>Instead, you must use </a:t>
            </a:r>
            <a:r>
              <a:rPr lang="en-US" altLang="en-US" sz="2400" b="1" dirty="0">
                <a:latin typeface="Courier New" panose="02070309020205020404" pitchFamily="49" charset="0"/>
                <a:cs typeface="Courier New" panose="02070309020205020404" pitchFamily="49" charset="0"/>
              </a:rPr>
              <a:t>parse</a:t>
            </a:r>
            <a:r>
              <a:rPr lang="en-US" altLang="en-US" sz="2400" b="1" u="sng" dirty="0">
                <a:latin typeface="Courier New" panose="02070309020205020404" pitchFamily="49" charset="0"/>
                <a:cs typeface="Courier New" panose="02070309020205020404" pitchFamily="49" charset="0"/>
              </a:rPr>
              <a:t>Float</a:t>
            </a:r>
            <a:r>
              <a:rPr lang="en-US" altLang="en-US" sz="2400" b="1" dirty="0">
                <a:latin typeface="Courier New" panose="02070309020205020404" pitchFamily="49" charset="0"/>
                <a:cs typeface="Courier New" panose="02070309020205020404" pitchFamily="49" charset="0"/>
              </a:rPr>
              <a:t>()</a:t>
            </a:r>
          </a:p>
          <a:p>
            <a:pPr marL="0" indent="0" eaLnBrk="1" hangingPunct="1">
              <a:buNone/>
              <a:defRPr/>
            </a:pPr>
            <a:endParaRPr lang="en-US" altLang="en-US" sz="1600" dirty="0"/>
          </a:p>
          <a:p>
            <a:pPr marL="0" indent="0" eaLnBrk="1" hangingPunct="1">
              <a:buNone/>
              <a:defRPr/>
            </a:pPr>
            <a:r>
              <a:rPr lang="en-US" altLang="en-US" sz="1600" dirty="0"/>
              <a:t>For example, suppose you are recording the race time for a 100 meter sprint where the times are often recorded to hundredths of a second. In this case, we would absolutely need to keep the decimal places. Therefore, we </a:t>
            </a:r>
            <a:r>
              <a:rPr lang="en-US" altLang="en-US" sz="1600" i="1" dirty="0"/>
              <a:t>must </a:t>
            </a:r>
            <a:r>
              <a:rPr lang="en-US" altLang="en-US" sz="1600" dirty="0"/>
              <a:t>use </a:t>
            </a:r>
            <a:r>
              <a:rPr lang="en-US" altLang="en-US" sz="1600" b="1" dirty="0">
                <a:latin typeface="Courier New" panose="02070309020205020404" pitchFamily="49" charset="0"/>
                <a:cs typeface="Courier New" panose="02070309020205020404" pitchFamily="49" charset="0"/>
              </a:rPr>
              <a:t>parse</a:t>
            </a:r>
            <a:r>
              <a:rPr lang="en-US" altLang="en-US" sz="1600" b="1" u="sng" dirty="0">
                <a:latin typeface="Courier New" panose="02070309020205020404" pitchFamily="49" charset="0"/>
                <a:cs typeface="Courier New" panose="02070309020205020404" pitchFamily="49" charset="0"/>
              </a:rPr>
              <a:t>Float</a:t>
            </a:r>
            <a:r>
              <a:rPr lang="en-US" altLang="en-US" sz="1600" b="1" dirty="0">
                <a:latin typeface="Courier New" panose="02070309020205020404" pitchFamily="49" charset="0"/>
                <a:cs typeface="Courier New" panose="02070309020205020404" pitchFamily="49" charset="0"/>
              </a:rPr>
              <a:t>()</a:t>
            </a:r>
            <a:r>
              <a:rPr lang="en-US" altLang="en-US" sz="1600" dirty="0"/>
              <a:t> instead of </a:t>
            </a:r>
            <a:r>
              <a:rPr lang="en-US" altLang="en-US" sz="1600" dirty="0">
                <a:latin typeface="Courier New" panose="02070309020205020404" pitchFamily="49" charset="0"/>
                <a:cs typeface="Courier New" panose="02070309020205020404" pitchFamily="49" charset="0"/>
              </a:rPr>
              <a:t>parseInt()</a:t>
            </a:r>
            <a:endParaRPr lang="en-US" altLang="en-US" sz="1600" dirty="0"/>
          </a:p>
          <a:p>
            <a:pPr marL="0" indent="0" eaLnBrk="1" hangingPunct="1">
              <a:buNone/>
              <a:defRPr/>
            </a:pPr>
            <a:endParaRPr lang="en-US" altLang="en-US" sz="1600" dirty="0"/>
          </a:p>
          <a:p>
            <a:pPr eaLnBrk="1" hangingPunct="1">
              <a:buFont typeface="Arial" panose="020B0604020202020204" pitchFamily="34" charset="0"/>
              <a:buNone/>
              <a:defRPr/>
            </a:pPr>
            <a:r>
              <a:rPr lang="en-US" altLang="en-US" sz="1200" b="1" dirty="0">
                <a:latin typeface="Courier New" panose="02070309020205020404" pitchFamily="49" charset="0"/>
                <a:cs typeface="Courier New" panose="02070309020205020404" pitchFamily="49" charset="0"/>
              </a:rPr>
              <a:t>var raceTime = document.getElementById('txtRaceTime').value;  </a:t>
            </a:r>
          </a:p>
          <a:p>
            <a:pPr eaLnBrk="1" hangingPunct="1">
              <a:buFont typeface="Arial" panose="020B0604020202020204" pitchFamily="34" charset="0"/>
              <a:buNone/>
              <a:defRPr/>
            </a:pPr>
            <a:r>
              <a:rPr lang="en-US" altLang="en-US" sz="1200" b="1" dirty="0">
                <a:solidFill>
                  <a:srgbClr val="FF0000"/>
                </a:solidFill>
                <a:latin typeface="Courier New" panose="02070309020205020404" pitchFamily="49" charset="0"/>
                <a:cs typeface="Courier New" panose="02070309020205020404" pitchFamily="49" charset="0"/>
              </a:rPr>
              <a:t>raceTime = parseFloat(raceTime);</a:t>
            </a:r>
          </a:p>
        </p:txBody>
      </p:sp>
      <p:sp>
        <p:nvSpPr>
          <p:cNvPr id="19459" name="Slide Number Placeholder 3">
            <a:extLst>
              <a:ext uri="{FF2B5EF4-FFF2-40B4-BE49-F238E27FC236}">
                <a16:creationId xmlns:a16="http://schemas.microsoft.com/office/drawing/2014/main" id="{046E2F52-6299-401E-BFF0-D04816F543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02A1F9-3498-4723-A89B-BBE80AAC6B95}" type="slidenum">
              <a:rPr lang="en-US" altLang="en-US" sz="1200">
                <a:solidFill>
                  <a:srgbClr val="898989"/>
                </a:solidFill>
                <a:latin typeface="Arial" panose="020B0604020202020204" pitchFamily="34" charset="0"/>
              </a:rPr>
              <a:pPr>
                <a:spcBef>
                  <a:spcPct val="0"/>
                </a:spcBef>
                <a:buFontTx/>
                <a:buNone/>
              </a:pPr>
              <a:t>71</a:t>
            </a:fld>
            <a:endParaRPr lang="en-US" altLang="en-US" sz="1200" dirty="0">
              <a:solidFill>
                <a:srgbClr val="898989"/>
              </a:solidFill>
              <a:latin typeface="Arial" panose="020B0604020202020204" pitchFamily="34" charset="0"/>
            </a:endParaRPr>
          </a:p>
        </p:txBody>
      </p:sp>
      <p:pic>
        <p:nvPicPr>
          <p:cNvPr id="2" name="Picture 1">
            <a:extLst>
              <a:ext uri="{FF2B5EF4-FFF2-40B4-BE49-F238E27FC236}">
                <a16:creationId xmlns:a16="http://schemas.microsoft.com/office/drawing/2014/main" id="{7C8F2465-E26E-426F-B2CE-64E18CB5C624}"/>
              </a:ext>
            </a:extLst>
          </p:cNvPr>
          <p:cNvPicPr>
            <a:picLocks noChangeAspect="1"/>
          </p:cNvPicPr>
          <p:nvPr/>
        </p:nvPicPr>
        <p:blipFill>
          <a:blip r:embed="rId2"/>
          <a:stretch>
            <a:fillRect/>
          </a:stretch>
        </p:blipFill>
        <p:spPr>
          <a:xfrm>
            <a:off x="4191001" y="5867401"/>
            <a:ext cx="3428999" cy="45041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3BBEA211-22E8-4DAF-AD6E-697FD2314E76}"/>
              </a:ext>
            </a:extLst>
          </p:cNvPr>
          <p:cNvSpPr txBox="1"/>
          <p:nvPr/>
        </p:nvSpPr>
        <p:spPr>
          <a:xfrm>
            <a:off x="6019800" y="5744290"/>
            <a:ext cx="1066800" cy="246221"/>
          </a:xfrm>
          <a:prstGeom prst="rect">
            <a:avLst/>
          </a:prstGeom>
          <a:noFill/>
        </p:spPr>
        <p:txBody>
          <a:bodyPr wrap="square" rtlCol="0">
            <a:spAutoFit/>
          </a:bodyPr>
          <a:lstStyle/>
          <a:p>
            <a:r>
              <a:rPr lang="en-US" sz="1000" b="1" dirty="0">
                <a:latin typeface="Courier New" panose="02070309020205020404" pitchFamily="49" charset="0"/>
                <a:cs typeface="Courier New" panose="02070309020205020404" pitchFamily="49" charset="0"/>
              </a:rPr>
              <a:t>txtRaceTime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15363">
                                            <p:txEl>
                                              <p:pRg st="7" end="7"/>
                                            </p:txEl>
                                          </p:spTgt>
                                        </p:tgtEl>
                                        <p:attrNameLst>
                                          <p:attrName>style.visibility</p:attrName>
                                        </p:attrNameLst>
                                      </p:cBhvr>
                                      <p:to>
                                        <p:strVal val="visible"/>
                                      </p:to>
                                    </p:set>
                                    <p:animEffect transition="in" filter="wheel(1)">
                                      <p:cBhvr>
                                        <p:cTn id="23" dur="2000"/>
                                        <p:tgtEl>
                                          <p:spTgt spid="1536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53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4EA376C5-28A9-4DBA-8C8D-B0603479A064}"/>
              </a:ext>
            </a:extLst>
          </p:cNvPr>
          <p:cNvSpPr>
            <a:spLocks noGrp="1"/>
          </p:cNvSpPr>
          <p:nvPr>
            <p:ph idx="1"/>
          </p:nvPr>
        </p:nvSpPr>
        <p:spPr>
          <a:xfrm>
            <a:off x="571500" y="76200"/>
            <a:ext cx="10972800" cy="6705600"/>
          </a:xfrm>
        </p:spPr>
        <p:txBody>
          <a:bodyPr/>
          <a:lstStyle/>
          <a:p>
            <a:pPr marL="0" indent="0">
              <a:buNone/>
            </a:pPr>
            <a:r>
              <a:rPr lang="en-US" altLang="en-US" sz="1400" dirty="0">
                <a:latin typeface="Courier New" panose="02070309020205020404" pitchFamily="49" charset="0"/>
                <a:cs typeface="Courier New" panose="02070309020205020404" pitchFamily="49" charset="0"/>
              </a:rPr>
              <a:t>&lt;!DOCTYPE html&gt;</a:t>
            </a:r>
          </a:p>
          <a:p>
            <a:pPr marL="0" indent="0">
              <a:buNone/>
            </a:pPr>
            <a:r>
              <a:rPr lang="en-US" altLang="en-US" sz="1400" dirty="0">
                <a:latin typeface="Courier New" panose="02070309020205020404" pitchFamily="49" charset="0"/>
                <a:cs typeface="Courier New" panose="02070309020205020404" pitchFamily="49" charset="0"/>
              </a:rPr>
              <a:t>&lt;html lang="en"&gt;</a:t>
            </a:r>
          </a:p>
          <a:p>
            <a:pPr marL="0" indent="0">
              <a:buNone/>
            </a:pPr>
            <a:r>
              <a:rPr lang="en-US" altLang="en-US" sz="1400" dirty="0">
                <a:latin typeface="Courier New" panose="02070309020205020404" pitchFamily="49" charset="0"/>
                <a:cs typeface="Courier New" panose="02070309020205020404" pitchFamily="49" charset="0"/>
              </a:rPr>
              <a:t>&lt;head&gt;</a:t>
            </a:r>
          </a:p>
          <a:p>
            <a:pPr marL="0" indent="0">
              <a:buNone/>
            </a:pPr>
            <a:r>
              <a:rPr lang="en-US" altLang="en-US" sz="1400" dirty="0">
                <a:latin typeface="Courier New" panose="02070309020205020404" pitchFamily="49" charset="0"/>
                <a:cs typeface="Courier New" panose="02070309020205020404" pitchFamily="49" charset="0"/>
              </a:rPr>
              <a:t>  &lt;meta charset="utf-8"&gt;</a:t>
            </a:r>
          </a:p>
          <a:p>
            <a:pPr marL="0" indent="0">
              <a:buNone/>
            </a:pPr>
            <a:r>
              <a:rPr lang="en-US" altLang="en-US" sz="1400" dirty="0">
                <a:latin typeface="Courier New" panose="02070309020205020404" pitchFamily="49" charset="0"/>
                <a:cs typeface="Courier New" panose="02070309020205020404" pitchFamily="49" charset="0"/>
              </a:rPr>
              <a:t>  &lt;title&gt;Parse Example&lt;/title&gt;</a:t>
            </a:r>
          </a:p>
          <a:p>
            <a:pPr marL="0" indent="0">
              <a:buNone/>
            </a:pPr>
            <a:r>
              <a:rPr lang="en-US" altLang="en-US" sz="1400" dirty="0">
                <a:latin typeface="Courier New" panose="02070309020205020404" pitchFamily="49" charset="0"/>
                <a:cs typeface="Courier New" panose="02070309020205020404" pitchFamily="49" charset="0"/>
              </a:rPr>
              <a:t>&lt;/head&gt;</a:t>
            </a:r>
          </a:p>
          <a:p>
            <a:pPr marL="0" indent="0">
              <a:buNone/>
            </a:pPr>
            <a:r>
              <a:rPr lang="en-US" altLang="en-US" sz="1400" dirty="0">
                <a:latin typeface="Courier New" panose="02070309020205020404" pitchFamily="49" charset="0"/>
                <a:cs typeface="Courier New" panose="02070309020205020404" pitchFamily="49" charset="0"/>
              </a:rPr>
              <a:t>&lt;body&gt;</a:t>
            </a:r>
          </a:p>
          <a:p>
            <a:pPr marL="0" indent="0">
              <a:buNone/>
            </a:pPr>
            <a:r>
              <a:rPr lang="en-US" altLang="en-US" sz="1400" dirty="0">
                <a:latin typeface="Courier New" panose="02070309020205020404" pitchFamily="49" charset="0"/>
                <a:cs typeface="Courier New" panose="02070309020205020404" pitchFamily="49" charset="0"/>
              </a:rPr>
              <a:t>  &lt;h1&gt;Parse Example&lt;/h1&gt;</a:t>
            </a:r>
          </a:p>
          <a:p>
            <a:pPr marL="0" indent="0">
              <a:buNone/>
            </a:pPr>
            <a:r>
              <a:rPr lang="en-US" altLang="en-US" sz="1400" dirty="0">
                <a:latin typeface="Courier New" panose="02070309020205020404" pitchFamily="49" charset="0"/>
                <a:cs typeface="Courier New" panose="02070309020205020404" pitchFamily="49" charset="0"/>
              </a:rPr>
              <a:t>  &lt;p&gt;How old are you now? &lt;input type="text" id="txtAge"&gt;</a:t>
            </a:r>
          </a:p>
          <a:p>
            <a:pPr marL="0" indent="0">
              <a:buNone/>
            </a:pPr>
            <a:endParaRPr lang="en-US" altLang="en-US" sz="1400" dirty="0">
              <a:latin typeface="Courier New" panose="02070309020205020404" pitchFamily="49" charset="0"/>
              <a:cs typeface="Courier New" panose="02070309020205020404" pitchFamily="49" charset="0"/>
            </a:endParaRPr>
          </a:p>
          <a:p>
            <a:pPr marL="0" indent="0">
              <a:buNone/>
            </a:pPr>
            <a:r>
              <a:rPr lang="en-US" altLang="en-US" sz="1400" dirty="0">
                <a:latin typeface="Courier New" panose="02070309020205020404" pitchFamily="49" charset="0"/>
                <a:cs typeface="Courier New" panose="02070309020205020404" pitchFamily="49" charset="0"/>
              </a:rPr>
              <a:t>  &lt;p&gt;&lt;button onclick="calcNextYear()"&gt;How old will I be next year?&lt;/button&gt;</a:t>
            </a:r>
          </a:p>
          <a:p>
            <a:pPr marL="0" indent="0">
              <a:buNone/>
            </a:pPr>
            <a:r>
              <a:rPr lang="en-US" altLang="en-US" sz="1400" dirty="0">
                <a:latin typeface="Courier New" panose="02070309020205020404" pitchFamily="49" charset="0"/>
                <a:cs typeface="Courier New" panose="02070309020205020404" pitchFamily="49" charset="0"/>
              </a:rPr>
              <a:t>		</a:t>
            </a:r>
          </a:p>
          <a:p>
            <a:pPr marL="0" indent="0">
              <a:buNone/>
            </a:pPr>
            <a:r>
              <a:rPr lang="en-US" altLang="en-US" sz="1400" dirty="0">
                <a:latin typeface="Courier New" panose="02070309020205020404" pitchFamily="49" charset="0"/>
                <a:cs typeface="Courier New" panose="02070309020205020404" pitchFamily="49" charset="0"/>
              </a:rPr>
              <a:t>&lt;script&gt;</a:t>
            </a:r>
          </a:p>
          <a:p>
            <a:pPr marL="0" indent="0">
              <a:buNone/>
            </a:pPr>
            <a:r>
              <a:rPr lang="en-US" altLang="en-US" sz="1400" dirty="0">
                <a:latin typeface="Courier New" panose="02070309020205020404" pitchFamily="49" charset="0"/>
                <a:cs typeface="Courier New" panose="02070309020205020404" pitchFamily="49" charset="0"/>
              </a:rPr>
              <a:t>function calcNextYear() {</a:t>
            </a:r>
          </a:p>
          <a:p>
            <a:pPr marL="0" indent="0">
              <a:buNone/>
            </a:pPr>
            <a:r>
              <a:rPr lang="en-US" altLang="en-US" sz="1400" dirty="0">
                <a:latin typeface="Courier New" panose="02070309020205020404" pitchFamily="49" charset="0"/>
                <a:cs typeface="Courier New" panose="02070309020205020404" pitchFamily="49" charset="0"/>
              </a:rPr>
              <a:t>  var ageThisYear, ageNextYear;</a:t>
            </a:r>
          </a:p>
          <a:p>
            <a:pPr marL="0" indent="0">
              <a:buNone/>
            </a:pPr>
            <a:endParaRPr lang="en-US" altLang="en-US" sz="1400" dirty="0">
              <a:latin typeface="Courier New" panose="02070309020205020404" pitchFamily="49" charset="0"/>
              <a:cs typeface="Courier New" panose="02070309020205020404" pitchFamily="49" charset="0"/>
            </a:endParaRPr>
          </a:p>
          <a:p>
            <a:pPr marL="0" indent="0">
              <a:buNone/>
            </a:pPr>
            <a:r>
              <a:rPr lang="en-US" altLang="en-US" sz="1400" dirty="0">
                <a:latin typeface="Courier New" panose="02070309020205020404" pitchFamily="49" charset="0"/>
                <a:cs typeface="Courier New" panose="02070309020205020404" pitchFamily="49" charset="0"/>
              </a:rPr>
              <a:t>  ageThisYear = document.getElementById("txtAge").value;</a:t>
            </a:r>
          </a:p>
          <a:p>
            <a:pPr marL="0" indent="0">
              <a:buNone/>
            </a:pPr>
            <a:r>
              <a:rPr lang="en-US" altLang="en-US" sz="1400" b="1" dirty="0">
                <a:latin typeface="Courier New" panose="02070309020205020404" pitchFamily="49" charset="0"/>
                <a:cs typeface="Courier New" panose="02070309020205020404" pitchFamily="49" charset="0"/>
              </a:rPr>
              <a:t>  ageThisYear = parseInt(ageThisYear);</a:t>
            </a:r>
          </a:p>
          <a:p>
            <a:pPr marL="0" indent="0">
              <a:buNone/>
            </a:pPr>
            <a:endParaRPr lang="en-US" altLang="en-US" sz="1400" dirty="0">
              <a:latin typeface="Courier New" panose="02070309020205020404" pitchFamily="49" charset="0"/>
              <a:cs typeface="Courier New" panose="02070309020205020404" pitchFamily="49" charset="0"/>
            </a:endParaRPr>
          </a:p>
          <a:p>
            <a:pPr marL="0" indent="0">
              <a:buNone/>
            </a:pPr>
            <a:r>
              <a:rPr lang="en-US" altLang="en-US" sz="1400" dirty="0">
                <a:latin typeface="Courier New" panose="02070309020205020404" pitchFamily="49" charset="0"/>
                <a:cs typeface="Courier New" panose="02070309020205020404" pitchFamily="49" charset="0"/>
              </a:rPr>
              <a:t>  ageNextYear = </a:t>
            </a:r>
            <a:r>
              <a:rPr lang="en-US" altLang="en-US" sz="1400" b="1" dirty="0">
                <a:latin typeface="Courier New" panose="02070309020205020404" pitchFamily="49" charset="0"/>
                <a:cs typeface="Courier New" panose="02070309020205020404" pitchFamily="49" charset="0"/>
              </a:rPr>
              <a:t>ageThisYear + 1;</a:t>
            </a:r>
          </a:p>
          <a:p>
            <a:pPr marL="0" indent="0">
              <a:buNone/>
            </a:pPr>
            <a:endParaRPr lang="en-US" altLang="en-US" sz="1400" dirty="0">
              <a:latin typeface="Courier New" panose="02070309020205020404" pitchFamily="49" charset="0"/>
              <a:cs typeface="Courier New" panose="02070309020205020404" pitchFamily="49" charset="0"/>
            </a:endParaRPr>
          </a:p>
          <a:p>
            <a:pPr marL="0" indent="0">
              <a:buNone/>
            </a:pPr>
            <a:r>
              <a:rPr lang="en-US" altLang="en-US" sz="1400" dirty="0">
                <a:latin typeface="Courier New" panose="02070309020205020404" pitchFamily="49" charset="0"/>
                <a:cs typeface="Courier New" panose="02070309020205020404" pitchFamily="49" charset="0"/>
              </a:rPr>
              <a:t>  alert("Next year, you will be: " + ageNextYear + " years old!");</a:t>
            </a:r>
          </a:p>
          <a:p>
            <a:pPr marL="0" indent="0">
              <a:buNone/>
            </a:pPr>
            <a:r>
              <a:rPr lang="en-US" altLang="en-US" sz="1400" dirty="0">
                <a:latin typeface="Courier New" panose="02070309020205020404" pitchFamily="49" charset="0"/>
                <a:cs typeface="Courier New" panose="02070309020205020404" pitchFamily="49" charset="0"/>
              </a:rPr>
              <a:t>}</a:t>
            </a:r>
          </a:p>
          <a:p>
            <a:pPr marL="0" indent="0">
              <a:buNone/>
            </a:pPr>
            <a:r>
              <a:rPr lang="en-US" altLang="en-US" sz="1400" dirty="0">
                <a:latin typeface="Courier New" panose="02070309020205020404" pitchFamily="49" charset="0"/>
                <a:cs typeface="Courier New" panose="02070309020205020404" pitchFamily="49" charset="0"/>
              </a:rPr>
              <a:t>&lt;/script&gt;</a:t>
            </a:r>
          </a:p>
          <a:p>
            <a:pPr marL="0" indent="0">
              <a:buNone/>
            </a:pPr>
            <a:r>
              <a:rPr lang="en-US" altLang="en-US" sz="1400" dirty="0">
                <a:latin typeface="Courier New" panose="02070309020205020404" pitchFamily="49" charset="0"/>
                <a:cs typeface="Courier New" panose="02070309020205020404" pitchFamily="49" charset="0"/>
              </a:rPr>
              <a:t>&lt;/body&gt;</a:t>
            </a:r>
          </a:p>
          <a:p>
            <a:pPr marL="0" indent="0">
              <a:buNone/>
            </a:pPr>
            <a:r>
              <a:rPr lang="en-US" altLang="en-US" sz="1400" dirty="0">
                <a:latin typeface="Courier New" panose="02070309020205020404" pitchFamily="49" charset="0"/>
                <a:cs typeface="Courier New" panose="02070309020205020404" pitchFamily="49" charset="0"/>
              </a:rPr>
              <a:t>&lt;/html&gt;</a:t>
            </a:r>
          </a:p>
        </p:txBody>
      </p:sp>
      <p:sp>
        <p:nvSpPr>
          <p:cNvPr id="23555" name="Slide Number Placeholder 3">
            <a:extLst>
              <a:ext uri="{FF2B5EF4-FFF2-40B4-BE49-F238E27FC236}">
                <a16:creationId xmlns:a16="http://schemas.microsoft.com/office/drawing/2014/main" id="{518F0DF0-010A-4683-B387-6DEF549FB9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69C64D3-4214-44D1-AD26-1263DB777FF0}" type="slidenum">
              <a:rPr lang="en-US" altLang="en-US" sz="1200">
                <a:solidFill>
                  <a:srgbClr val="898989"/>
                </a:solidFill>
                <a:latin typeface="Arial" panose="020B0604020202020204" pitchFamily="34" charset="0"/>
              </a:rPr>
              <a:pPr>
                <a:spcBef>
                  <a:spcPct val="0"/>
                </a:spcBef>
                <a:buFontTx/>
                <a:buNone/>
              </a:pPr>
              <a:t>72</a:t>
            </a:fld>
            <a:endParaRPr lang="en-US" altLang="en-US" sz="1200" dirty="0">
              <a:solidFill>
                <a:srgbClr val="898989"/>
              </a:solidFill>
              <a:latin typeface="Arial" panose="020B0604020202020204" pitchFamily="34" charset="0"/>
            </a:endParaRPr>
          </a:p>
        </p:txBody>
      </p:sp>
      <p:sp>
        <p:nvSpPr>
          <p:cNvPr id="23556" name="TextBox 4">
            <a:extLst>
              <a:ext uri="{FF2B5EF4-FFF2-40B4-BE49-F238E27FC236}">
                <a16:creationId xmlns:a16="http://schemas.microsoft.com/office/drawing/2014/main" id="{F586D9FA-EBF4-45D9-8661-7B84D860ED1A}"/>
              </a:ext>
            </a:extLst>
          </p:cNvPr>
          <p:cNvSpPr txBox="1">
            <a:spLocks noChangeArrowheads="1"/>
          </p:cNvSpPr>
          <p:nvPr/>
        </p:nvSpPr>
        <p:spPr bwMode="auto">
          <a:xfrm>
            <a:off x="7391401" y="76200"/>
            <a:ext cx="3204723" cy="369332"/>
          </a:xfrm>
          <a:prstGeom prst="rect">
            <a:avLst/>
          </a:prstGeom>
          <a:ln/>
        </p:spPr>
        <p:style>
          <a:lnRef idx="1">
            <a:schemeClr val="accent1"/>
          </a:lnRef>
          <a:fillRef idx="2">
            <a:schemeClr val="accent1"/>
          </a:fillRef>
          <a:effectRef idx="1">
            <a:schemeClr val="accent1"/>
          </a:effectRef>
          <a:fontRef idx="minor">
            <a:schemeClr val="dk1"/>
          </a:fontRef>
        </p:style>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dirty="0">
                <a:latin typeface="Arial" panose="020B0604020202020204" pitchFamily="34" charset="0"/>
              </a:rPr>
              <a:t>File: </a:t>
            </a:r>
            <a:r>
              <a:rPr lang="en-US" altLang="en-US" sz="1800" b="1" dirty="0">
                <a:latin typeface="Courier New" panose="02070309020205020404" pitchFamily="49" charset="0"/>
                <a:cs typeface="Courier New" panose="02070309020205020404" pitchFamily="49" charset="0"/>
                <a:hlinkClick r:id="rId2"/>
              </a:rPr>
              <a:t>parse_example.html</a:t>
            </a:r>
            <a:endParaRPr lang="en-US" altLang="en-US" sz="1800" b="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D08E2ADE-F516-4539-A795-023215C664D6}"/>
              </a:ext>
            </a:extLst>
          </p:cNvPr>
          <p:cNvSpPr txBox="1"/>
          <p:nvPr/>
        </p:nvSpPr>
        <p:spPr>
          <a:xfrm>
            <a:off x="3810000" y="5947019"/>
            <a:ext cx="54864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a:t>Reminder: We are only using </a:t>
            </a:r>
            <a:r>
              <a:rPr lang="en-US" sz="1400" dirty="0">
                <a:latin typeface="Courier New" panose="02070309020205020404" pitchFamily="49" charset="0"/>
                <a:cs typeface="Courier New" panose="02070309020205020404" pitchFamily="49" charset="0"/>
              </a:rPr>
              <a:t>alert() </a:t>
            </a:r>
            <a:r>
              <a:rPr lang="en-US" sz="1400" dirty="0"/>
              <a:t>functions in these examples to minimize unrelated code. In the real world, we would use </a:t>
            </a:r>
            <a:r>
              <a:rPr lang="en-US" sz="1400" b="1" dirty="0">
                <a:latin typeface="Courier New" panose="02070309020205020404" pitchFamily="49" charset="0"/>
                <a:cs typeface="Courier New" panose="02070309020205020404" pitchFamily="49" charset="0"/>
              </a:rPr>
              <a:t>innerHTML</a:t>
            </a:r>
            <a:r>
              <a:rPr lang="en-US" sz="1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3554">
                                            <p:txEl>
                                              <p:pRg st="14" end="14"/>
                                            </p:txEl>
                                          </p:spTgt>
                                        </p:tgtEl>
                                        <p:attrNameLst>
                                          <p:attrName>style.visibility</p:attrName>
                                        </p:attrNameLst>
                                      </p:cBhvr>
                                      <p:to>
                                        <p:strVal val="visible"/>
                                      </p:to>
                                    </p:set>
                                    <p:animEffect transition="in" filter="wheel(1)">
                                      <p:cBhvr>
                                        <p:cTn id="7" dur="2000"/>
                                        <p:tgtEl>
                                          <p:spTgt spid="23554">
                                            <p:txEl>
                                              <p:pRg st="14"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3554">
                                            <p:txEl>
                                              <p:pRg st="16" end="16"/>
                                            </p:txEl>
                                          </p:spTgt>
                                        </p:tgtEl>
                                        <p:attrNameLst>
                                          <p:attrName>style.visibility</p:attrName>
                                        </p:attrNameLst>
                                      </p:cBhvr>
                                      <p:to>
                                        <p:strVal val="visible"/>
                                      </p:to>
                                    </p:set>
                                    <p:animEffect transition="in" filter="wheel(1)">
                                      <p:cBhvr>
                                        <p:cTn id="12" dur="2000"/>
                                        <p:tgtEl>
                                          <p:spTgt spid="23554">
                                            <p:txEl>
                                              <p:pRg st="16" end="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3554">
                                            <p:txEl>
                                              <p:pRg st="17" end="17"/>
                                            </p:txEl>
                                          </p:spTgt>
                                        </p:tgtEl>
                                        <p:attrNameLst>
                                          <p:attrName>style.visibility</p:attrName>
                                        </p:attrNameLst>
                                      </p:cBhvr>
                                      <p:to>
                                        <p:strVal val="visible"/>
                                      </p:to>
                                    </p:set>
                                    <p:animEffect transition="in" filter="wheel(1)">
                                      <p:cBhvr>
                                        <p:cTn id="17" dur="2000"/>
                                        <p:tgtEl>
                                          <p:spTgt spid="23554">
                                            <p:txEl>
                                              <p:pRg st="17" end="1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23554">
                                            <p:txEl>
                                              <p:pRg st="19" end="19"/>
                                            </p:txEl>
                                          </p:spTgt>
                                        </p:tgtEl>
                                        <p:attrNameLst>
                                          <p:attrName>style.visibility</p:attrName>
                                        </p:attrNameLst>
                                      </p:cBhvr>
                                      <p:to>
                                        <p:strVal val="visible"/>
                                      </p:to>
                                    </p:set>
                                    <p:animEffect transition="in" filter="wheel(1)">
                                      <p:cBhvr>
                                        <p:cTn id="22" dur="2000"/>
                                        <p:tgtEl>
                                          <p:spTgt spid="23554">
                                            <p:txEl>
                                              <p:pRg st="19" end="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23554">
                                            <p:txEl>
                                              <p:pRg st="21" end="21"/>
                                            </p:txEl>
                                          </p:spTgt>
                                        </p:tgtEl>
                                        <p:attrNameLst>
                                          <p:attrName>style.visibility</p:attrName>
                                        </p:attrNameLst>
                                      </p:cBhvr>
                                      <p:to>
                                        <p:strVal val="visible"/>
                                      </p:to>
                                    </p:set>
                                    <p:animEffect transition="in" filter="wheel(1)">
                                      <p:cBhvr>
                                        <p:cTn id="27" dur="2000"/>
                                        <p:tgtEl>
                                          <p:spTgt spid="23554">
                                            <p:txEl>
                                              <p:pRg st="21" end="2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heel(1)">
                                      <p:cBhvr>
                                        <p:cTn id="3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4EA376C5-28A9-4DBA-8C8D-B0603479A064}"/>
              </a:ext>
            </a:extLst>
          </p:cNvPr>
          <p:cNvSpPr>
            <a:spLocks noGrp="1"/>
          </p:cNvSpPr>
          <p:nvPr>
            <p:ph idx="1"/>
          </p:nvPr>
        </p:nvSpPr>
        <p:spPr>
          <a:xfrm>
            <a:off x="533400" y="55926"/>
            <a:ext cx="10972800" cy="4983163"/>
          </a:xfrm>
        </p:spPr>
        <p:txBody>
          <a:bodyPr/>
          <a:lstStyle/>
          <a:p>
            <a:pPr marL="0" indent="0">
              <a:buNone/>
            </a:pPr>
            <a:r>
              <a:rPr lang="en-US" altLang="en-US" sz="900" dirty="0">
                <a:latin typeface="Courier New" panose="02070309020205020404" pitchFamily="49" charset="0"/>
                <a:cs typeface="Courier New" panose="02070309020205020404" pitchFamily="49" charset="0"/>
              </a:rPr>
              <a:t>&lt;!DOCTYPE html&gt;</a:t>
            </a:r>
          </a:p>
          <a:p>
            <a:pPr marL="0" indent="0">
              <a:buNone/>
            </a:pPr>
            <a:r>
              <a:rPr lang="en-US" altLang="en-US" sz="900" dirty="0">
                <a:latin typeface="Courier New" panose="02070309020205020404" pitchFamily="49" charset="0"/>
                <a:cs typeface="Courier New" panose="02070309020205020404" pitchFamily="49" charset="0"/>
              </a:rPr>
              <a:t>&lt;html lang="en"&gt;</a:t>
            </a:r>
          </a:p>
          <a:p>
            <a:pPr marL="0" indent="0">
              <a:buNone/>
            </a:pPr>
            <a:r>
              <a:rPr lang="en-US" altLang="en-US" sz="900" dirty="0">
                <a:latin typeface="Courier New" panose="02070309020205020404" pitchFamily="49" charset="0"/>
                <a:cs typeface="Courier New" panose="02070309020205020404" pitchFamily="49" charset="0"/>
              </a:rPr>
              <a:t>&lt;head&gt;</a:t>
            </a:r>
          </a:p>
          <a:p>
            <a:pPr marL="0" indent="0">
              <a:buNone/>
            </a:pPr>
            <a:r>
              <a:rPr lang="en-US" altLang="en-US" sz="900" dirty="0">
                <a:latin typeface="Courier New" panose="02070309020205020404" pitchFamily="49" charset="0"/>
                <a:cs typeface="Courier New" panose="02070309020205020404" pitchFamily="49" charset="0"/>
              </a:rPr>
              <a:t>  &lt;meta charset="utf-8"&gt;</a:t>
            </a:r>
          </a:p>
          <a:p>
            <a:pPr marL="0" indent="0">
              <a:buNone/>
            </a:pPr>
            <a:r>
              <a:rPr lang="en-US" altLang="en-US" sz="900" dirty="0">
                <a:latin typeface="Courier New" panose="02070309020205020404" pitchFamily="49" charset="0"/>
                <a:cs typeface="Courier New" panose="02070309020205020404" pitchFamily="49" charset="0"/>
              </a:rPr>
              <a:t>  &lt;title&gt;Temperature Converter&lt;/title&gt;</a:t>
            </a:r>
          </a:p>
          <a:p>
            <a:pPr marL="0" indent="0">
              <a:buNone/>
            </a:pPr>
            <a:r>
              <a:rPr lang="en-US" altLang="en-US" sz="900" dirty="0">
                <a:latin typeface="Courier New" panose="02070309020205020404" pitchFamily="49" charset="0"/>
                <a:cs typeface="Courier New" panose="02070309020205020404" pitchFamily="49" charset="0"/>
              </a:rPr>
              <a:t>&lt;/head&gt;</a:t>
            </a:r>
          </a:p>
          <a:p>
            <a:pPr marL="0" indent="0">
              <a:buNone/>
            </a:pPr>
            <a:r>
              <a:rPr lang="en-US" altLang="en-US" sz="900" dirty="0">
                <a:latin typeface="Courier New" panose="02070309020205020404" pitchFamily="49" charset="0"/>
                <a:cs typeface="Courier New" panose="02070309020205020404" pitchFamily="49" charset="0"/>
              </a:rPr>
              <a:t>&lt;body&gt;</a:t>
            </a:r>
          </a:p>
          <a:p>
            <a:pPr marL="0" indent="0">
              <a:buNone/>
            </a:pPr>
            <a:r>
              <a:rPr lang="en-US" altLang="en-US" sz="900" dirty="0">
                <a:latin typeface="Courier New" panose="02070309020205020404" pitchFamily="49" charset="0"/>
                <a:cs typeface="Courier New" panose="02070309020205020404" pitchFamily="49" charset="0"/>
              </a:rPr>
              <a:t>&lt;h1&gt;Temperature Converter&lt;/h1&gt;</a:t>
            </a:r>
          </a:p>
          <a:p>
            <a:pPr marL="0" indent="0">
              <a:buNone/>
            </a:pPr>
            <a:r>
              <a:rPr lang="en-US" altLang="en-US" sz="900" dirty="0">
                <a:latin typeface="Courier New" panose="02070309020205020404" pitchFamily="49" charset="0"/>
                <a:cs typeface="Courier New" panose="02070309020205020404" pitchFamily="49" charset="0"/>
              </a:rPr>
              <a:t>&lt;form id="conversionForm"&gt;</a:t>
            </a:r>
          </a:p>
          <a:p>
            <a:pPr marL="0" indent="0">
              <a:buNone/>
            </a:pPr>
            <a:r>
              <a:rPr lang="en-US" altLang="en-US" sz="900" dirty="0">
                <a:latin typeface="Courier New" panose="02070309020205020404" pitchFamily="49" charset="0"/>
                <a:cs typeface="Courier New" panose="02070309020205020404" pitchFamily="49" charset="0"/>
              </a:rPr>
              <a:t>  &lt;p&gt;Enter a temperature in fahrenheit: </a:t>
            </a:r>
          </a:p>
          <a:p>
            <a:pPr marL="0" indent="0">
              <a:buNone/>
            </a:pPr>
            <a:r>
              <a:rPr lang="en-US" altLang="en-US" sz="900" dirty="0">
                <a:latin typeface="Courier New" panose="02070309020205020404" pitchFamily="49" charset="0"/>
                <a:cs typeface="Courier New" panose="02070309020205020404" pitchFamily="49" charset="0"/>
              </a:rPr>
              <a:t>    &lt;input type="text" id="txtFahrenheit"&gt;</a:t>
            </a:r>
          </a:p>
          <a:p>
            <a:pPr marL="0" indent="0">
              <a:buNone/>
            </a:pPr>
            <a:r>
              <a:rPr lang="en-US" altLang="en-US" sz="900" dirty="0">
                <a:latin typeface="Courier New" panose="02070309020205020404" pitchFamily="49" charset="0"/>
                <a:cs typeface="Courier New" panose="02070309020205020404" pitchFamily="49" charset="0"/>
              </a:rPr>
              <a:t>    &lt;button </a:t>
            </a:r>
            <a:r>
              <a:rPr lang="en-US" altLang="en-US" sz="900" b="1" dirty="0">
                <a:solidFill>
                  <a:srgbClr val="FF0000"/>
                </a:solidFill>
                <a:latin typeface="Courier New" panose="02070309020205020404" pitchFamily="49" charset="0"/>
                <a:cs typeface="Courier New" panose="02070309020205020404" pitchFamily="49" charset="0"/>
              </a:rPr>
              <a:t>type="button" </a:t>
            </a:r>
            <a:r>
              <a:rPr lang="en-US" altLang="en-US" sz="900" dirty="0">
                <a:latin typeface="Courier New" panose="02070309020205020404" pitchFamily="49" charset="0"/>
                <a:cs typeface="Courier New" panose="02070309020205020404" pitchFamily="49" charset="0"/>
              </a:rPr>
              <a:t>onclick="convertToCelcius()"&gt;Convert&lt;/button&gt;</a:t>
            </a:r>
          </a:p>
          <a:p>
            <a:pPr marL="0" indent="0">
              <a:buNone/>
            </a:pPr>
            <a:r>
              <a:rPr lang="en-US" altLang="en-US" sz="900" dirty="0">
                <a:latin typeface="Courier New" panose="02070309020205020404" pitchFamily="49" charset="0"/>
                <a:cs typeface="Courier New" panose="02070309020205020404" pitchFamily="49" charset="0"/>
              </a:rPr>
              <a:t>    &lt;!– We *need* the </a:t>
            </a:r>
            <a:r>
              <a:rPr lang="en-US" altLang="en-US" sz="900" b="1" dirty="0">
                <a:latin typeface="Courier New" panose="02070309020205020404" pitchFamily="49" charset="0"/>
                <a:cs typeface="Courier New" panose="02070309020205020404" pitchFamily="49" charset="0"/>
              </a:rPr>
              <a:t>type</a:t>
            </a:r>
            <a:r>
              <a:rPr lang="en-US" altLang="en-US" sz="900" dirty="0">
                <a:latin typeface="Courier New" panose="02070309020205020404" pitchFamily="49" charset="0"/>
                <a:cs typeface="Courier New" panose="02070309020205020404" pitchFamily="49" charset="0"/>
              </a:rPr>
              <a:t> attribute above! Otherwise our innerHTML won't work. --&gt;</a:t>
            </a:r>
          </a:p>
          <a:p>
            <a:pPr marL="0" indent="0">
              <a:buNone/>
            </a:pPr>
            <a:r>
              <a:rPr lang="en-US" altLang="en-US" sz="900" dirty="0">
                <a:latin typeface="Courier New" panose="02070309020205020404" pitchFamily="49" charset="0"/>
                <a:cs typeface="Courier New" panose="02070309020205020404" pitchFamily="49" charset="0"/>
              </a:rPr>
              <a:t>&lt;/form&gt;</a:t>
            </a:r>
          </a:p>
          <a:p>
            <a:pPr marL="0" indent="0">
              <a:buNone/>
            </a:pPr>
            <a:endParaRPr lang="en-US" altLang="en-US" sz="900" dirty="0">
              <a:latin typeface="Courier New" panose="02070309020205020404" pitchFamily="49" charset="0"/>
              <a:cs typeface="Courier New" panose="02070309020205020404" pitchFamily="49" charset="0"/>
            </a:endParaRPr>
          </a:p>
          <a:p>
            <a:pPr marL="0" indent="0">
              <a:buNone/>
            </a:pPr>
            <a:r>
              <a:rPr lang="en-US" altLang="en-US" sz="900" dirty="0">
                <a:latin typeface="Courier New" panose="02070309020205020404" pitchFamily="49" charset="0"/>
                <a:cs typeface="Courier New" panose="02070309020205020404" pitchFamily="49" charset="0"/>
              </a:rPr>
              <a:t>&lt;div id="results"&gt;</a:t>
            </a:r>
          </a:p>
          <a:p>
            <a:pPr marL="0" indent="0">
              <a:buNone/>
            </a:pPr>
            <a:r>
              <a:rPr lang="en-US" altLang="en-US" sz="900" dirty="0">
                <a:latin typeface="Courier New" panose="02070309020205020404" pitchFamily="49" charset="0"/>
                <a:cs typeface="Courier New" panose="02070309020205020404" pitchFamily="49" charset="0"/>
              </a:rPr>
              <a:t>&lt;/div&gt;</a:t>
            </a:r>
            <a:r>
              <a:rPr lang="en-US" altLang="en-US" sz="900" b="1" dirty="0">
                <a:solidFill>
                  <a:srgbClr val="FF0000"/>
                </a:solidFill>
                <a:latin typeface="Courier New" panose="02070309020205020404" pitchFamily="49" charset="0"/>
                <a:cs typeface="Courier New" panose="02070309020205020404" pitchFamily="49" charset="0"/>
              </a:rPr>
              <a:t>&lt;!-- end of results div --&gt;</a:t>
            </a:r>
          </a:p>
          <a:p>
            <a:pPr marL="0" indent="0">
              <a:buNone/>
            </a:pPr>
            <a:endParaRPr lang="en-US" altLang="en-US" sz="900" dirty="0">
              <a:latin typeface="Courier New" panose="02070309020205020404" pitchFamily="49" charset="0"/>
              <a:cs typeface="Courier New" panose="02070309020205020404" pitchFamily="49" charset="0"/>
            </a:endParaRPr>
          </a:p>
          <a:p>
            <a:pPr marL="0" indent="0">
              <a:buNone/>
            </a:pPr>
            <a:r>
              <a:rPr lang="en-US" altLang="en-US" sz="900" dirty="0">
                <a:latin typeface="Courier New" panose="02070309020205020404" pitchFamily="49" charset="0"/>
                <a:cs typeface="Courier New" panose="02070309020205020404" pitchFamily="49" charset="0"/>
              </a:rPr>
              <a:t>  &lt;script&gt;</a:t>
            </a:r>
          </a:p>
          <a:p>
            <a:pPr marL="0" indent="0">
              <a:buNone/>
            </a:pPr>
            <a:r>
              <a:rPr lang="en-US" altLang="en-US" sz="900" dirty="0">
                <a:latin typeface="Courier New" panose="02070309020205020404" pitchFamily="49" charset="0"/>
                <a:cs typeface="Courier New" panose="02070309020205020404" pitchFamily="49" charset="0"/>
              </a:rPr>
              <a:t>  function convertToCelcius() {</a:t>
            </a:r>
          </a:p>
          <a:p>
            <a:pPr marL="0" indent="0">
              <a:buNone/>
            </a:pPr>
            <a:r>
              <a:rPr lang="en-US" altLang="en-US" sz="900" dirty="0">
                <a:latin typeface="Courier New" panose="02070309020205020404" pitchFamily="49" charset="0"/>
                <a:cs typeface="Courier New" panose="02070309020205020404" pitchFamily="49" charset="0"/>
              </a:rPr>
              <a:t>    var fahrenheit, celcius;</a:t>
            </a:r>
          </a:p>
          <a:p>
            <a:pPr marL="0" indent="0">
              <a:buNone/>
            </a:pPr>
            <a:r>
              <a:rPr lang="en-US" altLang="en-US" sz="900" dirty="0">
                <a:latin typeface="Courier New" panose="02070309020205020404" pitchFamily="49" charset="0"/>
                <a:cs typeface="Courier New" panose="02070309020205020404" pitchFamily="49" charset="0"/>
              </a:rPr>
              <a:t>    var resultsString;</a:t>
            </a:r>
          </a:p>
          <a:p>
            <a:pPr marL="0" indent="0">
              <a:buNone/>
            </a:pPr>
            <a:endParaRPr lang="en-US" altLang="en-US" sz="900" dirty="0">
              <a:latin typeface="Courier New" panose="02070309020205020404" pitchFamily="49" charset="0"/>
              <a:cs typeface="Courier New" panose="02070309020205020404" pitchFamily="49" charset="0"/>
            </a:endParaRPr>
          </a:p>
          <a:p>
            <a:pPr marL="0" indent="0">
              <a:buNone/>
            </a:pPr>
            <a:r>
              <a:rPr lang="en-US" altLang="en-US" sz="900" dirty="0">
                <a:latin typeface="Courier New" panose="02070309020205020404" pitchFamily="49" charset="0"/>
                <a:cs typeface="Courier New" panose="02070309020205020404" pitchFamily="49" charset="0"/>
              </a:rPr>
              <a:t>    fahrenheit = document.getElementById('txtFahrenheit').value;</a:t>
            </a:r>
          </a:p>
          <a:p>
            <a:pPr marL="0" indent="0">
              <a:buNone/>
            </a:pPr>
            <a:r>
              <a:rPr lang="en-US" altLang="en-US" sz="900" dirty="0">
                <a:latin typeface="Courier New" panose="02070309020205020404" pitchFamily="49" charset="0"/>
                <a:cs typeface="Courier New" panose="02070309020205020404" pitchFamily="49" charset="0"/>
              </a:rPr>
              <a:t>    fahrenheit = parseFloat(fahrenheit);</a:t>
            </a:r>
          </a:p>
          <a:p>
            <a:pPr marL="0" indent="0">
              <a:buNone/>
            </a:pPr>
            <a:r>
              <a:rPr lang="en-US" altLang="en-US" sz="900" dirty="0">
                <a:latin typeface="Courier New" panose="02070309020205020404" pitchFamily="49" charset="0"/>
                <a:cs typeface="Courier New" panose="02070309020205020404" pitchFamily="49" charset="0"/>
              </a:rPr>
              <a:t>    //people may well enter a decimal here, so use parse</a:t>
            </a:r>
            <a:r>
              <a:rPr lang="en-US" altLang="en-US" sz="900" u="sng" dirty="0">
                <a:latin typeface="Courier New" panose="02070309020205020404" pitchFamily="49" charset="0"/>
                <a:cs typeface="Courier New" panose="02070309020205020404" pitchFamily="49" charset="0"/>
              </a:rPr>
              <a:t>Float</a:t>
            </a:r>
          </a:p>
          <a:p>
            <a:pPr marL="0" indent="0">
              <a:buNone/>
            </a:pPr>
            <a:endParaRPr lang="en-US" altLang="en-US" sz="900" dirty="0">
              <a:latin typeface="Courier New" panose="02070309020205020404" pitchFamily="49" charset="0"/>
              <a:cs typeface="Courier New" panose="02070309020205020404" pitchFamily="49" charset="0"/>
            </a:endParaRPr>
          </a:p>
          <a:p>
            <a:pPr marL="0" indent="0">
              <a:buNone/>
            </a:pPr>
            <a:r>
              <a:rPr lang="en-US" altLang="en-US" sz="900" dirty="0">
                <a:latin typeface="Courier New" panose="02070309020205020404" pitchFamily="49" charset="0"/>
                <a:cs typeface="Courier New" panose="02070309020205020404" pitchFamily="49" charset="0"/>
              </a:rPr>
              <a:t>    celcius = (fahrenheit-32)*5/9;  </a:t>
            </a:r>
            <a:r>
              <a:rPr lang="en-US" altLang="en-US" sz="900" b="1" dirty="0">
                <a:latin typeface="Courier New" panose="02070309020205020404" pitchFamily="49" charset="0"/>
                <a:cs typeface="Courier New" panose="02070309020205020404" pitchFamily="49" charset="0"/>
              </a:rPr>
              <a:t>//Should we parse 'celcius' ??</a:t>
            </a:r>
          </a:p>
          <a:p>
            <a:pPr marL="0" indent="0">
              <a:buNone/>
            </a:pPr>
            <a:r>
              <a:rPr lang="en-US" altLang="en-US" sz="900" dirty="0">
                <a:latin typeface="Courier New" panose="02070309020205020404" pitchFamily="49" charset="0"/>
                <a:cs typeface="Courier New" panose="02070309020205020404" pitchFamily="49" charset="0"/>
              </a:rPr>
              <a:t>    </a:t>
            </a:r>
            <a:r>
              <a:rPr lang="en-US" altLang="en-US" sz="900" b="1" dirty="0">
                <a:latin typeface="Courier New" panose="02070309020205020404" pitchFamily="49" charset="0"/>
                <a:cs typeface="Courier New" panose="02070309020205020404" pitchFamily="49" charset="0"/>
              </a:rPr>
              <a:t>//</a:t>
            </a:r>
            <a:r>
              <a:rPr lang="en-US" altLang="en-US" sz="900" b="1" dirty="0">
                <a:solidFill>
                  <a:srgbClr val="FF0000"/>
                </a:solidFill>
                <a:latin typeface="Courier New" panose="02070309020205020404" pitchFamily="49" charset="0"/>
                <a:cs typeface="Courier New" panose="02070309020205020404" pitchFamily="49" charset="0"/>
              </a:rPr>
              <a:t>No!</a:t>
            </a:r>
            <a:r>
              <a:rPr lang="en-US" altLang="en-US" sz="900" b="1" dirty="0">
                <a:latin typeface="Courier New" panose="02070309020205020404" pitchFamily="49" charset="0"/>
                <a:cs typeface="Courier New" panose="02070309020205020404" pitchFamily="49" charset="0"/>
              </a:rPr>
              <a:t>  </a:t>
            </a:r>
            <a:r>
              <a:rPr lang="en-US" altLang="en-US" sz="900" dirty="0">
                <a:latin typeface="Courier New" panose="02070309020205020404" pitchFamily="49" charset="0"/>
                <a:cs typeface="Courier New" panose="02070309020205020404" pitchFamily="49" charset="0"/>
              </a:rPr>
              <a:t>celcius is holding a number -- NOT a string</a:t>
            </a:r>
          </a:p>
          <a:p>
            <a:pPr marL="0" indent="0">
              <a:buNone/>
            </a:pPr>
            <a:r>
              <a:rPr lang="en-US" altLang="en-US" sz="900" dirty="0">
                <a:latin typeface="Courier New" panose="02070309020205020404" pitchFamily="49" charset="0"/>
                <a:cs typeface="Courier New" panose="02070309020205020404" pitchFamily="49" charset="0"/>
              </a:rPr>
              <a:t>    //therefore we do not need to parse it.</a:t>
            </a:r>
          </a:p>
          <a:p>
            <a:pPr marL="0" indent="0">
              <a:buNone/>
            </a:pPr>
            <a:r>
              <a:rPr lang="en-US" altLang="en-US" sz="900" dirty="0">
                <a:latin typeface="Courier New" panose="02070309020205020404" pitchFamily="49" charset="0"/>
                <a:cs typeface="Courier New" panose="02070309020205020404" pitchFamily="49" charset="0"/>
              </a:rPr>
              <a:t>   </a:t>
            </a:r>
          </a:p>
          <a:p>
            <a:pPr marL="0" indent="0">
              <a:buNone/>
            </a:pPr>
            <a:r>
              <a:rPr lang="en-US" altLang="en-US" sz="900" dirty="0">
                <a:latin typeface="Courier New" panose="02070309020205020404" pitchFamily="49" charset="0"/>
                <a:cs typeface="Courier New" panose="02070309020205020404" pitchFamily="49" charset="0"/>
              </a:rPr>
              <a:t>    </a:t>
            </a:r>
            <a:r>
              <a:rPr lang="en-US" altLang="en-US" sz="900" b="1" dirty="0">
                <a:solidFill>
                  <a:srgbClr val="FF0000"/>
                </a:solidFill>
                <a:latin typeface="Courier New" panose="02070309020205020404" pitchFamily="49" charset="0"/>
                <a:cs typeface="Courier New" panose="02070309020205020404" pitchFamily="49" charset="0"/>
              </a:rPr>
              <a:t>celcius = </a:t>
            </a:r>
            <a:r>
              <a:rPr lang="en-US" altLang="en-US" sz="900" b="1" dirty="0" err="1">
                <a:solidFill>
                  <a:srgbClr val="FF0000"/>
                </a:solidFill>
                <a:latin typeface="Courier New" panose="02070309020205020404" pitchFamily="49" charset="0"/>
                <a:cs typeface="Courier New" panose="02070309020205020404" pitchFamily="49" charset="0"/>
              </a:rPr>
              <a:t>celcius.toFixed</a:t>
            </a:r>
            <a:r>
              <a:rPr lang="en-US" altLang="en-US" sz="900" b="1" dirty="0">
                <a:solidFill>
                  <a:srgbClr val="FF0000"/>
                </a:solidFill>
                <a:latin typeface="Courier New" panose="02070309020205020404" pitchFamily="49" charset="0"/>
                <a:cs typeface="Courier New" panose="02070309020205020404" pitchFamily="49" charset="0"/>
              </a:rPr>
              <a:t>(2);   </a:t>
            </a:r>
            <a:r>
              <a:rPr lang="en-US" altLang="en-US" sz="900" dirty="0">
                <a:latin typeface="Courier New" panose="02070309020205020404" pitchFamily="49" charset="0"/>
                <a:cs typeface="Courier New" panose="02070309020205020404" pitchFamily="49" charset="0"/>
              </a:rPr>
              <a:t>//limit to 2 decimal places</a:t>
            </a:r>
          </a:p>
          <a:p>
            <a:pPr marL="0" indent="0">
              <a:buNone/>
            </a:pPr>
            <a:endParaRPr lang="en-US" altLang="en-US" sz="900" dirty="0">
              <a:latin typeface="Courier New" panose="02070309020205020404" pitchFamily="49" charset="0"/>
              <a:cs typeface="Courier New" panose="02070309020205020404" pitchFamily="49" charset="0"/>
            </a:endParaRPr>
          </a:p>
          <a:p>
            <a:pPr marL="0" indent="0">
              <a:buNone/>
            </a:pPr>
            <a:r>
              <a:rPr lang="en-US" altLang="en-US" sz="900" dirty="0">
                <a:latin typeface="Courier New" panose="02070309020205020404" pitchFamily="49" charset="0"/>
                <a:cs typeface="Courier New" panose="02070309020205020404" pitchFamily="49" charset="0"/>
              </a:rPr>
              <a:t>    </a:t>
            </a:r>
            <a:r>
              <a:rPr lang="en-US" altLang="en-US" sz="900" b="1" dirty="0">
                <a:solidFill>
                  <a:srgbClr val="FF0000"/>
                </a:solidFill>
                <a:latin typeface="Courier New" panose="02070309020205020404" pitchFamily="49" charset="0"/>
                <a:cs typeface="Courier New" panose="02070309020205020404" pitchFamily="49" charset="0"/>
              </a:rPr>
              <a:t>resultsString</a:t>
            </a:r>
            <a:r>
              <a:rPr lang="en-US" altLang="en-US" sz="900" dirty="0">
                <a:latin typeface="Courier New" panose="02070309020205020404" pitchFamily="49" charset="0"/>
                <a:cs typeface="Courier New" panose="02070309020205020404" pitchFamily="49" charset="0"/>
              </a:rPr>
              <a:t> = fahrenheit + "&amp;#176;F corresponds to " + </a:t>
            </a:r>
          </a:p>
          <a:p>
            <a:pPr marL="0" indent="0">
              <a:buNone/>
            </a:pPr>
            <a:r>
              <a:rPr lang="en-US" altLang="en-US" sz="900" dirty="0">
                <a:latin typeface="Courier New" panose="02070309020205020404" pitchFamily="49" charset="0"/>
                <a:cs typeface="Courier New" panose="02070309020205020404" pitchFamily="49" charset="0"/>
              </a:rPr>
              <a:t>                    celcius + "&amp;#176;C."; </a:t>
            </a:r>
            <a:r>
              <a:rPr lang="en-US" altLang="en-US" sz="900" b="1" dirty="0">
                <a:latin typeface="Courier New" panose="02070309020205020404" pitchFamily="49" charset="0"/>
                <a:cs typeface="Courier New" panose="02070309020205020404" pitchFamily="49" charset="0"/>
              </a:rPr>
              <a:t>//Note the entity code!</a:t>
            </a:r>
          </a:p>
          <a:p>
            <a:pPr marL="0" indent="0">
              <a:buNone/>
            </a:pPr>
            <a:endParaRPr lang="en-US" altLang="en-US" sz="900" dirty="0">
              <a:latin typeface="Courier New" panose="02070309020205020404" pitchFamily="49" charset="0"/>
              <a:cs typeface="Courier New" panose="02070309020205020404" pitchFamily="49" charset="0"/>
            </a:endParaRPr>
          </a:p>
          <a:p>
            <a:pPr marL="0" indent="0">
              <a:buNone/>
            </a:pPr>
            <a:r>
              <a:rPr lang="en-US" altLang="en-US" sz="900" dirty="0">
                <a:latin typeface="Courier New" panose="02070309020205020404" pitchFamily="49" charset="0"/>
                <a:cs typeface="Courier New" panose="02070309020205020404" pitchFamily="49" charset="0"/>
              </a:rPr>
              <a:t>    document.getElementById("results").innerHTML = </a:t>
            </a:r>
            <a:r>
              <a:rPr lang="en-US" altLang="en-US" sz="900" b="1" dirty="0">
                <a:solidFill>
                  <a:srgbClr val="FF0000"/>
                </a:solidFill>
                <a:latin typeface="Courier New" panose="02070309020205020404" pitchFamily="49" charset="0"/>
                <a:cs typeface="Courier New" panose="02070309020205020404" pitchFamily="49" charset="0"/>
              </a:rPr>
              <a:t>resultsString</a:t>
            </a:r>
            <a:r>
              <a:rPr lang="en-US" altLang="en-US" sz="900" dirty="0">
                <a:latin typeface="Courier New" panose="02070309020205020404" pitchFamily="49" charset="0"/>
                <a:cs typeface="Courier New" panose="02070309020205020404" pitchFamily="49" charset="0"/>
              </a:rPr>
              <a:t>;</a:t>
            </a:r>
          </a:p>
          <a:p>
            <a:pPr marL="0" indent="0">
              <a:buNone/>
            </a:pPr>
            <a:r>
              <a:rPr lang="en-US" altLang="en-US" sz="900" dirty="0">
                <a:latin typeface="Courier New" panose="02070309020205020404" pitchFamily="49" charset="0"/>
                <a:cs typeface="Courier New" panose="02070309020205020404" pitchFamily="49" charset="0"/>
              </a:rPr>
              <a:t>  }</a:t>
            </a:r>
          </a:p>
          <a:p>
            <a:pPr marL="0" indent="0">
              <a:buNone/>
            </a:pPr>
            <a:r>
              <a:rPr lang="en-US" altLang="en-US" sz="900" dirty="0">
                <a:latin typeface="Courier New" panose="02070309020205020404" pitchFamily="49" charset="0"/>
                <a:cs typeface="Courier New" panose="02070309020205020404" pitchFamily="49" charset="0"/>
              </a:rPr>
              <a:t>&lt;/script&gt;</a:t>
            </a:r>
          </a:p>
          <a:p>
            <a:pPr marL="0" indent="0">
              <a:buNone/>
            </a:pPr>
            <a:r>
              <a:rPr lang="en-US" altLang="en-US" sz="900" dirty="0">
                <a:latin typeface="Courier New" panose="02070309020205020404" pitchFamily="49" charset="0"/>
                <a:cs typeface="Courier New" panose="02070309020205020404" pitchFamily="49" charset="0"/>
              </a:rPr>
              <a:t>&lt;/body&gt;</a:t>
            </a:r>
          </a:p>
          <a:p>
            <a:pPr marL="0" indent="0">
              <a:buNone/>
            </a:pPr>
            <a:r>
              <a:rPr lang="en-US" altLang="en-US" sz="900" dirty="0">
                <a:latin typeface="Courier New" panose="02070309020205020404" pitchFamily="49" charset="0"/>
                <a:cs typeface="Courier New" panose="02070309020205020404" pitchFamily="49" charset="0"/>
              </a:rPr>
              <a:t>&lt;/html&gt;</a:t>
            </a:r>
          </a:p>
        </p:txBody>
      </p:sp>
      <p:sp>
        <p:nvSpPr>
          <p:cNvPr id="23555" name="Slide Number Placeholder 3">
            <a:extLst>
              <a:ext uri="{FF2B5EF4-FFF2-40B4-BE49-F238E27FC236}">
                <a16:creationId xmlns:a16="http://schemas.microsoft.com/office/drawing/2014/main" id="{518F0DF0-010A-4683-B387-6DEF549FB9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69C64D3-4214-44D1-AD26-1263DB777FF0}" type="slidenum">
              <a:rPr lang="en-US" altLang="en-US" sz="1200">
                <a:solidFill>
                  <a:srgbClr val="898989"/>
                </a:solidFill>
                <a:latin typeface="Arial" panose="020B0604020202020204" pitchFamily="34" charset="0"/>
              </a:rPr>
              <a:pPr>
                <a:spcBef>
                  <a:spcPct val="0"/>
                </a:spcBef>
                <a:buFontTx/>
                <a:buNone/>
              </a:pPr>
              <a:t>73</a:t>
            </a:fld>
            <a:endParaRPr lang="en-US" altLang="en-US" sz="1200" dirty="0">
              <a:solidFill>
                <a:srgbClr val="898989"/>
              </a:solidFill>
              <a:latin typeface="Arial" panose="020B0604020202020204" pitchFamily="34" charset="0"/>
            </a:endParaRPr>
          </a:p>
        </p:txBody>
      </p:sp>
      <p:sp>
        <p:nvSpPr>
          <p:cNvPr id="23556" name="TextBox 4">
            <a:extLst>
              <a:ext uri="{FF2B5EF4-FFF2-40B4-BE49-F238E27FC236}">
                <a16:creationId xmlns:a16="http://schemas.microsoft.com/office/drawing/2014/main" id="{F586D9FA-EBF4-45D9-8661-7B84D860ED1A}"/>
              </a:ext>
            </a:extLst>
          </p:cNvPr>
          <p:cNvSpPr txBox="1">
            <a:spLocks noChangeArrowheads="1"/>
          </p:cNvSpPr>
          <p:nvPr/>
        </p:nvSpPr>
        <p:spPr bwMode="auto">
          <a:xfrm>
            <a:off x="3249246" y="195347"/>
            <a:ext cx="4152099" cy="307777"/>
          </a:xfrm>
          <a:prstGeom prst="rect">
            <a:avLst/>
          </a:prstGeom>
          <a:ln/>
        </p:spPr>
        <p:style>
          <a:lnRef idx="1">
            <a:schemeClr val="accent2"/>
          </a:lnRef>
          <a:fillRef idx="2">
            <a:schemeClr val="accent2"/>
          </a:fillRef>
          <a:effectRef idx="1">
            <a:schemeClr val="accent2"/>
          </a:effectRef>
          <a:fontRef idx="minor">
            <a:schemeClr val="dk1"/>
          </a:fontRef>
        </p:style>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altLang="en-US" sz="1400" dirty="0"/>
              <a:t>File:  </a:t>
            </a:r>
            <a:r>
              <a:rPr lang="en-US" altLang="en-US" sz="1400" dirty="0">
                <a:latin typeface="Courier New" panose="02070309020205020404" pitchFamily="49" charset="0"/>
                <a:cs typeface="Courier New" panose="02070309020205020404" pitchFamily="49" charset="0"/>
              </a:rPr>
              <a:t>fahrenheit_celcius_converter.html</a:t>
            </a:r>
            <a:r>
              <a:rPr lang="en-US" altLang="en-US" sz="1400" dirty="0"/>
              <a:t> </a:t>
            </a:r>
          </a:p>
        </p:txBody>
      </p:sp>
      <p:sp>
        <p:nvSpPr>
          <p:cNvPr id="2" name="TextBox 1">
            <a:extLst>
              <a:ext uri="{FF2B5EF4-FFF2-40B4-BE49-F238E27FC236}">
                <a16:creationId xmlns:a16="http://schemas.microsoft.com/office/drawing/2014/main" id="{7E8E0DCA-CA4A-4228-8F0F-E5E002EC1705}"/>
              </a:ext>
            </a:extLst>
          </p:cNvPr>
          <p:cNvSpPr txBox="1"/>
          <p:nvPr/>
        </p:nvSpPr>
        <p:spPr>
          <a:xfrm>
            <a:off x="4591890" y="930046"/>
            <a:ext cx="5618911" cy="78483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900" dirty="0"/>
              <a:t>IMPORTANT: One of the best ways to finesse your programming skills and learn new ones is by studying existing code. We will experiment with this approach here by introducing a couple of new points without several slides of formal “PowerPoint” discussion.  However, I will provide some explanation.</a:t>
            </a:r>
          </a:p>
          <a:p>
            <a:endParaRPr lang="en-US" sz="900" dirty="0"/>
          </a:p>
          <a:p>
            <a:r>
              <a:rPr lang="en-US" sz="900" dirty="0"/>
              <a:t>There are some important concepts discussed in this example – </a:t>
            </a:r>
            <a:r>
              <a:rPr lang="en-US" sz="900" b="1" dirty="0"/>
              <a:t>be sure to study it closely, and review periodically!</a:t>
            </a:r>
          </a:p>
        </p:txBody>
      </p:sp>
      <p:sp>
        <p:nvSpPr>
          <p:cNvPr id="6" name="TextBox 5">
            <a:extLst>
              <a:ext uri="{FF2B5EF4-FFF2-40B4-BE49-F238E27FC236}">
                <a16:creationId xmlns:a16="http://schemas.microsoft.com/office/drawing/2014/main" id="{8B02ED85-3F5D-4E17-B4F4-FE21C8DB8B63}"/>
              </a:ext>
            </a:extLst>
          </p:cNvPr>
          <p:cNvSpPr txBox="1"/>
          <p:nvPr/>
        </p:nvSpPr>
        <p:spPr>
          <a:xfrm>
            <a:off x="6461760" y="2341583"/>
            <a:ext cx="4179916" cy="122341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050" dirty="0"/>
              <a:t>For reasons beyond the scope of this discussion, the </a:t>
            </a:r>
            <a:r>
              <a:rPr lang="en-US" sz="1050" dirty="0">
                <a:latin typeface="Courier New" panose="02070309020205020404" pitchFamily="49" charset="0"/>
                <a:cs typeface="Courier New" panose="02070309020205020404" pitchFamily="49" charset="0"/>
              </a:rPr>
              <a:t>innerHTML</a:t>
            </a:r>
            <a:r>
              <a:rPr lang="en-US" sz="1050" dirty="0"/>
              <a:t> command won’t work unless we include the </a:t>
            </a:r>
            <a:r>
              <a:rPr lang="en-US" sz="1050" dirty="0">
                <a:latin typeface="Courier New" panose="02070309020205020404" pitchFamily="49" charset="0"/>
                <a:cs typeface="Courier New" panose="02070309020205020404" pitchFamily="49" charset="0"/>
              </a:rPr>
              <a:t>type="button" </a:t>
            </a:r>
            <a:r>
              <a:rPr lang="en-US" sz="1050" dirty="0"/>
              <a:t>attribute. So, if ANY button is invoking a function that includes </a:t>
            </a:r>
            <a:r>
              <a:rPr lang="en-US" sz="1050" dirty="0">
                <a:latin typeface="Courier New" panose="02070309020205020404" pitchFamily="49" charset="0"/>
                <a:cs typeface="Courier New" panose="02070309020205020404" pitchFamily="49" charset="0"/>
              </a:rPr>
              <a:t>innerHTML</a:t>
            </a:r>
            <a:r>
              <a:rPr lang="en-US" sz="1050" dirty="0"/>
              <a:t>, be sure to include this attribute.  </a:t>
            </a:r>
          </a:p>
          <a:p>
            <a:endParaRPr lang="en-US" sz="1050" dirty="0">
              <a:latin typeface="Courier New" panose="02070309020205020404" pitchFamily="49" charset="0"/>
              <a:cs typeface="Courier New" panose="02070309020205020404" pitchFamily="49" charset="0"/>
            </a:endParaRPr>
          </a:p>
          <a:p>
            <a:r>
              <a:rPr lang="en-US" sz="1050" dirty="0"/>
              <a:t>To be on the safe side, feel free to include this attribute in all of your buttons if you like. (I’ve also included this on the assignment checklist).</a:t>
            </a:r>
          </a:p>
        </p:txBody>
      </p:sp>
      <p:sp>
        <p:nvSpPr>
          <p:cNvPr id="7" name="TextBox 6">
            <a:extLst>
              <a:ext uri="{FF2B5EF4-FFF2-40B4-BE49-F238E27FC236}">
                <a16:creationId xmlns:a16="http://schemas.microsoft.com/office/drawing/2014/main" id="{D2350A01-95B2-49A5-B459-300F3F062D53}"/>
              </a:ext>
            </a:extLst>
          </p:cNvPr>
          <p:cNvSpPr txBox="1"/>
          <p:nvPr/>
        </p:nvSpPr>
        <p:spPr>
          <a:xfrm>
            <a:off x="6471151" y="3737260"/>
            <a:ext cx="4179916" cy="41549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050" dirty="0"/>
              <a:t>Remember to close </a:t>
            </a:r>
            <a:r>
              <a:rPr lang="en-US" sz="1050" dirty="0">
                <a:latin typeface="Courier New" panose="02070309020205020404" pitchFamily="49" charset="0"/>
                <a:cs typeface="Courier New" panose="02070309020205020404" pitchFamily="49" charset="0"/>
              </a:rPr>
              <a:t>&lt;div&gt; </a:t>
            </a:r>
            <a:r>
              <a:rPr lang="en-US" sz="1050" dirty="0"/>
              <a:t>sections with a comment indicating the name of the section that was closed. </a:t>
            </a:r>
          </a:p>
        </p:txBody>
      </p:sp>
      <p:sp>
        <p:nvSpPr>
          <p:cNvPr id="8" name="TextBox 7">
            <a:extLst>
              <a:ext uri="{FF2B5EF4-FFF2-40B4-BE49-F238E27FC236}">
                <a16:creationId xmlns:a16="http://schemas.microsoft.com/office/drawing/2014/main" id="{0DD9AD8E-0621-4A8A-8BFE-BE43E2D28E6E}"/>
              </a:ext>
            </a:extLst>
          </p:cNvPr>
          <p:cNvSpPr txBox="1"/>
          <p:nvPr/>
        </p:nvSpPr>
        <p:spPr>
          <a:xfrm>
            <a:off x="6476184" y="5090938"/>
            <a:ext cx="4179916" cy="41549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050" dirty="0"/>
              <a:t>The  </a:t>
            </a:r>
            <a:r>
              <a:rPr lang="en-US" sz="1050" dirty="0">
                <a:latin typeface="Courier New" panose="02070309020205020404" pitchFamily="49" charset="0"/>
                <a:cs typeface="Courier New" panose="02070309020205020404" pitchFamily="49" charset="0"/>
              </a:rPr>
              <a:t>toFixed() </a:t>
            </a:r>
            <a:r>
              <a:rPr lang="en-US" sz="1050" dirty="0"/>
              <a:t>function is quite useful! Note that we must reassign the value returned by this function to the same variable. </a:t>
            </a:r>
          </a:p>
        </p:txBody>
      </p:sp>
      <p:sp>
        <p:nvSpPr>
          <p:cNvPr id="9" name="TextBox 8">
            <a:extLst>
              <a:ext uri="{FF2B5EF4-FFF2-40B4-BE49-F238E27FC236}">
                <a16:creationId xmlns:a16="http://schemas.microsoft.com/office/drawing/2014/main" id="{7EA066AF-AEA7-4BB1-B237-D820C89DC0F9}"/>
              </a:ext>
            </a:extLst>
          </p:cNvPr>
          <p:cNvSpPr txBox="1"/>
          <p:nvPr/>
        </p:nvSpPr>
        <p:spPr>
          <a:xfrm>
            <a:off x="6471151" y="5544216"/>
            <a:ext cx="4179916" cy="10618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050" dirty="0"/>
              <a:t>We create a  string variable to hold our rather long concatenated string.</a:t>
            </a:r>
          </a:p>
          <a:p>
            <a:endParaRPr lang="en-US" sz="1050" dirty="0"/>
          </a:p>
          <a:p>
            <a:r>
              <a:rPr lang="en-US" sz="1050" dirty="0"/>
              <a:t>We can then assign that string to our </a:t>
            </a:r>
            <a:r>
              <a:rPr lang="en-US" sz="1050" dirty="0">
                <a:latin typeface="Courier New" panose="02070309020205020404" pitchFamily="49" charset="0"/>
                <a:cs typeface="Courier New" panose="02070309020205020404" pitchFamily="49" charset="0"/>
              </a:rPr>
              <a:t>innerHTML</a:t>
            </a:r>
            <a:r>
              <a:rPr lang="en-US" sz="1050" dirty="0"/>
              <a:t> command.</a:t>
            </a:r>
          </a:p>
          <a:p>
            <a:endParaRPr lang="en-US" sz="1050" dirty="0"/>
          </a:p>
          <a:p>
            <a:r>
              <a:rPr lang="en-US" sz="1050" dirty="0"/>
              <a:t>When dealing with a very long string, this technique makes the code </a:t>
            </a:r>
            <a:r>
              <a:rPr lang="en-US" sz="1050" u="sng" dirty="0"/>
              <a:t>easier to write and follow</a:t>
            </a:r>
            <a:r>
              <a:rPr lang="en-US" sz="1050" dirty="0"/>
              <a:t>.</a:t>
            </a:r>
          </a:p>
        </p:txBody>
      </p:sp>
      <p:sp>
        <p:nvSpPr>
          <p:cNvPr id="11" name="TextBox 10">
            <a:extLst>
              <a:ext uri="{FF2B5EF4-FFF2-40B4-BE49-F238E27FC236}">
                <a16:creationId xmlns:a16="http://schemas.microsoft.com/office/drawing/2014/main" id="{06A23578-F6AA-47FA-89A8-0CFE4917FA88}"/>
              </a:ext>
            </a:extLst>
          </p:cNvPr>
          <p:cNvSpPr txBox="1"/>
          <p:nvPr/>
        </p:nvSpPr>
        <p:spPr>
          <a:xfrm>
            <a:off x="6471151" y="4462008"/>
            <a:ext cx="4179916" cy="57708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050" dirty="0"/>
              <a:t>Remember that we should NOT parse items that do not require it!</a:t>
            </a:r>
          </a:p>
          <a:p>
            <a:r>
              <a:rPr lang="en-US" sz="1050" dirty="0"/>
              <a:t>In this case, the variable </a:t>
            </a:r>
            <a:r>
              <a:rPr lang="en-US" sz="1050" b="1" dirty="0">
                <a:latin typeface="Courier New" panose="02070309020205020404" pitchFamily="49" charset="0"/>
                <a:cs typeface="Courier New" panose="02070309020205020404" pitchFamily="49" charset="0"/>
              </a:rPr>
              <a:t>celcius </a:t>
            </a:r>
            <a:r>
              <a:rPr lang="en-US" sz="1050" dirty="0"/>
              <a:t>is ALREADY holding a number. It is not a string, so we do not need to parse it!</a:t>
            </a:r>
          </a:p>
        </p:txBody>
      </p:sp>
      <p:pic>
        <p:nvPicPr>
          <p:cNvPr id="5" name="Picture 4">
            <a:extLst>
              <a:ext uri="{FF2B5EF4-FFF2-40B4-BE49-F238E27FC236}">
                <a16:creationId xmlns:a16="http://schemas.microsoft.com/office/drawing/2014/main" id="{69DF2FFC-AECB-447E-9A46-8953393A720A}"/>
              </a:ext>
            </a:extLst>
          </p:cNvPr>
          <p:cNvPicPr>
            <a:picLocks noChangeAspect="1"/>
          </p:cNvPicPr>
          <p:nvPr/>
        </p:nvPicPr>
        <p:blipFill>
          <a:blip r:embed="rId2"/>
          <a:stretch>
            <a:fillRect/>
          </a:stretch>
        </p:blipFill>
        <p:spPr>
          <a:xfrm>
            <a:off x="7750342" y="126724"/>
            <a:ext cx="2651759" cy="668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759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54">
                                            <p:txEl>
                                              <p:pRg st="0" end="0"/>
                                            </p:txEl>
                                          </p:spTgt>
                                        </p:tgtEl>
                                        <p:attrNameLst>
                                          <p:attrName>style.visibility</p:attrName>
                                        </p:attrNameLst>
                                      </p:cBhvr>
                                      <p:to>
                                        <p:strVal val="visible"/>
                                      </p:to>
                                    </p:set>
                                    <p:animEffect transition="in" filter="fade">
                                      <p:cBhvr>
                                        <p:cTn id="15" dur="1000"/>
                                        <p:tgtEl>
                                          <p:spTgt spid="2355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554">
                                            <p:txEl>
                                              <p:pRg st="1" end="1"/>
                                            </p:txEl>
                                          </p:spTgt>
                                        </p:tgtEl>
                                        <p:attrNameLst>
                                          <p:attrName>style.visibility</p:attrName>
                                        </p:attrNameLst>
                                      </p:cBhvr>
                                      <p:to>
                                        <p:strVal val="visible"/>
                                      </p:to>
                                    </p:set>
                                    <p:animEffect transition="in" filter="fade">
                                      <p:cBhvr>
                                        <p:cTn id="18" dur="1000"/>
                                        <p:tgtEl>
                                          <p:spTgt spid="23554">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3554">
                                            <p:txEl>
                                              <p:pRg st="2" end="2"/>
                                            </p:txEl>
                                          </p:spTgt>
                                        </p:tgtEl>
                                        <p:attrNameLst>
                                          <p:attrName>style.visibility</p:attrName>
                                        </p:attrNameLst>
                                      </p:cBhvr>
                                      <p:to>
                                        <p:strVal val="visible"/>
                                      </p:to>
                                    </p:set>
                                    <p:animEffect transition="in" filter="fade">
                                      <p:cBhvr>
                                        <p:cTn id="21" dur="1000"/>
                                        <p:tgtEl>
                                          <p:spTgt spid="23554">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3554">
                                            <p:txEl>
                                              <p:pRg st="3" end="3"/>
                                            </p:txEl>
                                          </p:spTgt>
                                        </p:tgtEl>
                                        <p:attrNameLst>
                                          <p:attrName>style.visibility</p:attrName>
                                        </p:attrNameLst>
                                      </p:cBhvr>
                                      <p:to>
                                        <p:strVal val="visible"/>
                                      </p:to>
                                    </p:set>
                                    <p:animEffect transition="in" filter="fade">
                                      <p:cBhvr>
                                        <p:cTn id="24" dur="1000"/>
                                        <p:tgtEl>
                                          <p:spTgt spid="23554">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3554">
                                            <p:txEl>
                                              <p:pRg st="4" end="4"/>
                                            </p:txEl>
                                          </p:spTgt>
                                        </p:tgtEl>
                                        <p:attrNameLst>
                                          <p:attrName>style.visibility</p:attrName>
                                        </p:attrNameLst>
                                      </p:cBhvr>
                                      <p:to>
                                        <p:strVal val="visible"/>
                                      </p:to>
                                    </p:set>
                                    <p:animEffect transition="in" filter="fade">
                                      <p:cBhvr>
                                        <p:cTn id="27" dur="1000"/>
                                        <p:tgtEl>
                                          <p:spTgt spid="23554">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3554">
                                            <p:txEl>
                                              <p:pRg st="5" end="5"/>
                                            </p:txEl>
                                          </p:spTgt>
                                        </p:tgtEl>
                                        <p:attrNameLst>
                                          <p:attrName>style.visibility</p:attrName>
                                        </p:attrNameLst>
                                      </p:cBhvr>
                                      <p:to>
                                        <p:strVal val="visible"/>
                                      </p:to>
                                    </p:set>
                                    <p:animEffect transition="in" filter="fade">
                                      <p:cBhvr>
                                        <p:cTn id="30" dur="1000"/>
                                        <p:tgtEl>
                                          <p:spTgt spid="23554">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3554">
                                            <p:txEl>
                                              <p:pRg st="6" end="6"/>
                                            </p:txEl>
                                          </p:spTgt>
                                        </p:tgtEl>
                                        <p:attrNameLst>
                                          <p:attrName>style.visibility</p:attrName>
                                        </p:attrNameLst>
                                      </p:cBhvr>
                                      <p:to>
                                        <p:strVal val="visible"/>
                                      </p:to>
                                    </p:set>
                                    <p:animEffect transition="in" filter="fade">
                                      <p:cBhvr>
                                        <p:cTn id="33" dur="1000"/>
                                        <p:tgtEl>
                                          <p:spTgt spid="23554">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3554">
                                            <p:txEl>
                                              <p:pRg st="7" end="7"/>
                                            </p:txEl>
                                          </p:spTgt>
                                        </p:tgtEl>
                                        <p:attrNameLst>
                                          <p:attrName>style.visibility</p:attrName>
                                        </p:attrNameLst>
                                      </p:cBhvr>
                                      <p:to>
                                        <p:strVal val="visible"/>
                                      </p:to>
                                    </p:set>
                                    <p:animEffect transition="in" filter="fade">
                                      <p:cBhvr>
                                        <p:cTn id="36" dur="1000"/>
                                        <p:tgtEl>
                                          <p:spTgt spid="23554">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3554">
                                            <p:txEl>
                                              <p:pRg st="39" end="39"/>
                                            </p:txEl>
                                          </p:spTgt>
                                        </p:tgtEl>
                                        <p:attrNameLst>
                                          <p:attrName>style.visibility</p:attrName>
                                        </p:attrNameLst>
                                      </p:cBhvr>
                                      <p:to>
                                        <p:strVal val="visible"/>
                                      </p:to>
                                    </p:set>
                                    <p:animEffect transition="in" filter="fade">
                                      <p:cBhvr>
                                        <p:cTn id="39" dur="1000"/>
                                        <p:tgtEl>
                                          <p:spTgt spid="23554">
                                            <p:txEl>
                                              <p:pRg st="39" end="3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3554">
                                            <p:txEl>
                                              <p:pRg st="40" end="40"/>
                                            </p:txEl>
                                          </p:spTgt>
                                        </p:tgtEl>
                                        <p:attrNameLst>
                                          <p:attrName>style.visibility</p:attrName>
                                        </p:attrNameLst>
                                      </p:cBhvr>
                                      <p:to>
                                        <p:strVal val="visible"/>
                                      </p:to>
                                    </p:set>
                                    <p:animEffect transition="in" filter="fade">
                                      <p:cBhvr>
                                        <p:cTn id="42" dur="1000"/>
                                        <p:tgtEl>
                                          <p:spTgt spid="23554">
                                            <p:txEl>
                                              <p:pRg st="40" end="4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554">
                                            <p:txEl>
                                              <p:pRg st="13" end="13"/>
                                            </p:txEl>
                                          </p:spTgt>
                                        </p:tgtEl>
                                        <p:attrNameLst>
                                          <p:attrName>style.visibility</p:attrName>
                                        </p:attrNameLst>
                                      </p:cBhvr>
                                      <p:to>
                                        <p:strVal val="visible"/>
                                      </p:to>
                                    </p:set>
                                    <p:animEffect transition="in" filter="fade">
                                      <p:cBhvr>
                                        <p:cTn id="47" dur="2000"/>
                                        <p:tgtEl>
                                          <p:spTgt spid="23554">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3554">
                                            <p:txEl>
                                              <p:pRg st="8" end="8"/>
                                            </p:txEl>
                                          </p:spTgt>
                                        </p:tgtEl>
                                        <p:attrNameLst>
                                          <p:attrName>style.visibility</p:attrName>
                                        </p:attrNameLst>
                                      </p:cBhvr>
                                      <p:to>
                                        <p:strVal val="visible"/>
                                      </p:to>
                                    </p:set>
                                    <p:animEffect transition="in" filter="fade">
                                      <p:cBhvr>
                                        <p:cTn id="50" dur="2000"/>
                                        <p:tgtEl>
                                          <p:spTgt spid="23554">
                                            <p:txEl>
                                              <p:pRg st="8" end="8"/>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3554">
                                            <p:txEl>
                                              <p:pRg st="9" end="9"/>
                                            </p:txEl>
                                          </p:spTgt>
                                        </p:tgtEl>
                                        <p:attrNameLst>
                                          <p:attrName>style.visibility</p:attrName>
                                        </p:attrNameLst>
                                      </p:cBhvr>
                                      <p:to>
                                        <p:strVal val="visible"/>
                                      </p:to>
                                    </p:set>
                                    <p:animEffect transition="in" filter="fade">
                                      <p:cBhvr>
                                        <p:cTn id="53" dur="2000"/>
                                        <p:tgtEl>
                                          <p:spTgt spid="23554">
                                            <p:txEl>
                                              <p:pRg st="9" end="9"/>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23554">
                                            <p:txEl>
                                              <p:pRg st="10" end="10"/>
                                            </p:txEl>
                                          </p:spTgt>
                                        </p:tgtEl>
                                        <p:attrNameLst>
                                          <p:attrName>style.visibility</p:attrName>
                                        </p:attrNameLst>
                                      </p:cBhvr>
                                      <p:to>
                                        <p:strVal val="visible"/>
                                      </p:to>
                                    </p:set>
                                    <p:animEffect transition="in" filter="fade">
                                      <p:cBhvr>
                                        <p:cTn id="56" dur="2000"/>
                                        <p:tgtEl>
                                          <p:spTgt spid="23554">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nodeType="clickEffect">
                                  <p:stCondLst>
                                    <p:cond delay="0"/>
                                  </p:stCondLst>
                                  <p:childTnLst>
                                    <p:set>
                                      <p:cBhvr>
                                        <p:cTn id="60" dur="1" fill="hold">
                                          <p:stCondLst>
                                            <p:cond delay="0"/>
                                          </p:stCondLst>
                                        </p:cTn>
                                        <p:tgtEl>
                                          <p:spTgt spid="23554">
                                            <p:txEl>
                                              <p:pRg st="11" end="11"/>
                                            </p:txEl>
                                          </p:spTgt>
                                        </p:tgtEl>
                                        <p:attrNameLst>
                                          <p:attrName>style.visibility</p:attrName>
                                        </p:attrNameLst>
                                      </p:cBhvr>
                                      <p:to>
                                        <p:strVal val="visible"/>
                                      </p:to>
                                    </p:set>
                                    <p:animEffect transition="in" filter="wheel(1)">
                                      <p:cBhvr>
                                        <p:cTn id="61" dur="2000"/>
                                        <p:tgtEl>
                                          <p:spTgt spid="23554">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3554">
                                            <p:txEl>
                                              <p:pRg st="12" end="12"/>
                                            </p:txEl>
                                          </p:spTgt>
                                        </p:tgtEl>
                                        <p:attrNameLst>
                                          <p:attrName>style.visibility</p:attrName>
                                        </p:attrNameLst>
                                      </p:cBhvr>
                                      <p:to>
                                        <p:strVal val="visible"/>
                                      </p:to>
                                    </p:set>
                                    <p:animEffect transition="in" filter="fade">
                                      <p:cBhvr>
                                        <p:cTn id="66" dur="500"/>
                                        <p:tgtEl>
                                          <p:spTgt spid="23554">
                                            <p:txEl>
                                              <p:pRg st="12" end="12"/>
                                            </p:txEl>
                                          </p:spTgt>
                                        </p:tgtEl>
                                      </p:cBhvr>
                                    </p:animEffect>
                                  </p:childTnLst>
                                </p:cTn>
                              </p:par>
                              <p:par>
                                <p:cTn id="67" presetID="21" presetClass="entr" presetSubtype="1"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heel(1)">
                                      <p:cBhvr>
                                        <p:cTn id="69" dur="2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3554">
                                            <p:txEl>
                                              <p:pRg st="15" end="15"/>
                                            </p:txEl>
                                          </p:spTgt>
                                        </p:tgtEl>
                                        <p:attrNameLst>
                                          <p:attrName>style.visibility</p:attrName>
                                        </p:attrNameLst>
                                      </p:cBhvr>
                                      <p:to>
                                        <p:strVal val="visible"/>
                                      </p:to>
                                    </p:set>
                                    <p:animEffect transition="in" filter="fade">
                                      <p:cBhvr>
                                        <p:cTn id="74" dur="2000"/>
                                        <p:tgtEl>
                                          <p:spTgt spid="23554">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3554">
                                            <p:txEl>
                                              <p:pRg st="16" end="16"/>
                                            </p:txEl>
                                          </p:spTgt>
                                        </p:tgtEl>
                                        <p:attrNameLst>
                                          <p:attrName>style.visibility</p:attrName>
                                        </p:attrNameLst>
                                      </p:cBhvr>
                                      <p:to>
                                        <p:strVal val="visible"/>
                                      </p:to>
                                    </p:set>
                                    <p:animEffect transition="in" filter="fade">
                                      <p:cBhvr>
                                        <p:cTn id="79" dur="2000"/>
                                        <p:tgtEl>
                                          <p:spTgt spid="23554">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2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3554">
                                            <p:txEl>
                                              <p:pRg st="18" end="18"/>
                                            </p:txEl>
                                          </p:spTgt>
                                        </p:tgtEl>
                                        <p:attrNameLst>
                                          <p:attrName>style.visibility</p:attrName>
                                        </p:attrNameLst>
                                      </p:cBhvr>
                                      <p:to>
                                        <p:strVal val="visible"/>
                                      </p:to>
                                    </p:set>
                                    <p:animEffect transition="in" filter="fade">
                                      <p:cBhvr>
                                        <p:cTn id="89" dur="2000"/>
                                        <p:tgtEl>
                                          <p:spTgt spid="23554">
                                            <p:txEl>
                                              <p:pRg st="18" end="18"/>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23554">
                                            <p:txEl>
                                              <p:pRg st="19" end="19"/>
                                            </p:txEl>
                                          </p:spTgt>
                                        </p:tgtEl>
                                        <p:attrNameLst>
                                          <p:attrName>style.visibility</p:attrName>
                                        </p:attrNameLst>
                                      </p:cBhvr>
                                      <p:to>
                                        <p:strVal val="visible"/>
                                      </p:to>
                                    </p:set>
                                    <p:animEffect transition="in" filter="fade">
                                      <p:cBhvr>
                                        <p:cTn id="92" dur="2000"/>
                                        <p:tgtEl>
                                          <p:spTgt spid="23554">
                                            <p:txEl>
                                              <p:pRg st="19" end="19"/>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23554">
                                            <p:txEl>
                                              <p:pRg st="37" end="37"/>
                                            </p:txEl>
                                          </p:spTgt>
                                        </p:tgtEl>
                                        <p:attrNameLst>
                                          <p:attrName>style.visibility</p:attrName>
                                        </p:attrNameLst>
                                      </p:cBhvr>
                                      <p:to>
                                        <p:strVal val="visible"/>
                                      </p:to>
                                    </p:set>
                                    <p:animEffect transition="in" filter="fade">
                                      <p:cBhvr>
                                        <p:cTn id="95" dur="2000"/>
                                        <p:tgtEl>
                                          <p:spTgt spid="23554">
                                            <p:txEl>
                                              <p:pRg st="37" end="37"/>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23554">
                                            <p:txEl>
                                              <p:pRg st="38" end="38"/>
                                            </p:txEl>
                                          </p:spTgt>
                                        </p:tgtEl>
                                        <p:attrNameLst>
                                          <p:attrName>style.visibility</p:attrName>
                                        </p:attrNameLst>
                                      </p:cBhvr>
                                      <p:to>
                                        <p:strVal val="visible"/>
                                      </p:to>
                                    </p:set>
                                    <p:animEffect transition="in" filter="fade">
                                      <p:cBhvr>
                                        <p:cTn id="98" dur="2000"/>
                                        <p:tgtEl>
                                          <p:spTgt spid="23554">
                                            <p:txEl>
                                              <p:pRg st="38" end="38"/>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23554">
                                            <p:txEl>
                                              <p:pRg st="20" end="20"/>
                                            </p:txEl>
                                          </p:spTgt>
                                        </p:tgtEl>
                                        <p:attrNameLst>
                                          <p:attrName>style.visibility</p:attrName>
                                        </p:attrNameLst>
                                      </p:cBhvr>
                                      <p:to>
                                        <p:strVal val="visible"/>
                                      </p:to>
                                    </p:set>
                                    <p:animEffect transition="in" filter="fade">
                                      <p:cBhvr>
                                        <p:cTn id="103" dur="2000"/>
                                        <p:tgtEl>
                                          <p:spTgt spid="23554">
                                            <p:txEl>
                                              <p:pRg st="20" end="20"/>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23554">
                                            <p:txEl>
                                              <p:pRg st="21" end="21"/>
                                            </p:txEl>
                                          </p:spTgt>
                                        </p:tgtEl>
                                        <p:attrNameLst>
                                          <p:attrName>style.visibility</p:attrName>
                                        </p:attrNameLst>
                                      </p:cBhvr>
                                      <p:to>
                                        <p:strVal val="visible"/>
                                      </p:to>
                                    </p:set>
                                    <p:animEffect transition="in" filter="fade">
                                      <p:cBhvr>
                                        <p:cTn id="106" dur="2000"/>
                                        <p:tgtEl>
                                          <p:spTgt spid="23554">
                                            <p:txEl>
                                              <p:pRg st="21" end="21"/>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23554">
                                            <p:txEl>
                                              <p:pRg st="23" end="23"/>
                                            </p:txEl>
                                          </p:spTgt>
                                        </p:tgtEl>
                                        <p:attrNameLst>
                                          <p:attrName>style.visibility</p:attrName>
                                        </p:attrNameLst>
                                      </p:cBhvr>
                                      <p:to>
                                        <p:strVal val="visible"/>
                                      </p:to>
                                    </p:set>
                                    <p:animEffect transition="in" filter="fade">
                                      <p:cBhvr>
                                        <p:cTn id="111" dur="2000"/>
                                        <p:tgtEl>
                                          <p:spTgt spid="23554">
                                            <p:txEl>
                                              <p:pRg st="23" end="23"/>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3554">
                                            <p:txEl>
                                              <p:pRg st="24" end="24"/>
                                            </p:txEl>
                                          </p:spTgt>
                                        </p:tgtEl>
                                        <p:attrNameLst>
                                          <p:attrName>style.visibility</p:attrName>
                                        </p:attrNameLst>
                                      </p:cBhvr>
                                      <p:to>
                                        <p:strVal val="visible"/>
                                      </p:to>
                                    </p:set>
                                    <p:animEffect transition="in" filter="fade">
                                      <p:cBhvr>
                                        <p:cTn id="116" dur="2000"/>
                                        <p:tgtEl>
                                          <p:spTgt spid="23554">
                                            <p:txEl>
                                              <p:pRg st="24" end="24"/>
                                            </p:txEl>
                                          </p:spTgt>
                                        </p:tgtEl>
                                      </p:cBhvr>
                                    </p:animEffect>
                                  </p:childTnLst>
                                </p:cTn>
                              </p:par>
                              <p:par>
                                <p:cTn id="117" presetID="10" presetClass="entr" presetSubtype="0" fill="hold" nodeType="withEffect">
                                  <p:stCondLst>
                                    <p:cond delay="0"/>
                                  </p:stCondLst>
                                  <p:childTnLst>
                                    <p:set>
                                      <p:cBhvr>
                                        <p:cTn id="118" dur="1" fill="hold">
                                          <p:stCondLst>
                                            <p:cond delay="0"/>
                                          </p:stCondLst>
                                        </p:cTn>
                                        <p:tgtEl>
                                          <p:spTgt spid="23554">
                                            <p:txEl>
                                              <p:pRg st="25" end="25"/>
                                            </p:txEl>
                                          </p:spTgt>
                                        </p:tgtEl>
                                        <p:attrNameLst>
                                          <p:attrName>style.visibility</p:attrName>
                                        </p:attrNameLst>
                                      </p:cBhvr>
                                      <p:to>
                                        <p:strVal val="visible"/>
                                      </p:to>
                                    </p:set>
                                    <p:animEffect transition="in" filter="fade">
                                      <p:cBhvr>
                                        <p:cTn id="119" dur="2000"/>
                                        <p:tgtEl>
                                          <p:spTgt spid="23554">
                                            <p:txEl>
                                              <p:pRg st="25" end="2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23554">
                                            <p:txEl>
                                              <p:pRg st="27" end="27"/>
                                            </p:txEl>
                                          </p:spTgt>
                                        </p:tgtEl>
                                        <p:attrNameLst>
                                          <p:attrName>style.visibility</p:attrName>
                                        </p:attrNameLst>
                                      </p:cBhvr>
                                      <p:to>
                                        <p:strVal val="visible"/>
                                      </p:to>
                                    </p:set>
                                    <p:animEffect transition="in" filter="fade">
                                      <p:cBhvr>
                                        <p:cTn id="124" dur="2000"/>
                                        <p:tgtEl>
                                          <p:spTgt spid="23554">
                                            <p:txEl>
                                              <p:pRg st="27" end="27"/>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21" presetClass="entr" presetSubtype="1" fill="hold" nodeType="clickEffect">
                                  <p:stCondLst>
                                    <p:cond delay="0"/>
                                  </p:stCondLst>
                                  <p:childTnLst>
                                    <p:set>
                                      <p:cBhvr>
                                        <p:cTn id="128" dur="1" fill="hold">
                                          <p:stCondLst>
                                            <p:cond delay="0"/>
                                          </p:stCondLst>
                                        </p:cTn>
                                        <p:tgtEl>
                                          <p:spTgt spid="23554">
                                            <p:txEl>
                                              <p:pRg st="28" end="28"/>
                                            </p:txEl>
                                          </p:spTgt>
                                        </p:tgtEl>
                                        <p:attrNameLst>
                                          <p:attrName>style.visibility</p:attrName>
                                        </p:attrNameLst>
                                      </p:cBhvr>
                                      <p:to>
                                        <p:strVal val="visible"/>
                                      </p:to>
                                    </p:set>
                                    <p:animEffect transition="in" filter="wheel(1)">
                                      <p:cBhvr>
                                        <p:cTn id="129" dur="2000"/>
                                        <p:tgtEl>
                                          <p:spTgt spid="23554">
                                            <p:txEl>
                                              <p:pRg st="28" end="28"/>
                                            </p:txEl>
                                          </p:spTgt>
                                        </p:tgtEl>
                                      </p:cBhvr>
                                    </p:animEffect>
                                  </p:childTnLst>
                                </p:cTn>
                              </p:par>
                              <p:par>
                                <p:cTn id="130" presetID="21" presetClass="entr" presetSubtype="1" fill="hold" nodeType="withEffect">
                                  <p:stCondLst>
                                    <p:cond delay="0"/>
                                  </p:stCondLst>
                                  <p:childTnLst>
                                    <p:set>
                                      <p:cBhvr>
                                        <p:cTn id="131" dur="1" fill="hold">
                                          <p:stCondLst>
                                            <p:cond delay="0"/>
                                          </p:stCondLst>
                                        </p:cTn>
                                        <p:tgtEl>
                                          <p:spTgt spid="23554">
                                            <p:txEl>
                                              <p:pRg st="29" end="29"/>
                                            </p:txEl>
                                          </p:spTgt>
                                        </p:tgtEl>
                                        <p:attrNameLst>
                                          <p:attrName>style.visibility</p:attrName>
                                        </p:attrNameLst>
                                      </p:cBhvr>
                                      <p:to>
                                        <p:strVal val="visible"/>
                                      </p:to>
                                    </p:set>
                                    <p:animEffect transition="in" filter="wheel(1)">
                                      <p:cBhvr>
                                        <p:cTn id="132" dur="2000"/>
                                        <p:tgtEl>
                                          <p:spTgt spid="23554">
                                            <p:txEl>
                                              <p:pRg st="29" end="29"/>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1" presetClass="entr" presetSubtype="1" fill="hold" grpId="0" nodeType="click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wheel(1)">
                                      <p:cBhvr>
                                        <p:cTn id="137" dur="20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23554">
                                            <p:txEl>
                                              <p:pRg st="31" end="31"/>
                                            </p:txEl>
                                          </p:spTgt>
                                        </p:tgtEl>
                                        <p:attrNameLst>
                                          <p:attrName>style.visibility</p:attrName>
                                        </p:attrNameLst>
                                      </p:cBhvr>
                                      <p:to>
                                        <p:strVal val="visible"/>
                                      </p:to>
                                    </p:set>
                                    <p:animEffect transition="in" filter="fade">
                                      <p:cBhvr>
                                        <p:cTn id="142" dur="2000"/>
                                        <p:tgtEl>
                                          <p:spTgt spid="23554">
                                            <p:txEl>
                                              <p:pRg st="31" end="31"/>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1" fill="hold" grpId="0" nodeType="clickEffect">
                                  <p:stCondLst>
                                    <p:cond delay="0"/>
                                  </p:stCondLst>
                                  <p:childTnLst>
                                    <p:set>
                                      <p:cBhvr>
                                        <p:cTn id="146" dur="1" fill="hold">
                                          <p:stCondLst>
                                            <p:cond delay="0"/>
                                          </p:stCondLst>
                                        </p:cTn>
                                        <p:tgtEl>
                                          <p:spTgt spid="8"/>
                                        </p:tgtEl>
                                        <p:attrNameLst>
                                          <p:attrName>style.visibility</p:attrName>
                                        </p:attrNameLst>
                                      </p:cBhvr>
                                      <p:to>
                                        <p:strVal val="visible"/>
                                      </p:to>
                                    </p:set>
                                    <p:animEffect transition="in" filter="wheel(1)">
                                      <p:cBhvr>
                                        <p:cTn id="147" dur="2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23554">
                                            <p:txEl>
                                              <p:pRg st="33" end="33"/>
                                            </p:txEl>
                                          </p:spTgt>
                                        </p:tgtEl>
                                        <p:attrNameLst>
                                          <p:attrName>style.visibility</p:attrName>
                                        </p:attrNameLst>
                                      </p:cBhvr>
                                      <p:to>
                                        <p:strVal val="visible"/>
                                      </p:to>
                                    </p:set>
                                    <p:animEffect transition="in" filter="fade">
                                      <p:cBhvr>
                                        <p:cTn id="152" dur="2000"/>
                                        <p:tgtEl>
                                          <p:spTgt spid="23554">
                                            <p:txEl>
                                              <p:pRg st="33" end="33"/>
                                            </p:txEl>
                                          </p:spTgt>
                                        </p:tgtEl>
                                      </p:cBhvr>
                                    </p:animEffect>
                                  </p:childTnLst>
                                </p:cTn>
                              </p:par>
                              <p:par>
                                <p:cTn id="153" presetID="10" presetClass="entr" presetSubtype="0" fill="hold" nodeType="withEffect">
                                  <p:stCondLst>
                                    <p:cond delay="0"/>
                                  </p:stCondLst>
                                  <p:childTnLst>
                                    <p:set>
                                      <p:cBhvr>
                                        <p:cTn id="154" dur="1" fill="hold">
                                          <p:stCondLst>
                                            <p:cond delay="0"/>
                                          </p:stCondLst>
                                        </p:cTn>
                                        <p:tgtEl>
                                          <p:spTgt spid="23554">
                                            <p:txEl>
                                              <p:pRg st="34" end="34"/>
                                            </p:txEl>
                                          </p:spTgt>
                                        </p:tgtEl>
                                        <p:attrNameLst>
                                          <p:attrName>style.visibility</p:attrName>
                                        </p:attrNameLst>
                                      </p:cBhvr>
                                      <p:to>
                                        <p:strVal val="visible"/>
                                      </p:to>
                                    </p:set>
                                    <p:animEffect transition="in" filter="fade">
                                      <p:cBhvr>
                                        <p:cTn id="155" dur="2000"/>
                                        <p:tgtEl>
                                          <p:spTgt spid="23554">
                                            <p:txEl>
                                              <p:pRg st="34" end="34"/>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23554">
                                            <p:txEl>
                                              <p:pRg st="36" end="36"/>
                                            </p:txEl>
                                          </p:spTgt>
                                        </p:tgtEl>
                                        <p:attrNameLst>
                                          <p:attrName>style.visibility</p:attrName>
                                        </p:attrNameLst>
                                      </p:cBhvr>
                                      <p:to>
                                        <p:strVal val="visible"/>
                                      </p:to>
                                    </p:set>
                                    <p:animEffect transition="in" filter="fade">
                                      <p:cBhvr>
                                        <p:cTn id="160" dur="2000"/>
                                        <p:tgtEl>
                                          <p:spTgt spid="23554">
                                            <p:txEl>
                                              <p:pRg st="36" end="36"/>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21" presetClass="entr" presetSubtype="1" fill="hold" grpId="0" nodeType="clickEffect">
                                  <p:stCondLst>
                                    <p:cond delay="0"/>
                                  </p:stCondLst>
                                  <p:childTnLst>
                                    <p:set>
                                      <p:cBhvr>
                                        <p:cTn id="164" dur="1" fill="hold">
                                          <p:stCondLst>
                                            <p:cond delay="0"/>
                                          </p:stCondLst>
                                        </p:cTn>
                                        <p:tgtEl>
                                          <p:spTgt spid="9"/>
                                        </p:tgtEl>
                                        <p:attrNameLst>
                                          <p:attrName>style.visibility</p:attrName>
                                        </p:attrNameLst>
                                      </p:cBhvr>
                                      <p:to>
                                        <p:strVal val="visible"/>
                                      </p:to>
                                    </p:set>
                                    <p:animEffect transition="in" filter="wheel(1)">
                                      <p:cBhvr>
                                        <p:cTn id="165" dur="2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18A8641-65C2-4C7F-A4C6-412B74A26C71}"/>
              </a:ext>
            </a:extLst>
          </p:cNvPr>
          <p:cNvSpPr>
            <a:spLocks noGrp="1"/>
          </p:cNvSpPr>
          <p:nvPr>
            <p:ph type="ctrTitle"/>
          </p:nvPr>
        </p:nvSpPr>
        <p:spPr>
          <a:xfrm>
            <a:off x="2209800" y="609601"/>
            <a:ext cx="7772400" cy="1470025"/>
          </a:xfrm>
        </p:spPr>
        <p:txBody>
          <a:bodyPr/>
          <a:lstStyle/>
          <a:p>
            <a:pPr eaLnBrk="1" hangingPunct="1"/>
            <a:r>
              <a:rPr lang="en-US" altLang="en-US" sz="4000" dirty="0"/>
              <a:t>JavaScript </a:t>
            </a:r>
            <a:br>
              <a:rPr lang="en-US" altLang="en-US" sz="4000" dirty="0"/>
            </a:br>
            <a:br>
              <a:rPr lang="en-US" altLang="en-US" sz="4000" dirty="0"/>
            </a:br>
            <a:r>
              <a:rPr lang="en-US" altLang="en-US" sz="2400" dirty="0"/>
              <a:t>Controlling the flow of your programs with ‘if’ statements</a:t>
            </a:r>
          </a:p>
        </p:txBody>
      </p:sp>
      <p:sp>
        <p:nvSpPr>
          <p:cNvPr id="3" name="Rectangle 3">
            <a:extLst>
              <a:ext uri="{FF2B5EF4-FFF2-40B4-BE49-F238E27FC236}">
                <a16:creationId xmlns:a16="http://schemas.microsoft.com/office/drawing/2014/main" id="{BB44F24F-9C96-4789-BC60-000A0572EEFD}"/>
              </a:ext>
            </a:extLst>
          </p:cNvPr>
          <p:cNvSpPr txBox="1">
            <a:spLocks noChangeArrowheads="1"/>
          </p:cNvSpPr>
          <p:nvPr/>
        </p:nvSpPr>
        <p:spPr bwMode="auto">
          <a:xfrm>
            <a:off x="3886200" y="2841625"/>
            <a:ext cx="4419600" cy="2743200"/>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eaLnBrk="1" hangingPunct="1">
              <a:buFont typeface="Wingdings" pitchFamily="2" charset="2"/>
              <a:buNone/>
              <a:defRPr/>
            </a:pPr>
            <a:r>
              <a:rPr lang="en-US" sz="1800" b="1" dirty="0">
                <a:latin typeface="Courier New" pitchFamily="49" charset="0"/>
                <a:cs typeface="Courier New" pitchFamily="49" charset="0"/>
              </a:rPr>
              <a:t>if (something is true)</a:t>
            </a:r>
          </a:p>
          <a:p>
            <a:pPr lvl="1" eaLnBrk="1" hangingPunct="1">
              <a:buFont typeface="Wingdings" pitchFamily="2" charset="2"/>
              <a:buNone/>
              <a:defRPr/>
            </a:pPr>
            <a:r>
              <a:rPr lang="en-US" sz="1800" b="1" dirty="0">
                <a:latin typeface="Courier New" pitchFamily="49" charset="0"/>
                <a:cs typeface="Courier New" pitchFamily="49" charset="0"/>
              </a:rPr>
              <a:t>{</a:t>
            </a:r>
          </a:p>
          <a:p>
            <a:pPr lvl="1" eaLnBrk="1" hangingPunct="1">
              <a:buFont typeface="Wingdings" pitchFamily="2" charset="2"/>
              <a:buNone/>
              <a:defRPr/>
            </a:pPr>
            <a:r>
              <a:rPr lang="en-US" sz="1800" b="1" dirty="0">
                <a:latin typeface="Courier New" pitchFamily="49" charset="0"/>
                <a:cs typeface="Courier New" pitchFamily="49" charset="0"/>
              </a:rPr>
              <a:t>	Do this stuff here</a:t>
            </a:r>
          </a:p>
          <a:p>
            <a:pPr lvl="1" eaLnBrk="1" hangingPunct="1">
              <a:buFont typeface="Wingdings" pitchFamily="2" charset="2"/>
              <a:buNone/>
              <a:defRPr/>
            </a:pPr>
            <a:r>
              <a:rPr lang="en-US" sz="1800" b="1" dirty="0">
                <a:latin typeface="Courier New" pitchFamily="49" charset="0"/>
                <a:cs typeface="Courier New" pitchFamily="49" charset="0"/>
              </a:rPr>
              <a:t>}</a:t>
            </a:r>
          </a:p>
          <a:p>
            <a:pPr lvl="1" eaLnBrk="1" hangingPunct="1">
              <a:buFont typeface="Wingdings" pitchFamily="2" charset="2"/>
              <a:buNone/>
              <a:defRPr/>
            </a:pPr>
            <a:r>
              <a:rPr lang="en-US" sz="1800" b="1" dirty="0">
                <a:latin typeface="Courier New" pitchFamily="49" charset="0"/>
                <a:cs typeface="Courier New" pitchFamily="49" charset="0"/>
              </a:rPr>
              <a:t>else</a:t>
            </a:r>
          </a:p>
          <a:p>
            <a:pPr lvl="1" eaLnBrk="1" hangingPunct="1">
              <a:buFont typeface="Wingdings" pitchFamily="2" charset="2"/>
              <a:buNone/>
              <a:defRPr/>
            </a:pPr>
            <a:r>
              <a:rPr lang="en-US" sz="1800" b="1" dirty="0">
                <a:latin typeface="Courier New" pitchFamily="49" charset="0"/>
                <a:cs typeface="Courier New" pitchFamily="49" charset="0"/>
              </a:rPr>
              <a:t>{</a:t>
            </a:r>
          </a:p>
          <a:p>
            <a:pPr lvl="1" eaLnBrk="1" hangingPunct="1">
              <a:buFont typeface="Wingdings" pitchFamily="2" charset="2"/>
              <a:buNone/>
              <a:defRPr/>
            </a:pPr>
            <a:r>
              <a:rPr lang="en-US" sz="1800" b="1" dirty="0">
                <a:latin typeface="Courier New" pitchFamily="49" charset="0"/>
                <a:cs typeface="Courier New" pitchFamily="49" charset="0"/>
              </a:rPr>
              <a:t>	Do this other stuff</a:t>
            </a:r>
          </a:p>
          <a:p>
            <a:pPr lvl="1" eaLnBrk="1" hangingPunct="1">
              <a:buFont typeface="Wingdings" pitchFamily="2" charset="2"/>
              <a:buNone/>
              <a:defRPr/>
            </a:pPr>
            <a:r>
              <a:rPr lang="en-US" sz="1800" b="1" dirty="0">
                <a:latin typeface="Courier New" pitchFamily="49" charset="0"/>
                <a:cs typeface="Courier New" pitchFamily="49" charset="0"/>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31BF1E43-07BB-4D1B-ABCD-5A932C52929D}"/>
              </a:ext>
            </a:extLst>
          </p:cNvPr>
          <p:cNvSpPr>
            <a:spLocks noGrp="1"/>
          </p:cNvSpPr>
          <p:nvPr>
            <p:ph type="title"/>
          </p:nvPr>
        </p:nvSpPr>
        <p:spPr>
          <a:xfrm>
            <a:off x="1676400" y="109539"/>
            <a:ext cx="6400800" cy="852487"/>
          </a:xfrm>
        </p:spPr>
        <p:txBody>
          <a:bodyPr/>
          <a:lstStyle/>
          <a:p>
            <a:pPr eaLnBrk="1" hangingPunct="1"/>
            <a:r>
              <a:rPr lang="en-US" altLang="en-US" dirty="0"/>
              <a:t>Learning Objectives</a:t>
            </a:r>
          </a:p>
        </p:txBody>
      </p:sp>
      <p:sp>
        <p:nvSpPr>
          <p:cNvPr id="3075" name="Content Placeholder 2">
            <a:extLst>
              <a:ext uri="{FF2B5EF4-FFF2-40B4-BE49-F238E27FC236}">
                <a16:creationId xmlns:a16="http://schemas.microsoft.com/office/drawing/2014/main" id="{E93AA3B5-920D-4FEA-9C70-B4F3134552B1}"/>
              </a:ext>
            </a:extLst>
          </p:cNvPr>
          <p:cNvSpPr>
            <a:spLocks noGrp="1"/>
          </p:cNvSpPr>
          <p:nvPr>
            <p:ph idx="1"/>
          </p:nvPr>
        </p:nvSpPr>
        <p:spPr>
          <a:xfrm>
            <a:off x="1752600" y="1143000"/>
            <a:ext cx="7620000" cy="4876800"/>
          </a:xfrm>
        </p:spPr>
        <p:txBody>
          <a:bodyPr/>
          <a:lstStyle/>
          <a:p>
            <a:pPr marL="57150" indent="0" eaLnBrk="1" hangingPunct="1">
              <a:buNone/>
              <a:defRPr/>
            </a:pPr>
            <a:r>
              <a:rPr lang="en-US" sz="2400" dirty="0"/>
              <a:t>By the end of this lecture, you should be able to:</a:t>
            </a:r>
          </a:p>
          <a:p>
            <a:pPr marL="57150" indent="0" eaLnBrk="1" hangingPunct="1">
              <a:buNone/>
              <a:defRPr/>
            </a:pPr>
            <a:endParaRPr lang="en-US" sz="2400" dirty="0"/>
          </a:p>
          <a:p>
            <a:pPr lvl="1" eaLnBrk="1" hangingPunct="1">
              <a:buFont typeface="Arial" charset="0"/>
              <a:buChar char="–"/>
              <a:defRPr/>
            </a:pPr>
            <a:r>
              <a:rPr lang="en-US" sz="1800" dirty="0"/>
              <a:t>Describe what is meant by a ‘conditional expression ‘ (a.k.a. boolean expression, a.k.a. logical expression) and how they are evaluated</a:t>
            </a:r>
          </a:p>
          <a:p>
            <a:pPr lvl="1" eaLnBrk="1" hangingPunct="1">
              <a:buFont typeface="Arial" charset="0"/>
              <a:buChar char="–"/>
              <a:defRPr/>
            </a:pPr>
            <a:r>
              <a:rPr lang="en-US" sz="1800" dirty="0"/>
              <a:t>Understand how the order (a.k.a. “flow”) of JavaScript commands is executed based on whether or not a conditional evaluates to true</a:t>
            </a:r>
          </a:p>
          <a:p>
            <a:pPr lvl="1" eaLnBrk="1" hangingPunct="1">
              <a:buFont typeface="Arial" charset="0"/>
              <a:buChar char="–"/>
              <a:defRPr/>
            </a:pPr>
            <a:r>
              <a:rPr lang="en-US" sz="1800" dirty="0"/>
              <a:t>Write simple scripts demonstrating </a:t>
            </a:r>
            <a:r>
              <a:rPr lang="en-US" sz="1800" i="1" dirty="0"/>
              <a:t>comfort</a:t>
            </a:r>
            <a:r>
              <a:rPr lang="en-US" sz="1800" dirty="0"/>
              <a:t> with if and if-else statements</a:t>
            </a:r>
          </a:p>
          <a:p>
            <a:pPr lvl="1" eaLnBrk="1" hangingPunct="1">
              <a:buFont typeface="Arial" charset="0"/>
              <a:buChar char="–"/>
              <a:defRPr/>
            </a:pPr>
            <a:r>
              <a:rPr lang="en-US" sz="1800" dirty="0"/>
              <a:t>Interpret – and write – slightly more involved web page using if-else statements such as the one demonstrated in  </a:t>
            </a:r>
            <a:r>
              <a:rPr lang="en-US" sz="1800" dirty="0">
                <a:latin typeface="Courier New" pitchFamily="49" charset="0"/>
                <a:cs typeface="Courier New" pitchFamily="49" charset="0"/>
              </a:rPr>
              <a:t>salary_calculator.html</a:t>
            </a: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b="1" dirty="0"/>
          </a:p>
          <a:p>
            <a:pPr marL="457200" lvl="1" indent="0" eaLnBrk="1" hangingPunct="1">
              <a:buNone/>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p:txBody>
      </p:sp>
      <p:pic>
        <p:nvPicPr>
          <p:cNvPr id="5124" name="Picture 4" descr="C:\Users\yosef\Dropbox\130 Expression Web\images\question_mark_learning.jpg">
            <a:extLst>
              <a:ext uri="{FF2B5EF4-FFF2-40B4-BE49-F238E27FC236}">
                <a16:creationId xmlns:a16="http://schemas.microsoft.com/office/drawing/2014/main" id="{031E2F69-8936-429C-BFB1-6E62CE016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4330">
            <a:off x="8959850" y="95250"/>
            <a:ext cx="17335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E124B72C-7644-44AC-B6E5-D3D38A4AD5C6}"/>
              </a:ext>
            </a:extLst>
          </p:cNvPr>
          <p:cNvSpPr txBox="1">
            <a:spLocks noGrp="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400511B1-8E5F-44A1-9C29-9388829422A5}" type="slidenum">
              <a:rPr lang="en-US" altLang="en-US" sz="1000">
                <a:latin typeface="Arial" panose="020B0604020202020204" pitchFamily="34" charset="0"/>
              </a:rPr>
              <a:pPr algn="r" eaLnBrk="1" hangingPunct="1">
                <a:spcBef>
                  <a:spcPct val="0"/>
                </a:spcBef>
                <a:buFontTx/>
                <a:buNone/>
              </a:pPr>
              <a:t>76</a:t>
            </a:fld>
            <a:endParaRPr lang="en-US" altLang="en-US" sz="1000" dirty="0">
              <a:latin typeface="Arial" panose="020B0604020202020204" pitchFamily="34" charset="0"/>
            </a:endParaRPr>
          </a:p>
        </p:txBody>
      </p:sp>
      <p:sp>
        <p:nvSpPr>
          <p:cNvPr id="12291" name="Rectangle 2">
            <a:extLst>
              <a:ext uri="{FF2B5EF4-FFF2-40B4-BE49-F238E27FC236}">
                <a16:creationId xmlns:a16="http://schemas.microsoft.com/office/drawing/2014/main" id="{155FC114-A949-4B50-ADE1-D8F829610100}"/>
              </a:ext>
            </a:extLst>
          </p:cNvPr>
          <p:cNvSpPr>
            <a:spLocks noGrp="1" noChangeArrowheads="1"/>
          </p:cNvSpPr>
          <p:nvPr>
            <p:ph type="title" idx="4294967295"/>
          </p:nvPr>
        </p:nvSpPr>
        <p:spPr>
          <a:xfrm>
            <a:off x="2398713" y="0"/>
            <a:ext cx="7543800" cy="609600"/>
          </a:xfrm>
        </p:spPr>
        <p:txBody>
          <a:bodyPr/>
          <a:lstStyle/>
          <a:p>
            <a:pPr eaLnBrk="1" hangingPunct="1"/>
            <a:r>
              <a:rPr lang="en-US" altLang="en-US" sz="3200" dirty="0"/>
              <a:t>Syntax: The if statement</a:t>
            </a:r>
          </a:p>
        </p:txBody>
      </p:sp>
      <p:sp>
        <p:nvSpPr>
          <p:cNvPr id="140292" name="Rectangle 3">
            <a:extLst>
              <a:ext uri="{FF2B5EF4-FFF2-40B4-BE49-F238E27FC236}">
                <a16:creationId xmlns:a16="http://schemas.microsoft.com/office/drawing/2014/main" id="{50985C0D-536C-4DFA-A92B-160CB2ECAB13}"/>
              </a:ext>
            </a:extLst>
          </p:cNvPr>
          <p:cNvSpPr>
            <a:spLocks noGrp="1" noChangeArrowheads="1"/>
          </p:cNvSpPr>
          <p:nvPr>
            <p:ph type="body" idx="4294967295"/>
          </p:nvPr>
        </p:nvSpPr>
        <p:spPr>
          <a:xfrm>
            <a:off x="1981200" y="838201"/>
            <a:ext cx="8229600" cy="4411663"/>
          </a:xfrm>
        </p:spPr>
        <p:txBody>
          <a:bodyPr/>
          <a:lstStyle/>
          <a:p>
            <a:pPr lvl="1" eaLnBrk="1" hangingPunct="1">
              <a:buFont typeface="Wingdings" pitchFamily="2" charset="2"/>
              <a:buNone/>
              <a:defRPr/>
            </a:pPr>
            <a:r>
              <a:rPr lang="en-US" sz="2000" b="1" dirty="0">
                <a:latin typeface="Courier New" pitchFamily="49" charset="0"/>
                <a:cs typeface="Courier New" pitchFamily="49" charset="0"/>
              </a:rPr>
              <a:t>if (conditional)</a:t>
            </a:r>
          </a:p>
          <a:p>
            <a:pPr lvl="1" eaLnBrk="1" hangingPunct="1">
              <a:buFont typeface="Wingdings" pitchFamily="2" charset="2"/>
              <a:buNone/>
              <a:defRPr/>
            </a:pPr>
            <a:r>
              <a:rPr lang="en-US" sz="2000" b="1" dirty="0">
                <a:latin typeface="Courier New" pitchFamily="49" charset="0"/>
                <a:cs typeface="Courier New" pitchFamily="49" charset="0"/>
              </a:rPr>
              <a:t>{</a:t>
            </a:r>
          </a:p>
          <a:p>
            <a:pPr lvl="1" eaLnBrk="1" hangingPunct="1">
              <a:buFont typeface="Wingdings" pitchFamily="2" charset="2"/>
              <a:buNone/>
              <a:defRPr/>
            </a:pPr>
            <a:r>
              <a:rPr lang="en-US" sz="2000" b="1" dirty="0">
                <a:latin typeface="Courier New" pitchFamily="49" charset="0"/>
                <a:cs typeface="Courier New" pitchFamily="49" charset="0"/>
              </a:rPr>
              <a:t>	Block A statements…</a:t>
            </a:r>
          </a:p>
          <a:p>
            <a:pPr lvl="1" eaLnBrk="1" hangingPunct="1">
              <a:buFont typeface="Wingdings" pitchFamily="2" charset="2"/>
              <a:buNone/>
              <a:defRPr/>
            </a:pPr>
            <a:r>
              <a:rPr lang="en-US" sz="2000" b="1" dirty="0">
                <a:latin typeface="Courier New" pitchFamily="49" charset="0"/>
                <a:cs typeface="Courier New" pitchFamily="49" charset="0"/>
              </a:rPr>
              <a:t>}</a:t>
            </a:r>
          </a:p>
          <a:p>
            <a:pPr lvl="1" eaLnBrk="1" hangingPunct="1">
              <a:buFont typeface="Wingdings" pitchFamily="2" charset="2"/>
              <a:buNone/>
              <a:defRPr/>
            </a:pPr>
            <a:r>
              <a:rPr lang="en-US" sz="2000" b="1" dirty="0">
                <a:latin typeface="Courier New" pitchFamily="49" charset="0"/>
                <a:cs typeface="Courier New" pitchFamily="49" charset="0"/>
              </a:rPr>
              <a:t>else</a:t>
            </a:r>
          </a:p>
          <a:p>
            <a:pPr lvl="1" eaLnBrk="1" hangingPunct="1">
              <a:buFont typeface="Wingdings" pitchFamily="2" charset="2"/>
              <a:buNone/>
              <a:defRPr/>
            </a:pPr>
            <a:r>
              <a:rPr lang="en-US" sz="2000" b="1" dirty="0">
                <a:latin typeface="Courier New" pitchFamily="49" charset="0"/>
                <a:cs typeface="Courier New" pitchFamily="49" charset="0"/>
              </a:rPr>
              <a:t>{</a:t>
            </a:r>
          </a:p>
          <a:p>
            <a:pPr lvl="1" eaLnBrk="1" hangingPunct="1">
              <a:buFont typeface="Wingdings" pitchFamily="2" charset="2"/>
              <a:buNone/>
              <a:defRPr/>
            </a:pPr>
            <a:r>
              <a:rPr lang="en-US" sz="2000" b="1" dirty="0">
                <a:latin typeface="Courier New" pitchFamily="49" charset="0"/>
                <a:cs typeface="Courier New" pitchFamily="49" charset="0"/>
              </a:rPr>
              <a:t>	Block B statements…</a:t>
            </a:r>
          </a:p>
          <a:p>
            <a:pPr lvl="1" eaLnBrk="1" hangingPunct="1">
              <a:buFont typeface="Wingdings" pitchFamily="2" charset="2"/>
              <a:buNone/>
              <a:defRPr/>
            </a:pPr>
            <a:r>
              <a:rPr lang="en-US" sz="2000" b="1" dirty="0">
                <a:latin typeface="Courier New" pitchFamily="49" charset="0"/>
                <a:cs typeface="Courier New" pitchFamily="49" charset="0"/>
              </a:rPr>
              <a:t>}</a:t>
            </a:r>
          </a:p>
          <a:p>
            <a:pPr marL="457200" lvl="1" indent="0" eaLnBrk="1" hangingPunct="1">
              <a:buNone/>
              <a:defRPr/>
            </a:pPr>
            <a:endParaRPr lang="en-US" sz="2400" dirty="0"/>
          </a:p>
          <a:p>
            <a:pPr marL="457200" lvl="1" indent="0" eaLnBrk="1" hangingPunct="1">
              <a:buNone/>
              <a:defRPr/>
            </a:pPr>
            <a:r>
              <a:rPr lang="en-US" sz="1800" dirty="0"/>
              <a:t>If the conditional inside the parentheses is </a:t>
            </a:r>
            <a:r>
              <a:rPr lang="en-US" sz="1800" u="sng" dirty="0"/>
              <a:t>true</a:t>
            </a:r>
            <a:r>
              <a:rPr lang="en-US" sz="1800" dirty="0"/>
              <a:t>, the code inside the braces labeled ‘Block A’ will be executed. If the conditional is false, then the flow </a:t>
            </a:r>
            <a:r>
              <a:rPr lang="en-US" sz="1800" u="sng" dirty="0"/>
              <a:t>skips</a:t>
            </a:r>
            <a:r>
              <a:rPr lang="en-US" sz="1800" dirty="0"/>
              <a:t> the block.  In that case, the code inside the braces after the </a:t>
            </a:r>
            <a:r>
              <a:rPr lang="en-US" sz="1800" b="1" dirty="0">
                <a:latin typeface="Courier New" panose="02070309020205020404" pitchFamily="49" charset="0"/>
                <a:cs typeface="Courier New" panose="02070309020205020404" pitchFamily="49" charset="0"/>
              </a:rPr>
              <a:t>else</a:t>
            </a:r>
            <a:r>
              <a:rPr lang="en-US" sz="1800" dirty="0"/>
              <a:t> statement will be executed.</a:t>
            </a:r>
          </a:p>
          <a:p>
            <a:pPr marL="457200" lvl="1" indent="0" eaLnBrk="1" hangingPunct="1">
              <a:buNone/>
              <a:defRPr/>
            </a:pPr>
            <a:endParaRPr lang="en-US" sz="1800" dirty="0"/>
          </a:p>
          <a:p>
            <a:pPr marL="457200" lvl="1" indent="0" eaLnBrk="1" hangingPunct="1">
              <a:buNone/>
              <a:defRPr/>
            </a:pPr>
            <a:r>
              <a:rPr lang="en-US" sz="1800" dirty="0"/>
              <a:t>However, if the ‘if’ condition is true, then once that “true” block has been executed, the </a:t>
            </a:r>
            <a:r>
              <a:rPr lang="en-US" sz="1800" b="1" dirty="0">
                <a:latin typeface="Courier New" panose="02070309020205020404" pitchFamily="49" charset="0"/>
                <a:cs typeface="Courier New" panose="02070309020205020404" pitchFamily="49" charset="0"/>
              </a:rPr>
              <a:t>else</a:t>
            </a:r>
            <a:r>
              <a:rPr lang="en-US" sz="1800" dirty="0"/>
              <a:t> block will be </a:t>
            </a:r>
            <a:r>
              <a:rPr lang="en-US" sz="1800" u="sng" dirty="0"/>
              <a:t>skipped</a:t>
            </a:r>
            <a:r>
              <a:rPr lang="en-US" sz="1800" dirty="0"/>
              <a:t>.</a:t>
            </a:r>
          </a:p>
        </p:txBody>
      </p:sp>
      <p:sp>
        <p:nvSpPr>
          <p:cNvPr id="8" name="TextBox 7">
            <a:extLst>
              <a:ext uri="{FF2B5EF4-FFF2-40B4-BE49-F238E27FC236}">
                <a16:creationId xmlns:a16="http://schemas.microsoft.com/office/drawing/2014/main" id="{F6F4FF72-B477-4CD5-BCFA-887061CEC403}"/>
              </a:ext>
            </a:extLst>
          </p:cNvPr>
          <p:cNvSpPr txBox="1">
            <a:spLocks noChangeArrowheads="1"/>
          </p:cNvSpPr>
          <p:nvPr/>
        </p:nvSpPr>
        <p:spPr bwMode="auto">
          <a:xfrm>
            <a:off x="7202488" y="735014"/>
            <a:ext cx="3200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dirty="0">
                <a:latin typeface="Arial" panose="020B0604020202020204" pitchFamily="34" charset="0"/>
              </a:rPr>
              <a:t>NOTE: There is NO semicolon placed at the end of a conditional.</a:t>
            </a:r>
          </a:p>
        </p:txBody>
      </p:sp>
      <p:cxnSp>
        <p:nvCxnSpPr>
          <p:cNvPr id="10" name="Straight Arrow Connector 9">
            <a:extLst>
              <a:ext uri="{FF2B5EF4-FFF2-40B4-BE49-F238E27FC236}">
                <a16:creationId xmlns:a16="http://schemas.microsoft.com/office/drawing/2014/main" id="{E477B4B5-C71D-4EA7-9FE7-70BF962B3447}"/>
              </a:ext>
            </a:extLst>
          </p:cNvPr>
          <p:cNvCxnSpPr/>
          <p:nvPr/>
        </p:nvCxnSpPr>
        <p:spPr>
          <a:xfrm flipH="1">
            <a:off x="5373688" y="996950"/>
            <a:ext cx="1828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02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02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292">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0292">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029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029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029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0292">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029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32AB1A23-E67F-45F6-9541-A0F4C2FF1DAE}"/>
              </a:ext>
            </a:extLst>
          </p:cNvPr>
          <p:cNvSpPr txBox="1">
            <a:spLocks noGrp="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ADC3632E-54AD-4549-B20A-FDB8CA9CE980}" type="slidenum">
              <a:rPr lang="en-US" altLang="en-US" sz="1000">
                <a:latin typeface="Arial" panose="020B0604020202020204" pitchFamily="34" charset="0"/>
              </a:rPr>
              <a:pPr algn="r" eaLnBrk="1" hangingPunct="1">
                <a:spcBef>
                  <a:spcPct val="0"/>
                </a:spcBef>
                <a:buFontTx/>
                <a:buNone/>
              </a:pPr>
              <a:t>77</a:t>
            </a:fld>
            <a:endParaRPr lang="en-US" altLang="en-US" sz="1000" dirty="0">
              <a:latin typeface="Arial" panose="020B0604020202020204" pitchFamily="34" charset="0"/>
            </a:endParaRPr>
          </a:p>
        </p:txBody>
      </p:sp>
      <p:sp>
        <p:nvSpPr>
          <p:cNvPr id="14339" name="Rectangle 2">
            <a:extLst>
              <a:ext uri="{FF2B5EF4-FFF2-40B4-BE49-F238E27FC236}">
                <a16:creationId xmlns:a16="http://schemas.microsoft.com/office/drawing/2014/main" id="{CFFBCFB7-E83D-4EBF-95B5-0EC5E5FF1571}"/>
              </a:ext>
            </a:extLst>
          </p:cNvPr>
          <p:cNvSpPr>
            <a:spLocks noGrp="1" noChangeArrowheads="1"/>
          </p:cNvSpPr>
          <p:nvPr>
            <p:ph type="title" idx="4294967295"/>
          </p:nvPr>
        </p:nvSpPr>
        <p:spPr>
          <a:xfrm>
            <a:off x="2362200" y="152400"/>
            <a:ext cx="7543800" cy="609600"/>
          </a:xfrm>
        </p:spPr>
        <p:txBody>
          <a:bodyPr/>
          <a:lstStyle/>
          <a:p>
            <a:pPr eaLnBrk="1" hangingPunct="1"/>
            <a:r>
              <a:rPr lang="en-US" altLang="en-US" sz="3200" dirty="0"/>
              <a:t>Blocks can be as long/short as you like</a:t>
            </a:r>
          </a:p>
        </p:txBody>
      </p:sp>
      <p:sp>
        <p:nvSpPr>
          <p:cNvPr id="140292" name="Rectangle 3">
            <a:extLst>
              <a:ext uri="{FF2B5EF4-FFF2-40B4-BE49-F238E27FC236}">
                <a16:creationId xmlns:a16="http://schemas.microsoft.com/office/drawing/2014/main" id="{B621883D-FDD2-4AED-B2F5-4E7966D0ED28}"/>
              </a:ext>
            </a:extLst>
          </p:cNvPr>
          <p:cNvSpPr>
            <a:spLocks noGrp="1" noChangeArrowheads="1"/>
          </p:cNvSpPr>
          <p:nvPr>
            <p:ph type="body" idx="4294967295"/>
          </p:nvPr>
        </p:nvSpPr>
        <p:spPr>
          <a:xfrm>
            <a:off x="1981200" y="838201"/>
            <a:ext cx="8229600" cy="4411663"/>
          </a:xfrm>
        </p:spPr>
        <p:txBody>
          <a:bodyPr/>
          <a:lstStyle/>
          <a:p>
            <a:pPr lvl="1" eaLnBrk="1" hangingPunct="1">
              <a:buFont typeface="Wingdings" pitchFamily="2" charset="2"/>
              <a:buNone/>
              <a:defRPr/>
            </a:pPr>
            <a:r>
              <a:rPr lang="en-US" sz="1200" b="1" dirty="0">
                <a:latin typeface="Courier New" pitchFamily="49" charset="0"/>
                <a:cs typeface="Courier New" pitchFamily="49" charset="0"/>
              </a:rPr>
              <a:t>if (conditional)</a:t>
            </a:r>
          </a:p>
          <a:p>
            <a:pPr lvl="1" eaLnBrk="1" hangingPunct="1">
              <a:buFont typeface="Wingdings" pitchFamily="2" charset="2"/>
              <a:buNone/>
              <a:defRPr/>
            </a:pPr>
            <a:r>
              <a:rPr lang="en-US" sz="1200" b="1" dirty="0">
                <a:latin typeface="Courier New" pitchFamily="49" charset="0"/>
                <a:cs typeface="Courier New" pitchFamily="49" charset="0"/>
              </a:rPr>
              <a:t>{</a:t>
            </a:r>
          </a:p>
          <a:p>
            <a:pPr lvl="1" eaLnBrk="1" hangingPunct="1">
              <a:buFont typeface="Wingdings" pitchFamily="2" charset="2"/>
              <a:buNone/>
              <a:defRPr/>
            </a:pPr>
            <a:r>
              <a:rPr lang="en-US" sz="1200" b="1" dirty="0">
                <a:latin typeface="Courier New" pitchFamily="49" charset="0"/>
                <a:cs typeface="Courier New" pitchFamily="49" charset="0"/>
              </a:rPr>
              <a:t>  Block A statements</a:t>
            </a:r>
          </a:p>
          <a:p>
            <a:pPr lvl="1" eaLnBrk="1" hangingPunct="1">
              <a:buFont typeface="Wingdings" pitchFamily="2" charset="2"/>
              <a:buNone/>
              <a:defRPr/>
            </a:pPr>
            <a:r>
              <a:rPr lang="en-US" sz="1200" b="1" dirty="0">
                <a:latin typeface="Courier New" pitchFamily="49" charset="0"/>
                <a:cs typeface="Courier New" pitchFamily="49" charset="0"/>
              </a:rPr>
              <a:t>  Block A statements</a:t>
            </a:r>
          </a:p>
          <a:p>
            <a:pPr lvl="1" eaLnBrk="1" hangingPunct="1">
              <a:buFont typeface="Wingdings" pitchFamily="2" charset="2"/>
              <a:buNone/>
              <a:defRPr/>
            </a:pPr>
            <a:r>
              <a:rPr lang="en-US" sz="1200" b="1" dirty="0">
                <a:latin typeface="Courier New" pitchFamily="49" charset="0"/>
                <a:cs typeface="Courier New" pitchFamily="49" charset="0"/>
              </a:rPr>
              <a:t>  Block A statements</a:t>
            </a:r>
          </a:p>
          <a:p>
            <a:pPr lvl="1" eaLnBrk="1" hangingPunct="1">
              <a:buFont typeface="Wingdings" pitchFamily="2" charset="2"/>
              <a:buNone/>
              <a:defRPr/>
            </a:pPr>
            <a:r>
              <a:rPr lang="en-US" sz="1200" b="1" dirty="0">
                <a:latin typeface="Courier New" pitchFamily="49" charset="0"/>
                <a:cs typeface="Courier New" pitchFamily="49" charset="0"/>
              </a:rPr>
              <a:t>  Block A statements</a:t>
            </a:r>
          </a:p>
          <a:p>
            <a:pPr lvl="1" eaLnBrk="1" hangingPunct="1">
              <a:buFont typeface="Wingdings" pitchFamily="2" charset="2"/>
              <a:buNone/>
              <a:defRPr/>
            </a:pPr>
            <a:r>
              <a:rPr lang="en-US" sz="1200" b="1" dirty="0">
                <a:latin typeface="Courier New" pitchFamily="49" charset="0"/>
                <a:cs typeface="Courier New" pitchFamily="49" charset="0"/>
              </a:rPr>
              <a:t>  Block A statements</a:t>
            </a:r>
          </a:p>
          <a:p>
            <a:pPr lvl="1" eaLnBrk="1" hangingPunct="1">
              <a:buFont typeface="Wingdings" pitchFamily="2" charset="2"/>
              <a:buNone/>
              <a:defRPr/>
            </a:pPr>
            <a:r>
              <a:rPr lang="en-US" sz="1200" b="1" dirty="0">
                <a:latin typeface="Courier New" pitchFamily="49" charset="0"/>
                <a:cs typeface="Courier New" pitchFamily="49" charset="0"/>
              </a:rPr>
              <a:t>  Block A statements</a:t>
            </a:r>
          </a:p>
          <a:p>
            <a:pPr lvl="1" eaLnBrk="1" hangingPunct="1">
              <a:buFont typeface="Wingdings" pitchFamily="2" charset="2"/>
              <a:buNone/>
              <a:defRPr/>
            </a:pPr>
            <a:r>
              <a:rPr lang="en-US" sz="1200" b="1" dirty="0">
                <a:latin typeface="Courier New" pitchFamily="49" charset="0"/>
                <a:cs typeface="Courier New" pitchFamily="49" charset="0"/>
              </a:rPr>
              <a:t>  Block A statements</a:t>
            </a:r>
          </a:p>
          <a:p>
            <a:pPr lvl="1" eaLnBrk="1" hangingPunct="1">
              <a:buFont typeface="Wingdings" pitchFamily="2" charset="2"/>
              <a:buNone/>
              <a:defRPr/>
            </a:pPr>
            <a:r>
              <a:rPr lang="en-US" sz="1200" b="1" dirty="0">
                <a:latin typeface="Courier New" pitchFamily="49" charset="0"/>
                <a:cs typeface="Courier New" pitchFamily="49" charset="0"/>
              </a:rPr>
              <a:t>  Block A statements</a:t>
            </a:r>
          </a:p>
          <a:p>
            <a:pPr lvl="1" eaLnBrk="1" hangingPunct="1">
              <a:buFont typeface="Wingdings" pitchFamily="2" charset="2"/>
              <a:buNone/>
              <a:defRPr/>
            </a:pPr>
            <a:r>
              <a:rPr lang="en-US" sz="1200" b="1" dirty="0">
                <a:latin typeface="Courier New" pitchFamily="49" charset="0"/>
                <a:cs typeface="Courier New" pitchFamily="49" charset="0"/>
              </a:rPr>
              <a:t>}</a:t>
            </a:r>
          </a:p>
          <a:p>
            <a:pPr lvl="1" eaLnBrk="1" hangingPunct="1">
              <a:buFont typeface="Wingdings" pitchFamily="2" charset="2"/>
              <a:buNone/>
              <a:defRPr/>
            </a:pPr>
            <a:r>
              <a:rPr lang="en-US" sz="1200" b="1" dirty="0">
                <a:latin typeface="Courier New" pitchFamily="49" charset="0"/>
                <a:cs typeface="Courier New" pitchFamily="49" charset="0"/>
              </a:rPr>
              <a:t>else</a:t>
            </a:r>
          </a:p>
          <a:p>
            <a:pPr lvl="1" eaLnBrk="1" hangingPunct="1">
              <a:buFont typeface="Wingdings" pitchFamily="2" charset="2"/>
              <a:buNone/>
              <a:defRPr/>
            </a:pPr>
            <a:r>
              <a:rPr lang="en-US" sz="1200" b="1" dirty="0">
                <a:latin typeface="Courier New" pitchFamily="49" charset="0"/>
                <a:cs typeface="Courier New" pitchFamily="49" charset="0"/>
              </a:rPr>
              <a:t>{</a:t>
            </a:r>
          </a:p>
          <a:p>
            <a:pPr lvl="1" eaLnBrk="1" hangingPunct="1">
              <a:buFont typeface="Wingdings" pitchFamily="2" charset="2"/>
              <a:buNone/>
              <a:defRPr/>
            </a:pPr>
            <a:r>
              <a:rPr lang="en-US" sz="1200" b="1" dirty="0">
                <a:latin typeface="Courier New" pitchFamily="49" charset="0"/>
                <a:cs typeface="Courier New" pitchFamily="49" charset="0"/>
              </a:rPr>
              <a:t>  Block B statements</a:t>
            </a:r>
          </a:p>
          <a:p>
            <a:pPr lvl="1" eaLnBrk="1" hangingPunct="1">
              <a:buFont typeface="Wingdings" pitchFamily="2" charset="2"/>
              <a:buNone/>
              <a:defRPr/>
            </a:pPr>
            <a:r>
              <a:rPr lang="en-US" sz="1200" b="1" dirty="0">
                <a:latin typeface="Courier New" pitchFamily="49" charset="0"/>
                <a:cs typeface="Courier New" pitchFamily="49" charset="0"/>
              </a:rPr>
              <a:t>}</a:t>
            </a:r>
          </a:p>
          <a:p>
            <a:pPr marL="457200" lvl="1" indent="0" eaLnBrk="1" hangingPunct="1">
              <a:buNone/>
              <a:defRPr/>
            </a:pPr>
            <a:endParaRPr lang="en-US" sz="2000" dirty="0"/>
          </a:p>
          <a:p>
            <a:pPr marL="457200" lvl="1" indent="0" eaLnBrk="1" hangingPunct="1">
              <a:buNone/>
              <a:defRPr/>
            </a:pPr>
            <a:r>
              <a:rPr lang="en-US" sz="2000" dirty="0"/>
              <a:t>The code inside these blocks can be as short (e.g. one line) or as long (e.g. 500 lines) as you wish.</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029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029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029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029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029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029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029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029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029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0292">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40292">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4029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029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0292">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029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02B7B90-3902-4C9E-9FA7-68F646A82153}"/>
              </a:ext>
            </a:extLst>
          </p:cNvPr>
          <p:cNvSpPr>
            <a:spLocks noGrp="1" noChangeArrowheads="1"/>
          </p:cNvSpPr>
          <p:nvPr>
            <p:ph type="title"/>
          </p:nvPr>
        </p:nvSpPr>
        <p:spPr>
          <a:xfrm>
            <a:off x="2438400" y="0"/>
            <a:ext cx="7543800" cy="838200"/>
          </a:xfrm>
        </p:spPr>
        <p:txBody>
          <a:bodyPr/>
          <a:lstStyle/>
          <a:p>
            <a:pPr eaLnBrk="1" hangingPunct="1"/>
            <a:r>
              <a:rPr lang="en-US" altLang="en-US" dirty="0"/>
              <a:t>Example – Movie Ticket</a:t>
            </a:r>
          </a:p>
        </p:txBody>
      </p:sp>
      <p:sp>
        <p:nvSpPr>
          <p:cNvPr id="230403" name="Rectangle 3">
            <a:extLst>
              <a:ext uri="{FF2B5EF4-FFF2-40B4-BE49-F238E27FC236}">
                <a16:creationId xmlns:a16="http://schemas.microsoft.com/office/drawing/2014/main" id="{D2AA76E4-5B2D-494C-B8D1-79FE9D0E7F1B}"/>
              </a:ext>
            </a:extLst>
          </p:cNvPr>
          <p:cNvSpPr>
            <a:spLocks noGrp="1" noChangeArrowheads="1"/>
          </p:cNvSpPr>
          <p:nvPr>
            <p:ph idx="1"/>
          </p:nvPr>
        </p:nvSpPr>
        <p:spPr>
          <a:xfrm>
            <a:off x="1752600" y="914401"/>
            <a:ext cx="8686800" cy="4886325"/>
          </a:xfrm>
        </p:spPr>
        <p:txBody>
          <a:bodyPr rtlCol="0">
            <a:normAutofit fontScale="85000" lnSpcReduction="20000"/>
          </a:bodyPr>
          <a:lstStyle/>
          <a:p>
            <a:pPr marL="0" indent="0" eaLnBrk="1" fontAlgn="auto" hangingPunct="1">
              <a:spcAft>
                <a:spcPts val="0"/>
              </a:spcAft>
              <a:buNone/>
              <a:defRPr/>
            </a:pPr>
            <a:r>
              <a:rPr lang="en-US" sz="2200" b="1" dirty="0"/>
              <a:t>Example</a:t>
            </a:r>
            <a:r>
              <a:rPr lang="en-US" sz="2200" dirty="0"/>
              <a:t>: We retrieve the value from a form in which we ask the user their age. </a:t>
            </a:r>
          </a:p>
          <a:p>
            <a:pPr marL="0" indent="0" eaLnBrk="1" fontAlgn="auto" hangingPunct="1">
              <a:spcAft>
                <a:spcPts val="0"/>
              </a:spcAft>
              <a:buNone/>
              <a:defRPr/>
            </a:pPr>
            <a:endParaRPr lang="en-US" sz="2200" dirty="0"/>
          </a:p>
          <a:p>
            <a:pPr marL="0" indent="0" eaLnBrk="1" fontAlgn="auto" hangingPunct="1">
              <a:spcAft>
                <a:spcPts val="0"/>
              </a:spcAft>
              <a:buNone/>
              <a:defRPr/>
            </a:pPr>
            <a:r>
              <a:rPr lang="en-US" sz="2200" dirty="0"/>
              <a:t>Our business requirements specify that a regular ticket costs $10, while a ticket for people 65 or over costs $5.</a:t>
            </a:r>
            <a:endParaRPr lang="en-US" sz="1900" dirty="0"/>
          </a:p>
          <a:p>
            <a:pPr marL="571500" indent="-571500" eaLnBrk="1" fontAlgn="auto" hangingPunct="1">
              <a:spcAft>
                <a:spcPts val="0"/>
              </a:spcAft>
              <a:buNone/>
              <a:defRPr/>
            </a:pPr>
            <a:endParaRPr lang="en-US" sz="1800" b="1" dirty="0">
              <a:latin typeface="Courier New" pitchFamily="49" charset="0"/>
            </a:endParaRPr>
          </a:p>
          <a:p>
            <a:pPr marL="971550" lvl="1" indent="-571500" eaLnBrk="1" fontAlgn="auto" hangingPunct="1">
              <a:spcAft>
                <a:spcPts val="0"/>
              </a:spcAft>
              <a:buNone/>
              <a:defRPr/>
            </a:pPr>
            <a:r>
              <a:rPr lang="en-US" sz="1900" b="1" dirty="0">
                <a:latin typeface="Courier New" pitchFamily="49" charset="0"/>
              </a:rPr>
              <a:t>var age;</a:t>
            </a:r>
          </a:p>
          <a:p>
            <a:pPr marL="971550" lvl="1" indent="-571500" eaLnBrk="1" fontAlgn="auto" hangingPunct="1">
              <a:spcAft>
                <a:spcPts val="0"/>
              </a:spcAft>
              <a:buNone/>
              <a:defRPr/>
            </a:pPr>
            <a:r>
              <a:rPr lang="en-US" sz="1900" b="1" dirty="0">
                <a:latin typeface="Courier New" pitchFamily="49" charset="0"/>
              </a:rPr>
              <a:t>age = document.getElementById('txtAge').value;</a:t>
            </a:r>
          </a:p>
          <a:p>
            <a:pPr marL="971550" lvl="1" indent="-571500" eaLnBrk="1" fontAlgn="auto" hangingPunct="1">
              <a:spcAft>
                <a:spcPts val="0"/>
              </a:spcAft>
              <a:buNone/>
              <a:defRPr/>
            </a:pPr>
            <a:r>
              <a:rPr lang="en-US" sz="1900" b="1" dirty="0">
                <a:latin typeface="Courier New" pitchFamily="49" charset="0"/>
              </a:rPr>
              <a:t>age = parseInt(age); </a:t>
            </a:r>
          </a:p>
          <a:p>
            <a:pPr marL="971550" lvl="1" indent="-571500" eaLnBrk="1" fontAlgn="auto" hangingPunct="1">
              <a:spcAft>
                <a:spcPts val="0"/>
              </a:spcAft>
              <a:buNone/>
              <a:defRPr/>
            </a:pPr>
            <a:endParaRPr lang="en-US" sz="1900" b="1" dirty="0">
              <a:latin typeface="Courier New" pitchFamily="49" charset="0"/>
            </a:endParaRPr>
          </a:p>
          <a:p>
            <a:pPr marL="971550" lvl="1" indent="-571500" eaLnBrk="1" fontAlgn="auto" hangingPunct="1">
              <a:spcAft>
                <a:spcPts val="0"/>
              </a:spcAft>
              <a:buNone/>
              <a:defRPr/>
            </a:pPr>
            <a:r>
              <a:rPr lang="en-US" sz="1900" b="1" dirty="0">
                <a:latin typeface="Courier New" pitchFamily="49" charset="0"/>
              </a:rPr>
              <a:t>if (age &gt;= 65)</a:t>
            </a:r>
          </a:p>
          <a:p>
            <a:pPr marL="971550" lvl="1" indent="-571500" eaLnBrk="1" fontAlgn="auto" hangingPunct="1">
              <a:spcAft>
                <a:spcPts val="0"/>
              </a:spcAft>
              <a:buNone/>
              <a:defRPr/>
            </a:pPr>
            <a:r>
              <a:rPr lang="en-US" sz="1900" b="1" dirty="0">
                <a:latin typeface="Courier New" pitchFamily="49" charset="0"/>
              </a:rPr>
              <a:t>{</a:t>
            </a:r>
          </a:p>
          <a:p>
            <a:pPr marL="971550" lvl="1" indent="-571500" eaLnBrk="1" fontAlgn="auto" hangingPunct="1">
              <a:spcAft>
                <a:spcPts val="0"/>
              </a:spcAft>
              <a:buNone/>
              <a:defRPr/>
            </a:pPr>
            <a:r>
              <a:rPr lang="en-US" sz="1900" b="1" dirty="0">
                <a:latin typeface="Courier New" pitchFamily="49" charset="0"/>
              </a:rPr>
              <a:t>	alert("Your ticket costs $5.00"); </a:t>
            </a:r>
          </a:p>
          <a:p>
            <a:pPr marL="971550" lvl="1" indent="-571500" eaLnBrk="1" fontAlgn="auto" hangingPunct="1">
              <a:spcAft>
                <a:spcPts val="0"/>
              </a:spcAft>
              <a:buNone/>
              <a:defRPr/>
            </a:pPr>
            <a:r>
              <a:rPr lang="en-US" sz="1900" b="1" dirty="0">
                <a:latin typeface="Courier New" pitchFamily="49" charset="0"/>
              </a:rPr>
              <a:t>	//We would use innerHTML in the “real world”</a:t>
            </a:r>
          </a:p>
          <a:p>
            <a:pPr marL="971550" lvl="1" indent="-571500" eaLnBrk="1" fontAlgn="auto" hangingPunct="1">
              <a:spcAft>
                <a:spcPts val="0"/>
              </a:spcAft>
              <a:buNone/>
              <a:defRPr/>
            </a:pPr>
            <a:r>
              <a:rPr lang="en-US" sz="1900" b="1" dirty="0">
                <a:latin typeface="Courier New" pitchFamily="49" charset="0"/>
              </a:rPr>
              <a:t>}</a:t>
            </a:r>
          </a:p>
          <a:p>
            <a:pPr marL="971550" lvl="1" indent="-571500" eaLnBrk="1" fontAlgn="auto" hangingPunct="1">
              <a:spcAft>
                <a:spcPts val="0"/>
              </a:spcAft>
              <a:buNone/>
              <a:defRPr/>
            </a:pPr>
            <a:r>
              <a:rPr lang="en-US" sz="1900" b="1" dirty="0">
                <a:latin typeface="Courier New" pitchFamily="49" charset="0"/>
              </a:rPr>
              <a:t>else</a:t>
            </a:r>
          </a:p>
          <a:p>
            <a:pPr marL="971550" lvl="1" indent="-571500" eaLnBrk="1" fontAlgn="auto" hangingPunct="1">
              <a:spcAft>
                <a:spcPts val="0"/>
              </a:spcAft>
              <a:buNone/>
              <a:defRPr/>
            </a:pPr>
            <a:r>
              <a:rPr lang="en-US" sz="1900" b="1" dirty="0">
                <a:latin typeface="Courier New" pitchFamily="49" charset="0"/>
              </a:rPr>
              <a:t>{</a:t>
            </a:r>
          </a:p>
          <a:p>
            <a:pPr marL="971550" lvl="1" indent="-571500" eaLnBrk="1" fontAlgn="auto" hangingPunct="1">
              <a:spcAft>
                <a:spcPts val="0"/>
              </a:spcAft>
              <a:buNone/>
              <a:defRPr/>
            </a:pPr>
            <a:r>
              <a:rPr lang="en-US" sz="1900" b="1" dirty="0">
                <a:latin typeface="Courier New" pitchFamily="49" charset="0"/>
              </a:rPr>
              <a:t>	alert("Your ticket costs $10.00");</a:t>
            </a:r>
          </a:p>
          <a:p>
            <a:pPr marL="971550" lvl="1" indent="-571500" eaLnBrk="1" fontAlgn="auto" hangingPunct="1">
              <a:spcAft>
                <a:spcPts val="0"/>
              </a:spcAft>
              <a:buNone/>
              <a:defRPr/>
            </a:pPr>
            <a:r>
              <a:rPr lang="en-US" sz="1900" b="1" dirty="0">
                <a:latin typeface="Courier New" pitchFamily="49" charset="0"/>
              </a:rPr>
              <a:t>}</a:t>
            </a:r>
          </a:p>
          <a:p>
            <a:pPr marL="971550" lvl="1" indent="-571500" eaLnBrk="1" fontAlgn="auto" hangingPunct="1">
              <a:spcAft>
                <a:spcPts val="0"/>
              </a:spcAft>
              <a:buNone/>
              <a:defRPr/>
            </a:pPr>
            <a:endParaRPr lang="en-US" sz="2200" b="1" dirty="0">
              <a:latin typeface="Courier New" pitchFamily="49" charset="0"/>
            </a:endParaRPr>
          </a:p>
          <a:p>
            <a:pPr marL="571500" indent="-571500" eaLnBrk="1" fontAlgn="auto" hangingPunct="1">
              <a:spcAft>
                <a:spcPts val="0"/>
              </a:spcAft>
              <a:buNone/>
              <a:defRPr/>
            </a:pPr>
            <a:endParaRPr lang="en-US" sz="2100" b="1" dirty="0">
              <a:latin typeface="Courier New" pitchFamily="49" charset="0"/>
            </a:endParaRPr>
          </a:p>
          <a:p>
            <a:pPr marL="571500" indent="-571500" eaLnBrk="1" fontAlgn="auto" hangingPunct="1">
              <a:spcAft>
                <a:spcPts val="0"/>
              </a:spcAft>
              <a:buNone/>
              <a:defRPr/>
            </a:pPr>
            <a:endParaRPr lang="en-US" sz="2100" b="1" dirty="0">
              <a:latin typeface="Courier New" pitchFamily="49" charset="0"/>
            </a:endParaRPr>
          </a:p>
        </p:txBody>
      </p:sp>
      <p:sp>
        <p:nvSpPr>
          <p:cNvPr id="20484" name="TextBox 1">
            <a:extLst>
              <a:ext uri="{FF2B5EF4-FFF2-40B4-BE49-F238E27FC236}">
                <a16:creationId xmlns:a16="http://schemas.microsoft.com/office/drawing/2014/main" id="{02199F40-351E-4694-BF83-589A3577EB26}"/>
              </a:ext>
            </a:extLst>
          </p:cNvPr>
          <p:cNvSpPr txBox="1">
            <a:spLocks noChangeArrowheads="1"/>
          </p:cNvSpPr>
          <p:nvPr/>
        </p:nvSpPr>
        <p:spPr bwMode="auto">
          <a:xfrm>
            <a:off x="3429001" y="6292850"/>
            <a:ext cx="51475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latin typeface="Arial" panose="020B0604020202020204" pitchFamily="34" charset="0"/>
              </a:rPr>
              <a:t>Complete file:  </a:t>
            </a:r>
            <a:r>
              <a:rPr lang="en-US" altLang="en-US" sz="1800" b="1" dirty="0">
                <a:latin typeface="Courier New" panose="02070309020205020404" pitchFamily="49" charset="0"/>
                <a:cs typeface="Courier New" panose="02070309020205020404" pitchFamily="49" charset="0"/>
              </a:rPr>
              <a:t>movie_ticket_simple.html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040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40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40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40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040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040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040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40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40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040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040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0403">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040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1C6412E-CBB1-4226-BF01-01DE4EAB7DD4}"/>
              </a:ext>
            </a:extLst>
          </p:cNvPr>
          <p:cNvSpPr>
            <a:spLocks noGrp="1" noChangeArrowheads="1"/>
          </p:cNvSpPr>
          <p:nvPr>
            <p:ph type="title"/>
          </p:nvPr>
        </p:nvSpPr>
        <p:spPr>
          <a:xfrm>
            <a:off x="2133600" y="0"/>
            <a:ext cx="7543800" cy="838200"/>
          </a:xfrm>
        </p:spPr>
        <p:txBody>
          <a:bodyPr/>
          <a:lstStyle/>
          <a:p>
            <a:pPr eaLnBrk="1" hangingPunct="1"/>
            <a:r>
              <a:rPr lang="en-US" altLang="en-US" sz="2800" dirty="0"/>
              <a:t>What happens after the if/else block?</a:t>
            </a:r>
          </a:p>
        </p:txBody>
      </p:sp>
      <p:sp>
        <p:nvSpPr>
          <p:cNvPr id="230403" name="Rectangle 3">
            <a:extLst>
              <a:ext uri="{FF2B5EF4-FFF2-40B4-BE49-F238E27FC236}">
                <a16:creationId xmlns:a16="http://schemas.microsoft.com/office/drawing/2014/main" id="{90271BF3-8DD0-4937-86FC-15F5E18F3C62}"/>
              </a:ext>
            </a:extLst>
          </p:cNvPr>
          <p:cNvSpPr>
            <a:spLocks noGrp="1" noChangeArrowheads="1"/>
          </p:cNvSpPr>
          <p:nvPr>
            <p:ph idx="1"/>
          </p:nvPr>
        </p:nvSpPr>
        <p:spPr>
          <a:xfrm>
            <a:off x="1752600" y="914400"/>
            <a:ext cx="8686800" cy="5867400"/>
          </a:xfrm>
        </p:spPr>
        <p:txBody>
          <a:bodyPr rtlCol="0">
            <a:noAutofit/>
          </a:bodyPr>
          <a:lstStyle/>
          <a:p>
            <a:pPr marL="0" indent="0" eaLnBrk="1" fontAlgn="auto" hangingPunct="1">
              <a:spcAft>
                <a:spcPts val="0"/>
              </a:spcAft>
              <a:buNone/>
              <a:defRPr/>
            </a:pPr>
            <a:r>
              <a:rPr lang="en-US" sz="1800" dirty="0"/>
              <a:t>Once an if/else block has completed, the program simply </a:t>
            </a:r>
            <a:r>
              <a:rPr lang="en-US" sz="1800" u="sng" dirty="0"/>
              <a:t>continues</a:t>
            </a:r>
            <a:r>
              <a:rPr lang="en-US" sz="1800" dirty="0"/>
              <a:t> on through to the end of the function.</a:t>
            </a:r>
          </a:p>
          <a:p>
            <a:pPr marL="0" indent="0" eaLnBrk="1" fontAlgn="auto" hangingPunct="1">
              <a:spcAft>
                <a:spcPts val="0"/>
              </a:spcAft>
              <a:buNone/>
              <a:defRPr/>
            </a:pPr>
            <a:endParaRPr lang="en-US" sz="1800" dirty="0"/>
          </a:p>
          <a:p>
            <a:pPr marL="0" indent="0" eaLnBrk="1" fontAlgn="auto" hangingPunct="1">
              <a:spcAft>
                <a:spcPts val="0"/>
              </a:spcAft>
              <a:buNone/>
              <a:defRPr/>
            </a:pPr>
            <a:r>
              <a:rPr lang="en-US" sz="1800" dirty="0"/>
              <a:t>In this example, </a:t>
            </a:r>
            <a:r>
              <a:rPr lang="en-US" sz="1800" u="sng" dirty="0"/>
              <a:t>regardless</a:t>
            </a:r>
            <a:r>
              <a:rPr lang="en-US" sz="1800" dirty="0"/>
              <a:t> of whether or not the if block gets executed, the program will simply continue on and complete the rest of the function. In this case, the program will always alert “Goodbye”. </a:t>
            </a:r>
          </a:p>
          <a:p>
            <a:pPr marL="1371600" lvl="2" indent="-571500" eaLnBrk="1" fontAlgn="auto" hangingPunct="1">
              <a:spcAft>
                <a:spcPts val="0"/>
              </a:spcAft>
              <a:buNone/>
              <a:defRPr/>
            </a:pPr>
            <a:endParaRPr lang="en-US" sz="600" b="1" dirty="0">
              <a:latin typeface="Courier New" pitchFamily="49" charset="0"/>
            </a:endParaRPr>
          </a:p>
          <a:p>
            <a:pPr marL="1371600" lvl="2" indent="-571500" eaLnBrk="1" fontAlgn="auto" hangingPunct="1">
              <a:spcAft>
                <a:spcPts val="0"/>
              </a:spcAft>
              <a:buNone/>
              <a:defRPr/>
            </a:pPr>
            <a:endParaRPr lang="en-US" sz="600" b="1" dirty="0">
              <a:latin typeface="Courier New" pitchFamily="49" charset="0"/>
            </a:endParaRPr>
          </a:p>
          <a:p>
            <a:pPr marL="1371600" lvl="2" indent="-571500" eaLnBrk="1" fontAlgn="auto" hangingPunct="1">
              <a:spcAft>
                <a:spcPts val="0"/>
              </a:spcAft>
              <a:buNone/>
              <a:defRPr/>
            </a:pPr>
            <a:r>
              <a:rPr lang="en-US" sz="1400" b="1" dirty="0">
                <a:latin typeface="Courier New" pitchFamily="49" charset="0"/>
              </a:rPr>
              <a:t>function determineBonus()</a:t>
            </a:r>
          </a:p>
          <a:p>
            <a:pPr marL="1371600" lvl="2" indent="-571500" eaLnBrk="1" fontAlgn="auto" hangingPunct="1">
              <a:spcAft>
                <a:spcPts val="0"/>
              </a:spcAft>
              <a:buNone/>
              <a:defRPr/>
            </a:pPr>
            <a:r>
              <a:rPr lang="en-US" sz="1400" b="1" dirty="0">
                <a:latin typeface="Courier New" pitchFamily="49" charset="0"/>
              </a:rPr>
              <a:t>{</a:t>
            </a:r>
          </a:p>
          <a:p>
            <a:pPr marL="1371600" lvl="2" indent="-571500" eaLnBrk="1" fontAlgn="auto" hangingPunct="1">
              <a:spcAft>
                <a:spcPts val="0"/>
              </a:spcAft>
              <a:buNone/>
              <a:defRPr/>
            </a:pPr>
            <a:r>
              <a:rPr lang="en-US" sz="1400" b="1" dirty="0">
                <a:latin typeface="Courier New" pitchFamily="49" charset="0"/>
              </a:rPr>
              <a:t>  var hours;</a:t>
            </a:r>
          </a:p>
          <a:p>
            <a:pPr marL="1371600" lvl="2" indent="-571500" eaLnBrk="1" fontAlgn="auto" hangingPunct="1">
              <a:spcAft>
                <a:spcPts val="0"/>
              </a:spcAft>
              <a:buNone/>
              <a:defRPr/>
            </a:pPr>
            <a:r>
              <a:rPr lang="en-US" sz="1400" b="1" dirty="0">
                <a:latin typeface="Courier New" pitchFamily="49" charset="0"/>
              </a:rPr>
              <a:t>  hours = document.getElementById('txtHours').value;</a:t>
            </a:r>
          </a:p>
          <a:p>
            <a:pPr marL="1371600" lvl="2" indent="-571500" eaLnBrk="1" fontAlgn="auto" hangingPunct="1">
              <a:spcAft>
                <a:spcPts val="0"/>
              </a:spcAft>
              <a:buNone/>
              <a:defRPr/>
            </a:pPr>
            <a:r>
              <a:rPr lang="en-US" sz="1400" b="1" dirty="0">
                <a:latin typeface="Courier New" pitchFamily="49" charset="0"/>
              </a:rPr>
              <a:t>  hours = parseFloat(hours);</a:t>
            </a:r>
          </a:p>
          <a:p>
            <a:pPr marL="1371600" lvl="2" indent="-571500" eaLnBrk="1" fontAlgn="auto" hangingPunct="1">
              <a:spcAft>
                <a:spcPts val="0"/>
              </a:spcAft>
              <a:buNone/>
              <a:defRPr/>
            </a:pPr>
            <a:endParaRPr lang="en-US" sz="1400" b="1" dirty="0">
              <a:latin typeface="Courier New" pitchFamily="49" charset="0"/>
            </a:endParaRPr>
          </a:p>
          <a:p>
            <a:pPr marL="1371600" lvl="2" indent="-571500" eaLnBrk="1" fontAlgn="auto" hangingPunct="1">
              <a:spcAft>
                <a:spcPts val="0"/>
              </a:spcAft>
              <a:buNone/>
              <a:defRPr/>
            </a:pPr>
            <a:r>
              <a:rPr lang="en-US" sz="1400" b="1" dirty="0">
                <a:latin typeface="Courier New" pitchFamily="49" charset="0"/>
              </a:rPr>
              <a:t>  if (hours &gt; 40)</a:t>
            </a:r>
          </a:p>
          <a:p>
            <a:pPr marL="1371600" lvl="2" indent="-571500" eaLnBrk="1" fontAlgn="auto" hangingPunct="1">
              <a:spcAft>
                <a:spcPts val="0"/>
              </a:spcAft>
              <a:buNone/>
              <a:defRPr/>
            </a:pPr>
            <a:r>
              <a:rPr lang="en-US" sz="1400" b="1" dirty="0">
                <a:latin typeface="Courier New" pitchFamily="49" charset="0"/>
              </a:rPr>
              <a:t>  {</a:t>
            </a:r>
          </a:p>
          <a:p>
            <a:pPr marL="1371600" lvl="2" indent="-571500" eaLnBrk="1" fontAlgn="auto" hangingPunct="1">
              <a:spcAft>
                <a:spcPts val="0"/>
              </a:spcAft>
              <a:buNone/>
              <a:defRPr/>
            </a:pPr>
            <a:r>
              <a:rPr lang="en-US" sz="1400" b="1" dirty="0">
                <a:latin typeface="Courier New" pitchFamily="49" charset="0"/>
              </a:rPr>
              <a:t>	alert("You qualify for overtime pay!");</a:t>
            </a:r>
          </a:p>
          <a:p>
            <a:pPr marL="1371600" lvl="2" indent="-571500" eaLnBrk="1" fontAlgn="auto" hangingPunct="1">
              <a:spcAft>
                <a:spcPts val="0"/>
              </a:spcAft>
              <a:buNone/>
              <a:defRPr/>
            </a:pPr>
            <a:r>
              <a:rPr lang="en-US" sz="1400" b="1" dirty="0">
                <a:latin typeface="Courier New" pitchFamily="49" charset="0"/>
              </a:rPr>
              <a:t>  }</a:t>
            </a:r>
          </a:p>
          <a:p>
            <a:pPr marL="1371600" lvl="2" indent="-571500" eaLnBrk="1" fontAlgn="auto" hangingPunct="1">
              <a:spcAft>
                <a:spcPts val="0"/>
              </a:spcAft>
              <a:buNone/>
              <a:defRPr/>
            </a:pPr>
            <a:endParaRPr lang="en-US" sz="1400" b="1" dirty="0">
              <a:latin typeface="Courier New" pitchFamily="49" charset="0"/>
            </a:endParaRPr>
          </a:p>
          <a:p>
            <a:pPr marL="1371600" lvl="2" indent="-571500" eaLnBrk="1" fontAlgn="auto" hangingPunct="1">
              <a:spcAft>
                <a:spcPts val="0"/>
              </a:spcAft>
              <a:buNone/>
              <a:defRPr/>
            </a:pPr>
            <a:r>
              <a:rPr lang="en-US" sz="1400" b="1" dirty="0">
                <a:latin typeface="Courier New" pitchFamily="49" charset="0"/>
              </a:rPr>
              <a:t>  </a:t>
            </a:r>
            <a:r>
              <a:rPr lang="en-US" sz="1400" b="1" dirty="0">
                <a:solidFill>
                  <a:srgbClr val="FF0000"/>
                </a:solidFill>
                <a:latin typeface="Courier New" pitchFamily="49" charset="0"/>
              </a:rPr>
              <a:t>alert("Goodbye!");</a:t>
            </a:r>
          </a:p>
          <a:p>
            <a:pPr marL="1371600" lvl="2" indent="-571500" eaLnBrk="1" fontAlgn="auto" hangingPunct="1">
              <a:spcAft>
                <a:spcPts val="0"/>
              </a:spcAft>
              <a:buNone/>
              <a:defRPr/>
            </a:pPr>
            <a:r>
              <a:rPr lang="en-US" sz="1400" b="1" dirty="0">
                <a:latin typeface="Courier New" pitchFamily="49" charset="0"/>
              </a:rPr>
              <a:t>}</a:t>
            </a:r>
          </a:p>
          <a:p>
            <a:pPr marL="571500" indent="-571500" eaLnBrk="1" fontAlgn="auto" hangingPunct="1">
              <a:spcAft>
                <a:spcPts val="0"/>
              </a:spcAft>
              <a:buNone/>
              <a:defRPr/>
            </a:pPr>
            <a:endParaRPr lang="en-US" sz="600" b="1" dirty="0">
              <a:latin typeface="Courier New"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ED324B7-3DE5-449B-832A-5A5CB4A9C044}"/>
              </a:ext>
            </a:extLst>
          </p:cNvPr>
          <p:cNvSpPr>
            <a:spLocks noGrp="1"/>
          </p:cNvSpPr>
          <p:nvPr>
            <p:ph type="title"/>
          </p:nvPr>
        </p:nvSpPr>
        <p:spPr/>
        <p:txBody>
          <a:bodyPr/>
          <a:lstStyle/>
          <a:p>
            <a:r>
              <a:rPr lang="en-US" altLang="en-US" sz="3600" dirty="0"/>
              <a:t>Case Sensitivity</a:t>
            </a:r>
          </a:p>
        </p:txBody>
      </p:sp>
      <p:sp>
        <p:nvSpPr>
          <p:cNvPr id="3" name="Content Placeholder 2">
            <a:extLst>
              <a:ext uri="{FF2B5EF4-FFF2-40B4-BE49-F238E27FC236}">
                <a16:creationId xmlns:a16="http://schemas.microsoft.com/office/drawing/2014/main" id="{E45B7942-8CF7-4C40-84F0-84B01693DF98}"/>
              </a:ext>
            </a:extLst>
          </p:cNvPr>
          <p:cNvSpPr>
            <a:spLocks noGrp="1"/>
          </p:cNvSpPr>
          <p:nvPr>
            <p:ph sz="half" idx="1"/>
          </p:nvPr>
        </p:nvSpPr>
        <p:spPr>
          <a:xfrm>
            <a:off x="1905000" y="1219201"/>
            <a:ext cx="8001000" cy="3352800"/>
          </a:xfrm>
        </p:spPr>
        <p:txBody>
          <a:bodyPr/>
          <a:lstStyle/>
          <a:p>
            <a:pPr>
              <a:buFont typeface="Arial" charset="0"/>
              <a:buChar char="•"/>
              <a:defRPr/>
            </a:pPr>
            <a:r>
              <a:rPr lang="en-US" sz="2400" dirty="0"/>
              <a:t>Many programming languages – including JavaScript— are “case sensitive”.</a:t>
            </a:r>
          </a:p>
          <a:p>
            <a:pPr>
              <a:buFont typeface="Arial" charset="0"/>
              <a:buChar char="•"/>
              <a:defRPr/>
            </a:pPr>
            <a:r>
              <a:rPr lang="en-US" sz="2400" dirty="0"/>
              <a:t>This means that upper case and lower case letters can </a:t>
            </a:r>
            <a:r>
              <a:rPr lang="en-US" sz="2400" u="sng" dirty="0"/>
              <a:t>not </a:t>
            </a:r>
            <a:r>
              <a:rPr lang="en-US" sz="2400" dirty="0"/>
              <a:t>be interchanged – they  are considered to be </a:t>
            </a:r>
            <a:r>
              <a:rPr lang="en-US" sz="2400" i="1" dirty="0"/>
              <a:t>completely</a:t>
            </a:r>
            <a:r>
              <a:rPr lang="en-US" sz="2400" dirty="0"/>
              <a:t> different letters!</a:t>
            </a:r>
          </a:p>
          <a:p>
            <a:pPr>
              <a:buFont typeface="Arial" charset="0"/>
              <a:buChar char="•"/>
              <a:defRPr/>
            </a:pPr>
            <a:r>
              <a:rPr lang="en-US" sz="2400" dirty="0"/>
              <a:t>E.g.:</a:t>
            </a:r>
          </a:p>
          <a:p>
            <a:pPr lvl="1">
              <a:buFont typeface="Arial" charset="0"/>
              <a:buChar char="–"/>
              <a:defRPr/>
            </a:pPr>
            <a:r>
              <a:rPr lang="en-US" sz="2000" dirty="0">
                <a:latin typeface="Courier New" pitchFamily="49" charset="0"/>
                <a:cs typeface="Courier New" pitchFamily="49" charset="0"/>
              </a:rPr>
              <a:t>alert("Hello World"); </a:t>
            </a:r>
            <a:r>
              <a:rPr lang="en-US" sz="2000" dirty="0">
                <a:sym typeface="Wingdings" pitchFamily="2" charset="2"/>
              </a:rPr>
              <a:t> no problem</a:t>
            </a:r>
          </a:p>
          <a:p>
            <a:pPr lvl="1">
              <a:buFont typeface="Arial" charset="0"/>
              <a:buChar char="–"/>
              <a:defRPr/>
            </a:pPr>
            <a:r>
              <a:rPr lang="en-US" sz="2000" dirty="0">
                <a:latin typeface="Courier New" pitchFamily="49" charset="0"/>
                <a:cs typeface="Courier New" pitchFamily="49" charset="0"/>
              </a:rPr>
              <a:t>Alert("Hello World"); </a:t>
            </a:r>
            <a:r>
              <a:rPr lang="en-US" sz="2000" dirty="0">
                <a:latin typeface="Courier New" pitchFamily="49" charset="0"/>
                <a:cs typeface="Courier New" pitchFamily="49" charset="0"/>
                <a:sym typeface="Wingdings" pitchFamily="2" charset="2"/>
              </a:rPr>
              <a:t></a:t>
            </a:r>
            <a:r>
              <a:rPr lang="en-US" sz="2000" dirty="0">
                <a:sym typeface="Wingdings" pitchFamily="2" charset="2"/>
              </a:rPr>
              <a:t> </a:t>
            </a:r>
            <a:r>
              <a:rPr lang="en-US" sz="2000" b="1" dirty="0">
                <a:solidFill>
                  <a:srgbClr val="FF0000"/>
                </a:solidFill>
                <a:sym typeface="Wingdings" pitchFamily="2" charset="2"/>
              </a:rPr>
              <a:t>will not display!</a:t>
            </a:r>
            <a:endParaRPr lang="en-US" sz="2000" b="1" dirty="0">
              <a:solidFill>
                <a:srgbClr val="FF0000"/>
              </a:solidFill>
              <a:latin typeface="Courier New" pitchFamily="49" charset="0"/>
              <a:cs typeface="Courier New" pitchFamily="49" charset="0"/>
            </a:endParaRPr>
          </a:p>
          <a:p>
            <a:pPr marL="457200" lvl="1" indent="0">
              <a:buNone/>
              <a:defRPr/>
            </a:pPr>
            <a:endParaRPr lang="en-US" sz="2000" dirty="0">
              <a:latin typeface="Courier New" pitchFamily="49" charset="0"/>
              <a:cs typeface="Courier New" pitchFamily="49" charset="0"/>
            </a:endParaRPr>
          </a:p>
        </p:txBody>
      </p:sp>
      <p:sp>
        <p:nvSpPr>
          <p:cNvPr id="2" name="TextBox 1">
            <a:extLst>
              <a:ext uri="{FF2B5EF4-FFF2-40B4-BE49-F238E27FC236}">
                <a16:creationId xmlns:a16="http://schemas.microsoft.com/office/drawing/2014/main" id="{D7013472-078E-46B1-AB39-73D15BF4638F}"/>
              </a:ext>
            </a:extLst>
          </p:cNvPr>
          <p:cNvSpPr txBox="1"/>
          <p:nvPr/>
        </p:nvSpPr>
        <p:spPr>
          <a:xfrm>
            <a:off x="2476500" y="4800601"/>
            <a:ext cx="72390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a:t>For this reason, whenever you look up code in a reference, be sure to pay attention to case!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heel(1)">
                                      <p:cBhvr>
                                        <p:cTn id="2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99802F9-1B84-443E-8F73-3F5784CCB85A}"/>
              </a:ext>
            </a:extLst>
          </p:cNvPr>
          <p:cNvSpPr>
            <a:spLocks noGrp="1" noChangeArrowheads="1"/>
          </p:cNvSpPr>
          <p:nvPr>
            <p:ph type="title"/>
          </p:nvPr>
        </p:nvSpPr>
        <p:spPr>
          <a:xfrm>
            <a:off x="1905000" y="76201"/>
            <a:ext cx="8229600" cy="792163"/>
          </a:xfrm>
        </p:spPr>
        <p:txBody>
          <a:bodyPr/>
          <a:lstStyle/>
          <a:p>
            <a:pPr eaLnBrk="1" hangingPunct="1"/>
            <a:r>
              <a:rPr lang="en-US" altLang="en-US" dirty="0"/>
              <a:t>Another example</a:t>
            </a:r>
          </a:p>
        </p:txBody>
      </p:sp>
      <p:sp>
        <p:nvSpPr>
          <p:cNvPr id="234499" name="Rectangle 3">
            <a:extLst>
              <a:ext uri="{FF2B5EF4-FFF2-40B4-BE49-F238E27FC236}">
                <a16:creationId xmlns:a16="http://schemas.microsoft.com/office/drawing/2014/main" id="{4F922890-907D-4090-819B-B7B6296DE141}"/>
              </a:ext>
            </a:extLst>
          </p:cNvPr>
          <p:cNvSpPr>
            <a:spLocks noGrp="1" noChangeArrowheads="1"/>
          </p:cNvSpPr>
          <p:nvPr>
            <p:ph idx="1"/>
          </p:nvPr>
        </p:nvSpPr>
        <p:spPr>
          <a:xfrm>
            <a:off x="1905000" y="1066800"/>
            <a:ext cx="8229600" cy="5410200"/>
          </a:xfrm>
        </p:spPr>
        <p:txBody>
          <a:bodyPr/>
          <a:lstStyle/>
          <a:p>
            <a:pPr marL="0" indent="0" eaLnBrk="1" hangingPunct="1">
              <a:buNone/>
              <a:defRPr/>
            </a:pPr>
            <a:r>
              <a:rPr lang="en-US" sz="1800" dirty="0"/>
              <a:t>Let’s write a script in which we ask the user for their age. If their age is 18 or over, print: “You can rent a car!” </a:t>
            </a:r>
          </a:p>
          <a:p>
            <a:pPr marL="0" indent="0" eaLnBrk="1" hangingPunct="1">
              <a:buNone/>
              <a:defRPr/>
            </a:pPr>
            <a:endParaRPr lang="en-US" sz="1800" dirty="0"/>
          </a:p>
          <a:p>
            <a:pPr marL="0" indent="0" eaLnBrk="1" hangingPunct="1">
              <a:buNone/>
              <a:defRPr/>
            </a:pPr>
            <a:r>
              <a:rPr lang="en-US" sz="1800" dirty="0"/>
              <a:t>We will do it with and without an else block. </a:t>
            </a:r>
          </a:p>
          <a:p>
            <a:pPr marL="0" indent="0" eaLnBrk="1" hangingPunct="1">
              <a:buNone/>
              <a:defRPr/>
            </a:pPr>
            <a:endParaRPr lang="en-US" sz="1800" dirty="0"/>
          </a:p>
          <a:p>
            <a:pPr marL="0" indent="0" eaLnBrk="1" hangingPunct="1">
              <a:buNone/>
              <a:defRPr/>
            </a:pPr>
            <a:r>
              <a:rPr lang="en-US" sz="1800" dirty="0"/>
              <a:t>Take a moment to try and write the relevant code your own before looking at my version. Start with a version that does not have an else block. Simply output “You can rent a car” if the user is 18 or over.  Assume the text field is called “</a:t>
            </a:r>
            <a:r>
              <a:rPr lang="en-US" sz="1800" dirty="0">
                <a:latin typeface="Courier New" panose="02070309020205020404" pitchFamily="49" charset="0"/>
                <a:cs typeface="Courier New" panose="02070309020205020404" pitchFamily="49" charset="0"/>
              </a:rPr>
              <a:t>txtAge</a:t>
            </a:r>
            <a:r>
              <a:rPr lang="en-US" sz="1800" dirty="0"/>
              <a:t>”. You can use </a:t>
            </a:r>
            <a:r>
              <a:rPr lang="en-US" sz="1800" dirty="0">
                <a:latin typeface="Courier New" panose="02070309020205020404" pitchFamily="49" charset="0"/>
                <a:cs typeface="Courier New" panose="02070309020205020404" pitchFamily="49" charset="0"/>
              </a:rPr>
              <a:t>alert() </a:t>
            </a:r>
            <a:r>
              <a:rPr lang="en-US" sz="1800" dirty="0"/>
              <a:t>to keep things simple for the exercise.</a:t>
            </a:r>
          </a:p>
          <a:p>
            <a:pPr marL="0" indent="0" eaLnBrk="1" hangingPunct="1">
              <a:buNone/>
              <a:defRPr/>
            </a:pPr>
            <a:endParaRPr lang="en-US" sz="1800" dirty="0"/>
          </a:p>
          <a:p>
            <a:pPr marL="0" indent="0" eaLnBrk="1" hangingPunct="1">
              <a:buNone/>
              <a:defRPr/>
            </a:pPr>
            <a:endParaRPr lang="en-US" sz="1800" dirty="0"/>
          </a:p>
          <a:p>
            <a:pPr eaLnBrk="1" hangingPunct="1">
              <a:buFont typeface="Wingdings" panose="05000000000000000000" pitchFamily="2" charset="2"/>
              <a:buNone/>
              <a:defRPr/>
            </a:pPr>
            <a:r>
              <a:rPr lang="en-US" altLang="en-US" sz="1600" b="1" dirty="0">
                <a:latin typeface="Courier New" panose="02070309020205020404" pitchFamily="49" charset="0"/>
              </a:rPr>
              <a:t>var age;</a:t>
            </a:r>
          </a:p>
          <a:p>
            <a:pPr marL="571500" indent="-571500" eaLnBrk="1" hangingPunct="1">
              <a:buNone/>
              <a:defRPr/>
            </a:pPr>
            <a:r>
              <a:rPr lang="en-US" sz="1600" b="1" dirty="0">
                <a:latin typeface="Courier New" pitchFamily="49" charset="0"/>
              </a:rPr>
              <a:t>age = document.getElementById('txtAge').value;</a:t>
            </a:r>
          </a:p>
          <a:p>
            <a:pPr eaLnBrk="1" hangingPunct="1">
              <a:buFont typeface="Wingdings" panose="05000000000000000000" pitchFamily="2" charset="2"/>
              <a:buNone/>
              <a:defRPr/>
            </a:pPr>
            <a:r>
              <a:rPr lang="en-US" altLang="en-US" sz="1600" b="1" dirty="0">
                <a:latin typeface="Courier New" panose="02070309020205020404" pitchFamily="49" charset="0"/>
              </a:rPr>
              <a:t>age = parseInt(age);</a:t>
            </a:r>
          </a:p>
          <a:p>
            <a:pPr eaLnBrk="1" hangingPunct="1">
              <a:buFont typeface="Wingdings" panose="05000000000000000000" pitchFamily="2" charset="2"/>
              <a:buNone/>
              <a:defRPr/>
            </a:pPr>
            <a:endParaRPr lang="en-US" altLang="en-US" sz="1600" b="1" dirty="0">
              <a:latin typeface="Courier New" panose="02070309020205020404" pitchFamily="49" charset="0"/>
            </a:endParaRPr>
          </a:p>
          <a:p>
            <a:pPr eaLnBrk="1" hangingPunct="1">
              <a:buFont typeface="Wingdings" panose="05000000000000000000" pitchFamily="2" charset="2"/>
              <a:buNone/>
              <a:defRPr/>
            </a:pPr>
            <a:r>
              <a:rPr lang="en-US" altLang="en-US" sz="1600" b="1" dirty="0">
                <a:latin typeface="Courier New" panose="02070309020205020404" pitchFamily="49" charset="0"/>
              </a:rPr>
              <a:t>if (age &gt;= 18)</a:t>
            </a:r>
          </a:p>
          <a:p>
            <a:pPr eaLnBrk="1" hangingPunct="1">
              <a:buFont typeface="Wingdings" panose="05000000000000000000" pitchFamily="2" charset="2"/>
              <a:buNone/>
              <a:defRPr/>
            </a:pPr>
            <a:r>
              <a:rPr lang="en-US" altLang="en-US" sz="1600" b="1" dirty="0">
                <a:latin typeface="Courier New" panose="02070309020205020404" pitchFamily="49" charset="0"/>
              </a:rPr>
              <a:t>{</a:t>
            </a:r>
          </a:p>
          <a:p>
            <a:pPr eaLnBrk="1" hangingPunct="1">
              <a:buFont typeface="Wingdings" panose="05000000000000000000" pitchFamily="2" charset="2"/>
              <a:buNone/>
              <a:defRPr/>
            </a:pPr>
            <a:r>
              <a:rPr lang="en-US" altLang="en-US" sz="1600" b="1" dirty="0">
                <a:latin typeface="Courier New" panose="02070309020205020404" pitchFamily="49" charset="0"/>
              </a:rPr>
              <a:t>	alert("You can rent a car!");</a:t>
            </a:r>
          </a:p>
          <a:p>
            <a:pPr eaLnBrk="1" hangingPunct="1">
              <a:buFont typeface="Wingdings" panose="05000000000000000000" pitchFamily="2" charset="2"/>
              <a:buNone/>
              <a:defRPr/>
            </a:pPr>
            <a:r>
              <a:rPr lang="en-US" altLang="en-US" sz="1600" b="1" dirty="0">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449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4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449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4499">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449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4499">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4499">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44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195C127D-EF95-446E-8691-AEFB516C07B4}"/>
              </a:ext>
            </a:extLst>
          </p:cNvPr>
          <p:cNvSpPr txBox="1">
            <a:spLocks noGrp="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787EE254-15EF-4CFF-9472-7EEFA874F0BF}" type="slidenum">
              <a:rPr lang="en-US" altLang="en-US" sz="1000">
                <a:latin typeface="Arial" panose="020B0604020202020204" pitchFamily="34" charset="0"/>
              </a:rPr>
              <a:pPr algn="r" eaLnBrk="1" hangingPunct="1">
                <a:spcBef>
                  <a:spcPct val="0"/>
                </a:spcBef>
                <a:buFontTx/>
                <a:buNone/>
              </a:pPr>
              <a:t>81</a:t>
            </a:fld>
            <a:endParaRPr lang="en-US" altLang="en-US" sz="1000" dirty="0">
              <a:latin typeface="Arial" panose="020B0604020202020204" pitchFamily="34" charset="0"/>
            </a:endParaRPr>
          </a:p>
        </p:txBody>
      </p:sp>
      <p:sp>
        <p:nvSpPr>
          <p:cNvPr id="34819" name="Rectangle 2">
            <a:extLst>
              <a:ext uri="{FF2B5EF4-FFF2-40B4-BE49-F238E27FC236}">
                <a16:creationId xmlns:a16="http://schemas.microsoft.com/office/drawing/2014/main" id="{238DFCB1-D69F-493B-A1AB-20F8199B1FF2}"/>
              </a:ext>
            </a:extLst>
          </p:cNvPr>
          <p:cNvSpPr>
            <a:spLocks noGrp="1" noChangeArrowheads="1"/>
          </p:cNvSpPr>
          <p:nvPr>
            <p:ph type="title" idx="4294967295"/>
          </p:nvPr>
        </p:nvSpPr>
        <p:spPr>
          <a:xfrm>
            <a:off x="2205038" y="6351"/>
            <a:ext cx="7543800" cy="715963"/>
          </a:xfrm>
        </p:spPr>
        <p:txBody>
          <a:bodyPr/>
          <a:lstStyle/>
          <a:p>
            <a:pPr eaLnBrk="1" hangingPunct="1"/>
            <a:r>
              <a:rPr lang="en-US" altLang="en-US" sz="2800" dirty="0"/>
              <a:t>Exercise</a:t>
            </a:r>
          </a:p>
        </p:txBody>
      </p:sp>
      <p:sp>
        <p:nvSpPr>
          <p:cNvPr id="17412" name="Rectangle 3">
            <a:extLst>
              <a:ext uri="{FF2B5EF4-FFF2-40B4-BE49-F238E27FC236}">
                <a16:creationId xmlns:a16="http://schemas.microsoft.com/office/drawing/2014/main" id="{15B94AC3-0D0A-4C76-8E76-3007D7213086}"/>
              </a:ext>
            </a:extLst>
          </p:cNvPr>
          <p:cNvSpPr>
            <a:spLocks noGrp="1" noChangeArrowheads="1"/>
          </p:cNvSpPr>
          <p:nvPr>
            <p:ph type="body" idx="4294967295"/>
          </p:nvPr>
        </p:nvSpPr>
        <p:spPr>
          <a:xfrm>
            <a:off x="1828800" y="990601"/>
            <a:ext cx="8229600" cy="4411663"/>
          </a:xfrm>
        </p:spPr>
        <p:txBody>
          <a:bodyPr/>
          <a:lstStyle/>
          <a:p>
            <a:pPr marL="457200" indent="-457200" eaLnBrk="1" hangingPunct="1">
              <a:buFont typeface="Calibri" pitchFamily="34" charset="0"/>
              <a:buAutoNum type="arabicPeriod"/>
              <a:defRPr/>
            </a:pPr>
            <a:r>
              <a:rPr lang="en-US" sz="1800" dirty="0"/>
              <a:t>Ask the user how many hours they worked in the last week. If they worked more than 50 hours, output “Wow, you’re a hard worker”.  If they did not work over 50 hours, don’t say anything. Assume the text field is called “</a:t>
            </a:r>
            <a:r>
              <a:rPr lang="en-US" sz="1800" dirty="0">
                <a:latin typeface="Courier New" panose="02070309020205020404" pitchFamily="49" charset="0"/>
                <a:cs typeface="Courier New" panose="02070309020205020404" pitchFamily="49" charset="0"/>
              </a:rPr>
              <a:t>txtHours</a:t>
            </a:r>
            <a:r>
              <a:rPr lang="en-US" sz="1800" dirty="0"/>
              <a:t>”.</a:t>
            </a:r>
          </a:p>
          <a:p>
            <a:pPr marL="857250" lvl="1" indent="-457200" eaLnBrk="1" hangingPunct="1">
              <a:buFont typeface="Arial" charset="0"/>
              <a:buChar char="–"/>
              <a:defRPr/>
            </a:pPr>
            <a:r>
              <a:rPr lang="en-US" sz="1600" b="1" i="1" dirty="0"/>
              <a:t>NOTE: Do NOT confuse ‘more than 50 hours’ with ‘50 or more hours’…  One uses the ‘&gt;’ operator, the other uses the ‘&gt;=‘ operator.</a:t>
            </a:r>
          </a:p>
          <a:p>
            <a:pPr marL="457200" indent="-457200" eaLnBrk="1" hangingPunct="1">
              <a:buFont typeface="Calibri" pitchFamily="34" charset="0"/>
              <a:buAutoNum type="arabicPeriod"/>
              <a:defRPr/>
            </a:pPr>
            <a:endParaRPr lang="en-US" sz="1800" dirty="0"/>
          </a:p>
        </p:txBody>
      </p:sp>
      <p:sp>
        <p:nvSpPr>
          <p:cNvPr id="5" name="Rectangle 4">
            <a:extLst>
              <a:ext uri="{FF2B5EF4-FFF2-40B4-BE49-F238E27FC236}">
                <a16:creationId xmlns:a16="http://schemas.microsoft.com/office/drawing/2014/main" id="{71E678E6-2632-4E90-BA16-5797E42C33F4}"/>
              </a:ext>
            </a:extLst>
          </p:cNvPr>
          <p:cNvSpPr>
            <a:spLocks noChangeArrowheads="1"/>
          </p:cNvSpPr>
          <p:nvPr/>
        </p:nvSpPr>
        <p:spPr bwMode="auto">
          <a:xfrm>
            <a:off x="1862138" y="2768685"/>
            <a:ext cx="822960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spcBef>
                <a:spcPct val="0"/>
              </a:spcBef>
              <a:buFontTx/>
              <a:buNone/>
            </a:pPr>
            <a:r>
              <a:rPr lang="en-US" altLang="en-US" sz="1600" b="1" dirty="0">
                <a:latin typeface="Courier New" panose="02070309020205020404" pitchFamily="49" charset="0"/>
                <a:cs typeface="Courier New" panose="02070309020205020404" pitchFamily="49" charset="0"/>
              </a:rPr>
              <a:t>var hours;</a:t>
            </a:r>
          </a:p>
          <a:p>
            <a:pPr lvl="1" eaLnBrk="1" hangingPunct="1">
              <a:spcBef>
                <a:spcPct val="0"/>
              </a:spcBef>
              <a:buFontTx/>
              <a:buNone/>
            </a:pPr>
            <a:endParaRPr lang="en-US" altLang="en-US" sz="1600" b="1" dirty="0">
              <a:latin typeface="Courier New" panose="02070309020205020404" pitchFamily="49" charset="0"/>
              <a:cs typeface="Courier New" panose="02070309020205020404" pitchFamily="49" charset="0"/>
            </a:endParaRPr>
          </a:p>
          <a:p>
            <a:pPr lvl="1" eaLnBrk="1" hangingPunct="1">
              <a:spcBef>
                <a:spcPct val="0"/>
              </a:spcBef>
              <a:buFontTx/>
              <a:buNone/>
            </a:pPr>
            <a:r>
              <a:rPr lang="en-US" altLang="en-US" sz="1600" b="1" dirty="0">
                <a:latin typeface="Courier New" panose="02070309020205020404" pitchFamily="49" charset="0"/>
                <a:cs typeface="Courier New" panose="02070309020205020404" pitchFamily="49" charset="0"/>
              </a:rPr>
              <a:t>hours = </a:t>
            </a:r>
            <a:r>
              <a:rPr lang="en-US" altLang="en-US" sz="1600" b="1" dirty="0">
                <a:latin typeface="Courier New" panose="02070309020205020404" pitchFamily="49" charset="0"/>
              </a:rPr>
              <a:t>document.getElementById('txtHours').value;</a:t>
            </a:r>
          </a:p>
          <a:p>
            <a:pPr lvl="1" eaLnBrk="1" hangingPunct="1">
              <a:spcBef>
                <a:spcPct val="0"/>
              </a:spcBef>
              <a:buFontTx/>
              <a:buNone/>
            </a:pPr>
            <a:r>
              <a:rPr lang="en-US" altLang="en-US" sz="1600" b="1" dirty="0">
                <a:latin typeface="Courier New" panose="02070309020205020404" pitchFamily="49" charset="0"/>
                <a:cs typeface="Courier New" panose="02070309020205020404" pitchFamily="49" charset="0"/>
              </a:rPr>
              <a:t>hours = parseFloat(hours);</a:t>
            </a:r>
          </a:p>
          <a:p>
            <a:pPr lvl="1" eaLnBrk="1" hangingPunct="1">
              <a:spcBef>
                <a:spcPct val="0"/>
              </a:spcBef>
              <a:buFontTx/>
              <a:buNone/>
            </a:pPr>
            <a:endParaRPr lang="en-US" altLang="en-US" sz="1600" b="1" dirty="0">
              <a:latin typeface="Courier New" panose="02070309020205020404" pitchFamily="49" charset="0"/>
              <a:cs typeface="Courier New" panose="02070309020205020404" pitchFamily="49" charset="0"/>
            </a:endParaRPr>
          </a:p>
          <a:p>
            <a:pPr lvl="1" eaLnBrk="1" hangingPunct="1">
              <a:spcBef>
                <a:spcPct val="0"/>
              </a:spcBef>
              <a:buFontTx/>
              <a:buNone/>
            </a:pPr>
            <a:r>
              <a:rPr lang="en-US" altLang="en-US" sz="1600" b="1" dirty="0">
                <a:latin typeface="Courier New" panose="02070309020205020404" pitchFamily="49" charset="0"/>
                <a:cs typeface="Courier New" panose="02070309020205020404" pitchFamily="49" charset="0"/>
              </a:rPr>
              <a:t>if (hours &gt; 50)</a:t>
            </a:r>
          </a:p>
          <a:p>
            <a:pPr lvl="1" eaLnBrk="1" hangingPunct="1">
              <a:spcBef>
                <a:spcPct val="0"/>
              </a:spcBef>
              <a:buFontTx/>
              <a:buNone/>
            </a:pPr>
            <a:r>
              <a:rPr lang="en-US" altLang="en-US" sz="1600" b="1" dirty="0">
                <a:latin typeface="Courier New" panose="02070309020205020404" pitchFamily="49" charset="0"/>
                <a:cs typeface="Courier New" panose="02070309020205020404" pitchFamily="49" charset="0"/>
              </a:rPr>
              <a:t>{</a:t>
            </a:r>
          </a:p>
          <a:p>
            <a:pPr lvl="1" eaLnBrk="1" hangingPunct="1">
              <a:spcBef>
                <a:spcPct val="0"/>
              </a:spcBef>
              <a:buFontTx/>
              <a:buNone/>
            </a:pPr>
            <a:r>
              <a:rPr lang="en-US" altLang="en-US" sz="1600" b="1" dirty="0">
                <a:latin typeface="Courier New" panose="02070309020205020404" pitchFamily="49" charset="0"/>
                <a:cs typeface="Courier New" panose="02070309020205020404" pitchFamily="49" charset="0"/>
              </a:rPr>
              <a:t>	alert("Wow, you're a hard worker!");</a:t>
            </a:r>
          </a:p>
          <a:p>
            <a:pPr lvl="1" eaLnBrk="1" hangingPunct="1">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buClr>
                <a:schemeClr val="tx2"/>
              </a:buClr>
              <a:buSzPct val="70000"/>
              <a:buFont typeface="Wingdings" panose="05000000000000000000" pitchFamily="2" charset="2"/>
              <a:buNone/>
            </a:pPr>
            <a:endParaRPr lang="en-US" altLang="en-US" sz="1800" dirty="0">
              <a:latin typeface="Arial" panose="020B060402020202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195C127D-EF95-446E-8691-AEFB516C07B4}"/>
              </a:ext>
            </a:extLst>
          </p:cNvPr>
          <p:cNvSpPr txBox="1">
            <a:spLocks noGrp="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787EE254-15EF-4CFF-9472-7EEFA874F0BF}" type="slidenum">
              <a:rPr lang="en-US" altLang="en-US" sz="1000">
                <a:latin typeface="Arial" panose="020B0604020202020204" pitchFamily="34" charset="0"/>
              </a:rPr>
              <a:pPr algn="r" eaLnBrk="1" hangingPunct="1">
                <a:spcBef>
                  <a:spcPct val="0"/>
                </a:spcBef>
                <a:buFontTx/>
                <a:buNone/>
              </a:pPr>
              <a:t>82</a:t>
            </a:fld>
            <a:endParaRPr lang="en-US" altLang="en-US" sz="1000" dirty="0">
              <a:latin typeface="Arial" panose="020B0604020202020204" pitchFamily="34" charset="0"/>
            </a:endParaRPr>
          </a:p>
        </p:txBody>
      </p:sp>
      <p:sp>
        <p:nvSpPr>
          <p:cNvPr id="34819" name="Rectangle 2">
            <a:extLst>
              <a:ext uri="{FF2B5EF4-FFF2-40B4-BE49-F238E27FC236}">
                <a16:creationId xmlns:a16="http://schemas.microsoft.com/office/drawing/2014/main" id="{238DFCB1-D69F-493B-A1AB-20F8199B1FF2}"/>
              </a:ext>
            </a:extLst>
          </p:cNvPr>
          <p:cNvSpPr>
            <a:spLocks noGrp="1" noChangeArrowheads="1"/>
          </p:cNvSpPr>
          <p:nvPr>
            <p:ph type="title" idx="4294967295"/>
          </p:nvPr>
        </p:nvSpPr>
        <p:spPr>
          <a:xfrm>
            <a:off x="2205038" y="6351"/>
            <a:ext cx="7543800" cy="715963"/>
          </a:xfrm>
        </p:spPr>
        <p:txBody>
          <a:bodyPr/>
          <a:lstStyle/>
          <a:p>
            <a:pPr eaLnBrk="1" hangingPunct="1"/>
            <a:r>
              <a:rPr lang="en-US" altLang="en-US" sz="2800" dirty="0"/>
              <a:t>Exercise</a:t>
            </a:r>
          </a:p>
        </p:txBody>
      </p:sp>
      <p:sp>
        <p:nvSpPr>
          <p:cNvPr id="17412" name="Rectangle 3">
            <a:extLst>
              <a:ext uri="{FF2B5EF4-FFF2-40B4-BE49-F238E27FC236}">
                <a16:creationId xmlns:a16="http://schemas.microsoft.com/office/drawing/2014/main" id="{15B94AC3-0D0A-4C76-8E76-3007D7213086}"/>
              </a:ext>
            </a:extLst>
          </p:cNvPr>
          <p:cNvSpPr>
            <a:spLocks noGrp="1" noChangeArrowheads="1"/>
          </p:cNvSpPr>
          <p:nvPr>
            <p:ph type="body" idx="4294967295"/>
          </p:nvPr>
        </p:nvSpPr>
        <p:spPr>
          <a:xfrm>
            <a:off x="1828800" y="990601"/>
            <a:ext cx="8229600" cy="990600"/>
          </a:xfrm>
        </p:spPr>
        <p:txBody>
          <a:bodyPr/>
          <a:lstStyle/>
          <a:p>
            <a:pPr marL="0" indent="0" eaLnBrk="1" hangingPunct="1">
              <a:buNone/>
              <a:defRPr/>
            </a:pPr>
            <a:r>
              <a:rPr lang="en-US" sz="1600" dirty="0"/>
              <a:t>Ask their age: If the user’s age is 65 or over, say “You are eligible for retirement benefits”, otherwise, say “Sorry, no benefits yet!” Assume the text field is called “</a:t>
            </a:r>
            <a:r>
              <a:rPr lang="en-US" sz="1600" dirty="0">
                <a:latin typeface="Courier New" panose="02070309020205020404" pitchFamily="49" charset="0"/>
                <a:cs typeface="Courier New" panose="02070309020205020404" pitchFamily="49" charset="0"/>
              </a:rPr>
              <a:t>txtAge</a:t>
            </a:r>
            <a:r>
              <a:rPr lang="en-US" sz="1600" dirty="0"/>
              <a:t>”.  </a:t>
            </a:r>
          </a:p>
          <a:p>
            <a:pPr marL="0" indent="0" algn="ctr" eaLnBrk="1" hangingPunct="1">
              <a:buNone/>
              <a:defRPr/>
            </a:pPr>
            <a:r>
              <a:rPr lang="en-US" sz="1200" dirty="0"/>
              <a:t>Again, feel free to use </a:t>
            </a:r>
            <a:r>
              <a:rPr lang="en-US" sz="1200" dirty="0">
                <a:latin typeface="Courier New" panose="02070309020205020404" pitchFamily="49" charset="0"/>
                <a:cs typeface="Courier New" panose="02070309020205020404" pitchFamily="49" charset="0"/>
              </a:rPr>
              <a:t>alert() </a:t>
            </a:r>
            <a:r>
              <a:rPr lang="en-US" sz="1200" dirty="0"/>
              <a:t>since we are just practicing.</a:t>
            </a:r>
            <a:endParaRPr lang="en-US" sz="1600" dirty="0"/>
          </a:p>
          <a:p>
            <a:pPr marL="0" indent="0" eaLnBrk="1" hangingPunct="1">
              <a:buNone/>
              <a:defRPr/>
            </a:pPr>
            <a:endParaRPr lang="en-US" sz="1800" dirty="0"/>
          </a:p>
          <a:p>
            <a:pPr marL="0" indent="0" eaLnBrk="1" hangingPunct="1">
              <a:buNone/>
              <a:defRPr/>
            </a:pPr>
            <a:endParaRPr lang="en-US" sz="1800" dirty="0"/>
          </a:p>
        </p:txBody>
      </p:sp>
      <p:sp>
        <p:nvSpPr>
          <p:cNvPr id="5" name="Rectangle 2">
            <a:extLst>
              <a:ext uri="{FF2B5EF4-FFF2-40B4-BE49-F238E27FC236}">
                <a16:creationId xmlns:a16="http://schemas.microsoft.com/office/drawing/2014/main" id="{06C1F5AA-AE77-4A1D-B7B6-BFD85F7EA979}"/>
              </a:ext>
            </a:extLst>
          </p:cNvPr>
          <p:cNvSpPr>
            <a:spLocks noChangeArrowheads="1"/>
          </p:cNvSpPr>
          <p:nvPr/>
        </p:nvSpPr>
        <p:spPr bwMode="auto">
          <a:xfrm>
            <a:off x="1828800" y="2971801"/>
            <a:ext cx="83820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600" b="1" dirty="0">
                <a:latin typeface="Courier New" panose="02070309020205020404" pitchFamily="49" charset="0"/>
                <a:cs typeface="Courier New" panose="02070309020205020404" pitchFamily="49" charset="0"/>
              </a:rPr>
              <a:t>	var age = </a:t>
            </a:r>
            <a:r>
              <a:rPr lang="en-US" sz="1600" b="1" dirty="0">
                <a:latin typeface="Courier New" pitchFamily="49" charset="0"/>
              </a:rPr>
              <a:t>document.getElementById('txtAge').value;</a:t>
            </a:r>
          </a:p>
          <a:p>
            <a:pPr eaLnBrk="1" hangingPunct="1">
              <a:defRPr/>
            </a:pPr>
            <a:r>
              <a:rPr lang="en-US" altLang="en-US" sz="1600" b="1" dirty="0">
                <a:latin typeface="Courier New" panose="02070309020205020404" pitchFamily="49" charset="0"/>
                <a:cs typeface="Courier New" panose="02070309020205020404" pitchFamily="49" charset="0"/>
              </a:rPr>
              <a:t>	age = parseInt(age);</a:t>
            </a:r>
          </a:p>
          <a:p>
            <a:pPr eaLnBrk="1" hangingPunct="1">
              <a:defRPr/>
            </a:pPr>
            <a:endParaRPr lang="en-US" altLang="en-US" sz="1600" b="1" dirty="0">
              <a:latin typeface="Courier New" panose="02070309020205020404" pitchFamily="49" charset="0"/>
              <a:cs typeface="Courier New" panose="02070309020205020404" pitchFamily="49" charset="0"/>
            </a:endParaRPr>
          </a:p>
          <a:p>
            <a:pPr eaLnBrk="1" hangingPunct="1">
              <a:defRPr/>
            </a:pPr>
            <a:r>
              <a:rPr lang="en-US" altLang="en-US" sz="1600" b="1" dirty="0">
                <a:latin typeface="Courier New" panose="02070309020205020404" pitchFamily="49" charset="0"/>
                <a:cs typeface="Courier New" panose="02070309020205020404" pitchFamily="49" charset="0"/>
              </a:rPr>
              <a:t>	</a:t>
            </a:r>
            <a:r>
              <a:rPr lang="en-US" altLang="en-US" sz="1600" b="1">
                <a:latin typeface="Courier New" panose="02070309020205020404" pitchFamily="49" charset="0"/>
                <a:cs typeface="Courier New" panose="02070309020205020404" pitchFamily="49" charset="0"/>
              </a:rPr>
              <a:t>if (age </a:t>
            </a:r>
            <a:r>
              <a:rPr lang="en-US" altLang="en-US" sz="1600" b="1" dirty="0">
                <a:latin typeface="Courier New" panose="02070309020205020404" pitchFamily="49" charset="0"/>
                <a:cs typeface="Courier New" panose="02070309020205020404" pitchFamily="49" charset="0"/>
              </a:rPr>
              <a:t>&gt;= 65)</a:t>
            </a:r>
          </a:p>
          <a:p>
            <a:pPr eaLnBrk="1" hangingPunct="1">
              <a:defRPr/>
            </a:pPr>
            <a:r>
              <a:rPr lang="en-US" altLang="en-US" sz="1600" b="1" dirty="0">
                <a:latin typeface="Courier New" panose="02070309020205020404" pitchFamily="49" charset="0"/>
                <a:cs typeface="Courier New" panose="02070309020205020404" pitchFamily="49" charset="0"/>
              </a:rPr>
              <a:t>	{</a:t>
            </a:r>
          </a:p>
          <a:p>
            <a:pPr eaLnBrk="1" hangingPunct="1">
              <a:defRPr/>
            </a:pPr>
            <a:r>
              <a:rPr lang="en-US" altLang="en-US" sz="1600" b="1" dirty="0">
                <a:latin typeface="Courier New" panose="02070309020205020404" pitchFamily="49" charset="0"/>
                <a:cs typeface="Courier New" panose="02070309020205020404" pitchFamily="49" charset="0"/>
              </a:rPr>
              <a:t>		alert("Eligible for retirement benefits");</a:t>
            </a:r>
          </a:p>
          <a:p>
            <a:pPr eaLnBrk="1" hangingPunct="1">
              <a:defRPr/>
            </a:pPr>
            <a:r>
              <a:rPr lang="en-US" altLang="en-US" sz="1600" b="1" dirty="0">
                <a:latin typeface="Courier New" panose="02070309020205020404" pitchFamily="49" charset="0"/>
                <a:cs typeface="Courier New" panose="02070309020205020404" pitchFamily="49" charset="0"/>
              </a:rPr>
              <a:t>	}</a:t>
            </a:r>
          </a:p>
          <a:p>
            <a:pPr eaLnBrk="1" hangingPunct="1">
              <a:defRPr/>
            </a:pPr>
            <a:r>
              <a:rPr lang="en-US" altLang="en-US" sz="1600" b="1" dirty="0">
                <a:latin typeface="Courier New" panose="02070309020205020404" pitchFamily="49" charset="0"/>
                <a:cs typeface="Courier New" panose="02070309020205020404" pitchFamily="49" charset="0"/>
              </a:rPr>
              <a:t>	else</a:t>
            </a:r>
          </a:p>
          <a:p>
            <a:pPr eaLnBrk="1" hangingPunct="1">
              <a:defRPr/>
            </a:pPr>
            <a:r>
              <a:rPr lang="en-US" altLang="en-US" sz="1600" b="1" dirty="0">
                <a:latin typeface="Courier New" panose="02070309020205020404" pitchFamily="49" charset="0"/>
                <a:cs typeface="Courier New" panose="02070309020205020404" pitchFamily="49" charset="0"/>
              </a:rPr>
              <a:t>	{</a:t>
            </a:r>
          </a:p>
          <a:p>
            <a:pPr eaLnBrk="1" hangingPunct="1">
              <a:defRPr/>
            </a:pPr>
            <a:r>
              <a:rPr lang="en-US" altLang="en-US" sz="1600" b="1" dirty="0">
                <a:latin typeface="Courier New" panose="02070309020205020404" pitchFamily="49" charset="0"/>
                <a:cs typeface="Courier New" panose="02070309020205020404" pitchFamily="49" charset="0"/>
              </a:rPr>
              <a:t>		alert("Wait a few years, sorry.");</a:t>
            </a:r>
          </a:p>
          <a:p>
            <a:pPr eaLnBrk="1" hangingPunct="1">
              <a:defRPr/>
            </a:pPr>
            <a:r>
              <a:rPr lang="en-US" altLang="en-US" sz="16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9127087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B93812B-2CC7-4FB7-9571-95446E8523D3}"/>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dirty="0"/>
              <a:t>The conditional:  </a:t>
            </a:r>
            <a:br>
              <a:rPr lang="en-US" dirty="0"/>
            </a:br>
            <a:r>
              <a:rPr lang="en-US" sz="2300" dirty="0"/>
              <a:t>if</a:t>
            </a:r>
            <a:r>
              <a:rPr lang="en-US" dirty="0"/>
              <a:t> </a:t>
            </a:r>
            <a:r>
              <a:rPr lang="en-US" sz="2700" dirty="0">
                <a:solidFill>
                  <a:srgbClr val="FF0000"/>
                </a:solidFill>
              </a:rPr>
              <a:t>(………)</a:t>
            </a:r>
            <a:endParaRPr lang="en-US" dirty="0">
              <a:solidFill>
                <a:srgbClr val="FF0000"/>
              </a:solidFill>
            </a:endParaRPr>
          </a:p>
        </p:txBody>
      </p:sp>
      <p:sp>
        <p:nvSpPr>
          <p:cNvPr id="40963" name="Rectangle 3">
            <a:extLst>
              <a:ext uri="{FF2B5EF4-FFF2-40B4-BE49-F238E27FC236}">
                <a16:creationId xmlns:a16="http://schemas.microsoft.com/office/drawing/2014/main" id="{7A458999-38A3-4F78-86BB-DE198EB57684}"/>
              </a:ext>
            </a:extLst>
          </p:cNvPr>
          <p:cNvSpPr>
            <a:spLocks noGrp="1" noChangeArrowheads="1"/>
          </p:cNvSpPr>
          <p:nvPr>
            <p:ph idx="1"/>
          </p:nvPr>
        </p:nvSpPr>
        <p:spPr>
          <a:xfrm>
            <a:off x="1981200" y="1752601"/>
            <a:ext cx="8229600" cy="4525963"/>
          </a:xfrm>
        </p:spPr>
        <p:txBody>
          <a:bodyPr/>
          <a:lstStyle/>
          <a:p>
            <a:pPr eaLnBrk="1" hangingPunct="1"/>
            <a:r>
              <a:rPr lang="en-US" altLang="en-US" sz="2000" dirty="0"/>
              <a:t>The conditional is </a:t>
            </a:r>
            <a:r>
              <a:rPr lang="en-US" altLang="en-US" sz="2000" u="sng" dirty="0"/>
              <a:t>the</a:t>
            </a:r>
            <a:r>
              <a:rPr lang="en-US" altLang="en-US" sz="2000" dirty="0"/>
              <a:t> key component of  ‘if’ statements.  </a:t>
            </a:r>
          </a:p>
          <a:p>
            <a:pPr eaLnBrk="1" hangingPunct="1"/>
            <a:r>
              <a:rPr lang="en-US" altLang="en-US" sz="2000" dirty="0"/>
              <a:t>The conditional asks a question that must ultimately be evaluated as either ‘true’ or ‘false’</a:t>
            </a:r>
          </a:p>
          <a:p>
            <a:pPr eaLnBrk="1" hangingPunct="1"/>
            <a:endParaRPr lang="en-US" altLang="en-US" sz="2000" dirty="0"/>
          </a:p>
          <a:p>
            <a:pPr eaLnBrk="1" hangingPunct="1"/>
            <a:r>
              <a:rPr lang="en-US" altLang="en-US" sz="2000" dirty="0"/>
              <a:t>Is the user less than 21 years old? </a:t>
            </a:r>
          </a:p>
          <a:p>
            <a:pPr lvl="1" eaLnBrk="1" hangingPunct="1"/>
            <a:r>
              <a:rPr lang="en-US" altLang="en-US" sz="1800" dirty="0">
                <a:latin typeface="Courier New" panose="02070309020205020404" pitchFamily="49" charset="0"/>
              </a:rPr>
              <a:t>if( age &lt; 21)…</a:t>
            </a:r>
          </a:p>
          <a:p>
            <a:pPr eaLnBrk="1" hangingPunct="1"/>
            <a:endParaRPr lang="en-US" altLang="en-US" sz="2000" dirty="0"/>
          </a:p>
          <a:p>
            <a:pPr eaLnBrk="1" hangingPunct="1"/>
            <a:r>
              <a:rPr lang="en-US" altLang="en-US" sz="2000" dirty="0"/>
              <a:t>Is the due date later than today’s date? </a:t>
            </a:r>
          </a:p>
          <a:p>
            <a:pPr lvl="1" eaLnBrk="1" hangingPunct="1"/>
            <a:r>
              <a:rPr lang="en-US" altLang="en-US" sz="1800" dirty="0">
                <a:latin typeface="Courier New" panose="02070309020205020404" pitchFamily="49" charset="0"/>
              </a:rPr>
              <a:t>if (dueDate &gt; todayDate)…</a:t>
            </a:r>
          </a:p>
          <a:p>
            <a:pPr eaLnBrk="1" hangingPunct="1"/>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6E768B5-C9CB-4314-8F90-6556EA75B072}"/>
              </a:ext>
            </a:extLst>
          </p:cNvPr>
          <p:cNvSpPr>
            <a:spLocks noGrp="1"/>
          </p:cNvSpPr>
          <p:nvPr>
            <p:ph type="ctrTitle"/>
          </p:nvPr>
        </p:nvSpPr>
        <p:spPr>
          <a:xfrm>
            <a:off x="2209800" y="1143001"/>
            <a:ext cx="7772400" cy="1470025"/>
          </a:xfrm>
        </p:spPr>
        <p:txBody>
          <a:bodyPr/>
          <a:lstStyle/>
          <a:p>
            <a:pPr eaLnBrk="1" hangingPunct="1"/>
            <a:r>
              <a:rPr lang="en-US" altLang="en-US"/>
              <a:t>JavaScript</a:t>
            </a:r>
          </a:p>
        </p:txBody>
      </p:sp>
      <p:sp>
        <p:nvSpPr>
          <p:cNvPr id="2" name="Subtitle 1">
            <a:extLst>
              <a:ext uri="{FF2B5EF4-FFF2-40B4-BE49-F238E27FC236}">
                <a16:creationId xmlns:a16="http://schemas.microsoft.com/office/drawing/2014/main" id="{F60A6956-192A-46FA-B920-B838E3E4EF60}"/>
              </a:ext>
            </a:extLst>
          </p:cNvPr>
          <p:cNvSpPr>
            <a:spLocks noGrp="1"/>
          </p:cNvSpPr>
          <p:nvPr>
            <p:ph type="subTitle" idx="1"/>
          </p:nvPr>
        </p:nvSpPr>
        <p:spPr>
          <a:xfrm>
            <a:off x="2514600" y="2667000"/>
            <a:ext cx="7162800" cy="1752600"/>
          </a:xfrm>
        </p:spPr>
        <p:txBody>
          <a:bodyPr rtlCol="0">
            <a:normAutofit/>
          </a:bodyPr>
          <a:lstStyle/>
          <a:p>
            <a:pPr eaLnBrk="1" fontAlgn="auto" hangingPunct="1">
              <a:spcAft>
                <a:spcPts val="0"/>
              </a:spcAft>
              <a:defRPr/>
            </a:pPr>
            <a:r>
              <a:rPr lang="en-US"/>
              <a:t>Precedence</a:t>
            </a:r>
          </a:p>
          <a:p>
            <a:pPr eaLnBrk="1" fontAlgn="auto" hangingPunct="1">
              <a:spcAft>
                <a:spcPts val="0"/>
              </a:spcAft>
              <a:defRPr/>
            </a:pPr>
            <a:r>
              <a:rPr lang="en-US"/>
              <a:t>Operators</a:t>
            </a:r>
          </a:p>
          <a:p>
            <a:pPr eaLnBrk="1" fontAlgn="auto" hangingPunct="1">
              <a:spcAft>
                <a:spcPts val="0"/>
              </a:spcAft>
              <a:defRPr/>
            </a:pPr>
            <a:r>
              <a:rPr lang="en-US"/>
              <a:t>Error Types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725D7F3-728D-42A0-BE81-F4B626C561CB}"/>
              </a:ext>
            </a:extLst>
          </p:cNvPr>
          <p:cNvSpPr>
            <a:spLocks noGrp="1"/>
          </p:cNvSpPr>
          <p:nvPr>
            <p:ph type="title"/>
          </p:nvPr>
        </p:nvSpPr>
        <p:spPr>
          <a:xfrm>
            <a:off x="1676400" y="109539"/>
            <a:ext cx="6400800" cy="852487"/>
          </a:xfrm>
        </p:spPr>
        <p:txBody>
          <a:bodyPr/>
          <a:lstStyle/>
          <a:p>
            <a:pPr eaLnBrk="1" hangingPunct="1"/>
            <a:r>
              <a:rPr lang="en-US" altLang="en-US"/>
              <a:t>Learning Objectives</a:t>
            </a:r>
          </a:p>
        </p:txBody>
      </p:sp>
      <p:sp>
        <p:nvSpPr>
          <p:cNvPr id="3075" name="Content Placeholder 2">
            <a:extLst>
              <a:ext uri="{FF2B5EF4-FFF2-40B4-BE49-F238E27FC236}">
                <a16:creationId xmlns:a16="http://schemas.microsoft.com/office/drawing/2014/main" id="{55E1716C-7248-4162-BB28-794DD364F516}"/>
              </a:ext>
            </a:extLst>
          </p:cNvPr>
          <p:cNvSpPr>
            <a:spLocks noGrp="1"/>
          </p:cNvSpPr>
          <p:nvPr>
            <p:ph idx="1"/>
          </p:nvPr>
        </p:nvSpPr>
        <p:spPr>
          <a:xfrm>
            <a:off x="1752600" y="1143000"/>
            <a:ext cx="7620000" cy="4876800"/>
          </a:xfrm>
        </p:spPr>
        <p:txBody>
          <a:bodyPr rtlCol="0">
            <a:normAutofit/>
          </a:bodyPr>
          <a:lstStyle/>
          <a:p>
            <a:pPr marL="57150" indent="0" eaLnBrk="1" fontAlgn="auto" hangingPunct="1">
              <a:spcAft>
                <a:spcPts val="0"/>
              </a:spcAft>
              <a:buNone/>
              <a:defRPr/>
            </a:pPr>
            <a:r>
              <a:rPr lang="en-US" sz="2400"/>
              <a:t>By the end of this lecture, you should be able to:</a:t>
            </a:r>
          </a:p>
          <a:p>
            <a:pPr marL="57150" indent="0" eaLnBrk="1" fontAlgn="auto" hangingPunct="1">
              <a:spcAft>
                <a:spcPts val="0"/>
              </a:spcAft>
              <a:buNone/>
              <a:defRPr/>
            </a:pPr>
            <a:endParaRPr lang="en-US" sz="2400"/>
          </a:p>
          <a:p>
            <a:pPr lvl="1" eaLnBrk="1" fontAlgn="auto" hangingPunct="1">
              <a:spcAft>
                <a:spcPts val="0"/>
              </a:spcAft>
              <a:defRPr/>
            </a:pPr>
            <a:r>
              <a:rPr lang="en-US" sz="1800"/>
              <a:t>Identify the ‘operators’ on a given line of code.</a:t>
            </a:r>
          </a:p>
          <a:p>
            <a:pPr lvl="1" eaLnBrk="1" fontAlgn="auto" hangingPunct="1">
              <a:spcAft>
                <a:spcPts val="0"/>
              </a:spcAft>
              <a:defRPr/>
            </a:pPr>
            <a:r>
              <a:rPr lang="en-US" sz="1800"/>
              <a:t>Identify the precendence (order) in which each of those operations will be carried out.</a:t>
            </a:r>
          </a:p>
          <a:p>
            <a:pPr lvl="1" eaLnBrk="1" fontAlgn="auto" hangingPunct="1">
              <a:spcAft>
                <a:spcPts val="0"/>
              </a:spcAft>
              <a:defRPr/>
            </a:pPr>
            <a:r>
              <a:rPr lang="en-US" sz="1800"/>
              <a:t>Recognize situations in which you may encounter an ‘NaN’ error code.</a:t>
            </a:r>
          </a:p>
          <a:p>
            <a:pPr lvl="1" eaLnBrk="1" fontAlgn="auto" hangingPunct="1">
              <a:spcAft>
                <a:spcPts val="0"/>
              </a:spcAft>
              <a:defRPr/>
            </a:pPr>
            <a:endParaRPr lang="en-US" sz="1800"/>
          </a:p>
          <a:p>
            <a:pPr marL="457200" lvl="1" indent="0" eaLnBrk="1" fontAlgn="auto" hangingPunct="1">
              <a:spcAft>
                <a:spcPts val="0"/>
              </a:spcAft>
              <a:buNone/>
              <a:defRPr/>
            </a:pPr>
            <a:endParaRPr lang="en-US" sz="1800"/>
          </a:p>
          <a:p>
            <a:pPr lvl="1" eaLnBrk="1" fontAlgn="auto" hangingPunct="1">
              <a:spcAft>
                <a:spcPts val="0"/>
              </a:spcAft>
              <a:defRPr/>
            </a:pPr>
            <a:endParaRPr lang="en-US" sz="1800"/>
          </a:p>
          <a:p>
            <a:pPr lvl="1" eaLnBrk="1" fontAlgn="auto" hangingPunct="1">
              <a:spcAft>
                <a:spcPts val="0"/>
              </a:spcAft>
              <a:defRPr/>
            </a:pPr>
            <a:endParaRPr lang="en-US" sz="1800"/>
          </a:p>
          <a:p>
            <a:pPr lvl="1" eaLnBrk="1" fontAlgn="auto" hangingPunct="1">
              <a:spcAft>
                <a:spcPts val="0"/>
              </a:spcAft>
              <a:defRPr/>
            </a:pPr>
            <a:endParaRPr lang="en-US" sz="1800"/>
          </a:p>
          <a:p>
            <a:pPr lvl="1" eaLnBrk="1" fontAlgn="auto" hangingPunct="1">
              <a:spcAft>
                <a:spcPts val="0"/>
              </a:spcAft>
              <a:defRPr/>
            </a:pPr>
            <a:endParaRPr lang="en-US" sz="1800"/>
          </a:p>
          <a:p>
            <a:pPr lvl="1" eaLnBrk="1" fontAlgn="auto" hangingPunct="1">
              <a:spcAft>
                <a:spcPts val="0"/>
              </a:spcAft>
              <a:defRPr/>
            </a:pPr>
            <a:endParaRPr lang="en-US" sz="1800"/>
          </a:p>
          <a:p>
            <a:pPr lvl="1" eaLnBrk="1" fontAlgn="auto" hangingPunct="1">
              <a:spcAft>
                <a:spcPts val="0"/>
              </a:spcAft>
              <a:defRPr/>
            </a:pPr>
            <a:endParaRPr lang="en-US" sz="1800"/>
          </a:p>
          <a:p>
            <a:pPr lvl="1" eaLnBrk="1" fontAlgn="auto" hangingPunct="1">
              <a:spcAft>
                <a:spcPts val="0"/>
              </a:spcAft>
              <a:defRPr/>
            </a:pPr>
            <a:endParaRPr lang="en-US" sz="1800"/>
          </a:p>
        </p:txBody>
      </p:sp>
      <p:pic>
        <p:nvPicPr>
          <p:cNvPr id="4100" name="Picture 4" descr="C:\Users\yosef\Dropbox\130 Expression Web\images\question_mark_learning.jpg">
            <a:extLst>
              <a:ext uri="{FF2B5EF4-FFF2-40B4-BE49-F238E27FC236}">
                <a16:creationId xmlns:a16="http://schemas.microsoft.com/office/drawing/2014/main" id="{11973354-E3D7-4E71-B44F-52C7E4D0C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4330">
            <a:off x="8959850" y="95250"/>
            <a:ext cx="17335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0B340D1-9F76-4229-98E0-C075AAF4DDB2}"/>
              </a:ext>
            </a:extLst>
          </p:cNvPr>
          <p:cNvSpPr>
            <a:spLocks noGrp="1" noChangeArrowheads="1"/>
          </p:cNvSpPr>
          <p:nvPr>
            <p:ph type="title"/>
          </p:nvPr>
        </p:nvSpPr>
        <p:spPr>
          <a:xfrm>
            <a:off x="2057400" y="152401"/>
            <a:ext cx="8229600" cy="563563"/>
          </a:xfrm>
        </p:spPr>
        <p:txBody>
          <a:bodyPr/>
          <a:lstStyle/>
          <a:p>
            <a:pPr eaLnBrk="1" hangingPunct="1"/>
            <a:r>
              <a:rPr lang="en-US" altLang="en-US"/>
              <a:t>Operator “Precedence”</a:t>
            </a:r>
          </a:p>
        </p:txBody>
      </p:sp>
      <p:sp>
        <p:nvSpPr>
          <p:cNvPr id="6147" name="Rectangle 3">
            <a:extLst>
              <a:ext uri="{FF2B5EF4-FFF2-40B4-BE49-F238E27FC236}">
                <a16:creationId xmlns:a16="http://schemas.microsoft.com/office/drawing/2014/main" id="{10374F5C-1E8F-4B0B-A1CB-C52926358345}"/>
              </a:ext>
            </a:extLst>
          </p:cNvPr>
          <p:cNvSpPr>
            <a:spLocks noGrp="1" noChangeArrowheads="1"/>
          </p:cNvSpPr>
          <p:nvPr>
            <p:ph idx="1"/>
          </p:nvPr>
        </p:nvSpPr>
        <p:spPr>
          <a:xfrm>
            <a:off x="1752600" y="914401"/>
            <a:ext cx="8763000" cy="4525963"/>
          </a:xfrm>
        </p:spPr>
        <p:txBody>
          <a:bodyPr/>
          <a:lstStyle/>
          <a:p>
            <a:pPr eaLnBrk="1" hangingPunct="1">
              <a:buFont typeface="Wingdings" pitchFamily="2" charset="2"/>
              <a:buNone/>
              <a:defRPr/>
            </a:pPr>
            <a:r>
              <a:rPr lang="en-US" sz="1800">
                <a:latin typeface="Courier New" pitchFamily="49" charset="0"/>
              </a:rPr>
              <a:t>var num1, num2, result;</a:t>
            </a:r>
          </a:p>
          <a:p>
            <a:pPr eaLnBrk="1" hangingPunct="1">
              <a:buFont typeface="Wingdings" pitchFamily="2" charset="2"/>
              <a:buNone/>
              <a:defRPr/>
            </a:pPr>
            <a:r>
              <a:rPr lang="en-US" sz="1800">
                <a:latin typeface="Courier New" pitchFamily="49" charset="0"/>
              </a:rPr>
              <a:t>num1 = 5;</a:t>
            </a:r>
          </a:p>
          <a:p>
            <a:pPr eaLnBrk="1" hangingPunct="1">
              <a:buFont typeface="Wingdings" pitchFamily="2" charset="2"/>
              <a:buNone/>
              <a:defRPr/>
            </a:pPr>
            <a:r>
              <a:rPr lang="en-US" sz="1800">
                <a:latin typeface="Courier New" pitchFamily="49" charset="0"/>
              </a:rPr>
              <a:t>num2 = 20;</a:t>
            </a:r>
          </a:p>
          <a:p>
            <a:pPr eaLnBrk="1" hangingPunct="1">
              <a:buFont typeface="Wingdings" pitchFamily="2" charset="2"/>
              <a:buNone/>
              <a:defRPr/>
            </a:pPr>
            <a:r>
              <a:rPr lang="en-US" sz="1800">
                <a:latin typeface="Courier New" pitchFamily="49" charset="0"/>
              </a:rPr>
              <a:t>result  =  num1 + num2 / 5 - 1;  </a:t>
            </a:r>
            <a:r>
              <a:rPr lang="en-US" sz="1600" b="1">
                <a:latin typeface="Courier New" pitchFamily="49" charset="0"/>
              </a:rPr>
              <a:t>//What is the value of result?!</a:t>
            </a:r>
            <a:endParaRPr lang="en-US" sz="1800" b="1"/>
          </a:p>
          <a:p>
            <a:pPr eaLnBrk="1" hangingPunct="1">
              <a:buFont typeface="Wingdings" pitchFamily="2" charset="2"/>
              <a:buNone/>
              <a:defRPr/>
            </a:pPr>
            <a:endParaRPr lang="en-US" sz="1800"/>
          </a:p>
          <a:p>
            <a:pPr marL="0" indent="0" eaLnBrk="1" hangingPunct="1">
              <a:buNone/>
              <a:defRPr/>
            </a:pPr>
            <a:r>
              <a:rPr lang="en-US" sz="1600" b="1"/>
              <a:t>Some key precedence rules:</a:t>
            </a:r>
          </a:p>
          <a:p>
            <a:pPr eaLnBrk="1" hangingPunct="1">
              <a:buFont typeface="Arial" charset="0"/>
              <a:buChar char="•"/>
              <a:defRPr/>
            </a:pPr>
            <a:r>
              <a:rPr lang="en-US" sz="1600"/>
              <a:t>Multiplication and division have higher “precedence” than addition and subtraction. By precedence we mean that, for example, on a given line, a multiplication operation will be done before, say, a subtraction – regardless of which one appears first on the line.</a:t>
            </a:r>
          </a:p>
          <a:p>
            <a:pPr eaLnBrk="1" hangingPunct="1">
              <a:buFont typeface="Arial" charset="0"/>
              <a:buChar char="•"/>
              <a:defRPr/>
            </a:pPr>
            <a:r>
              <a:rPr lang="en-US" sz="1600"/>
              <a:t>Operations that have the </a:t>
            </a:r>
            <a:r>
              <a:rPr lang="en-US" sz="1600" u="sng"/>
              <a:t>same</a:t>
            </a:r>
            <a:r>
              <a:rPr lang="en-US" sz="1600"/>
              <a:t> precedence (e.g. addition and subtraction, or multiplicaton and division) are evaluated left to right.</a:t>
            </a:r>
          </a:p>
          <a:p>
            <a:pPr eaLnBrk="1" hangingPunct="1">
              <a:buFont typeface="Arial" charset="0"/>
              <a:buChar char="•"/>
              <a:defRPr/>
            </a:pPr>
            <a:r>
              <a:rPr lang="en-US" sz="1600"/>
              <a:t>Parentheses around operations raise the precendence of those operations. </a:t>
            </a:r>
          </a:p>
          <a:p>
            <a:pPr marL="0" indent="0" eaLnBrk="1" hangingPunct="1">
              <a:buNone/>
              <a:defRPr/>
            </a:pPr>
            <a:endParaRPr lang="en-US" sz="1600"/>
          </a:p>
          <a:p>
            <a:pPr marL="0" indent="0" eaLnBrk="1" hangingPunct="1">
              <a:buNone/>
              <a:defRPr/>
            </a:pPr>
            <a:r>
              <a:rPr lang="en-US" sz="1600" b="1"/>
              <a:t>Assignment Operator: </a:t>
            </a:r>
            <a:r>
              <a:rPr lang="en-US" sz="1600"/>
              <a:t>Note that the ‘=‘   is an operation! It is called the “</a:t>
            </a:r>
            <a:r>
              <a:rPr lang="en-US" sz="1600" u="sng"/>
              <a:t>assignment’ operator</a:t>
            </a:r>
            <a:r>
              <a:rPr lang="en-US" sz="1600"/>
              <a:t>” as we use it to assign a value to a variable. However, this operator has very </a:t>
            </a:r>
            <a:r>
              <a:rPr lang="en-US" sz="1600" u="sng"/>
              <a:t>low</a:t>
            </a:r>
            <a:r>
              <a:rPr lang="en-US" sz="1600"/>
              <a:t> precedence. It is almost always the </a:t>
            </a:r>
            <a:r>
              <a:rPr lang="en-US" sz="1600" u="sng"/>
              <a:t>last</a:t>
            </a:r>
            <a:r>
              <a:rPr lang="en-US" sz="1600"/>
              <a:t> operation on the line to be executed.</a:t>
            </a:r>
          </a:p>
          <a:p>
            <a:pPr marL="0" indent="0" eaLnBrk="1" hangingPunct="1">
              <a:buNone/>
              <a:defRPr/>
            </a:pPr>
            <a:endParaRPr lang="en-US" sz="1600" b="1"/>
          </a:p>
          <a:p>
            <a:pPr marL="0" indent="0" eaLnBrk="1" hangingPunct="1">
              <a:buNone/>
              <a:defRPr/>
            </a:pPr>
            <a:r>
              <a:rPr lang="en-US" sz="1600" b="1"/>
              <a:t>Parentheses: </a:t>
            </a:r>
            <a:r>
              <a:rPr lang="en-US" sz="1600"/>
              <a:t>You can use parentheses to </a:t>
            </a:r>
            <a:r>
              <a:rPr lang="en-US" sz="1600" u="sng"/>
              <a:t>force</a:t>
            </a:r>
            <a:r>
              <a:rPr lang="en-US" sz="1600"/>
              <a:t> the evaluation order:   the innermost parentheses are evaluated first.  If you have any doubt about how things will be executed when writing a detailed expression, it often helps to use parentheses.</a:t>
            </a:r>
          </a:p>
        </p:txBody>
      </p:sp>
      <p:sp>
        <p:nvSpPr>
          <p:cNvPr id="7172" name="Slide Number Placeholder 5">
            <a:extLst>
              <a:ext uri="{FF2B5EF4-FFF2-40B4-BE49-F238E27FC236}">
                <a16:creationId xmlns:a16="http://schemas.microsoft.com/office/drawing/2014/main" id="{0650B982-93CE-4B1A-8557-983D42253E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7DFC611-B55A-47A5-BB5E-62D4E6D7625A}" type="slidenum">
              <a:rPr lang="en-US" altLang="en-US" sz="1200">
                <a:solidFill>
                  <a:srgbClr val="898989"/>
                </a:solidFill>
              </a:rPr>
              <a:pPr>
                <a:spcBef>
                  <a:spcPct val="0"/>
                </a:spcBef>
                <a:buFontTx/>
                <a:buNone/>
              </a:pPr>
              <a:t>86</a:t>
            </a:fld>
            <a:endParaRPr lang="en-US" altLang="en-US" sz="120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3">
            <a:extLst>
              <a:ext uri="{FF2B5EF4-FFF2-40B4-BE49-F238E27FC236}">
                <a16:creationId xmlns:a16="http://schemas.microsoft.com/office/drawing/2014/main" id="{CF608725-40B7-4E8B-B1D8-864FACC67670}"/>
              </a:ext>
            </a:extLst>
          </p:cNvPr>
          <p:cNvSpPr txBox="1">
            <a:spLocks noChangeArrowheads="1"/>
          </p:cNvSpPr>
          <p:nvPr/>
        </p:nvSpPr>
        <p:spPr bwMode="auto">
          <a:xfrm>
            <a:off x="1647825" y="87314"/>
            <a:ext cx="8839200"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latin typeface="Courier" pitchFamily="49" charset="0"/>
              </a:rPr>
              <a:t>&lt;body&gt;</a:t>
            </a:r>
          </a:p>
          <a:p>
            <a:pPr eaLnBrk="1" hangingPunct="1">
              <a:spcBef>
                <a:spcPct val="0"/>
              </a:spcBef>
              <a:buFontTx/>
              <a:buNone/>
            </a:pPr>
            <a:r>
              <a:rPr lang="en-US" altLang="en-US" sz="1200" b="1">
                <a:latin typeface="Courier" pitchFamily="49" charset="0"/>
              </a:rPr>
              <a:t>&lt;h1&gt;Temperature Converter&lt;/h1&gt;</a:t>
            </a:r>
          </a:p>
          <a:p>
            <a:pPr eaLnBrk="1" hangingPunct="1">
              <a:spcBef>
                <a:spcPct val="0"/>
              </a:spcBef>
              <a:buFontTx/>
              <a:buNone/>
            </a:pPr>
            <a:r>
              <a:rPr lang="en-US" altLang="en-US" sz="1200" b="1">
                <a:latin typeface="Courier" pitchFamily="49" charset="0"/>
              </a:rPr>
              <a:t>&lt;form id="conversionForm"&gt;</a:t>
            </a:r>
          </a:p>
          <a:p>
            <a:pPr eaLnBrk="1" hangingPunct="1">
              <a:spcBef>
                <a:spcPct val="0"/>
              </a:spcBef>
              <a:buFontTx/>
              <a:buNone/>
            </a:pPr>
            <a:r>
              <a:rPr lang="en-US" altLang="en-US" sz="1200" b="1">
                <a:latin typeface="Courier" pitchFamily="49" charset="0"/>
              </a:rPr>
              <a:t>  &lt;p&gt;&lt;label for="txtFahrenheit"&gt;Enter a temperature in fahrenheit:&lt;/label&gt;</a:t>
            </a:r>
          </a:p>
          <a:p>
            <a:pPr eaLnBrk="1" hangingPunct="1">
              <a:spcBef>
                <a:spcPct val="0"/>
              </a:spcBef>
              <a:buFontTx/>
              <a:buNone/>
            </a:pPr>
            <a:r>
              <a:rPr lang="en-US" altLang="en-US" sz="1200" b="1">
                <a:latin typeface="Courier" pitchFamily="49" charset="0"/>
              </a:rPr>
              <a:t>    &lt;input type="text" id="txtFahrenheit"&gt;</a:t>
            </a:r>
          </a:p>
          <a:p>
            <a:pPr eaLnBrk="1" hangingPunct="1">
              <a:spcBef>
                <a:spcPct val="0"/>
              </a:spcBef>
              <a:buFontTx/>
              <a:buNone/>
            </a:pPr>
            <a:r>
              <a:rPr lang="en-US" altLang="en-US" sz="1200" b="1">
                <a:latin typeface="Courier" pitchFamily="49" charset="0"/>
              </a:rPr>
              <a:t>    &lt;button type="button" onclick="convertToCelcius()"&gt;Convert&lt;/button&gt;</a:t>
            </a:r>
          </a:p>
          <a:p>
            <a:pPr eaLnBrk="1" hangingPunct="1">
              <a:spcBef>
                <a:spcPct val="0"/>
              </a:spcBef>
              <a:buFontTx/>
              <a:buNone/>
            </a:pPr>
            <a:r>
              <a:rPr lang="en-US" altLang="en-US" sz="1200" b="1">
                <a:latin typeface="Courier" pitchFamily="49" charset="0"/>
              </a:rPr>
              <a:t>    &lt;!– We *need* the type attribute above! Otherwise our innerHTML won't work. --&gt;</a:t>
            </a:r>
          </a:p>
          <a:p>
            <a:pPr eaLnBrk="1" hangingPunct="1">
              <a:spcBef>
                <a:spcPct val="0"/>
              </a:spcBef>
              <a:buFontTx/>
              <a:buNone/>
            </a:pPr>
            <a:r>
              <a:rPr lang="en-US" altLang="en-US" sz="1200" b="1">
                <a:latin typeface="Courier" pitchFamily="49" charset="0"/>
              </a:rPr>
              <a:t>&lt;/form&gt;</a:t>
            </a:r>
          </a:p>
          <a:p>
            <a:pPr eaLnBrk="1" hangingPunct="1">
              <a:spcBef>
                <a:spcPct val="0"/>
              </a:spcBef>
              <a:buFontTx/>
              <a:buNone/>
            </a:pPr>
            <a:endParaRPr lang="en-US" altLang="en-US" sz="1200" b="1">
              <a:latin typeface="Courier" pitchFamily="49" charset="0"/>
            </a:endParaRPr>
          </a:p>
          <a:p>
            <a:pPr eaLnBrk="1" hangingPunct="1">
              <a:spcBef>
                <a:spcPct val="0"/>
              </a:spcBef>
              <a:buFontTx/>
              <a:buNone/>
            </a:pPr>
            <a:r>
              <a:rPr lang="en-US" altLang="en-US" sz="1200" b="1">
                <a:latin typeface="Courier" pitchFamily="49" charset="0"/>
              </a:rPr>
              <a:t>&lt;div id="results"&gt;</a:t>
            </a:r>
          </a:p>
          <a:p>
            <a:pPr eaLnBrk="1" hangingPunct="1">
              <a:spcBef>
                <a:spcPct val="0"/>
              </a:spcBef>
              <a:buFontTx/>
              <a:buNone/>
            </a:pPr>
            <a:r>
              <a:rPr lang="en-US" altLang="en-US" sz="1200" b="1">
                <a:latin typeface="Courier" pitchFamily="49" charset="0"/>
              </a:rPr>
              <a:t>&lt;/div&gt;&lt;!-- end of results div --&gt;</a:t>
            </a:r>
          </a:p>
          <a:p>
            <a:pPr eaLnBrk="1" hangingPunct="1">
              <a:spcBef>
                <a:spcPct val="0"/>
              </a:spcBef>
              <a:buFontTx/>
              <a:buNone/>
            </a:pPr>
            <a:endParaRPr lang="en-US" altLang="en-US" sz="1200" b="1">
              <a:latin typeface="Courier" pitchFamily="49" charset="0"/>
            </a:endParaRPr>
          </a:p>
          <a:p>
            <a:pPr eaLnBrk="1" hangingPunct="1">
              <a:spcBef>
                <a:spcPct val="0"/>
              </a:spcBef>
              <a:buFontTx/>
              <a:buNone/>
            </a:pPr>
            <a:r>
              <a:rPr lang="en-US" altLang="en-US" sz="1200" b="1">
                <a:latin typeface="Courier" pitchFamily="49" charset="0"/>
              </a:rPr>
              <a:t> &lt;script&gt;</a:t>
            </a:r>
          </a:p>
          <a:p>
            <a:pPr eaLnBrk="1" hangingPunct="1">
              <a:spcBef>
                <a:spcPct val="0"/>
              </a:spcBef>
              <a:buFontTx/>
              <a:buNone/>
            </a:pPr>
            <a:r>
              <a:rPr lang="en-US" altLang="en-US" sz="1200" b="1">
                <a:latin typeface="Courier" pitchFamily="49" charset="0"/>
              </a:rPr>
              <a:t>  function convertToCelcius() {</a:t>
            </a:r>
          </a:p>
          <a:p>
            <a:pPr eaLnBrk="1" hangingPunct="1">
              <a:spcBef>
                <a:spcPct val="0"/>
              </a:spcBef>
              <a:buFontTx/>
              <a:buNone/>
            </a:pPr>
            <a:r>
              <a:rPr lang="en-US" altLang="en-US" sz="1200" b="1">
                <a:latin typeface="Courier" pitchFamily="49" charset="0"/>
              </a:rPr>
              <a:t>    var fahrenheit, celcius;</a:t>
            </a:r>
          </a:p>
          <a:p>
            <a:pPr eaLnBrk="1" hangingPunct="1">
              <a:spcBef>
                <a:spcPct val="0"/>
              </a:spcBef>
              <a:buFontTx/>
              <a:buNone/>
            </a:pPr>
            <a:r>
              <a:rPr lang="en-US" altLang="en-US" sz="1200" b="1">
                <a:latin typeface="Courier" pitchFamily="49" charset="0"/>
              </a:rPr>
              <a:t>    var resultsString;</a:t>
            </a:r>
          </a:p>
          <a:p>
            <a:pPr eaLnBrk="1" hangingPunct="1">
              <a:spcBef>
                <a:spcPct val="0"/>
              </a:spcBef>
              <a:buFontTx/>
              <a:buNone/>
            </a:pPr>
            <a:endParaRPr lang="en-US" altLang="en-US" sz="1200" b="1">
              <a:latin typeface="Courier" pitchFamily="49" charset="0"/>
            </a:endParaRPr>
          </a:p>
          <a:p>
            <a:pPr eaLnBrk="1" hangingPunct="1">
              <a:spcBef>
                <a:spcPct val="0"/>
              </a:spcBef>
              <a:buFontTx/>
              <a:buNone/>
            </a:pPr>
            <a:r>
              <a:rPr lang="en-US" altLang="en-US" sz="1200" b="1">
                <a:latin typeface="Courier" pitchFamily="49" charset="0"/>
              </a:rPr>
              <a:t>    fahrenheit = document.getElementById('txtFahrenheit').value;</a:t>
            </a:r>
          </a:p>
          <a:p>
            <a:pPr eaLnBrk="1" hangingPunct="1">
              <a:spcBef>
                <a:spcPct val="0"/>
              </a:spcBef>
              <a:buFontTx/>
              <a:buNone/>
            </a:pPr>
            <a:r>
              <a:rPr lang="en-US" altLang="en-US" sz="1200" b="1">
                <a:latin typeface="Courier" pitchFamily="49" charset="0"/>
              </a:rPr>
              <a:t>    fahrenheit = parseFloat(fahrenheit);</a:t>
            </a:r>
          </a:p>
          <a:p>
            <a:pPr eaLnBrk="1" hangingPunct="1">
              <a:spcBef>
                <a:spcPct val="0"/>
              </a:spcBef>
              <a:buFontTx/>
              <a:buNone/>
            </a:pPr>
            <a:r>
              <a:rPr lang="en-US" altLang="en-US" sz="1200" b="1">
                <a:latin typeface="Courier" pitchFamily="49" charset="0"/>
              </a:rPr>
              <a:t>    //people may well enter a decimal here, so use parseFloat</a:t>
            </a:r>
          </a:p>
          <a:p>
            <a:pPr eaLnBrk="1" hangingPunct="1">
              <a:spcBef>
                <a:spcPct val="0"/>
              </a:spcBef>
              <a:buFontTx/>
              <a:buNone/>
            </a:pPr>
            <a:endParaRPr lang="en-US" altLang="en-US" sz="1200" b="1">
              <a:latin typeface="Courier" pitchFamily="49" charset="0"/>
            </a:endParaRPr>
          </a:p>
          <a:p>
            <a:pPr eaLnBrk="1" hangingPunct="1">
              <a:spcBef>
                <a:spcPct val="0"/>
              </a:spcBef>
              <a:buFontTx/>
              <a:buNone/>
            </a:pPr>
            <a:r>
              <a:rPr lang="en-US" altLang="en-US" sz="1200" b="1">
                <a:latin typeface="Courier" pitchFamily="49" charset="0"/>
              </a:rPr>
              <a:t>    celcius = (fahrenheit-32)*5/9;  //Should we parse 'celcius' ??</a:t>
            </a:r>
          </a:p>
          <a:p>
            <a:pPr eaLnBrk="1" hangingPunct="1">
              <a:spcBef>
                <a:spcPct val="0"/>
              </a:spcBef>
              <a:buFontTx/>
              <a:buNone/>
            </a:pPr>
            <a:r>
              <a:rPr lang="en-US" altLang="en-US" sz="1200" b="1">
                <a:latin typeface="Courier" pitchFamily="49" charset="0"/>
              </a:rPr>
              <a:t>    //No!  celcius is holding a NUMBER. It is NOT holding a string!</a:t>
            </a:r>
          </a:p>
          <a:p>
            <a:pPr eaLnBrk="1" hangingPunct="1">
              <a:spcBef>
                <a:spcPct val="0"/>
              </a:spcBef>
              <a:buFontTx/>
              <a:buNone/>
            </a:pPr>
            <a:r>
              <a:rPr lang="en-US" altLang="en-US" sz="1200" b="1">
                <a:latin typeface="Courier" pitchFamily="49" charset="0"/>
              </a:rPr>
              <a:t>    //Therefore we do not need to parse it.</a:t>
            </a:r>
          </a:p>
          <a:p>
            <a:pPr eaLnBrk="1" hangingPunct="1">
              <a:spcBef>
                <a:spcPct val="0"/>
              </a:spcBef>
              <a:buFontTx/>
              <a:buNone/>
            </a:pPr>
            <a:r>
              <a:rPr lang="en-US" altLang="en-US" sz="1200" b="1">
                <a:latin typeface="Courier" pitchFamily="49" charset="0"/>
              </a:rPr>
              <a:t>   </a:t>
            </a:r>
          </a:p>
          <a:p>
            <a:pPr eaLnBrk="1" hangingPunct="1">
              <a:spcBef>
                <a:spcPct val="0"/>
              </a:spcBef>
              <a:buFontTx/>
              <a:buNone/>
            </a:pPr>
            <a:r>
              <a:rPr lang="en-US" altLang="en-US" sz="1200" b="1">
                <a:latin typeface="Courier" pitchFamily="49" charset="0"/>
              </a:rPr>
              <a:t>    celcius = celcius.toFixed(2);   //limit to 2 decimal places</a:t>
            </a:r>
          </a:p>
          <a:p>
            <a:pPr eaLnBrk="1" hangingPunct="1">
              <a:spcBef>
                <a:spcPct val="0"/>
              </a:spcBef>
              <a:buFontTx/>
              <a:buNone/>
            </a:pPr>
            <a:endParaRPr lang="en-US" altLang="en-US" sz="1200" b="1">
              <a:latin typeface="Courier" pitchFamily="49" charset="0"/>
            </a:endParaRPr>
          </a:p>
          <a:p>
            <a:pPr eaLnBrk="1" hangingPunct="1">
              <a:spcBef>
                <a:spcPct val="0"/>
              </a:spcBef>
              <a:buFontTx/>
              <a:buNone/>
            </a:pPr>
            <a:r>
              <a:rPr lang="en-US" altLang="en-US" sz="1200" b="1">
                <a:latin typeface="Courier" pitchFamily="49" charset="0"/>
              </a:rPr>
              <a:t>    resultsString = fahrenheit + "&amp;#176;F corresponds to " + </a:t>
            </a:r>
          </a:p>
          <a:p>
            <a:pPr eaLnBrk="1" hangingPunct="1">
              <a:spcBef>
                <a:spcPct val="0"/>
              </a:spcBef>
              <a:buFontTx/>
              <a:buNone/>
            </a:pPr>
            <a:r>
              <a:rPr lang="en-US" altLang="en-US" sz="1200" b="1">
                <a:latin typeface="Courier" pitchFamily="49" charset="0"/>
              </a:rPr>
              <a:t>                    celcius + "&amp;#176;C.";</a:t>
            </a:r>
          </a:p>
          <a:p>
            <a:pPr eaLnBrk="1" hangingPunct="1">
              <a:spcBef>
                <a:spcPct val="0"/>
              </a:spcBef>
              <a:buFontTx/>
              <a:buNone/>
            </a:pPr>
            <a:r>
              <a:rPr lang="en-US" altLang="en-US" sz="1200" b="1">
                <a:latin typeface="Courier" pitchFamily="49" charset="0"/>
              </a:rPr>
              <a:t>    //Note the entity code for the degrees character!</a:t>
            </a:r>
          </a:p>
          <a:p>
            <a:pPr eaLnBrk="1" hangingPunct="1">
              <a:spcBef>
                <a:spcPct val="0"/>
              </a:spcBef>
              <a:buFontTx/>
              <a:buNone/>
            </a:pPr>
            <a:endParaRPr lang="en-US" altLang="en-US" sz="1200" b="1">
              <a:latin typeface="Courier" pitchFamily="49" charset="0"/>
            </a:endParaRPr>
          </a:p>
          <a:p>
            <a:pPr eaLnBrk="1" hangingPunct="1">
              <a:spcBef>
                <a:spcPct val="0"/>
              </a:spcBef>
              <a:buFontTx/>
              <a:buNone/>
            </a:pPr>
            <a:r>
              <a:rPr lang="en-US" altLang="en-US" sz="1200" b="1">
                <a:latin typeface="Courier" pitchFamily="49" charset="0"/>
              </a:rPr>
              <a:t>    document.getElementById("results").innerHTML = resultsString;</a:t>
            </a:r>
          </a:p>
          <a:p>
            <a:pPr eaLnBrk="1" hangingPunct="1">
              <a:spcBef>
                <a:spcPct val="0"/>
              </a:spcBef>
              <a:buFontTx/>
              <a:buNone/>
            </a:pPr>
            <a:r>
              <a:rPr lang="en-US" altLang="en-US" sz="1200" b="1">
                <a:latin typeface="Courier" pitchFamily="49" charset="0"/>
              </a:rPr>
              <a:t>  }</a:t>
            </a:r>
          </a:p>
          <a:p>
            <a:pPr eaLnBrk="1" hangingPunct="1">
              <a:spcBef>
                <a:spcPct val="0"/>
              </a:spcBef>
              <a:buFontTx/>
              <a:buNone/>
            </a:pPr>
            <a:r>
              <a:rPr lang="en-US" altLang="en-US" sz="1200" b="1">
                <a:latin typeface="Courier" pitchFamily="49" charset="0"/>
              </a:rPr>
              <a:t>&lt;/script&gt;</a:t>
            </a:r>
          </a:p>
          <a:p>
            <a:pPr eaLnBrk="1" hangingPunct="1">
              <a:spcBef>
                <a:spcPct val="0"/>
              </a:spcBef>
              <a:buFontTx/>
              <a:buNone/>
            </a:pPr>
            <a:r>
              <a:rPr lang="en-US" altLang="en-US" sz="1200" b="1">
                <a:latin typeface="Courier" pitchFamily="49" charset="0"/>
              </a:rPr>
              <a:t>&lt;/body&gt;</a:t>
            </a:r>
          </a:p>
        </p:txBody>
      </p:sp>
      <p:sp>
        <p:nvSpPr>
          <p:cNvPr id="5" name="TextBox 4">
            <a:extLst>
              <a:ext uri="{FF2B5EF4-FFF2-40B4-BE49-F238E27FC236}">
                <a16:creationId xmlns:a16="http://schemas.microsoft.com/office/drawing/2014/main" id="{FEFFA304-F633-4576-908F-E4EABF682DC7}"/>
              </a:ext>
            </a:extLst>
          </p:cNvPr>
          <p:cNvSpPr txBox="1"/>
          <p:nvPr/>
        </p:nvSpPr>
        <p:spPr>
          <a:xfrm>
            <a:off x="6400800" y="1138"/>
            <a:ext cx="4267200" cy="307777"/>
          </a:xfrm>
          <a:prstGeom prst="rect">
            <a:avLst/>
          </a:prstGeom>
          <a:solidFill>
            <a:schemeClr val="accent6">
              <a:lumMod val="40000"/>
              <a:lumOff val="60000"/>
            </a:schemeClr>
          </a:solidFill>
        </p:spPr>
        <p:txBody>
          <a:bodyPr wrap="square">
            <a:spAutoFit/>
          </a:bodyPr>
          <a:lstStyle/>
          <a:p>
            <a:pPr eaLnBrk="1" hangingPunct="1">
              <a:defRPr/>
            </a:pPr>
            <a:r>
              <a:rPr lang="en-US" sz="1400" b="1">
                <a:cs typeface="Arial" charset="0"/>
              </a:rPr>
              <a:t>File:</a:t>
            </a:r>
            <a:r>
              <a:rPr lang="en-US" sz="1400">
                <a:cs typeface="Arial" charset="0"/>
              </a:rPr>
              <a:t> </a:t>
            </a:r>
            <a:r>
              <a:rPr lang="en-US" sz="1400">
                <a:latin typeface="Courier New" panose="02070309020205020404" pitchFamily="49" charset="0"/>
                <a:cs typeface="Courier New" panose="02070309020205020404" pitchFamily="49" charset="0"/>
              </a:rPr>
              <a:t>fahrenheit_celcius_converter.html</a:t>
            </a:r>
          </a:p>
        </p:txBody>
      </p:sp>
      <p:pic>
        <p:nvPicPr>
          <p:cNvPr id="2" name="Picture 1">
            <a:extLst>
              <a:ext uri="{FF2B5EF4-FFF2-40B4-BE49-F238E27FC236}">
                <a16:creationId xmlns:a16="http://schemas.microsoft.com/office/drawing/2014/main" id="{522978BB-1DD0-44D9-B6DA-36972B0F0CA8}"/>
              </a:ext>
            </a:extLst>
          </p:cNvPr>
          <p:cNvPicPr>
            <a:picLocks noChangeAspect="1"/>
          </p:cNvPicPr>
          <p:nvPr/>
        </p:nvPicPr>
        <p:blipFill>
          <a:blip r:embed="rId2"/>
          <a:stretch>
            <a:fillRect/>
          </a:stretch>
        </p:blipFill>
        <p:spPr>
          <a:xfrm>
            <a:off x="6248401" y="1752600"/>
            <a:ext cx="4092179" cy="10668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fade">
                                      <p:cBhvr>
                                        <p:cTn id="7" dur="1000"/>
                                        <p:tgtEl>
                                          <p:spTgt spid="23554">
                                            <p:txEl>
                                              <p:pRg st="0" end="0"/>
                                            </p:txEl>
                                          </p:spTgt>
                                        </p:tgtEl>
                                      </p:cBhvr>
                                    </p:animEffect>
                                    <p:anim calcmode="lin" valueType="num">
                                      <p:cBhvr>
                                        <p:cTn id="8" dur="1000" fill="hold"/>
                                        <p:tgtEl>
                                          <p:spTgt spid="2355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55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fade">
                                      <p:cBhvr>
                                        <p:cTn id="12" dur="1000"/>
                                        <p:tgtEl>
                                          <p:spTgt spid="23554">
                                            <p:txEl>
                                              <p:pRg st="1" end="1"/>
                                            </p:txEl>
                                          </p:spTgt>
                                        </p:tgtEl>
                                      </p:cBhvr>
                                    </p:animEffect>
                                    <p:anim calcmode="lin" valueType="num">
                                      <p:cBhvr>
                                        <p:cTn id="13" dur="1000" fill="hold"/>
                                        <p:tgtEl>
                                          <p:spTgt spid="2355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55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554">
                                            <p:txEl>
                                              <p:pRg st="2" end="2"/>
                                            </p:txEl>
                                          </p:spTgt>
                                        </p:tgtEl>
                                        <p:attrNameLst>
                                          <p:attrName>style.visibility</p:attrName>
                                        </p:attrNameLst>
                                      </p:cBhvr>
                                      <p:to>
                                        <p:strVal val="visible"/>
                                      </p:to>
                                    </p:set>
                                    <p:animEffect transition="in" filter="fade">
                                      <p:cBhvr>
                                        <p:cTn id="17" dur="1000"/>
                                        <p:tgtEl>
                                          <p:spTgt spid="23554">
                                            <p:txEl>
                                              <p:pRg st="2" end="2"/>
                                            </p:txEl>
                                          </p:spTgt>
                                        </p:tgtEl>
                                      </p:cBhvr>
                                    </p:animEffect>
                                    <p:anim calcmode="lin" valueType="num">
                                      <p:cBhvr>
                                        <p:cTn id="18" dur="1000" fill="hold"/>
                                        <p:tgtEl>
                                          <p:spTgt spid="2355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355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554">
                                            <p:txEl>
                                              <p:pRg st="3" end="3"/>
                                            </p:txEl>
                                          </p:spTgt>
                                        </p:tgtEl>
                                        <p:attrNameLst>
                                          <p:attrName>style.visibility</p:attrName>
                                        </p:attrNameLst>
                                      </p:cBhvr>
                                      <p:to>
                                        <p:strVal val="visible"/>
                                      </p:to>
                                    </p:set>
                                    <p:animEffect transition="in" filter="fade">
                                      <p:cBhvr>
                                        <p:cTn id="22" dur="1000"/>
                                        <p:tgtEl>
                                          <p:spTgt spid="23554">
                                            <p:txEl>
                                              <p:pRg st="3" end="3"/>
                                            </p:txEl>
                                          </p:spTgt>
                                        </p:tgtEl>
                                      </p:cBhvr>
                                    </p:animEffect>
                                    <p:anim calcmode="lin" valueType="num">
                                      <p:cBhvr>
                                        <p:cTn id="23" dur="1000" fill="hold"/>
                                        <p:tgtEl>
                                          <p:spTgt spid="2355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355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554">
                                            <p:txEl>
                                              <p:pRg st="4" end="4"/>
                                            </p:txEl>
                                          </p:spTgt>
                                        </p:tgtEl>
                                        <p:attrNameLst>
                                          <p:attrName>style.visibility</p:attrName>
                                        </p:attrNameLst>
                                      </p:cBhvr>
                                      <p:to>
                                        <p:strVal val="visible"/>
                                      </p:to>
                                    </p:set>
                                    <p:animEffect transition="in" filter="fade">
                                      <p:cBhvr>
                                        <p:cTn id="27" dur="1000"/>
                                        <p:tgtEl>
                                          <p:spTgt spid="23554">
                                            <p:txEl>
                                              <p:pRg st="4" end="4"/>
                                            </p:txEl>
                                          </p:spTgt>
                                        </p:tgtEl>
                                      </p:cBhvr>
                                    </p:animEffect>
                                    <p:anim calcmode="lin" valueType="num">
                                      <p:cBhvr>
                                        <p:cTn id="28" dur="1000" fill="hold"/>
                                        <p:tgtEl>
                                          <p:spTgt spid="2355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355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554">
                                            <p:txEl>
                                              <p:pRg st="5" end="5"/>
                                            </p:txEl>
                                          </p:spTgt>
                                        </p:tgtEl>
                                        <p:attrNameLst>
                                          <p:attrName>style.visibility</p:attrName>
                                        </p:attrNameLst>
                                      </p:cBhvr>
                                      <p:to>
                                        <p:strVal val="visible"/>
                                      </p:to>
                                    </p:set>
                                    <p:animEffect transition="in" filter="fade">
                                      <p:cBhvr>
                                        <p:cTn id="32" dur="1000"/>
                                        <p:tgtEl>
                                          <p:spTgt spid="23554">
                                            <p:txEl>
                                              <p:pRg st="5" end="5"/>
                                            </p:txEl>
                                          </p:spTgt>
                                        </p:tgtEl>
                                      </p:cBhvr>
                                    </p:animEffect>
                                    <p:anim calcmode="lin" valueType="num">
                                      <p:cBhvr>
                                        <p:cTn id="33" dur="1000" fill="hold"/>
                                        <p:tgtEl>
                                          <p:spTgt spid="2355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355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3554">
                                            <p:txEl>
                                              <p:pRg st="6" end="6"/>
                                            </p:txEl>
                                          </p:spTgt>
                                        </p:tgtEl>
                                        <p:attrNameLst>
                                          <p:attrName>style.visibility</p:attrName>
                                        </p:attrNameLst>
                                      </p:cBhvr>
                                      <p:to>
                                        <p:strVal val="visible"/>
                                      </p:to>
                                    </p:set>
                                    <p:animEffect transition="in" filter="fade">
                                      <p:cBhvr>
                                        <p:cTn id="37" dur="1000"/>
                                        <p:tgtEl>
                                          <p:spTgt spid="23554">
                                            <p:txEl>
                                              <p:pRg st="6" end="6"/>
                                            </p:txEl>
                                          </p:spTgt>
                                        </p:tgtEl>
                                      </p:cBhvr>
                                    </p:animEffect>
                                    <p:anim calcmode="lin" valueType="num">
                                      <p:cBhvr>
                                        <p:cTn id="38" dur="1000" fill="hold"/>
                                        <p:tgtEl>
                                          <p:spTgt spid="2355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355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3554">
                                            <p:txEl>
                                              <p:pRg st="7" end="7"/>
                                            </p:txEl>
                                          </p:spTgt>
                                        </p:tgtEl>
                                        <p:attrNameLst>
                                          <p:attrName>style.visibility</p:attrName>
                                        </p:attrNameLst>
                                      </p:cBhvr>
                                      <p:to>
                                        <p:strVal val="visible"/>
                                      </p:to>
                                    </p:set>
                                    <p:animEffect transition="in" filter="fade">
                                      <p:cBhvr>
                                        <p:cTn id="42" dur="1000"/>
                                        <p:tgtEl>
                                          <p:spTgt spid="23554">
                                            <p:txEl>
                                              <p:pRg st="7" end="7"/>
                                            </p:txEl>
                                          </p:spTgt>
                                        </p:tgtEl>
                                      </p:cBhvr>
                                    </p:animEffect>
                                    <p:anim calcmode="lin" valueType="num">
                                      <p:cBhvr>
                                        <p:cTn id="43" dur="1000" fill="hold"/>
                                        <p:tgtEl>
                                          <p:spTgt spid="2355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3554">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554">
                                            <p:txEl>
                                              <p:pRg st="34" end="34"/>
                                            </p:txEl>
                                          </p:spTgt>
                                        </p:tgtEl>
                                        <p:attrNameLst>
                                          <p:attrName>style.visibility</p:attrName>
                                        </p:attrNameLst>
                                      </p:cBhvr>
                                      <p:to>
                                        <p:strVal val="visible"/>
                                      </p:to>
                                    </p:set>
                                    <p:animEffect transition="in" filter="fade">
                                      <p:cBhvr>
                                        <p:cTn id="47" dur="1000"/>
                                        <p:tgtEl>
                                          <p:spTgt spid="23554">
                                            <p:txEl>
                                              <p:pRg st="34" end="34"/>
                                            </p:txEl>
                                          </p:spTgt>
                                        </p:tgtEl>
                                      </p:cBhvr>
                                    </p:animEffect>
                                    <p:anim calcmode="lin" valueType="num">
                                      <p:cBhvr>
                                        <p:cTn id="48" dur="1000" fill="hold"/>
                                        <p:tgtEl>
                                          <p:spTgt spid="23554">
                                            <p:txEl>
                                              <p:pRg st="34" end="34"/>
                                            </p:txEl>
                                          </p:spTgt>
                                        </p:tgtEl>
                                        <p:attrNameLst>
                                          <p:attrName>ppt_x</p:attrName>
                                        </p:attrNameLst>
                                      </p:cBhvr>
                                      <p:tavLst>
                                        <p:tav tm="0">
                                          <p:val>
                                            <p:strVal val="#ppt_x"/>
                                          </p:val>
                                        </p:tav>
                                        <p:tav tm="100000">
                                          <p:val>
                                            <p:strVal val="#ppt_x"/>
                                          </p:val>
                                        </p:tav>
                                      </p:tavLst>
                                    </p:anim>
                                    <p:anim calcmode="lin" valueType="num">
                                      <p:cBhvr>
                                        <p:cTn id="49" dur="1000" fill="hold"/>
                                        <p:tgtEl>
                                          <p:spTgt spid="23554">
                                            <p:txEl>
                                              <p:pRg st="34" end="3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3554">
                                            <p:txEl>
                                              <p:pRg st="9" end="9"/>
                                            </p:txEl>
                                          </p:spTgt>
                                        </p:tgtEl>
                                        <p:attrNameLst>
                                          <p:attrName>style.visibility</p:attrName>
                                        </p:attrNameLst>
                                      </p:cBhvr>
                                      <p:to>
                                        <p:strVal val="visible"/>
                                      </p:to>
                                    </p:set>
                                    <p:animEffect transition="in" filter="fade">
                                      <p:cBhvr>
                                        <p:cTn id="54" dur="1000"/>
                                        <p:tgtEl>
                                          <p:spTgt spid="23554">
                                            <p:txEl>
                                              <p:pRg st="9" end="9"/>
                                            </p:txEl>
                                          </p:spTgt>
                                        </p:tgtEl>
                                      </p:cBhvr>
                                    </p:animEffect>
                                    <p:anim calcmode="lin" valueType="num">
                                      <p:cBhvr>
                                        <p:cTn id="55" dur="1000" fill="hold"/>
                                        <p:tgtEl>
                                          <p:spTgt spid="23554">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23554">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3554">
                                            <p:txEl>
                                              <p:pRg st="10" end="10"/>
                                            </p:txEl>
                                          </p:spTgt>
                                        </p:tgtEl>
                                        <p:attrNameLst>
                                          <p:attrName>style.visibility</p:attrName>
                                        </p:attrNameLst>
                                      </p:cBhvr>
                                      <p:to>
                                        <p:strVal val="visible"/>
                                      </p:to>
                                    </p:set>
                                    <p:animEffect transition="in" filter="fade">
                                      <p:cBhvr>
                                        <p:cTn id="59" dur="1000"/>
                                        <p:tgtEl>
                                          <p:spTgt spid="23554">
                                            <p:txEl>
                                              <p:pRg st="10" end="10"/>
                                            </p:txEl>
                                          </p:spTgt>
                                        </p:tgtEl>
                                      </p:cBhvr>
                                    </p:animEffect>
                                    <p:anim calcmode="lin" valueType="num">
                                      <p:cBhvr>
                                        <p:cTn id="60" dur="1000" fill="hold"/>
                                        <p:tgtEl>
                                          <p:spTgt spid="23554">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2355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3554">
                                            <p:txEl>
                                              <p:pRg st="12" end="12"/>
                                            </p:txEl>
                                          </p:spTgt>
                                        </p:tgtEl>
                                        <p:attrNameLst>
                                          <p:attrName>style.visibility</p:attrName>
                                        </p:attrNameLst>
                                      </p:cBhvr>
                                      <p:to>
                                        <p:strVal val="visible"/>
                                      </p:to>
                                    </p:set>
                                    <p:animEffect transition="in" filter="fade">
                                      <p:cBhvr>
                                        <p:cTn id="66" dur="1000"/>
                                        <p:tgtEl>
                                          <p:spTgt spid="23554">
                                            <p:txEl>
                                              <p:pRg st="12" end="12"/>
                                            </p:txEl>
                                          </p:spTgt>
                                        </p:tgtEl>
                                      </p:cBhvr>
                                    </p:animEffect>
                                    <p:anim calcmode="lin" valueType="num">
                                      <p:cBhvr>
                                        <p:cTn id="67" dur="1000" fill="hold"/>
                                        <p:tgtEl>
                                          <p:spTgt spid="23554">
                                            <p:txEl>
                                              <p:pRg st="12" end="12"/>
                                            </p:txEl>
                                          </p:spTgt>
                                        </p:tgtEl>
                                        <p:attrNameLst>
                                          <p:attrName>ppt_x</p:attrName>
                                        </p:attrNameLst>
                                      </p:cBhvr>
                                      <p:tavLst>
                                        <p:tav tm="0">
                                          <p:val>
                                            <p:strVal val="#ppt_x"/>
                                          </p:val>
                                        </p:tav>
                                        <p:tav tm="100000">
                                          <p:val>
                                            <p:strVal val="#ppt_x"/>
                                          </p:val>
                                        </p:tav>
                                      </p:tavLst>
                                    </p:anim>
                                    <p:anim calcmode="lin" valueType="num">
                                      <p:cBhvr>
                                        <p:cTn id="68" dur="1000" fill="hold"/>
                                        <p:tgtEl>
                                          <p:spTgt spid="23554">
                                            <p:txEl>
                                              <p:pRg st="12" end="12"/>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3554">
                                            <p:txEl>
                                              <p:pRg st="33" end="33"/>
                                            </p:txEl>
                                          </p:spTgt>
                                        </p:tgtEl>
                                        <p:attrNameLst>
                                          <p:attrName>style.visibility</p:attrName>
                                        </p:attrNameLst>
                                      </p:cBhvr>
                                      <p:to>
                                        <p:strVal val="visible"/>
                                      </p:to>
                                    </p:set>
                                    <p:animEffect transition="in" filter="fade">
                                      <p:cBhvr>
                                        <p:cTn id="71" dur="1000"/>
                                        <p:tgtEl>
                                          <p:spTgt spid="23554">
                                            <p:txEl>
                                              <p:pRg st="33" end="33"/>
                                            </p:txEl>
                                          </p:spTgt>
                                        </p:tgtEl>
                                      </p:cBhvr>
                                    </p:animEffect>
                                    <p:anim calcmode="lin" valueType="num">
                                      <p:cBhvr>
                                        <p:cTn id="72" dur="1000" fill="hold"/>
                                        <p:tgtEl>
                                          <p:spTgt spid="23554">
                                            <p:txEl>
                                              <p:pRg st="33" end="33"/>
                                            </p:txEl>
                                          </p:spTgt>
                                        </p:tgtEl>
                                        <p:attrNameLst>
                                          <p:attrName>ppt_x</p:attrName>
                                        </p:attrNameLst>
                                      </p:cBhvr>
                                      <p:tavLst>
                                        <p:tav tm="0">
                                          <p:val>
                                            <p:strVal val="#ppt_x"/>
                                          </p:val>
                                        </p:tav>
                                        <p:tav tm="100000">
                                          <p:val>
                                            <p:strVal val="#ppt_x"/>
                                          </p:val>
                                        </p:tav>
                                      </p:tavLst>
                                    </p:anim>
                                    <p:anim calcmode="lin" valueType="num">
                                      <p:cBhvr>
                                        <p:cTn id="73" dur="1000" fill="hold"/>
                                        <p:tgtEl>
                                          <p:spTgt spid="23554">
                                            <p:txEl>
                                              <p:pRg st="33" end="33"/>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23554">
                                            <p:txEl>
                                              <p:pRg st="13" end="13"/>
                                            </p:txEl>
                                          </p:spTgt>
                                        </p:tgtEl>
                                        <p:attrNameLst>
                                          <p:attrName>style.visibility</p:attrName>
                                        </p:attrNameLst>
                                      </p:cBhvr>
                                      <p:to>
                                        <p:strVal val="visible"/>
                                      </p:to>
                                    </p:set>
                                    <p:animEffect transition="in" filter="fade">
                                      <p:cBhvr>
                                        <p:cTn id="78" dur="1000"/>
                                        <p:tgtEl>
                                          <p:spTgt spid="23554">
                                            <p:txEl>
                                              <p:pRg st="13" end="13"/>
                                            </p:txEl>
                                          </p:spTgt>
                                        </p:tgtEl>
                                      </p:cBhvr>
                                    </p:animEffect>
                                    <p:anim calcmode="lin" valueType="num">
                                      <p:cBhvr>
                                        <p:cTn id="79" dur="1000" fill="hold"/>
                                        <p:tgtEl>
                                          <p:spTgt spid="23554">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23554">
                                            <p:txEl>
                                              <p:pRg st="13" end="13"/>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3554">
                                            <p:txEl>
                                              <p:pRg st="32" end="32"/>
                                            </p:txEl>
                                          </p:spTgt>
                                        </p:tgtEl>
                                        <p:attrNameLst>
                                          <p:attrName>style.visibility</p:attrName>
                                        </p:attrNameLst>
                                      </p:cBhvr>
                                      <p:to>
                                        <p:strVal val="visible"/>
                                      </p:to>
                                    </p:set>
                                    <p:animEffect transition="in" filter="fade">
                                      <p:cBhvr>
                                        <p:cTn id="83" dur="1000"/>
                                        <p:tgtEl>
                                          <p:spTgt spid="23554">
                                            <p:txEl>
                                              <p:pRg st="32" end="32"/>
                                            </p:txEl>
                                          </p:spTgt>
                                        </p:tgtEl>
                                      </p:cBhvr>
                                    </p:animEffect>
                                    <p:anim calcmode="lin" valueType="num">
                                      <p:cBhvr>
                                        <p:cTn id="84" dur="1000" fill="hold"/>
                                        <p:tgtEl>
                                          <p:spTgt spid="23554">
                                            <p:txEl>
                                              <p:pRg st="32" end="32"/>
                                            </p:txEl>
                                          </p:spTgt>
                                        </p:tgtEl>
                                        <p:attrNameLst>
                                          <p:attrName>ppt_x</p:attrName>
                                        </p:attrNameLst>
                                      </p:cBhvr>
                                      <p:tavLst>
                                        <p:tav tm="0">
                                          <p:val>
                                            <p:strVal val="#ppt_x"/>
                                          </p:val>
                                        </p:tav>
                                        <p:tav tm="100000">
                                          <p:val>
                                            <p:strVal val="#ppt_x"/>
                                          </p:val>
                                        </p:tav>
                                      </p:tavLst>
                                    </p:anim>
                                    <p:anim calcmode="lin" valueType="num">
                                      <p:cBhvr>
                                        <p:cTn id="85" dur="1000" fill="hold"/>
                                        <p:tgtEl>
                                          <p:spTgt spid="23554">
                                            <p:txEl>
                                              <p:pRg st="32" end="32"/>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23554">
                                            <p:txEl>
                                              <p:pRg st="14" end="14"/>
                                            </p:txEl>
                                          </p:spTgt>
                                        </p:tgtEl>
                                        <p:attrNameLst>
                                          <p:attrName>style.visibility</p:attrName>
                                        </p:attrNameLst>
                                      </p:cBhvr>
                                      <p:to>
                                        <p:strVal val="visible"/>
                                      </p:to>
                                    </p:set>
                                    <p:animEffect transition="in" filter="fade">
                                      <p:cBhvr>
                                        <p:cTn id="90" dur="1000"/>
                                        <p:tgtEl>
                                          <p:spTgt spid="23554">
                                            <p:txEl>
                                              <p:pRg st="14" end="14"/>
                                            </p:txEl>
                                          </p:spTgt>
                                        </p:tgtEl>
                                      </p:cBhvr>
                                    </p:animEffect>
                                    <p:anim calcmode="lin" valueType="num">
                                      <p:cBhvr>
                                        <p:cTn id="91" dur="1000" fill="hold"/>
                                        <p:tgtEl>
                                          <p:spTgt spid="23554">
                                            <p:txEl>
                                              <p:pRg st="14" end="14"/>
                                            </p:txEl>
                                          </p:spTgt>
                                        </p:tgtEl>
                                        <p:attrNameLst>
                                          <p:attrName>ppt_x</p:attrName>
                                        </p:attrNameLst>
                                      </p:cBhvr>
                                      <p:tavLst>
                                        <p:tav tm="0">
                                          <p:val>
                                            <p:strVal val="#ppt_x"/>
                                          </p:val>
                                        </p:tav>
                                        <p:tav tm="100000">
                                          <p:val>
                                            <p:strVal val="#ppt_x"/>
                                          </p:val>
                                        </p:tav>
                                      </p:tavLst>
                                    </p:anim>
                                    <p:anim calcmode="lin" valueType="num">
                                      <p:cBhvr>
                                        <p:cTn id="92" dur="1000" fill="hold"/>
                                        <p:tgtEl>
                                          <p:spTgt spid="23554">
                                            <p:txEl>
                                              <p:pRg st="14" end="14"/>
                                            </p:txEl>
                                          </p:spTgt>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23554">
                                            <p:txEl>
                                              <p:pRg st="15" end="15"/>
                                            </p:txEl>
                                          </p:spTgt>
                                        </p:tgtEl>
                                        <p:attrNameLst>
                                          <p:attrName>style.visibility</p:attrName>
                                        </p:attrNameLst>
                                      </p:cBhvr>
                                      <p:to>
                                        <p:strVal val="visible"/>
                                      </p:to>
                                    </p:set>
                                    <p:animEffect transition="in" filter="fade">
                                      <p:cBhvr>
                                        <p:cTn id="95" dur="1000"/>
                                        <p:tgtEl>
                                          <p:spTgt spid="23554">
                                            <p:txEl>
                                              <p:pRg st="15" end="15"/>
                                            </p:txEl>
                                          </p:spTgt>
                                        </p:tgtEl>
                                      </p:cBhvr>
                                    </p:animEffect>
                                    <p:anim calcmode="lin" valueType="num">
                                      <p:cBhvr>
                                        <p:cTn id="96" dur="1000" fill="hold"/>
                                        <p:tgtEl>
                                          <p:spTgt spid="23554">
                                            <p:txEl>
                                              <p:pRg st="15" end="15"/>
                                            </p:txEl>
                                          </p:spTgt>
                                        </p:tgtEl>
                                        <p:attrNameLst>
                                          <p:attrName>ppt_x</p:attrName>
                                        </p:attrNameLst>
                                      </p:cBhvr>
                                      <p:tavLst>
                                        <p:tav tm="0">
                                          <p:val>
                                            <p:strVal val="#ppt_x"/>
                                          </p:val>
                                        </p:tav>
                                        <p:tav tm="100000">
                                          <p:val>
                                            <p:strVal val="#ppt_x"/>
                                          </p:val>
                                        </p:tav>
                                      </p:tavLst>
                                    </p:anim>
                                    <p:anim calcmode="lin" valueType="num">
                                      <p:cBhvr>
                                        <p:cTn id="97" dur="1000" fill="hold"/>
                                        <p:tgtEl>
                                          <p:spTgt spid="23554">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23554">
                                            <p:txEl>
                                              <p:pRg st="17" end="17"/>
                                            </p:txEl>
                                          </p:spTgt>
                                        </p:tgtEl>
                                        <p:attrNameLst>
                                          <p:attrName>style.visibility</p:attrName>
                                        </p:attrNameLst>
                                      </p:cBhvr>
                                      <p:to>
                                        <p:strVal val="visible"/>
                                      </p:to>
                                    </p:set>
                                    <p:animEffect transition="in" filter="fade">
                                      <p:cBhvr>
                                        <p:cTn id="102" dur="1000"/>
                                        <p:tgtEl>
                                          <p:spTgt spid="23554">
                                            <p:txEl>
                                              <p:pRg st="17" end="17"/>
                                            </p:txEl>
                                          </p:spTgt>
                                        </p:tgtEl>
                                      </p:cBhvr>
                                    </p:animEffect>
                                    <p:anim calcmode="lin" valueType="num">
                                      <p:cBhvr>
                                        <p:cTn id="103" dur="1000" fill="hold"/>
                                        <p:tgtEl>
                                          <p:spTgt spid="23554">
                                            <p:txEl>
                                              <p:pRg st="17" end="17"/>
                                            </p:txEl>
                                          </p:spTgt>
                                        </p:tgtEl>
                                        <p:attrNameLst>
                                          <p:attrName>ppt_x</p:attrName>
                                        </p:attrNameLst>
                                      </p:cBhvr>
                                      <p:tavLst>
                                        <p:tav tm="0">
                                          <p:val>
                                            <p:strVal val="#ppt_x"/>
                                          </p:val>
                                        </p:tav>
                                        <p:tav tm="100000">
                                          <p:val>
                                            <p:strVal val="#ppt_x"/>
                                          </p:val>
                                        </p:tav>
                                      </p:tavLst>
                                    </p:anim>
                                    <p:anim calcmode="lin" valueType="num">
                                      <p:cBhvr>
                                        <p:cTn id="104" dur="1000" fill="hold"/>
                                        <p:tgtEl>
                                          <p:spTgt spid="23554">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23554">
                                            <p:txEl>
                                              <p:pRg st="18" end="18"/>
                                            </p:txEl>
                                          </p:spTgt>
                                        </p:tgtEl>
                                        <p:attrNameLst>
                                          <p:attrName>style.visibility</p:attrName>
                                        </p:attrNameLst>
                                      </p:cBhvr>
                                      <p:to>
                                        <p:strVal val="visible"/>
                                      </p:to>
                                    </p:set>
                                    <p:animEffect transition="in" filter="fade">
                                      <p:cBhvr>
                                        <p:cTn id="109" dur="1000"/>
                                        <p:tgtEl>
                                          <p:spTgt spid="23554">
                                            <p:txEl>
                                              <p:pRg st="18" end="18"/>
                                            </p:txEl>
                                          </p:spTgt>
                                        </p:tgtEl>
                                      </p:cBhvr>
                                    </p:animEffect>
                                    <p:anim calcmode="lin" valueType="num">
                                      <p:cBhvr>
                                        <p:cTn id="110" dur="1000" fill="hold"/>
                                        <p:tgtEl>
                                          <p:spTgt spid="23554">
                                            <p:txEl>
                                              <p:pRg st="18" end="18"/>
                                            </p:txEl>
                                          </p:spTgt>
                                        </p:tgtEl>
                                        <p:attrNameLst>
                                          <p:attrName>ppt_x</p:attrName>
                                        </p:attrNameLst>
                                      </p:cBhvr>
                                      <p:tavLst>
                                        <p:tav tm="0">
                                          <p:val>
                                            <p:strVal val="#ppt_x"/>
                                          </p:val>
                                        </p:tav>
                                        <p:tav tm="100000">
                                          <p:val>
                                            <p:strVal val="#ppt_x"/>
                                          </p:val>
                                        </p:tav>
                                      </p:tavLst>
                                    </p:anim>
                                    <p:anim calcmode="lin" valueType="num">
                                      <p:cBhvr>
                                        <p:cTn id="111" dur="1000" fill="hold"/>
                                        <p:tgtEl>
                                          <p:spTgt spid="23554">
                                            <p:txEl>
                                              <p:pRg st="18" end="18"/>
                                            </p:txEl>
                                          </p:spTgt>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23554">
                                            <p:txEl>
                                              <p:pRg st="19" end="19"/>
                                            </p:txEl>
                                          </p:spTgt>
                                        </p:tgtEl>
                                        <p:attrNameLst>
                                          <p:attrName>style.visibility</p:attrName>
                                        </p:attrNameLst>
                                      </p:cBhvr>
                                      <p:to>
                                        <p:strVal val="visible"/>
                                      </p:to>
                                    </p:set>
                                    <p:animEffect transition="in" filter="fade">
                                      <p:cBhvr>
                                        <p:cTn id="114" dur="1000"/>
                                        <p:tgtEl>
                                          <p:spTgt spid="23554">
                                            <p:txEl>
                                              <p:pRg st="19" end="19"/>
                                            </p:txEl>
                                          </p:spTgt>
                                        </p:tgtEl>
                                      </p:cBhvr>
                                    </p:animEffect>
                                    <p:anim calcmode="lin" valueType="num">
                                      <p:cBhvr>
                                        <p:cTn id="115" dur="1000" fill="hold"/>
                                        <p:tgtEl>
                                          <p:spTgt spid="23554">
                                            <p:txEl>
                                              <p:pRg st="19" end="19"/>
                                            </p:txEl>
                                          </p:spTgt>
                                        </p:tgtEl>
                                        <p:attrNameLst>
                                          <p:attrName>ppt_x</p:attrName>
                                        </p:attrNameLst>
                                      </p:cBhvr>
                                      <p:tavLst>
                                        <p:tav tm="0">
                                          <p:val>
                                            <p:strVal val="#ppt_x"/>
                                          </p:val>
                                        </p:tav>
                                        <p:tav tm="100000">
                                          <p:val>
                                            <p:strVal val="#ppt_x"/>
                                          </p:val>
                                        </p:tav>
                                      </p:tavLst>
                                    </p:anim>
                                    <p:anim calcmode="lin" valueType="num">
                                      <p:cBhvr>
                                        <p:cTn id="116" dur="1000" fill="hold"/>
                                        <p:tgtEl>
                                          <p:spTgt spid="23554">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nodeType="clickEffect">
                                  <p:stCondLst>
                                    <p:cond delay="0"/>
                                  </p:stCondLst>
                                  <p:childTnLst>
                                    <p:set>
                                      <p:cBhvr>
                                        <p:cTn id="120" dur="1" fill="hold">
                                          <p:stCondLst>
                                            <p:cond delay="0"/>
                                          </p:stCondLst>
                                        </p:cTn>
                                        <p:tgtEl>
                                          <p:spTgt spid="23554">
                                            <p:txEl>
                                              <p:pRg st="21" end="21"/>
                                            </p:txEl>
                                          </p:spTgt>
                                        </p:tgtEl>
                                        <p:attrNameLst>
                                          <p:attrName>style.visibility</p:attrName>
                                        </p:attrNameLst>
                                      </p:cBhvr>
                                      <p:to>
                                        <p:strVal val="visible"/>
                                      </p:to>
                                    </p:set>
                                    <p:animEffect transition="in" filter="fade">
                                      <p:cBhvr>
                                        <p:cTn id="121" dur="1000"/>
                                        <p:tgtEl>
                                          <p:spTgt spid="23554">
                                            <p:txEl>
                                              <p:pRg st="21" end="21"/>
                                            </p:txEl>
                                          </p:spTgt>
                                        </p:tgtEl>
                                      </p:cBhvr>
                                    </p:animEffect>
                                    <p:anim calcmode="lin" valueType="num">
                                      <p:cBhvr>
                                        <p:cTn id="122" dur="1000" fill="hold"/>
                                        <p:tgtEl>
                                          <p:spTgt spid="23554">
                                            <p:txEl>
                                              <p:pRg st="21" end="21"/>
                                            </p:txEl>
                                          </p:spTgt>
                                        </p:tgtEl>
                                        <p:attrNameLst>
                                          <p:attrName>ppt_x</p:attrName>
                                        </p:attrNameLst>
                                      </p:cBhvr>
                                      <p:tavLst>
                                        <p:tav tm="0">
                                          <p:val>
                                            <p:strVal val="#ppt_x"/>
                                          </p:val>
                                        </p:tav>
                                        <p:tav tm="100000">
                                          <p:val>
                                            <p:strVal val="#ppt_x"/>
                                          </p:val>
                                        </p:tav>
                                      </p:tavLst>
                                    </p:anim>
                                    <p:anim calcmode="lin" valueType="num">
                                      <p:cBhvr>
                                        <p:cTn id="123" dur="1000" fill="hold"/>
                                        <p:tgtEl>
                                          <p:spTgt spid="23554">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nodeType="clickEffect">
                                  <p:stCondLst>
                                    <p:cond delay="0"/>
                                  </p:stCondLst>
                                  <p:childTnLst>
                                    <p:set>
                                      <p:cBhvr>
                                        <p:cTn id="127" dur="1" fill="hold">
                                          <p:stCondLst>
                                            <p:cond delay="0"/>
                                          </p:stCondLst>
                                        </p:cTn>
                                        <p:tgtEl>
                                          <p:spTgt spid="23554">
                                            <p:txEl>
                                              <p:pRg st="22" end="22"/>
                                            </p:txEl>
                                          </p:spTgt>
                                        </p:tgtEl>
                                        <p:attrNameLst>
                                          <p:attrName>style.visibility</p:attrName>
                                        </p:attrNameLst>
                                      </p:cBhvr>
                                      <p:to>
                                        <p:strVal val="visible"/>
                                      </p:to>
                                    </p:set>
                                    <p:animEffect transition="in" filter="fade">
                                      <p:cBhvr>
                                        <p:cTn id="128" dur="1000"/>
                                        <p:tgtEl>
                                          <p:spTgt spid="23554">
                                            <p:txEl>
                                              <p:pRg st="22" end="22"/>
                                            </p:txEl>
                                          </p:spTgt>
                                        </p:tgtEl>
                                      </p:cBhvr>
                                    </p:animEffect>
                                    <p:anim calcmode="lin" valueType="num">
                                      <p:cBhvr>
                                        <p:cTn id="129" dur="1000" fill="hold"/>
                                        <p:tgtEl>
                                          <p:spTgt spid="23554">
                                            <p:txEl>
                                              <p:pRg st="22" end="22"/>
                                            </p:txEl>
                                          </p:spTgt>
                                        </p:tgtEl>
                                        <p:attrNameLst>
                                          <p:attrName>ppt_x</p:attrName>
                                        </p:attrNameLst>
                                      </p:cBhvr>
                                      <p:tavLst>
                                        <p:tav tm="0">
                                          <p:val>
                                            <p:strVal val="#ppt_x"/>
                                          </p:val>
                                        </p:tav>
                                        <p:tav tm="100000">
                                          <p:val>
                                            <p:strVal val="#ppt_x"/>
                                          </p:val>
                                        </p:tav>
                                      </p:tavLst>
                                    </p:anim>
                                    <p:anim calcmode="lin" valueType="num">
                                      <p:cBhvr>
                                        <p:cTn id="130" dur="1000" fill="hold"/>
                                        <p:tgtEl>
                                          <p:spTgt spid="23554">
                                            <p:txEl>
                                              <p:pRg st="22" end="22"/>
                                            </p:txEl>
                                          </p:spTgt>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23554">
                                            <p:txEl>
                                              <p:pRg st="23" end="23"/>
                                            </p:txEl>
                                          </p:spTgt>
                                        </p:tgtEl>
                                        <p:attrNameLst>
                                          <p:attrName>style.visibility</p:attrName>
                                        </p:attrNameLst>
                                      </p:cBhvr>
                                      <p:to>
                                        <p:strVal val="visible"/>
                                      </p:to>
                                    </p:set>
                                    <p:animEffect transition="in" filter="fade">
                                      <p:cBhvr>
                                        <p:cTn id="133" dur="1000"/>
                                        <p:tgtEl>
                                          <p:spTgt spid="23554">
                                            <p:txEl>
                                              <p:pRg st="23" end="23"/>
                                            </p:txEl>
                                          </p:spTgt>
                                        </p:tgtEl>
                                      </p:cBhvr>
                                    </p:animEffect>
                                    <p:anim calcmode="lin" valueType="num">
                                      <p:cBhvr>
                                        <p:cTn id="134" dur="1000" fill="hold"/>
                                        <p:tgtEl>
                                          <p:spTgt spid="23554">
                                            <p:txEl>
                                              <p:pRg st="23" end="23"/>
                                            </p:txEl>
                                          </p:spTgt>
                                        </p:tgtEl>
                                        <p:attrNameLst>
                                          <p:attrName>ppt_x</p:attrName>
                                        </p:attrNameLst>
                                      </p:cBhvr>
                                      <p:tavLst>
                                        <p:tav tm="0">
                                          <p:val>
                                            <p:strVal val="#ppt_x"/>
                                          </p:val>
                                        </p:tav>
                                        <p:tav tm="100000">
                                          <p:val>
                                            <p:strVal val="#ppt_x"/>
                                          </p:val>
                                        </p:tav>
                                      </p:tavLst>
                                    </p:anim>
                                    <p:anim calcmode="lin" valueType="num">
                                      <p:cBhvr>
                                        <p:cTn id="135" dur="1000" fill="hold"/>
                                        <p:tgtEl>
                                          <p:spTgt spid="23554">
                                            <p:txEl>
                                              <p:pRg st="23" end="23"/>
                                            </p:tx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nodeType="clickEffect">
                                  <p:stCondLst>
                                    <p:cond delay="0"/>
                                  </p:stCondLst>
                                  <p:childTnLst>
                                    <p:set>
                                      <p:cBhvr>
                                        <p:cTn id="139" dur="1" fill="hold">
                                          <p:stCondLst>
                                            <p:cond delay="0"/>
                                          </p:stCondLst>
                                        </p:cTn>
                                        <p:tgtEl>
                                          <p:spTgt spid="23554">
                                            <p:txEl>
                                              <p:pRg st="25" end="25"/>
                                            </p:txEl>
                                          </p:spTgt>
                                        </p:tgtEl>
                                        <p:attrNameLst>
                                          <p:attrName>style.visibility</p:attrName>
                                        </p:attrNameLst>
                                      </p:cBhvr>
                                      <p:to>
                                        <p:strVal val="visible"/>
                                      </p:to>
                                    </p:set>
                                    <p:animEffect transition="in" filter="fade">
                                      <p:cBhvr>
                                        <p:cTn id="140" dur="1000"/>
                                        <p:tgtEl>
                                          <p:spTgt spid="23554">
                                            <p:txEl>
                                              <p:pRg st="25" end="25"/>
                                            </p:txEl>
                                          </p:spTgt>
                                        </p:tgtEl>
                                      </p:cBhvr>
                                    </p:animEffect>
                                    <p:anim calcmode="lin" valueType="num">
                                      <p:cBhvr>
                                        <p:cTn id="141" dur="1000" fill="hold"/>
                                        <p:tgtEl>
                                          <p:spTgt spid="23554">
                                            <p:txEl>
                                              <p:pRg st="25" end="25"/>
                                            </p:txEl>
                                          </p:spTgt>
                                        </p:tgtEl>
                                        <p:attrNameLst>
                                          <p:attrName>ppt_x</p:attrName>
                                        </p:attrNameLst>
                                      </p:cBhvr>
                                      <p:tavLst>
                                        <p:tav tm="0">
                                          <p:val>
                                            <p:strVal val="#ppt_x"/>
                                          </p:val>
                                        </p:tav>
                                        <p:tav tm="100000">
                                          <p:val>
                                            <p:strVal val="#ppt_x"/>
                                          </p:val>
                                        </p:tav>
                                      </p:tavLst>
                                    </p:anim>
                                    <p:anim calcmode="lin" valueType="num">
                                      <p:cBhvr>
                                        <p:cTn id="142" dur="1000" fill="hold"/>
                                        <p:tgtEl>
                                          <p:spTgt spid="23554">
                                            <p:txEl>
                                              <p:pRg st="25" end="25"/>
                                            </p:tx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nodeType="clickEffect">
                                  <p:stCondLst>
                                    <p:cond delay="0"/>
                                  </p:stCondLst>
                                  <p:childTnLst>
                                    <p:set>
                                      <p:cBhvr>
                                        <p:cTn id="146" dur="1" fill="hold">
                                          <p:stCondLst>
                                            <p:cond delay="0"/>
                                          </p:stCondLst>
                                        </p:cTn>
                                        <p:tgtEl>
                                          <p:spTgt spid="23554">
                                            <p:txEl>
                                              <p:pRg st="27" end="27"/>
                                            </p:txEl>
                                          </p:spTgt>
                                        </p:tgtEl>
                                        <p:attrNameLst>
                                          <p:attrName>style.visibility</p:attrName>
                                        </p:attrNameLst>
                                      </p:cBhvr>
                                      <p:to>
                                        <p:strVal val="visible"/>
                                      </p:to>
                                    </p:set>
                                    <p:animEffect transition="in" filter="fade">
                                      <p:cBhvr>
                                        <p:cTn id="147" dur="1000"/>
                                        <p:tgtEl>
                                          <p:spTgt spid="23554">
                                            <p:txEl>
                                              <p:pRg st="27" end="27"/>
                                            </p:txEl>
                                          </p:spTgt>
                                        </p:tgtEl>
                                      </p:cBhvr>
                                    </p:animEffect>
                                    <p:anim calcmode="lin" valueType="num">
                                      <p:cBhvr>
                                        <p:cTn id="148" dur="1000" fill="hold"/>
                                        <p:tgtEl>
                                          <p:spTgt spid="23554">
                                            <p:txEl>
                                              <p:pRg st="27" end="27"/>
                                            </p:txEl>
                                          </p:spTgt>
                                        </p:tgtEl>
                                        <p:attrNameLst>
                                          <p:attrName>ppt_x</p:attrName>
                                        </p:attrNameLst>
                                      </p:cBhvr>
                                      <p:tavLst>
                                        <p:tav tm="0">
                                          <p:val>
                                            <p:strVal val="#ppt_x"/>
                                          </p:val>
                                        </p:tav>
                                        <p:tav tm="100000">
                                          <p:val>
                                            <p:strVal val="#ppt_x"/>
                                          </p:val>
                                        </p:tav>
                                      </p:tavLst>
                                    </p:anim>
                                    <p:anim calcmode="lin" valueType="num">
                                      <p:cBhvr>
                                        <p:cTn id="149" dur="1000" fill="hold"/>
                                        <p:tgtEl>
                                          <p:spTgt spid="23554">
                                            <p:txEl>
                                              <p:pRg st="27" end="27"/>
                                            </p:txEl>
                                          </p:spTgt>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23554">
                                            <p:txEl>
                                              <p:pRg st="28" end="28"/>
                                            </p:txEl>
                                          </p:spTgt>
                                        </p:tgtEl>
                                        <p:attrNameLst>
                                          <p:attrName>style.visibility</p:attrName>
                                        </p:attrNameLst>
                                      </p:cBhvr>
                                      <p:to>
                                        <p:strVal val="visible"/>
                                      </p:to>
                                    </p:set>
                                    <p:animEffect transition="in" filter="fade">
                                      <p:cBhvr>
                                        <p:cTn id="152" dur="1000"/>
                                        <p:tgtEl>
                                          <p:spTgt spid="23554">
                                            <p:txEl>
                                              <p:pRg st="28" end="28"/>
                                            </p:txEl>
                                          </p:spTgt>
                                        </p:tgtEl>
                                      </p:cBhvr>
                                    </p:animEffect>
                                    <p:anim calcmode="lin" valueType="num">
                                      <p:cBhvr>
                                        <p:cTn id="153" dur="1000" fill="hold"/>
                                        <p:tgtEl>
                                          <p:spTgt spid="23554">
                                            <p:txEl>
                                              <p:pRg st="28" end="28"/>
                                            </p:txEl>
                                          </p:spTgt>
                                        </p:tgtEl>
                                        <p:attrNameLst>
                                          <p:attrName>ppt_x</p:attrName>
                                        </p:attrNameLst>
                                      </p:cBhvr>
                                      <p:tavLst>
                                        <p:tav tm="0">
                                          <p:val>
                                            <p:strVal val="#ppt_x"/>
                                          </p:val>
                                        </p:tav>
                                        <p:tav tm="100000">
                                          <p:val>
                                            <p:strVal val="#ppt_x"/>
                                          </p:val>
                                        </p:tav>
                                      </p:tavLst>
                                    </p:anim>
                                    <p:anim calcmode="lin" valueType="num">
                                      <p:cBhvr>
                                        <p:cTn id="154" dur="1000" fill="hold"/>
                                        <p:tgtEl>
                                          <p:spTgt spid="23554">
                                            <p:txEl>
                                              <p:pRg st="28" end="28"/>
                                            </p:txEl>
                                          </p:spTgt>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23554">
                                            <p:txEl>
                                              <p:pRg st="29" end="29"/>
                                            </p:txEl>
                                          </p:spTgt>
                                        </p:tgtEl>
                                        <p:attrNameLst>
                                          <p:attrName>style.visibility</p:attrName>
                                        </p:attrNameLst>
                                      </p:cBhvr>
                                      <p:to>
                                        <p:strVal val="visible"/>
                                      </p:to>
                                    </p:set>
                                    <p:animEffect transition="in" filter="fade">
                                      <p:cBhvr>
                                        <p:cTn id="157" dur="1000"/>
                                        <p:tgtEl>
                                          <p:spTgt spid="23554">
                                            <p:txEl>
                                              <p:pRg st="29" end="29"/>
                                            </p:txEl>
                                          </p:spTgt>
                                        </p:tgtEl>
                                      </p:cBhvr>
                                    </p:animEffect>
                                    <p:anim calcmode="lin" valueType="num">
                                      <p:cBhvr>
                                        <p:cTn id="158" dur="1000" fill="hold"/>
                                        <p:tgtEl>
                                          <p:spTgt spid="23554">
                                            <p:txEl>
                                              <p:pRg st="29" end="29"/>
                                            </p:txEl>
                                          </p:spTgt>
                                        </p:tgtEl>
                                        <p:attrNameLst>
                                          <p:attrName>ppt_x</p:attrName>
                                        </p:attrNameLst>
                                      </p:cBhvr>
                                      <p:tavLst>
                                        <p:tav tm="0">
                                          <p:val>
                                            <p:strVal val="#ppt_x"/>
                                          </p:val>
                                        </p:tav>
                                        <p:tav tm="100000">
                                          <p:val>
                                            <p:strVal val="#ppt_x"/>
                                          </p:val>
                                        </p:tav>
                                      </p:tavLst>
                                    </p:anim>
                                    <p:anim calcmode="lin" valueType="num">
                                      <p:cBhvr>
                                        <p:cTn id="159" dur="1000" fill="hold"/>
                                        <p:tgtEl>
                                          <p:spTgt spid="23554">
                                            <p:txEl>
                                              <p:pRg st="29" end="29"/>
                                            </p:txEl>
                                          </p:spTgt>
                                        </p:tgtEl>
                                        <p:attrNameLst>
                                          <p:attrName>ppt_y</p:attrName>
                                        </p:attrNameLst>
                                      </p:cBhvr>
                                      <p:tavLst>
                                        <p:tav tm="0">
                                          <p:val>
                                            <p:strVal val="#ppt_y+.1"/>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42" presetClass="entr" presetSubtype="0" fill="hold" nodeType="clickEffect">
                                  <p:stCondLst>
                                    <p:cond delay="0"/>
                                  </p:stCondLst>
                                  <p:childTnLst>
                                    <p:set>
                                      <p:cBhvr>
                                        <p:cTn id="163" dur="1" fill="hold">
                                          <p:stCondLst>
                                            <p:cond delay="0"/>
                                          </p:stCondLst>
                                        </p:cTn>
                                        <p:tgtEl>
                                          <p:spTgt spid="23554">
                                            <p:txEl>
                                              <p:pRg st="31" end="31"/>
                                            </p:txEl>
                                          </p:spTgt>
                                        </p:tgtEl>
                                        <p:attrNameLst>
                                          <p:attrName>style.visibility</p:attrName>
                                        </p:attrNameLst>
                                      </p:cBhvr>
                                      <p:to>
                                        <p:strVal val="visible"/>
                                      </p:to>
                                    </p:set>
                                    <p:animEffect transition="in" filter="fade">
                                      <p:cBhvr>
                                        <p:cTn id="164" dur="1000"/>
                                        <p:tgtEl>
                                          <p:spTgt spid="23554">
                                            <p:txEl>
                                              <p:pRg st="31" end="31"/>
                                            </p:txEl>
                                          </p:spTgt>
                                        </p:tgtEl>
                                      </p:cBhvr>
                                    </p:animEffect>
                                    <p:anim calcmode="lin" valueType="num">
                                      <p:cBhvr>
                                        <p:cTn id="165" dur="1000" fill="hold"/>
                                        <p:tgtEl>
                                          <p:spTgt spid="23554">
                                            <p:txEl>
                                              <p:pRg st="31" end="31"/>
                                            </p:txEl>
                                          </p:spTgt>
                                        </p:tgtEl>
                                        <p:attrNameLst>
                                          <p:attrName>ppt_x</p:attrName>
                                        </p:attrNameLst>
                                      </p:cBhvr>
                                      <p:tavLst>
                                        <p:tav tm="0">
                                          <p:val>
                                            <p:strVal val="#ppt_x"/>
                                          </p:val>
                                        </p:tav>
                                        <p:tav tm="100000">
                                          <p:val>
                                            <p:strVal val="#ppt_x"/>
                                          </p:val>
                                        </p:tav>
                                      </p:tavLst>
                                    </p:anim>
                                    <p:anim calcmode="lin" valueType="num">
                                      <p:cBhvr>
                                        <p:cTn id="166" dur="1000" fill="hold"/>
                                        <p:tgtEl>
                                          <p:spTgt spid="23554">
                                            <p:txEl>
                                              <p:pRg st="31" end="3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A30938C-FD17-430B-9103-64D3E293E759}"/>
              </a:ext>
            </a:extLst>
          </p:cNvPr>
          <p:cNvSpPr>
            <a:spLocks noGrp="1" noChangeArrowheads="1"/>
          </p:cNvSpPr>
          <p:nvPr>
            <p:ph type="title"/>
          </p:nvPr>
        </p:nvSpPr>
        <p:spPr/>
        <p:txBody>
          <a:bodyPr/>
          <a:lstStyle/>
          <a:p>
            <a:pPr eaLnBrk="1" hangingPunct="1"/>
            <a:r>
              <a:rPr lang="en-US" altLang="en-US"/>
              <a:t>Another Lab Exercise:</a:t>
            </a:r>
          </a:p>
        </p:txBody>
      </p:sp>
      <p:sp>
        <p:nvSpPr>
          <p:cNvPr id="26627" name="Rectangle 3">
            <a:extLst>
              <a:ext uri="{FF2B5EF4-FFF2-40B4-BE49-F238E27FC236}">
                <a16:creationId xmlns:a16="http://schemas.microsoft.com/office/drawing/2014/main" id="{DA8D96C4-5129-4D78-9C14-AE5693351537}"/>
              </a:ext>
            </a:extLst>
          </p:cNvPr>
          <p:cNvSpPr>
            <a:spLocks noGrp="1" noChangeArrowheads="1"/>
          </p:cNvSpPr>
          <p:nvPr>
            <p:ph idx="1"/>
          </p:nvPr>
        </p:nvSpPr>
        <p:spPr>
          <a:xfrm>
            <a:off x="1752600" y="1524000"/>
            <a:ext cx="7924800" cy="4800600"/>
          </a:xfrm>
        </p:spPr>
        <p:txBody>
          <a:bodyPr/>
          <a:lstStyle/>
          <a:p>
            <a:pPr marL="0" indent="0" eaLnBrk="1" hangingPunct="1">
              <a:lnSpc>
                <a:spcPct val="90000"/>
              </a:lnSpc>
              <a:buNone/>
              <a:defRPr/>
            </a:pPr>
            <a:r>
              <a:rPr lang="en-US" altLang="en-US" sz="1800"/>
              <a:t>Let’s write a page that calculates the “Body Mass Index” used in fitness circles as a quick (though now mostly debunked) indicator of a person’s health.</a:t>
            </a:r>
          </a:p>
          <a:p>
            <a:pPr marL="0" indent="0" eaLnBrk="1" hangingPunct="1">
              <a:lnSpc>
                <a:spcPct val="90000"/>
              </a:lnSpc>
              <a:buNone/>
              <a:defRPr/>
            </a:pPr>
            <a:endParaRPr lang="en-US" altLang="en-US" sz="1800"/>
          </a:p>
          <a:p>
            <a:pPr marL="0" indent="0" eaLnBrk="1" hangingPunct="1">
              <a:lnSpc>
                <a:spcPct val="90000"/>
              </a:lnSpc>
              <a:buNone/>
              <a:defRPr/>
            </a:pPr>
            <a:r>
              <a:rPr lang="en-US" altLang="en-US" sz="1800"/>
              <a:t>The formula requires the user to enter their height and weight and then calculates their BMI.  </a:t>
            </a:r>
          </a:p>
          <a:p>
            <a:pPr marL="0" indent="0" eaLnBrk="1" hangingPunct="1">
              <a:lnSpc>
                <a:spcPct val="90000"/>
              </a:lnSpc>
              <a:buNone/>
              <a:defRPr/>
            </a:pPr>
            <a:endParaRPr lang="en-US" altLang="en-US" sz="1800"/>
          </a:p>
          <a:p>
            <a:pPr eaLnBrk="1" hangingPunct="1">
              <a:lnSpc>
                <a:spcPct val="90000"/>
              </a:lnSpc>
              <a:defRPr/>
            </a:pPr>
            <a:r>
              <a:rPr lang="en-US" altLang="en-US" sz="1800" b="1"/>
              <a:t>The formula is</a:t>
            </a:r>
            <a:r>
              <a:rPr lang="en-US" altLang="en-US" sz="1800"/>
              <a:t>:  BMI = weight in pounds* 703 divided by height in inches squared.</a:t>
            </a:r>
          </a:p>
          <a:p>
            <a:pPr lvl="2" eaLnBrk="1" hangingPunct="1">
              <a:lnSpc>
                <a:spcPct val="90000"/>
              </a:lnSpc>
              <a:buFont typeface="Wingdings" panose="05000000000000000000" pitchFamily="2" charset="2"/>
              <a:buNone/>
              <a:defRPr/>
            </a:pPr>
            <a:endParaRPr lang="en-US" altLang="en-US" sz="16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a:extLst>
              <a:ext uri="{FF2B5EF4-FFF2-40B4-BE49-F238E27FC236}">
                <a16:creationId xmlns:a16="http://schemas.microsoft.com/office/drawing/2014/main" id="{9697E4FC-ADA9-4E7B-AE61-48124A3A69CC}"/>
              </a:ext>
            </a:extLst>
          </p:cNvPr>
          <p:cNvSpPr txBox="1">
            <a:spLocks noChangeArrowheads="1"/>
          </p:cNvSpPr>
          <p:nvPr/>
        </p:nvSpPr>
        <p:spPr bwMode="auto">
          <a:xfrm>
            <a:off x="1562100" y="4495801"/>
            <a:ext cx="366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After the user submits the form:</a:t>
            </a:r>
          </a:p>
        </p:txBody>
      </p:sp>
      <p:sp>
        <p:nvSpPr>
          <p:cNvPr id="28675" name="Text Box 4">
            <a:extLst>
              <a:ext uri="{FF2B5EF4-FFF2-40B4-BE49-F238E27FC236}">
                <a16:creationId xmlns:a16="http://schemas.microsoft.com/office/drawing/2014/main" id="{BED9B1C9-B8BA-49D7-81C7-055F86CB4A47}"/>
              </a:ext>
            </a:extLst>
          </p:cNvPr>
          <p:cNvSpPr txBox="1">
            <a:spLocks noChangeArrowheads="1"/>
          </p:cNvSpPr>
          <p:nvPr/>
        </p:nvSpPr>
        <p:spPr bwMode="auto">
          <a:xfrm>
            <a:off x="1714500" y="1143001"/>
            <a:ext cx="123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The form:</a:t>
            </a:r>
          </a:p>
        </p:txBody>
      </p:sp>
      <p:pic>
        <p:nvPicPr>
          <p:cNvPr id="28677" name="Picture 12">
            <a:extLst>
              <a:ext uri="{FF2B5EF4-FFF2-40B4-BE49-F238E27FC236}">
                <a16:creationId xmlns:a16="http://schemas.microsoft.com/office/drawing/2014/main" id="{E4A81712-7717-49FB-87E6-B3C242B4C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700" y="1676401"/>
            <a:ext cx="46482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ectangle 13">
            <a:extLst>
              <a:ext uri="{FF2B5EF4-FFF2-40B4-BE49-F238E27FC236}">
                <a16:creationId xmlns:a16="http://schemas.microsoft.com/office/drawing/2014/main" id="{48ACDAF7-0BB1-4AE8-A4B7-44A825684D62}"/>
              </a:ext>
            </a:extLst>
          </p:cNvPr>
          <p:cNvSpPr>
            <a:spLocks noChangeArrowheads="1"/>
          </p:cNvSpPr>
          <p:nvPr/>
        </p:nvSpPr>
        <p:spPr bwMode="auto">
          <a:xfrm>
            <a:off x="7848600" y="2124075"/>
            <a:ext cx="2438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r>
              <a:rPr lang="en-US" altLang="en-US" sz="1400" b="1"/>
              <a:t>The formula for BMI is: Weight*703 / height</a:t>
            </a:r>
            <a:r>
              <a:rPr lang="en-US" altLang="en-US" sz="1400" b="1" baseline="30000"/>
              <a:t>2</a:t>
            </a:r>
            <a:endParaRPr lang="en-US" altLang="en-US" sz="1800" b="1"/>
          </a:p>
        </p:txBody>
      </p:sp>
      <p:sp>
        <p:nvSpPr>
          <p:cNvPr id="28679" name="TextBox 1">
            <a:extLst>
              <a:ext uri="{FF2B5EF4-FFF2-40B4-BE49-F238E27FC236}">
                <a16:creationId xmlns:a16="http://schemas.microsoft.com/office/drawing/2014/main" id="{0C705307-6CC1-4046-A1A7-C2DB839E6AEE}"/>
              </a:ext>
            </a:extLst>
          </p:cNvPr>
          <p:cNvSpPr txBox="1">
            <a:spLocks noChangeArrowheads="1"/>
          </p:cNvSpPr>
          <p:nvPr/>
        </p:nvSpPr>
        <p:spPr bwMode="auto">
          <a:xfrm>
            <a:off x="2933701" y="287338"/>
            <a:ext cx="6264275" cy="368300"/>
          </a:xfrm>
          <a:prstGeom prst="rect">
            <a:avLst/>
          </a:prstGeom>
          <a:noFill/>
          <a:ln w="222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t>Try to create this page on your own before looking at my solution</a:t>
            </a:r>
          </a:p>
        </p:txBody>
      </p:sp>
      <p:sp>
        <p:nvSpPr>
          <p:cNvPr id="2" name="TextBox 1">
            <a:extLst>
              <a:ext uri="{FF2B5EF4-FFF2-40B4-BE49-F238E27FC236}">
                <a16:creationId xmlns:a16="http://schemas.microsoft.com/office/drawing/2014/main" id="{0FB1B072-D4BB-4938-979C-3685AFE9AAA0}"/>
              </a:ext>
            </a:extLst>
          </p:cNvPr>
          <p:cNvSpPr txBox="1"/>
          <p:nvPr/>
        </p:nvSpPr>
        <p:spPr>
          <a:xfrm>
            <a:off x="2590800" y="4996934"/>
            <a:ext cx="7315200" cy="369332"/>
          </a:xfrm>
          <a:prstGeom prst="rect">
            <a:avLst/>
          </a:prstGeom>
          <a:noFill/>
        </p:spPr>
        <p:txBody>
          <a:bodyPr wrap="square" rtlCol="0">
            <a:spAutoFit/>
          </a:bodyPr>
          <a:lstStyle/>
          <a:p>
            <a:r>
              <a:rPr lang="en-US" i="1"/>
              <a:t>For a weight of 180 pounds, and a height of 70 inches, your BMI is 25.8.</a:t>
            </a:r>
          </a:p>
        </p:txBody>
      </p:sp>
      <p:sp>
        <p:nvSpPr>
          <p:cNvPr id="9" name="Rectangle 3">
            <a:extLst>
              <a:ext uri="{FF2B5EF4-FFF2-40B4-BE49-F238E27FC236}">
                <a16:creationId xmlns:a16="http://schemas.microsoft.com/office/drawing/2014/main" id="{B7EF2057-0A96-45E9-9FB1-387FB40CEFF5}"/>
              </a:ext>
            </a:extLst>
          </p:cNvPr>
          <p:cNvSpPr txBox="1">
            <a:spLocks noChangeArrowheads="1"/>
          </p:cNvSpPr>
          <p:nvPr/>
        </p:nvSpPr>
        <p:spPr>
          <a:xfrm>
            <a:off x="3238500" y="5998647"/>
            <a:ext cx="6019800" cy="380999"/>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en-US" altLang="en-US" sz="2000" b="1"/>
              <a:t>You can see my version in:</a:t>
            </a:r>
            <a:r>
              <a:rPr lang="en-US" altLang="en-US" sz="2000"/>
              <a:t> </a:t>
            </a:r>
            <a:r>
              <a:rPr lang="en-US" altLang="en-US" sz="2000">
                <a:latin typeface="Courier" pitchFamily="49" charset="0"/>
              </a:rPr>
              <a:t>bmi_calculator.html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ED324B7-3DE5-449B-832A-5A5CB4A9C044}"/>
              </a:ext>
            </a:extLst>
          </p:cNvPr>
          <p:cNvSpPr>
            <a:spLocks noGrp="1"/>
          </p:cNvSpPr>
          <p:nvPr>
            <p:ph type="title"/>
          </p:nvPr>
        </p:nvSpPr>
        <p:spPr/>
        <p:txBody>
          <a:bodyPr/>
          <a:lstStyle/>
          <a:p>
            <a:r>
              <a:rPr lang="en-US" altLang="en-US" sz="3600" dirty="0"/>
              <a:t>Case Sensitivity</a:t>
            </a:r>
          </a:p>
        </p:txBody>
      </p:sp>
      <p:sp>
        <p:nvSpPr>
          <p:cNvPr id="3" name="Content Placeholder 2">
            <a:extLst>
              <a:ext uri="{FF2B5EF4-FFF2-40B4-BE49-F238E27FC236}">
                <a16:creationId xmlns:a16="http://schemas.microsoft.com/office/drawing/2014/main" id="{E45B7942-8CF7-4C40-84F0-84B01693DF98}"/>
              </a:ext>
            </a:extLst>
          </p:cNvPr>
          <p:cNvSpPr>
            <a:spLocks noGrp="1"/>
          </p:cNvSpPr>
          <p:nvPr>
            <p:ph sz="half" idx="1"/>
          </p:nvPr>
        </p:nvSpPr>
        <p:spPr>
          <a:xfrm>
            <a:off x="1905000" y="1219201"/>
            <a:ext cx="8001000" cy="3352800"/>
          </a:xfrm>
        </p:spPr>
        <p:txBody>
          <a:bodyPr/>
          <a:lstStyle/>
          <a:p>
            <a:pPr>
              <a:buFont typeface="Arial" charset="0"/>
              <a:buChar char="•"/>
              <a:defRPr/>
            </a:pPr>
            <a:r>
              <a:rPr lang="en-US" sz="2400" dirty="0"/>
              <a:t>Here is an example from the MDN reference page showing a function that returns the square root of a number.</a:t>
            </a:r>
          </a:p>
          <a:p>
            <a:pPr>
              <a:buFont typeface="Arial" charset="0"/>
              <a:buChar char="•"/>
              <a:defRPr/>
            </a:pPr>
            <a:endParaRPr lang="en-US" sz="2400" dirty="0"/>
          </a:p>
          <a:p>
            <a:pPr marL="0" indent="0">
              <a:buNone/>
              <a:defRPr/>
            </a:pPr>
            <a:endParaRPr lang="en-US" sz="2400" dirty="0"/>
          </a:p>
          <a:p>
            <a:pPr marL="0" indent="0">
              <a:buNone/>
              <a:defRPr/>
            </a:pPr>
            <a:endParaRPr lang="en-US" sz="2400" dirty="0"/>
          </a:p>
          <a:p>
            <a:pPr marL="0" indent="0">
              <a:buNone/>
              <a:defRPr/>
            </a:pPr>
            <a:endParaRPr lang="en-US" sz="2400" dirty="0"/>
          </a:p>
          <a:p>
            <a:pPr>
              <a:buFont typeface="Arial" charset="0"/>
              <a:buChar char="•"/>
              <a:defRPr/>
            </a:pPr>
            <a:r>
              <a:rPr lang="en-US" sz="2400" dirty="0"/>
              <a:t>Note that the 'M' (in </a:t>
            </a:r>
            <a:r>
              <a:rPr lang="en-US" sz="2400" dirty="0">
                <a:latin typeface="Courier New" panose="02070309020205020404" pitchFamily="49" charset="0"/>
                <a:cs typeface="Courier New" panose="02070309020205020404" pitchFamily="49" charset="0"/>
              </a:rPr>
              <a:t>Math</a:t>
            </a:r>
            <a:r>
              <a:rPr lang="en-US" sz="2400" dirty="0"/>
              <a:t>) is capitalized, while the 's' (in </a:t>
            </a:r>
            <a:r>
              <a:rPr lang="en-US" sz="2400" dirty="0">
                <a:latin typeface="Courier New" panose="02070309020205020404" pitchFamily="49" charset="0"/>
                <a:cs typeface="Courier New" panose="02070309020205020404" pitchFamily="49" charset="0"/>
              </a:rPr>
              <a:t>sqrt</a:t>
            </a:r>
            <a:r>
              <a:rPr lang="en-US" sz="2400" dirty="0"/>
              <a:t>) is not.</a:t>
            </a:r>
          </a:p>
          <a:p>
            <a:pPr lvl="1">
              <a:buFont typeface="Arial" charset="0"/>
              <a:buChar char="•"/>
              <a:defRPr/>
            </a:pPr>
            <a:r>
              <a:rPr lang="en-US" sz="2000" dirty="0"/>
              <a:t>In other words, when typing out this command, be sure to respect these distinctions. Your code will end up with errors if you do not!</a:t>
            </a:r>
          </a:p>
        </p:txBody>
      </p:sp>
      <p:pic>
        <p:nvPicPr>
          <p:cNvPr id="6" name="Picture 5">
            <a:extLst>
              <a:ext uri="{FF2B5EF4-FFF2-40B4-BE49-F238E27FC236}">
                <a16:creationId xmlns:a16="http://schemas.microsoft.com/office/drawing/2014/main" id="{C256355B-4B22-4BBC-888B-2E79325CD3B7}"/>
              </a:ext>
            </a:extLst>
          </p:cNvPr>
          <p:cNvPicPr>
            <a:picLocks noChangeAspect="1"/>
          </p:cNvPicPr>
          <p:nvPr/>
        </p:nvPicPr>
        <p:blipFill>
          <a:blip r:embed="rId2"/>
          <a:stretch>
            <a:fillRect/>
          </a:stretch>
        </p:blipFill>
        <p:spPr>
          <a:xfrm>
            <a:off x="3810000" y="2372266"/>
            <a:ext cx="4099358" cy="90968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24548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D1A877B-CF41-4C7A-8457-288139A22596}"/>
              </a:ext>
            </a:extLst>
          </p:cNvPr>
          <p:cNvSpPr>
            <a:spLocks noGrp="1"/>
          </p:cNvSpPr>
          <p:nvPr>
            <p:ph type="ctrTitle"/>
          </p:nvPr>
        </p:nvSpPr>
        <p:spPr>
          <a:xfrm>
            <a:off x="2209800" y="1143001"/>
            <a:ext cx="7772400" cy="1470025"/>
          </a:xfrm>
        </p:spPr>
        <p:txBody>
          <a:bodyPr/>
          <a:lstStyle/>
          <a:p>
            <a:pPr eaLnBrk="1" hangingPunct="1"/>
            <a:r>
              <a:rPr lang="en-US" altLang="en-US" dirty="0"/>
              <a:t>JavaScript</a:t>
            </a:r>
          </a:p>
        </p:txBody>
      </p:sp>
      <p:sp>
        <p:nvSpPr>
          <p:cNvPr id="2" name="Subtitle 1">
            <a:extLst>
              <a:ext uri="{FF2B5EF4-FFF2-40B4-BE49-F238E27FC236}">
                <a16:creationId xmlns:a16="http://schemas.microsoft.com/office/drawing/2014/main" id="{492C189B-6F8A-43C4-B55C-9BA914D739BF}"/>
              </a:ext>
            </a:extLst>
          </p:cNvPr>
          <p:cNvSpPr>
            <a:spLocks noGrp="1"/>
          </p:cNvSpPr>
          <p:nvPr>
            <p:ph type="subTitle" idx="1"/>
          </p:nvPr>
        </p:nvSpPr>
        <p:spPr>
          <a:xfrm>
            <a:off x="2667000" y="2667000"/>
            <a:ext cx="7162800" cy="1752600"/>
          </a:xfrm>
        </p:spPr>
        <p:txBody>
          <a:bodyPr rtlCol="0">
            <a:normAutofit/>
          </a:bodyPr>
          <a:lstStyle/>
          <a:p>
            <a:pPr eaLnBrk="1" fontAlgn="auto" hangingPunct="1">
              <a:spcAft>
                <a:spcPts val="0"/>
              </a:spcAft>
              <a:defRPr/>
            </a:pPr>
            <a:r>
              <a:rPr lang="en-US" dirty="0"/>
              <a:t>Predefined Functions</a:t>
            </a:r>
          </a:p>
          <a:p>
            <a:pPr eaLnBrk="1" fontAlgn="auto" hangingPunct="1">
              <a:spcAft>
                <a:spcPts val="0"/>
              </a:spcAft>
              <a:defRPr/>
            </a:pPr>
            <a:r>
              <a:rPr lang="en-US" dirty="0"/>
              <a:t>Using the JavaScript Documentation</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09CF57A-8992-4004-A40E-F4394A24CFFC}"/>
              </a:ext>
            </a:extLst>
          </p:cNvPr>
          <p:cNvSpPr>
            <a:spLocks noGrp="1"/>
          </p:cNvSpPr>
          <p:nvPr>
            <p:ph type="title"/>
          </p:nvPr>
        </p:nvSpPr>
        <p:spPr>
          <a:xfrm>
            <a:off x="1676400" y="109539"/>
            <a:ext cx="6400800" cy="852487"/>
          </a:xfrm>
        </p:spPr>
        <p:txBody>
          <a:bodyPr/>
          <a:lstStyle/>
          <a:p>
            <a:pPr eaLnBrk="1" hangingPunct="1"/>
            <a:r>
              <a:rPr lang="en-US" altLang="en-US" dirty="0"/>
              <a:t>Learning Objectives</a:t>
            </a:r>
          </a:p>
        </p:txBody>
      </p:sp>
      <p:sp>
        <p:nvSpPr>
          <p:cNvPr id="3075" name="Content Placeholder 2">
            <a:extLst>
              <a:ext uri="{FF2B5EF4-FFF2-40B4-BE49-F238E27FC236}">
                <a16:creationId xmlns:a16="http://schemas.microsoft.com/office/drawing/2014/main" id="{19429201-1071-40D8-AFDD-10B2FDE72E57}"/>
              </a:ext>
            </a:extLst>
          </p:cNvPr>
          <p:cNvSpPr>
            <a:spLocks noGrp="1"/>
          </p:cNvSpPr>
          <p:nvPr>
            <p:ph idx="1"/>
          </p:nvPr>
        </p:nvSpPr>
        <p:spPr>
          <a:xfrm>
            <a:off x="1752600" y="1143000"/>
            <a:ext cx="7620000" cy="4876800"/>
          </a:xfrm>
        </p:spPr>
        <p:txBody>
          <a:bodyPr/>
          <a:lstStyle/>
          <a:p>
            <a:pPr marL="57150" indent="0" eaLnBrk="1" hangingPunct="1">
              <a:buNone/>
              <a:defRPr/>
            </a:pPr>
            <a:r>
              <a:rPr lang="en-US" sz="2400" dirty="0"/>
              <a:t>By the end of this lecture, you should be able to:</a:t>
            </a:r>
          </a:p>
          <a:p>
            <a:pPr marL="57150" indent="0" eaLnBrk="1" hangingPunct="1">
              <a:buNone/>
              <a:defRPr/>
            </a:pPr>
            <a:endParaRPr lang="en-US" sz="2400" dirty="0"/>
          </a:p>
          <a:p>
            <a:pPr lvl="1" eaLnBrk="1" hangingPunct="1">
              <a:buFont typeface="Arial" charset="0"/>
              <a:buChar char="–"/>
              <a:defRPr/>
            </a:pPr>
            <a:r>
              <a:rPr lang="en-US" sz="1800" dirty="0"/>
              <a:t>Understand the difference between "user-defined" functions and "predefined" (a.k.a. 'built-in') functions</a:t>
            </a:r>
          </a:p>
          <a:p>
            <a:pPr lvl="1" eaLnBrk="1" hangingPunct="1">
              <a:buFont typeface="Arial" charset="0"/>
              <a:buChar char="–"/>
              <a:defRPr/>
            </a:pPr>
            <a:r>
              <a:rPr lang="en-US" sz="1800" dirty="0"/>
              <a:t>Understand how to look up and investigate the documentation for predefined JavaScript functions</a:t>
            </a:r>
          </a:p>
          <a:p>
            <a:pPr lvl="1" eaLnBrk="1" hangingPunct="1">
              <a:buFont typeface="Arial" charset="0"/>
              <a:buChar char="–"/>
              <a:defRPr/>
            </a:pPr>
            <a:r>
              <a:rPr lang="en-US" sz="1800" dirty="0"/>
              <a:t>Be able to comfortably work with built-in functions, especially:</a:t>
            </a:r>
          </a:p>
          <a:p>
            <a:pPr lvl="2" eaLnBrk="1" hangingPunct="1">
              <a:buFont typeface="Arial" charset="0"/>
              <a:buChar char="–"/>
              <a:defRPr/>
            </a:pPr>
            <a:r>
              <a:rPr lang="en-US" sz="1400" dirty="0"/>
              <a:t>The functions in the </a:t>
            </a:r>
            <a:r>
              <a:rPr lang="en-US" sz="1400" dirty="0">
                <a:latin typeface="Courier New" panose="02070309020205020404" pitchFamily="49" charset="0"/>
                <a:cs typeface="Courier New" panose="02070309020205020404" pitchFamily="49" charset="0"/>
              </a:rPr>
              <a:t>Date</a:t>
            </a:r>
            <a:r>
              <a:rPr lang="en-US" sz="1400" dirty="0"/>
              <a:t> class</a:t>
            </a:r>
          </a:p>
          <a:p>
            <a:pPr lvl="2" eaLnBrk="1" hangingPunct="1">
              <a:buFont typeface="Arial" charset="0"/>
              <a:buChar char="–"/>
              <a:defRPr/>
            </a:pPr>
            <a:r>
              <a:rPr lang="en-US" sz="1400" dirty="0"/>
              <a:t>The functions in the </a:t>
            </a:r>
            <a:r>
              <a:rPr lang="en-US" sz="1400" dirty="0">
                <a:latin typeface="Courier New" panose="02070309020205020404" pitchFamily="49" charset="0"/>
                <a:cs typeface="Courier New" panose="02070309020205020404" pitchFamily="49" charset="0"/>
              </a:rPr>
              <a:t>Math</a:t>
            </a:r>
            <a:r>
              <a:rPr lang="en-US" sz="1400" dirty="0"/>
              <a:t> class</a:t>
            </a:r>
          </a:p>
          <a:p>
            <a:pPr lvl="3" eaLnBrk="1" hangingPunct="1">
              <a:buFont typeface="Arial" charset="0"/>
              <a:buChar char="–"/>
              <a:defRPr/>
            </a:pPr>
            <a:r>
              <a:rPr lang="en-US" sz="1000" dirty="0">
                <a:latin typeface="Courier New" panose="02070309020205020404" pitchFamily="49" charset="0"/>
                <a:cs typeface="Courier New" panose="02070309020205020404" pitchFamily="49" charset="0"/>
              </a:rPr>
              <a:t>Math.random()</a:t>
            </a:r>
          </a:p>
          <a:p>
            <a:pPr lvl="3" eaLnBrk="1" hangingPunct="1">
              <a:buFont typeface="Arial" charset="0"/>
              <a:buChar char="–"/>
              <a:defRPr/>
            </a:pPr>
            <a:r>
              <a:rPr lang="en-US" sz="1000" dirty="0">
                <a:latin typeface="Courier New" panose="02070309020205020404" pitchFamily="49" charset="0"/>
                <a:cs typeface="Courier New" panose="02070309020205020404" pitchFamily="49" charset="0"/>
              </a:rPr>
              <a:t>Math.sqrt()</a:t>
            </a:r>
          </a:p>
          <a:p>
            <a:pPr lvl="3" eaLnBrk="1" hangingPunct="1">
              <a:buFont typeface="Arial" charset="0"/>
              <a:buChar char="–"/>
              <a:defRPr/>
            </a:pPr>
            <a:r>
              <a:rPr lang="en-US" sz="1000" dirty="0"/>
              <a:t>Be able to look up and apply other functions in this class</a:t>
            </a:r>
          </a:p>
          <a:p>
            <a:pPr lvl="2" eaLnBrk="1" hangingPunct="1">
              <a:buFont typeface="Arial" charset="0"/>
              <a:buChar char="–"/>
              <a:defRPr/>
            </a:pPr>
            <a:r>
              <a:rPr lang="en-US" sz="1400" dirty="0"/>
              <a:t>The </a:t>
            </a:r>
            <a:r>
              <a:rPr lang="en-US" sz="1400" dirty="0">
                <a:latin typeface="Courier New" panose="02070309020205020404" pitchFamily="49" charset="0"/>
                <a:cs typeface="Courier New" panose="02070309020205020404" pitchFamily="49" charset="0"/>
              </a:rPr>
              <a:t>toFixed() </a:t>
            </a:r>
            <a:r>
              <a:rPr lang="en-US" sz="1400" dirty="0"/>
              <a:t>function</a:t>
            </a:r>
          </a:p>
          <a:p>
            <a:pPr marL="457200" lvl="1" indent="0" eaLnBrk="1" hangingPunct="1">
              <a:buNone/>
              <a:defRPr/>
            </a:pPr>
            <a:endParaRPr lang="en-US" sz="1800" dirty="0"/>
          </a:p>
          <a:p>
            <a:pPr marL="457200" lvl="1" indent="0" eaLnBrk="1" hangingPunct="1">
              <a:buNone/>
              <a:defRPr/>
            </a:pPr>
            <a:endParaRPr lang="en-US" sz="1800" dirty="0"/>
          </a:p>
          <a:p>
            <a:pPr lvl="1" eaLnBrk="1" hangingPunct="1">
              <a:buFont typeface="Arial" charset="0"/>
              <a:buChar char="–"/>
              <a:defRPr/>
            </a:pPr>
            <a:endParaRPr lang="en-US" sz="1800" dirty="0"/>
          </a:p>
          <a:p>
            <a:pPr marL="457200" lvl="1" indent="0" eaLnBrk="1" hangingPunct="1">
              <a:buNone/>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a:p>
            <a:pPr lvl="1" eaLnBrk="1" hangingPunct="1">
              <a:buFont typeface="Arial" charset="0"/>
              <a:buChar char="–"/>
              <a:defRPr/>
            </a:pPr>
            <a:endParaRPr lang="en-US" sz="1800" dirty="0"/>
          </a:p>
        </p:txBody>
      </p:sp>
      <p:pic>
        <p:nvPicPr>
          <p:cNvPr id="5124" name="Picture 4" descr="C:\Users\yosef\Dropbox\130 Expression Web\images\question_mark_learning.jpg">
            <a:extLst>
              <a:ext uri="{FF2B5EF4-FFF2-40B4-BE49-F238E27FC236}">
                <a16:creationId xmlns:a16="http://schemas.microsoft.com/office/drawing/2014/main" id="{83EB4D87-C53A-4368-8E24-5532C3B0B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4330">
            <a:off x="8959850" y="95250"/>
            <a:ext cx="17335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7CC6A156-0F74-436E-BAB3-7E39D847CCD7}"/>
              </a:ext>
            </a:extLst>
          </p:cNvPr>
          <p:cNvSpPr>
            <a:spLocks noGrp="1"/>
          </p:cNvSpPr>
          <p:nvPr>
            <p:ph type="title"/>
          </p:nvPr>
        </p:nvSpPr>
        <p:spPr>
          <a:xfrm>
            <a:off x="1905000" y="11113"/>
            <a:ext cx="8229600" cy="762000"/>
          </a:xfrm>
        </p:spPr>
        <p:txBody>
          <a:bodyPr/>
          <a:lstStyle/>
          <a:p>
            <a:r>
              <a:rPr lang="en-US" altLang="en-US" sz="3200" dirty="0"/>
              <a:t>'Predefined' (aka 'Built-In‘) Functions</a:t>
            </a:r>
            <a:endParaRPr lang="en-US" altLang="en-US" sz="3200" dirty="0">
              <a:latin typeface="Courier New" panose="02070309020205020404" pitchFamily="49" charset="0"/>
              <a:cs typeface="Courier New" panose="02070309020205020404" pitchFamily="49" charset="0"/>
            </a:endParaRPr>
          </a:p>
        </p:txBody>
      </p:sp>
      <p:sp>
        <p:nvSpPr>
          <p:cNvPr id="6147" name="Content Placeholder 2">
            <a:extLst>
              <a:ext uri="{FF2B5EF4-FFF2-40B4-BE49-F238E27FC236}">
                <a16:creationId xmlns:a16="http://schemas.microsoft.com/office/drawing/2014/main" id="{8DE4256F-AE22-4E76-BC72-96E0D75E440A}"/>
              </a:ext>
            </a:extLst>
          </p:cNvPr>
          <p:cNvSpPr>
            <a:spLocks noGrp="1"/>
          </p:cNvSpPr>
          <p:nvPr>
            <p:ph idx="1"/>
          </p:nvPr>
        </p:nvSpPr>
        <p:spPr>
          <a:xfrm>
            <a:off x="1752600" y="773114"/>
            <a:ext cx="8382000" cy="4941887"/>
          </a:xfrm>
        </p:spPr>
        <p:txBody>
          <a:bodyPr/>
          <a:lstStyle/>
          <a:p>
            <a:pPr marL="0" indent="0">
              <a:buNone/>
              <a:defRPr/>
            </a:pPr>
            <a:r>
              <a:rPr lang="en-US" altLang="en-US" sz="1400" dirty="0"/>
              <a:t>Think back to the </a:t>
            </a:r>
            <a:r>
              <a:rPr lang="en-US" altLang="en-US" sz="1400" u="sng" dirty="0"/>
              <a:t>user-defined</a:t>
            </a:r>
            <a:r>
              <a:rPr lang="en-US" altLang="en-US" sz="1400" dirty="0"/>
              <a:t> functions we have been creating. For example: </a:t>
            </a:r>
          </a:p>
          <a:p>
            <a:pPr marL="400050" lvl="1" indent="0">
              <a:buNone/>
              <a:defRPr/>
            </a:pPr>
            <a:r>
              <a:rPr lang="en-US" altLang="en-US" sz="1100" dirty="0">
                <a:latin typeface="Courier New" panose="02070309020205020404" pitchFamily="49" charset="0"/>
                <a:cs typeface="Courier New" panose="02070309020205020404" pitchFamily="49" charset="0"/>
              </a:rPr>
              <a:t>function greetUser()</a:t>
            </a:r>
          </a:p>
          <a:p>
            <a:pPr marL="400050" lvl="1" indent="0">
              <a:buNone/>
              <a:defRPr/>
            </a:pPr>
            <a:r>
              <a:rPr lang="en-US" altLang="en-US" sz="1100" dirty="0">
                <a:latin typeface="Courier New" panose="02070309020205020404" pitchFamily="49" charset="0"/>
                <a:cs typeface="Courier New" panose="02070309020205020404" pitchFamily="49" charset="0"/>
              </a:rPr>
              <a:t>{</a:t>
            </a:r>
          </a:p>
          <a:p>
            <a:pPr marL="400050" lvl="1" indent="0">
              <a:buNone/>
              <a:defRPr/>
            </a:pPr>
            <a:r>
              <a:rPr lang="en-US" altLang="en-US" sz="1100" dirty="0">
                <a:latin typeface="Courier New" panose="02070309020205020404" pitchFamily="49" charset="0"/>
                <a:cs typeface="Courier New" panose="02070309020205020404" pitchFamily="49" charset="0"/>
              </a:rPr>
              <a:t>  alert("Hello");</a:t>
            </a:r>
          </a:p>
          <a:p>
            <a:pPr marL="400050" lvl="1" indent="0">
              <a:buNone/>
              <a:defRPr/>
            </a:pPr>
            <a:r>
              <a:rPr lang="en-US" altLang="en-US" sz="1100" dirty="0">
                <a:latin typeface="Courier New" panose="02070309020205020404" pitchFamily="49" charset="0"/>
                <a:cs typeface="Courier New" panose="02070309020205020404" pitchFamily="49" charset="0"/>
              </a:rPr>
              <a:t>}</a:t>
            </a:r>
          </a:p>
          <a:p>
            <a:pPr>
              <a:defRPr/>
            </a:pPr>
            <a:endParaRPr lang="en-US" altLang="en-US" sz="1400" dirty="0"/>
          </a:p>
          <a:p>
            <a:pPr marL="0" indent="0">
              <a:buNone/>
              <a:defRPr/>
            </a:pPr>
            <a:r>
              <a:rPr lang="en-US" altLang="en-US" sz="1400" dirty="0"/>
              <a:t>In addition to the infinite variety of user-defined functions that we could write ourselves, JavaScript also comes with many, many 'built-in' or ‘predefined’ functions. The  </a:t>
            </a:r>
            <a:r>
              <a:rPr lang="en-US" altLang="en-US" sz="1400" b="1" dirty="0">
                <a:latin typeface="Courier New" panose="02070309020205020404" pitchFamily="49" charset="0"/>
                <a:cs typeface="Courier New" panose="02070309020205020404" pitchFamily="49" charset="0"/>
              </a:rPr>
              <a:t>parseInt() </a:t>
            </a:r>
            <a:r>
              <a:rPr lang="en-US" altLang="en-US" sz="1400" dirty="0"/>
              <a:t>and  </a:t>
            </a:r>
            <a:r>
              <a:rPr lang="en-US" altLang="en-US" sz="1400" b="1" dirty="0">
                <a:latin typeface="Courier New" panose="02070309020205020404" pitchFamily="49" charset="0"/>
                <a:cs typeface="Courier New" panose="02070309020205020404" pitchFamily="49" charset="0"/>
              </a:rPr>
              <a:t>parseFloat() </a:t>
            </a:r>
            <a:r>
              <a:rPr lang="en-US" altLang="en-US" sz="1400" dirty="0"/>
              <a:t>functions are examples of such built-in functions. </a:t>
            </a:r>
          </a:p>
          <a:p>
            <a:pPr>
              <a:defRPr/>
            </a:pPr>
            <a:endParaRPr lang="en-US" altLang="en-US" sz="1400" dirty="0"/>
          </a:p>
          <a:p>
            <a:pPr marL="0" indent="0">
              <a:buNone/>
              <a:defRPr/>
            </a:pPr>
            <a:r>
              <a:rPr lang="en-US" altLang="en-US" sz="1400" dirty="0"/>
              <a:t>Predefined functions are written by the creators of a programming language in order to solve many common or anticipated coding situations that may arise. For example, the people who created JavaScript recognized that programmers would quite likely need to access the date or time in their code, or that they would need to do various mathematical operations. For this reason, the creators wrote a series of predefined functions to accomplish these tasks. </a:t>
            </a:r>
          </a:p>
          <a:p>
            <a:pPr>
              <a:defRPr/>
            </a:pPr>
            <a:endParaRPr lang="en-US" altLang="en-US" sz="1400" dirty="0"/>
          </a:p>
          <a:p>
            <a:pPr marL="0" indent="0">
              <a:buNone/>
              <a:defRPr/>
            </a:pPr>
            <a:r>
              <a:rPr lang="en-US" altLang="en-US" sz="1400" dirty="0"/>
              <a:t>We have seen and used several predefined functions already. Examples include:</a:t>
            </a:r>
          </a:p>
          <a:p>
            <a:pPr lvl="1">
              <a:buFont typeface="Arial" panose="020B0604020202020204" pitchFamily="34" charset="0"/>
              <a:buChar char="•"/>
              <a:defRPr/>
            </a:pPr>
            <a:r>
              <a:rPr lang="en-US" altLang="en-US" sz="1100" b="1" dirty="0">
                <a:latin typeface="Courier New" panose="02070309020205020404" pitchFamily="49" charset="0"/>
                <a:cs typeface="Courier New" panose="02070309020205020404" pitchFamily="49" charset="0"/>
              </a:rPr>
              <a:t>alert()</a:t>
            </a:r>
          </a:p>
          <a:p>
            <a:pPr lvl="1">
              <a:buFont typeface="Arial" panose="020B0604020202020204" pitchFamily="34" charset="0"/>
              <a:buChar char="•"/>
              <a:defRPr/>
            </a:pPr>
            <a:r>
              <a:rPr lang="en-US" altLang="en-US" sz="1100" b="1" dirty="0">
                <a:latin typeface="Courier New" panose="02070309020205020404" pitchFamily="49" charset="0"/>
                <a:cs typeface="Courier New" panose="02070309020205020404" pitchFamily="49" charset="0"/>
              </a:rPr>
              <a:t>getElementById()</a:t>
            </a:r>
          </a:p>
          <a:p>
            <a:pPr lvl="1">
              <a:buFont typeface="Arial" panose="020B0604020202020204" pitchFamily="34" charset="0"/>
              <a:buChar char="•"/>
              <a:defRPr/>
            </a:pPr>
            <a:r>
              <a:rPr lang="en-US" altLang="en-US" sz="1100" b="1" dirty="0">
                <a:latin typeface="Courier New" panose="02070309020205020404" pitchFamily="49" charset="0"/>
                <a:cs typeface="Courier New" panose="02070309020205020404" pitchFamily="49" charset="0"/>
              </a:rPr>
              <a:t>Date()</a:t>
            </a:r>
          </a:p>
          <a:p>
            <a:pPr lvl="1">
              <a:buFont typeface="Arial" panose="020B0604020202020204" pitchFamily="34" charset="0"/>
              <a:buChar char="•"/>
              <a:defRPr/>
            </a:pPr>
            <a:r>
              <a:rPr lang="en-US" altLang="en-US" sz="1100" b="1" dirty="0">
                <a:latin typeface="Courier New" panose="02070309020205020404" pitchFamily="49" charset="0"/>
                <a:cs typeface="Courier New" panose="02070309020205020404" pitchFamily="49" charset="0"/>
              </a:rPr>
              <a:t>Math.sqrt()</a:t>
            </a:r>
          </a:p>
          <a:p>
            <a:pPr lvl="1">
              <a:buFont typeface="Arial" panose="020B0604020202020204" pitchFamily="34" charset="0"/>
              <a:buChar char="•"/>
              <a:defRPr/>
            </a:pPr>
            <a:r>
              <a:rPr lang="en-US" altLang="en-US" sz="1100" b="1" dirty="0">
                <a:latin typeface="Courier New" panose="02070309020205020404" pitchFamily="49" charset="0"/>
                <a:cs typeface="Courier New" panose="02070309020205020404" pitchFamily="49" charset="0"/>
              </a:rPr>
              <a:t>parseInt()</a:t>
            </a:r>
          </a:p>
          <a:p>
            <a:pPr lvl="1">
              <a:buFont typeface="Arial" panose="020B0604020202020204" pitchFamily="34" charset="0"/>
              <a:buChar char="•"/>
              <a:defRPr/>
            </a:pPr>
            <a:r>
              <a:rPr lang="en-US" altLang="en-US" sz="1100" b="1" dirty="0">
                <a:latin typeface="Courier New" panose="02070309020205020404" pitchFamily="49" charset="0"/>
                <a:cs typeface="Courier New" panose="02070309020205020404" pitchFamily="49" charset="0"/>
              </a:rPr>
              <a:t>parseFloat()</a:t>
            </a:r>
          </a:p>
          <a:p>
            <a:pPr lvl="1">
              <a:buFont typeface="Arial" panose="020B0604020202020204" pitchFamily="34" charset="0"/>
              <a:buChar char="•"/>
              <a:defRPr/>
            </a:pPr>
            <a:r>
              <a:rPr lang="en-US" altLang="en-US" sz="1100" b="1" dirty="0">
                <a:latin typeface="Courier New" panose="02070309020205020404" pitchFamily="49" charset="0"/>
                <a:cs typeface="Courier New" panose="02070309020205020404" pitchFamily="49" charset="0"/>
              </a:rPr>
              <a:t>toFixed()</a:t>
            </a:r>
          </a:p>
        </p:txBody>
      </p:sp>
      <p:sp>
        <p:nvSpPr>
          <p:cNvPr id="6148" name="Slide Number Placeholder 3">
            <a:extLst>
              <a:ext uri="{FF2B5EF4-FFF2-40B4-BE49-F238E27FC236}">
                <a16:creationId xmlns:a16="http://schemas.microsoft.com/office/drawing/2014/main" id="{010FBDA9-2297-4877-8B59-26CD17A74A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4F10942-2BDD-4B9F-93E3-2B0C80D8EE63}" type="slidenum">
              <a:rPr lang="en-US" altLang="en-US" sz="1200">
                <a:solidFill>
                  <a:srgbClr val="898989"/>
                </a:solidFill>
                <a:latin typeface="Arial" panose="020B0604020202020204" pitchFamily="34" charset="0"/>
              </a:rPr>
              <a:pPr>
                <a:spcBef>
                  <a:spcPct val="0"/>
                </a:spcBef>
                <a:buFontTx/>
                <a:buNone/>
              </a:pPr>
              <a:t>92</a:t>
            </a:fld>
            <a:endParaRPr lang="en-US" altLang="en-US" sz="1200" dirty="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7">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7">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7">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7">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7">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4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C485A5A8-91C8-48A3-B129-5DFFF030280B}"/>
              </a:ext>
            </a:extLst>
          </p:cNvPr>
          <p:cNvSpPr>
            <a:spLocks noGrp="1"/>
          </p:cNvSpPr>
          <p:nvPr>
            <p:ph idx="1"/>
          </p:nvPr>
        </p:nvSpPr>
        <p:spPr>
          <a:xfrm>
            <a:off x="2209800" y="2514600"/>
            <a:ext cx="3200400" cy="1524000"/>
          </a:xfrm>
        </p:spPr>
        <p:txBody>
          <a:bodyPr/>
          <a:lstStyle/>
          <a:p>
            <a:pPr marL="0" indent="0" eaLnBrk="1" hangingPunct="1">
              <a:buNone/>
            </a:pPr>
            <a:r>
              <a:rPr lang="en-US" altLang="en-US" sz="1600" dirty="0"/>
              <a:t>Here is a partial screen capture from the MDN documentation showing some of the predefined functions that allow us to do various mathematical calculations.</a:t>
            </a:r>
          </a:p>
        </p:txBody>
      </p:sp>
      <p:sp>
        <p:nvSpPr>
          <p:cNvPr id="8195" name="Slide Number Placeholder 3">
            <a:extLst>
              <a:ext uri="{FF2B5EF4-FFF2-40B4-BE49-F238E27FC236}">
                <a16:creationId xmlns:a16="http://schemas.microsoft.com/office/drawing/2014/main" id="{CF5072F0-5654-4F3B-845E-C091F1C461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E547D60-E952-4D63-9B14-0C9E2736A8F9}" type="slidenum">
              <a:rPr lang="en-US" altLang="en-US" sz="1200">
                <a:solidFill>
                  <a:srgbClr val="898989"/>
                </a:solidFill>
                <a:latin typeface="Arial" panose="020B0604020202020204" pitchFamily="34" charset="0"/>
              </a:rPr>
              <a:pPr>
                <a:spcBef>
                  <a:spcPct val="0"/>
                </a:spcBef>
                <a:buFontTx/>
                <a:buNone/>
              </a:pPr>
              <a:t>93</a:t>
            </a:fld>
            <a:endParaRPr lang="en-US" altLang="en-US" sz="1200" dirty="0">
              <a:solidFill>
                <a:srgbClr val="898989"/>
              </a:solidFill>
              <a:latin typeface="Arial" panose="020B0604020202020204" pitchFamily="34" charset="0"/>
            </a:endParaRPr>
          </a:p>
        </p:txBody>
      </p:sp>
      <p:sp>
        <p:nvSpPr>
          <p:cNvPr id="8196" name="Title 1">
            <a:extLst>
              <a:ext uri="{FF2B5EF4-FFF2-40B4-BE49-F238E27FC236}">
                <a16:creationId xmlns:a16="http://schemas.microsoft.com/office/drawing/2014/main" id="{80BA68EE-9267-4385-B110-749D8F4DAFEA}"/>
              </a:ext>
            </a:extLst>
          </p:cNvPr>
          <p:cNvSpPr txBox="1">
            <a:spLocks/>
          </p:cNvSpPr>
          <p:nvPr/>
        </p:nvSpPr>
        <p:spPr bwMode="auto">
          <a:xfrm>
            <a:off x="2057400" y="762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dirty="0"/>
              <a:t>Example: Predefined functions in the </a:t>
            </a:r>
            <a:r>
              <a:rPr lang="en-US" altLang="en-US" sz="2800" dirty="0">
                <a:latin typeface="Courier New" panose="02070309020205020404" pitchFamily="49" charset="0"/>
                <a:cs typeface="Courier New" panose="02070309020205020404" pitchFamily="49" charset="0"/>
              </a:rPr>
              <a:t>Math</a:t>
            </a:r>
            <a:r>
              <a:rPr lang="en-US" altLang="en-US" sz="2800" dirty="0"/>
              <a:t> class</a:t>
            </a:r>
            <a:endParaRPr lang="en-US" altLang="en-US" sz="2800" dirty="0">
              <a:latin typeface="Courier New" panose="02070309020205020404" pitchFamily="49" charset="0"/>
              <a:cs typeface="Courier New" panose="02070309020205020404" pitchFamily="49" charset="0"/>
            </a:endParaRPr>
          </a:p>
        </p:txBody>
      </p:sp>
      <p:pic>
        <p:nvPicPr>
          <p:cNvPr id="8197" name="Picture 4">
            <a:extLst>
              <a:ext uri="{FF2B5EF4-FFF2-40B4-BE49-F238E27FC236}">
                <a16:creationId xmlns:a16="http://schemas.microsoft.com/office/drawing/2014/main" id="{1E775231-2AB0-478A-A3BB-C10A7D6868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89689" y="614364"/>
            <a:ext cx="3375025" cy="6010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BF7C0226-9D5D-4012-BFF1-6A17F08E0EC6}"/>
              </a:ext>
            </a:extLst>
          </p:cNvPr>
          <p:cNvSpPr>
            <a:spLocks noGrp="1"/>
          </p:cNvSpPr>
          <p:nvPr>
            <p:ph idx="1"/>
          </p:nvPr>
        </p:nvSpPr>
        <p:spPr>
          <a:xfrm>
            <a:off x="1905000" y="685800"/>
            <a:ext cx="8001000" cy="304800"/>
          </a:xfrm>
        </p:spPr>
        <p:txBody>
          <a:bodyPr/>
          <a:lstStyle/>
          <a:p>
            <a:pPr marL="0" indent="0" eaLnBrk="1" hangingPunct="1">
              <a:buNone/>
            </a:pPr>
            <a:r>
              <a:rPr lang="en-US" altLang="en-US" sz="1600" dirty="0"/>
              <a:t>Clicking on the </a:t>
            </a:r>
            <a:r>
              <a:rPr lang="en-US" altLang="en-US" sz="1600" dirty="0">
                <a:latin typeface="Courier New" panose="02070309020205020404" pitchFamily="49" charset="0"/>
                <a:cs typeface="Courier New" panose="02070309020205020404" pitchFamily="49" charset="0"/>
              </a:rPr>
              <a:t>Math.sqrt(x)</a:t>
            </a:r>
            <a:r>
              <a:rPr lang="en-US" altLang="en-US" sz="1600" dirty="0"/>
              <a:t> function brings us to this page:</a:t>
            </a:r>
          </a:p>
        </p:txBody>
      </p:sp>
      <p:sp>
        <p:nvSpPr>
          <p:cNvPr id="9219" name="Slide Number Placeholder 3">
            <a:extLst>
              <a:ext uri="{FF2B5EF4-FFF2-40B4-BE49-F238E27FC236}">
                <a16:creationId xmlns:a16="http://schemas.microsoft.com/office/drawing/2014/main" id="{5242DFA6-571D-4544-8DE8-C260417C96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F36965-8EB1-410F-9C20-7C7DA790E2C1}" type="slidenum">
              <a:rPr lang="en-US" altLang="en-US" sz="1200">
                <a:solidFill>
                  <a:srgbClr val="898989"/>
                </a:solidFill>
                <a:latin typeface="Arial" panose="020B0604020202020204" pitchFamily="34" charset="0"/>
              </a:rPr>
              <a:pPr>
                <a:spcBef>
                  <a:spcPct val="0"/>
                </a:spcBef>
                <a:buFontTx/>
                <a:buNone/>
              </a:pPr>
              <a:t>94</a:t>
            </a:fld>
            <a:endParaRPr lang="en-US" altLang="en-US" sz="1200" dirty="0">
              <a:solidFill>
                <a:srgbClr val="898989"/>
              </a:solidFill>
              <a:latin typeface="Arial" panose="020B0604020202020204" pitchFamily="34" charset="0"/>
            </a:endParaRPr>
          </a:p>
        </p:txBody>
      </p:sp>
      <p:sp>
        <p:nvSpPr>
          <p:cNvPr id="9220" name="Title 1">
            <a:extLst>
              <a:ext uri="{FF2B5EF4-FFF2-40B4-BE49-F238E27FC236}">
                <a16:creationId xmlns:a16="http://schemas.microsoft.com/office/drawing/2014/main" id="{E51F1CC2-9235-45A0-BEDD-2240B693998F}"/>
              </a:ext>
            </a:extLst>
          </p:cNvPr>
          <p:cNvSpPr txBox="1">
            <a:spLocks/>
          </p:cNvSpPr>
          <p:nvPr/>
        </p:nvSpPr>
        <p:spPr bwMode="auto">
          <a:xfrm>
            <a:off x="2057400" y="762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dirty="0"/>
              <a:t>Example: Predefined functions in the </a:t>
            </a:r>
            <a:r>
              <a:rPr lang="en-US" altLang="en-US" sz="2800" dirty="0">
                <a:latin typeface="Courier New" panose="02070309020205020404" pitchFamily="49" charset="0"/>
                <a:cs typeface="Courier New" panose="02070309020205020404" pitchFamily="49" charset="0"/>
              </a:rPr>
              <a:t>Math</a:t>
            </a:r>
            <a:r>
              <a:rPr lang="en-US" altLang="en-US" sz="2800" dirty="0"/>
              <a:t> class</a:t>
            </a:r>
            <a:endParaRPr lang="en-US" altLang="en-US" sz="2800" dirty="0">
              <a:latin typeface="Courier New" panose="02070309020205020404" pitchFamily="49" charset="0"/>
              <a:cs typeface="Courier New" panose="02070309020205020404" pitchFamily="49" charset="0"/>
            </a:endParaRPr>
          </a:p>
        </p:txBody>
      </p:sp>
      <p:pic>
        <p:nvPicPr>
          <p:cNvPr id="9221" name="Picture 2">
            <a:extLst>
              <a:ext uri="{FF2B5EF4-FFF2-40B4-BE49-F238E27FC236}">
                <a16:creationId xmlns:a16="http://schemas.microsoft.com/office/drawing/2014/main" id="{2B100B0D-F42F-40EC-A93B-D46D26E7F0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30514" y="1447800"/>
            <a:ext cx="6707187" cy="4953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E4E7ACAC-AFCE-4D1D-9EDC-DDA345F24B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8DAE101-0978-4000-9C2A-A6A5E67C2F9E}" type="slidenum">
              <a:rPr lang="en-US" altLang="en-US" sz="1200">
                <a:solidFill>
                  <a:srgbClr val="898989"/>
                </a:solidFill>
                <a:latin typeface="Arial" panose="020B0604020202020204" pitchFamily="34" charset="0"/>
              </a:rPr>
              <a:pPr>
                <a:spcBef>
                  <a:spcPct val="0"/>
                </a:spcBef>
                <a:buFontTx/>
                <a:buNone/>
              </a:pPr>
              <a:t>95</a:t>
            </a:fld>
            <a:endParaRPr lang="en-US" altLang="en-US" sz="1200" dirty="0">
              <a:solidFill>
                <a:srgbClr val="898989"/>
              </a:solidFill>
              <a:latin typeface="Arial" panose="020B0604020202020204" pitchFamily="34" charset="0"/>
            </a:endParaRPr>
          </a:p>
        </p:txBody>
      </p:sp>
      <p:sp>
        <p:nvSpPr>
          <p:cNvPr id="16387" name="TextBox 4">
            <a:extLst>
              <a:ext uri="{FF2B5EF4-FFF2-40B4-BE49-F238E27FC236}">
                <a16:creationId xmlns:a16="http://schemas.microsoft.com/office/drawing/2014/main" id="{55981D07-E798-4796-BC16-7C70F34DC985}"/>
              </a:ext>
            </a:extLst>
          </p:cNvPr>
          <p:cNvSpPr txBox="1">
            <a:spLocks noChangeArrowheads="1"/>
          </p:cNvSpPr>
          <p:nvPr/>
        </p:nvSpPr>
        <p:spPr bwMode="auto">
          <a:xfrm>
            <a:off x="1752600" y="520512"/>
            <a:ext cx="8534400"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&lt;!DOCTYPE html&gt;</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&lt;html lang="en"&gt;</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&lt;head&gt;</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&lt;meta charset="utf-8"&gt;</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&lt;title&gt;Dice Roller&lt;/title&gt;</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&lt;/head&gt;</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&lt;body&gt;</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&lt;h1&gt;Dice Roll Game&lt;/h1&gt;</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&lt;button type="button" onclick="dieRoll()"&gt;Roll the Die!&lt;/button&gt;</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&lt;div id="results"&gt;&lt;/div&gt;&lt;!-- end of results div --&gt;</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&lt;script&gt;</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  function dieRoll()</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      var die1, die2;</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      var resultsString;</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      die1 = (Math.random()*6)+1; //die1 holds a float between 1.0 and 6.9999</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      die2 = (Math.random()*6)+1; </a:t>
            </a:r>
          </a:p>
          <a:p>
            <a:pPr eaLnBrk="1" hangingPunct="1">
              <a:spcBef>
                <a:spcPct val="0"/>
              </a:spcBef>
              <a:buFontTx/>
              <a:buNone/>
            </a:pPr>
            <a:endParaRPr lang="en-US" altLang="en-US" sz="120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      die1 = parseInt(die1);</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      die2 = parseInt(die2);</a:t>
            </a:r>
          </a:p>
          <a:p>
            <a:pPr eaLnBrk="1" hangingPunct="1">
              <a:spcBef>
                <a:spcPct val="0"/>
              </a:spcBef>
              <a:buFontTx/>
              <a:buNone/>
            </a:pPr>
            <a:endParaRPr lang="en-US" altLang="en-US" sz="120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      resultsString = "Your first die was a " + die1</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          + ", and your second die was a "</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          + die2 + ".";</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      document.getElementById("results").innerHTML = resultsString;</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&lt;/script&gt;</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&lt;/body&gt;</a:t>
            </a:r>
          </a:p>
          <a:p>
            <a:pPr eaLnBrk="1" hangingPunct="1">
              <a:spcBef>
                <a:spcPct val="0"/>
              </a:spcBef>
              <a:buFontTx/>
              <a:buNone/>
            </a:pPr>
            <a:r>
              <a:rPr lang="en-US" altLang="en-US" sz="1200" dirty="0">
                <a:latin typeface="Courier New" panose="02070309020205020404" pitchFamily="49" charset="0"/>
                <a:cs typeface="Courier New" panose="02070309020205020404" pitchFamily="49" charset="0"/>
              </a:rPr>
              <a:t>&lt;/html&gt;</a:t>
            </a:r>
          </a:p>
        </p:txBody>
      </p:sp>
      <p:sp>
        <p:nvSpPr>
          <p:cNvPr id="16388" name="Title 1">
            <a:extLst>
              <a:ext uri="{FF2B5EF4-FFF2-40B4-BE49-F238E27FC236}">
                <a16:creationId xmlns:a16="http://schemas.microsoft.com/office/drawing/2014/main" id="{1EB607A7-F359-4640-A5FF-14688E073B87}"/>
              </a:ext>
            </a:extLst>
          </p:cNvPr>
          <p:cNvSpPr>
            <a:spLocks noGrp="1"/>
          </p:cNvSpPr>
          <p:nvPr>
            <p:ph type="title"/>
          </p:nvPr>
        </p:nvSpPr>
        <p:spPr>
          <a:xfrm>
            <a:off x="4276725" y="76200"/>
            <a:ext cx="3638550" cy="457200"/>
          </a:xfrm>
          <a:ln>
            <a:solidFill>
              <a:schemeClr val="tx2"/>
            </a:solidFill>
            <a:miter lim="800000"/>
            <a:headEnd/>
            <a:tailEnd/>
          </a:ln>
        </p:spPr>
        <p:txBody>
          <a:bodyPr/>
          <a:lstStyle/>
          <a:p>
            <a:r>
              <a:rPr lang="en-US" altLang="en-US" sz="2400" dirty="0"/>
              <a:t>File: </a:t>
            </a:r>
            <a:r>
              <a:rPr lang="en-US" altLang="en-US" sz="2400" dirty="0">
                <a:latin typeface="Courier New" panose="02070309020205020404" pitchFamily="49" charset="0"/>
                <a:cs typeface="Courier New" panose="02070309020205020404" pitchFamily="49" charset="0"/>
              </a:rPr>
              <a:t>die_roll.html</a:t>
            </a:r>
          </a:p>
        </p:txBody>
      </p:sp>
      <p:sp>
        <p:nvSpPr>
          <p:cNvPr id="3" name="TextBox 2">
            <a:extLst>
              <a:ext uri="{FF2B5EF4-FFF2-40B4-BE49-F238E27FC236}">
                <a16:creationId xmlns:a16="http://schemas.microsoft.com/office/drawing/2014/main" id="{0D3107FE-53D2-424F-B742-8946982AD4CD}"/>
              </a:ext>
            </a:extLst>
          </p:cNvPr>
          <p:cNvSpPr txBox="1"/>
          <p:nvPr/>
        </p:nvSpPr>
        <p:spPr>
          <a:xfrm>
            <a:off x="3705225" y="5926138"/>
            <a:ext cx="4781550" cy="64770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sz="1200" b="1" dirty="0">
                <a:latin typeface="Arial" charset="0"/>
              </a:rPr>
              <a:t>NOTE</a:t>
            </a:r>
            <a:r>
              <a:rPr lang="en-US" sz="1200" dirty="0">
                <a:latin typeface="Arial" charset="0"/>
              </a:rPr>
              <a:t>: Every time you click the button, you are re-invoking the </a:t>
            </a:r>
            <a:r>
              <a:rPr lang="en-US" sz="1200" dirty="0">
                <a:latin typeface="Courier New" panose="02070309020205020404" pitchFamily="49" charset="0"/>
                <a:cs typeface="Courier New" panose="02070309020205020404" pitchFamily="49" charset="0"/>
              </a:rPr>
              <a:t>dieRoll()</a:t>
            </a:r>
            <a:r>
              <a:rPr lang="en-US" sz="1200" dirty="0">
                <a:latin typeface="Arial" charset="0"/>
              </a:rPr>
              <a:t> function. So each time you click, you will see the results of a new roll of the die. You do </a:t>
            </a:r>
            <a:r>
              <a:rPr lang="en-US" sz="1200" u="sng" dirty="0">
                <a:latin typeface="Arial" charset="0"/>
              </a:rPr>
              <a:t>not</a:t>
            </a:r>
            <a:r>
              <a:rPr lang="en-US" sz="1200" dirty="0">
                <a:latin typeface="Arial" charset="0"/>
              </a:rPr>
              <a:t> need to refresh the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6387">
                                            <p:txEl>
                                              <p:pRg st="9" end="9"/>
                                            </p:txEl>
                                          </p:spTgt>
                                        </p:tgtEl>
                                        <p:attrNameLst>
                                          <p:attrName>style.visibility</p:attrName>
                                        </p:attrNameLst>
                                      </p:cBhvr>
                                      <p:to>
                                        <p:strVal val="visible"/>
                                      </p:to>
                                    </p:set>
                                    <p:animEffect transition="in" filter="fade">
                                      <p:cBhvr>
                                        <p:cTn id="15" dur="2000"/>
                                        <p:tgtEl>
                                          <p:spTgt spid="16387">
                                            <p:txEl>
                                              <p:pRg st="9" end="9"/>
                                            </p:txEl>
                                          </p:spTgt>
                                        </p:tgtEl>
                                      </p:cBhvr>
                                    </p:animEffect>
                                    <p:anim calcmode="lin" valueType="num">
                                      <p:cBhvr>
                                        <p:cTn id="16" dur="2000" fill="hold"/>
                                        <p:tgtEl>
                                          <p:spTgt spid="16387">
                                            <p:txEl>
                                              <p:pRg st="9" end="9"/>
                                            </p:txEl>
                                          </p:spTgt>
                                        </p:tgtEl>
                                        <p:attrNameLst>
                                          <p:attrName>ppt_x</p:attrName>
                                        </p:attrNameLst>
                                      </p:cBhvr>
                                      <p:tavLst>
                                        <p:tav tm="0">
                                          <p:val>
                                            <p:strVal val="#ppt_x"/>
                                          </p:val>
                                        </p:tav>
                                        <p:tav tm="100000">
                                          <p:val>
                                            <p:strVal val="#ppt_x"/>
                                          </p:val>
                                        </p:tav>
                                      </p:tavLst>
                                    </p:anim>
                                    <p:anim calcmode="lin" valueType="num">
                                      <p:cBhvr>
                                        <p:cTn id="17" dur="2000" fill="hold"/>
                                        <p:tgtEl>
                                          <p:spTgt spid="1638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6387">
                                            <p:txEl>
                                              <p:pRg st="10" end="10"/>
                                            </p:txEl>
                                          </p:spTgt>
                                        </p:tgtEl>
                                        <p:attrNameLst>
                                          <p:attrName>style.visibility</p:attrName>
                                        </p:attrNameLst>
                                      </p:cBhvr>
                                      <p:to>
                                        <p:strVal val="visible"/>
                                      </p:to>
                                    </p:set>
                                    <p:animEffect transition="in" filter="fade">
                                      <p:cBhvr>
                                        <p:cTn id="22" dur="2000"/>
                                        <p:tgtEl>
                                          <p:spTgt spid="16387">
                                            <p:txEl>
                                              <p:pRg st="10" end="10"/>
                                            </p:txEl>
                                          </p:spTgt>
                                        </p:tgtEl>
                                      </p:cBhvr>
                                    </p:animEffect>
                                    <p:anim calcmode="lin" valueType="num">
                                      <p:cBhvr>
                                        <p:cTn id="23" dur="2000" fill="hold"/>
                                        <p:tgtEl>
                                          <p:spTgt spid="16387">
                                            <p:txEl>
                                              <p:pRg st="10" end="10"/>
                                            </p:txEl>
                                          </p:spTgt>
                                        </p:tgtEl>
                                        <p:attrNameLst>
                                          <p:attrName>ppt_x</p:attrName>
                                        </p:attrNameLst>
                                      </p:cBhvr>
                                      <p:tavLst>
                                        <p:tav tm="0">
                                          <p:val>
                                            <p:strVal val="#ppt_x"/>
                                          </p:val>
                                        </p:tav>
                                        <p:tav tm="100000">
                                          <p:val>
                                            <p:strVal val="#ppt_x"/>
                                          </p:val>
                                        </p:tav>
                                      </p:tavLst>
                                    </p:anim>
                                    <p:anim calcmode="lin" valueType="num">
                                      <p:cBhvr>
                                        <p:cTn id="24" dur="2000" fill="hold"/>
                                        <p:tgtEl>
                                          <p:spTgt spid="16387">
                                            <p:txEl>
                                              <p:pRg st="10" end="1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387">
                                            <p:txEl>
                                              <p:pRg st="11" end="11"/>
                                            </p:txEl>
                                          </p:spTgt>
                                        </p:tgtEl>
                                        <p:attrNameLst>
                                          <p:attrName>style.visibility</p:attrName>
                                        </p:attrNameLst>
                                      </p:cBhvr>
                                      <p:to>
                                        <p:strVal val="visible"/>
                                      </p:to>
                                    </p:set>
                                    <p:animEffect transition="in" filter="fade">
                                      <p:cBhvr>
                                        <p:cTn id="27" dur="2000"/>
                                        <p:tgtEl>
                                          <p:spTgt spid="16387">
                                            <p:txEl>
                                              <p:pRg st="11" end="11"/>
                                            </p:txEl>
                                          </p:spTgt>
                                        </p:tgtEl>
                                      </p:cBhvr>
                                    </p:animEffect>
                                    <p:anim calcmode="lin" valueType="num">
                                      <p:cBhvr>
                                        <p:cTn id="28" dur="2000" fill="hold"/>
                                        <p:tgtEl>
                                          <p:spTgt spid="16387">
                                            <p:txEl>
                                              <p:pRg st="11" end="11"/>
                                            </p:txEl>
                                          </p:spTgt>
                                        </p:tgtEl>
                                        <p:attrNameLst>
                                          <p:attrName>ppt_x</p:attrName>
                                        </p:attrNameLst>
                                      </p:cBhvr>
                                      <p:tavLst>
                                        <p:tav tm="0">
                                          <p:val>
                                            <p:strVal val="#ppt_x"/>
                                          </p:val>
                                        </p:tav>
                                        <p:tav tm="100000">
                                          <p:val>
                                            <p:strVal val="#ppt_x"/>
                                          </p:val>
                                        </p:tav>
                                      </p:tavLst>
                                    </p:anim>
                                    <p:anim calcmode="lin" valueType="num">
                                      <p:cBhvr>
                                        <p:cTn id="29" dur="2000" fill="hold"/>
                                        <p:tgtEl>
                                          <p:spTgt spid="16387">
                                            <p:txEl>
                                              <p:pRg st="11" end="1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387">
                                            <p:txEl>
                                              <p:pRg st="12" end="12"/>
                                            </p:txEl>
                                          </p:spTgt>
                                        </p:tgtEl>
                                        <p:attrNameLst>
                                          <p:attrName>style.visibility</p:attrName>
                                        </p:attrNameLst>
                                      </p:cBhvr>
                                      <p:to>
                                        <p:strVal val="visible"/>
                                      </p:to>
                                    </p:set>
                                    <p:animEffect transition="in" filter="fade">
                                      <p:cBhvr>
                                        <p:cTn id="32" dur="2000"/>
                                        <p:tgtEl>
                                          <p:spTgt spid="16387">
                                            <p:txEl>
                                              <p:pRg st="12" end="12"/>
                                            </p:txEl>
                                          </p:spTgt>
                                        </p:tgtEl>
                                      </p:cBhvr>
                                    </p:animEffect>
                                    <p:anim calcmode="lin" valueType="num">
                                      <p:cBhvr>
                                        <p:cTn id="33" dur="2000" fill="hold"/>
                                        <p:tgtEl>
                                          <p:spTgt spid="16387">
                                            <p:txEl>
                                              <p:pRg st="12" end="12"/>
                                            </p:txEl>
                                          </p:spTgt>
                                        </p:tgtEl>
                                        <p:attrNameLst>
                                          <p:attrName>ppt_x</p:attrName>
                                        </p:attrNameLst>
                                      </p:cBhvr>
                                      <p:tavLst>
                                        <p:tav tm="0">
                                          <p:val>
                                            <p:strVal val="#ppt_x"/>
                                          </p:val>
                                        </p:tav>
                                        <p:tav tm="100000">
                                          <p:val>
                                            <p:strVal val="#ppt_x"/>
                                          </p:val>
                                        </p:tav>
                                      </p:tavLst>
                                    </p:anim>
                                    <p:anim calcmode="lin" valueType="num">
                                      <p:cBhvr>
                                        <p:cTn id="34" dur="2000" fill="hold"/>
                                        <p:tgtEl>
                                          <p:spTgt spid="16387">
                                            <p:txEl>
                                              <p:pRg st="12" end="12"/>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6387">
                                            <p:txEl>
                                              <p:pRg st="27" end="27"/>
                                            </p:txEl>
                                          </p:spTgt>
                                        </p:tgtEl>
                                        <p:attrNameLst>
                                          <p:attrName>style.visibility</p:attrName>
                                        </p:attrNameLst>
                                      </p:cBhvr>
                                      <p:to>
                                        <p:strVal val="visible"/>
                                      </p:to>
                                    </p:set>
                                    <p:animEffect transition="in" filter="fade">
                                      <p:cBhvr>
                                        <p:cTn id="37" dur="2000"/>
                                        <p:tgtEl>
                                          <p:spTgt spid="16387">
                                            <p:txEl>
                                              <p:pRg st="27" end="27"/>
                                            </p:txEl>
                                          </p:spTgt>
                                        </p:tgtEl>
                                      </p:cBhvr>
                                    </p:animEffect>
                                    <p:anim calcmode="lin" valueType="num">
                                      <p:cBhvr>
                                        <p:cTn id="38" dur="2000" fill="hold"/>
                                        <p:tgtEl>
                                          <p:spTgt spid="16387">
                                            <p:txEl>
                                              <p:pRg st="27" end="27"/>
                                            </p:txEl>
                                          </p:spTgt>
                                        </p:tgtEl>
                                        <p:attrNameLst>
                                          <p:attrName>ppt_x</p:attrName>
                                        </p:attrNameLst>
                                      </p:cBhvr>
                                      <p:tavLst>
                                        <p:tav tm="0">
                                          <p:val>
                                            <p:strVal val="#ppt_x"/>
                                          </p:val>
                                        </p:tav>
                                        <p:tav tm="100000">
                                          <p:val>
                                            <p:strVal val="#ppt_x"/>
                                          </p:val>
                                        </p:tav>
                                      </p:tavLst>
                                    </p:anim>
                                    <p:anim calcmode="lin" valueType="num">
                                      <p:cBhvr>
                                        <p:cTn id="39" dur="2000" fill="hold"/>
                                        <p:tgtEl>
                                          <p:spTgt spid="16387">
                                            <p:txEl>
                                              <p:pRg st="27" end="2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6387">
                                            <p:txEl>
                                              <p:pRg st="28" end="28"/>
                                            </p:txEl>
                                          </p:spTgt>
                                        </p:tgtEl>
                                        <p:attrNameLst>
                                          <p:attrName>style.visibility</p:attrName>
                                        </p:attrNameLst>
                                      </p:cBhvr>
                                      <p:to>
                                        <p:strVal val="visible"/>
                                      </p:to>
                                    </p:set>
                                    <p:animEffect transition="in" filter="fade">
                                      <p:cBhvr>
                                        <p:cTn id="42" dur="2000"/>
                                        <p:tgtEl>
                                          <p:spTgt spid="16387">
                                            <p:txEl>
                                              <p:pRg st="28" end="28"/>
                                            </p:txEl>
                                          </p:spTgt>
                                        </p:tgtEl>
                                      </p:cBhvr>
                                    </p:animEffect>
                                    <p:anim calcmode="lin" valueType="num">
                                      <p:cBhvr>
                                        <p:cTn id="43" dur="2000" fill="hold"/>
                                        <p:tgtEl>
                                          <p:spTgt spid="16387">
                                            <p:txEl>
                                              <p:pRg st="28" end="28"/>
                                            </p:txEl>
                                          </p:spTgt>
                                        </p:tgtEl>
                                        <p:attrNameLst>
                                          <p:attrName>ppt_x</p:attrName>
                                        </p:attrNameLst>
                                      </p:cBhvr>
                                      <p:tavLst>
                                        <p:tav tm="0">
                                          <p:val>
                                            <p:strVal val="#ppt_x"/>
                                          </p:val>
                                        </p:tav>
                                        <p:tav tm="100000">
                                          <p:val>
                                            <p:strVal val="#ppt_x"/>
                                          </p:val>
                                        </p:tav>
                                      </p:tavLst>
                                    </p:anim>
                                    <p:anim calcmode="lin" valueType="num">
                                      <p:cBhvr>
                                        <p:cTn id="44" dur="2000" fill="hold"/>
                                        <p:tgtEl>
                                          <p:spTgt spid="16387">
                                            <p:txEl>
                                              <p:pRg st="28" end="2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6387">
                                            <p:txEl>
                                              <p:pRg st="13" end="13"/>
                                            </p:txEl>
                                          </p:spTgt>
                                        </p:tgtEl>
                                        <p:attrNameLst>
                                          <p:attrName>style.visibility</p:attrName>
                                        </p:attrNameLst>
                                      </p:cBhvr>
                                      <p:to>
                                        <p:strVal val="visible"/>
                                      </p:to>
                                    </p:set>
                                    <p:animEffect transition="in" filter="fade">
                                      <p:cBhvr>
                                        <p:cTn id="49" dur="2000"/>
                                        <p:tgtEl>
                                          <p:spTgt spid="16387">
                                            <p:txEl>
                                              <p:pRg st="13" end="13"/>
                                            </p:txEl>
                                          </p:spTgt>
                                        </p:tgtEl>
                                      </p:cBhvr>
                                    </p:animEffect>
                                    <p:anim calcmode="lin" valueType="num">
                                      <p:cBhvr>
                                        <p:cTn id="50" dur="2000" fill="hold"/>
                                        <p:tgtEl>
                                          <p:spTgt spid="16387">
                                            <p:txEl>
                                              <p:pRg st="13" end="13"/>
                                            </p:txEl>
                                          </p:spTgt>
                                        </p:tgtEl>
                                        <p:attrNameLst>
                                          <p:attrName>ppt_x</p:attrName>
                                        </p:attrNameLst>
                                      </p:cBhvr>
                                      <p:tavLst>
                                        <p:tav tm="0">
                                          <p:val>
                                            <p:strVal val="#ppt_x"/>
                                          </p:val>
                                        </p:tav>
                                        <p:tav tm="100000">
                                          <p:val>
                                            <p:strVal val="#ppt_x"/>
                                          </p:val>
                                        </p:tav>
                                      </p:tavLst>
                                    </p:anim>
                                    <p:anim calcmode="lin" valueType="num">
                                      <p:cBhvr>
                                        <p:cTn id="51" dur="2000" fill="hold"/>
                                        <p:tgtEl>
                                          <p:spTgt spid="1638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6387">
                                            <p:txEl>
                                              <p:pRg st="16" end="16"/>
                                            </p:txEl>
                                          </p:spTgt>
                                        </p:tgtEl>
                                        <p:attrNameLst>
                                          <p:attrName>style.visibility</p:attrName>
                                        </p:attrNameLst>
                                      </p:cBhvr>
                                      <p:to>
                                        <p:strVal val="visible"/>
                                      </p:to>
                                    </p:set>
                                    <p:animEffect transition="in" filter="fade">
                                      <p:cBhvr>
                                        <p:cTn id="56" dur="2000"/>
                                        <p:tgtEl>
                                          <p:spTgt spid="16387">
                                            <p:txEl>
                                              <p:pRg st="16" end="16"/>
                                            </p:txEl>
                                          </p:spTgt>
                                        </p:tgtEl>
                                      </p:cBhvr>
                                    </p:animEffect>
                                    <p:anim calcmode="lin" valueType="num">
                                      <p:cBhvr>
                                        <p:cTn id="57" dur="2000" fill="hold"/>
                                        <p:tgtEl>
                                          <p:spTgt spid="16387">
                                            <p:txEl>
                                              <p:pRg st="16" end="16"/>
                                            </p:txEl>
                                          </p:spTgt>
                                        </p:tgtEl>
                                        <p:attrNameLst>
                                          <p:attrName>ppt_x</p:attrName>
                                        </p:attrNameLst>
                                      </p:cBhvr>
                                      <p:tavLst>
                                        <p:tav tm="0">
                                          <p:val>
                                            <p:strVal val="#ppt_x"/>
                                          </p:val>
                                        </p:tav>
                                        <p:tav tm="100000">
                                          <p:val>
                                            <p:strVal val="#ppt_x"/>
                                          </p:val>
                                        </p:tav>
                                      </p:tavLst>
                                    </p:anim>
                                    <p:anim calcmode="lin" valueType="num">
                                      <p:cBhvr>
                                        <p:cTn id="58" dur="2000" fill="hold"/>
                                        <p:tgtEl>
                                          <p:spTgt spid="16387">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6387">
                                            <p:txEl>
                                              <p:pRg st="17" end="17"/>
                                            </p:txEl>
                                          </p:spTgt>
                                        </p:tgtEl>
                                        <p:attrNameLst>
                                          <p:attrName>style.visibility</p:attrName>
                                        </p:attrNameLst>
                                      </p:cBhvr>
                                      <p:to>
                                        <p:strVal val="visible"/>
                                      </p:to>
                                    </p:set>
                                    <p:animEffect transition="in" filter="fade">
                                      <p:cBhvr>
                                        <p:cTn id="63" dur="2000"/>
                                        <p:tgtEl>
                                          <p:spTgt spid="16387">
                                            <p:txEl>
                                              <p:pRg st="17" end="17"/>
                                            </p:txEl>
                                          </p:spTgt>
                                        </p:tgtEl>
                                      </p:cBhvr>
                                    </p:animEffect>
                                    <p:anim calcmode="lin" valueType="num">
                                      <p:cBhvr>
                                        <p:cTn id="64" dur="2000" fill="hold"/>
                                        <p:tgtEl>
                                          <p:spTgt spid="16387">
                                            <p:txEl>
                                              <p:pRg st="17" end="17"/>
                                            </p:txEl>
                                          </p:spTgt>
                                        </p:tgtEl>
                                        <p:attrNameLst>
                                          <p:attrName>ppt_x</p:attrName>
                                        </p:attrNameLst>
                                      </p:cBhvr>
                                      <p:tavLst>
                                        <p:tav tm="0">
                                          <p:val>
                                            <p:strVal val="#ppt_x"/>
                                          </p:val>
                                        </p:tav>
                                        <p:tav tm="100000">
                                          <p:val>
                                            <p:strVal val="#ppt_x"/>
                                          </p:val>
                                        </p:tav>
                                      </p:tavLst>
                                    </p:anim>
                                    <p:anim calcmode="lin" valueType="num">
                                      <p:cBhvr>
                                        <p:cTn id="65" dur="2000" fill="hold"/>
                                        <p:tgtEl>
                                          <p:spTgt spid="16387">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6387">
                                            <p:txEl>
                                              <p:pRg st="19" end="19"/>
                                            </p:txEl>
                                          </p:spTgt>
                                        </p:tgtEl>
                                        <p:attrNameLst>
                                          <p:attrName>style.visibility</p:attrName>
                                        </p:attrNameLst>
                                      </p:cBhvr>
                                      <p:to>
                                        <p:strVal val="visible"/>
                                      </p:to>
                                    </p:set>
                                    <p:animEffect transition="in" filter="fade">
                                      <p:cBhvr>
                                        <p:cTn id="70" dur="2000"/>
                                        <p:tgtEl>
                                          <p:spTgt spid="16387">
                                            <p:txEl>
                                              <p:pRg st="19" end="19"/>
                                            </p:txEl>
                                          </p:spTgt>
                                        </p:tgtEl>
                                      </p:cBhvr>
                                    </p:animEffect>
                                    <p:anim calcmode="lin" valueType="num">
                                      <p:cBhvr>
                                        <p:cTn id="71" dur="2000" fill="hold"/>
                                        <p:tgtEl>
                                          <p:spTgt spid="16387">
                                            <p:txEl>
                                              <p:pRg st="19" end="19"/>
                                            </p:txEl>
                                          </p:spTgt>
                                        </p:tgtEl>
                                        <p:attrNameLst>
                                          <p:attrName>ppt_x</p:attrName>
                                        </p:attrNameLst>
                                      </p:cBhvr>
                                      <p:tavLst>
                                        <p:tav tm="0">
                                          <p:val>
                                            <p:strVal val="#ppt_x"/>
                                          </p:val>
                                        </p:tav>
                                        <p:tav tm="100000">
                                          <p:val>
                                            <p:strVal val="#ppt_x"/>
                                          </p:val>
                                        </p:tav>
                                      </p:tavLst>
                                    </p:anim>
                                    <p:anim calcmode="lin" valueType="num">
                                      <p:cBhvr>
                                        <p:cTn id="72" dur="2000" fill="hold"/>
                                        <p:tgtEl>
                                          <p:spTgt spid="16387">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6387">
                                            <p:txEl>
                                              <p:pRg st="20" end="20"/>
                                            </p:txEl>
                                          </p:spTgt>
                                        </p:tgtEl>
                                        <p:attrNameLst>
                                          <p:attrName>style.visibility</p:attrName>
                                        </p:attrNameLst>
                                      </p:cBhvr>
                                      <p:to>
                                        <p:strVal val="visible"/>
                                      </p:to>
                                    </p:set>
                                    <p:animEffect transition="in" filter="fade">
                                      <p:cBhvr>
                                        <p:cTn id="77" dur="2000"/>
                                        <p:tgtEl>
                                          <p:spTgt spid="16387">
                                            <p:txEl>
                                              <p:pRg st="20" end="20"/>
                                            </p:txEl>
                                          </p:spTgt>
                                        </p:tgtEl>
                                      </p:cBhvr>
                                    </p:animEffect>
                                    <p:anim calcmode="lin" valueType="num">
                                      <p:cBhvr>
                                        <p:cTn id="78" dur="2000" fill="hold"/>
                                        <p:tgtEl>
                                          <p:spTgt spid="16387">
                                            <p:txEl>
                                              <p:pRg st="20" end="20"/>
                                            </p:txEl>
                                          </p:spTgt>
                                        </p:tgtEl>
                                        <p:attrNameLst>
                                          <p:attrName>ppt_x</p:attrName>
                                        </p:attrNameLst>
                                      </p:cBhvr>
                                      <p:tavLst>
                                        <p:tav tm="0">
                                          <p:val>
                                            <p:strVal val="#ppt_x"/>
                                          </p:val>
                                        </p:tav>
                                        <p:tav tm="100000">
                                          <p:val>
                                            <p:strVal val="#ppt_x"/>
                                          </p:val>
                                        </p:tav>
                                      </p:tavLst>
                                    </p:anim>
                                    <p:anim calcmode="lin" valueType="num">
                                      <p:cBhvr>
                                        <p:cTn id="79" dur="2000" fill="hold"/>
                                        <p:tgtEl>
                                          <p:spTgt spid="16387">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6387">
                                            <p:txEl>
                                              <p:pRg st="14" end="14"/>
                                            </p:txEl>
                                          </p:spTgt>
                                        </p:tgtEl>
                                        <p:attrNameLst>
                                          <p:attrName>style.visibility</p:attrName>
                                        </p:attrNameLst>
                                      </p:cBhvr>
                                      <p:to>
                                        <p:strVal val="visible"/>
                                      </p:to>
                                    </p:set>
                                    <p:animEffect transition="in" filter="fade">
                                      <p:cBhvr>
                                        <p:cTn id="84" dur="2000"/>
                                        <p:tgtEl>
                                          <p:spTgt spid="16387">
                                            <p:txEl>
                                              <p:pRg st="14" end="14"/>
                                            </p:txEl>
                                          </p:spTgt>
                                        </p:tgtEl>
                                      </p:cBhvr>
                                    </p:animEffect>
                                    <p:anim calcmode="lin" valueType="num">
                                      <p:cBhvr>
                                        <p:cTn id="85" dur="2000" fill="hold"/>
                                        <p:tgtEl>
                                          <p:spTgt spid="16387">
                                            <p:txEl>
                                              <p:pRg st="14" end="14"/>
                                            </p:txEl>
                                          </p:spTgt>
                                        </p:tgtEl>
                                        <p:attrNameLst>
                                          <p:attrName>ppt_x</p:attrName>
                                        </p:attrNameLst>
                                      </p:cBhvr>
                                      <p:tavLst>
                                        <p:tav tm="0">
                                          <p:val>
                                            <p:strVal val="#ppt_x"/>
                                          </p:val>
                                        </p:tav>
                                        <p:tav tm="100000">
                                          <p:val>
                                            <p:strVal val="#ppt_x"/>
                                          </p:val>
                                        </p:tav>
                                      </p:tavLst>
                                    </p:anim>
                                    <p:anim calcmode="lin" valueType="num">
                                      <p:cBhvr>
                                        <p:cTn id="86" dur="2000" fill="hold"/>
                                        <p:tgtEl>
                                          <p:spTgt spid="16387">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6387">
                                            <p:txEl>
                                              <p:pRg st="22" end="22"/>
                                            </p:txEl>
                                          </p:spTgt>
                                        </p:tgtEl>
                                        <p:attrNameLst>
                                          <p:attrName>style.visibility</p:attrName>
                                        </p:attrNameLst>
                                      </p:cBhvr>
                                      <p:to>
                                        <p:strVal val="visible"/>
                                      </p:to>
                                    </p:set>
                                    <p:animEffect transition="in" filter="fade">
                                      <p:cBhvr>
                                        <p:cTn id="91" dur="2000"/>
                                        <p:tgtEl>
                                          <p:spTgt spid="16387">
                                            <p:txEl>
                                              <p:pRg st="22" end="22"/>
                                            </p:txEl>
                                          </p:spTgt>
                                        </p:tgtEl>
                                      </p:cBhvr>
                                    </p:animEffect>
                                    <p:anim calcmode="lin" valueType="num">
                                      <p:cBhvr>
                                        <p:cTn id="92" dur="2000" fill="hold"/>
                                        <p:tgtEl>
                                          <p:spTgt spid="16387">
                                            <p:txEl>
                                              <p:pRg st="22" end="22"/>
                                            </p:txEl>
                                          </p:spTgt>
                                        </p:tgtEl>
                                        <p:attrNameLst>
                                          <p:attrName>ppt_x</p:attrName>
                                        </p:attrNameLst>
                                      </p:cBhvr>
                                      <p:tavLst>
                                        <p:tav tm="0">
                                          <p:val>
                                            <p:strVal val="#ppt_x"/>
                                          </p:val>
                                        </p:tav>
                                        <p:tav tm="100000">
                                          <p:val>
                                            <p:strVal val="#ppt_x"/>
                                          </p:val>
                                        </p:tav>
                                      </p:tavLst>
                                    </p:anim>
                                    <p:anim calcmode="lin" valueType="num">
                                      <p:cBhvr>
                                        <p:cTn id="93" dur="2000" fill="hold"/>
                                        <p:tgtEl>
                                          <p:spTgt spid="16387">
                                            <p:txEl>
                                              <p:pRg st="22" end="22"/>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16387">
                                            <p:txEl>
                                              <p:pRg st="23" end="23"/>
                                            </p:txEl>
                                          </p:spTgt>
                                        </p:tgtEl>
                                        <p:attrNameLst>
                                          <p:attrName>style.visibility</p:attrName>
                                        </p:attrNameLst>
                                      </p:cBhvr>
                                      <p:to>
                                        <p:strVal val="visible"/>
                                      </p:to>
                                    </p:set>
                                    <p:animEffect transition="in" filter="fade">
                                      <p:cBhvr>
                                        <p:cTn id="96" dur="2000"/>
                                        <p:tgtEl>
                                          <p:spTgt spid="16387">
                                            <p:txEl>
                                              <p:pRg st="23" end="23"/>
                                            </p:txEl>
                                          </p:spTgt>
                                        </p:tgtEl>
                                      </p:cBhvr>
                                    </p:animEffect>
                                    <p:anim calcmode="lin" valueType="num">
                                      <p:cBhvr>
                                        <p:cTn id="97" dur="2000" fill="hold"/>
                                        <p:tgtEl>
                                          <p:spTgt spid="16387">
                                            <p:txEl>
                                              <p:pRg st="23" end="23"/>
                                            </p:txEl>
                                          </p:spTgt>
                                        </p:tgtEl>
                                        <p:attrNameLst>
                                          <p:attrName>ppt_x</p:attrName>
                                        </p:attrNameLst>
                                      </p:cBhvr>
                                      <p:tavLst>
                                        <p:tav tm="0">
                                          <p:val>
                                            <p:strVal val="#ppt_x"/>
                                          </p:val>
                                        </p:tav>
                                        <p:tav tm="100000">
                                          <p:val>
                                            <p:strVal val="#ppt_x"/>
                                          </p:val>
                                        </p:tav>
                                      </p:tavLst>
                                    </p:anim>
                                    <p:anim calcmode="lin" valueType="num">
                                      <p:cBhvr>
                                        <p:cTn id="98" dur="2000" fill="hold"/>
                                        <p:tgtEl>
                                          <p:spTgt spid="16387">
                                            <p:txEl>
                                              <p:pRg st="23" end="23"/>
                                            </p:txEl>
                                          </p:spTgt>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16387">
                                            <p:txEl>
                                              <p:pRg st="24" end="24"/>
                                            </p:txEl>
                                          </p:spTgt>
                                        </p:tgtEl>
                                        <p:attrNameLst>
                                          <p:attrName>style.visibility</p:attrName>
                                        </p:attrNameLst>
                                      </p:cBhvr>
                                      <p:to>
                                        <p:strVal val="visible"/>
                                      </p:to>
                                    </p:set>
                                    <p:animEffect transition="in" filter="fade">
                                      <p:cBhvr>
                                        <p:cTn id="101" dur="2000"/>
                                        <p:tgtEl>
                                          <p:spTgt spid="16387">
                                            <p:txEl>
                                              <p:pRg st="24" end="24"/>
                                            </p:txEl>
                                          </p:spTgt>
                                        </p:tgtEl>
                                      </p:cBhvr>
                                    </p:animEffect>
                                    <p:anim calcmode="lin" valueType="num">
                                      <p:cBhvr>
                                        <p:cTn id="102" dur="2000" fill="hold"/>
                                        <p:tgtEl>
                                          <p:spTgt spid="16387">
                                            <p:txEl>
                                              <p:pRg st="24" end="24"/>
                                            </p:txEl>
                                          </p:spTgt>
                                        </p:tgtEl>
                                        <p:attrNameLst>
                                          <p:attrName>ppt_x</p:attrName>
                                        </p:attrNameLst>
                                      </p:cBhvr>
                                      <p:tavLst>
                                        <p:tav tm="0">
                                          <p:val>
                                            <p:strVal val="#ppt_x"/>
                                          </p:val>
                                        </p:tav>
                                        <p:tav tm="100000">
                                          <p:val>
                                            <p:strVal val="#ppt_x"/>
                                          </p:val>
                                        </p:tav>
                                      </p:tavLst>
                                    </p:anim>
                                    <p:anim calcmode="lin" valueType="num">
                                      <p:cBhvr>
                                        <p:cTn id="103" dur="2000" fill="hold"/>
                                        <p:tgtEl>
                                          <p:spTgt spid="16387">
                                            <p:txEl>
                                              <p:pRg st="24" end="24"/>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nodeType="clickEffect">
                                  <p:stCondLst>
                                    <p:cond delay="0"/>
                                  </p:stCondLst>
                                  <p:childTnLst>
                                    <p:set>
                                      <p:cBhvr>
                                        <p:cTn id="107" dur="1" fill="hold">
                                          <p:stCondLst>
                                            <p:cond delay="0"/>
                                          </p:stCondLst>
                                        </p:cTn>
                                        <p:tgtEl>
                                          <p:spTgt spid="16387">
                                            <p:txEl>
                                              <p:pRg st="26" end="26"/>
                                            </p:txEl>
                                          </p:spTgt>
                                        </p:tgtEl>
                                        <p:attrNameLst>
                                          <p:attrName>style.visibility</p:attrName>
                                        </p:attrNameLst>
                                      </p:cBhvr>
                                      <p:to>
                                        <p:strVal val="visible"/>
                                      </p:to>
                                    </p:set>
                                    <p:animEffect transition="in" filter="fade">
                                      <p:cBhvr>
                                        <p:cTn id="108" dur="2000"/>
                                        <p:tgtEl>
                                          <p:spTgt spid="16387">
                                            <p:txEl>
                                              <p:pRg st="26" end="26"/>
                                            </p:txEl>
                                          </p:spTgt>
                                        </p:tgtEl>
                                      </p:cBhvr>
                                    </p:animEffect>
                                    <p:anim calcmode="lin" valueType="num">
                                      <p:cBhvr>
                                        <p:cTn id="109" dur="2000" fill="hold"/>
                                        <p:tgtEl>
                                          <p:spTgt spid="16387">
                                            <p:txEl>
                                              <p:pRg st="26" end="26"/>
                                            </p:txEl>
                                          </p:spTgt>
                                        </p:tgtEl>
                                        <p:attrNameLst>
                                          <p:attrName>ppt_x</p:attrName>
                                        </p:attrNameLst>
                                      </p:cBhvr>
                                      <p:tavLst>
                                        <p:tav tm="0">
                                          <p:val>
                                            <p:strVal val="#ppt_x"/>
                                          </p:val>
                                        </p:tav>
                                        <p:tav tm="100000">
                                          <p:val>
                                            <p:strVal val="#ppt_x"/>
                                          </p:val>
                                        </p:tav>
                                      </p:tavLst>
                                    </p:anim>
                                    <p:anim calcmode="lin" valueType="num">
                                      <p:cBhvr>
                                        <p:cTn id="110" dur="2000" fill="hold"/>
                                        <p:tgtEl>
                                          <p:spTgt spid="16387">
                                            <p:txEl>
                                              <p:pRg st="26" end="26"/>
                                            </p:txEl>
                                          </p:spTgt>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31" presetClass="entr" presetSubtype="0" fill="hold" grpId="0" nodeType="clickEffect">
                                  <p:stCondLst>
                                    <p:cond delay="0"/>
                                  </p:stCondLst>
                                  <p:childTnLst>
                                    <p:set>
                                      <p:cBhvr>
                                        <p:cTn id="114" dur="1" fill="hold">
                                          <p:stCondLst>
                                            <p:cond delay="0"/>
                                          </p:stCondLst>
                                        </p:cTn>
                                        <p:tgtEl>
                                          <p:spTgt spid="3"/>
                                        </p:tgtEl>
                                        <p:attrNameLst>
                                          <p:attrName>style.visibility</p:attrName>
                                        </p:attrNameLst>
                                      </p:cBhvr>
                                      <p:to>
                                        <p:strVal val="visible"/>
                                      </p:to>
                                    </p:set>
                                    <p:anim calcmode="lin" valueType="num">
                                      <p:cBhvr>
                                        <p:cTn id="115" dur="2000" fill="hold"/>
                                        <p:tgtEl>
                                          <p:spTgt spid="3"/>
                                        </p:tgtEl>
                                        <p:attrNameLst>
                                          <p:attrName>ppt_w</p:attrName>
                                        </p:attrNameLst>
                                      </p:cBhvr>
                                      <p:tavLst>
                                        <p:tav tm="0">
                                          <p:val>
                                            <p:fltVal val="0"/>
                                          </p:val>
                                        </p:tav>
                                        <p:tav tm="100000">
                                          <p:val>
                                            <p:strVal val="#ppt_w"/>
                                          </p:val>
                                        </p:tav>
                                      </p:tavLst>
                                    </p:anim>
                                    <p:anim calcmode="lin" valueType="num">
                                      <p:cBhvr>
                                        <p:cTn id="116" dur="2000" fill="hold"/>
                                        <p:tgtEl>
                                          <p:spTgt spid="3"/>
                                        </p:tgtEl>
                                        <p:attrNameLst>
                                          <p:attrName>ppt_h</p:attrName>
                                        </p:attrNameLst>
                                      </p:cBhvr>
                                      <p:tavLst>
                                        <p:tav tm="0">
                                          <p:val>
                                            <p:fltVal val="0"/>
                                          </p:val>
                                        </p:tav>
                                        <p:tav tm="100000">
                                          <p:val>
                                            <p:strVal val="#ppt_h"/>
                                          </p:val>
                                        </p:tav>
                                      </p:tavLst>
                                    </p:anim>
                                    <p:anim calcmode="lin" valueType="num">
                                      <p:cBhvr>
                                        <p:cTn id="117" dur="2000" fill="hold"/>
                                        <p:tgtEl>
                                          <p:spTgt spid="3"/>
                                        </p:tgtEl>
                                        <p:attrNameLst>
                                          <p:attrName>style.rotation</p:attrName>
                                        </p:attrNameLst>
                                      </p:cBhvr>
                                      <p:tavLst>
                                        <p:tav tm="0">
                                          <p:val>
                                            <p:fltVal val="90"/>
                                          </p:val>
                                        </p:tav>
                                        <p:tav tm="100000">
                                          <p:val>
                                            <p:fltVal val="0"/>
                                          </p:val>
                                        </p:tav>
                                      </p:tavLst>
                                    </p:anim>
                                    <p:animEffect transition="in" filter="fade">
                                      <p:cBhvr>
                                        <p:cTn id="11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63B38DB-E258-44DC-99AC-17770187ED74}"/>
              </a:ext>
            </a:extLst>
          </p:cNvPr>
          <p:cNvSpPr>
            <a:spLocks noGrp="1" noChangeArrowheads="1"/>
          </p:cNvSpPr>
          <p:nvPr>
            <p:ph type="title"/>
          </p:nvPr>
        </p:nvSpPr>
        <p:spPr>
          <a:xfrm>
            <a:off x="1981200" y="152401"/>
            <a:ext cx="8229600" cy="792163"/>
          </a:xfrm>
        </p:spPr>
        <p:txBody>
          <a:bodyPr/>
          <a:lstStyle/>
          <a:p>
            <a:pPr eaLnBrk="1" hangingPunct="1"/>
            <a:r>
              <a:rPr lang="en-US" altLang="en-US" sz="3200" dirty="0"/>
              <a:t>The  </a:t>
            </a:r>
            <a:r>
              <a:rPr lang="en-US" altLang="en-US" sz="3200" dirty="0">
                <a:latin typeface="Courier New" panose="02070309020205020404" pitchFamily="49" charset="0"/>
                <a:cs typeface="Courier New" panose="02070309020205020404" pitchFamily="49" charset="0"/>
              </a:rPr>
              <a:t>Date </a:t>
            </a:r>
            <a:r>
              <a:rPr lang="en-US" altLang="en-US" sz="3200" dirty="0"/>
              <a:t>object</a:t>
            </a:r>
          </a:p>
        </p:txBody>
      </p:sp>
      <p:sp>
        <p:nvSpPr>
          <p:cNvPr id="17411" name="Rectangle 3">
            <a:extLst>
              <a:ext uri="{FF2B5EF4-FFF2-40B4-BE49-F238E27FC236}">
                <a16:creationId xmlns:a16="http://schemas.microsoft.com/office/drawing/2014/main" id="{3B6A44B1-5248-4032-A289-2FF324E9BE63}"/>
              </a:ext>
            </a:extLst>
          </p:cNvPr>
          <p:cNvSpPr>
            <a:spLocks noGrp="1" noChangeArrowheads="1"/>
          </p:cNvSpPr>
          <p:nvPr>
            <p:ph idx="1"/>
          </p:nvPr>
        </p:nvSpPr>
        <p:spPr>
          <a:xfrm>
            <a:off x="1752600" y="914400"/>
            <a:ext cx="8382000" cy="4800600"/>
          </a:xfrm>
        </p:spPr>
        <p:txBody>
          <a:bodyPr/>
          <a:lstStyle/>
          <a:p>
            <a:pPr marL="0" indent="0" eaLnBrk="1" hangingPunct="1">
              <a:lnSpc>
                <a:spcPct val="90000"/>
              </a:lnSpc>
              <a:buNone/>
            </a:pPr>
            <a:r>
              <a:rPr lang="en-US" altLang="en-US" sz="1600" dirty="0"/>
              <a:t>We haven't discussed "objects" as that is beyond the scope of this course. However, try to follow along with this example and the ones on the upcoming slide(s):</a:t>
            </a:r>
          </a:p>
          <a:p>
            <a:pPr marL="0" indent="0" eaLnBrk="1" hangingPunct="1">
              <a:lnSpc>
                <a:spcPct val="90000"/>
              </a:lnSpc>
              <a:buNone/>
            </a:pPr>
            <a:endParaRPr lang="en-US" altLang="en-US" sz="1600" dirty="0"/>
          </a:p>
          <a:p>
            <a:pPr marL="0" lvl="2" indent="0" eaLnBrk="1" hangingPunct="1">
              <a:lnSpc>
                <a:spcPct val="90000"/>
              </a:lnSpc>
              <a:buNone/>
            </a:pPr>
            <a:r>
              <a:rPr lang="en-US" altLang="en-US" sz="1600" b="1" dirty="0">
                <a:latin typeface="Courier New" panose="02070309020205020404" pitchFamily="49" charset="0"/>
                <a:cs typeface="Courier New" panose="02070309020205020404" pitchFamily="49" charset="0"/>
              </a:rPr>
              <a:t>	var today = new Date();</a:t>
            </a:r>
          </a:p>
          <a:p>
            <a:pPr marL="0" indent="0" eaLnBrk="1" hangingPunct="1">
              <a:lnSpc>
                <a:spcPct val="90000"/>
              </a:lnSpc>
              <a:buNone/>
            </a:pPr>
            <a:endParaRPr lang="en-US" altLang="en-US" sz="1600" dirty="0"/>
          </a:p>
          <a:p>
            <a:pPr marL="0" indent="0" eaLnBrk="1" hangingPunct="1">
              <a:lnSpc>
                <a:spcPct val="90000"/>
              </a:lnSpc>
              <a:buNone/>
            </a:pPr>
            <a:r>
              <a:rPr lang="en-US" altLang="en-US" sz="1600" dirty="0"/>
              <a:t>The variable '</a:t>
            </a:r>
            <a:r>
              <a:rPr lang="en-US" altLang="en-US" sz="1600" dirty="0">
                <a:latin typeface="Courier New" panose="02070309020205020404" pitchFamily="49" charset="0"/>
                <a:cs typeface="Courier New" panose="02070309020205020404" pitchFamily="49" charset="0"/>
              </a:rPr>
              <a:t>today</a:t>
            </a:r>
            <a:r>
              <a:rPr lang="en-US" altLang="en-US" sz="1600" dirty="0"/>
              <a:t>' is an object that holds </a:t>
            </a:r>
            <a:r>
              <a:rPr lang="en-US" altLang="en-US" sz="1600" u="sng" dirty="0"/>
              <a:t>all kinds</a:t>
            </a:r>
            <a:r>
              <a:rPr lang="en-US" altLang="en-US" sz="1600" dirty="0"/>
              <a:t> of information about the current date including the current hour, minute, second, month, day of the month, year, etc.</a:t>
            </a:r>
          </a:p>
          <a:p>
            <a:pPr marL="0" indent="0" eaLnBrk="1" hangingPunct="1">
              <a:lnSpc>
                <a:spcPct val="90000"/>
              </a:lnSpc>
              <a:buNone/>
            </a:pPr>
            <a:endParaRPr lang="en-US" altLang="en-US" sz="1600" dirty="0"/>
          </a:p>
          <a:p>
            <a:pPr marL="0" indent="0" eaLnBrk="1" hangingPunct="1">
              <a:lnSpc>
                <a:spcPct val="90000"/>
              </a:lnSpc>
              <a:buNone/>
            </a:pPr>
            <a:r>
              <a:rPr lang="en-US" altLang="en-US" sz="1600" dirty="0"/>
              <a:t>If we were to output the </a:t>
            </a:r>
            <a:r>
              <a:rPr lang="en-US" altLang="en-US" sz="1600" dirty="0">
                <a:latin typeface="Courier New" panose="02070309020205020404" pitchFamily="49" charset="0"/>
                <a:cs typeface="Courier New" panose="02070309020205020404" pitchFamily="49" charset="0"/>
              </a:rPr>
              <a:t>today </a:t>
            </a:r>
            <a:r>
              <a:rPr lang="en-US" altLang="en-US" sz="1600" dirty="0"/>
              <a:t>variable like so:</a:t>
            </a:r>
          </a:p>
          <a:p>
            <a:pPr marL="0" indent="0" eaLnBrk="1" hangingPunct="1">
              <a:lnSpc>
                <a:spcPct val="90000"/>
              </a:lnSpc>
              <a:buNone/>
            </a:pPr>
            <a:r>
              <a:rPr lang="en-US" altLang="en-US" sz="1600" dirty="0"/>
              <a:t>	</a:t>
            </a:r>
            <a:r>
              <a:rPr lang="en-US" altLang="en-US" sz="1600" b="1" dirty="0">
                <a:latin typeface="Courier New" panose="02070309020205020404" pitchFamily="49" charset="0"/>
                <a:cs typeface="Courier New" panose="02070309020205020404" pitchFamily="49" charset="0"/>
              </a:rPr>
              <a:t> alert(today);</a:t>
            </a:r>
            <a:endParaRPr lang="en-US" altLang="en-US" sz="1600" dirty="0"/>
          </a:p>
          <a:p>
            <a:pPr marL="0" indent="0" eaLnBrk="1" hangingPunct="1">
              <a:lnSpc>
                <a:spcPct val="90000"/>
              </a:lnSpc>
              <a:buNone/>
            </a:pPr>
            <a:endParaRPr lang="en-US" altLang="en-US" sz="1600" dirty="0"/>
          </a:p>
          <a:p>
            <a:pPr marL="0" indent="0" eaLnBrk="1" hangingPunct="1">
              <a:lnSpc>
                <a:spcPct val="90000"/>
              </a:lnSpc>
              <a:buNone/>
            </a:pPr>
            <a:r>
              <a:rPr lang="en-US" altLang="en-US" sz="1600" dirty="0"/>
              <a:t>we would get something like the following:</a:t>
            </a:r>
          </a:p>
          <a:p>
            <a:pPr marL="0" indent="0" eaLnBrk="1" hangingPunct="1">
              <a:lnSpc>
                <a:spcPct val="90000"/>
              </a:lnSpc>
              <a:buNone/>
            </a:pPr>
            <a:endParaRPr lang="en-US" altLang="en-US" sz="1600" dirty="0"/>
          </a:p>
        </p:txBody>
      </p:sp>
      <p:pic>
        <p:nvPicPr>
          <p:cNvPr id="2" name="Picture 1">
            <a:extLst>
              <a:ext uri="{FF2B5EF4-FFF2-40B4-BE49-F238E27FC236}">
                <a16:creationId xmlns:a16="http://schemas.microsoft.com/office/drawing/2014/main" id="{CF251D41-35E5-4572-B422-D37BA96B987E}"/>
              </a:ext>
            </a:extLst>
          </p:cNvPr>
          <p:cNvPicPr>
            <a:picLocks noChangeAspect="1"/>
          </p:cNvPicPr>
          <p:nvPr/>
        </p:nvPicPr>
        <p:blipFill>
          <a:blip r:embed="rId3"/>
          <a:stretch>
            <a:fillRect/>
          </a:stretch>
        </p:blipFill>
        <p:spPr>
          <a:xfrm>
            <a:off x="4010025" y="4648201"/>
            <a:ext cx="4171950" cy="11334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9" end="9"/>
                                            </p:txEl>
                                          </p:spTgt>
                                        </p:tgtEl>
                                        <p:attrNameLst>
                                          <p:attrName>style.visibility</p:attrName>
                                        </p:attrNameLst>
                                      </p:cBhvr>
                                      <p:to>
                                        <p:strVal val="visible"/>
                                      </p:to>
                                    </p:set>
                                  </p:childTnLst>
                                </p:cTn>
                              </p:par>
                              <p:par>
                                <p:cTn id="23" presetID="42"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A36D8D4-4248-429F-9654-CA62BD842E12}"/>
              </a:ext>
            </a:extLst>
          </p:cNvPr>
          <p:cNvSpPr>
            <a:spLocks noGrp="1" noChangeArrowheads="1"/>
          </p:cNvSpPr>
          <p:nvPr>
            <p:ph type="title"/>
          </p:nvPr>
        </p:nvSpPr>
        <p:spPr>
          <a:xfrm>
            <a:off x="1981200" y="152400"/>
            <a:ext cx="8229600" cy="457200"/>
          </a:xfrm>
        </p:spPr>
        <p:txBody>
          <a:bodyPr/>
          <a:lstStyle/>
          <a:p>
            <a:pPr eaLnBrk="1" hangingPunct="1"/>
            <a:r>
              <a:rPr lang="en-US" altLang="en-US" sz="3200" dirty="0"/>
              <a:t>The  </a:t>
            </a:r>
            <a:r>
              <a:rPr lang="en-US" altLang="en-US" sz="3200" dirty="0">
                <a:latin typeface="Courier New" panose="02070309020205020404" pitchFamily="49" charset="0"/>
                <a:cs typeface="Courier New" panose="02070309020205020404" pitchFamily="49" charset="0"/>
              </a:rPr>
              <a:t>Date </a:t>
            </a:r>
            <a:r>
              <a:rPr lang="en-US" altLang="en-US" sz="3200" dirty="0"/>
              <a:t>object</a:t>
            </a:r>
          </a:p>
        </p:txBody>
      </p:sp>
      <p:sp>
        <p:nvSpPr>
          <p:cNvPr id="12291" name="Rectangle 3">
            <a:extLst>
              <a:ext uri="{FF2B5EF4-FFF2-40B4-BE49-F238E27FC236}">
                <a16:creationId xmlns:a16="http://schemas.microsoft.com/office/drawing/2014/main" id="{AF9EF343-AA67-4828-9B2C-DF472D69B2AC}"/>
              </a:ext>
            </a:extLst>
          </p:cNvPr>
          <p:cNvSpPr>
            <a:spLocks noGrp="1" noChangeArrowheads="1"/>
          </p:cNvSpPr>
          <p:nvPr>
            <p:ph idx="1"/>
          </p:nvPr>
        </p:nvSpPr>
        <p:spPr>
          <a:xfrm>
            <a:off x="1752600" y="762000"/>
            <a:ext cx="8382000" cy="4800600"/>
          </a:xfrm>
        </p:spPr>
        <p:txBody>
          <a:bodyPr/>
          <a:lstStyle/>
          <a:p>
            <a:pPr marL="0" indent="0" eaLnBrk="1" hangingPunct="1">
              <a:lnSpc>
                <a:spcPct val="90000"/>
              </a:lnSpc>
              <a:buNone/>
              <a:defRPr/>
            </a:pPr>
            <a:r>
              <a:rPr lang="en-US" sz="1400" dirty="0"/>
              <a:t>Given the  </a:t>
            </a:r>
            <a:r>
              <a:rPr lang="en-US" sz="1400" dirty="0">
                <a:latin typeface="Courier New" panose="02070309020205020404" pitchFamily="49" charset="0"/>
                <a:cs typeface="Courier New" panose="02070309020205020404" pitchFamily="49" charset="0"/>
              </a:rPr>
              <a:t>today </a:t>
            </a:r>
            <a:r>
              <a:rPr lang="en-US" sz="1400" dirty="0"/>
              <a:t>object as shown below:</a:t>
            </a:r>
          </a:p>
          <a:p>
            <a:pPr marL="0" lvl="2" indent="0" eaLnBrk="1" hangingPunct="1">
              <a:lnSpc>
                <a:spcPct val="90000"/>
              </a:lnSpc>
              <a:buNone/>
              <a:defRPr/>
            </a:pPr>
            <a:r>
              <a:rPr lang="en-US" sz="1400" b="1" dirty="0">
                <a:latin typeface="Courier New" panose="02070309020205020404" pitchFamily="49" charset="0"/>
                <a:cs typeface="Courier New" panose="02070309020205020404" pitchFamily="49" charset="0"/>
              </a:rPr>
              <a:t>	var </a:t>
            </a:r>
            <a:r>
              <a:rPr lang="en-US" sz="1400" b="1" dirty="0">
                <a:solidFill>
                  <a:srgbClr val="FF0000"/>
                </a:solidFill>
                <a:latin typeface="Courier New" panose="02070309020205020404" pitchFamily="49" charset="0"/>
                <a:cs typeface="Courier New" panose="02070309020205020404" pitchFamily="49" charset="0"/>
              </a:rPr>
              <a:t>today</a:t>
            </a:r>
            <a:r>
              <a:rPr lang="en-US" sz="1400" b="1" dirty="0">
                <a:latin typeface="Courier New" panose="02070309020205020404" pitchFamily="49" charset="0"/>
                <a:cs typeface="Courier New" panose="02070309020205020404" pitchFamily="49" charset="0"/>
              </a:rPr>
              <a:t> = new Date();</a:t>
            </a:r>
          </a:p>
          <a:p>
            <a:pPr marL="0" indent="0" eaLnBrk="1" hangingPunct="1">
              <a:lnSpc>
                <a:spcPct val="90000"/>
              </a:lnSpc>
              <a:buNone/>
              <a:defRPr/>
            </a:pPr>
            <a:endParaRPr lang="en-US" sz="1400" dirty="0"/>
          </a:p>
          <a:p>
            <a:pPr marL="0" indent="0" eaLnBrk="1" hangingPunct="1">
              <a:lnSpc>
                <a:spcPct val="90000"/>
              </a:lnSpc>
              <a:buNone/>
              <a:defRPr/>
            </a:pPr>
            <a:r>
              <a:rPr lang="en-US" sz="1400" dirty="0"/>
              <a:t>We can invoke various </a:t>
            </a:r>
            <a:r>
              <a:rPr lang="en-US" sz="1400" dirty="0">
                <a:latin typeface="Courier New" panose="02070309020205020404" pitchFamily="49" charset="0"/>
                <a:cs typeface="Courier New" panose="02070309020205020404" pitchFamily="49" charset="0"/>
              </a:rPr>
              <a:t>Date() </a:t>
            </a:r>
            <a:r>
              <a:rPr lang="en-US" sz="1400" dirty="0"/>
              <a:t>functions using our  </a:t>
            </a:r>
            <a:r>
              <a:rPr lang="en-US" sz="1400" b="1" dirty="0">
                <a:solidFill>
                  <a:srgbClr val="FF0000"/>
                </a:solidFill>
                <a:latin typeface="Courier New" panose="02070309020205020404" pitchFamily="49" charset="0"/>
                <a:cs typeface="Courier New" panose="02070309020205020404" pitchFamily="49" charset="0"/>
              </a:rPr>
              <a:t>today</a:t>
            </a:r>
            <a:r>
              <a:rPr lang="en-US" sz="1400" b="1" dirty="0">
                <a:latin typeface="Courier New" panose="02070309020205020404" pitchFamily="49" charset="0"/>
                <a:cs typeface="Courier New" panose="02070309020205020404" pitchFamily="49" charset="0"/>
              </a:rPr>
              <a:t> </a:t>
            </a:r>
            <a:r>
              <a:rPr lang="en-US" sz="1400" dirty="0"/>
              <a:t>variable like so:</a:t>
            </a:r>
          </a:p>
          <a:p>
            <a:pPr marL="0" indent="0" eaLnBrk="1" hangingPunct="1">
              <a:lnSpc>
                <a:spcPct val="90000"/>
              </a:lnSpc>
              <a:buNone/>
              <a:defRPr/>
            </a:pPr>
            <a:endParaRPr lang="en-US" sz="1400" dirty="0"/>
          </a:p>
          <a:p>
            <a:pPr marL="0" indent="0" eaLnBrk="1" hangingPunct="1">
              <a:lnSpc>
                <a:spcPct val="90000"/>
              </a:lnSpc>
              <a:buNone/>
              <a:defRPr/>
            </a:pPr>
            <a:r>
              <a:rPr lang="en-US" sz="1400" dirty="0"/>
              <a:t>	</a:t>
            </a:r>
            <a:r>
              <a:rPr lang="en-US" sz="1200" b="1" dirty="0">
                <a:latin typeface="Courier New" pitchFamily="49" charset="0"/>
                <a:cs typeface="Courier New" pitchFamily="49" charset="0"/>
              </a:rPr>
              <a:t>currentYear = </a:t>
            </a:r>
            <a:r>
              <a:rPr lang="en-US" sz="1200" b="1" dirty="0">
                <a:solidFill>
                  <a:srgbClr val="FF0000"/>
                </a:solidFill>
                <a:latin typeface="Courier New" pitchFamily="49" charset="0"/>
                <a:cs typeface="Courier New" pitchFamily="49" charset="0"/>
              </a:rPr>
              <a:t>today.getFullYear(); </a:t>
            </a:r>
          </a:p>
          <a:p>
            <a:pPr marL="0" indent="0" eaLnBrk="1" hangingPunct="1">
              <a:lnSpc>
                <a:spcPct val="90000"/>
              </a:lnSpc>
              <a:buNone/>
              <a:defRPr/>
            </a:pPr>
            <a:r>
              <a:rPr lang="en-US" sz="1200" b="1" dirty="0">
                <a:latin typeface="Courier New" pitchFamily="49" charset="0"/>
                <a:cs typeface="Courier New" pitchFamily="49" charset="0"/>
              </a:rPr>
              <a:t>	//currentYear holds the current year, e.g. 2021</a:t>
            </a:r>
          </a:p>
          <a:p>
            <a:pPr lvl="2" eaLnBrk="1" hangingPunct="1">
              <a:lnSpc>
                <a:spcPct val="90000"/>
              </a:lnSpc>
              <a:buFont typeface="Arial" charset="0"/>
              <a:buNone/>
              <a:defRPr/>
            </a:pPr>
            <a:endParaRPr lang="en-US" sz="1200" b="1" dirty="0">
              <a:latin typeface="Courier New" pitchFamily="49" charset="0"/>
              <a:cs typeface="Courier New" pitchFamily="49" charset="0"/>
            </a:endParaRPr>
          </a:p>
          <a:p>
            <a:pPr lvl="2" eaLnBrk="1" hangingPunct="1">
              <a:lnSpc>
                <a:spcPct val="90000"/>
              </a:lnSpc>
              <a:buFont typeface="Arial" charset="0"/>
              <a:buNone/>
              <a:defRPr/>
            </a:pPr>
            <a:r>
              <a:rPr lang="en-US" sz="1200" b="1" dirty="0">
                <a:latin typeface="Courier New" pitchFamily="49" charset="0"/>
                <a:cs typeface="Courier New" pitchFamily="49" charset="0"/>
              </a:rPr>
              <a:t>currentHour = </a:t>
            </a:r>
            <a:r>
              <a:rPr lang="en-US" sz="1200" b="1" dirty="0">
                <a:solidFill>
                  <a:srgbClr val="FF0000"/>
                </a:solidFill>
                <a:latin typeface="Courier New" pitchFamily="49" charset="0"/>
                <a:cs typeface="Courier New" pitchFamily="49" charset="0"/>
              </a:rPr>
              <a:t>today.getHours();</a:t>
            </a:r>
          </a:p>
          <a:p>
            <a:pPr lvl="2" eaLnBrk="1" hangingPunct="1">
              <a:lnSpc>
                <a:spcPct val="90000"/>
              </a:lnSpc>
              <a:buFont typeface="Arial" charset="0"/>
              <a:buNone/>
              <a:defRPr/>
            </a:pPr>
            <a:r>
              <a:rPr lang="en-US" sz="1200" b="1" dirty="0">
                <a:latin typeface="Courier New" pitchFamily="49" charset="0"/>
                <a:cs typeface="Courier New" pitchFamily="49" charset="0"/>
              </a:rPr>
              <a:t>//currentHour holds the hour as a number between 0 and 23</a:t>
            </a:r>
          </a:p>
          <a:p>
            <a:pPr lvl="2" eaLnBrk="1" hangingPunct="1">
              <a:lnSpc>
                <a:spcPct val="90000"/>
              </a:lnSpc>
              <a:buFont typeface="Arial" charset="0"/>
              <a:buNone/>
              <a:defRPr/>
            </a:pPr>
            <a:endParaRPr lang="en-US" sz="1200" b="1" dirty="0">
              <a:latin typeface="Courier New" pitchFamily="49" charset="0"/>
              <a:cs typeface="Courier New" pitchFamily="49" charset="0"/>
            </a:endParaRPr>
          </a:p>
          <a:p>
            <a:pPr lvl="2" eaLnBrk="1" hangingPunct="1">
              <a:lnSpc>
                <a:spcPct val="90000"/>
              </a:lnSpc>
              <a:buFont typeface="Arial" charset="0"/>
              <a:buNone/>
              <a:defRPr/>
            </a:pPr>
            <a:r>
              <a:rPr lang="en-US" sz="1200" b="1" dirty="0">
                <a:latin typeface="Courier New" pitchFamily="49" charset="0"/>
                <a:cs typeface="Courier New" pitchFamily="49" charset="0"/>
              </a:rPr>
              <a:t>alert("The current year is: " + currentYear);</a:t>
            </a:r>
          </a:p>
          <a:p>
            <a:pPr eaLnBrk="1" hangingPunct="1">
              <a:lnSpc>
                <a:spcPct val="90000"/>
              </a:lnSpc>
              <a:buFont typeface="Arial" charset="0"/>
              <a:buNone/>
              <a:defRPr/>
            </a:pPr>
            <a:endParaRPr lang="en-US" sz="1400" dirty="0"/>
          </a:p>
          <a:p>
            <a:pPr eaLnBrk="1" hangingPunct="1">
              <a:lnSpc>
                <a:spcPct val="90000"/>
              </a:lnSpc>
              <a:buFont typeface="Arial" charset="0"/>
              <a:buNone/>
              <a:defRPr/>
            </a:pPr>
            <a:endParaRPr lang="en-US" sz="1400" dirty="0"/>
          </a:p>
          <a:p>
            <a:pPr eaLnBrk="1" hangingPunct="1">
              <a:lnSpc>
                <a:spcPct val="90000"/>
              </a:lnSpc>
              <a:buFont typeface="Arial" charset="0"/>
              <a:buNone/>
              <a:defRPr/>
            </a:pPr>
            <a:endParaRPr lang="en-US" sz="1400" dirty="0"/>
          </a:p>
          <a:p>
            <a:pPr eaLnBrk="1" hangingPunct="1">
              <a:lnSpc>
                <a:spcPct val="90000"/>
              </a:lnSpc>
              <a:buFont typeface="Arial" charset="0"/>
              <a:buNone/>
              <a:defRPr/>
            </a:pPr>
            <a:endParaRPr lang="en-US" sz="1400" dirty="0"/>
          </a:p>
          <a:p>
            <a:pPr eaLnBrk="1" hangingPunct="1">
              <a:lnSpc>
                <a:spcPct val="90000"/>
              </a:lnSpc>
              <a:buFont typeface="Arial" charset="0"/>
              <a:buNone/>
              <a:defRPr/>
            </a:pPr>
            <a:endParaRPr lang="en-US" sz="1400" dirty="0"/>
          </a:p>
          <a:p>
            <a:pPr marL="0" indent="0" eaLnBrk="1" hangingPunct="1">
              <a:lnSpc>
                <a:spcPct val="90000"/>
              </a:lnSpc>
              <a:buNone/>
              <a:defRPr/>
            </a:pPr>
            <a:endParaRPr lang="en-US" sz="1400" dirty="0"/>
          </a:p>
          <a:p>
            <a:pPr marL="0" indent="0" eaLnBrk="1" hangingPunct="1">
              <a:lnSpc>
                <a:spcPct val="90000"/>
              </a:lnSpc>
              <a:buNone/>
              <a:defRPr/>
            </a:pPr>
            <a:endParaRPr lang="en-US" sz="1400" dirty="0"/>
          </a:p>
          <a:p>
            <a:pPr marL="0" indent="0" eaLnBrk="1" hangingPunct="1">
              <a:lnSpc>
                <a:spcPct val="90000"/>
              </a:lnSpc>
              <a:buNone/>
              <a:defRPr/>
            </a:pPr>
            <a:endParaRPr lang="en-US" sz="1400" dirty="0"/>
          </a:p>
          <a:p>
            <a:pPr marL="0" indent="0" eaLnBrk="1" hangingPunct="1">
              <a:lnSpc>
                <a:spcPct val="90000"/>
              </a:lnSpc>
              <a:buNone/>
              <a:defRPr/>
            </a:pPr>
            <a:r>
              <a:rPr lang="en-US" sz="1400" dirty="0"/>
              <a:t>We have just discussed a couple of the functions that you can invoke on a </a:t>
            </a:r>
            <a:r>
              <a:rPr lang="en-US" sz="1400" dirty="0">
                <a:latin typeface="Courier New" panose="02070309020205020404" pitchFamily="49" charset="0"/>
                <a:cs typeface="Courier New" panose="02070309020205020404" pitchFamily="49" charset="0"/>
              </a:rPr>
              <a:t>Date() </a:t>
            </a:r>
            <a:r>
              <a:rPr lang="en-US" sz="1400" dirty="0"/>
              <a:t>object. There are several other useful functions such as </a:t>
            </a:r>
            <a:r>
              <a:rPr lang="en-US" sz="1400" dirty="0">
                <a:latin typeface="Courier New" panose="02070309020205020404" pitchFamily="49" charset="0"/>
                <a:cs typeface="Courier New" panose="02070309020205020404" pitchFamily="49" charset="0"/>
              </a:rPr>
              <a:t>getMinutes()</a:t>
            </a:r>
            <a:r>
              <a:rPr lang="en-US" sz="1400" dirty="0"/>
              <a:t>, </a:t>
            </a:r>
            <a:r>
              <a:rPr lang="en-US" sz="1400" dirty="0">
                <a:latin typeface="Courier New" panose="02070309020205020404" pitchFamily="49" charset="0"/>
                <a:cs typeface="Courier New" panose="02070309020205020404" pitchFamily="49" charset="0"/>
              </a:rPr>
              <a:t>getSeconds()</a:t>
            </a:r>
            <a:r>
              <a:rPr lang="en-US" sz="1400" dirty="0"/>
              <a:t>, etc. etc.</a:t>
            </a:r>
          </a:p>
          <a:p>
            <a:pPr eaLnBrk="1" hangingPunct="1">
              <a:lnSpc>
                <a:spcPct val="90000"/>
              </a:lnSpc>
              <a:buFont typeface="Arial" charset="0"/>
              <a:buNone/>
              <a:defRPr/>
            </a:pPr>
            <a:endParaRPr lang="en-US" sz="1400" dirty="0"/>
          </a:p>
          <a:p>
            <a:pPr eaLnBrk="1" hangingPunct="1">
              <a:lnSpc>
                <a:spcPct val="90000"/>
              </a:lnSpc>
              <a:buFont typeface="Arial" charset="0"/>
              <a:buNone/>
              <a:defRPr/>
            </a:pPr>
            <a:r>
              <a:rPr lang="en-US" sz="1400" b="1" dirty="0"/>
              <a:t>Pop-Quiz: </a:t>
            </a:r>
            <a:r>
              <a:rPr lang="en-US" sz="1400" dirty="0"/>
              <a:t>How do you find out about other </a:t>
            </a:r>
            <a:r>
              <a:rPr lang="en-US" sz="1400" dirty="0">
                <a:latin typeface="Courier New" panose="02070309020205020404" pitchFamily="49" charset="0"/>
                <a:cs typeface="Courier New" panose="02070309020205020404" pitchFamily="49" charset="0"/>
              </a:rPr>
              <a:t>Date() </a:t>
            </a:r>
            <a:r>
              <a:rPr lang="en-US" sz="1400" dirty="0"/>
              <a:t>functions that are available to you? </a:t>
            </a:r>
          </a:p>
          <a:p>
            <a:pPr eaLnBrk="1" hangingPunct="1">
              <a:lnSpc>
                <a:spcPct val="90000"/>
              </a:lnSpc>
              <a:buFont typeface="Arial" charset="0"/>
              <a:buNone/>
              <a:defRPr/>
            </a:pPr>
            <a:r>
              <a:rPr lang="en-US" sz="1400" b="1" dirty="0"/>
              <a:t>Answer: </a:t>
            </a:r>
            <a:r>
              <a:rPr lang="en-US" sz="1400" dirty="0"/>
              <a:t>You look it up in the documentation! Practice by looking up the documentation and trying out some of the other </a:t>
            </a:r>
            <a:r>
              <a:rPr lang="en-US" sz="1400" dirty="0">
                <a:latin typeface="Courier New" panose="02070309020205020404" pitchFamily="49" charset="0"/>
                <a:cs typeface="Courier New" panose="02070309020205020404" pitchFamily="49" charset="0"/>
              </a:rPr>
              <a:t>Date()</a:t>
            </a:r>
            <a:r>
              <a:rPr lang="en-US" sz="1400" dirty="0"/>
              <a:t> functions.</a:t>
            </a:r>
          </a:p>
        </p:txBody>
      </p:sp>
      <p:pic>
        <p:nvPicPr>
          <p:cNvPr id="2" name="Picture 1">
            <a:extLst>
              <a:ext uri="{FF2B5EF4-FFF2-40B4-BE49-F238E27FC236}">
                <a16:creationId xmlns:a16="http://schemas.microsoft.com/office/drawing/2014/main" id="{5DDF80A8-DE44-417A-B65E-515134031362}"/>
              </a:ext>
            </a:extLst>
          </p:cNvPr>
          <p:cNvPicPr>
            <a:picLocks noChangeAspect="1"/>
          </p:cNvPicPr>
          <p:nvPr/>
        </p:nvPicPr>
        <p:blipFill>
          <a:blip r:embed="rId3"/>
          <a:stretch>
            <a:fillRect/>
          </a:stretch>
        </p:blipFill>
        <p:spPr>
          <a:xfrm>
            <a:off x="3581400" y="3657600"/>
            <a:ext cx="4564380" cy="125625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1">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291">
                                            <p:txEl>
                                              <p:pRg st="20" end="2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12291">
                                            <p:txEl>
                                              <p:pRg st="22" end="22"/>
                                            </p:txEl>
                                          </p:spTgt>
                                        </p:tgtEl>
                                        <p:attrNameLst>
                                          <p:attrName>style.visibility</p:attrName>
                                        </p:attrNameLst>
                                      </p:cBhvr>
                                      <p:to>
                                        <p:strVal val="visible"/>
                                      </p:to>
                                    </p:set>
                                    <p:animEffect transition="in" filter="wheel(1)">
                                      <p:cBhvr>
                                        <p:cTn id="42" dur="2000"/>
                                        <p:tgtEl>
                                          <p:spTgt spid="12291">
                                            <p:txEl>
                                              <p:pRg st="22" end="2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12291">
                                            <p:txEl>
                                              <p:pRg st="23" end="23"/>
                                            </p:txEl>
                                          </p:spTgt>
                                        </p:tgtEl>
                                        <p:attrNameLst>
                                          <p:attrName>style.visibility</p:attrName>
                                        </p:attrNameLst>
                                      </p:cBhvr>
                                      <p:to>
                                        <p:strVal val="visible"/>
                                      </p:to>
                                    </p:set>
                                    <p:animEffect transition="in" filter="wheel(1)">
                                      <p:cBhvr>
                                        <p:cTn id="47" dur="2000"/>
                                        <p:tgtEl>
                                          <p:spTgt spid="12291">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1AB596C-D64B-4A6D-B894-D5394998C03E}"/>
              </a:ext>
            </a:extLst>
          </p:cNvPr>
          <p:cNvSpPr>
            <a:spLocks noGrp="1" noChangeArrowheads="1"/>
          </p:cNvSpPr>
          <p:nvPr>
            <p:ph type="title"/>
          </p:nvPr>
        </p:nvSpPr>
        <p:spPr>
          <a:xfrm>
            <a:off x="1981200" y="152401"/>
            <a:ext cx="8229600" cy="792163"/>
          </a:xfrm>
        </p:spPr>
        <p:txBody>
          <a:bodyPr/>
          <a:lstStyle/>
          <a:p>
            <a:pPr eaLnBrk="1" hangingPunct="1"/>
            <a:r>
              <a:rPr lang="en-US" altLang="en-US" sz="2400" dirty="0"/>
              <a:t>Checking for “NaN” (Not a Number)</a:t>
            </a:r>
          </a:p>
        </p:txBody>
      </p:sp>
      <p:sp>
        <p:nvSpPr>
          <p:cNvPr id="17411" name="Rectangle 3">
            <a:extLst>
              <a:ext uri="{FF2B5EF4-FFF2-40B4-BE49-F238E27FC236}">
                <a16:creationId xmlns:a16="http://schemas.microsoft.com/office/drawing/2014/main" id="{F33FE911-6CA5-44B8-BF59-904B3A504C21}"/>
              </a:ext>
            </a:extLst>
          </p:cNvPr>
          <p:cNvSpPr>
            <a:spLocks noGrp="1" noChangeArrowheads="1"/>
          </p:cNvSpPr>
          <p:nvPr>
            <p:ph idx="1"/>
          </p:nvPr>
        </p:nvSpPr>
        <p:spPr>
          <a:xfrm>
            <a:off x="1752600" y="914400"/>
            <a:ext cx="8382000" cy="4800600"/>
          </a:xfrm>
        </p:spPr>
        <p:txBody>
          <a:bodyPr/>
          <a:lstStyle/>
          <a:p>
            <a:pPr marL="0" indent="0" eaLnBrk="1" hangingPunct="1">
              <a:lnSpc>
                <a:spcPct val="90000"/>
              </a:lnSpc>
              <a:buNone/>
            </a:pPr>
            <a:r>
              <a:rPr lang="en-US" altLang="en-US" sz="1400" dirty="0"/>
              <a:t>Recall </a:t>
            </a:r>
            <a:r>
              <a:rPr lang="en-US" altLang="en-US" sz="1400"/>
              <a:t>that if </a:t>
            </a:r>
            <a:r>
              <a:rPr lang="en-US" altLang="en-US" sz="1400" dirty="0"/>
              <a:t>JavaScript expects a number and does not get one, it will return the error:  </a:t>
            </a:r>
            <a:r>
              <a:rPr lang="en-US" altLang="en-US" sz="1600" b="1" dirty="0">
                <a:latin typeface="Courier"/>
              </a:rPr>
              <a:t>NaN</a:t>
            </a:r>
            <a:endParaRPr lang="en-US" altLang="en-US" sz="1400" dirty="0"/>
          </a:p>
          <a:p>
            <a:pPr marL="0" indent="0" eaLnBrk="1" hangingPunct="1">
              <a:lnSpc>
                <a:spcPct val="90000"/>
              </a:lnSpc>
              <a:buNone/>
            </a:pPr>
            <a:endParaRPr lang="en-US" altLang="en-US" sz="1400" dirty="0"/>
          </a:p>
          <a:p>
            <a:pPr marL="0" indent="0" eaLnBrk="1" hangingPunct="1">
              <a:lnSpc>
                <a:spcPct val="90000"/>
              </a:lnSpc>
              <a:buNone/>
            </a:pPr>
            <a:endParaRPr lang="en-US" altLang="en-US" sz="1400" dirty="0"/>
          </a:p>
          <a:p>
            <a:pPr marL="0" indent="0" eaLnBrk="1" hangingPunct="1">
              <a:lnSpc>
                <a:spcPct val="90000"/>
              </a:lnSpc>
              <a:buNone/>
            </a:pPr>
            <a:r>
              <a:rPr lang="en-US" altLang="en-US" sz="1400" dirty="0"/>
              <a:t>For example:</a:t>
            </a:r>
          </a:p>
          <a:p>
            <a:pPr marL="0" lvl="2" indent="0" eaLnBrk="1" hangingPunct="1">
              <a:lnSpc>
                <a:spcPct val="90000"/>
              </a:lnSpc>
              <a:buNone/>
            </a:pPr>
            <a:r>
              <a:rPr lang="en-US" altLang="en-US" sz="1400" b="1" dirty="0">
                <a:latin typeface="Courier New" panose="02070309020205020404" pitchFamily="49" charset="0"/>
                <a:cs typeface="Courier New" panose="02070309020205020404" pitchFamily="49" charset="0"/>
              </a:rPr>
              <a:t>  alert( parseInt("hello") );  </a:t>
            </a:r>
            <a:endParaRPr lang="en-US" altLang="en-US" sz="1400" dirty="0">
              <a:latin typeface="Courier New" panose="02070309020205020404" pitchFamily="49" charset="0"/>
              <a:cs typeface="Courier New" panose="02070309020205020404" pitchFamily="49" charset="0"/>
            </a:endParaRPr>
          </a:p>
          <a:p>
            <a:pPr marL="0" lvl="2" indent="0" eaLnBrk="1" hangingPunct="1">
              <a:lnSpc>
                <a:spcPct val="90000"/>
              </a:lnSpc>
              <a:buNone/>
            </a:pPr>
            <a:endParaRPr lang="en-US" altLang="en-US" sz="1400" dirty="0">
              <a:latin typeface="Courier New" panose="02070309020205020404" pitchFamily="49" charset="0"/>
              <a:cs typeface="Courier New" panose="02070309020205020404" pitchFamily="49" charset="0"/>
            </a:endParaRPr>
          </a:p>
          <a:p>
            <a:pPr marL="0" indent="0" eaLnBrk="1" hangingPunct="1">
              <a:lnSpc>
                <a:spcPct val="90000"/>
              </a:lnSpc>
              <a:buNone/>
            </a:pPr>
            <a:endParaRPr lang="en-US" altLang="en-US" sz="1400" dirty="0"/>
          </a:p>
          <a:p>
            <a:pPr marL="0" indent="0" eaLnBrk="1" hangingPunct="1">
              <a:lnSpc>
                <a:spcPct val="90000"/>
              </a:lnSpc>
              <a:buNone/>
            </a:pPr>
            <a:endParaRPr lang="en-US" altLang="en-US" sz="1400" dirty="0"/>
          </a:p>
          <a:p>
            <a:pPr marL="0" indent="0" eaLnBrk="1" hangingPunct="1">
              <a:lnSpc>
                <a:spcPct val="90000"/>
              </a:lnSpc>
              <a:buNone/>
            </a:pPr>
            <a:endParaRPr lang="en-US" altLang="en-US" sz="1400" dirty="0"/>
          </a:p>
          <a:p>
            <a:pPr marL="0" indent="0" eaLnBrk="1" hangingPunct="1">
              <a:lnSpc>
                <a:spcPct val="90000"/>
              </a:lnSpc>
              <a:buNone/>
            </a:pPr>
            <a:endParaRPr lang="en-US" altLang="en-US" sz="1400" dirty="0"/>
          </a:p>
          <a:p>
            <a:pPr marL="0" indent="0" eaLnBrk="1" hangingPunct="1">
              <a:lnSpc>
                <a:spcPct val="90000"/>
              </a:lnSpc>
              <a:buNone/>
            </a:pPr>
            <a:r>
              <a:rPr lang="en-US" altLang="en-US" sz="1400" dirty="0"/>
              <a:t>There is a useful predefined JavaScript function that allows you to test for this particular error:  </a:t>
            </a:r>
            <a:r>
              <a:rPr lang="en-US" altLang="en-US" sz="1400" b="1" dirty="0">
                <a:latin typeface="Courier New" panose="02070309020205020404" pitchFamily="49" charset="0"/>
                <a:cs typeface="Courier New" panose="02070309020205020404" pitchFamily="49" charset="0"/>
              </a:rPr>
              <a:t>isNaN()</a:t>
            </a:r>
          </a:p>
          <a:p>
            <a:pPr marL="0" indent="0" eaLnBrk="1" hangingPunct="1">
              <a:lnSpc>
                <a:spcPct val="90000"/>
              </a:lnSpc>
              <a:buNone/>
            </a:pPr>
            <a:endParaRPr lang="en-US" altLang="en-US" sz="1400" dirty="0"/>
          </a:p>
          <a:p>
            <a:pPr marL="0" indent="0" eaLnBrk="1" hangingPunct="1">
              <a:lnSpc>
                <a:spcPct val="90000"/>
              </a:lnSpc>
              <a:buNone/>
            </a:pPr>
            <a:r>
              <a:rPr lang="en-US" altLang="en-US" sz="1400" b="1" dirty="0">
                <a:latin typeface="Courier New" panose="02070309020205020404" pitchFamily="49" charset="0"/>
                <a:cs typeface="Courier New" panose="02070309020205020404" pitchFamily="49" charset="0"/>
              </a:rPr>
              <a:t>var age = document.getElementById('txtAge').value;</a:t>
            </a:r>
          </a:p>
          <a:p>
            <a:pPr marL="0" indent="0" eaLnBrk="1" hangingPunct="1">
              <a:lnSpc>
                <a:spcPct val="90000"/>
              </a:lnSpc>
              <a:buNone/>
            </a:pPr>
            <a:r>
              <a:rPr lang="en-US" altLang="en-US" sz="1400" b="1" dirty="0">
                <a:latin typeface="Courier New" panose="02070309020205020404" pitchFamily="49" charset="0"/>
                <a:cs typeface="Courier New" panose="02070309020205020404" pitchFamily="49" charset="0"/>
              </a:rPr>
              <a:t>age = parseInt(age);</a:t>
            </a:r>
          </a:p>
          <a:p>
            <a:pPr marL="0" indent="0" eaLnBrk="1" hangingPunct="1">
              <a:lnSpc>
                <a:spcPct val="90000"/>
              </a:lnSpc>
              <a:buNone/>
            </a:pPr>
            <a:endParaRPr lang="en-US" altLang="en-US" sz="1400" b="1" dirty="0">
              <a:latin typeface="Courier New" panose="02070309020205020404" pitchFamily="49" charset="0"/>
              <a:cs typeface="Courier New" panose="02070309020205020404" pitchFamily="49" charset="0"/>
            </a:endParaRPr>
          </a:p>
          <a:p>
            <a:pPr marL="0" indent="0" eaLnBrk="1" hangingPunct="1">
              <a:lnSpc>
                <a:spcPct val="90000"/>
              </a:lnSpc>
              <a:buNone/>
            </a:pPr>
            <a:r>
              <a:rPr lang="en-US" altLang="en-US" sz="1400" b="1" dirty="0">
                <a:latin typeface="Courier New" panose="02070309020205020404" pitchFamily="49" charset="0"/>
                <a:cs typeface="Courier New" panose="02070309020205020404" pitchFamily="49" charset="0"/>
              </a:rPr>
              <a:t>if ( </a:t>
            </a:r>
            <a:r>
              <a:rPr lang="en-US" altLang="en-US" sz="1400" b="1" dirty="0">
                <a:solidFill>
                  <a:srgbClr val="FF0000"/>
                </a:solidFill>
                <a:latin typeface="Courier New" panose="02070309020205020404" pitchFamily="49" charset="0"/>
                <a:cs typeface="Courier New" panose="02070309020205020404" pitchFamily="49" charset="0"/>
              </a:rPr>
              <a:t>isNaN(</a:t>
            </a:r>
            <a:r>
              <a:rPr lang="en-US" altLang="en-US" sz="1400" dirty="0">
                <a:solidFill>
                  <a:srgbClr val="FF0000"/>
                </a:solidFill>
                <a:latin typeface="Courier New" panose="02070309020205020404" pitchFamily="49" charset="0"/>
                <a:cs typeface="Courier New" panose="02070309020205020404" pitchFamily="49" charset="0"/>
              </a:rPr>
              <a:t>age</a:t>
            </a:r>
            <a:r>
              <a:rPr lang="en-US" altLang="en-US" sz="1400" b="1" dirty="0">
                <a:solidFill>
                  <a:srgbClr val="FF0000"/>
                </a:solidFill>
                <a:latin typeface="Courier New" panose="02070309020205020404" pitchFamily="49" charset="0"/>
                <a:cs typeface="Courier New" panose="02070309020205020404" pitchFamily="49" charset="0"/>
              </a:rPr>
              <a:t>)</a:t>
            </a:r>
            <a:r>
              <a:rPr lang="en-US" altLang="en-US" sz="1400" b="1" dirty="0">
                <a:latin typeface="Courier New" panose="02070309020205020404" pitchFamily="49" charset="0"/>
                <a:cs typeface="Courier New" panose="02070309020205020404" pitchFamily="49" charset="0"/>
              </a:rPr>
              <a:t> )</a:t>
            </a:r>
          </a:p>
          <a:p>
            <a:pPr marL="0" indent="0" eaLnBrk="1" hangingPunct="1">
              <a:lnSpc>
                <a:spcPct val="90000"/>
              </a:lnSpc>
              <a:buNone/>
            </a:pPr>
            <a:r>
              <a:rPr lang="en-US" altLang="en-US" sz="1400" b="1" dirty="0">
                <a:latin typeface="Courier New" panose="02070309020205020404" pitchFamily="49" charset="0"/>
                <a:cs typeface="Courier New" panose="02070309020205020404" pitchFamily="49" charset="0"/>
              </a:rPr>
              <a:t>   alert("Please enter a valid age.");</a:t>
            </a:r>
          </a:p>
          <a:p>
            <a:pPr marL="0" indent="0" eaLnBrk="1" hangingPunct="1">
              <a:lnSpc>
                <a:spcPct val="90000"/>
              </a:lnSpc>
              <a:buNone/>
            </a:pPr>
            <a:r>
              <a:rPr lang="en-US" altLang="en-US" sz="1400" b="1" dirty="0">
                <a:latin typeface="Courier New" panose="02070309020205020404" pitchFamily="49" charset="0"/>
                <a:cs typeface="Courier New" panose="02070309020205020404" pitchFamily="49" charset="0"/>
              </a:rPr>
              <a:t>else</a:t>
            </a:r>
          </a:p>
          <a:p>
            <a:pPr marL="0" indent="0" eaLnBrk="1" hangingPunct="1">
              <a:lnSpc>
                <a:spcPct val="90000"/>
              </a:lnSpc>
              <a:buNone/>
            </a:pPr>
            <a:r>
              <a:rPr lang="en-US" altLang="en-US" sz="1400" b="1" dirty="0">
                <a:latin typeface="Courier New" panose="02070309020205020404" pitchFamily="49" charset="0"/>
                <a:cs typeface="Courier New" panose="02070309020205020404" pitchFamily="49" charset="0"/>
              </a:rPr>
              <a:t>   alert("You are " + age + " years old!");</a:t>
            </a:r>
          </a:p>
          <a:p>
            <a:pPr marL="0" indent="0" eaLnBrk="1" hangingPunct="1">
              <a:lnSpc>
                <a:spcPct val="90000"/>
              </a:lnSpc>
              <a:buNone/>
            </a:pPr>
            <a:endParaRPr lang="en-US" altLang="en-US" sz="1400" dirty="0"/>
          </a:p>
          <a:p>
            <a:pPr marL="0" indent="0" eaLnBrk="1" hangingPunct="1">
              <a:lnSpc>
                <a:spcPct val="90000"/>
              </a:lnSpc>
              <a:buNone/>
            </a:pPr>
            <a:endParaRPr lang="en-US" altLang="en-US" sz="1400" dirty="0"/>
          </a:p>
          <a:p>
            <a:pPr marL="0" indent="0" algn="ctr" eaLnBrk="1" hangingPunct="1">
              <a:lnSpc>
                <a:spcPct val="90000"/>
              </a:lnSpc>
              <a:buNone/>
            </a:pPr>
            <a:endParaRPr lang="en-US" altLang="en-US" sz="1400" dirty="0"/>
          </a:p>
          <a:p>
            <a:pPr marL="0" indent="0" algn="ctr" eaLnBrk="1" hangingPunct="1">
              <a:lnSpc>
                <a:spcPct val="90000"/>
              </a:lnSpc>
              <a:buNone/>
            </a:pPr>
            <a:r>
              <a:rPr lang="en-US" altLang="en-US" sz="2000" dirty="0"/>
              <a:t>File:  </a:t>
            </a:r>
            <a:r>
              <a:rPr lang="en-US" altLang="en-US" sz="2000" b="1" dirty="0">
                <a:latin typeface="Courier New" panose="02070309020205020404" pitchFamily="49" charset="0"/>
                <a:cs typeface="Courier New" panose="02070309020205020404" pitchFamily="49" charset="0"/>
              </a:rPr>
              <a:t>nan_test.html</a:t>
            </a:r>
          </a:p>
          <a:p>
            <a:pPr marL="0" indent="0" eaLnBrk="1" hangingPunct="1">
              <a:lnSpc>
                <a:spcPct val="90000"/>
              </a:lnSpc>
              <a:buNone/>
            </a:pPr>
            <a:endParaRPr lang="en-US" altLang="en-US" sz="1400" dirty="0"/>
          </a:p>
        </p:txBody>
      </p:sp>
      <p:pic>
        <p:nvPicPr>
          <p:cNvPr id="21508" name="Picture 1">
            <a:extLst>
              <a:ext uri="{FF2B5EF4-FFF2-40B4-BE49-F238E27FC236}">
                <a16:creationId xmlns:a16="http://schemas.microsoft.com/office/drawing/2014/main" id="{6DE077EB-FB3B-4453-BD47-25E6B9DF0A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447800"/>
            <a:ext cx="1809750"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1508"/>
                                        </p:tgtEl>
                                        <p:attrNameLst>
                                          <p:attrName>style.visibility</p:attrName>
                                        </p:attrNameLst>
                                      </p:cBhvr>
                                      <p:to>
                                        <p:strVal val="visible"/>
                                      </p:to>
                                    </p:set>
                                    <p:animEffect transition="in" filter="fade">
                                      <p:cBhvr>
                                        <p:cTn id="13" dur="2000"/>
                                        <p:tgtEl>
                                          <p:spTgt spid="21508"/>
                                        </p:tgtEl>
                                      </p:cBhvr>
                                    </p:animEffect>
                                    <p:anim calcmode="lin" valueType="num">
                                      <p:cBhvr>
                                        <p:cTn id="14" dur="2000" fill="hold"/>
                                        <p:tgtEl>
                                          <p:spTgt spid="21508"/>
                                        </p:tgtEl>
                                        <p:attrNameLst>
                                          <p:attrName>ppt_x</p:attrName>
                                        </p:attrNameLst>
                                      </p:cBhvr>
                                      <p:tavLst>
                                        <p:tav tm="0">
                                          <p:val>
                                            <p:strVal val="#ppt_x"/>
                                          </p:val>
                                        </p:tav>
                                        <p:tav tm="100000">
                                          <p:val>
                                            <p:strVal val="#ppt_x"/>
                                          </p:val>
                                        </p:tav>
                                      </p:tavLst>
                                    </p:anim>
                                    <p:anim calcmode="lin" valueType="num">
                                      <p:cBhvr>
                                        <p:cTn id="15" dur="2000" fill="hold"/>
                                        <p:tgtEl>
                                          <p:spTgt spid="2150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17411">
                                            <p:txEl>
                                              <p:pRg st="12" end="12"/>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411">
                                            <p:txEl>
                                              <p:pRg st="13" end="1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7411">
                                            <p:txEl>
                                              <p:pRg st="15" end="1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7411">
                                            <p:txEl>
                                              <p:pRg st="16" end="1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7411">
                                            <p:txEl>
                                              <p:pRg st="17" end="1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7411">
                                            <p:txEl>
                                              <p:pRg st="18" end="18"/>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7411">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7DF3D5A-DE60-4D22-8868-524C91B15591}"/>
              </a:ext>
            </a:extLst>
          </p:cNvPr>
          <p:cNvSpPr>
            <a:spLocks noGrp="1" noChangeArrowheads="1"/>
          </p:cNvSpPr>
          <p:nvPr>
            <p:ph type="title"/>
          </p:nvPr>
        </p:nvSpPr>
        <p:spPr>
          <a:xfrm>
            <a:off x="1981200" y="152401"/>
            <a:ext cx="8229600" cy="792163"/>
          </a:xfrm>
        </p:spPr>
        <p:txBody>
          <a:bodyPr/>
          <a:lstStyle/>
          <a:p>
            <a:pPr eaLnBrk="1" hangingPunct="1"/>
            <a:r>
              <a:rPr lang="en-US" altLang="en-US" sz="2400" dirty="0"/>
              <a:t>The </a:t>
            </a:r>
            <a:r>
              <a:rPr lang="en-US" altLang="en-US" sz="2400" dirty="0">
                <a:latin typeface="Courier New" panose="02070309020205020404" pitchFamily="49" charset="0"/>
                <a:cs typeface="Courier New" panose="02070309020205020404" pitchFamily="49" charset="0"/>
              </a:rPr>
              <a:t>toFixed()</a:t>
            </a:r>
            <a:r>
              <a:rPr lang="en-US" altLang="en-US" sz="2400" dirty="0"/>
              <a:t> function</a:t>
            </a:r>
          </a:p>
        </p:txBody>
      </p:sp>
      <p:sp>
        <p:nvSpPr>
          <p:cNvPr id="19459" name="Rectangle 3">
            <a:extLst>
              <a:ext uri="{FF2B5EF4-FFF2-40B4-BE49-F238E27FC236}">
                <a16:creationId xmlns:a16="http://schemas.microsoft.com/office/drawing/2014/main" id="{79A1284D-3E69-4A26-AF5E-F93B8E61AD13}"/>
              </a:ext>
            </a:extLst>
          </p:cNvPr>
          <p:cNvSpPr>
            <a:spLocks noGrp="1" noChangeArrowheads="1"/>
          </p:cNvSpPr>
          <p:nvPr>
            <p:ph idx="1"/>
          </p:nvPr>
        </p:nvSpPr>
        <p:spPr>
          <a:xfrm>
            <a:off x="1752600" y="914400"/>
            <a:ext cx="8382000" cy="4800600"/>
          </a:xfrm>
        </p:spPr>
        <p:txBody>
          <a:bodyPr/>
          <a:lstStyle/>
          <a:p>
            <a:pPr marL="0" indent="0" eaLnBrk="1" hangingPunct="1">
              <a:lnSpc>
                <a:spcPct val="90000"/>
              </a:lnSpc>
              <a:buNone/>
            </a:pPr>
            <a:r>
              <a:rPr lang="en-US" altLang="en-US" sz="1600" dirty="0"/>
              <a:t>This useful function allows you to specify the number of decimal places displayed by a numeric value in a variable:</a:t>
            </a:r>
          </a:p>
          <a:p>
            <a:pPr marL="0" indent="0" eaLnBrk="1" hangingPunct="1">
              <a:lnSpc>
                <a:spcPct val="90000"/>
              </a:lnSpc>
              <a:buNone/>
            </a:pPr>
            <a:endParaRPr lang="en-US" altLang="en-US" sz="1600" dirty="0"/>
          </a:p>
          <a:p>
            <a:pPr marL="0" lvl="2" indent="0" eaLnBrk="1" hangingPunct="1">
              <a:lnSpc>
                <a:spcPct val="90000"/>
              </a:lnSpc>
              <a:buNone/>
            </a:pPr>
            <a:r>
              <a:rPr lang="en-US" altLang="en-US" sz="1600" dirty="0">
                <a:latin typeface="Courier New" panose="02070309020205020404" pitchFamily="49" charset="0"/>
                <a:cs typeface="Courier New" panose="02070309020205020404" pitchFamily="49" charset="0"/>
              </a:rPr>
              <a:t>  var number = 26.666666666667;</a:t>
            </a:r>
          </a:p>
          <a:p>
            <a:pPr marL="0" lvl="2" indent="0" eaLnBrk="1" hangingPunct="1">
              <a:lnSpc>
                <a:spcPct val="90000"/>
              </a:lnSpc>
              <a:buNone/>
            </a:pPr>
            <a:r>
              <a:rPr lang="en-US" altLang="en-US" sz="1600" dirty="0">
                <a:latin typeface="Courier New" panose="02070309020205020404" pitchFamily="49" charset="0"/>
                <a:cs typeface="Courier New" panose="02070309020205020404" pitchFamily="49" charset="0"/>
              </a:rPr>
              <a:t>  alert( number );</a:t>
            </a:r>
          </a:p>
          <a:p>
            <a:pPr marL="0" lvl="2" indent="0" eaLnBrk="1" hangingPunct="1">
              <a:lnSpc>
                <a:spcPct val="90000"/>
              </a:lnSpc>
              <a:buNone/>
            </a:pPr>
            <a:endParaRPr lang="en-US" altLang="en-US" sz="1600" dirty="0">
              <a:latin typeface="Courier New" panose="02070309020205020404" pitchFamily="49" charset="0"/>
              <a:cs typeface="Courier New" panose="02070309020205020404" pitchFamily="49" charset="0"/>
            </a:endParaRPr>
          </a:p>
          <a:p>
            <a:pPr marL="0" lvl="2" indent="0" eaLnBrk="1" hangingPunct="1">
              <a:lnSpc>
                <a:spcPct val="90000"/>
              </a:lnSpc>
              <a:buNone/>
            </a:pPr>
            <a:endParaRPr lang="en-US" altLang="en-US" sz="1600" dirty="0">
              <a:latin typeface="Courier New" panose="02070309020205020404" pitchFamily="49" charset="0"/>
              <a:cs typeface="Courier New" panose="02070309020205020404" pitchFamily="49" charset="0"/>
            </a:endParaRPr>
          </a:p>
          <a:p>
            <a:pPr marL="0" lvl="2" indent="0" eaLnBrk="1" hangingPunct="1">
              <a:lnSpc>
                <a:spcPct val="90000"/>
              </a:lnSpc>
              <a:buNone/>
            </a:pPr>
            <a:endParaRPr lang="en-US" altLang="en-US" sz="1600" dirty="0">
              <a:latin typeface="Courier New" panose="02070309020205020404" pitchFamily="49" charset="0"/>
              <a:cs typeface="Courier New" panose="02070309020205020404" pitchFamily="49" charset="0"/>
            </a:endParaRPr>
          </a:p>
          <a:p>
            <a:pPr marL="0" lvl="2" indent="0" eaLnBrk="1" hangingPunct="1">
              <a:lnSpc>
                <a:spcPct val="90000"/>
              </a:lnSpc>
              <a:buNone/>
            </a:pPr>
            <a:endParaRPr lang="en-US" altLang="en-US" sz="1600" dirty="0">
              <a:latin typeface="Courier New" panose="02070309020205020404" pitchFamily="49" charset="0"/>
              <a:cs typeface="Courier New" panose="02070309020205020404" pitchFamily="49" charset="0"/>
            </a:endParaRPr>
          </a:p>
          <a:p>
            <a:pPr marL="0" lvl="2" indent="0" eaLnBrk="1" hangingPunct="1">
              <a:lnSpc>
                <a:spcPct val="90000"/>
              </a:lnSpc>
              <a:buNone/>
            </a:pPr>
            <a:endParaRPr lang="en-US" altLang="en-US" sz="1600" dirty="0">
              <a:latin typeface="Courier New" panose="02070309020205020404" pitchFamily="49" charset="0"/>
              <a:cs typeface="Courier New" panose="02070309020205020404" pitchFamily="49" charset="0"/>
            </a:endParaRPr>
          </a:p>
          <a:p>
            <a:pPr marL="0" lvl="2" indent="0" eaLnBrk="1" hangingPunct="1">
              <a:lnSpc>
                <a:spcPct val="90000"/>
              </a:lnSpc>
              <a:buNone/>
            </a:pPr>
            <a:endParaRPr lang="en-US" altLang="en-US" sz="1600" dirty="0">
              <a:latin typeface="Courier New" panose="02070309020205020404" pitchFamily="49" charset="0"/>
              <a:cs typeface="Courier New" panose="02070309020205020404" pitchFamily="49" charset="0"/>
            </a:endParaRPr>
          </a:p>
          <a:p>
            <a:pPr marL="0" lvl="2" indent="0" eaLnBrk="1" hangingPunct="1">
              <a:lnSpc>
                <a:spcPct val="90000"/>
              </a:lnSpc>
              <a:buNone/>
            </a:pPr>
            <a:r>
              <a:rPr lang="en-US" altLang="en-US" sz="1600" dirty="0">
                <a:latin typeface="Courier New" panose="02070309020205020404" pitchFamily="49" charset="0"/>
                <a:cs typeface="Courier New" panose="02070309020205020404" pitchFamily="49" charset="0"/>
              </a:rPr>
              <a:t>  number = </a:t>
            </a:r>
            <a:r>
              <a:rPr lang="en-US" altLang="en-US" sz="1600" b="1" dirty="0">
                <a:latin typeface="Courier New" panose="02070309020205020404" pitchFamily="49" charset="0"/>
                <a:cs typeface="Courier New" panose="02070309020205020404" pitchFamily="49" charset="0"/>
              </a:rPr>
              <a:t>number.toFixed(2);</a:t>
            </a:r>
          </a:p>
          <a:p>
            <a:pPr marL="0" lvl="2" indent="0" eaLnBrk="1" hangingPunct="1">
              <a:lnSpc>
                <a:spcPct val="90000"/>
              </a:lnSpc>
              <a:buNone/>
            </a:pPr>
            <a:r>
              <a:rPr lang="en-US" altLang="en-US" sz="1600" dirty="0">
                <a:latin typeface="Courier New" panose="02070309020205020404" pitchFamily="49" charset="0"/>
                <a:cs typeface="Courier New" panose="02070309020205020404" pitchFamily="49" charset="0"/>
              </a:rPr>
              <a:t>  alert(number);  </a:t>
            </a:r>
          </a:p>
          <a:p>
            <a:pPr marL="0" indent="0" eaLnBrk="1" hangingPunct="1">
              <a:lnSpc>
                <a:spcPct val="90000"/>
              </a:lnSpc>
              <a:buNone/>
            </a:pPr>
            <a:endParaRPr lang="en-US" altLang="en-US" sz="1600" dirty="0"/>
          </a:p>
        </p:txBody>
      </p:sp>
      <p:pic>
        <p:nvPicPr>
          <p:cNvPr id="23556" name="Picture 1">
            <a:extLst>
              <a:ext uri="{FF2B5EF4-FFF2-40B4-BE49-F238E27FC236}">
                <a16:creationId xmlns:a16="http://schemas.microsoft.com/office/drawing/2014/main" id="{501F0F37-1DDC-4DC3-89A2-C5A06EE520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447800"/>
            <a:ext cx="19637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A3E4EA74-22E0-44AA-8E62-C3A99D33036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84963" y="3581401"/>
            <a:ext cx="2036762"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9">
                                            <p:txEl>
                                              <p:pRg st="10" end="1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9459">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16332</Words>
  <Application>Microsoft Office PowerPoint</Application>
  <PresentationFormat>Widescreen</PresentationFormat>
  <Paragraphs>2087</Paragraphs>
  <Slides>131</Slides>
  <Notes>61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131</vt:i4>
      </vt:variant>
    </vt:vector>
  </HeadingPairs>
  <TitlesOfParts>
    <vt:vector size="139" baseType="lpstr">
      <vt:lpstr>Arial</vt:lpstr>
      <vt:lpstr>Calibri</vt:lpstr>
      <vt:lpstr>Courier</vt:lpstr>
      <vt:lpstr>Courier New</vt:lpstr>
      <vt:lpstr>Garamond</vt:lpstr>
      <vt:lpstr>Times New Roman</vt:lpstr>
      <vt:lpstr>Wingdings</vt:lpstr>
      <vt:lpstr>Office Theme</vt:lpstr>
      <vt:lpstr>JavaScript</vt:lpstr>
      <vt:lpstr>Learning Objectives</vt:lpstr>
      <vt:lpstr>About Scripting Languages</vt:lpstr>
      <vt:lpstr>JavaScript is not Java</vt:lpstr>
      <vt:lpstr>Where do you put your scripts?</vt:lpstr>
      <vt:lpstr>Your first JS function: alert()</vt:lpstr>
      <vt:lpstr>Your first JS</vt:lpstr>
      <vt:lpstr>Case Sensitivity</vt:lpstr>
      <vt:lpstr>Case Sensitivity</vt:lpstr>
      <vt:lpstr>Only script code should be present in the &lt;script&gt; tag (i.e. no HTML or CSS code should be present)</vt:lpstr>
      <vt:lpstr>PowerPoint Presentation</vt:lpstr>
      <vt:lpstr>PowerPoint Presentation</vt:lpstr>
      <vt:lpstr>JavaScript Part</vt:lpstr>
      <vt:lpstr>Learning Objectives</vt:lpstr>
      <vt:lpstr>Writing a JS Function</vt:lpstr>
      <vt:lpstr>Reminder: Clarity</vt:lpstr>
      <vt:lpstr>Code inside a function  v.s.  Stand-Alone code</vt:lpstr>
      <vt:lpstr>Stand-Alone code v.s.  Code inside a function</vt:lpstr>
      <vt:lpstr>Code inside a function</vt:lpstr>
      <vt:lpstr>How to execute ("invoke") a JavaScript function</vt:lpstr>
      <vt:lpstr>How to invoke a function:   --The   onclick  attribute --</vt:lpstr>
      <vt:lpstr>Executing a script from a form</vt:lpstr>
      <vt:lpstr>The Greeting:  I: The Button</vt:lpstr>
      <vt:lpstr>The Greeting: II: The Script</vt:lpstr>
      <vt:lpstr>The Greeting:  III: Connect the button to the function.</vt:lpstr>
      <vt:lpstr>Complete Example</vt:lpstr>
      <vt:lpstr>A common error: </vt:lpstr>
      <vt:lpstr>PowerPoint Presentation</vt:lpstr>
      <vt:lpstr>Learning Objectives</vt:lpstr>
      <vt:lpstr> Using “variables” to store information</vt:lpstr>
      <vt:lpstr>Variables cont.</vt:lpstr>
      <vt:lpstr>PowerPoint Presentation</vt:lpstr>
      <vt:lpstr>Some Important Notes</vt:lpstr>
      <vt:lpstr>Variables can store just about anything</vt:lpstr>
      <vt:lpstr>STRINGS</vt:lpstr>
      <vt:lpstr>Doing Math with JavaScript</vt:lpstr>
      <vt:lpstr>PowerPoint Presentation</vt:lpstr>
      <vt:lpstr>Examples of good and not-so-good identifiers</vt:lpstr>
      <vt:lpstr>Examples of good and not-so-good identifiers</vt:lpstr>
      <vt:lpstr>Some rules for identifiers</vt:lpstr>
      <vt:lpstr>Reserved Words</vt:lpstr>
      <vt:lpstr>JavaScript</vt:lpstr>
      <vt:lpstr>Learning Objectives</vt:lpstr>
      <vt:lpstr>Retrieving values from a form using JavaScript</vt:lpstr>
      <vt:lpstr>There are two ways to retrieve a value</vt:lpstr>
      <vt:lpstr>How to retrieve a value from a form element using JavaScript</vt:lpstr>
      <vt:lpstr>PowerPoint Presentation</vt:lpstr>
      <vt:lpstr>PowerPoint Presentation</vt:lpstr>
      <vt:lpstr>JavaScript</vt:lpstr>
      <vt:lpstr>Learning Objectives</vt:lpstr>
      <vt:lpstr>Bye-bye alert()</vt:lpstr>
      <vt:lpstr>Outputting using innerHTML</vt:lpstr>
      <vt:lpstr>Creating an empty section</vt:lpstr>
      <vt:lpstr>PowerPoint Presentation</vt:lpstr>
      <vt:lpstr>JavaScript</vt:lpstr>
      <vt:lpstr>Learning Objectives</vt:lpstr>
      <vt:lpstr>The lowly ‘+’ operator</vt:lpstr>
      <vt:lpstr>Form values are retrieved as strings</vt:lpstr>
      <vt:lpstr>Concatenation Example</vt:lpstr>
      <vt:lpstr>Concatenation example</vt:lpstr>
      <vt:lpstr>File: concat_ex1.html</vt:lpstr>
      <vt:lpstr>When Form Elements Go Rogue File: age_next_year_no_parse.html</vt:lpstr>
      <vt:lpstr>New Topic:  “Comments”</vt:lpstr>
      <vt:lpstr>JavaScript</vt:lpstr>
      <vt:lpstr>Learning Objectives</vt:lpstr>
      <vt:lpstr>"Arguments"</vt:lpstr>
      <vt:lpstr>Data Types</vt:lpstr>
      <vt:lpstr>Examples</vt:lpstr>
      <vt:lpstr>The   parseInt() function</vt:lpstr>
      <vt:lpstr>parseInt Examples</vt:lpstr>
      <vt:lpstr>parseFloat()</vt:lpstr>
      <vt:lpstr>PowerPoint Presentation</vt:lpstr>
      <vt:lpstr>PowerPoint Presentation</vt:lpstr>
      <vt:lpstr>JavaScript   Controlling the flow of your programs with ‘if’ statements</vt:lpstr>
      <vt:lpstr>Learning Objectives</vt:lpstr>
      <vt:lpstr>Syntax: The if statement</vt:lpstr>
      <vt:lpstr>Blocks can be as long/short as you like</vt:lpstr>
      <vt:lpstr>Example – Movie Ticket</vt:lpstr>
      <vt:lpstr>What happens after the if/else block?</vt:lpstr>
      <vt:lpstr>Another example</vt:lpstr>
      <vt:lpstr>Exercise</vt:lpstr>
      <vt:lpstr>Exercise</vt:lpstr>
      <vt:lpstr>The conditional:   if (………)</vt:lpstr>
      <vt:lpstr>JavaScript</vt:lpstr>
      <vt:lpstr>Learning Objectives</vt:lpstr>
      <vt:lpstr>Operator “Precedence”</vt:lpstr>
      <vt:lpstr>PowerPoint Presentation</vt:lpstr>
      <vt:lpstr>Another Lab Exercise:</vt:lpstr>
      <vt:lpstr>PowerPoint Presentation</vt:lpstr>
      <vt:lpstr>JavaScript</vt:lpstr>
      <vt:lpstr>Learning Objectives</vt:lpstr>
      <vt:lpstr>'Predefined' (aka 'Built-In‘) Functions</vt:lpstr>
      <vt:lpstr>PowerPoint Presentation</vt:lpstr>
      <vt:lpstr>PowerPoint Presentation</vt:lpstr>
      <vt:lpstr>File: die_roll.html</vt:lpstr>
      <vt:lpstr>The  Date object</vt:lpstr>
      <vt:lpstr>The  Date object</vt:lpstr>
      <vt:lpstr>Checking for “NaN” (Not a Number)</vt:lpstr>
      <vt:lpstr>The toFixed() function</vt:lpstr>
      <vt:lpstr>JavaScript:  Comparisons and Conditionals</vt:lpstr>
      <vt:lpstr>Learning Objectives</vt:lpstr>
      <vt:lpstr>Relational operators</vt:lpstr>
      <vt:lpstr>PowerPoint Presentation</vt:lpstr>
      <vt:lpstr>Multiple Conditionals Separated By Logical ORs</vt:lpstr>
      <vt:lpstr>PowerPoint Presentation</vt:lpstr>
      <vt:lpstr>Multiple Conditionals Separated By Logical ANDs  (&amp;&amp;)</vt:lpstr>
      <vt:lpstr>Multiple Conditionals are Perfectly Acceptable</vt:lpstr>
      <vt:lpstr>Using braces for ‘if’ statements</vt:lpstr>
      <vt:lpstr>PowerPoint Presentation</vt:lpstr>
      <vt:lpstr>JavaScript:  ‘else if’ </vt:lpstr>
      <vt:lpstr>Learning Objectives</vt:lpstr>
      <vt:lpstr>Cascading if statements:  if, and   else if</vt:lpstr>
      <vt:lpstr>PowerPoint Presentation</vt:lpstr>
      <vt:lpstr>PowerPoint Presentation</vt:lpstr>
      <vt:lpstr>JavaScript:   Limiting Free Text Entry </vt:lpstr>
      <vt:lpstr>Learning Objectives</vt:lpstr>
      <vt:lpstr>Limiting / Avoiding Free-text Entry by Users</vt:lpstr>
      <vt:lpstr>Eliminating free-text entry</vt:lpstr>
      <vt:lpstr>File: parking_meter_select.html</vt:lpstr>
      <vt:lpstr>Eliminating free-text entry</vt:lpstr>
      <vt:lpstr>File: favorite_sports_team.html</vt:lpstr>
      <vt:lpstr>Exercise:</vt:lpstr>
      <vt:lpstr>JavaScript</vt:lpstr>
      <vt:lpstr>Learning Objectives</vt:lpstr>
      <vt:lpstr>Retreiving info from form elements that contain ‘text’</vt:lpstr>
      <vt:lpstr>Determining if a checkbox or radio buton is checked</vt:lpstr>
      <vt:lpstr>PowerPoint Presentation</vt:lpstr>
      <vt:lpstr>Retrieving the value of a radio button</vt:lpstr>
      <vt:lpstr>Retrieving the value of a radio button</vt:lpstr>
      <vt:lpstr>PowerPoint Presentation</vt:lpstr>
      <vt:lpstr>Exercise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Part 1</dc:title>
  <dc:creator>Joseph Mendelsohn</dc:creator>
  <cp:lastModifiedBy>Dr. Abu Sayed  Md. Mostafizur Rahaman</cp:lastModifiedBy>
  <cp:revision>57</cp:revision>
  <dcterms:created xsi:type="dcterms:W3CDTF">2019-09-11T21:41:54Z</dcterms:created>
  <dcterms:modified xsi:type="dcterms:W3CDTF">2023-03-17T19:45:45Z</dcterms:modified>
</cp:coreProperties>
</file>