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81" r:id="rId2"/>
    <p:sldId id="264" r:id="rId3"/>
    <p:sldId id="266" r:id="rId4"/>
    <p:sldId id="269" r:id="rId5"/>
    <p:sldId id="271" r:id="rId6"/>
    <p:sldId id="270" r:id="rId7"/>
    <p:sldId id="282" r:id="rId8"/>
    <p:sldId id="293" r:id="rId9"/>
    <p:sldId id="300" r:id="rId10"/>
    <p:sldId id="301" r:id="rId11"/>
    <p:sldId id="287" r:id="rId12"/>
    <p:sldId id="289" r:id="rId13"/>
    <p:sldId id="291" r:id="rId14"/>
    <p:sldId id="297" r:id="rId15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F3D12"/>
    <a:srgbClr val="E7721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2B00C0-CB58-4F6F-D4E8-3035237B9A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51E489C-04A0-6744-85F5-84E0A38F80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32426990-B00C-1772-BC48-94BA1FB35B1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9AB36D4E-EC0D-185B-1E84-364FFA70C3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4FBEE7-51E3-4D4A-9BD4-5126B1819C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8D06DAE-744B-DFAC-B866-42E5E53B9C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56867D-5742-EC9B-80E8-97F903D2E8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11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3E40418-AEDC-B1F4-14B1-CF2CB42F71F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532872F-8A55-DEB0-6CBB-EB5B8D85E2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586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A4A4168-4485-BDCF-6611-3C2B72C355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11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2355291-4439-997F-B6EA-35D8BEE2C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5625"/>
            <a:ext cx="29511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AD0AD-ED58-467C-A0D5-5C6E79992A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651B3E3-E3E1-0C16-E3B0-8446297ED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F467B2-9B34-452E-B02E-BC905C145A0D}" type="slidenum">
              <a:rPr lang="eu-ES" altLang="en-US">
                <a:latin typeface="Arial Narrow" panose="020B060602020203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u-ES" altLang="en-US">
              <a:latin typeface="Arial Narrow" panose="020B060602020203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61355DF-9C11-918A-3465-E765AEA517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04E0FE5-6862-49AD-41DE-4ED3F0CF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u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5085DF-B759-60A6-6F57-D1E0C14F7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E66171-9320-DA63-E8B6-735FBC8BD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UY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DBD917-6708-ECE0-C026-9B8482980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975C9B-0BAB-EB9D-ECA3-8884C68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7B14BC-B96D-FDA6-18C5-38A24AE71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690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3AED8CB-CF0A-497F-8EF1-DBC5FE335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D2F43-C319-9FC6-273F-5A147D2FE0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D5E2F-DF0B-194F-CB4C-09E3D7601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16C1EA-F9C0-88A3-C5B4-ED63058F3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A513A8-6088-3C3D-A102-4AD83F274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E6404C-97E6-8B4F-E03C-09E7B5046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1F84232-E53D-4125-8A7C-8793D3A79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28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298BF4-AE11-EDAD-22ED-EC30789FD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E1EA38-8896-1844-8EB6-494C091DD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90F7D0-8B38-4BF7-E32C-4BE45310D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6B5BEB-3EE9-FF14-7337-019819549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86F452-178C-EE79-982A-F720FC38B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23100" y="495300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D8F118-7AAA-42B2-BFF4-EBFAEDD930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08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0A9C4A-3C30-63ED-E7F6-33189978C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8641F4-2DA4-02B4-46DA-42B500858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5BDEA35-B95A-B00D-030D-594B8F95DF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76289EB-2B6B-2B0A-4766-8330EA39C4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2B24-5019-F86E-34B4-291F82A1F887}"/>
              </a:ext>
            </a:extLst>
          </p:cNvPr>
          <p:cNvSpPr txBox="1"/>
          <p:nvPr/>
        </p:nvSpPr>
        <p:spPr>
          <a:xfrm>
            <a:off x="8229600" y="6400800"/>
            <a:ext cx="91440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5" r:id="rId2"/>
    <p:sldLayoutId id="2147483803" r:id="rId3"/>
    <p:sldLayoutId id="2147483806" r:id="rId4"/>
    <p:sldLayoutId id="2147483804" r:id="rId5"/>
    <p:sldLayoutId id="2147483807" r:id="rId6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blueprints/guidelines/designing_enterprise_applications_2e/web-tier/web-tier5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nterpriseintegrationpatterns.com/FileTransferIntegration.html" TargetMode="External"/><Relationship Id="rId7" Type="http://schemas.openxmlformats.org/officeDocument/2006/relationships/hyperlink" Target="http://www.enterpriseintegrationpatterns.com/EncapsulatedSynchronousIntegr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enterpriseintegrationpatterns.com/SharedDataBaseIntegration.html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enterpriseintegrationpatterns.com/Messaging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util/Observ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E6AEBD7-C272-AA35-4B3F-3196EF3F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DFB6116-ABC0-2301-A864-FAC06441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en-US" altLang="en-US" sz="2800"/>
              <a:t>Architecture</a:t>
            </a:r>
          </a:p>
          <a:p>
            <a:pPr lvl="1"/>
            <a:r>
              <a:rPr lang="en-US" altLang="en-US" sz="2400"/>
              <a:t>An overall blueprint/model describing    the structures and properties of a "system”</a:t>
            </a:r>
          </a:p>
          <a:p>
            <a:r>
              <a:rPr lang="en-US" altLang="en-US" sz="2800"/>
              <a:t>Software architecture</a:t>
            </a:r>
          </a:p>
          <a:p>
            <a:pPr lvl="1"/>
            <a:r>
              <a:rPr lang="en-US" altLang="en-US" sz="2400"/>
              <a:t>Captures the gross structure of a system </a:t>
            </a:r>
          </a:p>
          <a:p>
            <a:pPr lvl="1"/>
            <a:r>
              <a:rPr lang="en-US" altLang="en-US" sz="2400"/>
              <a:t>How it is composed of interacting parts </a:t>
            </a:r>
          </a:p>
          <a:p>
            <a:pPr lvl="1"/>
            <a:r>
              <a:rPr lang="en-US" altLang="en-US" sz="2400"/>
              <a:t>How the interactions take place </a:t>
            </a:r>
          </a:p>
          <a:p>
            <a:pPr lvl="1"/>
            <a:r>
              <a:rPr lang="en-US" altLang="en-US" sz="2400"/>
              <a:t>Key properties of the parts </a:t>
            </a:r>
          </a:p>
          <a:p>
            <a:pPr lvl="1"/>
            <a:r>
              <a:rPr lang="en-US" altLang="en-US" sz="2400"/>
              <a:t>Provides a way of analyzing systems at a high level of abstraction!</a:t>
            </a:r>
          </a:p>
          <a:p>
            <a:pPr lvl="1"/>
            <a:r>
              <a:rPr lang="en-US" altLang="en-US" sz="2400"/>
              <a:t>Illuminates top-level design decisions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F7A17E6-F204-6663-1369-30D10ADDB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Controller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92A75B2-3F72-FDCA-B778-09FA6FB8E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Responsibilities</a:t>
            </a:r>
          </a:p>
          <a:p>
            <a:pPr lvl="1">
              <a:defRPr/>
            </a:pPr>
            <a:r>
              <a:rPr lang="en-US" sz="2400" dirty="0"/>
              <a:t>Respond to user input (events)</a:t>
            </a:r>
          </a:p>
          <a:p>
            <a:pPr lvl="2">
              <a:defRPr/>
            </a:pPr>
            <a:r>
              <a:rPr lang="en-US" sz="2000" dirty="0"/>
              <a:t>Button click, key press, mouse click, slider bar change</a:t>
            </a:r>
          </a:p>
          <a:p>
            <a:pPr lvl="1">
              <a:defRPr/>
            </a:pPr>
            <a:r>
              <a:rPr lang="en-US" sz="2400" dirty="0"/>
              <a:t>Send messages to the model, which may in turn notify it observers</a:t>
            </a:r>
          </a:p>
          <a:p>
            <a:pPr lvl="1">
              <a:defRPr/>
            </a:pPr>
            <a:r>
              <a:rPr lang="en-US" sz="2400" dirty="0"/>
              <a:t>Send appropriate messages to the view </a:t>
            </a:r>
          </a:p>
          <a:p>
            <a:pPr>
              <a:defRPr/>
            </a:pPr>
            <a:r>
              <a:rPr lang="en-US" sz="2800" dirty="0"/>
              <a:t>In Java, controllers are implemented as listeners</a:t>
            </a:r>
          </a:p>
          <a:p>
            <a:pPr lvl="1">
              <a:defRPr/>
            </a:pPr>
            <a:r>
              <a:rPr lang="en-US" sz="2400" dirty="0">
                <a:cs typeface="+mn-cs"/>
              </a:rPr>
              <a:t>An </a:t>
            </a:r>
            <a:r>
              <a:rPr lang="en-US" sz="2400" i="1" dirty="0" err="1">
                <a:cs typeface="+mn-cs"/>
              </a:rPr>
              <a:t>ActionListener</a:t>
            </a:r>
            <a:r>
              <a:rPr lang="en-US" sz="2400" dirty="0">
                <a:cs typeface="+mn-cs"/>
              </a:rPr>
              <a:t> object and its </a:t>
            </a:r>
            <a:r>
              <a:rPr lang="en-US" sz="2400" dirty="0" err="1">
                <a:cs typeface="+mn-cs"/>
              </a:rPr>
              <a:t>actionPerformed</a:t>
            </a:r>
            <a:r>
              <a:rPr lang="en-US" sz="2400" dirty="0">
                <a:cs typeface="+mn-cs"/>
              </a:rPr>
              <a:t> method is a Controller</a:t>
            </a:r>
          </a:p>
          <a:p>
            <a:pPr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55A24D3F-A0C3-19F7-FAD2-6BF8401B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A8F4A-5303-427D-B0C6-9BA3022AA496}" type="slidenum">
              <a:rPr lang="en-US" altLang="en-US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E4C7CE-98B8-CEBB-F60C-05290100E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hlinkClick r:id="rId2"/>
              </a:rPr>
              <a:t>Sun</a:t>
            </a:r>
            <a:r>
              <a:rPr lang="en-US" altLang="en-US">
                <a:ea typeface="ＭＳ Ｐゴシック" panose="020B0600070205080204" pitchFamily="34" charset="-128"/>
              </a:rPr>
              <a:t> says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CE24E0C-C1C2-2991-B890-8F9AA916E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772400" cy="4606925"/>
          </a:xfrm>
        </p:spPr>
        <p:txBody>
          <a:bodyPr/>
          <a:lstStyle/>
          <a:p>
            <a:r>
              <a:rPr lang="eu-ES" altLang="en-US" sz="2400">
                <a:ea typeface="ＭＳ Ｐゴシック" panose="020B0600070205080204" pitchFamily="34" charset="-128"/>
              </a:rPr>
              <a:t>Model-View-Controller ("MVC") is the recommended architectural design pattern for interactive applications</a:t>
            </a:r>
          </a:p>
          <a:p>
            <a:r>
              <a:rPr lang="eu-ES" altLang="en-US" sz="2400">
                <a:ea typeface="ＭＳ Ｐゴシック" panose="020B0600070205080204" pitchFamily="34" charset="-128"/>
              </a:rPr>
              <a:t>MVC organizes an interactive application into three separate modules: </a:t>
            </a:r>
          </a:p>
          <a:p>
            <a:pPr lvl="1"/>
            <a:r>
              <a:rPr lang="eu-ES" altLang="en-US" sz="2000">
                <a:ea typeface="ＭＳ Ｐゴシック" panose="020B0600070205080204" pitchFamily="34" charset="-128"/>
              </a:rPr>
              <a:t>one for the application </a:t>
            </a:r>
            <a:r>
              <a:rPr lang="eu-ES" altLang="en-US" sz="2000">
                <a:solidFill>
                  <a:srgbClr val="0070C0"/>
                </a:solidFill>
                <a:ea typeface="ＭＳ Ｐゴシック" panose="020B0600070205080204" pitchFamily="34" charset="-128"/>
              </a:rPr>
              <a:t>model</a:t>
            </a:r>
            <a:r>
              <a:rPr lang="eu-ES" altLang="en-US" sz="2000">
                <a:ea typeface="ＭＳ Ｐゴシック" panose="020B0600070205080204" pitchFamily="34" charset="-128"/>
              </a:rPr>
              <a:t> with its </a:t>
            </a:r>
            <a:r>
              <a:rPr lang="eu-E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data representation and business logic</a:t>
            </a:r>
            <a:r>
              <a:rPr lang="eu-ES" altLang="en-US" sz="200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u-ES" altLang="en-US" sz="2000">
                <a:ea typeface="ＭＳ Ｐゴシック" panose="020B0600070205080204" pitchFamily="34" charset="-128"/>
              </a:rPr>
              <a:t>the second for </a:t>
            </a:r>
            <a:r>
              <a:rPr lang="eu-ES" altLang="en-US" sz="2000">
                <a:solidFill>
                  <a:srgbClr val="0070C0"/>
                </a:solidFill>
                <a:ea typeface="ＭＳ Ｐゴシック" panose="020B0600070205080204" pitchFamily="34" charset="-128"/>
              </a:rPr>
              <a:t>views</a:t>
            </a:r>
            <a:r>
              <a:rPr lang="eu-ES" altLang="en-US" sz="2000">
                <a:ea typeface="ＭＳ Ｐゴシック" panose="020B0600070205080204" pitchFamily="34" charset="-128"/>
              </a:rPr>
              <a:t> that provide </a:t>
            </a:r>
            <a:r>
              <a:rPr lang="eu-E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data presentation and user input</a:t>
            </a:r>
            <a:r>
              <a:rPr lang="eu-ES" altLang="en-US" sz="2000">
                <a:ea typeface="ＭＳ Ｐゴシック" panose="020B0600070205080204" pitchFamily="34" charset="-128"/>
              </a:rPr>
              <a:t>, and </a:t>
            </a:r>
          </a:p>
          <a:p>
            <a:pPr lvl="1"/>
            <a:r>
              <a:rPr lang="eu-ES" altLang="en-US" sz="2000">
                <a:ea typeface="ＭＳ Ｐゴシック" panose="020B0600070205080204" pitchFamily="34" charset="-128"/>
              </a:rPr>
              <a:t>the third for a </a:t>
            </a:r>
            <a:r>
              <a:rPr lang="eu-ES" altLang="en-US" sz="2000">
                <a:solidFill>
                  <a:srgbClr val="0070C0"/>
                </a:solidFill>
                <a:ea typeface="ＭＳ Ｐゴシック" panose="020B0600070205080204" pitchFamily="34" charset="-128"/>
              </a:rPr>
              <a:t>controller</a:t>
            </a:r>
            <a:r>
              <a:rPr lang="eu-ES" altLang="en-US" sz="2000">
                <a:ea typeface="ＭＳ Ｐゴシック" panose="020B0600070205080204" pitchFamily="34" charset="-128"/>
              </a:rPr>
              <a:t> to </a:t>
            </a:r>
            <a:r>
              <a:rPr lang="eu-E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dispatch requests and control flow. 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57EF8F2E-3647-142F-DDAA-CF484E6C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568AF-C5B7-4B69-9A86-6C6CEF3FADAC}" type="slidenum">
              <a:rPr lang="en-US" altLang="en-US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67412DA-E655-7072-4F18-7B641842C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Java Server Pages</a:t>
            </a:r>
            <a:endParaRPr lang="eu-ES" altLang="en-US">
              <a:ea typeface="ＭＳ Ｐゴシック" panose="020B0600070205080204" pitchFamily="34" charset="-128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7FB957F-D539-65B5-F025-FA06C2C26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09713"/>
            <a:ext cx="8382000" cy="4357687"/>
          </a:xfrm>
        </p:spPr>
        <p:txBody>
          <a:bodyPr/>
          <a:lstStyle/>
          <a:p>
            <a:r>
              <a:rPr lang="eu-ES" altLang="en-US" sz="2000">
                <a:ea typeface="ＭＳ Ｐゴシック" panose="020B0600070205080204" pitchFamily="34" charset="-128"/>
              </a:rPr>
              <a:t>Model: Enterprise Beans with data in the DBMS</a:t>
            </a:r>
          </a:p>
          <a:p>
            <a:pPr lvl="1"/>
            <a:r>
              <a:rPr lang="eu-ES" altLang="en-US" sz="1600">
                <a:ea typeface="ＭＳ Ｐゴシック" panose="020B0600070205080204" pitchFamily="34" charset="-128"/>
              </a:rPr>
              <a:t>JavaBean: a class that encapsulates objects and can be displayed graphically </a:t>
            </a:r>
          </a:p>
          <a:p>
            <a:r>
              <a:rPr lang="eu-ES" altLang="en-US" sz="2000">
                <a:ea typeface="ＭＳ Ｐゴシック" panose="020B0600070205080204" pitchFamily="34" charset="-128"/>
              </a:rPr>
              <a:t>Controller: Servlets create beans, decide which JSP to return</a:t>
            </a:r>
          </a:p>
          <a:p>
            <a:pPr lvl="1"/>
            <a:r>
              <a:rPr lang="eu-ES" altLang="en-US" sz="1600">
                <a:ea typeface="ＭＳ Ｐゴシック" panose="020B0600070205080204" pitchFamily="34" charset="-128"/>
              </a:rPr>
              <a:t>Servlet object do the bulk of the processing</a:t>
            </a:r>
          </a:p>
          <a:p>
            <a:r>
              <a:rPr lang="eu-ES" altLang="en-US" sz="2000">
                <a:ea typeface="ＭＳ Ｐゴシック" panose="020B0600070205080204" pitchFamily="34" charset="-128"/>
              </a:rPr>
              <a:t>View: The JSPs generated in the presentation layer (the browser)</a:t>
            </a:r>
          </a:p>
        </p:txBody>
      </p:sp>
      <p:sp>
        <p:nvSpPr>
          <p:cNvPr id="18436" name="Slide Number Placeholder 6">
            <a:extLst>
              <a:ext uri="{FF2B5EF4-FFF2-40B4-BE49-F238E27FC236}">
                <a16:creationId xmlns:a16="http://schemas.microsoft.com/office/drawing/2014/main" id="{6C2F33C8-51E0-6598-CA16-69E8EC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3E5F5-72BA-46D7-8CA6-F1C28885A686}" type="slidenum">
              <a:rPr lang="en-US" altLang="en-US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pic>
        <p:nvPicPr>
          <p:cNvPr id="18437" name="Picture 8">
            <a:extLst>
              <a:ext uri="{FF2B5EF4-FFF2-40B4-BE49-F238E27FC236}">
                <a16:creationId xmlns:a16="http://schemas.microsoft.com/office/drawing/2014/main" id="{B560E9AE-EB7C-FA95-03E0-4E7A0356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51641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http://www.javaworld.com/javaworld/jw-12-1999/images/MODEL2_sml.gif">
            <a:extLst>
              <a:ext uri="{FF2B5EF4-FFF2-40B4-BE49-F238E27FC236}">
                <a16:creationId xmlns:a16="http://schemas.microsoft.com/office/drawing/2014/main" id="{9789F5FC-1C8C-1786-6436-5984F0B7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70325"/>
            <a:ext cx="5791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A058F49-E6DA-EC75-57B6-7E3D4423E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MVC Benefits</a:t>
            </a:r>
            <a:endParaRPr lang="eu-E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AF64369-EB35-FBF2-DF83-8FBFDF910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The pattern isolates business logic from input and presentation, permitting </a:t>
            </a:r>
            <a:r>
              <a:rPr lang="en-US" altLang="en-US" sz="2000">
                <a:solidFill>
                  <a:srgbClr val="0070C0"/>
                </a:solidFill>
              </a:rPr>
              <a:t>independent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development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testing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maintenance</a:t>
            </a:r>
            <a:r>
              <a:rPr lang="en-US" altLang="en-US" sz="2000"/>
              <a:t> of each.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Clarity of design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easier to implement and maintain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Modularity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changes to one doesn't affect other modules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can develop in parallel once you have the interfaces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Multiple views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spreadsheets, powerpoint, file browsers, games, Eclipse, UML reverse engineering, ….</a:t>
            </a:r>
            <a:endParaRPr lang="eu-E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090EA1EE-33C9-1F29-391F-9E2EAB6B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59BBB-10B1-4BBF-9340-3A659CF589DB}" type="slidenum">
              <a:rPr lang="en-US" altLang="en-US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8ACA10E-6039-790B-78D1-C3F62829E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749300"/>
            <a:ext cx="7315200" cy="698500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Two Views of MVC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E1BAE7E5-C7F2-7CE8-DBE2-F2C3BCC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A890D-0280-42E9-B4D0-BBE5852CDDEC}" type="slidenum">
              <a:rPr lang="en-US" altLang="en-US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pic>
        <p:nvPicPr>
          <p:cNvPr id="21508" name="Picture 6" descr="http://joel.inpointform.net/wp-content/uploads/2011/05/mvc_mvp.jpg">
            <a:extLst>
              <a:ext uri="{FF2B5EF4-FFF2-40B4-BE49-F238E27FC236}">
                <a16:creationId xmlns:a16="http://schemas.microsoft.com/office/drawing/2014/main" id="{BE30E8ED-919E-8E5D-FA58-08A1AA0B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46"/>
          <a:stretch>
            <a:fillRect/>
          </a:stretch>
        </p:blipFill>
        <p:spPr bwMode="auto">
          <a:xfrm>
            <a:off x="5486400" y="2833688"/>
            <a:ext cx="3276600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 descr="http://www.jansipke.nl/wp-content/uploads/mvc.png">
            <a:extLst>
              <a:ext uri="{FF2B5EF4-FFF2-40B4-BE49-F238E27FC236}">
                <a16:creationId xmlns:a16="http://schemas.microsoft.com/office/drawing/2014/main" id="{734A4297-D4C2-C25D-7DDE-3D178249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41625"/>
            <a:ext cx="4876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ADFB040-4FF8-8415-4471-0BEBD2F8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Software architecture patterns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6E03833-384B-CE4C-F4B0-BD380958F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5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Are software patterns that offer well-established solutions to architectural problems in software engineering.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Gives description of the elements and relation type together with a set of constraints on how they may be used.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express a fundamental structural organization schema for a software system, which consists of </a:t>
            </a:r>
            <a:r>
              <a:rPr lang="en-US" altLang="en-US" sz="2000">
                <a:solidFill>
                  <a:srgbClr val="0070C0"/>
                </a:solidFill>
              </a:rPr>
              <a:t>subsystems</a:t>
            </a:r>
            <a:r>
              <a:rPr lang="en-US" altLang="en-US" sz="2000"/>
              <a:t>, their </a:t>
            </a:r>
            <a:r>
              <a:rPr lang="en-US" altLang="en-US" sz="2000">
                <a:solidFill>
                  <a:srgbClr val="0070C0"/>
                </a:solidFill>
              </a:rPr>
              <a:t>responsibilities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0070C0"/>
                </a:solidFill>
              </a:rPr>
              <a:t>interrelations</a:t>
            </a:r>
            <a:r>
              <a:rPr lang="en-US" altLang="en-US" sz="2000"/>
              <a:t>. 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In comparison to design patterns, architectural patterns are larger in scale.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D7DB8C7-CFDD-61C3-38FB-1CE49186D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typical architectural patterns (styles) 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DAE92A0-D2FC-FA20-3B8E-A478C32AE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</a:t>
            </a:r>
          </a:p>
        </p:txBody>
      </p:sp>
      <p:pic>
        <p:nvPicPr>
          <p:cNvPr id="9220" name="Picture 4" descr="FileTransferIcon">
            <a:extLst>
              <a:ext uri="{FF2B5EF4-FFF2-40B4-BE49-F238E27FC236}">
                <a16:creationId xmlns:a16="http://schemas.microsoft.com/office/drawing/2014/main" id="{19D66C32-D149-E5CD-870C-C99F9C4A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>
            <a:extLst>
              <a:ext uri="{FF2B5EF4-FFF2-40B4-BE49-F238E27FC236}">
                <a16:creationId xmlns:a16="http://schemas.microsoft.com/office/drawing/2014/main" id="{E24E910A-2C4E-49C9-0C53-1CE42DB9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384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hlinkClick r:id="rId3"/>
              </a:rPr>
              <a:t>File Transfer </a:t>
            </a:r>
            <a:endParaRPr lang="en-US" altLang="en-US" sz="2400"/>
          </a:p>
        </p:txBody>
      </p:sp>
      <p:pic>
        <p:nvPicPr>
          <p:cNvPr id="9222" name="Picture 7" descr="SharedDatabaseIcon">
            <a:extLst>
              <a:ext uri="{FF2B5EF4-FFF2-40B4-BE49-F238E27FC236}">
                <a16:creationId xmlns:a16="http://schemas.microsoft.com/office/drawing/2014/main" id="{D0E3FAE5-15BF-F849-8C49-132CB73F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1447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8">
            <a:extLst>
              <a:ext uri="{FF2B5EF4-FFF2-40B4-BE49-F238E27FC236}">
                <a16:creationId xmlns:a16="http://schemas.microsoft.com/office/drawing/2014/main" id="{9CD29D97-8715-701C-AF96-DD3174E5E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290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hlinkClick r:id="rId5"/>
              </a:rPr>
              <a:t>Shared Database</a:t>
            </a:r>
            <a:endParaRPr lang="en-US" altLang="en-US" sz="2400"/>
          </a:p>
        </p:txBody>
      </p:sp>
      <p:sp>
        <p:nvSpPr>
          <p:cNvPr id="9224" name="Text Box 9">
            <a:extLst>
              <a:ext uri="{FF2B5EF4-FFF2-40B4-BE49-F238E27FC236}">
                <a16:creationId xmlns:a16="http://schemas.microsoft.com/office/drawing/2014/main" id="{8F21F01D-631E-3B1F-9A0E-1EFB96163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 sz="2400"/>
              <a:t> How can I integrate multiple applications so that they work together and can exchange information?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integration styles for (enterprise) messaging</a:t>
            </a:r>
          </a:p>
        </p:txBody>
      </p:sp>
      <p:pic>
        <p:nvPicPr>
          <p:cNvPr id="9225" name="Picture 10" descr="EncapsulatedSynchronousIcon">
            <a:extLst>
              <a:ext uri="{FF2B5EF4-FFF2-40B4-BE49-F238E27FC236}">
                <a16:creationId xmlns:a16="http://schemas.microsoft.com/office/drawing/2014/main" id="{68036F27-1285-9863-4806-C10BCA1A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144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Rectangle 11">
            <a:extLst>
              <a:ext uri="{FF2B5EF4-FFF2-40B4-BE49-F238E27FC236}">
                <a16:creationId xmlns:a16="http://schemas.microsoft.com/office/drawing/2014/main" id="{EA0D5EAC-4C3A-8B96-9ADB-52885223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hlinkClick r:id="rId7"/>
              </a:rPr>
              <a:t>Remote Procedure</a:t>
            </a:r>
            <a:endParaRPr lang="en-US" altLang="en-US" sz="2400"/>
          </a:p>
        </p:txBody>
      </p:sp>
      <p:pic>
        <p:nvPicPr>
          <p:cNvPr id="9227" name="Picture 12" descr="MessagingIcon">
            <a:extLst>
              <a:ext uri="{FF2B5EF4-FFF2-40B4-BE49-F238E27FC236}">
                <a16:creationId xmlns:a16="http://schemas.microsoft.com/office/drawing/2014/main" id="{4F36F9CA-9285-2EC1-86E2-5282E1C8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137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Rectangle 13">
            <a:extLst>
              <a:ext uri="{FF2B5EF4-FFF2-40B4-BE49-F238E27FC236}">
                <a16:creationId xmlns:a16="http://schemas.microsoft.com/office/drawing/2014/main" id="{10C77F03-80D5-F3C5-8F31-4D6844A54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62600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hlinkClick r:id="rId9"/>
              </a:rPr>
              <a:t>Messaging</a:t>
            </a:r>
            <a:endParaRPr lang="en-US" altLang="en-US" sz="240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CE2D47-8EC0-CD3F-DC9A-BAC32DF17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tiered architecture (layering)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CBD8E61-E531-6985-C36A-15A1E9C22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772400" cy="5410200"/>
          </a:xfrm>
        </p:spPr>
        <p:txBody>
          <a:bodyPr/>
          <a:lstStyle/>
          <a:p>
            <a:r>
              <a:rPr lang="en-US" altLang="en-US" sz="2400"/>
              <a:t>2 - tier architecture (traditional client-server)</a:t>
            </a:r>
          </a:p>
          <a:p>
            <a:pPr lvl="1"/>
            <a:r>
              <a:rPr lang="en-US" altLang="en-US" sz="2000"/>
              <a:t>A two-way interaction in a client/server environment, in which the </a:t>
            </a:r>
            <a:r>
              <a:rPr lang="en-US" altLang="en-US" sz="2000">
                <a:solidFill>
                  <a:srgbClr val="0070C0"/>
                </a:solidFill>
              </a:rPr>
              <a:t>user interface is stored in the client </a:t>
            </a:r>
            <a:r>
              <a:rPr lang="en-US" altLang="en-US" sz="2000"/>
              <a:t>and the </a:t>
            </a:r>
            <a:r>
              <a:rPr lang="en-US" altLang="en-US" sz="2000">
                <a:solidFill>
                  <a:srgbClr val="0070C0"/>
                </a:solidFill>
              </a:rPr>
              <a:t>data are stored in the server</a:t>
            </a:r>
            <a:r>
              <a:rPr lang="en-US" altLang="en-US" sz="2000"/>
              <a:t>. </a:t>
            </a:r>
          </a:p>
          <a:p>
            <a:pPr lvl="1"/>
            <a:r>
              <a:rPr lang="en-US" altLang="en-US" sz="2000"/>
              <a:t>The application logic can be in either the client or the server. </a:t>
            </a:r>
          </a:p>
        </p:txBody>
      </p:sp>
      <p:pic>
        <p:nvPicPr>
          <p:cNvPr id="10244" name="Picture 5" descr="2TierArch">
            <a:extLst>
              <a:ext uri="{FF2B5EF4-FFF2-40B4-BE49-F238E27FC236}">
                <a16:creationId xmlns:a16="http://schemas.microsoft.com/office/drawing/2014/main" id="{A4695764-44EE-5041-197C-604C211C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959100"/>
            <a:ext cx="41021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02683CDA-F83A-0F6B-1AE4-B2BA5905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3 tier architecture</a:t>
            </a:r>
            <a:endParaRPr lang="en-US" altLang="en-US" sz="4400"/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0C30F6A-5A11-27DE-E5B1-C70822DF9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749300"/>
            <a:ext cx="6769100" cy="6076950"/>
          </a:xfrm>
          <a:noFill/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5FC1068-F8F3-0B14-EC7E-E9942FBE1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model-view-controller (1) 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EA9C006-DB98-025E-C1C8-90509E13F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181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The MVC paradigm is a way of breaking an application, or even just a piece of an application's interface, into three parts: the model, the view, and the controller. </a:t>
            </a:r>
          </a:p>
          <a:p>
            <a:pPr>
              <a:defRPr/>
            </a:pPr>
            <a:r>
              <a:rPr lang="en-US" sz="2400" dirty="0"/>
              <a:t>MVC was originally developed to map the traditional input, processing, output roles into the GUI realm: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Input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70C0"/>
                </a:solidFill>
              </a:rPr>
              <a:t> Processing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70C0"/>
                </a:solidFill>
              </a:rPr>
              <a:t> Output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	Controller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70C0"/>
                </a:solidFill>
              </a:rPr>
              <a:t> Model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70C0"/>
                </a:solidFill>
              </a:rPr>
              <a:t> View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C524CB6-E987-63FA-5578-6042B939C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561975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Model View Controller (MVC)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CA50A15-27BA-B131-93C6-4063DC7A7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The intent of MVC is to keep neatly separate objects into one of tree categories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Model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The data, the business logic, rules, strategies, and so on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View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Displays the model and usually has components that allows user to edit change the model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Controller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Allows data to flow between the view and the model 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The controller mediates between the view and model</a:t>
            </a:r>
            <a:endParaRPr lang="en-US" altLang="en-US" sz="1600" b="1">
              <a:ea typeface="ＭＳ Ｐゴシック" panose="020B0600070205080204" pitchFamily="34" charset="-128"/>
            </a:endParaRPr>
          </a:p>
        </p:txBody>
      </p:sp>
      <p:pic>
        <p:nvPicPr>
          <p:cNvPr id="13316" name="Picture 4" descr="mvc">
            <a:extLst>
              <a:ext uri="{FF2B5EF4-FFF2-40B4-BE49-F238E27FC236}">
                <a16:creationId xmlns:a16="http://schemas.microsoft.com/office/drawing/2014/main" id="{0F7E128D-530A-AE8B-B88A-D3479609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3789363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B53FDED-E750-EA1C-B132-172D3F971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8DE5F05-EE3E-B009-7AB1-6EB8003D9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Responsibilities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Provide access to the state of the model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getters, toString, other methods that provide info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Provide access to the system's functionality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changeRoom(int), shootArrow(int)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Notify the view(s) that its state has changed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7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If extending Java’s Obervable class, do NOT forget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7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to tell yourself your state has changed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7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super</a:t>
            </a:r>
            <a:r>
              <a:rPr lang="en-US" altLang="en-US" sz="17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.setChanged();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7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Otherwise, the next notifyObservers message will not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7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send update messages to the registered Observers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17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z="17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.notifyObservers();</a:t>
            </a:r>
            <a:endParaRPr lang="en-US" altLang="en-US" sz="170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368E430A-6BC3-BBFA-1163-8B9C8F74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54C222-5FC0-40BF-9CDB-4C2E284911E7}" type="slidenum">
              <a:rPr lang="en-US" altLang="en-US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A0C4C21-B194-1463-11D9-A99E76170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View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4830395-56F3-9D53-72F2-2B190F936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Responsibilities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Display the state of the model to users, accept input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model (a.k.a. the Observable) must register the views (a.k.a. Observers) so the model can notify the observers that its state has changed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Java’s Observer/Observable support provides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addObserver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hlinkClick r:id="rId2" tooltip="interface in java.util"/>
              </a:rPr>
              <a:t>Observer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 o) </a:t>
            </a:r>
          </a:p>
          <a:p>
            <a:pPr lvl="1"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Adds an observer to the set of observers for this  </a:t>
            </a:r>
          </a:p>
          <a:p>
            <a:pPr lvl="1"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object, provided that it is not the same as some</a:t>
            </a:r>
          </a:p>
          <a:p>
            <a:pPr lvl="1"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observer already in the set.</a:t>
            </a:r>
            <a:endParaRPr lang="en-US" altLang="en-US" sz="240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6F18BCED-C73C-A60A-C006-15EFA468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EB79F-7708-4B21-BB7A-54935120FCDB}" type="slidenum">
              <a:rPr lang="en-US" altLang="en-US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eme_teaching_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teaching_1" id="{436A3F89-69FC-49C6-9522-023A77BEFECA}" vid="{0E31FADF-F30C-4D90-8015-59E05543AB8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theme_teaching_1</Template>
  <TotalTime>718</TotalTime>
  <Words>803</Words>
  <Application>Microsoft Office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ＭＳ Ｐゴシック</vt:lpstr>
      <vt:lpstr>Symbol</vt:lpstr>
      <vt:lpstr>Courier New</vt:lpstr>
      <vt:lpstr>Arial Narrow</vt:lpstr>
      <vt:lpstr>theme_teaching_1</vt:lpstr>
      <vt:lpstr>Terminology</vt:lpstr>
      <vt:lpstr>Software architecture patterns</vt:lpstr>
      <vt:lpstr>typical architectural patterns (styles) </vt:lpstr>
      <vt:lpstr>tiered architecture (layering)</vt:lpstr>
      <vt:lpstr>PowerPoint Presentation</vt:lpstr>
      <vt:lpstr>model-view-controller (1) </vt:lpstr>
      <vt:lpstr>Model View Controller (MVC)</vt:lpstr>
      <vt:lpstr>Model</vt:lpstr>
      <vt:lpstr>View</vt:lpstr>
      <vt:lpstr>Controller</vt:lpstr>
      <vt:lpstr>Sun says</vt:lpstr>
      <vt:lpstr>Java Server Pages</vt:lpstr>
      <vt:lpstr>MVC Benefits</vt:lpstr>
      <vt:lpstr>Two Views of MVC</vt:lpstr>
    </vt:vector>
  </TitlesOfParts>
  <Company>Bill  Gates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 Gates</dc:creator>
  <cp:lastModifiedBy>Dr. Abu Sayed  Md. Mostafizur Rahaman</cp:lastModifiedBy>
  <cp:revision>33</cp:revision>
  <dcterms:created xsi:type="dcterms:W3CDTF">2009-11-04T20:27:44Z</dcterms:created>
  <dcterms:modified xsi:type="dcterms:W3CDTF">2023-03-11T19:29:23Z</dcterms:modified>
</cp:coreProperties>
</file>