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549D-CD4C-4653-8518-B244EDE76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1079AF-470A-498C-B923-E0ED6DA86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04BD8E-47D2-4F66-A924-3F3DC1135D89}"/>
              </a:ext>
            </a:extLst>
          </p:cNvPr>
          <p:cNvSpPr>
            <a:spLocks noGrp="1"/>
          </p:cNvSpPr>
          <p:nvPr>
            <p:ph type="dt" sz="half" idx="10"/>
          </p:nvPr>
        </p:nvSpPr>
        <p:spPr/>
        <p:txBody>
          <a:bodyPr/>
          <a:lstStyle/>
          <a:p>
            <a:fld id="{3456B075-7CD2-4265-A0E0-E0270595407A}" type="datetimeFigureOut">
              <a:rPr lang="en-US" smtClean="0"/>
              <a:t>3/6/2022</a:t>
            </a:fld>
            <a:endParaRPr lang="en-US"/>
          </a:p>
        </p:txBody>
      </p:sp>
      <p:sp>
        <p:nvSpPr>
          <p:cNvPr id="5" name="Footer Placeholder 4">
            <a:extLst>
              <a:ext uri="{FF2B5EF4-FFF2-40B4-BE49-F238E27FC236}">
                <a16:creationId xmlns:a16="http://schemas.microsoft.com/office/drawing/2014/main" id="{BBA34C7D-5F31-46CE-8732-8479398BE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CE0EB-2755-4A1C-B50F-200C0C1B8249}"/>
              </a:ext>
            </a:extLst>
          </p:cNvPr>
          <p:cNvSpPr>
            <a:spLocks noGrp="1"/>
          </p:cNvSpPr>
          <p:nvPr>
            <p:ph type="sldNum" sz="quarter" idx="12"/>
          </p:nvPr>
        </p:nvSpPr>
        <p:spPr/>
        <p:txBody>
          <a:bodyPr/>
          <a:lstStyle/>
          <a:p>
            <a:fld id="{68A8417E-30C0-4355-98C7-A6189B9E6D47}" type="slidenum">
              <a:rPr lang="en-US" smtClean="0"/>
              <a:t>‹#›</a:t>
            </a:fld>
            <a:endParaRPr lang="en-US"/>
          </a:p>
        </p:txBody>
      </p:sp>
    </p:spTree>
    <p:extLst>
      <p:ext uri="{BB962C8B-B14F-4D97-AF65-F5344CB8AC3E}">
        <p14:creationId xmlns:p14="http://schemas.microsoft.com/office/powerpoint/2010/main" val="184879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C9F1-3818-43E8-9B56-19AC362EA0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72E5E3-C807-47BE-B55C-0A39FB8378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91647-8A6D-464C-BB14-CA2376BA7C01}"/>
              </a:ext>
            </a:extLst>
          </p:cNvPr>
          <p:cNvSpPr>
            <a:spLocks noGrp="1"/>
          </p:cNvSpPr>
          <p:nvPr>
            <p:ph type="dt" sz="half" idx="10"/>
          </p:nvPr>
        </p:nvSpPr>
        <p:spPr/>
        <p:txBody>
          <a:bodyPr/>
          <a:lstStyle/>
          <a:p>
            <a:fld id="{3456B075-7CD2-4265-A0E0-E0270595407A}" type="datetimeFigureOut">
              <a:rPr lang="en-US" smtClean="0"/>
              <a:t>3/6/2022</a:t>
            </a:fld>
            <a:endParaRPr lang="en-US"/>
          </a:p>
        </p:txBody>
      </p:sp>
      <p:sp>
        <p:nvSpPr>
          <p:cNvPr id="5" name="Footer Placeholder 4">
            <a:extLst>
              <a:ext uri="{FF2B5EF4-FFF2-40B4-BE49-F238E27FC236}">
                <a16:creationId xmlns:a16="http://schemas.microsoft.com/office/drawing/2014/main" id="{003B88C5-3D1B-4C75-9643-F06F47398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23969-655A-4974-98AC-F5BDFF6EC474}"/>
              </a:ext>
            </a:extLst>
          </p:cNvPr>
          <p:cNvSpPr>
            <a:spLocks noGrp="1"/>
          </p:cNvSpPr>
          <p:nvPr>
            <p:ph type="sldNum" sz="quarter" idx="12"/>
          </p:nvPr>
        </p:nvSpPr>
        <p:spPr/>
        <p:txBody>
          <a:bodyPr/>
          <a:lstStyle/>
          <a:p>
            <a:fld id="{68A8417E-30C0-4355-98C7-A6189B9E6D47}" type="slidenum">
              <a:rPr lang="en-US" smtClean="0"/>
              <a:t>‹#›</a:t>
            </a:fld>
            <a:endParaRPr lang="en-US"/>
          </a:p>
        </p:txBody>
      </p:sp>
    </p:spTree>
    <p:extLst>
      <p:ext uri="{BB962C8B-B14F-4D97-AF65-F5344CB8AC3E}">
        <p14:creationId xmlns:p14="http://schemas.microsoft.com/office/powerpoint/2010/main" val="302331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33D1F9-7548-4B51-A7F9-6B07C3473E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80DF5F-9A97-4381-916C-9B49A385B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BF5CB-B908-453A-9083-8C5CA0F49427}"/>
              </a:ext>
            </a:extLst>
          </p:cNvPr>
          <p:cNvSpPr>
            <a:spLocks noGrp="1"/>
          </p:cNvSpPr>
          <p:nvPr>
            <p:ph type="dt" sz="half" idx="10"/>
          </p:nvPr>
        </p:nvSpPr>
        <p:spPr/>
        <p:txBody>
          <a:bodyPr/>
          <a:lstStyle/>
          <a:p>
            <a:fld id="{3456B075-7CD2-4265-A0E0-E0270595407A}" type="datetimeFigureOut">
              <a:rPr lang="en-US" smtClean="0"/>
              <a:t>3/6/2022</a:t>
            </a:fld>
            <a:endParaRPr lang="en-US"/>
          </a:p>
        </p:txBody>
      </p:sp>
      <p:sp>
        <p:nvSpPr>
          <p:cNvPr id="5" name="Footer Placeholder 4">
            <a:extLst>
              <a:ext uri="{FF2B5EF4-FFF2-40B4-BE49-F238E27FC236}">
                <a16:creationId xmlns:a16="http://schemas.microsoft.com/office/drawing/2014/main" id="{FD29A0A4-E931-4F33-B69A-C15C94F99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4566B-5D38-40A4-9DD9-65F54B9EE460}"/>
              </a:ext>
            </a:extLst>
          </p:cNvPr>
          <p:cNvSpPr>
            <a:spLocks noGrp="1"/>
          </p:cNvSpPr>
          <p:nvPr>
            <p:ph type="sldNum" sz="quarter" idx="12"/>
          </p:nvPr>
        </p:nvSpPr>
        <p:spPr/>
        <p:txBody>
          <a:bodyPr/>
          <a:lstStyle/>
          <a:p>
            <a:fld id="{68A8417E-30C0-4355-98C7-A6189B9E6D47}" type="slidenum">
              <a:rPr lang="en-US" smtClean="0"/>
              <a:t>‹#›</a:t>
            </a:fld>
            <a:endParaRPr lang="en-US"/>
          </a:p>
        </p:txBody>
      </p:sp>
    </p:spTree>
    <p:extLst>
      <p:ext uri="{BB962C8B-B14F-4D97-AF65-F5344CB8AC3E}">
        <p14:creationId xmlns:p14="http://schemas.microsoft.com/office/powerpoint/2010/main" val="43699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B684-E5AC-4D16-8B92-1922B449F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028C6-B3E8-4639-8303-F8BE00B06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1BECF-50F6-4B76-8DF8-C2A94B671FD9}"/>
              </a:ext>
            </a:extLst>
          </p:cNvPr>
          <p:cNvSpPr>
            <a:spLocks noGrp="1"/>
          </p:cNvSpPr>
          <p:nvPr>
            <p:ph type="dt" sz="half" idx="10"/>
          </p:nvPr>
        </p:nvSpPr>
        <p:spPr/>
        <p:txBody>
          <a:bodyPr/>
          <a:lstStyle/>
          <a:p>
            <a:fld id="{3456B075-7CD2-4265-A0E0-E0270595407A}" type="datetimeFigureOut">
              <a:rPr lang="en-US" smtClean="0"/>
              <a:t>3/6/2022</a:t>
            </a:fld>
            <a:endParaRPr lang="en-US"/>
          </a:p>
        </p:txBody>
      </p:sp>
      <p:sp>
        <p:nvSpPr>
          <p:cNvPr id="5" name="Footer Placeholder 4">
            <a:extLst>
              <a:ext uri="{FF2B5EF4-FFF2-40B4-BE49-F238E27FC236}">
                <a16:creationId xmlns:a16="http://schemas.microsoft.com/office/drawing/2014/main" id="{825B502A-9484-4DF6-895F-764307BE9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AAF9A-52A0-4D66-97FE-7E93CC51B884}"/>
              </a:ext>
            </a:extLst>
          </p:cNvPr>
          <p:cNvSpPr>
            <a:spLocks noGrp="1"/>
          </p:cNvSpPr>
          <p:nvPr>
            <p:ph type="sldNum" sz="quarter" idx="12"/>
          </p:nvPr>
        </p:nvSpPr>
        <p:spPr/>
        <p:txBody>
          <a:bodyPr/>
          <a:lstStyle/>
          <a:p>
            <a:fld id="{68A8417E-30C0-4355-98C7-A6189B9E6D47}" type="slidenum">
              <a:rPr lang="en-US" smtClean="0"/>
              <a:t>‹#›</a:t>
            </a:fld>
            <a:endParaRPr lang="en-US"/>
          </a:p>
        </p:txBody>
      </p:sp>
    </p:spTree>
    <p:extLst>
      <p:ext uri="{BB962C8B-B14F-4D97-AF65-F5344CB8AC3E}">
        <p14:creationId xmlns:p14="http://schemas.microsoft.com/office/powerpoint/2010/main" val="145514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F873-9614-43C6-9D8A-99D6BBB85B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43E4AB-E993-47F0-A769-A0CE74B40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6B0EFD-208F-4FA4-B427-877241883700}"/>
              </a:ext>
            </a:extLst>
          </p:cNvPr>
          <p:cNvSpPr>
            <a:spLocks noGrp="1"/>
          </p:cNvSpPr>
          <p:nvPr>
            <p:ph type="dt" sz="half" idx="10"/>
          </p:nvPr>
        </p:nvSpPr>
        <p:spPr/>
        <p:txBody>
          <a:bodyPr/>
          <a:lstStyle/>
          <a:p>
            <a:fld id="{3456B075-7CD2-4265-A0E0-E0270595407A}" type="datetimeFigureOut">
              <a:rPr lang="en-US" smtClean="0"/>
              <a:t>3/6/2022</a:t>
            </a:fld>
            <a:endParaRPr lang="en-US"/>
          </a:p>
        </p:txBody>
      </p:sp>
      <p:sp>
        <p:nvSpPr>
          <p:cNvPr id="5" name="Footer Placeholder 4">
            <a:extLst>
              <a:ext uri="{FF2B5EF4-FFF2-40B4-BE49-F238E27FC236}">
                <a16:creationId xmlns:a16="http://schemas.microsoft.com/office/drawing/2014/main" id="{09D85D81-001C-43D4-B089-876B05182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F7442-05C1-4988-AE64-82399EA068AD}"/>
              </a:ext>
            </a:extLst>
          </p:cNvPr>
          <p:cNvSpPr>
            <a:spLocks noGrp="1"/>
          </p:cNvSpPr>
          <p:nvPr>
            <p:ph type="sldNum" sz="quarter" idx="12"/>
          </p:nvPr>
        </p:nvSpPr>
        <p:spPr/>
        <p:txBody>
          <a:bodyPr/>
          <a:lstStyle/>
          <a:p>
            <a:fld id="{68A8417E-30C0-4355-98C7-A6189B9E6D47}" type="slidenum">
              <a:rPr lang="en-US" smtClean="0"/>
              <a:t>‹#›</a:t>
            </a:fld>
            <a:endParaRPr lang="en-US"/>
          </a:p>
        </p:txBody>
      </p:sp>
    </p:spTree>
    <p:extLst>
      <p:ext uri="{BB962C8B-B14F-4D97-AF65-F5344CB8AC3E}">
        <p14:creationId xmlns:p14="http://schemas.microsoft.com/office/powerpoint/2010/main" val="8409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F23D-14BC-4272-A727-904D882DB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164DC-BFAA-4282-8EB3-C8443E57D1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B84390-4023-4F2B-AF7F-D94855BDA1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0EEE84-FF8A-4135-AC93-387718FE1595}"/>
              </a:ext>
            </a:extLst>
          </p:cNvPr>
          <p:cNvSpPr>
            <a:spLocks noGrp="1"/>
          </p:cNvSpPr>
          <p:nvPr>
            <p:ph type="dt" sz="half" idx="10"/>
          </p:nvPr>
        </p:nvSpPr>
        <p:spPr/>
        <p:txBody>
          <a:bodyPr/>
          <a:lstStyle/>
          <a:p>
            <a:fld id="{3456B075-7CD2-4265-A0E0-E0270595407A}" type="datetimeFigureOut">
              <a:rPr lang="en-US" smtClean="0"/>
              <a:t>3/6/2022</a:t>
            </a:fld>
            <a:endParaRPr lang="en-US"/>
          </a:p>
        </p:txBody>
      </p:sp>
      <p:sp>
        <p:nvSpPr>
          <p:cNvPr id="6" name="Footer Placeholder 5">
            <a:extLst>
              <a:ext uri="{FF2B5EF4-FFF2-40B4-BE49-F238E27FC236}">
                <a16:creationId xmlns:a16="http://schemas.microsoft.com/office/drawing/2014/main" id="{0A24D198-11BE-4761-853E-C008BC6E3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281C8-F2AD-45A2-93B4-B9CF4E65F49C}"/>
              </a:ext>
            </a:extLst>
          </p:cNvPr>
          <p:cNvSpPr>
            <a:spLocks noGrp="1"/>
          </p:cNvSpPr>
          <p:nvPr>
            <p:ph type="sldNum" sz="quarter" idx="12"/>
          </p:nvPr>
        </p:nvSpPr>
        <p:spPr/>
        <p:txBody>
          <a:bodyPr/>
          <a:lstStyle/>
          <a:p>
            <a:fld id="{68A8417E-30C0-4355-98C7-A6189B9E6D47}" type="slidenum">
              <a:rPr lang="en-US" smtClean="0"/>
              <a:t>‹#›</a:t>
            </a:fld>
            <a:endParaRPr lang="en-US"/>
          </a:p>
        </p:txBody>
      </p:sp>
    </p:spTree>
    <p:extLst>
      <p:ext uri="{BB962C8B-B14F-4D97-AF65-F5344CB8AC3E}">
        <p14:creationId xmlns:p14="http://schemas.microsoft.com/office/powerpoint/2010/main" val="3616304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9C78-52C9-45D0-BA5B-992A813B5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705CA9-1137-489B-8CB4-4703049F9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36223B-876A-4B95-9AD9-5BF764FB8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74E7DD-C68D-4425-B65F-FE95333CEB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8F6302-BDCB-45EF-8085-DA961E6ED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3FCAED-F790-407C-AAA2-D3BBE16BF0C0}"/>
              </a:ext>
            </a:extLst>
          </p:cNvPr>
          <p:cNvSpPr>
            <a:spLocks noGrp="1"/>
          </p:cNvSpPr>
          <p:nvPr>
            <p:ph type="dt" sz="half" idx="10"/>
          </p:nvPr>
        </p:nvSpPr>
        <p:spPr/>
        <p:txBody>
          <a:bodyPr/>
          <a:lstStyle/>
          <a:p>
            <a:fld id="{3456B075-7CD2-4265-A0E0-E0270595407A}" type="datetimeFigureOut">
              <a:rPr lang="en-US" smtClean="0"/>
              <a:t>3/6/2022</a:t>
            </a:fld>
            <a:endParaRPr lang="en-US"/>
          </a:p>
        </p:txBody>
      </p:sp>
      <p:sp>
        <p:nvSpPr>
          <p:cNvPr id="8" name="Footer Placeholder 7">
            <a:extLst>
              <a:ext uri="{FF2B5EF4-FFF2-40B4-BE49-F238E27FC236}">
                <a16:creationId xmlns:a16="http://schemas.microsoft.com/office/drawing/2014/main" id="{1FA06D08-3F28-4FA6-8F45-8D758E1609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C9F242-197A-491E-827B-E24741B6532D}"/>
              </a:ext>
            </a:extLst>
          </p:cNvPr>
          <p:cNvSpPr>
            <a:spLocks noGrp="1"/>
          </p:cNvSpPr>
          <p:nvPr>
            <p:ph type="sldNum" sz="quarter" idx="12"/>
          </p:nvPr>
        </p:nvSpPr>
        <p:spPr/>
        <p:txBody>
          <a:bodyPr/>
          <a:lstStyle/>
          <a:p>
            <a:fld id="{68A8417E-30C0-4355-98C7-A6189B9E6D47}" type="slidenum">
              <a:rPr lang="en-US" smtClean="0"/>
              <a:t>‹#›</a:t>
            </a:fld>
            <a:endParaRPr lang="en-US"/>
          </a:p>
        </p:txBody>
      </p:sp>
    </p:spTree>
    <p:extLst>
      <p:ext uri="{BB962C8B-B14F-4D97-AF65-F5344CB8AC3E}">
        <p14:creationId xmlns:p14="http://schemas.microsoft.com/office/powerpoint/2010/main" val="3501910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2006-C390-4EF7-B4C4-36E0144541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DE1790-9CAE-478C-B167-C60D633C8727}"/>
              </a:ext>
            </a:extLst>
          </p:cNvPr>
          <p:cNvSpPr>
            <a:spLocks noGrp="1"/>
          </p:cNvSpPr>
          <p:nvPr>
            <p:ph type="dt" sz="half" idx="10"/>
          </p:nvPr>
        </p:nvSpPr>
        <p:spPr/>
        <p:txBody>
          <a:bodyPr/>
          <a:lstStyle/>
          <a:p>
            <a:fld id="{3456B075-7CD2-4265-A0E0-E0270595407A}" type="datetimeFigureOut">
              <a:rPr lang="en-US" smtClean="0"/>
              <a:t>3/6/2022</a:t>
            </a:fld>
            <a:endParaRPr lang="en-US"/>
          </a:p>
        </p:txBody>
      </p:sp>
      <p:sp>
        <p:nvSpPr>
          <p:cNvPr id="4" name="Footer Placeholder 3">
            <a:extLst>
              <a:ext uri="{FF2B5EF4-FFF2-40B4-BE49-F238E27FC236}">
                <a16:creationId xmlns:a16="http://schemas.microsoft.com/office/drawing/2014/main" id="{5B90F129-4C5A-47B7-BFA7-325BAE1BFC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576DF6-5F41-42A2-8FD5-7F0108E4CB7B}"/>
              </a:ext>
            </a:extLst>
          </p:cNvPr>
          <p:cNvSpPr>
            <a:spLocks noGrp="1"/>
          </p:cNvSpPr>
          <p:nvPr>
            <p:ph type="sldNum" sz="quarter" idx="12"/>
          </p:nvPr>
        </p:nvSpPr>
        <p:spPr/>
        <p:txBody>
          <a:bodyPr/>
          <a:lstStyle/>
          <a:p>
            <a:fld id="{68A8417E-30C0-4355-98C7-A6189B9E6D47}" type="slidenum">
              <a:rPr lang="en-US" smtClean="0"/>
              <a:t>‹#›</a:t>
            </a:fld>
            <a:endParaRPr lang="en-US"/>
          </a:p>
        </p:txBody>
      </p:sp>
    </p:spTree>
    <p:extLst>
      <p:ext uri="{BB962C8B-B14F-4D97-AF65-F5344CB8AC3E}">
        <p14:creationId xmlns:p14="http://schemas.microsoft.com/office/powerpoint/2010/main" val="374941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DD9FDA-2BC8-4949-AB66-23B35F3C3C49}"/>
              </a:ext>
            </a:extLst>
          </p:cNvPr>
          <p:cNvSpPr>
            <a:spLocks noGrp="1"/>
          </p:cNvSpPr>
          <p:nvPr>
            <p:ph type="dt" sz="half" idx="10"/>
          </p:nvPr>
        </p:nvSpPr>
        <p:spPr/>
        <p:txBody>
          <a:bodyPr/>
          <a:lstStyle/>
          <a:p>
            <a:fld id="{3456B075-7CD2-4265-A0E0-E0270595407A}" type="datetimeFigureOut">
              <a:rPr lang="en-US" smtClean="0"/>
              <a:t>3/6/2022</a:t>
            </a:fld>
            <a:endParaRPr lang="en-US"/>
          </a:p>
        </p:txBody>
      </p:sp>
      <p:sp>
        <p:nvSpPr>
          <p:cNvPr id="3" name="Footer Placeholder 2">
            <a:extLst>
              <a:ext uri="{FF2B5EF4-FFF2-40B4-BE49-F238E27FC236}">
                <a16:creationId xmlns:a16="http://schemas.microsoft.com/office/drawing/2014/main" id="{077157E5-78A3-4AD4-A0E7-0DD691DD70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B33C6F-DDE0-4D5E-9467-7DC027BED892}"/>
              </a:ext>
            </a:extLst>
          </p:cNvPr>
          <p:cNvSpPr>
            <a:spLocks noGrp="1"/>
          </p:cNvSpPr>
          <p:nvPr>
            <p:ph type="sldNum" sz="quarter" idx="12"/>
          </p:nvPr>
        </p:nvSpPr>
        <p:spPr/>
        <p:txBody>
          <a:bodyPr/>
          <a:lstStyle/>
          <a:p>
            <a:fld id="{68A8417E-30C0-4355-98C7-A6189B9E6D47}" type="slidenum">
              <a:rPr lang="en-US" smtClean="0"/>
              <a:t>‹#›</a:t>
            </a:fld>
            <a:endParaRPr lang="en-US"/>
          </a:p>
        </p:txBody>
      </p:sp>
    </p:spTree>
    <p:extLst>
      <p:ext uri="{BB962C8B-B14F-4D97-AF65-F5344CB8AC3E}">
        <p14:creationId xmlns:p14="http://schemas.microsoft.com/office/powerpoint/2010/main" val="382801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CE6C-E3B6-48B1-8C87-4E5F752CE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6516D6-49CB-4B54-B55E-35580CC24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09E348-155C-4860-BD18-5E998673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B49B9-8257-477E-ABE3-25CA5F497A7A}"/>
              </a:ext>
            </a:extLst>
          </p:cNvPr>
          <p:cNvSpPr>
            <a:spLocks noGrp="1"/>
          </p:cNvSpPr>
          <p:nvPr>
            <p:ph type="dt" sz="half" idx="10"/>
          </p:nvPr>
        </p:nvSpPr>
        <p:spPr/>
        <p:txBody>
          <a:bodyPr/>
          <a:lstStyle/>
          <a:p>
            <a:fld id="{3456B075-7CD2-4265-A0E0-E0270595407A}" type="datetimeFigureOut">
              <a:rPr lang="en-US" smtClean="0"/>
              <a:t>3/6/2022</a:t>
            </a:fld>
            <a:endParaRPr lang="en-US"/>
          </a:p>
        </p:txBody>
      </p:sp>
      <p:sp>
        <p:nvSpPr>
          <p:cNvPr id="6" name="Footer Placeholder 5">
            <a:extLst>
              <a:ext uri="{FF2B5EF4-FFF2-40B4-BE49-F238E27FC236}">
                <a16:creationId xmlns:a16="http://schemas.microsoft.com/office/drawing/2014/main" id="{F4F1D341-2C15-48DD-AC67-FBD134CA6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AD58C-B712-422D-980A-6929C758778D}"/>
              </a:ext>
            </a:extLst>
          </p:cNvPr>
          <p:cNvSpPr>
            <a:spLocks noGrp="1"/>
          </p:cNvSpPr>
          <p:nvPr>
            <p:ph type="sldNum" sz="quarter" idx="12"/>
          </p:nvPr>
        </p:nvSpPr>
        <p:spPr/>
        <p:txBody>
          <a:bodyPr/>
          <a:lstStyle/>
          <a:p>
            <a:fld id="{68A8417E-30C0-4355-98C7-A6189B9E6D47}" type="slidenum">
              <a:rPr lang="en-US" smtClean="0"/>
              <a:t>‹#›</a:t>
            </a:fld>
            <a:endParaRPr lang="en-US"/>
          </a:p>
        </p:txBody>
      </p:sp>
    </p:spTree>
    <p:extLst>
      <p:ext uri="{BB962C8B-B14F-4D97-AF65-F5344CB8AC3E}">
        <p14:creationId xmlns:p14="http://schemas.microsoft.com/office/powerpoint/2010/main" val="353356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811E-45C2-404F-9053-EF879C27A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9A1C29-CC24-457F-BFB6-28362A0EC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0B79E2-0839-4658-A971-1092D9E1A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2A81B-87E6-4AAD-86C7-A1394D3C2A07}"/>
              </a:ext>
            </a:extLst>
          </p:cNvPr>
          <p:cNvSpPr>
            <a:spLocks noGrp="1"/>
          </p:cNvSpPr>
          <p:nvPr>
            <p:ph type="dt" sz="half" idx="10"/>
          </p:nvPr>
        </p:nvSpPr>
        <p:spPr/>
        <p:txBody>
          <a:bodyPr/>
          <a:lstStyle/>
          <a:p>
            <a:fld id="{3456B075-7CD2-4265-A0E0-E0270595407A}" type="datetimeFigureOut">
              <a:rPr lang="en-US" smtClean="0"/>
              <a:t>3/6/2022</a:t>
            </a:fld>
            <a:endParaRPr lang="en-US"/>
          </a:p>
        </p:txBody>
      </p:sp>
      <p:sp>
        <p:nvSpPr>
          <p:cNvPr id="6" name="Footer Placeholder 5">
            <a:extLst>
              <a:ext uri="{FF2B5EF4-FFF2-40B4-BE49-F238E27FC236}">
                <a16:creationId xmlns:a16="http://schemas.microsoft.com/office/drawing/2014/main" id="{42749A51-A88A-4A2F-9EC7-AACD22AE0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8E4CC-BF0D-4B06-ADCD-368DEA891404}"/>
              </a:ext>
            </a:extLst>
          </p:cNvPr>
          <p:cNvSpPr>
            <a:spLocks noGrp="1"/>
          </p:cNvSpPr>
          <p:nvPr>
            <p:ph type="sldNum" sz="quarter" idx="12"/>
          </p:nvPr>
        </p:nvSpPr>
        <p:spPr/>
        <p:txBody>
          <a:bodyPr/>
          <a:lstStyle/>
          <a:p>
            <a:fld id="{68A8417E-30C0-4355-98C7-A6189B9E6D47}" type="slidenum">
              <a:rPr lang="en-US" smtClean="0"/>
              <a:t>‹#›</a:t>
            </a:fld>
            <a:endParaRPr lang="en-US"/>
          </a:p>
        </p:txBody>
      </p:sp>
    </p:spTree>
    <p:extLst>
      <p:ext uri="{BB962C8B-B14F-4D97-AF65-F5344CB8AC3E}">
        <p14:creationId xmlns:p14="http://schemas.microsoft.com/office/powerpoint/2010/main" val="85560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98FF6-1490-4E8D-8C3C-6C9F09467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B3EFD1-1799-4E61-9453-E0D370E27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99EB9-C30D-4B35-B443-C8E0E42579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6B075-7CD2-4265-A0E0-E0270595407A}" type="datetimeFigureOut">
              <a:rPr lang="en-US" smtClean="0"/>
              <a:t>3/6/2022</a:t>
            </a:fld>
            <a:endParaRPr lang="en-US"/>
          </a:p>
        </p:txBody>
      </p:sp>
      <p:sp>
        <p:nvSpPr>
          <p:cNvPr id="5" name="Footer Placeholder 4">
            <a:extLst>
              <a:ext uri="{FF2B5EF4-FFF2-40B4-BE49-F238E27FC236}">
                <a16:creationId xmlns:a16="http://schemas.microsoft.com/office/drawing/2014/main" id="{22BFDF87-1899-49FC-9F64-D18BD803D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3F0F04-6328-438F-95DE-4BCF4EB5F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8417E-30C0-4355-98C7-A6189B9E6D47}" type="slidenum">
              <a:rPr lang="en-US" smtClean="0"/>
              <a:t>‹#›</a:t>
            </a:fld>
            <a:endParaRPr lang="en-US"/>
          </a:p>
        </p:txBody>
      </p:sp>
    </p:spTree>
    <p:extLst>
      <p:ext uri="{BB962C8B-B14F-4D97-AF65-F5344CB8AC3E}">
        <p14:creationId xmlns:p14="http://schemas.microsoft.com/office/powerpoint/2010/main" val="3083868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2CAC-5A32-4550-8CDA-C70AF991E97F}"/>
              </a:ext>
            </a:extLst>
          </p:cNvPr>
          <p:cNvSpPr>
            <a:spLocks noGrp="1"/>
          </p:cNvSpPr>
          <p:nvPr>
            <p:ph type="ctrTitle"/>
          </p:nvPr>
        </p:nvSpPr>
        <p:spPr/>
        <p:txBody>
          <a:bodyPr/>
          <a:lstStyle/>
          <a:p>
            <a:r>
              <a:rPr lang="en-US" dirty="0"/>
              <a:t>BUSINESS LAW</a:t>
            </a:r>
          </a:p>
        </p:txBody>
      </p:sp>
      <p:sp>
        <p:nvSpPr>
          <p:cNvPr id="3" name="Subtitle 2">
            <a:extLst>
              <a:ext uri="{FF2B5EF4-FFF2-40B4-BE49-F238E27FC236}">
                <a16:creationId xmlns:a16="http://schemas.microsoft.com/office/drawing/2014/main" id="{1C867390-5F66-404B-A802-6DBB6E473AF8}"/>
              </a:ext>
            </a:extLst>
          </p:cNvPr>
          <p:cNvSpPr>
            <a:spLocks noGrp="1"/>
          </p:cNvSpPr>
          <p:nvPr>
            <p:ph type="subTitle" idx="1"/>
          </p:nvPr>
        </p:nvSpPr>
        <p:spPr/>
        <p:txBody>
          <a:bodyPr/>
          <a:lstStyle/>
          <a:p>
            <a:r>
              <a:rPr lang="en-US" dirty="0"/>
              <a:t>Lecture 9</a:t>
            </a:r>
          </a:p>
        </p:txBody>
      </p:sp>
    </p:spTree>
    <p:extLst>
      <p:ext uri="{BB962C8B-B14F-4D97-AF65-F5344CB8AC3E}">
        <p14:creationId xmlns:p14="http://schemas.microsoft.com/office/powerpoint/2010/main" val="169667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3F2CF-6A33-4B86-B226-687167C9EDB3}"/>
              </a:ext>
            </a:extLst>
          </p:cNvPr>
          <p:cNvSpPr>
            <a:spLocks noGrp="1"/>
          </p:cNvSpPr>
          <p:nvPr>
            <p:ph idx="1"/>
          </p:nvPr>
        </p:nvSpPr>
        <p:spPr>
          <a:xfrm>
            <a:off x="838200" y="294640"/>
            <a:ext cx="10515600" cy="5841683"/>
          </a:xfrm>
        </p:spPr>
        <p:txBody>
          <a:bodyPr>
            <a:normAutofit fontScale="92500"/>
          </a:bodyPr>
          <a:lstStyle/>
          <a:p>
            <a:pPr marL="0" indent="0">
              <a:buNone/>
            </a:pPr>
            <a:r>
              <a:rPr lang="en-US" sz="1800" b="1" i="0" u="none" strike="noStrike" baseline="0" dirty="0">
                <a:solidFill>
                  <a:srgbClr val="000000"/>
                </a:solidFill>
                <a:latin typeface="Times New Roman" panose="02020603050405020304" pitchFamily="18" charset="0"/>
              </a:rPr>
              <a:t>DISCHARGE OF CONTRACT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A contract is said to be discharged or terminated when the rights and duties created by it come to an end. A contact may be discharged in any of the following ways. </a:t>
            </a:r>
          </a:p>
          <a:p>
            <a:pPr marL="0" indent="0">
              <a:buNone/>
            </a:pPr>
            <a:r>
              <a:rPr lang="en-US" sz="1800" b="1" i="0" u="none" strike="noStrike" baseline="0" dirty="0">
                <a:solidFill>
                  <a:srgbClr val="000000"/>
                </a:solidFill>
                <a:latin typeface="Times New Roman" panose="02020603050405020304" pitchFamily="18" charset="0"/>
              </a:rPr>
              <a:t>1. DISCHARGE BY PERFORMANCE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When the parties to a contract perform their respective promises the contract is discharged. The performance may be </a:t>
            </a:r>
          </a:p>
          <a:p>
            <a:pPr marL="0" indent="0">
              <a:buNone/>
            </a:pPr>
            <a:r>
              <a:rPr lang="en-US" sz="1800" b="0" i="0" u="none" strike="noStrike" baseline="0" dirty="0">
                <a:solidFill>
                  <a:srgbClr val="000000"/>
                </a:solidFill>
                <a:latin typeface="Times New Roman" panose="02020603050405020304" pitchFamily="18" charset="0"/>
              </a:rPr>
              <a:t>(</a:t>
            </a:r>
            <a:r>
              <a:rPr lang="en-US" sz="1800" b="0" i="0" u="none" strike="noStrike" baseline="0" dirty="0" err="1">
                <a:solidFill>
                  <a:srgbClr val="000000"/>
                </a:solidFill>
                <a:latin typeface="Times New Roman" panose="02020603050405020304" pitchFamily="18" charset="0"/>
              </a:rPr>
              <a:t>i</a:t>
            </a:r>
            <a:r>
              <a:rPr lang="en-US" sz="1800" b="0" i="0" u="none" strike="noStrike" baseline="0" dirty="0">
                <a:solidFill>
                  <a:srgbClr val="000000"/>
                </a:solidFill>
                <a:latin typeface="Times New Roman" panose="02020603050405020304" pitchFamily="18" charset="0"/>
              </a:rPr>
              <a:t>) Actual or </a:t>
            </a:r>
          </a:p>
          <a:p>
            <a:pPr marL="0" indent="0">
              <a:buNone/>
            </a:pPr>
            <a:r>
              <a:rPr lang="en-US" sz="1800" b="0" i="0" u="none" strike="noStrike" baseline="0" dirty="0">
                <a:solidFill>
                  <a:srgbClr val="000000"/>
                </a:solidFill>
                <a:latin typeface="Times New Roman" panose="02020603050405020304" pitchFamily="18" charset="0"/>
              </a:rPr>
              <a:t>(ii) Attempted </a:t>
            </a:r>
          </a:p>
          <a:p>
            <a:pPr marL="0" indent="0">
              <a:buNone/>
            </a:pPr>
            <a:endParaRPr lang="en-US" sz="1800" b="0" i="0" u="none" strike="noStrike" baseline="0" dirty="0">
              <a:solidFill>
                <a:srgbClr val="000000"/>
              </a:solidFill>
              <a:latin typeface="Times New Roman" panose="02020603050405020304" pitchFamily="18" charset="0"/>
            </a:endParaRPr>
          </a:p>
          <a:p>
            <a:pPr marL="0" indent="0">
              <a:buNone/>
            </a:pPr>
            <a:r>
              <a:rPr lang="en-US" sz="1800" b="1" i="0" u="none" strike="noStrike" baseline="0" dirty="0">
                <a:solidFill>
                  <a:srgbClr val="000000"/>
                </a:solidFill>
                <a:latin typeface="Times New Roman" panose="02020603050405020304" pitchFamily="18" charset="0"/>
              </a:rPr>
              <a:t>(</a:t>
            </a:r>
            <a:r>
              <a:rPr lang="en-US" sz="1800" b="1" i="0" u="none" strike="noStrike" baseline="0" dirty="0" err="1">
                <a:solidFill>
                  <a:srgbClr val="000000"/>
                </a:solidFill>
                <a:latin typeface="Times New Roman" panose="02020603050405020304" pitchFamily="18" charset="0"/>
              </a:rPr>
              <a:t>i</a:t>
            </a:r>
            <a:r>
              <a:rPr lang="en-US" sz="1800" b="1" i="0" u="none" strike="noStrike" baseline="0" dirty="0">
                <a:solidFill>
                  <a:srgbClr val="000000"/>
                </a:solidFill>
                <a:latin typeface="Times New Roman" panose="02020603050405020304" pitchFamily="18" charset="0"/>
              </a:rPr>
              <a:t>) Actual Performance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When both of the parties to a contract perform their respective promises the contract is discharged by a actual performance. </a:t>
            </a:r>
          </a:p>
          <a:p>
            <a:pPr marL="0" indent="0">
              <a:buNone/>
            </a:pPr>
            <a:r>
              <a:rPr lang="en-US" sz="1800" b="1" i="0" u="none" strike="noStrike" baseline="0" dirty="0">
                <a:solidFill>
                  <a:srgbClr val="000000"/>
                </a:solidFill>
                <a:latin typeface="Times New Roman" panose="02020603050405020304" pitchFamily="18" charset="0"/>
              </a:rPr>
              <a:t>EXAMPLE </a:t>
            </a:r>
            <a:r>
              <a:rPr lang="en-US" sz="1800" b="0" i="0" u="none" strike="noStrike" baseline="0" dirty="0">
                <a:solidFill>
                  <a:srgbClr val="000000"/>
                </a:solidFill>
                <a:latin typeface="Times New Roman" panose="02020603050405020304" pitchFamily="18" charset="0"/>
              </a:rPr>
              <a:t>A delivers the goods to B and B pay the price. The contract is discharged by actual performance. </a:t>
            </a:r>
          </a:p>
          <a:p>
            <a:pPr marL="0" indent="0">
              <a:buNone/>
            </a:pPr>
            <a:r>
              <a:rPr lang="en-US" sz="1800" b="1" i="0" u="none" strike="noStrike" baseline="0" dirty="0">
                <a:solidFill>
                  <a:srgbClr val="000000"/>
                </a:solidFill>
                <a:latin typeface="Times New Roman" panose="02020603050405020304" pitchFamily="18" charset="0"/>
              </a:rPr>
              <a:t>(ii) Attempted performance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When one of the parties to the contract offers to perform the contract according to terms of the contract but the other party does not accept it, it is called attempted performance or tender of performance. In case of offer of performance the promisor is then excused (release) from performance and becomes entitled to sue the </a:t>
            </a:r>
            <a:r>
              <a:rPr lang="en-US" sz="1800" b="0" i="0" u="none" strike="noStrike" baseline="0" dirty="0" err="1">
                <a:solidFill>
                  <a:srgbClr val="000000"/>
                </a:solidFill>
                <a:latin typeface="Times New Roman" panose="02020603050405020304" pitchFamily="18" charset="0"/>
              </a:rPr>
              <a:t>promisee</a:t>
            </a:r>
            <a:r>
              <a:rPr lang="en-US" sz="1800" b="0" i="0" u="none" strike="noStrike" baseline="0" dirty="0">
                <a:solidFill>
                  <a:srgbClr val="000000"/>
                </a:solidFill>
                <a:latin typeface="Times New Roman" panose="02020603050405020304" pitchFamily="18" charset="0"/>
              </a:rPr>
              <a:t> for breach. </a:t>
            </a:r>
          </a:p>
          <a:p>
            <a:pPr marL="0" indent="0">
              <a:buNone/>
            </a:pPr>
            <a:r>
              <a:rPr lang="en-US" sz="1800" b="1" i="0" u="none" strike="noStrike" baseline="0" dirty="0">
                <a:solidFill>
                  <a:srgbClr val="000000"/>
                </a:solidFill>
                <a:latin typeface="Times New Roman" panose="02020603050405020304" pitchFamily="18" charset="0"/>
              </a:rPr>
              <a:t>Example </a:t>
            </a:r>
            <a:r>
              <a:rPr lang="en-US" sz="1800" b="0" i="0" u="none" strike="noStrike" baseline="0" dirty="0">
                <a:solidFill>
                  <a:srgbClr val="000000"/>
                </a:solidFill>
                <a:latin typeface="Times New Roman" panose="02020603050405020304" pitchFamily="18" charset="0"/>
              </a:rPr>
              <a:t>„A‟ agrees to sell his book to „B‟ for Rs. 400. „A‟ offers to deliver the book but „B‟ does not accept it, there is offer of performance. </a:t>
            </a:r>
          </a:p>
        </p:txBody>
      </p:sp>
    </p:spTree>
    <p:extLst>
      <p:ext uri="{BB962C8B-B14F-4D97-AF65-F5344CB8AC3E}">
        <p14:creationId xmlns:p14="http://schemas.microsoft.com/office/powerpoint/2010/main" val="291830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3F2CF-6A33-4B86-B226-687167C9EDB3}"/>
              </a:ext>
            </a:extLst>
          </p:cNvPr>
          <p:cNvSpPr>
            <a:spLocks noGrp="1"/>
          </p:cNvSpPr>
          <p:nvPr>
            <p:ph idx="1"/>
          </p:nvPr>
        </p:nvSpPr>
        <p:spPr>
          <a:xfrm>
            <a:off x="838200" y="335280"/>
            <a:ext cx="10515600" cy="5841683"/>
          </a:xfrm>
        </p:spPr>
        <p:txBody>
          <a:bodyPr>
            <a:normAutofit/>
          </a:bodyPr>
          <a:lstStyle/>
          <a:p>
            <a:pPr marL="0" indent="0">
              <a:buNone/>
            </a:pPr>
            <a:r>
              <a:rPr lang="en-US" sz="1800" b="1" i="0" u="none" strike="noStrike" baseline="0" dirty="0">
                <a:solidFill>
                  <a:srgbClr val="000000"/>
                </a:solidFill>
                <a:latin typeface="Times New Roman" panose="02020603050405020304" pitchFamily="18" charset="0"/>
              </a:rPr>
              <a:t>2. DISCHARGE BY AGREEMENT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A contract may also be discharge by the fresh agreement between the same parties. It may terminated by agreement in any of the following ways. </a:t>
            </a:r>
          </a:p>
          <a:p>
            <a:pPr marL="0" indent="0">
              <a:buNone/>
            </a:pPr>
            <a:r>
              <a:rPr lang="en-US" sz="1800" b="1" i="0" u="none" strike="noStrike" baseline="0" dirty="0">
                <a:solidFill>
                  <a:srgbClr val="000000"/>
                </a:solidFill>
                <a:latin typeface="Times New Roman" panose="02020603050405020304" pitchFamily="18" charset="0"/>
              </a:rPr>
              <a:t>(a) Novation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Novation of contract means replacement of an existing contract by a new contract. The new contract may be between same parties or between new parties. </a:t>
            </a:r>
          </a:p>
          <a:p>
            <a:pPr marL="0" indent="0">
              <a:buNone/>
            </a:pPr>
            <a:r>
              <a:rPr lang="en-US" sz="1800" b="1" i="0" u="none" strike="noStrike" baseline="0" dirty="0">
                <a:solidFill>
                  <a:srgbClr val="000000"/>
                </a:solidFill>
                <a:latin typeface="Times New Roman" panose="02020603050405020304" pitchFamily="18" charset="0"/>
              </a:rPr>
              <a:t>Examples </a:t>
            </a:r>
            <a:r>
              <a:rPr lang="en-US" sz="1800" b="0" i="0" u="none" strike="noStrike" baseline="0" dirty="0">
                <a:solidFill>
                  <a:srgbClr val="000000"/>
                </a:solidFill>
                <a:latin typeface="Times New Roman" panose="02020603050405020304" pitchFamily="18" charset="0"/>
              </a:rPr>
              <a:t>A is indebted to B and B to C. By mutual agreement A‟s debt B and B‟s debt to C are cancelled and C accepts A as his debtor. There is novation. </a:t>
            </a:r>
          </a:p>
          <a:p>
            <a:pPr marL="0" indent="0">
              <a:buNone/>
            </a:pPr>
            <a:r>
              <a:rPr lang="en-US" sz="1800" b="1" i="0" u="none" strike="noStrike" baseline="0" dirty="0">
                <a:solidFill>
                  <a:srgbClr val="000000"/>
                </a:solidFill>
                <a:latin typeface="Times New Roman" panose="02020603050405020304" pitchFamily="18" charset="0"/>
              </a:rPr>
              <a:t>(b) Alteration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If one or more of the terms of contract are changed it is called alteration of a contract. The difference between novation and alteration is that in novation there may be a change of parties but in alteration there is only a change in terms of contract. </a:t>
            </a:r>
          </a:p>
          <a:p>
            <a:pPr marL="0" indent="0">
              <a:buNone/>
            </a:pPr>
            <a:r>
              <a:rPr lang="en-US" sz="1800" b="1" i="0" u="none" strike="noStrike" baseline="0" dirty="0">
                <a:latin typeface="Times New Roman" panose="02020603050405020304" pitchFamily="18" charset="0"/>
              </a:rPr>
              <a:t>Example </a:t>
            </a:r>
            <a:r>
              <a:rPr lang="en-US" sz="1800" b="0" i="0" u="none" strike="noStrike" baseline="0" dirty="0">
                <a:latin typeface="Times New Roman" panose="02020603050405020304" pitchFamily="18" charset="0"/>
              </a:rPr>
              <a:t>A agrees to supply goods on 1st Jan. Later A and B agree to change the date of delivery to 1st Feb. It is alteration of contract. </a:t>
            </a:r>
            <a:endParaRPr lang="en-US" dirty="0"/>
          </a:p>
        </p:txBody>
      </p:sp>
    </p:spTree>
    <p:extLst>
      <p:ext uri="{BB962C8B-B14F-4D97-AF65-F5344CB8AC3E}">
        <p14:creationId xmlns:p14="http://schemas.microsoft.com/office/powerpoint/2010/main" val="296472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3F2CF-6A33-4B86-B226-687167C9EDB3}"/>
              </a:ext>
            </a:extLst>
          </p:cNvPr>
          <p:cNvSpPr>
            <a:spLocks noGrp="1"/>
          </p:cNvSpPr>
          <p:nvPr>
            <p:ph idx="1"/>
          </p:nvPr>
        </p:nvSpPr>
        <p:spPr>
          <a:xfrm>
            <a:off x="838200" y="335280"/>
            <a:ext cx="10515600" cy="5841683"/>
          </a:xfrm>
        </p:spPr>
        <p:txBody>
          <a:bodyPr>
            <a:normAutofit/>
          </a:bodyPr>
          <a:lstStyle/>
          <a:p>
            <a:pPr marL="0" indent="0">
              <a:buNone/>
            </a:pPr>
            <a:r>
              <a:rPr lang="en-US" sz="1800" b="1" i="0" u="none" strike="noStrike" baseline="0" dirty="0">
                <a:solidFill>
                  <a:srgbClr val="000000"/>
                </a:solidFill>
                <a:latin typeface="Times New Roman" panose="02020603050405020304" pitchFamily="18" charset="0"/>
              </a:rPr>
              <a:t>(c) Rescission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The rescission means cancellation of contract by mutual consent. The cancellation of contract releases the parties from their obligations arising out of the contract. </a:t>
            </a:r>
          </a:p>
          <a:p>
            <a:pPr marL="0" indent="0">
              <a:buNone/>
            </a:pPr>
            <a:r>
              <a:rPr lang="en-US" sz="1800" b="1" i="0" u="none" strike="noStrike" baseline="0" dirty="0">
                <a:solidFill>
                  <a:srgbClr val="000000"/>
                </a:solidFill>
                <a:latin typeface="Times New Roman" panose="02020603050405020304" pitchFamily="18" charset="0"/>
              </a:rPr>
              <a:t>Example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“A” promises to deliver certain goods to B on a certain date. Before the date of performance, A and B mutually agree that the contract will not be performed. The contract is rescinded. </a:t>
            </a:r>
          </a:p>
          <a:p>
            <a:pPr marL="0" indent="0">
              <a:buNone/>
            </a:pPr>
            <a:r>
              <a:rPr lang="en-US" sz="1800" b="1" i="0" u="none" strike="noStrike" baseline="0" dirty="0">
                <a:solidFill>
                  <a:srgbClr val="000000"/>
                </a:solidFill>
                <a:latin typeface="Times New Roman" panose="02020603050405020304" pitchFamily="18" charset="0"/>
              </a:rPr>
              <a:t>(d) Remission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When </a:t>
            </a:r>
            <a:r>
              <a:rPr lang="en-US" sz="1800" b="0" i="0" u="none" strike="noStrike" baseline="0" dirty="0" err="1">
                <a:solidFill>
                  <a:srgbClr val="000000"/>
                </a:solidFill>
                <a:latin typeface="Times New Roman" panose="02020603050405020304" pitchFamily="18" charset="0"/>
              </a:rPr>
              <a:t>promisee</a:t>
            </a:r>
            <a:r>
              <a:rPr lang="en-US" sz="1800" b="0" i="0" u="none" strike="noStrike" baseline="0" dirty="0">
                <a:solidFill>
                  <a:srgbClr val="000000"/>
                </a:solidFill>
                <a:latin typeface="Times New Roman" panose="02020603050405020304" pitchFamily="18" charset="0"/>
              </a:rPr>
              <a:t> accept lessor amount or extend the time for performance, it is called remission of contract. </a:t>
            </a:r>
          </a:p>
          <a:p>
            <a:pPr marL="0" indent="0">
              <a:buNone/>
            </a:pPr>
            <a:r>
              <a:rPr lang="en-US" sz="1800" b="1" i="0" u="none" strike="noStrike" baseline="0" dirty="0">
                <a:solidFill>
                  <a:srgbClr val="000000"/>
                </a:solidFill>
                <a:latin typeface="Times New Roman" panose="02020603050405020304" pitchFamily="18" charset="0"/>
              </a:rPr>
              <a:t>Example </a:t>
            </a:r>
            <a:r>
              <a:rPr lang="en-US" sz="1800" b="0" i="0" u="none" strike="noStrike" baseline="0" dirty="0">
                <a:solidFill>
                  <a:srgbClr val="000000"/>
                </a:solidFill>
                <a:latin typeface="Times New Roman" panose="02020603050405020304" pitchFamily="18" charset="0"/>
              </a:rPr>
              <a:t>A owes B Rs. 5000. B agrees to accept Rs. 3000 in full satisfaction of his claim. The whole debt is discharged. </a:t>
            </a:r>
          </a:p>
          <a:p>
            <a:pPr marL="0" indent="0">
              <a:buNone/>
            </a:pPr>
            <a:r>
              <a:rPr lang="en-US" sz="1800" b="1" i="0" u="none" strike="noStrike" baseline="0" dirty="0">
                <a:solidFill>
                  <a:srgbClr val="000000"/>
                </a:solidFill>
                <a:latin typeface="Times New Roman" panose="02020603050405020304" pitchFamily="18" charset="0"/>
              </a:rPr>
              <a:t>(e) Waiver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When a party gives up his right to the contract, the other party is released from his part of obligation. It is called waiver. </a:t>
            </a:r>
          </a:p>
          <a:p>
            <a:pPr marL="0" indent="0">
              <a:buNone/>
            </a:pPr>
            <a:r>
              <a:rPr lang="en-US" sz="1800" b="1" i="0" u="none" strike="noStrike" baseline="0" dirty="0">
                <a:solidFill>
                  <a:srgbClr val="000000"/>
                </a:solidFill>
                <a:latin typeface="Times New Roman" panose="02020603050405020304" pitchFamily="18" charset="0"/>
              </a:rPr>
              <a:t>Example </a:t>
            </a:r>
            <a:r>
              <a:rPr lang="en-US" sz="1800" b="0" i="0" u="none" strike="noStrike" baseline="0" dirty="0">
                <a:solidFill>
                  <a:srgbClr val="000000"/>
                </a:solidFill>
                <a:latin typeface="Times New Roman" panose="02020603050405020304" pitchFamily="18" charset="0"/>
              </a:rPr>
              <a:t>A employ B to construct a building for him. Later on A forbids him from doing so. The contract is terminated by waiver. </a:t>
            </a:r>
            <a:endParaRPr lang="en-US" dirty="0"/>
          </a:p>
        </p:txBody>
      </p:sp>
    </p:spTree>
    <p:extLst>
      <p:ext uri="{BB962C8B-B14F-4D97-AF65-F5344CB8AC3E}">
        <p14:creationId xmlns:p14="http://schemas.microsoft.com/office/powerpoint/2010/main" val="413961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3F2CF-6A33-4B86-B226-687167C9EDB3}"/>
              </a:ext>
            </a:extLst>
          </p:cNvPr>
          <p:cNvSpPr>
            <a:spLocks noGrp="1"/>
          </p:cNvSpPr>
          <p:nvPr>
            <p:ph idx="1"/>
          </p:nvPr>
        </p:nvSpPr>
        <p:spPr>
          <a:xfrm>
            <a:off x="838200" y="335280"/>
            <a:ext cx="10515600" cy="5841683"/>
          </a:xfrm>
        </p:spPr>
        <p:txBody>
          <a:bodyPr>
            <a:normAutofit/>
          </a:bodyPr>
          <a:lstStyle/>
          <a:p>
            <a:pPr marL="0" indent="0">
              <a:buNone/>
            </a:pPr>
            <a:r>
              <a:rPr lang="en-US" sz="1800" b="1" i="0" u="none" strike="noStrike" baseline="0" dirty="0">
                <a:solidFill>
                  <a:srgbClr val="000000"/>
                </a:solidFill>
                <a:latin typeface="Times New Roman" panose="02020603050405020304" pitchFamily="18" charset="0"/>
              </a:rPr>
              <a:t>3. DISCHARGE BY IMPOSSIBILITY </a:t>
            </a:r>
            <a:endParaRPr lang="en-US" sz="1800" b="0" i="0" u="none" strike="noStrike" baseline="0" dirty="0">
              <a:solidFill>
                <a:srgbClr val="000000"/>
              </a:solidFill>
              <a:latin typeface="Times New Roman" panose="02020603050405020304" pitchFamily="18" charset="0"/>
            </a:endParaRPr>
          </a:p>
          <a:p>
            <a:pPr marL="0" indent="0">
              <a:buNone/>
            </a:pPr>
            <a:r>
              <a:rPr lang="en-US" sz="1800" b="1" i="0" u="none" strike="noStrike" baseline="0" dirty="0">
                <a:solidFill>
                  <a:srgbClr val="000000"/>
                </a:solidFill>
                <a:latin typeface="Times New Roman" panose="02020603050405020304" pitchFamily="18" charset="0"/>
              </a:rPr>
              <a:t>(a) Initial Impossibility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An agreement to do an impossible act is void ab </a:t>
            </a:r>
            <a:r>
              <a:rPr lang="en-US" sz="1800" b="0" i="0" u="none" strike="noStrike" baseline="0" dirty="0" err="1">
                <a:solidFill>
                  <a:srgbClr val="000000"/>
                </a:solidFill>
                <a:latin typeface="Times New Roman" panose="02020603050405020304" pitchFamily="18" charset="0"/>
              </a:rPr>
              <a:t>intio</a:t>
            </a:r>
            <a:r>
              <a:rPr lang="en-US" sz="1800" b="0" i="0" u="none" strike="noStrike" baseline="0" dirty="0">
                <a:solidFill>
                  <a:srgbClr val="000000"/>
                </a:solidFill>
                <a:latin typeface="Times New Roman" panose="02020603050405020304" pitchFamily="18" charset="0"/>
              </a:rPr>
              <a:t> (from beginning). </a:t>
            </a:r>
          </a:p>
          <a:p>
            <a:pPr marL="0" indent="0">
              <a:buNone/>
            </a:pPr>
            <a:r>
              <a:rPr lang="en-US" sz="1800" b="1" i="0" u="none" strike="noStrike" baseline="0" dirty="0">
                <a:solidFill>
                  <a:srgbClr val="000000"/>
                </a:solidFill>
                <a:latin typeface="Times New Roman" panose="02020603050405020304" pitchFamily="18" charset="0"/>
              </a:rPr>
              <a:t>Example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„A‟ promises to pay B Rs. 1000 if B breaks the stars for him. The agreement is void. </a:t>
            </a:r>
          </a:p>
          <a:p>
            <a:pPr marL="0" indent="0">
              <a:buNone/>
            </a:pPr>
            <a:r>
              <a:rPr lang="en-US" sz="1800" b="1" i="0" u="none" strike="noStrike" baseline="0" dirty="0">
                <a:solidFill>
                  <a:srgbClr val="000000"/>
                </a:solidFill>
                <a:latin typeface="Times New Roman" panose="02020603050405020304" pitchFamily="18" charset="0"/>
              </a:rPr>
              <a:t>(b) Subsequent Impossibility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Sometimes, the performance of a contract is possible at the time of formation but afterward its performance becomes impossible or unlawful and as a result void. Such impossibility may be due to </a:t>
            </a:r>
          </a:p>
          <a:p>
            <a:pPr marL="0" indent="0">
              <a:buNone/>
            </a:pPr>
            <a:r>
              <a:rPr lang="en-US" sz="1800" b="0" i="0" u="none" strike="noStrike" baseline="0" dirty="0">
                <a:solidFill>
                  <a:srgbClr val="000000"/>
                </a:solidFill>
                <a:latin typeface="Times New Roman" panose="02020603050405020304" pitchFamily="18" charset="0"/>
              </a:rPr>
              <a:t>(</a:t>
            </a:r>
            <a:r>
              <a:rPr lang="en-US" sz="1800" b="0" i="0" u="none" strike="noStrike" baseline="0" dirty="0" err="1">
                <a:solidFill>
                  <a:srgbClr val="000000"/>
                </a:solidFill>
                <a:latin typeface="Times New Roman" panose="02020603050405020304" pitchFamily="18" charset="0"/>
              </a:rPr>
              <a:t>i</a:t>
            </a:r>
            <a:r>
              <a:rPr lang="en-US" sz="1800" b="0" i="0" u="none" strike="noStrike" baseline="0" dirty="0">
                <a:solidFill>
                  <a:srgbClr val="000000"/>
                </a:solidFill>
                <a:latin typeface="Times New Roman" panose="02020603050405020304" pitchFamily="18" charset="0"/>
              </a:rPr>
              <a:t>) Destruction of subject matter </a:t>
            </a:r>
          </a:p>
          <a:p>
            <a:pPr marL="0" indent="0">
              <a:buNone/>
            </a:pPr>
            <a:r>
              <a:rPr lang="en-US" sz="1800" b="0" i="0" u="none" strike="noStrike" baseline="0" dirty="0">
                <a:solidFill>
                  <a:srgbClr val="000000"/>
                </a:solidFill>
                <a:latin typeface="Times New Roman" panose="02020603050405020304" pitchFamily="18" charset="0"/>
              </a:rPr>
              <a:t>(ii) Death or personal incapacity </a:t>
            </a:r>
          </a:p>
          <a:p>
            <a:pPr marL="0" indent="0">
              <a:buNone/>
            </a:pPr>
            <a:r>
              <a:rPr lang="en-US" sz="1800" b="0" i="0" u="none" strike="noStrike" baseline="0" dirty="0">
                <a:solidFill>
                  <a:srgbClr val="000000"/>
                </a:solidFill>
                <a:latin typeface="Times New Roman" panose="02020603050405020304" pitchFamily="18" charset="0"/>
              </a:rPr>
              <a:t>(iii) Change of law </a:t>
            </a:r>
          </a:p>
          <a:p>
            <a:pPr marL="0" indent="0">
              <a:buNone/>
            </a:pPr>
            <a:r>
              <a:rPr lang="en-US" sz="1800" b="0" i="0" u="none" strike="noStrike" baseline="0" dirty="0">
                <a:solidFill>
                  <a:srgbClr val="000000"/>
                </a:solidFill>
                <a:latin typeface="Times New Roman" panose="02020603050405020304" pitchFamily="18" charset="0"/>
              </a:rPr>
              <a:t>(iv) Declaration of war </a:t>
            </a:r>
          </a:p>
        </p:txBody>
      </p:sp>
    </p:spTree>
    <p:extLst>
      <p:ext uri="{BB962C8B-B14F-4D97-AF65-F5344CB8AC3E}">
        <p14:creationId xmlns:p14="http://schemas.microsoft.com/office/powerpoint/2010/main" val="393005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3F2CF-6A33-4B86-B226-687167C9EDB3}"/>
              </a:ext>
            </a:extLst>
          </p:cNvPr>
          <p:cNvSpPr>
            <a:spLocks noGrp="1"/>
          </p:cNvSpPr>
          <p:nvPr>
            <p:ph idx="1"/>
          </p:nvPr>
        </p:nvSpPr>
        <p:spPr>
          <a:xfrm>
            <a:off x="838200" y="335280"/>
            <a:ext cx="10515600" cy="5841683"/>
          </a:xfrm>
        </p:spPr>
        <p:txBody>
          <a:bodyPr>
            <a:normAutofit fontScale="92500" lnSpcReduction="20000"/>
          </a:bodyPr>
          <a:lstStyle/>
          <a:p>
            <a:pPr marL="0" indent="0">
              <a:buNone/>
            </a:pPr>
            <a:r>
              <a:rPr lang="en-US" sz="1800" b="1" i="0" u="none" strike="noStrike" baseline="0" dirty="0">
                <a:solidFill>
                  <a:srgbClr val="000000"/>
                </a:solidFill>
                <a:latin typeface="Times New Roman" panose="02020603050405020304" pitchFamily="18" charset="0"/>
              </a:rPr>
              <a:t>4. DISCHARGE BY LAPSE OF TIME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The Limitation Act 1908 prescribes time limits during which the contracts must be enforced. At the expiry of that time contract becomes unenforceable and as such it terminates. </a:t>
            </a:r>
          </a:p>
          <a:p>
            <a:pPr marL="0" indent="0">
              <a:buNone/>
            </a:pPr>
            <a:r>
              <a:rPr lang="en-US" sz="1800" b="1" i="0" u="none" strike="noStrike" baseline="0" dirty="0">
                <a:latin typeface="Times New Roman" panose="02020603050405020304" pitchFamily="18" charset="0"/>
              </a:rPr>
              <a:t>Example </a:t>
            </a:r>
            <a:endParaRPr lang="en-US" sz="1800" b="0" i="0" u="none" strike="noStrike" baseline="0" dirty="0">
              <a:latin typeface="Times New Roman" panose="02020603050405020304" pitchFamily="18" charset="0"/>
            </a:endParaRPr>
          </a:p>
          <a:p>
            <a:pPr marL="0" indent="0">
              <a:buNone/>
            </a:pPr>
            <a:r>
              <a:rPr lang="en-US" sz="1800" b="0" i="0" u="none" strike="noStrike" baseline="0" dirty="0">
                <a:latin typeface="Times New Roman" panose="02020603050405020304" pitchFamily="18" charset="0"/>
              </a:rPr>
              <a:t>A took loan from B. The last date for the repayment of loan has expired but no suit was filed by B for 3 years. A is discharged from his liability. </a:t>
            </a:r>
          </a:p>
          <a:p>
            <a:pPr marL="0" indent="0">
              <a:buNone/>
            </a:pPr>
            <a:r>
              <a:rPr lang="en-US" sz="1800" b="1" i="0" u="none" strike="noStrike" baseline="0" dirty="0">
                <a:solidFill>
                  <a:srgbClr val="000000"/>
                </a:solidFill>
                <a:latin typeface="Times New Roman" panose="02020603050405020304" pitchFamily="18" charset="0"/>
              </a:rPr>
              <a:t>5. DISCHARGE BY OPERATION OF LAW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A contract may be discharged by the operation of law in one of the following ways. </a:t>
            </a:r>
          </a:p>
          <a:p>
            <a:pPr marL="0" indent="0">
              <a:buNone/>
            </a:pPr>
            <a:r>
              <a:rPr lang="en-US" sz="1800" b="1" i="0" u="none" strike="noStrike" baseline="0" dirty="0">
                <a:solidFill>
                  <a:srgbClr val="000000"/>
                </a:solidFill>
                <a:latin typeface="Times New Roman" panose="02020603050405020304" pitchFamily="18" charset="0"/>
              </a:rPr>
              <a:t>(a) By Death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If the performance of the contract depends upon the personal skill of the </a:t>
            </a:r>
            <a:r>
              <a:rPr lang="en-US" sz="1800" b="0" i="0" u="none" strike="noStrike" baseline="0" dirty="0" err="1">
                <a:solidFill>
                  <a:srgbClr val="000000"/>
                </a:solidFill>
                <a:latin typeface="Times New Roman" panose="02020603050405020304" pitchFamily="18" charset="0"/>
              </a:rPr>
              <a:t>promissor</a:t>
            </a:r>
            <a:r>
              <a:rPr lang="en-US" sz="1800" b="0" i="0" u="none" strike="noStrike" baseline="0" dirty="0">
                <a:solidFill>
                  <a:srgbClr val="000000"/>
                </a:solidFill>
                <a:latin typeface="Times New Roman" panose="02020603050405020304" pitchFamily="18" charset="0"/>
              </a:rPr>
              <a:t> and </a:t>
            </a:r>
            <a:r>
              <a:rPr lang="en-US" sz="1800" b="0" i="0" u="none" strike="noStrike" baseline="0" dirty="0" err="1">
                <a:solidFill>
                  <a:srgbClr val="000000"/>
                </a:solidFill>
                <a:latin typeface="Times New Roman" panose="02020603050405020304" pitchFamily="18" charset="0"/>
              </a:rPr>
              <a:t>promissor</a:t>
            </a:r>
            <a:r>
              <a:rPr lang="en-US" sz="1800" b="0" i="0" u="none" strike="noStrike" baseline="0" dirty="0">
                <a:solidFill>
                  <a:srgbClr val="000000"/>
                </a:solidFill>
                <a:latin typeface="Times New Roman" panose="02020603050405020304" pitchFamily="18" charset="0"/>
              </a:rPr>
              <a:t> dies, the contract is discharged. </a:t>
            </a:r>
          </a:p>
          <a:p>
            <a:pPr marL="0" indent="0">
              <a:buNone/>
            </a:pPr>
            <a:r>
              <a:rPr lang="en-US" sz="1800" b="1" i="0" u="none" strike="noStrike" baseline="0" dirty="0">
                <a:solidFill>
                  <a:srgbClr val="000000"/>
                </a:solidFill>
                <a:latin typeface="Times New Roman" panose="02020603050405020304" pitchFamily="18" charset="0"/>
              </a:rPr>
              <a:t>(b) By Unauthorized alteration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If a party makes an unauthorized alteration without the knowledge and consent of the other party, the contract can be avoided by the other party. </a:t>
            </a:r>
          </a:p>
          <a:p>
            <a:pPr marL="0" indent="0">
              <a:buNone/>
            </a:pPr>
            <a:r>
              <a:rPr lang="en-US" sz="1800" b="1" i="0" u="none" strike="noStrike" baseline="0" dirty="0">
                <a:solidFill>
                  <a:srgbClr val="000000"/>
                </a:solidFill>
                <a:latin typeface="Times New Roman" panose="02020603050405020304" pitchFamily="18" charset="0"/>
              </a:rPr>
              <a:t>(c) By Insolvency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Where a court declares a person as insolvent, such person is discharged from his liabilities incurred before his insolvency. </a:t>
            </a:r>
          </a:p>
          <a:p>
            <a:pPr marL="0" indent="0">
              <a:buNone/>
            </a:pPr>
            <a:r>
              <a:rPr lang="en-US" sz="1800" b="1" i="0" u="none" strike="noStrike" baseline="0" dirty="0">
                <a:solidFill>
                  <a:srgbClr val="000000"/>
                </a:solidFill>
                <a:latin typeface="Times New Roman" panose="02020603050405020304" pitchFamily="18" charset="0"/>
              </a:rPr>
              <a:t>(d) By merger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Where the parties merge the inferior contract into a superior contract, the original contract (old contract) needs not to be performed. </a:t>
            </a:r>
          </a:p>
          <a:p>
            <a:pPr marL="0" indent="0">
              <a:buNone/>
            </a:pPr>
            <a:r>
              <a:rPr lang="en-US" sz="1800" b="1" i="0" u="none" strike="noStrike" baseline="0" dirty="0">
                <a:solidFill>
                  <a:srgbClr val="000000"/>
                </a:solidFill>
                <a:latin typeface="Times New Roman" panose="02020603050405020304" pitchFamily="18" charset="0"/>
              </a:rPr>
              <a:t>EXAMPLE: </a:t>
            </a:r>
            <a:r>
              <a:rPr lang="en-US" sz="1800" b="0" i="0" u="none" strike="noStrike" baseline="0" dirty="0">
                <a:solidFill>
                  <a:srgbClr val="000000"/>
                </a:solidFill>
                <a:latin typeface="Times New Roman" panose="02020603050405020304" pitchFamily="18" charset="0"/>
              </a:rPr>
              <a:t>A part time accountant is made a full time accountant; the contract of part time is discharged by merger. </a:t>
            </a:r>
            <a:endParaRPr lang="en-US" dirty="0"/>
          </a:p>
        </p:txBody>
      </p:sp>
    </p:spTree>
    <p:extLst>
      <p:ext uri="{BB962C8B-B14F-4D97-AF65-F5344CB8AC3E}">
        <p14:creationId xmlns:p14="http://schemas.microsoft.com/office/powerpoint/2010/main" val="389088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3F2CF-6A33-4B86-B226-687167C9EDB3}"/>
              </a:ext>
            </a:extLst>
          </p:cNvPr>
          <p:cNvSpPr>
            <a:spLocks noGrp="1"/>
          </p:cNvSpPr>
          <p:nvPr>
            <p:ph idx="1"/>
          </p:nvPr>
        </p:nvSpPr>
        <p:spPr>
          <a:xfrm>
            <a:off x="838200" y="335280"/>
            <a:ext cx="10515600" cy="5841683"/>
          </a:xfrm>
        </p:spPr>
        <p:txBody>
          <a:bodyPr>
            <a:normAutofit fontScale="92500" lnSpcReduction="10000"/>
          </a:bodyPr>
          <a:lstStyle/>
          <a:p>
            <a:pPr marL="0" indent="0">
              <a:buNone/>
            </a:pPr>
            <a:r>
              <a:rPr lang="en-US" sz="1800" b="1" i="0" u="none" strike="noStrike" baseline="0" dirty="0">
                <a:solidFill>
                  <a:srgbClr val="000000"/>
                </a:solidFill>
                <a:latin typeface="Times New Roman" panose="02020603050405020304" pitchFamily="18" charset="0"/>
              </a:rPr>
              <a:t>6. DISCHARGE BY BREACH OF CONTRACT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Where one of the contracting parties does not perform his promise, it is called breach of contract. The injured party is discharged from performing his part of obligation. </a:t>
            </a:r>
          </a:p>
          <a:p>
            <a:pPr marL="0" indent="0">
              <a:buNone/>
            </a:pPr>
            <a:r>
              <a:rPr lang="en-US" sz="1800" b="0" i="0" u="none" strike="noStrike" baseline="0" dirty="0">
                <a:solidFill>
                  <a:srgbClr val="000000"/>
                </a:solidFill>
                <a:latin typeface="Times New Roman" panose="02020603050405020304" pitchFamily="18" charset="0"/>
              </a:rPr>
              <a:t>Breach of contract may be of two kinds. </a:t>
            </a:r>
          </a:p>
          <a:p>
            <a:pPr marL="0" indent="0">
              <a:buNone/>
            </a:pPr>
            <a:r>
              <a:rPr lang="en-US" sz="1800" b="1" i="0" u="none" strike="noStrike" baseline="0" dirty="0">
                <a:solidFill>
                  <a:srgbClr val="000000"/>
                </a:solidFill>
                <a:latin typeface="Times New Roman" panose="02020603050405020304" pitchFamily="18" charset="0"/>
              </a:rPr>
              <a:t>(a) Actual Breach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It occurs when a party fails to perform a contract when the performance is due. </a:t>
            </a:r>
          </a:p>
          <a:p>
            <a:pPr marL="0" indent="0">
              <a:buNone/>
            </a:pPr>
            <a:r>
              <a:rPr lang="en-US" sz="1800" b="1" i="0" u="none" strike="noStrike" baseline="0" dirty="0">
                <a:solidFill>
                  <a:srgbClr val="000000"/>
                </a:solidFill>
                <a:latin typeface="Times New Roman" panose="02020603050405020304" pitchFamily="18" charset="0"/>
              </a:rPr>
              <a:t>Example </a:t>
            </a:r>
            <a:r>
              <a:rPr lang="en-US" sz="1800" b="0" i="0" u="none" strike="noStrike" baseline="0" dirty="0">
                <a:solidFill>
                  <a:srgbClr val="000000"/>
                </a:solidFill>
                <a:latin typeface="Times New Roman" panose="02020603050405020304" pitchFamily="18" charset="0"/>
              </a:rPr>
              <a:t>A agrees to deliver 100 kg sugar to B on Mach 10. But he does not deliver the sugar on that day. This is a actual breach of contract. </a:t>
            </a:r>
          </a:p>
          <a:p>
            <a:pPr marL="0" indent="0">
              <a:buNone/>
            </a:pPr>
            <a:r>
              <a:rPr lang="en-US" sz="1800" b="1" i="0" u="none" strike="noStrike" baseline="0" dirty="0">
                <a:solidFill>
                  <a:srgbClr val="000000"/>
                </a:solidFill>
                <a:latin typeface="Times New Roman" panose="02020603050405020304" pitchFamily="18" charset="0"/>
              </a:rPr>
              <a:t>(b) Anticipatory Breach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An anticipatory breach of contract occurs before the time fixed for performance has arrived. It may happen in two ways. </a:t>
            </a:r>
          </a:p>
          <a:p>
            <a:pPr marL="0" indent="0">
              <a:buNone/>
            </a:pPr>
            <a:r>
              <a:rPr lang="en-US" sz="1800" b="1" i="0" u="none" strike="noStrike" baseline="0" dirty="0">
                <a:solidFill>
                  <a:srgbClr val="000000"/>
                </a:solidFill>
                <a:latin typeface="Times New Roman" panose="02020603050405020304" pitchFamily="18" charset="0"/>
              </a:rPr>
              <a:t>(</a:t>
            </a:r>
            <a:r>
              <a:rPr lang="en-US" sz="1800" b="1" i="0" u="none" strike="noStrike" baseline="0" dirty="0" err="1">
                <a:solidFill>
                  <a:srgbClr val="000000"/>
                </a:solidFill>
                <a:latin typeface="Times New Roman" panose="02020603050405020304" pitchFamily="18" charset="0"/>
              </a:rPr>
              <a:t>i</a:t>
            </a:r>
            <a:r>
              <a:rPr lang="en-US" sz="1800" b="1" i="0" u="none" strike="noStrike" baseline="0" dirty="0">
                <a:solidFill>
                  <a:srgbClr val="000000"/>
                </a:solidFill>
                <a:latin typeface="Times New Roman" panose="02020603050405020304" pitchFamily="18" charset="0"/>
              </a:rPr>
              <a:t>) Expressed Breach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When a party expresses his intention not to perform the contract before the due date of performance has arrived, it is called express breach. </a:t>
            </a:r>
          </a:p>
          <a:p>
            <a:pPr marL="0" indent="0">
              <a:buNone/>
            </a:pPr>
            <a:r>
              <a:rPr lang="en-US" sz="1800" b="1" i="0" u="none" strike="noStrike" baseline="0" dirty="0">
                <a:solidFill>
                  <a:srgbClr val="000000"/>
                </a:solidFill>
                <a:latin typeface="Times New Roman" panose="02020603050405020304" pitchFamily="18" charset="0"/>
              </a:rPr>
              <a:t>Example </a:t>
            </a:r>
            <a:r>
              <a:rPr lang="en-US" sz="1800" b="0" i="0" u="none" strike="noStrike" baseline="0" dirty="0">
                <a:solidFill>
                  <a:srgbClr val="000000"/>
                </a:solidFill>
                <a:latin typeface="Times New Roman" panose="02020603050405020304" pitchFamily="18" charset="0"/>
              </a:rPr>
              <a:t>A agrees to sell his Car to B on 30 June. But before that date A inform B that he will not sell the Car to him. </a:t>
            </a:r>
          </a:p>
          <a:p>
            <a:pPr marL="0" indent="0">
              <a:buNone/>
            </a:pPr>
            <a:r>
              <a:rPr lang="en-US" sz="1800" b="1" i="0" u="none" strike="noStrike" baseline="0">
                <a:latin typeface="Times New Roman" panose="02020603050405020304" pitchFamily="18" charset="0"/>
              </a:rPr>
              <a:t>(</a:t>
            </a:r>
            <a:r>
              <a:rPr lang="en-US" sz="1800" b="1" i="0" u="none" strike="noStrike" baseline="0" dirty="0">
                <a:latin typeface="Times New Roman" panose="02020603050405020304" pitchFamily="18" charset="0"/>
              </a:rPr>
              <a:t>ii) Implied Breach </a:t>
            </a:r>
            <a:endParaRPr lang="en-US" sz="1800" b="0" i="0" u="none" strike="noStrike" baseline="0" dirty="0">
              <a:latin typeface="Times New Roman" panose="02020603050405020304" pitchFamily="18" charset="0"/>
            </a:endParaRPr>
          </a:p>
          <a:p>
            <a:pPr marL="0" indent="0">
              <a:buNone/>
            </a:pPr>
            <a:r>
              <a:rPr lang="en-US" sz="1800" b="0" i="0" u="none" strike="noStrike" baseline="0" dirty="0">
                <a:latin typeface="Times New Roman" panose="02020603050405020304" pitchFamily="18" charset="0"/>
              </a:rPr>
              <a:t>When a party does such act which makes the performance of the contract impossible is called implied breach. </a:t>
            </a:r>
          </a:p>
          <a:p>
            <a:pPr marL="0" indent="0">
              <a:buNone/>
            </a:pPr>
            <a:r>
              <a:rPr lang="en-US" sz="1800" b="1" i="0" u="none" strike="noStrike" baseline="0" dirty="0">
                <a:latin typeface="Times New Roman" panose="02020603050405020304" pitchFamily="18" charset="0"/>
              </a:rPr>
              <a:t>Example </a:t>
            </a:r>
            <a:endParaRPr lang="en-US" sz="1800" b="0" i="0" u="none" strike="noStrike" baseline="0" dirty="0">
              <a:latin typeface="Times New Roman" panose="02020603050405020304" pitchFamily="18" charset="0"/>
            </a:endParaRPr>
          </a:p>
          <a:p>
            <a:pPr marL="0" indent="0">
              <a:buNone/>
            </a:pPr>
            <a:r>
              <a:rPr lang="en-US" sz="1800" b="0" i="0" u="none" strike="noStrike" baseline="0" dirty="0">
                <a:latin typeface="Times New Roman" panose="02020603050405020304" pitchFamily="18" charset="0"/>
              </a:rPr>
              <a:t>„A‟ promises to sell his Car to B on 30th June. But before that date A sell his Car to C. </a:t>
            </a:r>
            <a:endParaRPr lang="en-US" dirty="0"/>
          </a:p>
        </p:txBody>
      </p:sp>
    </p:spTree>
    <p:extLst>
      <p:ext uri="{BB962C8B-B14F-4D97-AF65-F5344CB8AC3E}">
        <p14:creationId xmlns:p14="http://schemas.microsoft.com/office/powerpoint/2010/main" val="3582644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1186</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BUSINESS LAW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LAW</dc:title>
  <dc:creator>Saira Shalwani</dc:creator>
  <cp:lastModifiedBy>Saira Shalwani</cp:lastModifiedBy>
  <cp:revision>7</cp:revision>
  <dcterms:created xsi:type="dcterms:W3CDTF">2022-03-06T09:08:17Z</dcterms:created>
  <dcterms:modified xsi:type="dcterms:W3CDTF">2022-03-06T09:41:14Z</dcterms:modified>
</cp:coreProperties>
</file>