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9750"/>
  <p:notesSz cx="7556500" cy="10699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D5A71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D5A71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D5A71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D5A71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050540" cy="10692130"/>
          </a:xfrm>
          <a:custGeom>
            <a:avLst/>
            <a:gdLst/>
            <a:ahLst/>
            <a:cxnLst/>
            <a:rect l="l" t="t" r="r" b="b"/>
            <a:pathLst>
              <a:path w="3050540" h="10692130">
                <a:moveTo>
                  <a:pt x="2688476" y="10691999"/>
                </a:moveTo>
                <a:lnTo>
                  <a:pt x="0" y="10691999"/>
                </a:lnTo>
                <a:lnTo>
                  <a:pt x="0" y="0"/>
                </a:lnTo>
                <a:lnTo>
                  <a:pt x="2688476" y="0"/>
                </a:lnTo>
                <a:lnTo>
                  <a:pt x="2736052" y="3138"/>
                </a:lnTo>
                <a:lnTo>
                  <a:pt x="2782411" y="12400"/>
                </a:lnTo>
                <a:lnTo>
                  <a:pt x="2826989" y="27551"/>
                </a:lnTo>
                <a:lnTo>
                  <a:pt x="2869223" y="48359"/>
                </a:lnTo>
                <a:lnTo>
                  <a:pt x="2908552" y="74590"/>
                </a:lnTo>
                <a:lnTo>
                  <a:pt x="2944413" y="106012"/>
                </a:lnTo>
                <a:lnTo>
                  <a:pt x="2975835" y="141873"/>
                </a:lnTo>
                <a:lnTo>
                  <a:pt x="3002066" y="181203"/>
                </a:lnTo>
                <a:lnTo>
                  <a:pt x="3022874" y="223438"/>
                </a:lnTo>
                <a:lnTo>
                  <a:pt x="3038025" y="268016"/>
                </a:lnTo>
                <a:lnTo>
                  <a:pt x="3047287" y="314374"/>
                </a:lnTo>
                <a:lnTo>
                  <a:pt x="3050429" y="361949"/>
                </a:lnTo>
                <a:lnTo>
                  <a:pt x="3050429" y="10330049"/>
                </a:lnTo>
                <a:lnTo>
                  <a:pt x="3047287" y="10377626"/>
                </a:lnTo>
                <a:lnTo>
                  <a:pt x="3038025" y="10423985"/>
                </a:lnTo>
                <a:lnTo>
                  <a:pt x="3022874" y="10468562"/>
                </a:lnTo>
                <a:lnTo>
                  <a:pt x="3002066" y="10510797"/>
                </a:lnTo>
                <a:lnTo>
                  <a:pt x="2975835" y="10550126"/>
                </a:lnTo>
                <a:lnTo>
                  <a:pt x="2944413" y="10585987"/>
                </a:lnTo>
                <a:lnTo>
                  <a:pt x="2908552" y="10617409"/>
                </a:lnTo>
                <a:lnTo>
                  <a:pt x="2869223" y="10643640"/>
                </a:lnTo>
                <a:lnTo>
                  <a:pt x="2826989" y="10664448"/>
                </a:lnTo>
                <a:lnTo>
                  <a:pt x="2782411" y="10679599"/>
                </a:lnTo>
                <a:lnTo>
                  <a:pt x="2736052" y="10688860"/>
                </a:lnTo>
                <a:lnTo>
                  <a:pt x="2688476" y="10691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7262" y="1206792"/>
            <a:ext cx="7446009" cy="2247900"/>
          </a:xfrm>
          <a:custGeom>
            <a:avLst/>
            <a:gdLst/>
            <a:ahLst/>
            <a:cxnLst/>
            <a:rect l="l" t="t" r="r" b="b"/>
            <a:pathLst>
              <a:path w="7446009" h="2247900">
                <a:moveTo>
                  <a:pt x="7445587" y="2247278"/>
                </a:moveTo>
                <a:lnTo>
                  <a:pt x="0" y="2247278"/>
                </a:lnTo>
                <a:lnTo>
                  <a:pt x="0" y="0"/>
                </a:lnTo>
                <a:lnTo>
                  <a:pt x="7445587" y="0"/>
                </a:lnTo>
                <a:lnTo>
                  <a:pt x="7445587" y="22472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17460" y="1206792"/>
            <a:ext cx="7446009" cy="2247265"/>
          </a:xfrm>
          <a:custGeom>
            <a:avLst/>
            <a:gdLst/>
            <a:ahLst/>
            <a:cxnLst/>
            <a:rect l="l" t="t" r="r" b="b"/>
            <a:pathLst>
              <a:path w="7446009" h="2247265">
                <a:moveTo>
                  <a:pt x="7445389" y="2247157"/>
                </a:moveTo>
                <a:lnTo>
                  <a:pt x="0" y="2247157"/>
                </a:lnTo>
                <a:lnTo>
                  <a:pt x="0" y="0"/>
                </a:lnTo>
                <a:lnTo>
                  <a:pt x="7445389" y="0"/>
                </a:lnTo>
              </a:path>
            </a:pathLst>
          </a:custGeom>
          <a:ln w="38100">
            <a:solidFill>
              <a:srgbClr val="D5A71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3207" y="8704247"/>
            <a:ext cx="102537" cy="1309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3018" y="9321337"/>
            <a:ext cx="102914" cy="10060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1266" y="10128483"/>
            <a:ext cx="134540" cy="8649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3055" y="9706980"/>
            <a:ext cx="123825" cy="12382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5200" y="1815812"/>
            <a:ext cx="2581274" cy="84772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3144" y="5972479"/>
            <a:ext cx="1005498" cy="1263014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221713" y="5961049"/>
            <a:ext cx="1028700" cy="1285875"/>
          </a:xfrm>
          <a:custGeom>
            <a:avLst/>
            <a:gdLst/>
            <a:ahLst/>
            <a:cxnLst/>
            <a:rect l="l" t="t" r="r" b="b"/>
            <a:pathLst>
              <a:path w="1028700" h="1285875">
                <a:moveTo>
                  <a:pt x="0" y="0"/>
                </a:moveTo>
                <a:lnTo>
                  <a:pt x="0" y="1285722"/>
                </a:lnTo>
                <a:lnTo>
                  <a:pt x="1028252" y="1285722"/>
                </a:lnTo>
                <a:lnTo>
                  <a:pt x="1028252" y="0"/>
                </a:lnTo>
                <a:lnTo>
                  <a:pt x="0" y="0"/>
                </a:lnTo>
              </a:path>
            </a:pathLst>
          </a:custGeom>
          <a:ln w="38099">
            <a:solidFill>
              <a:srgbClr val="D5A71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6" name="bg 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66934" y="5972479"/>
            <a:ext cx="1000536" cy="1255751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555502" y="5961049"/>
            <a:ext cx="1019175" cy="1276350"/>
          </a:xfrm>
          <a:custGeom>
            <a:avLst/>
            <a:gdLst/>
            <a:ahLst/>
            <a:cxnLst/>
            <a:rect l="l" t="t" r="r" b="b"/>
            <a:pathLst>
              <a:path w="1019175" h="1276350">
                <a:moveTo>
                  <a:pt x="1019176" y="0"/>
                </a:moveTo>
                <a:lnTo>
                  <a:pt x="1" y="0"/>
                </a:lnTo>
                <a:lnTo>
                  <a:pt x="0" y="1276349"/>
                </a:lnTo>
              </a:path>
            </a:pathLst>
          </a:custGeom>
          <a:ln w="38100">
            <a:solidFill>
              <a:srgbClr val="D5A7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9014" y="69662"/>
            <a:ext cx="1788795" cy="934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D5A71D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hyperlink" Target="https://govcon-solutions.com/" TargetMode="External"/><Relationship Id="rId4" Type="http://schemas.openxmlformats.org/officeDocument/2006/relationships/hyperlink" Target="mailto:dsmith@govcon-solutions.com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3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dirty="0" spc="-10"/>
              <a:t>GovCON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40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14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140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4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40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400" spc="3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5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z="1400" spc="3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74277" y="179714"/>
            <a:ext cx="2470150" cy="99060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633730">
              <a:lnSpc>
                <a:spcPct val="100000"/>
              </a:lnSpc>
              <a:spcBef>
                <a:spcPts val="430"/>
              </a:spcBef>
            </a:pPr>
            <a:r>
              <a:rPr dirty="0" sz="2500" spc="-10">
                <a:solidFill>
                  <a:srgbClr val="031346"/>
                </a:solidFill>
                <a:latin typeface="Arial"/>
                <a:cs typeface="Arial"/>
              </a:rPr>
              <a:t>CAPABILITY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3200" spc="-330">
                <a:solidFill>
                  <a:srgbClr val="B4880B"/>
                </a:solidFill>
                <a:latin typeface="Arial Black"/>
                <a:cs typeface="Arial Black"/>
              </a:rPr>
              <a:t>STATEMENT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41504" y="1221993"/>
            <a:ext cx="4203065" cy="192405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2082800">
              <a:lnSpc>
                <a:spcPct val="100000"/>
              </a:lnSpc>
              <a:spcBef>
                <a:spcPts val="785"/>
              </a:spcBef>
            </a:pPr>
            <a:r>
              <a:rPr dirty="0" sz="1500" spc="60">
                <a:solidFill>
                  <a:srgbClr val="B4880B"/>
                </a:solidFill>
                <a:latin typeface="Verdana"/>
                <a:cs typeface="Verdana"/>
              </a:rPr>
              <a:t>COMPANY</a:t>
            </a:r>
            <a:r>
              <a:rPr dirty="0" sz="1500" spc="-90">
                <a:solidFill>
                  <a:srgbClr val="B4880B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B4880B"/>
                </a:solidFill>
                <a:latin typeface="Verdana"/>
                <a:cs typeface="Verdana"/>
              </a:rPr>
              <a:t>OVERVIEW</a:t>
            </a:r>
            <a:endParaRPr sz="1500">
              <a:latin typeface="Verdana"/>
              <a:cs typeface="Verdana"/>
            </a:endParaRPr>
          </a:p>
          <a:p>
            <a:pPr algn="just" marL="12700" marR="5080">
              <a:lnSpc>
                <a:spcPct val="112500"/>
              </a:lnSpc>
              <a:spcBef>
                <a:spcPts val="310"/>
              </a:spcBef>
            </a:pPr>
            <a:r>
              <a:rPr dirty="0" sz="1000">
                <a:latin typeface="Arial"/>
                <a:cs typeface="Arial"/>
              </a:rPr>
              <a:t>GovCon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Solutions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LLC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229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dynamic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government</a:t>
            </a:r>
            <a:r>
              <a:rPr dirty="0" sz="1000" spc="229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contracting</a:t>
            </a:r>
            <a:r>
              <a:rPr dirty="0" sz="1000" spc="22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firm </a:t>
            </a:r>
            <a:r>
              <a:rPr dirty="0" sz="1000">
                <a:latin typeface="Arial"/>
                <a:cs typeface="Arial"/>
              </a:rPr>
              <a:t>specializing</a:t>
            </a:r>
            <a:r>
              <a:rPr dirty="0" sz="1000" spc="35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in</a:t>
            </a:r>
            <a:r>
              <a:rPr dirty="0" sz="1000" spc="35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providing</a:t>
            </a:r>
            <a:r>
              <a:rPr dirty="0" sz="1000" spc="36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expert</a:t>
            </a:r>
            <a:r>
              <a:rPr dirty="0" sz="1000" spc="35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manpower,</a:t>
            </a:r>
            <a:r>
              <a:rPr dirty="0" sz="1000" spc="3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engineering</a:t>
            </a:r>
            <a:r>
              <a:rPr dirty="0" sz="1000" spc="35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solutions,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technical </a:t>
            </a:r>
            <a:r>
              <a:rPr dirty="0" sz="1000" spc="30">
                <a:latin typeface="Arial"/>
                <a:cs typeface="Arial"/>
              </a:rPr>
              <a:t>services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95">
                <a:latin typeface="Arial"/>
                <a:cs typeface="Arial"/>
              </a:rPr>
              <a:t>to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support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military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30">
                <a:latin typeface="Arial"/>
                <a:cs typeface="Arial"/>
              </a:rPr>
              <a:t>operations.</a:t>
            </a:r>
            <a:r>
              <a:rPr dirty="0" sz="1000" spc="55">
                <a:latin typeface="Arial"/>
                <a:cs typeface="Arial"/>
              </a:rPr>
              <a:t> With </a:t>
            </a:r>
            <a:r>
              <a:rPr dirty="0" sz="1000" spc="30">
                <a:latin typeface="Arial"/>
                <a:cs typeface="Arial"/>
              </a:rPr>
              <a:t>a</a:t>
            </a:r>
            <a:r>
              <a:rPr dirty="0" sz="1000" spc="5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strong </a:t>
            </a:r>
            <a:r>
              <a:rPr dirty="0" sz="1000" spc="55">
                <a:latin typeface="Arial"/>
                <a:cs typeface="Arial"/>
              </a:rPr>
              <a:t>focus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on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test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30">
                <a:latin typeface="Arial"/>
                <a:cs typeface="Arial"/>
              </a:rPr>
              <a:t>evaluation,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30">
                <a:latin typeface="Arial"/>
                <a:cs typeface="Arial"/>
              </a:rPr>
              <a:t>engineering,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software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development,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IT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175">
                <a:latin typeface="Arial"/>
                <a:cs typeface="Arial"/>
              </a:rPr>
              <a:t>  </a:t>
            </a:r>
            <a:r>
              <a:rPr dirty="0" sz="1000" spc="50">
                <a:latin typeface="Arial"/>
                <a:cs typeface="Arial"/>
              </a:rPr>
              <a:t>cybersecurity,</a:t>
            </a:r>
            <a:r>
              <a:rPr dirty="0" sz="1000" spc="175">
                <a:latin typeface="Arial"/>
                <a:cs typeface="Arial"/>
              </a:rPr>
              <a:t> 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180">
                <a:latin typeface="Arial"/>
                <a:cs typeface="Arial"/>
              </a:rPr>
              <a:t>  </a:t>
            </a:r>
            <a:r>
              <a:rPr dirty="0" sz="1000" spc="50">
                <a:latin typeface="Arial"/>
                <a:cs typeface="Arial"/>
              </a:rPr>
              <a:t>compliance</a:t>
            </a:r>
            <a:r>
              <a:rPr dirty="0" sz="1000" spc="175">
                <a:latin typeface="Arial"/>
                <a:cs typeface="Arial"/>
              </a:rPr>
              <a:t>  </a:t>
            </a:r>
            <a:r>
              <a:rPr dirty="0" sz="1000" spc="60">
                <a:latin typeface="Arial"/>
                <a:cs typeface="Arial"/>
              </a:rPr>
              <a:t>support,</a:t>
            </a:r>
            <a:r>
              <a:rPr dirty="0" sz="1000" spc="180">
                <a:latin typeface="Arial"/>
                <a:cs typeface="Arial"/>
              </a:rPr>
              <a:t>  </a:t>
            </a:r>
            <a:r>
              <a:rPr dirty="0" sz="1000">
                <a:latin typeface="Arial"/>
                <a:cs typeface="Arial"/>
              </a:rPr>
              <a:t>we</a:t>
            </a:r>
            <a:r>
              <a:rPr dirty="0" sz="1000" spc="175">
                <a:latin typeface="Arial"/>
                <a:cs typeface="Arial"/>
              </a:rPr>
              <a:t>  </a:t>
            </a:r>
            <a:r>
              <a:rPr dirty="0" sz="1000">
                <a:latin typeface="Arial"/>
                <a:cs typeface="Arial"/>
              </a:rPr>
              <a:t>ensure</a:t>
            </a:r>
            <a:r>
              <a:rPr dirty="0" sz="1000" spc="180">
                <a:latin typeface="Arial"/>
                <a:cs typeface="Arial"/>
              </a:rPr>
              <a:t>  </a:t>
            </a:r>
            <a:r>
              <a:rPr dirty="0" sz="1000" spc="65">
                <a:latin typeface="Arial"/>
                <a:cs typeface="Arial"/>
              </a:rPr>
              <a:t>that </a:t>
            </a:r>
            <a:r>
              <a:rPr dirty="0" sz="1000" spc="55">
                <a:latin typeface="Arial"/>
                <a:cs typeface="Arial"/>
              </a:rPr>
              <a:t>government</a:t>
            </a:r>
            <a:r>
              <a:rPr dirty="0" sz="1000" spc="3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agencies</a:t>
            </a:r>
            <a:r>
              <a:rPr dirty="0" sz="1000" spc="30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receive</a:t>
            </a:r>
            <a:r>
              <a:rPr dirty="0" sz="1000" spc="30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the</a:t>
            </a:r>
            <a:r>
              <a:rPr dirty="0" sz="1000" spc="30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highest</a:t>
            </a:r>
            <a:r>
              <a:rPr dirty="0" sz="1000" spc="30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level</a:t>
            </a:r>
            <a:r>
              <a:rPr dirty="0" sz="1000" spc="300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of</a:t>
            </a:r>
            <a:r>
              <a:rPr dirty="0" sz="1000" spc="30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service</a:t>
            </a:r>
            <a:r>
              <a:rPr dirty="0" sz="1000" spc="305">
                <a:latin typeface="Arial"/>
                <a:cs typeface="Arial"/>
              </a:rPr>
              <a:t> </a:t>
            </a:r>
            <a:r>
              <a:rPr dirty="0" sz="1000" spc="95">
                <a:latin typeface="Arial"/>
                <a:cs typeface="Arial"/>
              </a:rPr>
              <a:t>to</a:t>
            </a:r>
            <a:r>
              <a:rPr dirty="0" sz="1000" spc="305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meet </a:t>
            </a:r>
            <a:r>
              <a:rPr dirty="0" sz="1000" spc="55">
                <a:latin typeface="Arial"/>
                <a:cs typeface="Arial"/>
              </a:rPr>
              <a:t>mission-</a:t>
            </a:r>
            <a:r>
              <a:rPr dirty="0" sz="1000">
                <a:latin typeface="Arial"/>
                <a:cs typeface="Arial"/>
              </a:rPr>
              <a:t>critical</a:t>
            </a:r>
            <a:r>
              <a:rPr dirty="0" sz="1000" spc="400">
                <a:latin typeface="Arial"/>
                <a:cs typeface="Arial"/>
              </a:rPr>
              <a:t>  </a:t>
            </a:r>
            <a:r>
              <a:rPr dirty="0" sz="1000">
                <a:latin typeface="Arial"/>
                <a:cs typeface="Arial"/>
              </a:rPr>
              <a:t>objectives.</a:t>
            </a:r>
            <a:r>
              <a:rPr dirty="0" sz="1000" spc="405">
                <a:latin typeface="Arial"/>
                <a:cs typeface="Arial"/>
              </a:rPr>
              <a:t>  </a:t>
            </a:r>
            <a:r>
              <a:rPr dirty="0" sz="1000">
                <a:latin typeface="Arial"/>
                <a:cs typeface="Arial"/>
              </a:rPr>
              <a:t>Our</a:t>
            </a:r>
            <a:r>
              <a:rPr dirty="0" sz="1000" spc="405">
                <a:latin typeface="Arial"/>
                <a:cs typeface="Arial"/>
              </a:rPr>
              <a:t>  </a:t>
            </a:r>
            <a:r>
              <a:rPr dirty="0" sz="1000" spc="75">
                <a:latin typeface="Arial"/>
                <a:cs typeface="Arial"/>
              </a:rPr>
              <a:t>commitment</a:t>
            </a:r>
            <a:r>
              <a:rPr dirty="0" sz="1000" spc="400">
                <a:latin typeface="Arial"/>
                <a:cs typeface="Arial"/>
              </a:rPr>
              <a:t>  </a:t>
            </a:r>
            <a:r>
              <a:rPr dirty="0" sz="1000" spc="95">
                <a:latin typeface="Arial"/>
                <a:cs typeface="Arial"/>
              </a:rPr>
              <a:t>to</a:t>
            </a:r>
            <a:r>
              <a:rPr dirty="0" sz="1000" spc="405">
                <a:latin typeface="Arial"/>
                <a:cs typeface="Arial"/>
              </a:rPr>
              <a:t>  </a:t>
            </a:r>
            <a:r>
              <a:rPr dirty="0" sz="1000" spc="-10">
                <a:latin typeface="Arial"/>
                <a:cs typeface="Arial"/>
              </a:rPr>
              <a:t>excellence, </a:t>
            </a:r>
            <a:r>
              <a:rPr dirty="0" sz="1000" spc="55">
                <a:latin typeface="Arial"/>
                <a:cs typeface="Arial"/>
              </a:rPr>
              <a:t>innovation,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compliance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sets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apart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in</a:t>
            </a:r>
            <a:r>
              <a:rPr dirty="0" sz="1000" spc="70">
                <a:latin typeface="Arial"/>
                <a:cs typeface="Arial"/>
              </a:rPr>
              <a:t> the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federal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contracting </a:t>
            </a:r>
            <a:r>
              <a:rPr dirty="0" sz="1000" spc="-10">
                <a:latin typeface="Arial"/>
                <a:cs typeface="Arial"/>
              </a:rPr>
              <a:t>landscape.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448556" y="3778184"/>
            <a:ext cx="3120390" cy="6505575"/>
            <a:chOff x="3448556" y="3778184"/>
            <a:chExt cx="3120390" cy="650557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2620" y="3901684"/>
              <a:ext cx="2085974" cy="638174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448556" y="3778184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6974" y="47625"/>
                  </a:moveTo>
                  <a:lnTo>
                    <a:pt x="20650" y="47625"/>
                  </a:lnTo>
                  <a:lnTo>
                    <a:pt x="17621" y="47024"/>
                  </a:lnTo>
                  <a:lnTo>
                    <a:pt x="0" y="26974"/>
                  </a:lnTo>
                  <a:lnTo>
                    <a:pt x="0" y="20650"/>
                  </a:lnTo>
                  <a:lnTo>
                    <a:pt x="20650" y="0"/>
                  </a:lnTo>
                  <a:lnTo>
                    <a:pt x="26974" y="0"/>
                  </a:lnTo>
                  <a:lnTo>
                    <a:pt x="47625" y="20650"/>
                  </a:lnTo>
                  <a:lnTo>
                    <a:pt x="47625" y="23812"/>
                  </a:lnTo>
                  <a:lnTo>
                    <a:pt x="47625" y="26974"/>
                  </a:lnTo>
                  <a:lnTo>
                    <a:pt x="30003" y="47024"/>
                  </a:lnTo>
                  <a:lnTo>
                    <a:pt x="26974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584981" y="3412341"/>
            <a:ext cx="3759200" cy="64262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591310">
              <a:lnSpc>
                <a:spcPct val="100000"/>
              </a:lnSpc>
              <a:spcBef>
                <a:spcPts val="400"/>
              </a:spcBef>
            </a:pPr>
            <a:r>
              <a:rPr dirty="0" sz="1500">
                <a:solidFill>
                  <a:srgbClr val="B4880B"/>
                </a:solidFill>
                <a:latin typeface="Verdana"/>
                <a:cs typeface="Verdana"/>
              </a:rPr>
              <a:t>CORE</a:t>
            </a:r>
            <a:r>
              <a:rPr dirty="0" sz="1500" spc="10">
                <a:solidFill>
                  <a:srgbClr val="B4880B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B4880B"/>
                </a:solidFill>
                <a:latin typeface="Verdana"/>
                <a:cs typeface="Verdana"/>
              </a:rPr>
              <a:t>COMPETENCIES</a:t>
            </a:r>
            <a:endParaRPr sz="1500">
              <a:latin typeface="Verdana"/>
              <a:cs typeface="Verdana"/>
            </a:endParaRPr>
          </a:p>
          <a:p>
            <a:pPr marL="12700" marR="491490">
              <a:lnSpc>
                <a:spcPct val="112500"/>
              </a:lnSpc>
              <a:spcBef>
                <a:spcPts val="55"/>
              </a:spcBef>
            </a:pPr>
            <a:r>
              <a:rPr dirty="0" sz="1000" spc="-100">
                <a:latin typeface="Arial Black"/>
                <a:cs typeface="Arial Black"/>
              </a:rPr>
              <a:t>Test</a:t>
            </a:r>
            <a:r>
              <a:rPr dirty="0" sz="1000" spc="20">
                <a:latin typeface="Arial Black"/>
                <a:cs typeface="Arial Black"/>
              </a:rPr>
              <a:t> </a:t>
            </a:r>
            <a:r>
              <a:rPr dirty="0" sz="1000" spc="-229">
                <a:latin typeface="Arial Black"/>
                <a:cs typeface="Arial Black"/>
              </a:rPr>
              <a:t>&amp;</a:t>
            </a:r>
            <a:r>
              <a:rPr dirty="0" sz="1000" spc="20">
                <a:latin typeface="Arial Black"/>
                <a:cs typeface="Arial Black"/>
              </a:rPr>
              <a:t> </a:t>
            </a:r>
            <a:r>
              <a:rPr dirty="0" sz="1000" spc="-65">
                <a:latin typeface="Arial Black"/>
                <a:cs typeface="Arial Black"/>
              </a:rPr>
              <a:t>Evaluation</a:t>
            </a:r>
            <a:r>
              <a:rPr dirty="0" sz="1000" spc="20">
                <a:latin typeface="Arial Black"/>
                <a:cs typeface="Arial Black"/>
              </a:rPr>
              <a:t> </a:t>
            </a:r>
            <a:r>
              <a:rPr dirty="0" sz="1000" spc="-85">
                <a:latin typeface="Arial Black"/>
                <a:cs typeface="Arial Black"/>
              </a:rPr>
              <a:t>Services</a:t>
            </a:r>
            <a:r>
              <a:rPr dirty="0" sz="1000" spc="35">
                <a:latin typeface="Arial Black"/>
                <a:cs typeface="Arial Black"/>
              </a:rPr>
              <a:t> </a:t>
            </a:r>
            <a:r>
              <a:rPr dirty="0" sz="1000">
                <a:latin typeface="Arial"/>
                <a:cs typeface="Arial"/>
              </a:rPr>
              <a:t>–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Planning,</a:t>
            </a:r>
            <a:r>
              <a:rPr dirty="0" sz="1000" spc="9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executing,</a:t>
            </a:r>
            <a:r>
              <a:rPr dirty="0" sz="1000" spc="85">
                <a:latin typeface="Arial"/>
                <a:cs typeface="Arial"/>
              </a:rPr>
              <a:t> </a:t>
            </a:r>
            <a:r>
              <a:rPr dirty="0" sz="1000" spc="30">
                <a:latin typeface="Arial"/>
                <a:cs typeface="Arial"/>
              </a:rPr>
              <a:t>and </a:t>
            </a:r>
            <a:r>
              <a:rPr dirty="0" sz="1000" spc="10">
                <a:latin typeface="Arial"/>
                <a:cs typeface="Arial"/>
              </a:rPr>
              <a:t>assessing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defense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systems</a:t>
            </a:r>
            <a:r>
              <a:rPr dirty="0" sz="1000" spc="55">
                <a:latin typeface="Arial"/>
                <a:cs typeface="Arial"/>
              </a:rPr>
              <a:t> and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software.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269338" y="4185590"/>
            <a:ext cx="3227070" cy="1697989"/>
            <a:chOff x="269338" y="4185590"/>
            <a:chExt cx="3227070" cy="1697989"/>
          </a:xfrm>
        </p:grpSpPr>
        <p:sp>
          <p:nvSpPr>
            <p:cNvPr id="10" name="object 10" descr=""/>
            <p:cNvSpPr/>
            <p:nvPr/>
          </p:nvSpPr>
          <p:spPr>
            <a:xfrm>
              <a:off x="3448545" y="4292535"/>
              <a:ext cx="47625" cy="1590675"/>
            </a:xfrm>
            <a:custGeom>
              <a:avLst/>
              <a:gdLst/>
              <a:ahLst/>
              <a:cxnLst/>
              <a:rect l="l" t="t" r="r" b="b"/>
              <a:pathLst>
                <a:path w="47625" h="1590675">
                  <a:moveTo>
                    <a:pt x="47625" y="1563700"/>
                  </a:moveTo>
                  <a:lnTo>
                    <a:pt x="26974" y="1543050"/>
                  </a:lnTo>
                  <a:lnTo>
                    <a:pt x="20650" y="1543050"/>
                  </a:lnTo>
                  <a:lnTo>
                    <a:pt x="0" y="1563700"/>
                  </a:lnTo>
                  <a:lnTo>
                    <a:pt x="0" y="1570024"/>
                  </a:lnTo>
                  <a:lnTo>
                    <a:pt x="20650" y="1590675"/>
                  </a:lnTo>
                  <a:lnTo>
                    <a:pt x="26974" y="1590675"/>
                  </a:lnTo>
                  <a:lnTo>
                    <a:pt x="47625" y="1570024"/>
                  </a:lnTo>
                  <a:lnTo>
                    <a:pt x="47625" y="1566862"/>
                  </a:lnTo>
                  <a:lnTo>
                    <a:pt x="47625" y="1563700"/>
                  </a:lnTo>
                  <a:close/>
                </a:path>
                <a:path w="47625" h="1590675">
                  <a:moveTo>
                    <a:pt x="47625" y="1049350"/>
                  </a:moveTo>
                  <a:lnTo>
                    <a:pt x="26974" y="1028700"/>
                  </a:lnTo>
                  <a:lnTo>
                    <a:pt x="20650" y="1028700"/>
                  </a:lnTo>
                  <a:lnTo>
                    <a:pt x="0" y="1049350"/>
                  </a:lnTo>
                  <a:lnTo>
                    <a:pt x="0" y="1055674"/>
                  </a:lnTo>
                  <a:lnTo>
                    <a:pt x="20650" y="1076325"/>
                  </a:lnTo>
                  <a:lnTo>
                    <a:pt x="26974" y="1076325"/>
                  </a:lnTo>
                  <a:lnTo>
                    <a:pt x="47625" y="1055674"/>
                  </a:lnTo>
                  <a:lnTo>
                    <a:pt x="47625" y="1052512"/>
                  </a:lnTo>
                  <a:lnTo>
                    <a:pt x="47625" y="1049350"/>
                  </a:lnTo>
                  <a:close/>
                </a:path>
                <a:path w="47625" h="1590675">
                  <a:moveTo>
                    <a:pt x="47625" y="535000"/>
                  </a:moveTo>
                  <a:lnTo>
                    <a:pt x="26974" y="514350"/>
                  </a:lnTo>
                  <a:lnTo>
                    <a:pt x="20650" y="514350"/>
                  </a:lnTo>
                  <a:lnTo>
                    <a:pt x="0" y="535000"/>
                  </a:lnTo>
                  <a:lnTo>
                    <a:pt x="0" y="541324"/>
                  </a:lnTo>
                  <a:lnTo>
                    <a:pt x="20650" y="561975"/>
                  </a:lnTo>
                  <a:lnTo>
                    <a:pt x="26974" y="561975"/>
                  </a:lnTo>
                  <a:lnTo>
                    <a:pt x="47625" y="541324"/>
                  </a:lnTo>
                  <a:lnTo>
                    <a:pt x="47625" y="538162"/>
                  </a:lnTo>
                  <a:lnTo>
                    <a:pt x="47625" y="535000"/>
                  </a:lnTo>
                  <a:close/>
                </a:path>
                <a:path w="47625" h="1590675">
                  <a:moveTo>
                    <a:pt x="47625" y="20650"/>
                  </a:moveTo>
                  <a:lnTo>
                    <a:pt x="26974" y="0"/>
                  </a:lnTo>
                  <a:lnTo>
                    <a:pt x="20650" y="0"/>
                  </a:lnTo>
                  <a:lnTo>
                    <a:pt x="0" y="20650"/>
                  </a:lnTo>
                  <a:lnTo>
                    <a:pt x="0" y="26974"/>
                  </a:lnTo>
                  <a:lnTo>
                    <a:pt x="20650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69328" y="4185601"/>
              <a:ext cx="38100" cy="495300"/>
            </a:xfrm>
            <a:custGeom>
              <a:avLst/>
              <a:gdLst/>
              <a:ahLst/>
              <a:cxnLst/>
              <a:rect l="l" t="t" r="r" b="b"/>
              <a:pathLst>
                <a:path w="38100" h="495300">
                  <a:moveTo>
                    <a:pt x="38100" y="473722"/>
                  </a:moveTo>
                  <a:lnTo>
                    <a:pt x="21577" y="457200"/>
                  </a:lnTo>
                  <a:lnTo>
                    <a:pt x="16535" y="457200"/>
                  </a:lnTo>
                  <a:lnTo>
                    <a:pt x="0" y="473722"/>
                  </a:lnTo>
                  <a:lnTo>
                    <a:pt x="0" y="478764"/>
                  </a:lnTo>
                  <a:lnTo>
                    <a:pt x="16535" y="495300"/>
                  </a:lnTo>
                  <a:lnTo>
                    <a:pt x="21577" y="495300"/>
                  </a:lnTo>
                  <a:lnTo>
                    <a:pt x="38100" y="478764"/>
                  </a:lnTo>
                  <a:lnTo>
                    <a:pt x="38100" y="476250"/>
                  </a:lnTo>
                  <a:lnTo>
                    <a:pt x="38100" y="473722"/>
                  </a:lnTo>
                  <a:close/>
                </a:path>
                <a:path w="38100" h="495300">
                  <a:moveTo>
                    <a:pt x="38100" y="168922"/>
                  </a:moveTo>
                  <a:lnTo>
                    <a:pt x="21577" y="152400"/>
                  </a:lnTo>
                  <a:lnTo>
                    <a:pt x="16535" y="152400"/>
                  </a:lnTo>
                  <a:lnTo>
                    <a:pt x="0" y="168922"/>
                  </a:lnTo>
                  <a:lnTo>
                    <a:pt x="0" y="173964"/>
                  </a:lnTo>
                  <a:lnTo>
                    <a:pt x="16535" y="190500"/>
                  </a:lnTo>
                  <a:lnTo>
                    <a:pt x="21577" y="190500"/>
                  </a:lnTo>
                  <a:lnTo>
                    <a:pt x="38100" y="173964"/>
                  </a:lnTo>
                  <a:lnTo>
                    <a:pt x="38100" y="171450"/>
                  </a:lnTo>
                  <a:lnTo>
                    <a:pt x="38100" y="168922"/>
                  </a:lnTo>
                  <a:close/>
                </a:path>
                <a:path w="38100" h="49530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584981" y="4200453"/>
            <a:ext cx="3284220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1000" spc="-80">
                <a:latin typeface="Arial Black"/>
                <a:cs typeface="Arial Black"/>
              </a:rPr>
              <a:t>Software</a:t>
            </a:r>
            <a:r>
              <a:rPr dirty="0" sz="1000" spc="-45">
                <a:latin typeface="Arial Black"/>
                <a:cs typeface="Arial Black"/>
              </a:rPr>
              <a:t> </a:t>
            </a:r>
            <a:r>
              <a:rPr dirty="0" sz="1000" spc="-55">
                <a:latin typeface="Arial Black"/>
                <a:cs typeface="Arial Black"/>
              </a:rPr>
              <a:t>Development</a:t>
            </a:r>
            <a:r>
              <a:rPr dirty="0" sz="1000" spc="-40">
                <a:latin typeface="Arial Black"/>
                <a:cs typeface="Arial Black"/>
              </a:rPr>
              <a:t> </a:t>
            </a:r>
            <a:r>
              <a:rPr dirty="0" sz="1000" spc="-229">
                <a:latin typeface="Arial Black"/>
                <a:cs typeface="Arial Black"/>
              </a:rPr>
              <a:t>&amp;</a:t>
            </a:r>
            <a:r>
              <a:rPr dirty="0" sz="1000" spc="-45">
                <a:latin typeface="Arial Black"/>
                <a:cs typeface="Arial Black"/>
              </a:rPr>
              <a:t> </a:t>
            </a:r>
            <a:r>
              <a:rPr dirty="0" sz="1000" spc="-70">
                <a:latin typeface="Arial Black"/>
                <a:cs typeface="Arial Black"/>
              </a:rPr>
              <a:t>Engineering</a:t>
            </a:r>
            <a:r>
              <a:rPr dirty="0" sz="1000" spc="-30">
                <a:latin typeface="Arial Black"/>
                <a:cs typeface="Arial Black"/>
              </a:rPr>
              <a:t> </a:t>
            </a:r>
            <a:r>
              <a:rPr dirty="0" sz="1000">
                <a:latin typeface="Arial"/>
                <a:cs typeface="Arial"/>
              </a:rPr>
              <a:t>–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Custom-</a:t>
            </a:r>
            <a:r>
              <a:rPr dirty="0" sz="1000" spc="60">
                <a:latin typeface="Arial"/>
                <a:cs typeface="Arial"/>
              </a:rPr>
              <a:t>built </a:t>
            </a:r>
            <a:r>
              <a:rPr dirty="0" sz="1000" spc="30">
                <a:latin typeface="Arial"/>
                <a:cs typeface="Arial"/>
              </a:rPr>
              <a:t>solutions,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30">
                <a:latin typeface="Arial"/>
                <a:cs typeface="Arial"/>
              </a:rPr>
              <a:t>maintenance,</a:t>
            </a:r>
            <a:r>
              <a:rPr dirty="0" sz="1000" spc="8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modernization.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84981" y="4714803"/>
            <a:ext cx="3359785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1000" spc="-65">
                <a:latin typeface="Arial Black"/>
                <a:cs typeface="Arial Black"/>
              </a:rPr>
              <a:t>Cybersecurity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229">
                <a:latin typeface="Arial Black"/>
                <a:cs typeface="Arial Black"/>
              </a:rPr>
              <a:t>&amp;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110">
                <a:latin typeface="Arial Black"/>
                <a:cs typeface="Arial Black"/>
              </a:rPr>
              <a:t>IT</a:t>
            </a:r>
            <a:r>
              <a:rPr dirty="0" sz="1000" spc="-5">
                <a:latin typeface="Arial Black"/>
                <a:cs typeface="Arial Black"/>
              </a:rPr>
              <a:t> </a:t>
            </a:r>
            <a:r>
              <a:rPr dirty="0" sz="1000" spc="-65">
                <a:latin typeface="Arial Black"/>
                <a:cs typeface="Arial Black"/>
              </a:rPr>
              <a:t>Solutions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75">
                <a:latin typeface="Arial Black"/>
                <a:cs typeface="Arial Black"/>
              </a:rPr>
              <a:t>–</a:t>
            </a:r>
            <a:r>
              <a:rPr dirty="0" sz="1000" spc="5">
                <a:latin typeface="Arial Black"/>
                <a:cs typeface="Arial Black"/>
              </a:rPr>
              <a:t> </a:t>
            </a:r>
            <a:r>
              <a:rPr dirty="0" sz="1000" spc="55">
                <a:latin typeface="Arial"/>
                <a:cs typeface="Arial"/>
              </a:rPr>
              <a:t>Network</a:t>
            </a:r>
            <a:r>
              <a:rPr dirty="0" sz="1000" spc="6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security,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risk </a:t>
            </a:r>
            <a:r>
              <a:rPr dirty="0" sz="1000" spc="10">
                <a:latin typeface="Arial"/>
                <a:cs typeface="Arial"/>
              </a:rPr>
              <a:t>assessments,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compliance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with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federal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regulations.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84981" y="5229153"/>
            <a:ext cx="3688715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1000" spc="-50">
                <a:latin typeface="Arial Black"/>
                <a:cs typeface="Arial Black"/>
              </a:rPr>
              <a:t>Cloud</a:t>
            </a:r>
            <a:r>
              <a:rPr dirty="0" sz="1000" spc="-45">
                <a:latin typeface="Arial Black"/>
                <a:cs typeface="Arial Black"/>
              </a:rPr>
              <a:t> </a:t>
            </a:r>
            <a:r>
              <a:rPr dirty="0" sz="1000" spc="-70">
                <a:latin typeface="Arial Black"/>
                <a:cs typeface="Arial Black"/>
              </a:rPr>
              <a:t>Security</a:t>
            </a:r>
            <a:r>
              <a:rPr dirty="0" sz="1000" spc="-45">
                <a:latin typeface="Arial Black"/>
                <a:cs typeface="Arial Black"/>
              </a:rPr>
              <a:t> </a:t>
            </a:r>
            <a:r>
              <a:rPr dirty="0" sz="1000" spc="-229">
                <a:latin typeface="Arial Black"/>
                <a:cs typeface="Arial Black"/>
              </a:rPr>
              <a:t>&amp;</a:t>
            </a:r>
            <a:r>
              <a:rPr dirty="0" sz="1000" spc="-45">
                <a:latin typeface="Arial Black"/>
                <a:cs typeface="Arial Black"/>
              </a:rPr>
              <a:t> </a:t>
            </a:r>
            <a:r>
              <a:rPr dirty="0" sz="1000" spc="-60">
                <a:latin typeface="Arial Black"/>
                <a:cs typeface="Arial Black"/>
              </a:rPr>
              <a:t>Infrastructure</a:t>
            </a:r>
            <a:r>
              <a:rPr dirty="0" sz="1000" spc="-30">
                <a:latin typeface="Arial Black"/>
                <a:cs typeface="Arial Black"/>
              </a:rPr>
              <a:t> </a:t>
            </a:r>
            <a:r>
              <a:rPr dirty="0" sz="1000">
                <a:latin typeface="Arial"/>
                <a:cs typeface="Arial"/>
              </a:rPr>
              <a:t>–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Secure</a:t>
            </a:r>
            <a:r>
              <a:rPr dirty="0" sz="1000" spc="20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cloud</a:t>
            </a:r>
            <a:r>
              <a:rPr dirty="0" sz="1000" spc="2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architecture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data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management.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84981" y="5743503"/>
            <a:ext cx="3443604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1000" spc="-65">
                <a:latin typeface="Arial Black"/>
                <a:cs typeface="Arial Black"/>
              </a:rPr>
              <a:t>Regulatory</a:t>
            </a:r>
            <a:r>
              <a:rPr dirty="0" sz="1000" spc="-15">
                <a:latin typeface="Arial Black"/>
                <a:cs typeface="Arial Black"/>
              </a:rPr>
              <a:t> </a:t>
            </a:r>
            <a:r>
              <a:rPr dirty="0" sz="1000" spc="-229">
                <a:latin typeface="Arial Black"/>
                <a:cs typeface="Arial Black"/>
              </a:rPr>
              <a:t>&amp;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70">
                <a:latin typeface="Arial Black"/>
                <a:cs typeface="Arial Black"/>
              </a:rPr>
              <a:t>Compliance</a:t>
            </a:r>
            <a:r>
              <a:rPr dirty="0" sz="1000" spc="-10">
                <a:latin typeface="Arial Black"/>
                <a:cs typeface="Arial Black"/>
              </a:rPr>
              <a:t> </a:t>
            </a:r>
            <a:r>
              <a:rPr dirty="0" sz="1000" spc="-50">
                <a:latin typeface="Arial Black"/>
                <a:cs typeface="Arial Black"/>
              </a:rPr>
              <a:t>Support</a:t>
            </a:r>
            <a:r>
              <a:rPr dirty="0" sz="1000" spc="5">
                <a:latin typeface="Arial Black"/>
                <a:cs typeface="Arial Black"/>
              </a:rPr>
              <a:t> </a:t>
            </a:r>
            <a:r>
              <a:rPr dirty="0" sz="1000">
                <a:latin typeface="Arial"/>
                <a:cs typeface="Arial"/>
              </a:rPr>
              <a:t>–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Adherence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95">
                <a:latin typeface="Arial"/>
                <a:cs typeface="Arial"/>
              </a:rPr>
              <a:t>to</a:t>
            </a:r>
            <a:r>
              <a:rPr dirty="0" sz="1000" spc="55">
                <a:latin typeface="Arial"/>
                <a:cs typeface="Arial"/>
              </a:rPr>
              <a:t> </a:t>
            </a:r>
            <a:r>
              <a:rPr dirty="0" sz="1000" spc="-20">
                <a:latin typeface="Arial"/>
                <a:cs typeface="Arial"/>
              </a:rPr>
              <a:t>NIST, </a:t>
            </a:r>
            <a:r>
              <a:rPr dirty="0" sz="1000">
                <a:latin typeface="Arial"/>
                <a:cs typeface="Arial"/>
              </a:rPr>
              <a:t>CMMC,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ISO,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other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federal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standards.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9014" y="3587424"/>
            <a:ext cx="2609215" cy="114808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500" spc="60">
                <a:solidFill>
                  <a:srgbClr val="D5A71D"/>
                </a:solidFill>
                <a:latin typeface="Verdana"/>
                <a:cs typeface="Verdana"/>
              </a:rPr>
              <a:t>COMPANY</a:t>
            </a:r>
            <a:r>
              <a:rPr dirty="0" sz="1500" spc="-90">
                <a:solidFill>
                  <a:srgbClr val="D5A71D"/>
                </a:solidFill>
                <a:latin typeface="Verdana"/>
                <a:cs typeface="Verdana"/>
              </a:rPr>
              <a:t> </a:t>
            </a:r>
            <a:r>
              <a:rPr dirty="0" sz="1500" spc="-20">
                <a:solidFill>
                  <a:srgbClr val="D5A71D"/>
                </a:solidFill>
                <a:latin typeface="Verdana"/>
                <a:cs typeface="Verdana"/>
              </a:rPr>
              <a:t>DATA</a:t>
            </a: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900" spc="-75">
                <a:solidFill>
                  <a:srgbClr val="FFFFFF"/>
                </a:solidFill>
                <a:latin typeface="Arial Black"/>
                <a:cs typeface="Arial Black"/>
              </a:rPr>
              <a:t>NAICS</a:t>
            </a:r>
            <a:r>
              <a:rPr dirty="0" sz="900" spc="-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 Black"/>
                <a:cs typeface="Arial Black"/>
              </a:rPr>
              <a:t>Code:</a:t>
            </a:r>
            <a:endParaRPr sz="900">
              <a:latin typeface="Arial Black"/>
              <a:cs typeface="Arial Black"/>
            </a:endParaRPr>
          </a:p>
          <a:p>
            <a:pPr marL="206375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solidFill>
                  <a:srgbClr val="FFFFFF"/>
                </a:solidFill>
                <a:latin typeface="Arial"/>
                <a:cs typeface="Arial"/>
              </a:rPr>
              <a:t>541330</a:t>
            </a:r>
            <a:r>
              <a:rPr dirty="0" sz="9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9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r>
              <a:rPr dirty="0" sz="900" spc="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900">
              <a:latin typeface="Arial"/>
              <a:cs typeface="Arial"/>
            </a:endParaRPr>
          </a:p>
          <a:p>
            <a:pPr marL="206375" marR="99695">
              <a:lnSpc>
                <a:spcPct val="111100"/>
              </a:lnSpc>
            </a:pPr>
            <a:r>
              <a:rPr dirty="0" sz="900" spc="10">
                <a:solidFill>
                  <a:srgbClr val="FFFFFF"/>
                </a:solidFill>
                <a:latin typeface="Arial"/>
                <a:cs typeface="Arial"/>
              </a:rPr>
              <a:t>541511</a:t>
            </a:r>
            <a:r>
              <a:rPr dirty="0" sz="9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9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FFFFFF"/>
                </a:solidFill>
                <a:latin typeface="Arial"/>
                <a:cs typeface="Arial"/>
              </a:rPr>
              <a:t>Custom</a:t>
            </a:r>
            <a:r>
              <a:rPr dirty="0" sz="9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FFFFFF"/>
                </a:solidFill>
                <a:latin typeface="Arial"/>
                <a:cs typeface="Arial"/>
              </a:rPr>
              <a:t>Computer</a:t>
            </a:r>
            <a:r>
              <a:rPr dirty="0" sz="9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Programming Services</a:t>
            </a:r>
            <a:endParaRPr sz="900">
              <a:latin typeface="Arial"/>
              <a:cs typeface="Arial"/>
            </a:endParaRPr>
          </a:p>
          <a:p>
            <a:pPr marL="206375">
              <a:lnSpc>
                <a:spcPct val="100000"/>
              </a:lnSpc>
              <a:spcBef>
                <a:spcPts val="120"/>
              </a:spcBef>
            </a:pPr>
            <a:r>
              <a:rPr dirty="0" sz="900" spc="10">
                <a:solidFill>
                  <a:srgbClr val="FFFFFF"/>
                </a:solidFill>
                <a:latin typeface="Arial"/>
                <a:cs typeface="Arial"/>
              </a:rPr>
              <a:t>541519</a:t>
            </a:r>
            <a:r>
              <a:rPr dirty="0" sz="9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z="9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5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dirty="0" sz="900" spc="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10">
                <a:solidFill>
                  <a:srgbClr val="FFFFFF"/>
                </a:solidFill>
                <a:latin typeface="Arial"/>
                <a:cs typeface="Arial"/>
              </a:rPr>
              <a:t>Computer-Related</a:t>
            </a:r>
            <a:r>
              <a:rPr dirty="0" sz="900" spc="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Services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09014" y="8320072"/>
            <a:ext cx="2491105" cy="738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D5A71D"/>
                </a:solidFill>
                <a:latin typeface="Verdana"/>
                <a:cs typeface="Verdana"/>
              </a:rPr>
              <a:t>CONTACT</a:t>
            </a:r>
            <a:r>
              <a:rPr dirty="0" sz="1500" spc="100">
                <a:solidFill>
                  <a:srgbClr val="D5A71D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D5A71D"/>
                </a:solidFill>
                <a:latin typeface="Verdana"/>
                <a:cs typeface="Verdana"/>
              </a:rPr>
              <a:t>DETAILS</a:t>
            </a:r>
            <a:endParaRPr sz="1500">
              <a:latin typeface="Verdana"/>
              <a:cs typeface="Verdana"/>
            </a:endParaRPr>
          </a:p>
          <a:p>
            <a:pPr marL="340995" marR="5080">
              <a:lnSpc>
                <a:spcPct val="131300"/>
              </a:lnSpc>
              <a:spcBef>
                <a:spcPts val="665"/>
              </a:spcBef>
            </a:pPr>
            <a:r>
              <a:rPr dirty="0" sz="1000" spc="10">
                <a:solidFill>
                  <a:srgbClr val="FFFFFF"/>
                </a:solidFill>
                <a:latin typeface="Arial"/>
                <a:cs typeface="Arial"/>
              </a:rPr>
              <a:t>12309</a:t>
            </a:r>
            <a:r>
              <a:rPr dirty="0" sz="10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Arial"/>
                <a:cs typeface="Arial"/>
              </a:rPr>
              <a:t>Creekview</a:t>
            </a:r>
            <a:r>
              <a:rPr dirty="0" sz="10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Arial"/>
                <a:cs typeface="Arial"/>
              </a:rPr>
              <a:t>Dr.</a:t>
            </a:r>
            <a:r>
              <a:rPr dirty="0" sz="10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Arial"/>
                <a:cs typeface="Arial"/>
              </a:rPr>
              <a:t>San</a:t>
            </a:r>
            <a:r>
              <a:rPr dirty="0" sz="1000" spc="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10">
                <a:solidFill>
                  <a:srgbClr val="FFFFFF"/>
                </a:solidFill>
                <a:latin typeface="Arial"/>
                <a:cs typeface="Arial"/>
              </a:rPr>
              <a:t>Diego</a:t>
            </a:r>
            <a:r>
              <a:rPr dirty="0" sz="10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25">
                <a:solidFill>
                  <a:srgbClr val="FFFFFF"/>
                </a:solidFill>
                <a:latin typeface="Arial"/>
                <a:cs typeface="Arial"/>
              </a:rPr>
              <a:t>CA, </a:t>
            </a:r>
            <a:r>
              <a:rPr dirty="0" sz="1000" spc="-10">
                <a:solidFill>
                  <a:srgbClr val="FFFFFF"/>
                </a:solidFill>
                <a:latin typeface="Arial"/>
                <a:cs typeface="Arial"/>
              </a:rPr>
              <a:t>92128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37844" y="9272548"/>
            <a:ext cx="79565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Minion Pro"/>
                <a:cs typeface="Minion Pro"/>
              </a:rPr>
              <a:t>619-993-</a:t>
            </a:r>
            <a:r>
              <a:rPr dirty="0" sz="1100" spc="-20">
                <a:solidFill>
                  <a:srgbClr val="FFFFFF"/>
                </a:solidFill>
                <a:latin typeface="Minion Pro"/>
                <a:cs typeface="Minion Pro"/>
              </a:rPr>
              <a:t>1694</a:t>
            </a:r>
            <a:endParaRPr sz="1100">
              <a:latin typeface="Minion Pro"/>
              <a:cs typeface="Minion Pro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37850" y="9680909"/>
            <a:ext cx="1717039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www.govcon-</a:t>
            </a:r>
            <a:r>
              <a:rPr dirty="0" sz="1000" spc="35">
                <a:solidFill>
                  <a:srgbClr val="FFFFFF"/>
                </a:solidFill>
                <a:latin typeface="Arial"/>
                <a:cs typeface="Arial"/>
                <a:hlinkClick r:id="rId3"/>
              </a:rPr>
              <a:t>solutions.com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37850" y="10080959"/>
            <a:ext cx="193421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0">
                <a:solidFill>
                  <a:srgbClr val="FFFFFF"/>
                </a:solidFill>
                <a:latin typeface="Arial"/>
                <a:cs typeface="Arial"/>
                <a:hlinkClick r:id="rId4"/>
              </a:rPr>
              <a:t>dsmith@govcon-</a:t>
            </a:r>
            <a:r>
              <a:rPr dirty="0" sz="1000" spc="35">
                <a:solidFill>
                  <a:srgbClr val="FFFFFF"/>
                </a:solidFill>
                <a:latin typeface="Arial"/>
                <a:cs typeface="Arial"/>
                <a:hlinkClick r:id="rId4"/>
              </a:rPr>
              <a:t>solutions.com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448545" y="6705078"/>
            <a:ext cx="47625" cy="1590675"/>
          </a:xfrm>
          <a:custGeom>
            <a:avLst/>
            <a:gdLst/>
            <a:ahLst/>
            <a:cxnLst/>
            <a:rect l="l" t="t" r="r" b="b"/>
            <a:pathLst>
              <a:path w="47625" h="1590675">
                <a:moveTo>
                  <a:pt x="47625" y="1563700"/>
                </a:moveTo>
                <a:lnTo>
                  <a:pt x="26974" y="1543050"/>
                </a:lnTo>
                <a:lnTo>
                  <a:pt x="20650" y="1543050"/>
                </a:lnTo>
                <a:lnTo>
                  <a:pt x="0" y="1563700"/>
                </a:lnTo>
                <a:lnTo>
                  <a:pt x="0" y="1570012"/>
                </a:lnTo>
                <a:lnTo>
                  <a:pt x="20650" y="1590675"/>
                </a:lnTo>
                <a:lnTo>
                  <a:pt x="26974" y="1590675"/>
                </a:lnTo>
                <a:lnTo>
                  <a:pt x="47625" y="1570012"/>
                </a:lnTo>
                <a:lnTo>
                  <a:pt x="47625" y="1566862"/>
                </a:lnTo>
                <a:lnTo>
                  <a:pt x="47625" y="1563700"/>
                </a:lnTo>
                <a:close/>
              </a:path>
              <a:path w="47625" h="1590675">
                <a:moveTo>
                  <a:pt x="47625" y="1049350"/>
                </a:moveTo>
                <a:lnTo>
                  <a:pt x="26974" y="1028700"/>
                </a:lnTo>
                <a:lnTo>
                  <a:pt x="20650" y="1028700"/>
                </a:lnTo>
                <a:lnTo>
                  <a:pt x="0" y="1049350"/>
                </a:lnTo>
                <a:lnTo>
                  <a:pt x="0" y="1055674"/>
                </a:lnTo>
                <a:lnTo>
                  <a:pt x="20650" y="1076325"/>
                </a:lnTo>
                <a:lnTo>
                  <a:pt x="26974" y="1076325"/>
                </a:lnTo>
                <a:lnTo>
                  <a:pt x="47625" y="1055674"/>
                </a:lnTo>
                <a:lnTo>
                  <a:pt x="47625" y="1052512"/>
                </a:lnTo>
                <a:lnTo>
                  <a:pt x="47625" y="1049350"/>
                </a:lnTo>
                <a:close/>
              </a:path>
              <a:path w="47625" h="1590675">
                <a:moveTo>
                  <a:pt x="47625" y="535000"/>
                </a:moveTo>
                <a:lnTo>
                  <a:pt x="26974" y="514350"/>
                </a:lnTo>
                <a:lnTo>
                  <a:pt x="20650" y="514350"/>
                </a:lnTo>
                <a:lnTo>
                  <a:pt x="0" y="535000"/>
                </a:lnTo>
                <a:lnTo>
                  <a:pt x="0" y="541324"/>
                </a:lnTo>
                <a:lnTo>
                  <a:pt x="20650" y="561975"/>
                </a:lnTo>
                <a:lnTo>
                  <a:pt x="26974" y="561975"/>
                </a:lnTo>
                <a:lnTo>
                  <a:pt x="47625" y="541324"/>
                </a:lnTo>
                <a:lnTo>
                  <a:pt x="47625" y="538162"/>
                </a:lnTo>
                <a:lnTo>
                  <a:pt x="47625" y="535000"/>
                </a:lnTo>
                <a:close/>
              </a:path>
              <a:path w="47625" h="1590675">
                <a:moveTo>
                  <a:pt x="47625" y="20650"/>
                </a:moveTo>
                <a:lnTo>
                  <a:pt x="26974" y="0"/>
                </a:lnTo>
                <a:lnTo>
                  <a:pt x="20650" y="0"/>
                </a:lnTo>
                <a:lnTo>
                  <a:pt x="0" y="20650"/>
                </a:lnTo>
                <a:lnTo>
                  <a:pt x="0" y="26974"/>
                </a:lnTo>
                <a:lnTo>
                  <a:pt x="20650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584981" y="6252566"/>
            <a:ext cx="3759200" cy="175768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957070">
              <a:lnSpc>
                <a:spcPct val="100000"/>
              </a:lnSpc>
              <a:spcBef>
                <a:spcPts val="810"/>
              </a:spcBef>
            </a:pPr>
            <a:r>
              <a:rPr dirty="0" sz="1500" spc="-20">
                <a:solidFill>
                  <a:srgbClr val="B4880B"/>
                </a:solidFill>
                <a:latin typeface="Verdana"/>
                <a:cs typeface="Verdana"/>
              </a:rPr>
              <a:t>DIFFERENTIATORS</a:t>
            </a:r>
            <a:endParaRPr sz="1500">
              <a:latin typeface="Verdana"/>
              <a:cs typeface="Verdana"/>
            </a:endParaRPr>
          </a:p>
          <a:p>
            <a:pPr marL="12700" marR="52705">
              <a:lnSpc>
                <a:spcPct val="112500"/>
              </a:lnSpc>
              <a:spcBef>
                <a:spcPts val="325"/>
              </a:spcBef>
            </a:pPr>
            <a:r>
              <a:rPr dirty="0" sz="1000" spc="-60">
                <a:latin typeface="Arial Black"/>
                <a:cs typeface="Arial Black"/>
              </a:rPr>
              <a:t>Innovative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 spc="-229">
                <a:latin typeface="Arial Black"/>
                <a:cs typeface="Arial Black"/>
              </a:rPr>
              <a:t>&amp;</a:t>
            </a:r>
            <a:r>
              <a:rPr dirty="0" sz="1000" spc="-20">
                <a:latin typeface="Arial Black"/>
                <a:cs typeface="Arial Black"/>
              </a:rPr>
              <a:t> </a:t>
            </a:r>
            <a:r>
              <a:rPr dirty="0" sz="1000" spc="-80">
                <a:latin typeface="Arial Black"/>
                <a:cs typeface="Arial Black"/>
              </a:rPr>
              <a:t>Agile</a:t>
            </a:r>
            <a:r>
              <a:rPr dirty="0" sz="1000" spc="-25">
                <a:latin typeface="Arial Black"/>
                <a:cs typeface="Arial Black"/>
              </a:rPr>
              <a:t> </a:t>
            </a:r>
            <a:r>
              <a:rPr dirty="0" sz="1000">
                <a:latin typeface="Arial"/>
                <a:cs typeface="Arial"/>
              </a:rPr>
              <a:t>–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Rapid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response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95">
                <a:latin typeface="Arial"/>
                <a:cs typeface="Arial"/>
              </a:rPr>
              <a:t>to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evolving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government </a:t>
            </a:r>
            <a:r>
              <a:rPr dirty="0" sz="1000" spc="-10">
                <a:latin typeface="Arial"/>
                <a:cs typeface="Arial"/>
              </a:rPr>
              <a:t>needs.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000">
              <a:latin typeface="Arial"/>
              <a:cs typeface="Arial"/>
            </a:endParaRPr>
          </a:p>
          <a:p>
            <a:pPr marL="12700" marR="34290">
              <a:lnSpc>
                <a:spcPct val="112500"/>
              </a:lnSpc>
            </a:pPr>
            <a:r>
              <a:rPr dirty="0" sz="1000" spc="-60">
                <a:latin typeface="Arial Black"/>
                <a:cs typeface="Arial Black"/>
              </a:rPr>
              <a:t>Security-</a:t>
            </a:r>
            <a:r>
              <a:rPr dirty="0" sz="1000" spc="-65">
                <a:latin typeface="Arial Black"/>
                <a:cs typeface="Arial Black"/>
              </a:rPr>
              <a:t>Centric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 spc="-60">
                <a:latin typeface="Arial Black"/>
                <a:cs typeface="Arial Black"/>
              </a:rPr>
              <a:t>Approach</a:t>
            </a:r>
            <a:r>
              <a:rPr dirty="0" sz="1000">
                <a:latin typeface="Arial Black"/>
                <a:cs typeface="Arial Black"/>
              </a:rPr>
              <a:t> </a:t>
            </a:r>
            <a:r>
              <a:rPr dirty="0" sz="1000">
                <a:latin typeface="Arial"/>
                <a:cs typeface="Arial"/>
              </a:rPr>
              <a:t>–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Robust</a:t>
            </a:r>
            <a:r>
              <a:rPr dirty="0" sz="1000" spc="6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cybersecurity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solutions </a:t>
            </a:r>
            <a:r>
              <a:rPr dirty="0" sz="1000" spc="75">
                <a:latin typeface="Arial"/>
                <a:cs typeface="Arial"/>
              </a:rPr>
              <a:t>with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federal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compliance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adherence.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000">
              <a:latin typeface="Arial"/>
              <a:cs typeface="Arial"/>
            </a:endParaRPr>
          </a:p>
          <a:p>
            <a:pPr marL="12700" marR="109220">
              <a:lnSpc>
                <a:spcPct val="112500"/>
              </a:lnSpc>
            </a:pPr>
            <a:r>
              <a:rPr dirty="0" sz="1000" spc="-65">
                <a:latin typeface="Arial Black"/>
                <a:cs typeface="Arial Black"/>
              </a:rPr>
              <a:t>Veteran-</a:t>
            </a:r>
            <a:r>
              <a:rPr dirty="0" sz="1000" spc="-70">
                <a:latin typeface="Arial Black"/>
                <a:cs typeface="Arial Black"/>
              </a:rPr>
              <a:t>Owned</a:t>
            </a:r>
            <a:r>
              <a:rPr dirty="0" sz="1000" spc="-35">
                <a:latin typeface="Arial Black"/>
                <a:cs typeface="Arial Black"/>
              </a:rPr>
              <a:t> </a:t>
            </a:r>
            <a:r>
              <a:rPr dirty="0" sz="1000" spc="-85">
                <a:latin typeface="Arial Black"/>
                <a:cs typeface="Arial Black"/>
              </a:rPr>
              <a:t>Expertise</a:t>
            </a:r>
            <a:r>
              <a:rPr dirty="0" sz="1000" spc="-35">
                <a:latin typeface="Arial Black"/>
                <a:cs typeface="Arial Black"/>
              </a:rPr>
              <a:t> </a:t>
            </a:r>
            <a:r>
              <a:rPr dirty="0" sz="1000">
                <a:latin typeface="Arial"/>
                <a:cs typeface="Arial"/>
              </a:rPr>
              <a:t>–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Deep</a:t>
            </a:r>
            <a:r>
              <a:rPr dirty="0" sz="1000" spc="3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understanding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85">
                <a:latin typeface="Arial"/>
                <a:cs typeface="Arial"/>
              </a:rPr>
              <a:t>of</a:t>
            </a:r>
            <a:r>
              <a:rPr dirty="0" sz="1000" spc="3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military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government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40">
                <a:latin typeface="Arial"/>
                <a:cs typeface="Arial"/>
              </a:rPr>
              <a:t>requirements.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584981" y="8156042"/>
            <a:ext cx="3288029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1000" spc="-80">
                <a:latin typeface="Arial Black"/>
                <a:cs typeface="Arial Black"/>
              </a:rPr>
              <a:t>Strategic</a:t>
            </a:r>
            <a:r>
              <a:rPr dirty="0" sz="1000" spc="-65">
                <a:latin typeface="Arial Black"/>
                <a:cs typeface="Arial Black"/>
              </a:rPr>
              <a:t> Partnerships </a:t>
            </a:r>
            <a:r>
              <a:rPr dirty="0" sz="1000">
                <a:latin typeface="Arial"/>
                <a:cs typeface="Arial"/>
              </a:rPr>
              <a:t>– </a:t>
            </a:r>
            <a:r>
              <a:rPr dirty="0" sz="1000" spc="50">
                <a:latin typeface="Arial"/>
                <a:cs typeface="Arial"/>
              </a:rPr>
              <a:t>Collaborations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75">
                <a:latin typeface="Arial"/>
                <a:cs typeface="Arial"/>
              </a:rPr>
              <a:t>with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industry </a:t>
            </a:r>
            <a:r>
              <a:rPr dirty="0" sz="1000" spc="10">
                <a:latin typeface="Arial"/>
                <a:cs typeface="Arial"/>
              </a:rPr>
              <a:t>leaders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95">
                <a:latin typeface="Arial"/>
                <a:cs typeface="Arial"/>
              </a:rPr>
              <a:t>to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enhance</a:t>
            </a:r>
            <a:r>
              <a:rPr dirty="0" sz="1000" spc="13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service</a:t>
            </a:r>
            <a:r>
              <a:rPr dirty="0" sz="1000" spc="12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capabilities.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09014" y="4872289"/>
            <a:ext cx="1210945" cy="3302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 spc="-90">
                <a:solidFill>
                  <a:srgbClr val="FFFFFF"/>
                </a:solidFill>
                <a:latin typeface="Arial Black"/>
                <a:cs typeface="Arial Black"/>
              </a:rPr>
              <a:t>CAGE </a:t>
            </a:r>
            <a:r>
              <a:rPr dirty="0" sz="900" spc="-40">
                <a:solidFill>
                  <a:srgbClr val="FFFFFF"/>
                </a:solidFill>
                <a:latin typeface="Arial Black"/>
                <a:cs typeface="Arial Black"/>
              </a:rPr>
              <a:t>CODE:</a:t>
            </a:r>
            <a:r>
              <a:rPr dirty="0" sz="900" spc="4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9ZR02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80">
                <a:solidFill>
                  <a:srgbClr val="FFFFFF"/>
                </a:solidFill>
                <a:latin typeface="Arial Black"/>
                <a:cs typeface="Arial Black"/>
              </a:rPr>
              <a:t>UEI:</a:t>
            </a:r>
            <a:r>
              <a:rPr dirty="0" sz="900" spc="-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QDZNAF4U4QU5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09014" y="5294937"/>
            <a:ext cx="1570990" cy="543560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500" spc="-10">
                <a:solidFill>
                  <a:srgbClr val="D5A71D"/>
                </a:solidFill>
                <a:latin typeface="Verdana"/>
                <a:cs typeface="Verdana"/>
              </a:rPr>
              <a:t>CERTIFICATION</a:t>
            </a:r>
            <a:endParaRPr sz="1500">
              <a:latin typeface="Verdana"/>
              <a:cs typeface="Verdana"/>
            </a:endParaRPr>
          </a:p>
          <a:p>
            <a:pPr marL="55880">
              <a:lnSpc>
                <a:spcPct val="100000"/>
              </a:lnSpc>
              <a:spcBef>
                <a:spcPts val="450"/>
              </a:spcBef>
            </a:pPr>
            <a:r>
              <a:rPr dirty="0" sz="900">
                <a:solidFill>
                  <a:srgbClr val="FFFFFF"/>
                </a:solidFill>
                <a:latin typeface="Arial"/>
                <a:cs typeface="Arial"/>
              </a:rPr>
              <a:t>CISM,</a:t>
            </a:r>
            <a:r>
              <a:rPr dirty="0" sz="9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"/>
                <a:cs typeface="Arial"/>
              </a:rPr>
              <a:t>SECURITY+.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369180" y="8756122"/>
            <a:ext cx="3975735" cy="1193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376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B4880B"/>
                </a:solidFill>
                <a:latin typeface="Verdana"/>
                <a:cs typeface="Verdana"/>
              </a:rPr>
              <a:t>MISSION</a:t>
            </a:r>
            <a:r>
              <a:rPr dirty="0" sz="1500" spc="-114">
                <a:solidFill>
                  <a:srgbClr val="B4880B"/>
                </a:solidFill>
                <a:latin typeface="Verdana"/>
                <a:cs typeface="Verdana"/>
              </a:rPr>
              <a:t> </a:t>
            </a:r>
            <a:r>
              <a:rPr dirty="0" sz="1500" spc="-125">
                <a:solidFill>
                  <a:srgbClr val="B4880B"/>
                </a:solidFill>
                <a:latin typeface="Verdana"/>
                <a:cs typeface="Verdana"/>
              </a:rPr>
              <a:t>&amp;</a:t>
            </a:r>
            <a:r>
              <a:rPr dirty="0" sz="1500" spc="-110">
                <a:solidFill>
                  <a:srgbClr val="B4880B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B4880B"/>
                </a:solidFill>
                <a:latin typeface="Verdana"/>
                <a:cs typeface="Verdana"/>
              </a:rPr>
              <a:t>VISION</a:t>
            </a:r>
            <a:endParaRPr sz="1500">
              <a:latin typeface="Verdana"/>
              <a:cs typeface="Verdana"/>
            </a:endParaRPr>
          </a:p>
          <a:p>
            <a:pPr algn="just" marL="12700" marR="5080">
              <a:lnSpc>
                <a:spcPct val="112500"/>
              </a:lnSpc>
              <a:spcBef>
                <a:spcPts val="640"/>
              </a:spcBef>
            </a:pPr>
            <a:r>
              <a:rPr dirty="0" sz="1000">
                <a:latin typeface="Arial"/>
                <a:cs typeface="Arial"/>
              </a:rPr>
              <a:t>Our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mission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is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 spc="95">
                <a:latin typeface="Arial"/>
                <a:cs typeface="Arial"/>
              </a:rPr>
              <a:t>to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deliver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innovative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reliable</a:t>
            </a:r>
            <a:r>
              <a:rPr dirty="0" sz="1000" spc="21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solutions</a:t>
            </a:r>
            <a:r>
              <a:rPr dirty="0" sz="1000" spc="210">
                <a:latin typeface="Arial"/>
                <a:cs typeface="Arial"/>
              </a:rPr>
              <a:t> </a:t>
            </a:r>
            <a:r>
              <a:rPr dirty="0" sz="1000" spc="65">
                <a:latin typeface="Arial"/>
                <a:cs typeface="Arial"/>
              </a:rPr>
              <a:t>that </a:t>
            </a:r>
            <a:r>
              <a:rPr dirty="0" sz="1000">
                <a:latin typeface="Arial"/>
                <a:cs typeface="Arial"/>
              </a:rPr>
              <a:t>enhance</a:t>
            </a:r>
            <a:r>
              <a:rPr dirty="0" sz="1000" spc="13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military</a:t>
            </a:r>
            <a:r>
              <a:rPr dirty="0" sz="1000" spc="13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operations</a:t>
            </a:r>
            <a:r>
              <a:rPr dirty="0" sz="1000" spc="13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130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support</a:t>
            </a:r>
            <a:r>
              <a:rPr dirty="0" sz="1000" spc="13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national</a:t>
            </a:r>
            <a:r>
              <a:rPr dirty="0" sz="1000" spc="13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security</a:t>
            </a:r>
            <a:r>
              <a:rPr dirty="0" sz="1000" spc="13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with </a:t>
            </a:r>
            <a:r>
              <a:rPr dirty="0" sz="1000" spc="65">
                <a:latin typeface="Arial"/>
                <a:cs typeface="Arial"/>
              </a:rPr>
              <a:t>unmatched</a:t>
            </a:r>
            <a:r>
              <a:rPr dirty="0" sz="1000" spc="10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expertise.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Our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vision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is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95">
                <a:latin typeface="Arial"/>
                <a:cs typeface="Arial"/>
              </a:rPr>
              <a:t>to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be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70">
                <a:latin typeface="Arial"/>
                <a:cs typeface="Arial"/>
              </a:rPr>
              <a:t>the</a:t>
            </a:r>
            <a:r>
              <a:rPr dirty="0" sz="1000" spc="10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leading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provider</a:t>
            </a:r>
            <a:r>
              <a:rPr dirty="0" sz="1000" spc="105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of </a:t>
            </a:r>
            <a:r>
              <a:rPr dirty="0" sz="1000" spc="10">
                <a:latin typeface="Arial"/>
                <a:cs typeface="Arial"/>
              </a:rPr>
              <a:t>cutting-</a:t>
            </a:r>
            <a:r>
              <a:rPr dirty="0" sz="1000" spc="65">
                <a:latin typeface="Arial"/>
                <a:cs typeface="Arial"/>
              </a:rPr>
              <a:t>edge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60">
                <a:latin typeface="Arial"/>
                <a:cs typeface="Arial"/>
              </a:rPr>
              <a:t>technology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10">
                <a:latin typeface="Arial"/>
                <a:cs typeface="Arial"/>
              </a:rPr>
              <a:t>services</a:t>
            </a:r>
            <a:r>
              <a:rPr dirty="0" sz="1000" spc="75">
                <a:latin typeface="Arial"/>
                <a:cs typeface="Arial"/>
              </a:rPr>
              <a:t> </a:t>
            </a:r>
            <a:r>
              <a:rPr dirty="0" sz="1000" spc="80">
                <a:latin typeface="Arial"/>
                <a:cs typeface="Arial"/>
              </a:rPr>
              <a:t>for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government</a:t>
            </a:r>
            <a:r>
              <a:rPr dirty="0" sz="1000" spc="70">
                <a:latin typeface="Arial"/>
                <a:cs typeface="Arial"/>
              </a:rPr>
              <a:t> </a:t>
            </a:r>
            <a:r>
              <a:rPr dirty="0" sz="1000" spc="45">
                <a:latin typeface="Arial"/>
                <a:cs typeface="Arial"/>
              </a:rPr>
              <a:t>contracts, </a:t>
            </a:r>
            <a:r>
              <a:rPr dirty="0" sz="1000" spc="50">
                <a:latin typeface="Arial"/>
                <a:cs typeface="Arial"/>
              </a:rPr>
              <a:t>driving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progress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excellence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50">
                <a:latin typeface="Arial"/>
                <a:cs typeface="Arial"/>
              </a:rPr>
              <a:t>in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20">
                <a:latin typeface="Arial"/>
                <a:cs typeface="Arial"/>
              </a:rPr>
              <a:t>defense</a:t>
            </a:r>
            <a:r>
              <a:rPr dirty="0" sz="1000" spc="45">
                <a:latin typeface="Arial"/>
                <a:cs typeface="Arial"/>
              </a:rPr>
              <a:t> </a:t>
            </a:r>
            <a:r>
              <a:rPr dirty="0" sz="1000" spc="55">
                <a:latin typeface="Arial"/>
                <a:cs typeface="Arial"/>
              </a:rPr>
              <a:t>and</a:t>
            </a:r>
            <a:r>
              <a:rPr dirty="0" sz="1000" spc="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security.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Ige</dc:creator>
  <cp:keywords>DAGgqp4RYqs,BAFpTwgw6t4,0</cp:keywords>
  <dc:title>GOV CON SOLUTIONS CAPABILITY STATEMENT</dc:title>
  <dcterms:created xsi:type="dcterms:W3CDTF">2025-10-14T11:14:45Z</dcterms:created>
  <dcterms:modified xsi:type="dcterms:W3CDTF">2025-10-14T11:14:45Z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2025-03-03T00:00:00Z</vt:filetime>
  </property>
  <property fmtid="{D5CDD505-2E9C-101B-9397-08002B2CF9AE}" pid="3" name="Creator">
    <vt:lpwstr>Canva</vt:lpwstr>
  </property>
  <property fmtid="{D5CDD505-2E9C-101B-9397-08002B2CF9AE}" pid="4" name="LastSaved">
    <vt:filetime>2025-10-14T00:00:00Z</vt:filetime>
  </property>
  <property fmtid="{D5CDD505-2E9C-101B-9397-08002B2CF9AE}" pid="5" name="Producer">
    <vt:lpwstr>Canva</vt:lpwstr>
  </property>
</Properties>
</file>