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6" r:id="rId3"/>
    <p:sldId id="293" r:id="rId4"/>
    <p:sldId id="297" r:id="rId5"/>
    <p:sldId id="294" r:id="rId6"/>
    <p:sldId id="295" r:id="rId7"/>
    <p:sldId id="299" r:id="rId8"/>
    <p:sldId id="300" r:id="rId9"/>
    <p:sldId id="296" r:id="rId10"/>
    <p:sldId id="302" r:id="rId11"/>
    <p:sldId id="301" r:id="rId12"/>
    <p:sldId id="304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B887C-3DDA-45EC-85EC-05F0BCA1AA51}" type="datetimeFigureOut">
              <a:rPr lang="LID4096" smtClean="0"/>
              <a:t>03/12/2024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EC940-B3D0-432A-B1A7-CFE7444B34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13851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EC940-B3D0-432A-B1A7-CFE7444B3448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413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B2EC-8692-1FA1-5083-05FD95223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CE5CA-1816-850D-C270-4D63CD0A0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5379B-64AF-17CC-181C-8147A3B0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7060-800F-498D-836F-511BCBB37522}" type="datetimeFigureOut">
              <a:rPr lang="LID4096" smtClean="0"/>
              <a:t>03/12/2024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73A48-AF63-B161-F4E4-50A33457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09F4A-B11A-0C32-FB01-753845C1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7073-6FE9-4198-8B1C-FEEF3A1A18B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151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EC23-FDF5-1558-443F-B8AFE470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14422-42A8-B0C3-BCB3-C86E04236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0B4EB-B064-7349-299D-2043E4CC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7060-800F-498D-836F-511BCBB37522}" type="datetimeFigureOut">
              <a:rPr lang="LID4096" smtClean="0"/>
              <a:t>03/12/2024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1EC9F-0ED0-5449-04C2-9DABDA32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002ED-20EA-F0AC-6040-8482C862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7073-6FE9-4198-8B1C-FEEF3A1A18B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3498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9E4130-F00E-5170-EC9D-74101A97E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E7B03-6134-0E22-6CC7-07C7F06FC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8E738-3EA2-27FE-EE58-2DFA3B30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7060-800F-498D-836F-511BCBB37522}" type="datetimeFigureOut">
              <a:rPr lang="LID4096" smtClean="0"/>
              <a:t>03/12/2024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9D974-ED38-6E7C-7664-0A0A6828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9C4A-5D16-345E-408F-66AF126A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7073-6FE9-4198-8B1C-FEEF3A1A18B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46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8675-C501-3655-9D7C-680F0EA9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FA6B1-B35D-B2D6-24BB-3C5CA42B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858FA-1B42-C10F-DAF1-068BC8F1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7060-800F-498D-836F-511BCBB37522}" type="datetimeFigureOut">
              <a:rPr lang="LID4096" smtClean="0"/>
              <a:t>03/12/2024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13E4F-9CA5-CA15-BE13-E8152427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6303A-B284-473A-179F-13CC7CA1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7073-6FE9-4198-8B1C-FEEF3A1A18B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410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E7B0-15B3-5F93-60AD-09069D02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109EB-A7CF-A9FC-3D79-C0BE0E0A0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64E6-0DBD-4EDF-39E9-002184FC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7060-800F-498D-836F-511BCBB37522}" type="datetimeFigureOut">
              <a:rPr lang="LID4096" smtClean="0"/>
              <a:t>03/12/2024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FDCB4-E4CF-31E7-779B-C0013FF2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B91C7-0F18-158C-BF68-7509CEBC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7073-6FE9-4198-8B1C-FEEF3A1A18B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509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5A69-8F10-8098-EA9E-D4970CFC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5A8A4-1B5C-745E-20B4-6E661EE4D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F3EF7-572F-F765-C632-B3B9E2B4C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6FF0C-19CA-1112-946F-FB838023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7060-800F-498D-836F-511BCBB37522}" type="datetimeFigureOut">
              <a:rPr lang="LID4096" smtClean="0"/>
              <a:t>03/12/2024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E75A3-FA7D-221C-66F8-162F97E0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5EC9E-B3C7-7B95-9C27-200592CC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7073-6FE9-4198-8B1C-FEEF3A1A18B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249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F7BF-0197-D6F0-2E0C-10A3AA5D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A4D21-8D10-0DD6-4730-0FC3C2AEC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B408D-755B-16A7-C649-2B02C6E90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09DFB-5240-1F24-01B1-D8CF529B1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F6703-13F1-0CC0-F538-D5E44ADFF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B2384F-5A90-B82E-E30A-0A5F52D3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7060-800F-498D-836F-511BCBB37522}" type="datetimeFigureOut">
              <a:rPr lang="LID4096" smtClean="0"/>
              <a:t>03/12/2024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709E8-5CE3-C7D7-3F62-7AAAAE76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138F6-0C8B-6C7D-22F8-74740E08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7073-6FE9-4198-8B1C-FEEF3A1A18B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407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FFEC-E450-8696-92C7-660E93C4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E97C0-4A54-9AB4-4DB6-3FED74A5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7060-800F-498D-836F-511BCBB37522}" type="datetimeFigureOut">
              <a:rPr lang="LID4096" smtClean="0"/>
              <a:t>03/12/2024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4EFEA-5BD1-8817-431C-F6EF491B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9EEEF-FE75-B2E6-3FD5-6506B280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7073-6FE9-4198-8B1C-FEEF3A1A18B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8660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CFB5A-3FA4-B870-9E6D-8E4BC2CB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7060-800F-498D-836F-511BCBB37522}" type="datetimeFigureOut">
              <a:rPr lang="LID4096" smtClean="0"/>
              <a:t>03/12/2024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641F7-5E16-B389-0966-E51AC078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5C2A4-F8A6-B811-C283-3053D0A9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7073-6FE9-4198-8B1C-FEEF3A1A18B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266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1ECF-CA8D-8258-678C-7267C279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49C6-67C4-3BA7-D4C7-B7E17FA4E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E84BA-AEA8-F7E9-B2AC-20D18F727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5F745-D214-2F2D-E44C-54B5D1CD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7060-800F-498D-836F-511BCBB37522}" type="datetimeFigureOut">
              <a:rPr lang="LID4096" smtClean="0"/>
              <a:t>03/12/2024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C8CC8-081B-9430-EB77-0502FFC7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7F08B-82D4-35C4-35E1-8B972263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7073-6FE9-4198-8B1C-FEEF3A1A18B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7688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904A-AE41-6C0E-627D-482F9E16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1E98EC-C1FA-412F-83EB-09E94C581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70ADE-7EF6-9C69-9B93-F674D6D91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8A77C-D8CB-7E0F-F091-55BA6415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7060-800F-498D-836F-511BCBB37522}" type="datetimeFigureOut">
              <a:rPr lang="LID4096" smtClean="0"/>
              <a:t>03/12/2024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BB364-65B2-A073-EEA6-D47904E6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9224A-9A42-9A07-42A0-66DC80EE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7073-6FE9-4198-8B1C-FEEF3A1A18B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860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EE6FE-9A3A-D4BA-38C3-1C0A7FD8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689B3-6687-C38A-5D61-A1CD266EA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63646-FA20-34B4-CB2F-6E5FC5CCA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E7060-800F-498D-836F-511BCBB37522}" type="datetimeFigureOut">
              <a:rPr lang="LID4096" smtClean="0"/>
              <a:t>03/12/2024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99F4A-F386-744E-D0D2-56B22F4D7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F8AFE-61E5-7F39-A6DF-54743DBBA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37073-6FE9-4198-8B1C-FEEF3A1A18B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391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5D4858A-3BF7-F768-52EE-422786981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2" r="24158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34" name="Rectangle 26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4887C6-3287-4E7F-B4CD-CD1DF4B020E5}"/>
              </a:ext>
            </a:extLst>
          </p:cNvPr>
          <p:cNvSpPr txBox="1"/>
          <p:nvPr/>
        </p:nvSpPr>
        <p:spPr>
          <a:xfrm>
            <a:off x="106566" y="848411"/>
            <a:ext cx="3673583" cy="34030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Happy Insurance  Project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Anas Aesa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7659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61F09F-316A-2215-5E90-2F192AFA9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913" y="1055600"/>
            <a:ext cx="6743306" cy="125937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ADD1792-E1C6-D925-1A34-3A8B0549F264}"/>
              </a:ext>
            </a:extLst>
          </p:cNvPr>
          <p:cNvSpPr/>
          <p:nvPr/>
        </p:nvSpPr>
        <p:spPr>
          <a:xfrm>
            <a:off x="0" y="0"/>
            <a:ext cx="4120055" cy="6598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6CB0D7-D777-FF2E-2DF0-FD140B195A1D}"/>
              </a:ext>
            </a:extLst>
          </p:cNvPr>
          <p:cNvSpPr txBox="1"/>
          <p:nvPr/>
        </p:nvSpPr>
        <p:spPr>
          <a:xfrm>
            <a:off x="780582" y="122549"/>
            <a:ext cx="2867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Analysis &amp; Conclusions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813C30-BB21-351C-B29C-7EDD4E27F92A}"/>
              </a:ext>
            </a:extLst>
          </p:cNvPr>
          <p:cNvCxnSpPr>
            <a:cxnSpLocks/>
          </p:cNvCxnSpPr>
          <p:nvPr/>
        </p:nvCxnSpPr>
        <p:spPr>
          <a:xfrm>
            <a:off x="3846136" y="1828800"/>
            <a:ext cx="1351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F7A728-40C3-62E6-D24B-525D5B7CE93F}"/>
              </a:ext>
            </a:extLst>
          </p:cNvPr>
          <p:cNvSpPr txBox="1"/>
          <p:nvPr/>
        </p:nvSpPr>
        <p:spPr>
          <a:xfrm>
            <a:off x="613305" y="995361"/>
            <a:ext cx="321397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Only EMEA Region has overachieved the target for 2013. Other Regions have not achieved the annual goals. 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There are top customers who have paid mostly twice revenue that what was projected. It is important to be in touch with them and to mark them as VIP customers.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24207B-9C92-223F-0C13-27E286E05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016" y="2950588"/>
            <a:ext cx="4232636" cy="276841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1FFC3F-845C-F631-1C4B-90081EC09446}"/>
              </a:ext>
            </a:extLst>
          </p:cNvPr>
          <p:cNvCxnSpPr>
            <a:cxnSpLocks/>
          </p:cNvCxnSpPr>
          <p:nvPr/>
        </p:nvCxnSpPr>
        <p:spPr>
          <a:xfrm>
            <a:off x="6826579" y="5158034"/>
            <a:ext cx="1351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33078DB-5895-A4C5-D874-94242AF9D65A}"/>
              </a:ext>
            </a:extLst>
          </p:cNvPr>
          <p:cNvSpPr txBox="1"/>
          <p:nvPr/>
        </p:nvSpPr>
        <p:spPr>
          <a:xfrm>
            <a:off x="4185501" y="4932056"/>
            <a:ext cx="27259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There </a:t>
            </a:r>
            <a:r>
              <a:rPr lang="en-US" sz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are no Revenues in South America and mostly there is no revenue in Africa. This direction should be developed.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BE6ED9-1A8E-481F-5427-3E36C41D1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98" y="2966889"/>
            <a:ext cx="6602739" cy="128259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9213FE-9B68-A50A-138C-A2BB59B6F900}"/>
              </a:ext>
            </a:extLst>
          </p:cNvPr>
          <p:cNvCxnSpPr>
            <a:cxnSpLocks/>
          </p:cNvCxnSpPr>
          <p:nvPr/>
        </p:nvCxnSpPr>
        <p:spPr>
          <a:xfrm flipV="1">
            <a:off x="1388884" y="3959257"/>
            <a:ext cx="0" cy="93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68E84E-45EA-5792-B2B3-FCDA63DD2734}"/>
              </a:ext>
            </a:extLst>
          </p:cNvPr>
          <p:cNvSpPr txBox="1"/>
          <p:nvPr/>
        </p:nvSpPr>
        <p:spPr>
          <a:xfrm>
            <a:off x="595460" y="5011341"/>
            <a:ext cx="272591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EMEA is most profitable region, though it has also not achieved the annual revenue goal.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03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ADD1792-E1C6-D925-1A34-3A8B0549F264}"/>
              </a:ext>
            </a:extLst>
          </p:cNvPr>
          <p:cNvSpPr/>
          <p:nvPr/>
        </p:nvSpPr>
        <p:spPr>
          <a:xfrm>
            <a:off x="0" y="0"/>
            <a:ext cx="4120055" cy="6598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6CB0D7-D777-FF2E-2DF0-FD140B195A1D}"/>
              </a:ext>
            </a:extLst>
          </p:cNvPr>
          <p:cNvSpPr txBox="1"/>
          <p:nvPr/>
        </p:nvSpPr>
        <p:spPr>
          <a:xfrm>
            <a:off x="780582" y="122549"/>
            <a:ext cx="2867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Analysis &amp; Conclusions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813C30-BB21-351C-B29C-7EDD4E27F92A}"/>
              </a:ext>
            </a:extLst>
          </p:cNvPr>
          <p:cNvCxnSpPr>
            <a:cxnSpLocks/>
          </p:cNvCxnSpPr>
          <p:nvPr/>
        </p:nvCxnSpPr>
        <p:spPr>
          <a:xfrm flipV="1">
            <a:off x="8741790" y="2017336"/>
            <a:ext cx="0" cy="1030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0ACF10F-C78B-415D-C2C1-CED9DE3429FD}"/>
              </a:ext>
            </a:extLst>
          </p:cNvPr>
          <p:cNvSpPr txBox="1"/>
          <p:nvPr/>
        </p:nvSpPr>
        <p:spPr>
          <a:xfrm>
            <a:off x="8390421" y="929374"/>
            <a:ext cx="337423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There </a:t>
            </a:r>
            <a:r>
              <a:rPr lang="en-US" sz="14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 no Revenue at all from the following countries. The responsible for it should be checked as it was revenue from these countries in 2011 and 2012. </a:t>
            </a:r>
            <a:br>
              <a:rPr lang="en-US" sz="1200" dirty="0">
                <a:solidFill>
                  <a:prstClr val="black"/>
                </a:solidFill>
                <a:latin typeface="Calibri" panose="020F0502020204030204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0D8241-F194-59E9-A648-83E5AEF5C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203" y="2978762"/>
            <a:ext cx="3432983" cy="366743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7C9B1C-47BE-B0DB-1C55-FBBE72E99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40" y="2960017"/>
            <a:ext cx="2731171" cy="36994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492084-A1A0-76F4-C937-01973AA04D96}"/>
              </a:ext>
            </a:extLst>
          </p:cNvPr>
          <p:cNvCxnSpPr>
            <a:cxnSpLocks/>
          </p:cNvCxnSpPr>
          <p:nvPr/>
        </p:nvCxnSpPr>
        <p:spPr>
          <a:xfrm flipV="1">
            <a:off x="5321431" y="2066041"/>
            <a:ext cx="0" cy="1030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538E6B-640E-A889-1A72-DA3123A404AD}"/>
              </a:ext>
            </a:extLst>
          </p:cNvPr>
          <p:cNvSpPr txBox="1"/>
          <p:nvPr/>
        </p:nvSpPr>
        <p:spPr>
          <a:xfrm>
            <a:off x="5205732" y="1251457"/>
            <a:ext cx="2627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Life 3 is the most popular Product thought it has not achieved the target quantity.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46208E-814A-44BB-76CB-792B2778F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86" y="2941164"/>
            <a:ext cx="4321409" cy="371460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E636CB-4610-FF38-7EDA-07E4B7270224}"/>
              </a:ext>
            </a:extLst>
          </p:cNvPr>
          <p:cNvCxnSpPr>
            <a:cxnSpLocks/>
          </p:cNvCxnSpPr>
          <p:nvPr/>
        </p:nvCxnSpPr>
        <p:spPr>
          <a:xfrm flipV="1">
            <a:off x="411637" y="2124173"/>
            <a:ext cx="0" cy="1030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41A6215-0039-8C37-F559-BFF86381244A}"/>
              </a:ext>
            </a:extLst>
          </p:cNvPr>
          <p:cNvSpPr txBox="1"/>
          <p:nvPr/>
        </p:nvSpPr>
        <p:spPr>
          <a:xfrm>
            <a:off x="295938" y="1290735"/>
            <a:ext cx="2627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Life insurance division has accomplished most of the orders.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956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44E082-D94F-188D-3F88-C54992125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239" y="2135983"/>
            <a:ext cx="4775855" cy="425077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ADD1792-E1C6-D925-1A34-3A8B0549F264}"/>
              </a:ext>
            </a:extLst>
          </p:cNvPr>
          <p:cNvSpPr/>
          <p:nvPr/>
        </p:nvSpPr>
        <p:spPr>
          <a:xfrm>
            <a:off x="0" y="0"/>
            <a:ext cx="4120055" cy="6598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6CB0D7-D777-FF2E-2DF0-FD140B195A1D}"/>
              </a:ext>
            </a:extLst>
          </p:cNvPr>
          <p:cNvSpPr txBox="1"/>
          <p:nvPr/>
        </p:nvSpPr>
        <p:spPr>
          <a:xfrm>
            <a:off x="780582" y="122549"/>
            <a:ext cx="2867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Analysis &amp; Conclusions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1A6215-0039-8C37-F559-BFF86381244A}"/>
              </a:ext>
            </a:extLst>
          </p:cNvPr>
          <p:cNvSpPr txBox="1"/>
          <p:nvPr/>
        </p:nvSpPr>
        <p:spPr>
          <a:xfrm>
            <a:off x="7394320" y="894810"/>
            <a:ext cx="296573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Though Life insurance is most profitable Division, it is less stable comparing to other divisions 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DF1EB0-301B-2126-29DD-F51E0877E59F}"/>
              </a:ext>
            </a:extLst>
          </p:cNvPr>
          <p:cNvCxnSpPr>
            <a:cxnSpLocks/>
          </p:cNvCxnSpPr>
          <p:nvPr/>
        </p:nvCxnSpPr>
        <p:spPr>
          <a:xfrm>
            <a:off x="7478597" y="1564848"/>
            <a:ext cx="0" cy="52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5D13839-177E-CAAE-3C75-D96462F63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47" y="2158738"/>
            <a:ext cx="5495506" cy="422320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6AB08F-E237-4354-C98F-3C9E4C9CDE4B}"/>
              </a:ext>
            </a:extLst>
          </p:cNvPr>
          <p:cNvSpPr txBox="1"/>
          <p:nvPr/>
        </p:nvSpPr>
        <p:spPr>
          <a:xfrm>
            <a:off x="1579552" y="1037783"/>
            <a:ext cx="2965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Life 1, Life 2, Life 3 and economic have brought the highest revenue.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6C2ACF-E674-BB50-9E85-7916DC72E97F}"/>
              </a:ext>
            </a:extLst>
          </p:cNvPr>
          <p:cNvCxnSpPr>
            <a:cxnSpLocks/>
          </p:cNvCxnSpPr>
          <p:nvPr/>
        </p:nvCxnSpPr>
        <p:spPr>
          <a:xfrm>
            <a:off x="1663830" y="1651261"/>
            <a:ext cx="0" cy="52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9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ADD1792-E1C6-D925-1A34-3A8B0549F264}"/>
              </a:ext>
            </a:extLst>
          </p:cNvPr>
          <p:cNvSpPr/>
          <p:nvPr/>
        </p:nvSpPr>
        <p:spPr>
          <a:xfrm>
            <a:off x="0" y="0"/>
            <a:ext cx="4120055" cy="6598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8206D-5CE3-D40A-50B3-F78296721DCC}"/>
              </a:ext>
            </a:extLst>
          </p:cNvPr>
          <p:cNvSpPr txBox="1"/>
          <p:nvPr/>
        </p:nvSpPr>
        <p:spPr>
          <a:xfrm>
            <a:off x="1044533" y="113123"/>
            <a:ext cx="4351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Stages</a:t>
            </a:r>
          </a:p>
        </p:txBody>
      </p:sp>
      <p:grpSp>
        <p:nvGrpSpPr>
          <p:cNvPr id="16" name="Google Shape;1052;p35">
            <a:extLst>
              <a:ext uri="{FF2B5EF4-FFF2-40B4-BE49-F238E27FC236}">
                <a16:creationId xmlns:a16="http://schemas.microsoft.com/office/drawing/2014/main" id="{55394E26-CBED-842B-DB89-9E693F500186}"/>
              </a:ext>
            </a:extLst>
          </p:cNvPr>
          <p:cNvGrpSpPr/>
          <p:nvPr/>
        </p:nvGrpSpPr>
        <p:grpSpPr>
          <a:xfrm>
            <a:off x="3937711" y="1206631"/>
            <a:ext cx="3166099" cy="4964425"/>
            <a:chOff x="2966750" y="1165750"/>
            <a:chExt cx="3166099" cy="3977784"/>
          </a:xfrm>
        </p:grpSpPr>
        <p:sp>
          <p:nvSpPr>
            <p:cNvPr id="17" name="Google Shape;1053;p35">
              <a:extLst>
                <a:ext uri="{FF2B5EF4-FFF2-40B4-BE49-F238E27FC236}">
                  <a16:creationId xmlns:a16="http://schemas.microsoft.com/office/drawing/2014/main" id="{7AD29FBD-7600-D6E1-0289-8AB4EF80A24C}"/>
                </a:ext>
              </a:extLst>
            </p:cNvPr>
            <p:cNvSpPr/>
            <p:nvPr/>
          </p:nvSpPr>
          <p:spPr>
            <a:xfrm>
              <a:off x="2966750" y="1165750"/>
              <a:ext cx="3166099" cy="3977784"/>
            </a:xfrm>
            <a:custGeom>
              <a:avLst/>
              <a:gdLst/>
              <a:ahLst/>
              <a:cxnLst/>
              <a:rect l="l" t="t" r="r" b="b"/>
              <a:pathLst>
                <a:path w="114527" h="143888" extrusionOk="0">
                  <a:moveTo>
                    <a:pt x="57841" y="0"/>
                  </a:moveTo>
                  <a:lnTo>
                    <a:pt x="48792" y="15895"/>
                  </a:lnTo>
                  <a:lnTo>
                    <a:pt x="51531" y="15895"/>
                  </a:lnTo>
                  <a:lnTo>
                    <a:pt x="51531" y="19181"/>
                  </a:lnTo>
                  <a:lnTo>
                    <a:pt x="51531" y="19979"/>
                  </a:lnTo>
                  <a:lnTo>
                    <a:pt x="51531" y="20086"/>
                  </a:lnTo>
                  <a:lnTo>
                    <a:pt x="51554" y="20217"/>
                  </a:lnTo>
                  <a:lnTo>
                    <a:pt x="51578" y="20515"/>
                  </a:lnTo>
                  <a:lnTo>
                    <a:pt x="51614" y="21098"/>
                  </a:lnTo>
                  <a:cubicBezTo>
                    <a:pt x="51638" y="21491"/>
                    <a:pt x="51650" y="21884"/>
                    <a:pt x="51697" y="22277"/>
                  </a:cubicBezTo>
                  <a:lnTo>
                    <a:pt x="51876" y="23444"/>
                  </a:lnTo>
                  <a:lnTo>
                    <a:pt x="51971" y="24027"/>
                  </a:lnTo>
                  <a:cubicBezTo>
                    <a:pt x="52007" y="24218"/>
                    <a:pt x="52066" y="24408"/>
                    <a:pt x="52102" y="24599"/>
                  </a:cubicBezTo>
                  <a:lnTo>
                    <a:pt x="52412" y="25742"/>
                  </a:lnTo>
                  <a:cubicBezTo>
                    <a:pt x="52507" y="26123"/>
                    <a:pt x="52662" y="26492"/>
                    <a:pt x="52793" y="26861"/>
                  </a:cubicBezTo>
                  <a:cubicBezTo>
                    <a:pt x="52935" y="27230"/>
                    <a:pt x="53055" y="27611"/>
                    <a:pt x="53221" y="27968"/>
                  </a:cubicBezTo>
                  <a:lnTo>
                    <a:pt x="53733" y="29028"/>
                  </a:lnTo>
                  <a:cubicBezTo>
                    <a:pt x="53817" y="29206"/>
                    <a:pt x="53900" y="29385"/>
                    <a:pt x="53995" y="29552"/>
                  </a:cubicBezTo>
                  <a:lnTo>
                    <a:pt x="54305" y="30064"/>
                  </a:lnTo>
                  <a:lnTo>
                    <a:pt x="54912" y="31064"/>
                  </a:lnTo>
                  <a:cubicBezTo>
                    <a:pt x="55138" y="31385"/>
                    <a:pt x="55376" y="31707"/>
                    <a:pt x="55614" y="32016"/>
                  </a:cubicBezTo>
                  <a:cubicBezTo>
                    <a:pt x="56067" y="32659"/>
                    <a:pt x="56615" y="33219"/>
                    <a:pt x="57150" y="33802"/>
                  </a:cubicBezTo>
                  <a:cubicBezTo>
                    <a:pt x="57400" y="34100"/>
                    <a:pt x="57710" y="34350"/>
                    <a:pt x="57996" y="34624"/>
                  </a:cubicBezTo>
                  <a:cubicBezTo>
                    <a:pt x="58293" y="34874"/>
                    <a:pt x="58567" y="35148"/>
                    <a:pt x="58877" y="35398"/>
                  </a:cubicBezTo>
                  <a:lnTo>
                    <a:pt x="59829" y="36100"/>
                  </a:lnTo>
                  <a:cubicBezTo>
                    <a:pt x="59984" y="36219"/>
                    <a:pt x="60139" y="36338"/>
                    <a:pt x="60305" y="36445"/>
                  </a:cubicBezTo>
                  <a:lnTo>
                    <a:pt x="60806" y="36755"/>
                  </a:lnTo>
                  <a:lnTo>
                    <a:pt x="61818" y="37362"/>
                  </a:lnTo>
                  <a:cubicBezTo>
                    <a:pt x="62163" y="37553"/>
                    <a:pt x="62520" y="37719"/>
                    <a:pt x="62877" y="37886"/>
                  </a:cubicBezTo>
                  <a:cubicBezTo>
                    <a:pt x="63568" y="38255"/>
                    <a:pt x="64318" y="38505"/>
                    <a:pt x="65068" y="38767"/>
                  </a:cubicBezTo>
                  <a:cubicBezTo>
                    <a:pt x="65437" y="38910"/>
                    <a:pt x="65818" y="39005"/>
                    <a:pt x="66199" y="39100"/>
                  </a:cubicBezTo>
                  <a:cubicBezTo>
                    <a:pt x="66580" y="39196"/>
                    <a:pt x="66961" y="39303"/>
                    <a:pt x="67342" y="39386"/>
                  </a:cubicBezTo>
                  <a:lnTo>
                    <a:pt x="68509" y="39577"/>
                  </a:lnTo>
                  <a:cubicBezTo>
                    <a:pt x="68902" y="39624"/>
                    <a:pt x="69295" y="39660"/>
                    <a:pt x="69676" y="39672"/>
                  </a:cubicBezTo>
                  <a:cubicBezTo>
                    <a:pt x="70176" y="39704"/>
                    <a:pt x="70946" y="39709"/>
                    <a:pt x="71403" y="39709"/>
                  </a:cubicBezTo>
                  <a:cubicBezTo>
                    <a:pt x="71632" y="39709"/>
                    <a:pt x="71783" y="39708"/>
                    <a:pt x="71783" y="39708"/>
                  </a:cubicBezTo>
                  <a:lnTo>
                    <a:pt x="94298" y="39708"/>
                  </a:lnTo>
                  <a:lnTo>
                    <a:pt x="94691" y="39743"/>
                  </a:lnTo>
                  <a:lnTo>
                    <a:pt x="94905" y="39779"/>
                  </a:lnTo>
                  <a:cubicBezTo>
                    <a:pt x="95048" y="39791"/>
                    <a:pt x="95191" y="39803"/>
                    <a:pt x="95334" y="39803"/>
                  </a:cubicBezTo>
                  <a:cubicBezTo>
                    <a:pt x="95477" y="39803"/>
                    <a:pt x="95619" y="39862"/>
                    <a:pt x="95762" y="39874"/>
                  </a:cubicBezTo>
                  <a:cubicBezTo>
                    <a:pt x="95893" y="39898"/>
                    <a:pt x="96048" y="39898"/>
                    <a:pt x="96179" y="39946"/>
                  </a:cubicBezTo>
                  <a:cubicBezTo>
                    <a:pt x="97286" y="40196"/>
                    <a:pt x="98334" y="40696"/>
                    <a:pt x="99227" y="41422"/>
                  </a:cubicBezTo>
                  <a:cubicBezTo>
                    <a:pt x="100096" y="42160"/>
                    <a:pt x="100799" y="43101"/>
                    <a:pt x="101263" y="44149"/>
                  </a:cubicBezTo>
                  <a:cubicBezTo>
                    <a:pt x="101680" y="45196"/>
                    <a:pt x="101870" y="46339"/>
                    <a:pt x="101787" y="47494"/>
                  </a:cubicBezTo>
                  <a:cubicBezTo>
                    <a:pt x="101727" y="48566"/>
                    <a:pt x="101370" y="49566"/>
                    <a:pt x="100846" y="50483"/>
                  </a:cubicBezTo>
                  <a:cubicBezTo>
                    <a:pt x="100263" y="51447"/>
                    <a:pt x="99251" y="52507"/>
                    <a:pt x="98286" y="53078"/>
                  </a:cubicBezTo>
                  <a:cubicBezTo>
                    <a:pt x="98060" y="53245"/>
                    <a:pt x="97774" y="53328"/>
                    <a:pt x="97536" y="53471"/>
                  </a:cubicBezTo>
                  <a:cubicBezTo>
                    <a:pt x="97405" y="53543"/>
                    <a:pt x="97262" y="53578"/>
                    <a:pt x="97131" y="53626"/>
                  </a:cubicBezTo>
                  <a:cubicBezTo>
                    <a:pt x="97001" y="53674"/>
                    <a:pt x="96870" y="53733"/>
                    <a:pt x="96739" y="53769"/>
                  </a:cubicBezTo>
                  <a:cubicBezTo>
                    <a:pt x="96596" y="53793"/>
                    <a:pt x="95119" y="54102"/>
                    <a:pt x="94572" y="54150"/>
                  </a:cubicBezTo>
                  <a:cubicBezTo>
                    <a:pt x="94504" y="54154"/>
                    <a:pt x="94416" y="54155"/>
                    <a:pt x="94320" y="54155"/>
                  </a:cubicBezTo>
                  <a:cubicBezTo>
                    <a:pt x="94128" y="54155"/>
                    <a:pt x="93909" y="54150"/>
                    <a:pt x="93774" y="54150"/>
                  </a:cubicBezTo>
                  <a:lnTo>
                    <a:pt x="19705" y="54150"/>
                  </a:lnTo>
                  <a:lnTo>
                    <a:pt x="19562" y="54114"/>
                  </a:lnTo>
                  <a:lnTo>
                    <a:pt x="19265" y="54102"/>
                  </a:lnTo>
                  <a:lnTo>
                    <a:pt x="18681" y="54126"/>
                  </a:lnTo>
                  <a:cubicBezTo>
                    <a:pt x="18288" y="54150"/>
                    <a:pt x="17895" y="54150"/>
                    <a:pt x="17514" y="54209"/>
                  </a:cubicBezTo>
                  <a:cubicBezTo>
                    <a:pt x="14383" y="54567"/>
                    <a:pt x="11335" y="55674"/>
                    <a:pt x="8716" y="57424"/>
                  </a:cubicBezTo>
                  <a:cubicBezTo>
                    <a:pt x="6120" y="59186"/>
                    <a:pt x="3953" y="61568"/>
                    <a:pt x="2417" y="64318"/>
                  </a:cubicBezTo>
                  <a:cubicBezTo>
                    <a:pt x="917" y="67080"/>
                    <a:pt x="96" y="70235"/>
                    <a:pt x="24" y="73367"/>
                  </a:cubicBezTo>
                  <a:cubicBezTo>
                    <a:pt x="0" y="73807"/>
                    <a:pt x="12" y="74010"/>
                    <a:pt x="12" y="74295"/>
                  </a:cubicBezTo>
                  <a:cubicBezTo>
                    <a:pt x="12" y="74343"/>
                    <a:pt x="12" y="74474"/>
                    <a:pt x="24" y="74557"/>
                  </a:cubicBezTo>
                  <a:lnTo>
                    <a:pt x="36" y="74855"/>
                  </a:lnTo>
                  <a:lnTo>
                    <a:pt x="60" y="75438"/>
                  </a:lnTo>
                  <a:cubicBezTo>
                    <a:pt x="84" y="75831"/>
                    <a:pt x="84" y="76224"/>
                    <a:pt x="143" y="76617"/>
                  </a:cubicBezTo>
                  <a:lnTo>
                    <a:pt x="322" y="77784"/>
                  </a:lnTo>
                  <a:cubicBezTo>
                    <a:pt x="357" y="77974"/>
                    <a:pt x="381" y="78165"/>
                    <a:pt x="429" y="78355"/>
                  </a:cubicBezTo>
                  <a:lnTo>
                    <a:pt x="560" y="78939"/>
                  </a:lnTo>
                  <a:lnTo>
                    <a:pt x="869" y="80082"/>
                  </a:lnTo>
                  <a:cubicBezTo>
                    <a:pt x="977" y="80451"/>
                    <a:pt x="1119" y="80820"/>
                    <a:pt x="1250" y="81189"/>
                  </a:cubicBezTo>
                  <a:cubicBezTo>
                    <a:pt x="1393" y="81558"/>
                    <a:pt x="1512" y="81939"/>
                    <a:pt x="1691" y="82296"/>
                  </a:cubicBezTo>
                  <a:cubicBezTo>
                    <a:pt x="2977" y="85166"/>
                    <a:pt x="4929" y="87737"/>
                    <a:pt x="7382" y="89702"/>
                  </a:cubicBezTo>
                  <a:cubicBezTo>
                    <a:pt x="9835" y="91655"/>
                    <a:pt x="12764" y="93048"/>
                    <a:pt x="15859" y="93655"/>
                  </a:cubicBezTo>
                  <a:lnTo>
                    <a:pt x="17026" y="93845"/>
                  </a:lnTo>
                  <a:lnTo>
                    <a:pt x="17610" y="93929"/>
                  </a:lnTo>
                  <a:cubicBezTo>
                    <a:pt x="17812" y="93952"/>
                    <a:pt x="18003" y="93952"/>
                    <a:pt x="18193" y="93964"/>
                  </a:cubicBezTo>
                  <a:lnTo>
                    <a:pt x="19372" y="94024"/>
                  </a:lnTo>
                  <a:lnTo>
                    <a:pt x="19669" y="94036"/>
                  </a:lnTo>
                  <a:lnTo>
                    <a:pt x="94643" y="94036"/>
                  </a:lnTo>
                  <a:lnTo>
                    <a:pt x="94869" y="94048"/>
                  </a:lnTo>
                  <a:cubicBezTo>
                    <a:pt x="95024" y="94060"/>
                    <a:pt x="95167" y="94072"/>
                    <a:pt x="95310" y="94072"/>
                  </a:cubicBezTo>
                  <a:cubicBezTo>
                    <a:pt x="95381" y="94072"/>
                    <a:pt x="95453" y="94083"/>
                    <a:pt x="95524" y="94095"/>
                  </a:cubicBezTo>
                  <a:lnTo>
                    <a:pt x="95727" y="94131"/>
                  </a:lnTo>
                  <a:cubicBezTo>
                    <a:pt x="95869" y="94155"/>
                    <a:pt x="96012" y="94167"/>
                    <a:pt x="96155" y="94191"/>
                  </a:cubicBezTo>
                  <a:cubicBezTo>
                    <a:pt x="96703" y="94345"/>
                    <a:pt x="97251" y="94476"/>
                    <a:pt x="97751" y="94750"/>
                  </a:cubicBezTo>
                  <a:cubicBezTo>
                    <a:pt x="98286" y="94976"/>
                    <a:pt x="98739" y="95322"/>
                    <a:pt x="99203" y="95655"/>
                  </a:cubicBezTo>
                  <a:cubicBezTo>
                    <a:pt x="99620" y="96048"/>
                    <a:pt x="100060" y="96429"/>
                    <a:pt x="100382" y="96905"/>
                  </a:cubicBezTo>
                  <a:cubicBezTo>
                    <a:pt x="100751" y="97346"/>
                    <a:pt x="100989" y="97870"/>
                    <a:pt x="101251" y="98382"/>
                  </a:cubicBezTo>
                  <a:cubicBezTo>
                    <a:pt x="101299" y="98513"/>
                    <a:pt x="101334" y="98643"/>
                    <a:pt x="101394" y="98774"/>
                  </a:cubicBezTo>
                  <a:cubicBezTo>
                    <a:pt x="101430" y="98917"/>
                    <a:pt x="101501" y="99036"/>
                    <a:pt x="101525" y="99179"/>
                  </a:cubicBezTo>
                  <a:cubicBezTo>
                    <a:pt x="101584" y="99453"/>
                    <a:pt x="101692" y="99727"/>
                    <a:pt x="101703" y="100013"/>
                  </a:cubicBezTo>
                  <a:cubicBezTo>
                    <a:pt x="101727" y="100156"/>
                    <a:pt x="101751" y="100287"/>
                    <a:pt x="101775" y="100429"/>
                  </a:cubicBezTo>
                  <a:lnTo>
                    <a:pt x="101799" y="100870"/>
                  </a:lnTo>
                  <a:lnTo>
                    <a:pt x="101823" y="101084"/>
                  </a:lnTo>
                  <a:lnTo>
                    <a:pt x="101834" y="101191"/>
                  </a:lnTo>
                  <a:lnTo>
                    <a:pt x="101834" y="101299"/>
                  </a:lnTo>
                  <a:cubicBezTo>
                    <a:pt x="101834" y="101334"/>
                    <a:pt x="101823" y="101358"/>
                    <a:pt x="101823" y="101370"/>
                  </a:cubicBezTo>
                  <a:cubicBezTo>
                    <a:pt x="101811" y="101513"/>
                    <a:pt x="101799" y="101656"/>
                    <a:pt x="101787" y="101799"/>
                  </a:cubicBezTo>
                  <a:cubicBezTo>
                    <a:pt x="101811" y="102096"/>
                    <a:pt x="101715" y="102370"/>
                    <a:pt x="101692" y="102656"/>
                  </a:cubicBezTo>
                  <a:cubicBezTo>
                    <a:pt x="101692" y="102799"/>
                    <a:pt x="101632" y="102930"/>
                    <a:pt x="101596" y="103073"/>
                  </a:cubicBezTo>
                  <a:cubicBezTo>
                    <a:pt x="101561" y="103204"/>
                    <a:pt x="101525" y="103346"/>
                    <a:pt x="101501" y="103477"/>
                  </a:cubicBezTo>
                  <a:cubicBezTo>
                    <a:pt x="101144" y="104561"/>
                    <a:pt x="100537" y="105561"/>
                    <a:pt x="99739" y="106383"/>
                  </a:cubicBezTo>
                  <a:cubicBezTo>
                    <a:pt x="98917" y="107192"/>
                    <a:pt x="97917" y="107799"/>
                    <a:pt x="96846" y="108157"/>
                  </a:cubicBezTo>
                  <a:cubicBezTo>
                    <a:pt x="96715" y="108204"/>
                    <a:pt x="96572" y="108216"/>
                    <a:pt x="96429" y="108264"/>
                  </a:cubicBezTo>
                  <a:cubicBezTo>
                    <a:pt x="96298" y="108288"/>
                    <a:pt x="96167" y="108359"/>
                    <a:pt x="96024" y="108359"/>
                  </a:cubicBezTo>
                  <a:cubicBezTo>
                    <a:pt x="95881" y="108383"/>
                    <a:pt x="95738" y="108395"/>
                    <a:pt x="95596" y="108419"/>
                  </a:cubicBezTo>
                  <a:cubicBezTo>
                    <a:pt x="95524" y="108430"/>
                    <a:pt x="95453" y="108454"/>
                    <a:pt x="95381" y="108454"/>
                  </a:cubicBezTo>
                  <a:lnTo>
                    <a:pt x="95167" y="108466"/>
                  </a:lnTo>
                  <a:cubicBezTo>
                    <a:pt x="95024" y="108466"/>
                    <a:pt x="94881" y="108466"/>
                    <a:pt x="94738" y="108478"/>
                  </a:cubicBezTo>
                  <a:cubicBezTo>
                    <a:pt x="94691" y="108478"/>
                    <a:pt x="94512" y="108466"/>
                    <a:pt x="94393" y="108466"/>
                  </a:cubicBezTo>
                  <a:lnTo>
                    <a:pt x="71283" y="108466"/>
                  </a:lnTo>
                  <a:lnTo>
                    <a:pt x="70985" y="108490"/>
                  </a:lnTo>
                  <a:lnTo>
                    <a:pt x="70402" y="108526"/>
                  </a:lnTo>
                  <a:cubicBezTo>
                    <a:pt x="70009" y="108538"/>
                    <a:pt x="69616" y="108561"/>
                    <a:pt x="69235" y="108597"/>
                  </a:cubicBezTo>
                  <a:lnTo>
                    <a:pt x="68068" y="108764"/>
                  </a:lnTo>
                  <a:cubicBezTo>
                    <a:pt x="67675" y="108835"/>
                    <a:pt x="67283" y="108883"/>
                    <a:pt x="66902" y="108990"/>
                  </a:cubicBezTo>
                  <a:cubicBezTo>
                    <a:pt x="66140" y="109181"/>
                    <a:pt x="65366" y="109359"/>
                    <a:pt x="64639" y="109657"/>
                  </a:cubicBezTo>
                  <a:cubicBezTo>
                    <a:pt x="64270" y="109788"/>
                    <a:pt x="63889" y="109919"/>
                    <a:pt x="63532" y="110073"/>
                  </a:cubicBezTo>
                  <a:lnTo>
                    <a:pt x="62460" y="110585"/>
                  </a:lnTo>
                  <a:lnTo>
                    <a:pt x="61937" y="110847"/>
                  </a:lnTo>
                  <a:cubicBezTo>
                    <a:pt x="61758" y="110931"/>
                    <a:pt x="61591" y="111038"/>
                    <a:pt x="61425" y="111145"/>
                  </a:cubicBezTo>
                  <a:lnTo>
                    <a:pt x="60413" y="111752"/>
                  </a:lnTo>
                  <a:cubicBezTo>
                    <a:pt x="60079" y="111967"/>
                    <a:pt x="59782" y="112217"/>
                    <a:pt x="59460" y="112443"/>
                  </a:cubicBezTo>
                  <a:cubicBezTo>
                    <a:pt x="59151" y="112681"/>
                    <a:pt x="58817" y="112907"/>
                    <a:pt x="58531" y="113169"/>
                  </a:cubicBezTo>
                  <a:cubicBezTo>
                    <a:pt x="58079" y="113586"/>
                    <a:pt x="57603" y="114003"/>
                    <a:pt x="57174" y="114443"/>
                  </a:cubicBezTo>
                  <a:cubicBezTo>
                    <a:pt x="57115" y="114503"/>
                    <a:pt x="57043" y="114586"/>
                    <a:pt x="56960" y="114681"/>
                  </a:cubicBezTo>
                  <a:cubicBezTo>
                    <a:pt x="56912" y="114717"/>
                    <a:pt x="56876" y="114765"/>
                    <a:pt x="56841" y="114800"/>
                  </a:cubicBezTo>
                  <a:cubicBezTo>
                    <a:pt x="56567" y="115110"/>
                    <a:pt x="56234" y="115479"/>
                    <a:pt x="56055" y="115681"/>
                  </a:cubicBezTo>
                  <a:lnTo>
                    <a:pt x="55341" y="116622"/>
                  </a:lnTo>
                  <a:lnTo>
                    <a:pt x="54995" y="117098"/>
                  </a:lnTo>
                  <a:cubicBezTo>
                    <a:pt x="54876" y="117253"/>
                    <a:pt x="54781" y="117432"/>
                    <a:pt x="54674" y="117586"/>
                  </a:cubicBezTo>
                  <a:lnTo>
                    <a:pt x="54067" y="118598"/>
                  </a:lnTo>
                  <a:cubicBezTo>
                    <a:pt x="53864" y="118944"/>
                    <a:pt x="53709" y="119301"/>
                    <a:pt x="53531" y="119658"/>
                  </a:cubicBezTo>
                  <a:cubicBezTo>
                    <a:pt x="53364" y="120015"/>
                    <a:pt x="53174" y="120360"/>
                    <a:pt x="53043" y="120730"/>
                  </a:cubicBezTo>
                  <a:lnTo>
                    <a:pt x="52638" y="121837"/>
                  </a:lnTo>
                  <a:cubicBezTo>
                    <a:pt x="52566" y="122027"/>
                    <a:pt x="52495" y="122206"/>
                    <a:pt x="52447" y="122396"/>
                  </a:cubicBezTo>
                  <a:lnTo>
                    <a:pt x="52293" y="122968"/>
                  </a:lnTo>
                  <a:lnTo>
                    <a:pt x="51995" y="124111"/>
                  </a:lnTo>
                  <a:cubicBezTo>
                    <a:pt x="51923" y="124504"/>
                    <a:pt x="51864" y="124897"/>
                    <a:pt x="51804" y="125278"/>
                  </a:cubicBezTo>
                  <a:cubicBezTo>
                    <a:pt x="51757" y="125671"/>
                    <a:pt x="51673" y="126064"/>
                    <a:pt x="51662" y="126445"/>
                  </a:cubicBezTo>
                  <a:lnTo>
                    <a:pt x="51578" y="127623"/>
                  </a:lnTo>
                  <a:lnTo>
                    <a:pt x="51531" y="128207"/>
                  </a:lnTo>
                  <a:lnTo>
                    <a:pt x="51531" y="128600"/>
                  </a:lnTo>
                  <a:lnTo>
                    <a:pt x="51531" y="129409"/>
                  </a:lnTo>
                  <a:lnTo>
                    <a:pt x="51531" y="131017"/>
                  </a:lnTo>
                  <a:lnTo>
                    <a:pt x="51531" y="143887"/>
                  </a:lnTo>
                  <a:lnTo>
                    <a:pt x="64187" y="143887"/>
                  </a:lnTo>
                  <a:lnTo>
                    <a:pt x="64187" y="131017"/>
                  </a:lnTo>
                  <a:lnTo>
                    <a:pt x="64187" y="129409"/>
                  </a:lnTo>
                  <a:lnTo>
                    <a:pt x="64187" y="128600"/>
                  </a:lnTo>
                  <a:lnTo>
                    <a:pt x="64187" y="128207"/>
                  </a:lnTo>
                  <a:lnTo>
                    <a:pt x="64163" y="127980"/>
                  </a:lnTo>
                  <a:cubicBezTo>
                    <a:pt x="64175" y="127838"/>
                    <a:pt x="64163" y="127695"/>
                    <a:pt x="64163" y="127540"/>
                  </a:cubicBezTo>
                  <a:cubicBezTo>
                    <a:pt x="64163" y="127397"/>
                    <a:pt x="64211" y="127266"/>
                    <a:pt x="64223" y="127123"/>
                  </a:cubicBezTo>
                  <a:cubicBezTo>
                    <a:pt x="64246" y="126980"/>
                    <a:pt x="64246" y="126837"/>
                    <a:pt x="64282" y="126695"/>
                  </a:cubicBezTo>
                  <a:cubicBezTo>
                    <a:pt x="64318" y="126564"/>
                    <a:pt x="64354" y="126421"/>
                    <a:pt x="64389" y="126290"/>
                  </a:cubicBezTo>
                  <a:cubicBezTo>
                    <a:pt x="64663" y="125194"/>
                    <a:pt x="65508" y="123909"/>
                    <a:pt x="66282" y="123063"/>
                  </a:cubicBezTo>
                  <a:cubicBezTo>
                    <a:pt x="66401" y="122956"/>
                    <a:pt x="66532" y="122849"/>
                    <a:pt x="66651" y="122730"/>
                  </a:cubicBezTo>
                  <a:cubicBezTo>
                    <a:pt x="66747" y="122623"/>
                    <a:pt x="66878" y="122563"/>
                    <a:pt x="66985" y="122468"/>
                  </a:cubicBezTo>
                  <a:cubicBezTo>
                    <a:pt x="67104" y="122396"/>
                    <a:pt x="67211" y="122289"/>
                    <a:pt x="67330" y="122218"/>
                  </a:cubicBezTo>
                  <a:cubicBezTo>
                    <a:pt x="67461" y="122146"/>
                    <a:pt x="67580" y="122075"/>
                    <a:pt x="67699" y="122004"/>
                  </a:cubicBezTo>
                  <a:cubicBezTo>
                    <a:pt x="67759" y="121956"/>
                    <a:pt x="67818" y="121920"/>
                    <a:pt x="67878" y="121884"/>
                  </a:cubicBezTo>
                  <a:lnTo>
                    <a:pt x="68080" y="121801"/>
                  </a:lnTo>
                  <a:cubicBezTo>
                    <a:pt x="68211" y="121742"/>
                    <a:pt x="68330" y="121670"/>
                    <a:pt x="68461" y="121611"/>
                  </a:cubicBezTo>
                  <a:lnTo>
                    <a:pt x="68866" y="121468"/>
                  </a:lnTo>
                  <a:cubicBezTo>
                    <a:pt x="69116" y="121349"/>
                    <a:pt x="69402" y="121301"/>
                    <a:pt x="69676" y="121218"/>
                  </a:cubicBezTo>
                  <a:cubicBezTo>
                    <a:pt x="69807" y="121170"/>
                    <a:pt x="69950" y="121170"/>
                    <a:pt x="70092" y="121146"/>
                  </a:cubicBezTo>
                  <a:cubicBezTo>
                    <a:pt x="70235" y="121122"/>
                    <a:pt x="70378" y="121099"/>
                    <a:pt x="70521" y="121075"/>
                  </a:cubicBezTo>
                  <a:cubicBezTo>
                    <a:pt x="70664" y="121075"/>
                    <a:pt x="70807" y="121063"/>
                    <a:pt x="70950" y="121063"/>
                  </a:cubicBezTo>
                  <a:lnTo>
                    <a:pt x="71164" y="121015"/>
                  </a:lnTo>
                  <a:lnTo>
                    <a:pt x="71283" y="120968"/>
                  </a:lnTo>
                  <a:lnTo>
                    <a:pt x="94393" y="120968"/>
                  </a:lnTo>
                  <a:cubicBezTo>
                    <a:pt x="94516" y="120968"/>
                    <a:pt x="94603" y="120994"/>
                    <a:pt x="94760" y="120994"/>
                  </a:cubicBezTo>
                  <a:cubicBezTo>
                    <a:pt x="94787" y="120994"/>
                    <a:pt x="94815" y="120993"/>
                    <a:pt x="94845" y="120991"/>
                  </a:cubicBezTo>
                  <a:lnTo>
                    <a:pt x="96024" y="120956"/>
                  </a:lnTo>
                  <a:lnTo>
                    <a:pt x="96608" y="120932"/>
                  </a:lnTo>
                  <a:cubicBezTo>
                    <a:pt x="96810" y="120908"/>
                    <a:pt x="97001" y="120884"/>
                    <a:pt x="97191" y="120861"/>
                  </a:cubicBezTo>
                  <a:lnTo>
                    <a:pt x="98358" y="120682"/>
                  </a:lnTo>
                  <a:cubicBezTo>
                    <a:pt x="98751" y="120622"/>
                    <a:pt x="99132" y="120503"/>
                    <a:pt x="99513" y="120420"/>
                  </a:cubicBezTo>
                  <a:cubicBezTo>
                    <a:pt x="99894" y="120313"/>
                    <a:pt x="100275" y="120229"/>
                    <a:pt x="100656" y="120099"/>
                  </a:cubicBezTo>
                  <a:cubicBezTo>
                    <a:pt x="103656" y="119134"/>
                    <a:pt x="106406" y="117443"/>
                    <a:pt x="108633" y="115229"/>
                  </a:cubicBezTo>
                  <a:cubicBezTo>
                    <a:pt x="110836" y="112990"/>
                    <a:pt x="112514" y="110228"/>
                    <a:pt x="113467" y="107228"/>
                  </a:cubicBezTo>
                  <a:cubicBezTo>
                    <a:pt x="113574" y="106847"/>
                    <a:pt x="113669" y="106466"/>
                    <a:pt x="113776" y="106085"/>
                  </a:cubicBezTo>
                  <a:cubicBezTo>
                    <a:pt x="113860" y="105692"/>
                    <a:pt x="113979" y="105323"/>
                    <a:pt x="114026" y="104930"/>
                  </a:cubicBezTo>
                  <a:cubicBezTo>
                    <a:pt x="114146" y="104144"/>
                    <a:pt x="114288" y="103370"/>
                    <a:pt x="114300" y="102584"/>
                  </a:cubicBezTo>
                  <a:lnTo>
                    <a:pt x="114348" y="101418"/>
                  </a:lnTo>
                  <a:cubicBezTo>
                    <a:pt x="114348" y="101358"/>
                    <a:pt x="114336" y="101322"/>
                    <a:pt x="114336" y="101287"/>
                  </a:cubicBezTo>
                  <a:lnTo>
                    <a:pt x="114336" y="101191"/>
                  </a:lnTo>
                  <a:lnTo>
                    <a:pt x="114336" y="100906"/>
                  </a:lnTo>
                  <a:lnTo>
                    <a:pt x="114324" y="100310"/>
                  </a:lnTo>
                  <a:cubicBezTo>
                    <a:pt x="114300" y="99929"/>
                    <a:pt x="114288" y="99536"/>
                    <a:pt x="114253" y="99144"/>
                  </a:cubicBezTo>
                  <a:lnTo>
                    <a:pt x="114086" y="97977"/>
                  </a:lnTo>
                  <a:cubicBezTo>
                    <a:pt x="113979" y="97191"/>
                    <a:pt x="113765" y="96429"/>
                    <a:pt x="113562" y="95667"/>
                  </a:cubicBezTo>
                  <a:cubicBezTo>
                    <a:pt x="113479" y="95286"/>
                    <a:pt x="113324" y="94917"/>
                    <a:pt x="113193" y="94548"/>
                  </a:cubicBezTo>
                  <a:cubicBezTo>
                    <a:pt x="113062" y="94179"/>
                    <a:pt x="112931" y="93810"/>
                    <a:pt x="112776" y="93440"/>
                  </a:cubicBezTo>
                  <a:cubicBezTo>
                    <a:pt x="112121" y="92012"/>
                    <a:pt x="111371" y="90619"/>
                    <a:pt x="110407" y="89369"/>
                  </a:cubicBezTo>
                  <a:cubicBezTo>
                    <a:pt x="109478" y="88095"/>
                    <a:pt x="108359" y="86987"/>
                    <a:pt x="107168" y="85963"/>
                  </a:cubicBezTo>
                  <a:cubicBezTo>
                    <a:pt x="105930" y="84999"/>
                    <a:pt x="104621" y="84106"/>
                    <a:pt x="103192" y="83451"/>
                  </a:cubicBezTo>
                  <a:cubicBezTo>
                    <a:pt x="101787" y="82737"/>
                    <a:pt x="100263" y="82272"/>
                    <a:pt x="98727" y="81915"/>
                  </a:cubicBezTo>
                  <a:cubicBezTo>
                    <a:pt x="98346" y="81844"/>
                    <a:pt x="97953" y="81784"/>
                    <a:pt x="97560" y="81725"/>
                  </a:cubicBezTo>
                  <a:lnTo>
                    <a:pt x="96977" y="81641"/>
                  </a:lnTo>
                  <a:cubicBezTo>
                    <a:pt x="96786" y="81606"/>
                    <a:pt x="96596" y="81582"/>
                    <a:pt x="96393" y="81582"/>
                  </a:cubicBezTo>
                  <a:lnTo>
                    <a:pt x="95226" y="81534"/>
                  </a:lnTo>
                  <a:lnTo>
                    <a:pt x="94643" y="81522"/>
                  </a:lnTo>
                  <a:lnTo>
                    <a:pt x="19872" y="81522"/>
                  </a:lnTo>
                  <a:lnTo>
                    <a:pt x="19693" y="81510"/>
                  </a:lnTo>
                  <a:lnTo>
                    <a:pt x="19574" y="81499"/>
                  </a:lnTo>
                  <a:cubicBezTo>
                    <a:pt x="19431" y="81487"/>
                    <a:pt x="19288" y="81475"/>
                    <a:pt x="19146" y="81463"/>
                  </a:cubicBezTo>
                  <a:cubicBezTo>
                    <a:pt x="19074" y="81463"/>
                    <a:pt x="19003" y="81463"/>
                    <a:pt x="18931" y="81451"/>
                  </a:cubicBezTo>
                  <a:lnTo>
                    <a:pt x="18717" y="81415"/>
                  </a:lnTo>
                  <a:cubicBezTo>
                    <a:pt x="18586" y="81391"/>
                    <a:pt x="18443" y="81368"/>
                    <a:pt x="18300" y="81356"/>
                  </a:cubicBezTo>
                  <a:cubicBezTo>
                    <a:pt x="17181" y="81129"/>
                    <a:pt x="16145" y="80629"/>
                    <a:pt x="15240" y="79915"/>
                  </a:cubicBezTo>
                  <a:cubicBezTo>
                    <a:pt x="14335" y="79213"/>
                    <a:pt x="13633" y="78260"/>
                    <a:pt x="13169" y="77224"/>
                  </a:cubicBezTo>
                  <a:cubicBezTo>
                    <a:pt x="13085" y="77105"/>
                    <a:pt x="13061" y="76962"/>
                    <a:pt x="13014" y="76831"/>
                  </a:cubicBezTo>
                  <a:cubicBezTo>
                    <a:pt x="12966" y="76700"/>
                    <a:pt x="12907" y="76569"/>
                    <a:pt x="12859" y="76426"/>
                  </a:cubicBezTo>
                  <a:cubicBezTo>
                    <a:pt x="12835" y="76296"/>
                    <a:pt x="12800" y="76153"/>
                    <a:pt x="12764" y="76022"/>
                  </a:cubicBezTo>
                  <a:lnTo>
                    <a:pt x="12704" y="75819"/>
                  </a:lnTo>
                  <a:cubicBezTo>
                    <a:pt x="12692" y="75748"/>
                    <a:pt x="12680" y="75676"/>
                    <a:pt x="12680" y="75605"/>
                  </a:cubicBezTo>
                  <a:cubicBezTo>
                    <a:pt x="12657" y="75462"/>
                    <a:pt x="12633" y="75319"/>
                    <a:pt x="12609" y="75176"/>
                  </a:cubicBezTo>
                  <a:cubicBezTo>
                    <a:pt x="12573" y="75045"/>
                    <a:pt x="12597" y="74891"/>
                    <a:pt x="12585" y="74748"/>
                  </a:cubicBezTo>
                  <a:lnTo>
                    <a:pt x="12549" y="74295"/>
                  </a:lnTo>
                  <a:cubicBezTo>
                    <a:pt x="12549" y="74033"/>
                    <a:pt x="12549" y="73700"/>
                    <a:pt x="12561" y="73617"/>
                  </a:cubicBezTo>
                  <a:cubicBezTo>
                    <a:pt x="12597" y="72462"/>
                    <a:pt x="12895" y="71343"/>
                    <a:pt x="13431" y="70342"/>
                  </a:cubicBezTo>
                  <a:cubicBezTo>
                    <a:pt x="13990" y="69354"/>
                    <a:pt x="14776" y="68473"/>
                    <a:pt x="15717" y="67830"/>
                  </a:cubicBezTo>
                  <a:cubicBezTo>
                    <a:pt x="16681" y="67199"/>
                    <a:pt x="17764" y="66806"/>
                    <a:pt x="18896" y="66663"/>
                  </a:cubicBezTo>
                  <a:cubicBezTo>
                    <a:pt x="19038" y="66640"/>
                    <a:pt x="19181" y="66651"/>
                    <a:pt x="19324" y="66640"/>
                  </a:cubicBezTo>
                  <a:lnTo>
                    <a:pt x="19538" y="66628"/>
                  </a:lnTo>
                  <a:lnTo>
                    <a:pt x="19646" y="66640"/>
                  </a:lnTo>
                  <a:lnTo>
                    <a:pt x="94572" y="66640"/>
                  </a:lnTo>
                  <a:lnTo>
                    <a:pt x="94679" y="66628"/>
                  </a:lnTo>
                  <a:lnTo>
                    <a:pt x="94822" y="66616"/>
                  </a:lnTo>
                  <a:lnTo>
                    <a:pt x="95119" y="66604"/>
                  </a:lnTo>
                  <a:lnTo>
                    <a:pt x="95703" y="66568"/>
                  </a:lnTo>
                  <a:cubicBezTo>
                    <a:pt x="96096" y="66544"/>
                    <a:pt x="96489" y="66544"/>
                    <a:pt x="96881" y="66485"/>
                  </a:cubicBezTo>
                  <a:lnTo>
                    <a:pt x="98048" y="66306"/>
                  </a:lnTo>
                  <a:lnTo>
                    <a:pt x="98632" y="66211"/>
                  </a:lnTo>
                  <a:lnTo>
                    <a:pt x="99203" y="66080"/>
                  </a:lnTo>
                  <a:lnTo>
                    <a:pt x="100346" y="65782"/>
                  </a:lnTo>
                  <a:cubicBezTo>
                    <a:pt x="100727" y="65675"/>
                    <a:pt x="101096" y="65520"/>
                    <a:pt x="101465" y="65389"/>
                  </a:cubicBezTo>
                  <a:cubicBezTo>
                    <a:pt x="101834" y="65247"/>
                    <a:pt x="102215" y="65127"/>
                    <a:pt x="102561" y="64961"/>
                  </a:cubicBezTo>
                  <a:cubicBezTo>
                    <a:pt x="103275" y="64616"/>
                    <a:pt x="104001" y="64306"/>
                    <a:pt x="104656" y="63877"/>
                  </a:cubicBezTo>
                  <a:cubicBezTo>
                    <a:pt x="107288" y="62318"/>
                    <a:pt x="109693" y="59960"/>
                    <a:pt x="111348" y="57365"/>
                  </a:cubicBezTo>
                  <a:cubicBezTo>
                    <a:pt x="111383" y="57317"/>
                    <a:pt x="111419" y="57257"/>
                    <a:pt x="111455" y="57198"/>
                  </a:cubicBezTo>
                  <a:cubicBezTo>
                    <a:pt x="111467" y="57174"/>
                    <a:pt x="111479" y="57150"/>
                    <a:pt x="111490" y="57138"/>
                  </a:cubicBezTo>
                  <a:lnTo>
                    <a:pt x="111490" y="57126"/>
                  </a:lnTo>
                  <a:cubicBezTo>
                    <a:pt x="113074" y="54519"/>
                    <a:pt x="114074" y="51531"/>
                    <a:pt x="114288" y="48483"/>
                  </a:cubicBezTo>
                  <a:cubicBezTo>
                    <a:pt x="114527" y="45363"/>
                    <a:pt x="114026" y="42172"/>
                    <a:pt x="112812" y="39255"/>
                  </a:cubicBezTo>
                  <a:cubicBezTo>
                    <a:pt x="111562" y="36362"/>
                    <a:pt x="109633" y="33778"/>
                    <a:pt x="107228" y="31766"/>
                  </a:cubicBezTo>
                  <a:cubicBezTo>
                    <a:pt x="104799" y="29766"/>
                    <a:pt x="101894" y="28349"/>
                    <a:pt x="98810" y="27682"/>
                  </a:cubicBezTo>
                  <a:cubicBezTo>
                    <a:pt x="98429" y="27587"/>
                    <a:pt x="98036" y="27540"/>
                    <a:pt x="97643" y="27480"/>
                  </a:cubicBezTo>
                  <a:cubicBezTo>
                    <a:pt x="97251" y="27420"/>
                    <a:pt x="96870" y="27349"/>
                    <a:pt x="96477" y="27325"/>
                  </a:cubicBezTo>
                  <a:lnTo>
                    <a:pt x="95298" y="27266"/>
                  </a:lnTo>
                  <a:lnTo>
                    <a:pt x="94715" y="27218"/>
                  </a:lnTo>
                  <a:lnTo>
                    <a:pt x="94298" y="27206"/>
                  </a:lnTo>
                  <a:lnTo>
                    <a:pt x="71783" y="27206"/>
                  </a:lnTo>
                  <a:cubicBezTo>
                    <a:pt x="71140" y="27206"/>
                    <a:pt x="70676" y="27182"/>
                    <a:pt x="70676" y="27182"/>
                  </a:cubicBezTo>
                  <a:cubicBezTo>
                    <a:pt x="70650" y="27185"/>
                    <a:pt x="70624" y="27186"/>
                    <a:pt x="70598" y="27186"/>
                  </a:cubicBezTo>
                  <a:cubicBezTo>
                    <a:pt x="70484" y="27186"/>
                    <a:pt x="70376" y="27166"/>
                    <a:pt x="70259" y="27147"/>
                  </a:cubicBezTo>
                  <a:cubicBezTo>
                    <a:pt x="70116" y="27123"/>
                    <a:pt x="69973" y="27111"/>
                    <a:pt x="69830" y="27087"/>
                  </a:cubicBezTo>
                  <a:lnTo>
                    <a:pt x="69426" y="26980"/>
                  </a:lnTo>
                  <a:cubicBezTo>
                    <a:pt x="69283" y="26944"/>
                    <a:pt x="69140" y="26932"/>
                    <a:pt x="69009" y="26861"/>
                  </a:cubicBezTo>
                  <a:cubicBezTo>
                    <a:pt x="68747" y="26754"/>
                    <a:pt x="68473" y="26694"/>
                    <a:pt x="68223" y="26551"/>
                  </a:cubicBezTo>
                  <a:lnTo>
                    <a:pt x="67842" y="26361"/>
                  </a:lnTo>
                  <a:cubicBezTo>
                    <a:pt x="67723" y="26289"/>
                    <a:pt x="67604" y="26206"/>
                    <a:pt x="67473" y="26135"/>
                  </a:cubicBezTo>
                  <a:lnTo>
                    <a:pt x="67294" y="26027"/>
                  </a:lnTo>
                  <a:cubicBezTo>
                    <a:pt x="67235" y="25992"/>
                    <a:pt x="67175" y="25944"/>
                    <a:pt x="67116" y="25896"/>
                  </a:cubicBezTo>
                  <a:cubicBezTo>
                    <a:pt x="67009" y="25813"/>
                    <a:pt x="66890" y="25730"/>
                    <a:pt x="66771" y="25646"/>
                  </a:cubicBezTo>
                  <a:cubicBezTo>
                    <a:pt x="66663" y="25563"/>
                    <a:pt x="66568" y="25444"/>
                    <a:pt x="66461" y="25361"/>
                  </a:cubicBezTo>
                  <a:cubicBezTo>
                    <a:pt x="66354" y="25254"/>
                    <a:pt x="66223" y="25182"/>
                    <a:pt x="66140" y="25063"/>
                  </a:cubicBezTo>
                  <a:cubicBezTo>
                    <a:pt x="65961" y="24837"/>
                    <a:pt x="65735" y="24658"/>
                    <a:pt x="65592" y="24408"/>
                  </a:cubicBezTo>
                  <a:cubicBezTo>
                    <a:pt x="64889" y="23503"/>
                    <a:pt x="64401" y="22444"/>
                    <a:pt x="64235" y="21313"/>
                  </a:cubicBezTo>
                  <a:cubicBezTo>
                    <a:pt x="64211" y="21170"/>
                    <a:pt x="64175" y="20110"/>
                    <a:pt x="64175" y="20074"/>
                  </a:cubicBezTo>
                  <a:lnTo>
                    <a:pt x="64175" y="19979"/>
                  </a:lnTo>
                  <a:lnTo>
                    <a:pt x="64175" y="19169"/>
                  </a:lnTo>
                  <a:lnTo>
                    <a:pt x="64175" y="15895"/>
                  </a:lnTo>
                  <a:lnTo>
                    <a:pt x="66890" y="15895"/>
                  </a:lnTo>
                  <a:lnTo>
                    <a:pt x="5784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054;p35">
              <a:extLst>
                <a:ext uri="{FF2B5EF4-FFF2-40B4-BE49-F238E27FC236}">
                  <a16:creationId xmlns:a16="http://schemas.microsoft.com/office/drawing/2014/main" id="{EDE4C2B1-E644-42C7-5599-424707474AB8}"/>
                </a:ext>
              </a:extLst>
            </p:cNvPr>
            <p:cNvSpPr/>
            <p:nvPr/>
          </p:nvSpPr>
          <p:spPr>
            <a:xfrm>
              <a:off x="3124740" y="1467244"/>
              <a:ext cx="2847490" cy="3675956"/>
            </a:xfrm>
            <a:custGeom>
              <a:avLst/>
              <a:gdLst/>
              <a:ahLst/>
              <a:cxnLst/>
              <a:rect l="l" t="t" r="r" b="b"/>
              <a:pathLst>
                <a:path w="103002" h="132970" extrusionOk="0">
                  <a:moveTo>
                    <a:pt x="51507" y="1"/>
                  </a:moveTo>
                  <a:lnTo>
                    <a:pt x="51507" y="3727"/>
                  </a:lnTo>
                  <a:lnTo>
                    <a:pt x="52757" y="3727"/>
                  </a:lnTo>
                  <a:lnTo>
                    <a:pt x="52757" y="1"/>
                  </a:lnTo>
                  <a:close/>
                  <a:moveTo>
                    <a:pt x="51507" y="7442"/>
                  </a:moveTo>
                  <a:lnTo>
                    <a:pt x="51507" y="9180"/>
                  </a:lnTo>
                  <a:cubicBezTo>
                    <a:pt x="51507" y="9883"/>
                    <a:pt x="51566" y="10573"/>
                    <a:pt x="51662" y="11252"/>
                  </a:cubicBezTo>
                  <a:lnTo>
                    <a:pt x="52888" y="11073"/>
                  </a:lnTo>
                  <a:cubicBezTo>
                    <a:pt x="52793" y="10454"/>
                    <a:pt x="52757" y="9823"/>
                    <a:pt x="52757" y="9180"/>
                  </a:cubicBezTo>
                  <a:lnTo>
                    <a:pt x="52757" y="7442"/>
                  </a:lnTo>
                  <a:close/>
                  <a:moveTo>
                    <a:pt x="53888" y="14467"/>
                  </a:moveTo>
                  <a:lnTo>
                    <a:pt x="52757" y="14979"/>
                  </a:lnTo>
                  <a:cubicBezTo>
                    <a:pt x="53293" y="16157"/>
                    <a:pt x="53995" y="17265"/>
                    <a:pt x="54840" y="18265"/>
                  </a:cubicBezTo>
                  <a:lnTo>
                    <a:pt x="55781" y="17455"/>
                  </a:lnTo>
                  <a:cubicBezTo>
                    <a:pt x="55019" y="16550"/>
                    <a:pt x="54376" y="15550"/>
                    <a:pt x="53888" y="14467"/>
                  </a:cubicBezTo>
                  <a:close/>
                  <a:moveTo>
                    <a:pt x="58424" y="19812"/>
                  </a:moveTo>
                  <a:lnTo>
                    <a:pt x="57734" y="20848"/>
                  </a:lnTo>
                  <a:cubicBezTo>
                    <a:pt x="58817" y="21575"/>
                    <a:pt x="59984" y="22146"/>
                    <a:pt x="61222" y="22551"/>
                  </a:cubicBezTo>
                  <a:lnTo>
                    <a:pt x="61603" y="21360"/>
                  </a:lnTo>
                  <a:cubicBezTo>
                    <a:pt x="60484" y="21003"/>
                    <a:pt x="59412" y="20479"/>
                    <a:pt x="58424" y="19812"/>
                  </a:cubicBezTo>
                  <a:close/>
                  <a:moveTo>
                    <a:pt x="65092" y="21979"/>
                  </a:moveTo>
                  <a:lnTo>
                    <a:pt x="65056" y="23218"/>
                  </a:lnTo>
                  <a:cubicBezTo>
                    <a:pt x="65211" y="23218"/>
                    <a:pt x="65378" y="23230"/>
                    <a:pt x="65544" y="23230"/>
                  </a:cubicBezTo>
                  <a:lnTo>
                    <a:pt x="68795" y="23230"/>
                  </a:lnTo>
                  <a:lnTo>
                    <a:pt x="68795" y="21979"/>
                  </a:lnTo>
                  <a:close/>
                  <a:moveTo>
                    <a:pt x="72521" y="21979"/>
                  </a:moveTo>
                  <a:lnTo>
                    <a:pt x="72521" y="23230"/>
                  </a:lnTo>
                  <a:lnTo>
                    <a:pt x="76248" y="23230"/>
                  </a:lnTo>
                  <a:lnTo>
                    <a:pt x="76248" y="21979"/>
                  </a:lnTo>
                  <a:close/>
                  <a:moveTo>
                    <a:pt x="79975" y="21979"/>
                  </a:moveTo>
                  <a:lnTo>
                    <a:pt x="79975" y="23230"/>
                  </a:lnTo>
                  <a:lnTo>
                    <a:pt x="83689" y="23230"/>
                  </a:lnTo>
                  <a:lnTo>
                    <a:pt x="83689" y="21979"/>
                  </a:lnTo>
                  <a:close/>
                  <a:moveTo>
                    <a:pt x="87416" y="21979"/>
                  </a:moveTo>
                  <a:lnTo>
                    <a:pt x="87416" y="23230"/>
                  </a:lnTo>
                  <a:lnTo>
                    <a:pt x="88952" y="23230"/>
                  </a:lnTo>
                  <a:cubicBezTo>
                    <a:pt x="89654" y="23230"/>
                    <a:pt x="90357" y="23277"/>
                    <a:pt x="91035" y="23396"/>
                  </a:cubicBezTo>
                  <a:lnTo>
                    <a:pt x="91238" y="22170"/>
                  </a:lnTo>
                  <a:cubicBezTo>
                    <a:pt x="90488" y="22039"/>
                    <a:pt x="89726" y="21979"/>
                    <a:pt x="88952" y="21979"/>
                  </a:cubicBezTo>
                  <a:close/>
                  <a:moveTo>
                    <a:pt x="94941" y="23313"/>
                  </a:moveTo>
                  <a:lnTo>
                    <a:pt x="94417" y="24444"/>
                  </a:lnTo>
                  <a:cubicBezTo>
                    <a:pt x="95488" y="24944"/>
                    <a:pt x="96477" y="25599"/>
                    <a:pt x="97370" y="26385"/>
                  </a:cubicBezTo>
                  <a:lnTo>
                    <a:pt x="98191" y="25444"/>
                  </a:lnTo>
                  <a:cubicBezTo>
                    <a:pt x="97215" y="24587"/>
                    <a:pt x="96119" y="23873"/>
                    <a:pt x="94941" y="23313"/>
                  </a:cubicBezTo>
                  <a:close/>
                  <a:moveTo>
                    <a:pt x="100739" y="28373"/>
                  </a:moveTo>
                  <a:lnTo>
                    <a:pt x="99691" y="29052"/>
                  </a:lnTo>
                  <a:cubicBezTo>
                    <a:pt x="100346" y="30052"/>
                    <a:pt x="100846" y="31135"/>
                    <a:pt x="101192" y="32266"/>
                  </a:cubicBezTo>
                  <a:lnTo>
                    <a:pt x="102382" y="31897"/>
                  </a:lnTo>
                  <a:cubicBezTo>
                    <a:pt x="102001" y="30659"/>
                    <a:pt x="101442" y="29468"/>
                    <a:pt x="100739" y="28373"/>
                  </a:cubicBezTo>
                  <a:close/>
                  <a:moveTo>
                    <a:pt x="102989" y="35731"/>
                  </a:moveTo>
                  <a:lnTo>
                    <a:pt x="101751" y="35755"/>
                  </a:lnTo>
                  <a:cubicBezTo>
                    <a:pt x="101751" y="35850"/>
                    <a:pt x="101751" y="35934"/>
                    <a:pt x="101751" y="36017"/>
                  </a:cubicBezTo>
                  <a:cubicBezTo>
                    <a:pt x="101751" y="37124"/>
                    <a:pt x="101608" y="38220"/>
                    <a:pt x="101334" y="39267"/>
                  </a:cubicBezTo>
                  <a:lnTo>
                    <a:pt x="102537" y="39589"/>
                  </a:lnTo>
                  <a:cubicBezTo>
                    <a:pt x="102846" y="38434"/>
                    <a:pt x="103001" y="37231"/>
                    <a:pt x="103001" y="36017"/>
                  </a:cubicBezTo>
                  <a:cubicBezTo>
                    <a:pt x="103001" y="35922"/>
                    <a:pt x="102989" y="35826"/>
                    <a:pt x="102989" y="35731"/>
                  </a:cubicBezTo>
                  <a:close/>
                  <a:moveTo>
                    <a:pt x="99977" y="42541"/>
                  </a:moveTo>
                  <a:cubicBezTo>
                    <a:pt x="99370" y="43553"/>
                    <a:pt x="98620" y="44482"/>
                    <a:pt x="97763" y="45304"/>
                  </a:cubicBezTo>
                  <a:lnTo>
                    <a:pt x="98620" y="46209"/>
                  </a:lnTo>
                  <a:cubicBezTo>
                    <a:pt x="99560" y="45316"/>
                    <a:pt x="100382" y="44292"/>
                    <a:pt x="101037" y="43172"/>
                  </a:cubicBezTo>
                  <a:lnTo>
                    <a:pt x="99977" y="42541"/>
                  </a:lnTo>
                  <a:close/>
                  <a:moveTo>
                    <a:pt x="94881" y="47363"/>
                  </a:moveTo>
                  <a:cubicBezTo>
                    <a:pt x="93833" y="47911"/>
                    <a:pt x="92714" y="48316"/>
                    <a:pt x="91547" y="48554"/>
                  </a:cubicBezTo>
                  <a:lnTo>
                    <a:pt x="91797" y="49769"/>
                  </a:lnTo>
                  <a:cubicBezTo>
                    <a:pt x="93071" y="49507"/>
                    <a:pt x="94310" y="49066"/>
                    <a:pt x="95465" y="48471"/>
                  </a:cubicBezTo>
                  <a:lnTo>
                    <a:pt x="94881" y="47363"/>
                  </a:lnTo>
                  <a:close/>
                  <a:moveTo>
                    <a:pt x="17205" y="48816"/>
                  </a:moveTo>
                  <a:lnTo>
                    <a:pt x="17205" y="50054"/>
                  </a:lnTo>
                  <a:lnTo>
                    <a:pt x="20931" y="50054"/>
                  </a:lnTo>
                  <a:lnTo>
                    <a:pt x="20931" y="48816"/>
                  </a:lnTo>
                  <a:close/>
                  <a:moveTo>
                    <a:pt x="24658" y="48816"/>
                  </a:moveTo>
                  <a:lnTo>
                    <a:pt x="24658" y="50054"/>
                  </a:lnTo>
                  <a:lnTo>
                    <a:pt x="28373" y="50054"/>
                  </a:lnTo>
                  <a:lnTo>
                    <a:pt x="28373" y="48816"/>
                  </a:lnTo>
                  <a:close/>
                  <a:moveTo>
                    <a:pt x="32100" y="48816"/>
                  </a:moveTo>
                  <a:lnTo>
                    <a:pt x="32100" y="50054"/>
                  </a:lnTo>
                  <a:lnTo>
                    <a:pt x="35826" y="50054"/>
                  </a:lnTo>
                  <a:lnTo>
                    <a:pt x="35826" y="48816"/>
                  </a:lnTo>
                  <a:close/>
                  <a:moveTo>
                    <a:pt x="39553" y="48816"/>
                  </a:moveTo>
                  <a:lnTo>
                    <a:pt x="39553" y="50054"/>
                  </a:lnTo>
                  <a:lnTo>
                    <a:pt x="43280" y="50054"/>
                  </a:lnTo>
                  <a:lnTo>
                    <a:pt x="43280" y="48816"/>
                  </a:lnTo>
                  <a:close/>
                  <a:moveTo>
                    <a:pt x="47006" y="48816"/>
                  </a:moveTo>
                  <a:lnTo>
                    <a:pt x="47006" y="50054"/>
                  </a:lnTo>
                  <a:lnTo>
                    <a:pt x="50721" y="50054"/>
                  </a:lnTo>
                  <a:lnTo>
                    <a:pt x="50721" y="48816"/>
                  </a:lnTo>
                  <a:close/>
                  <a:moveTo>
                    <a:pt x="54448" y="48816"/>
                  </a:moveTo>
                  <a:lnTo>
                    <a:pt x="54448" y="50054"/>
                  </a:lnTo>
                  <a:lnTo>
                    <a:pt x="58174" y="50054"/>
                  </a:lnTo>
                  <a:lnTo>
                    <a:pt x="58174" y="48816"/>
                  </a:lnTo>
                  <a:close/>
                  <a:moveTo>
                    <a:pt x="61901" y="48816"/>
                  </a:moveTo>
                  <a:lnTo>
                    <a:pt x="61901" y="50054"/>
                  </a:lnTo>
                  <a:lnTo>
                    <a:pt x="65628" y="50054"/>
                  </a:lnTo>
                  <a:lnTo>
                    <a:pt x="65628" y="48816"/>
                  </a:lnTo>
                  <a:close/>
                  <a:moveTo>
                    <a:pt x="69342" y="48816"/>
                  </a:moveTo>
                  <a:lnTo>
                    <a:pt x="69342" y="50054"/>
                  </a:lnTo>
                  <a:lnTo>
                    <a:pt x="73069" y="50054"/>
                  </a:lnTo>
                  <a:lnTo>
                    <a:pt x="73069" y="48816"/>
                  </a:lnTo>
                  <a:close/>
                  <a:moveTo>
                    <a:pt x="76796" y="48816"/>
                  </a:moveTo>
                  <a:lnTo>
                    <a:pt x="76796" y="50054"/>
                  </a:lnTo>
                  <a:lnTo>
                    <a:pt x="80522" y="50054"/>
                  </a:lnTo>
                  <a:lnTo>
                    <a:pt x="80522" y="48816"/>
                  </a:lnTo>
                  <a:close/>
                  <a:moveTo>
                    <a:pt x="84249" y="48816"/>
                  </a:moveTo>
                  <a:lnTo>
                    <a:pt x="84249" y="50054"/>
                  </a:lnTo>
                  <a:lnTo>
                    <a:pt x="87976" y="50054"/>
                  </a:lnTo>
                  <a:lnTo>
                    <a:pt x="87976" y="48816"/>
                  </a:lnTo>
                  <a:close/>
                  <a:moveTo>
                    <a:pt x="13454" y="48828"/>
                  </a:moveTo>
                  <a:cubicBezTo>
                    <a:pt x="12157" y="48876"/>
                    <a:pt x="10871" y="49102"/>
                    <a:pt x="9632" y="49507"/>
                  </a:cubicBezTo>
                  <a:lnTo>
                    <a:pt x="10013" y="50685"/>
                  </a:lnTo>
                  <a:cubicBezTo>
                    <a:pt x="11145" y="50316"/>
                    <a:pt x="12311" y="50114"/>
                    <a:pt x="13502" y="50066"/>
                  </a:cubicBezTo>
                  <a:lnTo>
                    <a:pt x="13454" y="48828"/>
                  </a:lnTo>
                  <a:close/>
                  <a:moveTo>
                    <a:pt x="6144" y="51209"/>
                  </a:moveTo>
                  <a:cubicBezTo>
                    <a:pt x="5072" y="51935"/>
                    <a:pt x="4096" y="52805"/>
                    <a:pt x="3251" y="53805"/>
                  </a:cubicBezTo>
                  <a:lnTo>
                    <a:pt x="4203" y="54602"/>
                  </a:lnTo>
                  <a:cubicBezTo>
                    <a:pt x="4965" y="53698"/>
                    <a:pt x="5858" y="52900"/>
                    <a:pt x="6834" y="52233"/>
                  </a:cubicBezTo>
                  <a:lnTo>
                    <a:pt x="6144" y="51209"/>
                  </a:lnTo>
                  <a:close/>
                  <a:moveTo>
                    <a:pt x="1179" y="57091"/>
                  </a:moveTo>
                  <a:cubicBezTo>
                    <a:pt x="643" y="58270"/>
                    <a:pt x="286" y="59532"/>
                    <a:pt x="96" y="60818"/>
                  </a:cubicBezTo>
                  <a:lnTo>
                    <a:pt x="1322" y="60996"/>
                  </a:lnTo>
                  <a:cubicBezTo>
                    <a:pt x="1489" y="59817"/>
                    <a:pt x="1822" y="58674"/>
                    <a:pt x="2310" y="57603"/>
                  </a:cubicBezTo>
                  <a:lnTo>
                    <a:pt x="1179" y="57091"/>
                  </a:lnTo>
                  <a:close/>
                  <a:moveTo>
                    <a:pt x="1239" y="64568"/>
                  </a:moveTo>
                  <a:lnTo>
                    <a:pt x="0" y="64675"/>
                  </a:lnTo>
                  <a:cubicBezTo>
                    <a:pt x="107" y="65973"/>
                    <a:pt x="405" y="67247"/>
                    <a:pt x="869" y="68461"/>
                  </a:cubicBezTo>
                  <a:lnTo>
                    <a:pt x="2024" y="68021"/>
                  </a:lnTo>
                  <a:cubicBezTo>
                    <a:pt x="1608" y="66914"/>
                    <a:pt x="1346" y="65747"/>
                    <a:pt x="1239" y="64568"/>
                  </a:cubicBezTo>
                  <a:close/>
                  <a:moveTo>
                    <a:pt x="3739" y="71116"/>
                  </a:moveTo>
                  <a:lnTo>
                    <a:pt x="2751" y="71855"/>
                  </a:lnTo>
                  <a:cubicBezTo>
                    <a:pt x="3525" y="72902"/>
                    <a:pt x="4453" y="73831"/>
                    <a:pt x="5477" y="74617"/>
                  </a:cubicBezTo>
                  <a:lnTo>
                    <a:pt x="6239" y="73629"/>
                  </a:lnTo>
                  <a:cubicBezTo>
                    <a:pt x="5287" y="72902"/>
                    <a:pt x="4453" y="72057"/>
                    <a:pt x="3739" y="71116"/>
                  </a:cubicBezTo>
                  <a:close/>
                  <a:moveTo>
                    <a:pt x="9323" y="75367"/>
                  </a:moveTo>
                  <a:lnTo>
                    <a:pt x="8870" y="76522"/>
                  </a:lnTo>
                  <a:cubicBezTo>
                    <a:pt x="10073" y="76998"/>
                    <a:pt x="11347" y="77296"/>
                    <a:pt x="12645" y="77415"/>
                  </a:cubicBezTo>
                  <a:lnTo>
                    <a:pt x="12764" y="76177"/>
                  </a:lnTo>
                  <a:cubicBezTo>
                    <a:pt x="11585" y="76069"/>
                    <a:pt x="10418" y="75796"/>
                    <a:pt x="9323" y="75367"/>
                  </a:cubicBezTo>
                  <a:close/>
                  <a:moveTo>
                    <a:pt x="16431" y="76236"/>
                  </a:moveTo>
                  <a:lnTo>
                    <a:pt x="16431" y="77486"/>
                  </a:lnTo>
                  <a:lnTo>
                    <a:pt x="20158" y="77486"/>
                  </a:lnTo>
                  <a:lnTo>
                    <a:pt x="20158" y="76236"/>
                  </a:lnTo>
                  <a:close/>
                  <a:moveTo>
                    <a:pt x="23872" y="76236"/>
                  </a:moveTo>
                  <a:lnTo>
                    <a:pt x="23872" y="77486"/>
                  </a:lnTo>
                  <a:lnTo>
                    <a:pt x="27599" y="77486"/>
                  </a:lnTo>
                  <a:lnTo>
                    <a:pt x="27599" y="76236"/>
                  </a:lnTo>
                  <a:close/>
                  <a:moveTo>
                    <a:pt x="31326" y="76236"/>
                  </a:moveTo>
                  <a:lnTo>
                    <a:pt x="31326" y="77486"/>
                  </a:lnTo>
                  <a:lnTo>
                    <a:pt x="35052" y="77486"/>
                  </a:lnTo>
                  <a:lnTo>
                    <a:pt x="35052" y="76236"/>
                  </a:lnTo>
                  <a:close/>
                  <a:moveTo>
                    <a:pt x="38779" y="76236"/>
                  </a:moveTo>
                  <a:lnTo>
                    <a:pt x="38779" y="77486"/>
                  </a:lnTo>
                  <a:lnTo>
                    <a:pt x="42494" y="77486"/>
                  </a:lnTo>
                  <a:lnTo>
                    <a:pt x="42494" y="76236"/>
                  </a:lnTo>
                  <a:close/>
                  <a:moveTo>
                    <a:pt x="46220" y="76236"/>
                  </a:moveTo>
                  <a:lnTo>
                    <a:pt x="46220" y="77486"/>
                  </a:lnTo>
                  <a:lnTo>
                    <a:pt x="49947" y="77486"/>
                  </a:lnTo>
                  <a:lnTo>
                    <a:pt x="49947" y="76236"/>
                  </a:lnTo>
                  <a:close/>
                  <a:moveTo>
                    <a:pt x="53674" y="76236"/>
                  </a:moveTo>
                  <a:lnTo>
                    <a:pt x="53674" y="77486"/>
                  </a:lnTo>
                  <a:lnTo>
                    <a:pt x="57400" y="77486"/>
                  </a:lnTo>
                  <a:lnTo>
                    <a:pt x="57400" y="76236"/>
                  </a:lnTo>
                  <a:close/>
                  <a:moveTo>
                    <a:pt x="61127" y="76236"/>
                  </a:moveTo>
                  <a:lnTo>
                    <a:pt x="61127" y="77486"/>
                  </a:lnTo>
                  <a:lnTo>
                    <a:pt x="64842" y="77486"/>
                  </a:lnTo>
                  <a:lnTo>
                    <a:pt x="64842" y="76236"/>
                  </a:lnTo>
                  <a:close/>
                  <a:moveTo>
                    <a:pt x="68568" y="76236"/>
                  </a:moveTo>
                  <a:lnTo>
                    <a:pt x="68568" y="77486"/>
                  </a:lnTo>
                  <a:lnTo>
                    <a:pt x="72295" y="77486"/>
                  </a:lnTo>
                  <a:lnTo>
                    <a:pt x="72295" y="76236"/>
                  </a:lnTo>
                  <a:close/>
                  <a:moveTo>
                    <a:pt x="76022" y="76236"/>
                  </a:moveTo>
                  <a:lnTo>
                    <a:pt x="76022" y="77486"/>
                  </a:lnTo>
                  <a:lnTo>
                    <a:pt x="79748" y="77486"/>
                  </a:lnTo>
                  <a:lnTo>
                    <a:pt x="79748" y="76236"/>
                  </a:lnTo>
                  <a:close/>
                  <a:moveTo>
                    <a:pt x="83475" y="76236"/>
                  </a:moveTo>
                  <a:lnTo>
                    <a:pt x="83475" y="77486"/>
                  </a:lnTo>
                  <a:lnTo>
                    <a:pt x="87190" y="77486"/>
                  </a:lnTo>
                  <a:lnTo>
                    <a:pt x="87190" y="76236"/>
                  </a:lnTo>
                  <a:close/>
                  <a:moveTo>
                    <a:pt x="91000" y="76391"/>
                  </a:moveTo>
                  <a:lnTo>
                    <a:pt x="90821" y="77617"/>
                  </a:lnTo>
                  <a:cubicBezTo>
                    <a:pt x="92000" y="77784"/>
                    <a:pt x="93143" y="78117"/>
                    <a:pt x="94214" y="78605"/>
                  </a:cubicBezTo>
                  <a:lnTo>
                    <a:pt x="94726" y="77474"/>
                  </a:lnTo>
                  <a:cubicBezTo>
                    <a:pt x="93548" y="76939"/>
                    <a:pt x="92286" y="76569"/>
                    <a:pt x="91000" y="76391"/>
                  </a:cubicBezTo>
                  <a:close/>
                  <a:moveTo>
                    <a:pt x="98013" y="79546"/>
                  </a:moveTo>
                  <a:lnTo>
                    <a:pt x="97215" y="80499"/>
                  </a:lnTo>
                  <a:cubicBezTo>
                    <a:pt x="98120" y="81261"/>
                    <a:pt x="98917" y="82153"/>
                    <a:pt x="99572" y="83130"/>
                  </a:cubicBezTo>
                  <a:lnTo>
                    <a:pt x="100608" y="82439"/>
                  </a:lnTo>
                  <a:cubicBezTo>
                    <a:pt x="99882" y="81356"/>
                    <a:pt x="99001" y="80391"/>
                    <a:pt x="98013" y="79546"/>
                  </a:cubicBezTo>
                  <a:close/>
                  <a:moveTo>
                    <a:pt x="102311" y="85928"/>
                  </a:moveTo>
                  <a:lnTo>
                    <a:pt x="101132" y="86309"/>
                  </a:lnTo>
                  <a:cubicBezTo>
                    <a:pt x="101489" y="87440"/>
                    <a:pt x="101703" y="88607"/>
                    <a:pt x="101751" y="89797"/>
                  </a:cubicBezTo>
                  <a:lnTo>
                    <a:pt x="102989" y="89750"/>
                  </a:lnTo>
                  <a:cubicBezTo>
                    <a:pt x="102942" y="88452"/>
                    <a:pt x="102716" y="87166"/>
                    <a:pt x="102311" y="85928"/>
                  </a:cubicBezTo>
                  <a:close/>
                  <a:moveTo>
                    <a:pt x="101430" y="93333"/>
                  </a:moveTo>
                  <a:cubicBezTo>
                    <a:pt x="101156" y="94488"/>
                    <a:pt x="100727" y="95596"/>
                    <a:pt x="100156" y="96631"/>
                  </a:cubicBezTo>
                  <a:lnTo>
                    <a:pt x="101239" y="97239"/>
                  </a:lnTo>
                  <a:cubicBezTo>
                    <a:pt x="101870" y="96096"/>
                    <a:pt x="102346" y="94881"/>
                    <a:pt x="102632" y="93619"/>
                  </a:cubicBezTo>
                  <a:lnTo>
                    <a:pt x="101430" y="93333"/>
                  </a:lnTo>
                  <a:close/>
                  <a:moveTo>
                    <a:pt x="98024" y="99465"/>
                  </a:moveTo>
                  <a:cubicBezTo>
                    <a:pt x="97191" y="100310"/>
                    <a:pt x="96239" y="101025"/>
                    <a:pt x="95215" y="101608"/>
                  </a:cubicBezTo>
                  <a:lnTo>
                    <a:pt x="95822" y="102692"/>
                  </a:lnTo>
                  <a:cubicBezTo>
                    <a:pt x="96953" y="102061"/>
                    <a:pt x="97989" y="101263"/>
                    <a:pt x="98906" y="100346"/>
                  </a:cubicBezTo>
                  <a:lnTo>
                    <a:pt x="98024" y="99465"/>
                  </a:lnTo>
                  <a:close/>
                  <a:moveTo>
                    <a:pt x="66009" y="103239"/>
                  </a:moveTo>
                  <a:lnTo>
                    <a:pt x="66009" y="104478"/>
                  </a:lnTo>
                  <a:lnTo>
                    <a:pt x="69735" y="104478"/>
                  </a:lnTo>
                  <a:lnTo>
                    <a:pt x="69735" y="103239"/>
                  </a:lnTo>
                  <a:close/>
                  <a:moveTo>
                    <a:pt x="73462" y="103239"/>
                  </a:moveTo>
                  <a:lnTo>
                    <a:pt x="73462" y="104478"/>
                  </a:lnTo>
                  <a:lnTo>
                    <a:pt x="77189" y="104478"/>
                  </a:lnTo>
                  <a:lnTo>
                    <a:pt x="77189" y="103239"/>
                  </a:lnTo>
                  <a:close/>
                  <a:moveTo>
                    <a:pt x="80915" y="103239"/>
                  </a:moveTo>
                  <a:lnTo>
                    <a:pt x="80915" y="104478"/>
                  </a:lnTo>
                  <a:lnTo>
                    <a:pt x="84630" y="104478"/>
                  </a:lnTo>
                  <a:lnTo>
                    <a:pt x="84630" y="103239"/>
                  </a:lnTo>
                  <a:close/>
                  <a:moveTo>
                    <a:pt x="91917" y="102894"/>
                  </a:moveTo>
                  <a:cubicBezTo>
                    <a:pt x="90952" y="103120"/>
                    <a:pt x="89952" y="103239"/>
                    <a:pt x="88952" y="103239"/>
                  </a:cubicBezTo>
                  <a:lnTo>
                    <a:pt x="88357" y="103239"/>
                  </a:lnTo>
                  <a:lnTo>
                    <a:pt x="88357" y="104478"/>
                  </a:lnTo>
                  <a:lnTo>
                    <a:pt x="88952" y="104478"/>
                  </a:lnTo>
                  <a:cubicBezTo>
                    <a:pt x="90047" y="104478"/>
                    <a:pt x="91143" y="104359"/>
                    <a:pt x="92202" y="104109"/>
                  </a:cubicBezTo>
                  <a:lnTo>
                    <a:pt x="91917" y="102894"/>
                  </a:lnTo>
                  <a:close/>
                  <a:moveTo>
                    <a:pt x="62175" y="103644"/>
                  </a:moveTo>
                  <a:cubicBezTo>
                    <a:pt x="60913" y="103954"/>
                    <a:pt x="59698" y="104442"/>
                    <a:pt x="58567" y="105097"/>
                  </a:cubicBezTo>
                  <a:lnTo>
                    <a:pt x="59186" y="106168"/>
                  </a:lnTo>
                  <a:cubicBezTo>
                    <a:pt x="60210" y="105585"/>
                    <a:pt x="61317" y="105132"/>
                    <a:pt x="62472" y="104847"/>
                  </a:cubicBezTo>
                  <a:lnTo>
                    <a:pt x="62175" y="103644"/>
                  </a:lnTo>
                  <a:close/>
                  <a:moveTo>
                    <a:pt x="55495" y="107478"/>
                  </a:moveTo>
                  <a:cubicBezTo>
                    <a:pt x="54590" y="108407"/>
                    <a:pt x="53817" y="109454"/>
                    <a:pt x="53197" y="110597"/>
                  </a:cubicBezTo>
                  <a:lnTo>
                    <a:pt x="54293" y="111193"/>
                  </a:lnTo>
                  <a:cubicBezTo>
                    <a:pt x="54852" y="110145"/>
                    <a:pt x="55555" y="109193"/>
                    <a:pt x="56388" y="108335"/>
                  </a:cubicBezTo>
                  <a:lnTo>
                    <a:pt x="55495" y="107478"/>
                  </a:lnTo>
                  <a:close/>
                  <a:moveTo>
                    <a:pt x="51840" y="114241"/>
                  </a:moveTo>
                  <a:cubicBezTo>
                    <a:pt x="51626" y="115229"/>
                    <a:pt x="51507" y="116253"/>
                    <a:pt x="51507" y="117277"/>
                  </a:cubicBezTo>
                  <a:lnTo>
                    <a:pt x="51507" y="118075"/>
                  </a:lnTo>
                  <a:lnTo>
                    <a:pt x="52745" y="118075"/>
                  </a:lnTo>
                  <a:lnTo>
                    <a:pt x="52745" y="117277"/>
                  </a:lnTo>
                  <a:cubicBezTo>
                    <a:pt x="52745" y="116348"/>
                    <a:pt x="52852" y="115408"/>
                    <a:pt x="53055" y="114503"/>
                  </a:cubicBezTo>
                  <a:lnTo>
                    <a:pt x="51840" y="114241"/>
                  </a:lnTo>
                  <a:close/>
                  <a:moveTo>
                    <a:pt x="51507" y="121801"/>
                  </a:moveTo>
                  <a:lnTo>
                    <a:pt x="51507" y="125528"/>
                  </a:lnTo>
                  <a:lnTo>
                    <a:pt x="52757" y="125528"/>
                  </a:lnTo>
                  <a:lnTo>
                    <a:pt x="52757" y="121801"/>
                  </a:lnTo>
                  <a:close/>
                  <a:moveTo>
                    <a:pt x="51507" y="129243"/>
                  </a:moveTo>
                  <a:lnTo>
                    <a:pt x="51507" y="132969"/>
                  </a:lnTo>
                  <a:lnTo>
                    <a:pt x="52757" y="132969"/>
                  </a:lnTo>
                  <a:lnTo>
                    <a:pt x="52757" y="1292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055;p35">
            <a:extLst>
              <a:ext uri="{FF2B5EF4-FFF2-40B4-BE49-F238E27FC236}">
                <a16:creationId xmlns:a16="http://schemas.microsoft.com/office/drawing/2014/main" id="{D7D00F3E-8BD5-E467-35E2-F2136DF91CF8}"/>
              </a:ext>
            </a:extLst>
          </p:cNvPr>
          <p:cNvGrpSpPr/>
          <p:nvPr/>
        </p:nvGrpSpPr>
        <p:grpSpPr>
          <a:xfrm>
            <a:off x="1027520" y="3900071"/>
            <a:ext cx="3100700" cy="1454353"/>
            <a:chOff x="493776" y="2900830"/>
            <a:chExt cx="2738899" cy="988215"/>
          </a:xfrm>
        </p:grpSpPr>
        <p:sp>
          <p:nvSpPr>
            <p:cNvPr id="20" name="Google Shape;1056;p35">
              <a:extLst>
                <a:ext uri="{FF2B5EF4-FFF2-40B4-BE49-F238E27FC236}">
                  <a16:creationId xmlns:a16="http://schemas.microsoft.com/office/drawing/2014/main" id="{64667B8F-8A5B-681A-AF31-D16C9801735A}"/>
                </a:ext>
              </a:extLst>
            </p:cNvPr>
            <p:cNvSpPr txBox="1"/>
            <p:nvPr/>
          </p:nvSpPr>
          <p:spPr>
            <a:xfrm>
              <a:off x="493776" y="3354145"/>
              <a:ext cx="2389806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Loading the Model into the PBI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Changing names and creating </a:t>
              </a:r>
              <a:r>
                <a:rPr lang="sv-SE" sz="1200" b="0" i="0" dirty="0">
                  <a:effectLst/>
                  <a:latin typeface="Roboto" panose="02000000000000000000" pitchFamily="2" charset="0"/>
                </a:rPr>
                <a:t>measures </a:t>
              </a: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table</a:t>
              </a:r>
              <a:b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endParaRPr lang="en-US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Hiding </a:t>
              </a:r>
              <a:r>
                <a:rPr lang="sv-SE" sz="1200" b="0" i="0" dirty="0">
                  <a:effectLst/>
                  <a:latin typeface="Roboto" panose="02000000000000000000" pitchFamily="2" charset="0"/>
                </a:rPr>
                <a:t>unnecessary</a:t>
              </a:r>
              <a:r>
                <a:rPr lang="ru-RU" sz="1200" b="0" i="0" dirty="0">
                  <a:effectLst/>
                  <a:latin typeface="Roboto" panose="02000000000000000000" pitchFamily="2" charset="0"/>
                </a:rPr>
                <a:t> </a:t>
              </a:r>
              <a:r>
                <a:rPr lang="en-US" sz="1200" dirty="0">
                  <a:latin typeface="Roboto" panose="02000000000000000000" pitchFamily="2" charset="0"/>
                </a:rPr>
                <a:t>columns and tables</a:t>
              </a:r>
              <a:br>
                <a:rPr lang="en-US" sz="1200" b="0" i="0" dirty="0">
                  <a:effectLst/>
                  <a:latin typeface="Roboto" panose="02000000000000000000" pitchFamily="2" charset="0"/>
                </a:rPr>
              </a:br>
              <a:r>
                <a:rPr lang="en-US" sz="1200" b="0" i="0" dirty="0">
                  <a:effectLst/>
                  <a:latin typeface="Roboto" panose="02000000000000000000" pitchFamily="2" charset="0"/>
                </a:rPr>
                <a:t> 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434343"/>
                  </a:solidFill>
                  <a:latin typeface="Roboto" panose="02000000000000000000" pitchFamily="2" charset="0"/>
                  <a:ea typeface="Roboto"/>
                  <a:cs typeface="Roboto"/>
                  <a:sym typeface="Roboto"/>
                </a:rPr>
                <a:t>Creating KPI and Graphs </a:t>
              </a:r>
              <a:br>
                <a:rPr lang="en-US" sz="1200" dirty="0">
                  <a:solidFill>
                    <a:srgbClr val="434343"/>
                  </a:solidFill>
                  <a:latin typeface="Roboto" panose="02000000000000000000" pitchFamily="2" charset="0"/>
                  <a:ea typeface="Roboto"/>
                  <a:cs typeface="Roboto"/>
                  <a:sym typeface="Roboto"/>
                </a:rPr>
              </a:br>
              <a:endParaRPr lang="en-US" sz="1200" dirty="0">
                <a:solidFill>
                  <a:srgbClr val="434343"/>
                </a:solidFill>
                <a:latin typeface="Roboto" panose="02000000000000000000" pitchFamily="2" charset="0"/>
                <a:ea typeface="Roboto"/>
                <a:cs typeface="Roboto"/>
                <a:sym typeface="Roboto"/>
              </a:endParaRP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Exploring the Model using Dax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1" name="Google Shape;1057;p35">
              <a:extLst>
                <a:ext uri="{FF2B5EF4-FFF2-40B4-BE49-F238E27FC236}">
                  <a16:creationId xmlns:a16="http://schemas.microsoft.com/office/drawing/2014/main" id="{E0E47265-04C3-A73E-E5F6-56B66005826A}"/>
                </a:ext>
              </a:extLst>
            </p:cNvPr>
            <p:cNvGrpSpPr/>
            <p:nvPr/>
          </p:nvGrpSpPr>
          <p:grpSpPr>
            <a:xfrm rot="10800000">
              <a:off x="2665675" y="2900830"/>
              <a:ext cx="567000" cy="567000"/>
              <a:chOff x="6604775" y="1679913"/>
              <a:chExt cx="567000" cy="567000"/>
            </a:xfrm>
          </p:grpSpPr>
          <p:sp>
            <p:nvSpPr>
              <p:cNvPr id="23" name="Google Shape;1058;p35">
                <a:extLst>
                  <a:ext uri="{FF2B5EF4-FFF2-40B4-BE49-F238E27FC236}">
                    <a16:creationId xmlns:a16="http://schemas.microsoft.com/office/drawing/2014/main" id="{15462D8C-400B-5912-A8D6-C4B4BCE973F1}"/>
                  </a:ext>
                </a:extLst>
              </p:cNvPr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059;p35">
                <a:extLst>
                  <a:ext uri="{FF2B5EF4-FFF2-40B4-BE49-F238E27FC236}">
                    <a16:creationId xmlns:a16="http://schemas.microsoft.com/office/drawing/2014/main" id="{0C5C29DC-95F6-6C3D-C6FB-17F45D149881}"/>
                  </a:ext>
                </a:extLst>
              </p:cNvPr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1060;p35">
              <a:extLst>
                <a:ext uri="{FF2B5EF4-FFF2-40B4-BE49-F238E27FC236}">
                  <a16:creationId xmlns:a16="http://schemas.microsoft.com/office/drawing/2014/main" id="{ABDBEBB7-CF03-86F1-DDEE-40D3F322333D}"/>
                </a:ext>
              </a:extLst>
            </p:cNvPr>
            <p:cNvSpPr/>
            <p:nvPr/>
          </p:nvSpPr>
          <p:spPr>
            <a:xfrm>
              <a:off x="710275" y="3033719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Power BI 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Google Shape;1061;p35">
            <a:extLst>
              <a:ext uri="{FF2B5EF4-FFF2-40B4-BE49-F238E27FC236}">
                <a16:creationId xmlns:a16="http://schemas.microsoft.com/office/drawing/2014/main" id="{B9A55B7D-30DB-4645-D27B-E2E9C5B01B31}"/>
              </a:ext>
            </a:extLst>
          </p:cNvPr>
          <p:cNvGrpSpPr/>
          <p:nvPr/>
        </p:nvGrpSpPr>
        <p:grpSpPr>
          <a:xfrm>
            <a:off x="6608960" y="1696823"/>
            <a:ext cx="3590842" cy="1492140"/>
            <a:chOff x="5911375" y="2257659"/>
            <a:chExt cx="3161467" cy="1101195"/>
          </a:xfrm>
        </p:grpSpPr>
        <p:sp>
          <p:nvSpPr>
            <p:cNvPr id="26" name="Google Shape;1062;p35">
              <a:extLst>
                <a:ext uri="{FF2B5EF4-FFF2-40B4-BE49-F238E27FC236}">
                  <a16:creationId xmlns:a16="http://schemas.microsoft.com/office/drawing/2014/main" id="{BDFC858D-FB10-32B2-EE47-1BD3F69E99FD}"/>
                </a:ext>
              </a:extLst>
            </p:cNvPr>
            <p:cNvSpPr txBox="1"/>
            <p:nvPr/>
          </p:nvSpPr>
          <p:spPr>
            <a:xfrm>
              <a:off x="6789863" y="2823954"/>
              <a:ext cx="2282979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43434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rPr>
                <a:t>Creating Connections and Star Scheme via BK and SK keys </a:t>
              </a:r>
              <a:br>
                <a:rPr lang="en" sz="1200" dirty="0">
                  <a:solidFill>
                    <a:srgbClr val="43434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rPr>
              </a:br>
              <a:endParaRPr lang="en" sz="1200" dirty="0">
                <a:solidFill>
                  <a:srgbClr val="43434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43434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rPr>
                <a:t>Defining M</a:t>
              </a:r>
              <a:r>
                <a:rPr lang="sv-SE" sz="1200" b="0" i="0" dirty="0">
                  <a:effectLst/>
                  <a:latin typeface="Roboto" panose="02000000000000000000" pitchFamily="2" charset="0"/>
                </a:rPr>
                <a:t>easure</a:t>
              </a:r>
              <a:r>
                <a:rPr lang="en-US" sz="1200" dirty="0">
                  <a:solidFill>
                    <a:srgbClr val="43434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rPr>
                <a:t>s and Calculated Columns</a:t>
              </a:r>
              <a:br>
                <a:rPr lang="en-US" sz="1200" dirty="0">
                  <a:solidFill>
                    <a:srgbClr val="43434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rPr>
              </a:br>
              <a:endParaRPr lang="en-US" sz="1200" dirty="0">
                <a:solidFill>
                  <a:srgbClr val="43434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43434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rPr>
                <a:t>Building Dashboard, Graphs and Tables based on the Model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sz="1200" dirty="0">
                <a:solidFill>
                  <a:srgbClr val="434343"/>
                </a:solidFill>
                <a:latin typeface="David" panose="020E0502060401010101" pitchFamily="34" charset="-79"/>
                <a:ea typeface="Roboto"/>
                <a:cs typeface="David" panose="020E0502060401010101" pitchFamily="34" charset="-79"/>
                <a:sym typeface="Roboto"/>
              </a:endParaRPr>
            </a:p>
          </p:txBody>
        </p:sp>
        <p:grpSp>
          <p:nvGrpSpPr>
            <p:cNvPr id="27" name="Google Shape;1063;p35">
              <a:extLst>
                <a:ext uri="{FF2B5EF4-FFF2-40B4-BE49-F238E27FC236}">
                  <a16:creationId xmlns:a16="http://schemas.microsoft.com/office/drawing/2014/main" id="{12EFDB07-DE83-B190-3485-BAE6E5587D64}"/>
                </a:ext>
              </a:extLst>
            </p:cNvPr>
            <p:cNvGrpSpPr/>
            <p:nvPr/>
          </p:nvGrpSpPr>
          <p:grpSpPr>
            <a:xfrm>
              <a:off x="5911375" y="2257659"/>
              <a:ext cx="567000" cy="567000"/>
              <a:chOff x="6604775" y="1679913"/>
              <a:chExt cx="567000" cy="567000"/>
            </a:xfrm>
          </p:grpSpPr>
          <p:sp>
            <p:nvSpPr>
              <p:cNvPr id="29" name="Google Shape;1064;p35">
                <a:extLst>
                  <a:ext uri="{FF2B5EF4-FFF2-40B4-BE49-F238E27FC236}">
                    <a16:creationId xmlns:a16="http://schemas.microsoft.com/office/drawing/2014/main" id="{31AD3355-B5D0-AB21-D10B-F37087726157}"/>
                  </a:ext>
                </a:extLst>
              </p:cNvPr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065;p35">
                <a:extLst>
                  <a:ext uri="{FF2B5EF4-FFF2-40B4-BE49-F238E27FC236}">
                    <a16:creationId xmlns:a16="http://schemas.microsoft.com/office/drawing/2014/main" id="{BC23E86D-3B4A-43F6-32B3-E0E54F68A884}"/>
                  </a:ext>
                </a:extLst>
              </p:cNvPr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" name="Google Shape;1066;p35">
              <a:extLst>
                <a:ext uri="{FF2B5EF4-FFF2-40B4-BE49-F238E27FC236}">
                  <a16:creationId xmlns:a16="http://schemas.microsoft.com/office/drawing/2014/main" id="{51511624-187A-F982-70CF-D4609415D1CF}"/>
                </a:ext>
              </a:extLst>
            </p:cNvPr>
            <p:cNvSpPr/>
            <p:nvPr/>
          </p:nvSpPr>
          <p:spPr>
            <a:xfrm>
              <a:off x="6783175" y="2390560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Power Pivot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Google Shape;1067;p35">
            <a:extLst>
              <a:ext uri="{FF2B5EF4-FFF2-40B4-BE49-F238E27FC236}">
                <a16:creationId xmlns:a16="http://schemas.microsoft.com/office/drawing/2014/main" id="{BD33386D-B0F6-36DA-911E-04D2084D91F1}"/>
              </a:ext>
            </a:extLst>
          </p:cNvPr>
          <p:cNvGrpSpPr/>
          <p:nvPr/>
        </p:nvGrpSpPr>
        <p:grpSpPr>
          <a:xfrm>
            <a:off x="7032278" y="4734194"/>
            <a:ext cx="3186380" cy="1287095"/>
            <a:chOff x="5969264" y="3662289"/>
            <a:chExt cx="2833337" cy="996711"/>
          </a:xfrm>
        </p:grpSpPr>
        <p:sp>
          <p:nvSpPr>
            <p:cNvPr id="32" name="Google Shape;1068;p35">
              <a:extLst>
                <a:ext uri="{FF2B5EF4-FFF2-40B4-BE49-F238E27FC236}">
                  <a16:creationId xmlns:a16="http://schemas.microsoft.com/office/drawing/2014/main" id="{73E44CC5-D5AD-1E2E-6470-490140FD1D6D}"/>
                </a:ext>
              </a:extLst>
            </p:cNvPr>
            <p:cNvSpPr txBox="1"/>
            <p:nvPr/>
          </p:nvSpPr>
          <p:spPr>
            <a:xfrm>
              <a:off x="6498882" y="4124100"/>
              <a:ext cx="2303719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Get</a:t>
              </a:r>
              <a:r>
                <a:rPr lang="sv-SE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ing </a:t>
              </a:r>
              <a:r>
                <a:rPr lang="sv-SE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Insights and analysing </a:t>
              </a:r>
              <a:r>
                <a:rPr lang="sv-SE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PBI </a:t>
              </a:r>
              <a:r>
                <a:rPr lang="sv-SE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and Power Pivot Dashboars and Graphs 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sv-SE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sv-SE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Creating Power Point based on the received information  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3" name="Google Shape;1069;p35">
              <a:extLst>
                <a:ext uri="{FF2B5EF4-FFF2-40B4-BE49-F238E27FC236}">
                  <a16:creationId xmlns:a16="http://schemas.microsoft.com/office/drawing/2014/main" id="{07CE76C1-994A-4357-0307-0A3388A6B07C}"/>
                </a:ext>
              </a:extLst>
            </p:cNvPr>
            <p:cNvGrpSpPr/>
            <p:nvPr/>
          </p:nvGrpSpPr>
          <p:grpSpPr>
            <a:xfrm>
              <a:off x="5969264" y="3678123"/>
              <a:ext cx="400930" cy="400930"/>
              <a:chOff x="6662664" y="1814048"/>
              <a:chExt cx="400930" cy="400930"/>
            </a:xfrm>
          </p:grpSpPr>
          <p:sp>
            <p:nvSpPr>
              <p:cNvPr id="35" name="Google Shape;1070;p35">
                <a:extLst>
                  <a:ext uri="{FF2B5EF4-FFF2-40B4-BE49-F238E27FC236}">
                    <a16:creationId xmlns:a16="http://schemas.microsoft.com/office/drawing/2014/main" id="{55302D16-FA31-EFAA-B294-8C0931FB2A09}"/>
                  </a:ext>
                </a:extLst>
              </p:cNvPr>
              <p:cNvSpPr/>
              <p:nvPr/>
            </p:nvSpPr>
            <p:spPr>
              <a:xfrm rot="2700000">
                <a:off x="6662664" y="18140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071;p35">
                <a:extLst>
                  <a:ext uri="{FF2B5EF4-FFF2-40B4-BE49-F238E27FC236}">
                    <a16:creationId xmlns:a16="http://schemas.microsoft.com/office/drawing/2014/main" id="{1A2EFE88-C364-3A1A-0C9A-2C912F73CD94}"/>
                  </a:ext>
                </a:extLst>
              </p:cNvPr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1072;p35">
              <a:extLst>
                <a:ext uri="{FF2B5EF4-FFF2-40B4-BE49-F238E27FC236}">
                  <a16:creationId xmlns:a16="http://schemas.microsoft.com/office/drawing/2014/main" id="{3F57639F-77E9-D718-1860-D463F958CB81}"/>
                </a:ext>
              </a:extLst>
            </p:cNvPr>
            <p:cNvSpPr/>
            <p:nvPr/>
          </p:nvSpPr>
          <p:spPr>
            <a:xfrm>
              <a:off x="6590381" y="3662289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General Analysis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7" name="Google Shape;1073;p35">
            <a:extLst>
              <a:ext uri="{FF2B5EF4-FFF2-40B4-BE49-F238E27FC236}">
                <a16:creationId xmlns:a16="http://schemas.microsoft.com/office/drawing/2014/main" id="{87A01171-88B8-0849-B038-E7C82ABB8628}"/>
              </a:ext>
            </a:extLst>
          </p:cNvPr>
          <p:cNvGrpSpPr/>
          <p:nvPr/>
        </p:nvGrpSpPr>
        <p:grpSpPr>
          <a:xfrm>
            <a:off x="1206632" y="1586205"/>
            <a:ext cx="4112782" cy="1383235"/>
            <a:chOff x="710275" y="1614488"/>
            <a:chExt cx="3704165" cy="1047541"/>
          </a:xfrm>
        </p:grpSpPr>
        <p:sp>
          <p:nvSpPr>
            <p:cNvPr id="38" name="Google Shape;1074;p35">
              <a:extLst>
                <a:ext uri="{FF2B5EF4-FFF2-40B4-BE49-F238E27FC236}">
                  <a16:creationId xmlns:a16="http://schemas.microsoft.com/office/drawing/2014/main" id="{D15C8A84-090F-1C16-D3DB-1F19B6448F3E}"/>
                </a:ext>
              </a:extLst>
            </p:cNvPr>
            <p:cNvSpPr txBox="1"/>
            <p:nvPr/>
          </p:nvSpPr>
          <p:spPr>
            <a:xfrm>
              <a:off x="752726" y="2127129"/>
              <a:ext cx="2232927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Data loading to Power Query</a:t>
              </a:r>
              <a:b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Creating Dim and Fact Tables</a:t>
              </a:r>
              <a:b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Creating Dim Date Table</a:t>
              </a:r>
              <a:b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Data Cleaning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9" name="Google Shape;1075;p35">
              <a:extLst>
                <a:ext uri="{FF2B5EF4-FFF2-40B4-BE49-F238E27FC236}">
                  <a16:creationId xmlns:a16="http://schemas.microsoft.com/office/drawing/2014/main" id="{E9BAE6EF-C114-3A32-D215-683739E91FEA}"/>
                </a:ext>
              </a:extLst>
            </p:cNvPr>
            <p:cNvGrpSpPr/>
            <p:nvPr/>
          </p:nvGrpSpPr>
          <p:grpSpPr>
            <a:xfrm rot="10800000">
              <a:off x="2665675" y="1614488"/>
              <a:ext cx="567000" cy="567000"/>
              <a:chOff x="8028600" y="1679913"/>
              <a:chExt cx="567000" cy="567000"/>
            </a:xfrm>
          </p:grpSpPr>
          <p:sp>
            <p:nvSpPr>
              <p:cNvPr id="42" name="Google Shape;1076;p35">
                <a:extLst>
                  <a:ext uri="{FF2B5EF4-FFF2-40B4-BE49-F238E27FC236}">
                    <a16:creationId xmlns:a16="http://schemas.microsoft.com/office/drawing/2014/main" id="{A4EC0752-C0BF-83E1-0857-C49E592DDF8A}"/>
                  </a:ext>
                </a:extLst>
              </p:cNvPr>
              <p:cNvSpPr/>
              <p:nvPr/>
            </p:nvSpPr>
            <p:spPr>
              <a:xfrm rot="2700000">
                <a:off x="8111635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rgbClr val="00B0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Google Shape;1077;p35">
                <a:extLst>
                  <a:ext uri="{FF2B5EF4-FFF2-40B4-BE49-F238E27FC236}">
                    <a16:creationId xmlns:a16="http://schemas.microsoft.com/office/drawing/2014/main" id="{41A7AEB1-E276-2AA0-66C7-20EE062F06C5}"/>
                  </a:ext>
                </a:extLst>
              </p:cNvPr>
              <p:cNvSpPr/>
              <p:nvPr/>
            </p:nvSpPr>
            <p:spPr>
              <a:xfrm>
                <a:off x="8186346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0" name="Google Shape;1078;p35">
              <a:extLst>
                <a:ext uri="{FF2B5EF4-FFF2-40B4-BE49-F238E27FC236}">
                  <a16:creationId xmlns:a16="http://schemas.microsoft.com/office/drawing/2014/main" id="{0F158FDB-2C88-B65D-3196-6036F5A53927}"/>
                </a:ext>
              </a:extLst>
            </p:cNvPr>
            <p:cNvSpPr/>
            <p:nvPr/>
          </p:nvSpPr>
          <p:spPr>
            <a:xfrm>
              <a:off x="710275" y="1747389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ETL </a:t>
              </a:r>
              <a:endParaRPr dirty="0">
                <a:solidFill>
                  <a:srgbClr val="FFFFFF"/>
                </a:solidFill>
              </a:endParaRPr>
            </a:p>
          </p:txBody>
        </p:sp>
        <p:cxnSp>
          <p:nvCxnSpPr>
            <p:cNvPr id="41" name="Google Shape;1079;p35">
              <a:extLst>
                <a:ext uri="{FF2B5EF4-FFF2-40B4-BE49-F238E27FC236}">
                  <a16:creationId xmlns:a16="http://schemas.microsoft.com/office/drawing/2014/main" id="{CF19394D-11AA-736C-BD11-A38503860AC1}"/>
                </a:ext>
              </a:extLst>
            </p:cNvPr>
            <p:cNvCxnSpPr>
              <a:stCxn id="42" idx="3"/>
            </p:cNvCxnSpPr>
            <p:nvPr/>
          </p:nvCxnSpPr>
          <p:spPr>
            <a:xfrm>
              <a:off x="3149640" y="1897988"/>
              <a:ext cx="1264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5785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ADD1792-E1C6-D925-1A34-3A8B0549F264}"/>
              </a:ext>
            </a:extLst>
          </p:cNvPr>
          <p:cNvSpPr/>
          <p:nvPr/>
        </p:nvSpPr>
        <p:spPr>
          <a:xfrm>
            <a:off x="0" y="0"/>
            <a:ext cx="4120055" cy="6598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8206D-5CE3-D40A-50B3-F78296721DCC}"/>
              </a:ext>
            </a:extLst>
          </p:cNvPr>
          <p:cNvSpPr txBox="1"/>
          <p:nvPr/>
        </p:nvSpPr>
        <p:spPr>
          <a:xfrm>
            <a:off x="592215" y="133012"/>
            <a:ext cx="4351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Model: Star Schema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063ABE-F953-FEFD-6B0A-90EC7E550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5919" y="1101588"/>
            <a:ext cx="8900161" cy="52377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523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ADD1792-E1C6-D925-1A34-3A8B0549F264}"/>
              </a:ext>
            </a:extLst>
          </p:cNvPr>
          <p:cNvSpPr/>
          <p:nvPr/>
        </p:nvSpPr>
        <p:spPr>
          <a:xfrm>
            <a:off x="0" y="0"/>
            <a:ext cx="4120055" cy="6598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8206D-5CE3-D40A-50B3-F78296721DCC}"/>
              </a:ext>
            </a:extLst>
          </p:cNvPr>
          <p:cNvSpPr txBox="1"/>
          <p:nvPr/>
        </p:nvSpPr>
        <p:spPr>
          <a:xfrm>
            <a:off x="780582" y="122549"/>
            <a:ext cx="216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 Dashboards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E8AED2-4AC6-6221-C272-1C927C19D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870" y="1253766"/>
            <a:ext cx="8988436" cy="550054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185EAD-1FED-3820-968A-578856B4DEF9}"/>
              </a:ext>
            </a:extLst>
          </p:cNvPr>
          <p:cNvSpPr txBox="1"/>
          <p:nvPr/>
        </p:nvSpPr>
        <p:spPr>
          <a:xfrm>
            <a:off x="0" y="1730652"/>
            <a:ext cx="283690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Dashboard gives an information regarding the Revenue quantity, based on the KPI. 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 addition, it allows you to see the customers who have helped to achieve the goals.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information can be checked by Region, Country and Industry Type slicers. 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29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ADD1792-E1C6-D925-1A34-3A8B0549F264}"/>
              </a:ext>
            </a:extLst>
          </p:cNvPr>
          <p:cNvSpPr/>
          <p:nvPr/>
        </p:nvSpPr>
        <p:spPr>
          <a:xfrm>
            <a:off x="0" y="0"/>
            <a:ext cx="4120055" cy="6598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6E7579-E906-7111-DAA6-05E0B2BB8AE2}"/>
              </a:ext>
            </a:extLst>
          </p:cNvPr>
          <p:cNvSpPr txBox="1"/>
          <p:nvPr/>
        </p:nvSpPr>
        <p:spPr>
          <a:xfrm>
            <a:off x="780582" y="122549"/>
            <a:ext cx="2254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 Dashboards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CE4763E-7137-CF88-0265-FACCB0769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553" y="1197204"/>
            <a:ext cx="8917756" cy="557124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65E30C9-D188-F033-CC12-5030985F48EB}"/>
              </a:ext>
            </a:extLst>
          </p:cNvPr>
          <p:cNvSpPr txBox="1"/>
          <p:nvPr/>
        </p:nvSpPr>
        <p:spPr>
          <a:xfrm>
            <a:off x="104259" y="2098298"/>
            <a:ext cx="283690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Dashboard allows to see the Regions where the company has received  its revenue. 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Dashboard also makes easier to see the most profitable countries from one side and the countries that have not achieved the targeted revenue from another.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34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ADD1792-E1C6-D925-1A34-3A8B0549F264}"/>
              </a:ext>
            </a:extLst>
          </p:cNvPr>
          <p:cNvSpPr/>
          <p:nvPr/>
        </p:nvSpPr>
        <p:spPr>
          <a:xfrm>
            <a:off x="0" y="0"/>
            <a:ext cx="4120055" cy="6598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0EFF8-C64E-E52F-52E2-A7A973104D01}"/>
              </a:ext>
            </a:extLst>
          </p:cNvPr>
          <p:cNvSpPr txBox="1"/>
          <p:nvPr/>
        </p:nvSpPr>
        <p:spPr>
          <a:xfrm>
            <a:off x="780582" y="122549"/>
            <a:ext cx="232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 Dashboards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6C6E2D-810E-BA27-3F25-99998246C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151" y="1121791"/>
            <a:ext cx="9109434" cy="564665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8E062A-FB74-F265-399F-65585B513D57}"/>
              </a:ext>
            </a:extLst>
          </p:cNvPr>
          <p:cNvSpPr txBox="1"/>
          <p:nvPr/>
        </p:nvSpPr>
        <p:spPr>
          <a:xfrm>
            <a:off x="0" y="2079445"/>
            <a:ext cx="28369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Dashboard allows to see the profitability of the different products comparing to the Target. 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 addition, it allows to filter the profitability by Divisions on the Quarter basis.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00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ADD1792-E1C6-D925-1A34-3A8B0549F264}"/>
              </a:ext>
            </a:extLst>
          </p:cNvPr>
          <p:cNvSpPr/>
          <p:nvPr/>
        </p:nvSpPr>
        <p:spPr>
          <a:xfrm>
            <a:off x="0" y="0"/>
            <a:ext cx="4120055" cy="6598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8206D-5CE3-D40A-50B3-F78296721DCC}"/>
              </a:ext>
            </a:extLst>
          </p:cNvPr>
          <p:cNvSpPr txBox="1"/>
          <p:nvPr/>
        </p:nvSpPr>
        <p:spPr>
          <a:xfrm>
            <a:off x="1251922" y="141403"/>
            <a:ext cx="4351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Pivot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074A2-E6A2-1D22-4BE4-886D757E6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1528"/>
            <a:ext cx="12192000" cy="477647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F8C9E31-C3DD-E948-8C50-15DB2D19CC7D}"/>
              </a:ext>
            </a:extLst>
          </p:cNvPr>
          <p:cNvCxnSpPr>
            <a:cxnSpLocks/>
          </p:cNvCxnSpPr>
          <p:nvPr/>
        </p:nvCxnSpPr>
        <p:spPr>
          <a:xfrm flipV="1">
            <a:off x="5894895" y="1517715"/>
            <a:ext cx="0" cy="1030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7A1D256-503A-77CE-2B21-03606D6F0F10}"/>
              </a:ext>
            </a:extLst>
          </p:cNvPr>
          <p:cNvSpPr txBox="1"/>
          <p:nvPr/>
        </p:nvSpPr>
        <p:spPr>
          <a:xfrm>
            <a:off x="5420413" y="618290"/>
            <a:ext cx="457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Dashboard allows to see the profitability of the different divisions/products/Industry Type by years.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31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ADD1792-E1C6-D925-1A34-3A8B0549F264}"/>
              </a:ext>
            </a:extLst>
          </p:cNvPr>
          <p:cNvSpPr/>
          <p:nvPr/>
        </p:nvSpPr>
        <p:spPr>
          <a:xfrm>
            <a:off x="0" y="0"/>
            <a:ext cx="4120055" cy="6598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8206D-5CE3-D40A-50B3-F78296721DCC}"/>
              </a:ext>
            </a:extLst>
          </p:cNvPr>
          <p:cNvSpPr txBox="1"/>
          <p:nvPr/>
        </p:nvSpPr>
        <p:spPr>
          <a:xfrm>
            <a:off x="1251922" y="141403"/>
            <a:ext cx="4351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</a:t>
            </a:r>
            <a:r>
              <a:rPr lang="en-US" sz="2000" b="1" dirty="0">
                <a:solidFill>
                  <a:prstClr val="white"/>
                </a:solidFill>
                <a:latin typeface="Calibri" panose="020F0502020204030204"/>
              </a:rPr>
              <a:t>Pivot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4C33C-FD8B-16C8-1330-D8B546257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70" y="3579091"/>
            <a:ext cx="10744200" cy="28860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BC54D1D-29C5-8DB8-C097-D708D30401D7}"/>
              </a:ext>
            </a:extLst>
          </p:cNvPr>
          <p:cNvCxnSpPr>
            <a:cxnSpLocks/>
          </p:cNvCxnSpPr>
          <p:nvPr/>
        </p:nvCxnSpPr>
        <p:spPr>
          <a:xfrm flipV="1">
            <a:off x="5093616" y="2545237"/>
            <a:ext cx="0" cy="1030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8CD8B4-99CD-C74B-ED5B-BD04D121D339}"/>
              </a:ext>
            </a:extLst>
          </p:cNvPr>
          <p:cNvSpPr txBox="1"/>
          <p:nvPr/>
        </p:nvSpPr>
        <p:spPr>
          <a:xfrm>
            <a:off x="5099901" y="2070018"/>
            <a:ext cx="4571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Dashboard allows to see the profitability via Excel Tables, which makes it also convenient for the Accounting Department.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46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ADD1792-E1C6-D925-1A34-3A8B0549F264}"/>
              </a:ext>
            </a:extLst>
          </p:cNvPr>
          <p:cNvSpPr/>
          <p:nvPr/>
        </p:nvSpPr>
        <p:spPr>
          <a:xfrm>
            <a:off x="0" y="0"/>
            <a:ext cx="4120055" cy="6598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6CB0D7-D777-FF2E-2DF0-FD140B195A1D}"/>
              </a:ext>
            </a:extLst>
          </p:cNvPr>
          <p:cNvSpPr txBox="1"/>
          <p:nvPr/>
        </p:nvSpPr>
        <p:spPr>
          <a:xfrm>
            <a:off x="780582" y="122549"/>
            <a:ext cx="2867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Analysis &amp; Conclusions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E0CDDB-E6C7-8B77-71E8-94E850E49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992" y="2818614"/>
            <a:ext cx="4895850" cy="391094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74F15C-D25F-986B-B4F9-9D1997F6F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261" y="2810661"/>
            <a:ext cx="4592915" cy="390866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813C30-BB21-351C-B29C-7EDD4E27F92A}"/>
              </a:ext>
            </a:extLst>
          </p:cNvPr>
          <p:cNvCxnSpPr>
            <a:cxnSpLocks/>
          </p:cNvCxnSpPr>
          <p:nvPr/>
        </p:nvCxnSpPr>
        <p:spPr>
          <a:xfrm flipV="1">
            <a:off x="7431464" y="2253006"/>
            <a:ext cx="0" cy="1030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0ACF10F-C78B-415D-C2C1-CED9DE3429FD}"/>
              </a:ext>
            </a:extLst>
          </p:cNvPr>
          <p:cNvSpPr txBox="1"/>
          <p:nvPr/>
        </p:nvSpPr>
        <p:spPr>
          <a:xfrm>
            <a:off x="5175315" y="1117910"/>
            <a:ext cx="421378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Comparing to other regions, where Distributor Industry type sells more product quantities, in APAC region End-User type works mostly the same as the Distributor Type. 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241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7477</TotalTime>
  <Words>516</Words>
  <Application>Microsoft Office PowerPoint</Application>
  <PresentationFormat>מסך רחב</PresentationFormat>
  <Paragraphs>84</Paragraphs>
  <Slides>12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David</vt:lpstr>
      <vt:lpstr>Fira Sans Extra Condensed Medium</vt:lpstr>
      <vt:lpstr>Roboto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anas aesa</cp:lastModifiedBy>
  <cp:revision>205</cp:revision>
  <dcterms:created xsi:type="dcterms:W3CDTF">2023-02-28T19:45:31Z</dcterms:created>
  <dcterms:modified xsi:type="dcterms:W3CDTF">2024-03-12T08:30:13Z</dcterms:modified>
</cp:coreProperties>
</file>