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08" r:id="rId3"/>
    <p:sldId id="286" r:id="rId4"/>
    <p:sldId id="310" r:id="rId5"/>
    <p:sldId id="311" r:id="rId6"/>
    <p:sldId id="312" r:id="rId7"/>
    <p:sldId id="313" r:id="rId8"/>
    <p:sldId id="314" r:id="rId9"/>
    <p:sldId id="315" r:id="rId10"/>
    <p:sldId id="316" r:id="rId11"/>
    <p:sldId id="318" r:id="rId12"/>
    <p:sldId id="319" r:id="rId13"/>
    <p:sldId id="320" r:id="rId14"/>
    <p:sldId id="321" r:id="rId15"/>
    <p:sldId id="323" r:id="rId16"/>
    <p:sldId id="322" r:id="rId17"/>
    <p:sldId id="327" r:id="rId18"/>
    <p:sldId id="324" r:id="rId19"/>
    <p:sldId id="326" r:id="rId20"/>
    <p:sldId id="273" r:id="rId2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2750" autoAdjust="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B887C-3DDA-45EC-85EC-05F0BCA1AA51}" type="datetimeFigureOut">
              <a:rPr lang="LID4096" smtClean="0"/>
              <a:t>03/12/2024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EC940-B3D0-432A-B1A7-CFE7444B3448}" type="slidenum">
              <a:rPr lang="LID4096" smtClean="0"/>
              <a:t>‹#›</a:t>
            </a:fld>
            <a:endParaRPr lang="LID4096"/>
          </a:p>
        </p:txBody>
      </p:sp>
    </p:spTree>
    <p:extLst>
      <p:ext uri="{BB962C8B-B14F-4D97-AF65-F5344CB8AC3E}">
        <p14:creationId xmlns:p14="http://schemas.microsoft.com/office/powerpoint/2010/main" val="2313851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8e8b782381_0_1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8e8b782381_0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B2EC-8692-1FA1-5083-05FD95223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4E1CE5CA-1816-850D-C270-4D63CD0A0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F195379B-64AF-17CC-181C-8147A3B06BA9}"/>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5" name="Footer Placeholder 4">
            <a:extLst>
              <a:ext uri="{FF2B5EF4-FFF2-40B4-BE49-F238E27FC236}">
                <a16:creationId xmlns:a16="http://schemas.microsoft.com/office/drawing/2014/main" id="{77B73A48-AF63-B161-F4E4-50A334570C1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CE09F4A-B11A-0C32-FB01-753845C1A792}"/>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317151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EC23-FDF5-1558-443F-B8AFE470CE9C}"/>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ED14422-42A8-B0C3-BCB3-C86E04236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E70B4EB-B064-7349-299D-2043E4CCC965}"/>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5" name="Footer Placeholder 4">
            <a:extLst>
              <a:ext uri="{FF2B5EF4-FFF2-40B4-BE49-F238E27FC236}">
                <a16:creationId xmlns:a16="http://schemas.microsoft.com/office/drawing/2014/main" id="{A631EC9F-0ED0-5449-04C2-9DABDA32A29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ED002ED-20EA-F0AC-6040-8482C8629F42}"/>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143498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E4130-F00E-5170-EC9D-74101A97E7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E1E7B03-6134-0E22-6CC7-07C7F06FC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38E738-3EA2-27FE-EE58-2DFA3B300DBD}"/>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5" name="Footer Placeholder 4">
            <a:extLst>
              <a:ext uri="{FF2B5EF4-FFF2-40B4-BE49-F238E27FC236}">
                <a16:creationId xmlns:a16="http://schemas.microsoft.com/office/drawing/2014/main" id="{C979D974-ED38-6E7C-7664-0A0A6828C0B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59C9C4A-5D16-345E-408F-66AF126AFEB6}"/>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22546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89367" y="1707200"/>
            <a:ext cx="4582000" cy="28864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6933">
                <a:latin typeface="Fira Sans Extra Condensed SemiBold"/>
                <a:ea typeface="Fira Sans Extra Condensed SemiBold"/>
                <a:cs typeface="Fira Sans Extra Condensed SemiBold"/>
                <a:sym typeface="Fira Sans Extra Condensed SemiBold"/>
              </a:defRPr>
            </a:lvl1pPr>
            <a:lvl2pPr lvl="1" algn="r">
              <a:spcBef>
                <a:spcPts val="0"/>
              </a:spcBef>
              <a:spcAft>
                <a:spcPts val="0"/>
              </a:spcAft>
              <a:buSzPts val="4500"/>
              <a:buNone/>
              <a:defRPr sz="6000"/>
            </a:lvl2pPr>
            <a:lvl3pPr lvl="2" algn="r">
              <a:spcBef>
                <a:spcPts val="0"/>
              </a:spcBef>
              <a:spcAft>
                <a:spcPts val="0"/>
              </a:spcAft>
              <a:buSzPts val="4500"/>
              <a:buNone/>
              <a:defRPr sz="6000"/>
            </a:lvl3pPr>
            <a:lvl4pPr lvl="3" algn="r">
              <a:spcBef>
                <a:spcPts val="0"/>
              </a:spcBef>
              <a:spcAft>
                <a:spcPts val="0"/>
              </a:spcAft>
              <a:buSzPts val="4500"/>
              <a:buNone/>
              <a:defRPr sz="6000"/>
            </a:lvl4pPr>
            <a:lvl5pPr lvl="4" algn="r">
              <a:spcBef>
                <a:spcPts val="0"/>
              </a:spcBef>
              <a:spcAft>
                <a:spcPts val="0"/>
              </a:spcAft>
              <a:buSzPts val="4500"/>
              <a:buNone/>
              <a:defRPr sz="6000"/>
            </a:lvl5pPr>
            <a:lvl6pPr lvl="5" algn="r">
              <a:spcBef>
                <a:spcPts val="0"/>
              </a:spcBef>
              <a:spcAft>
                <a:spcPts val="0"/>
              </a:spcAft>
              <a:buSzPts val="4500"/>
              <a:buNone/>
              <a:defRPr sz="6000"/>
            </a:lvl6pPr>
            <a:lvl7pPr lvl="6" algn="r">
              <a:spcBef>
                <a:spcPts val="0"/>
              </a:spcBef>
              <a:spcAft>
                <a:spcPts val="0"/>
              </a:spcAft>
              <a:buSzPts val="4500"/>
              <a:buNone/>
              <a:defRPr sz="6000"/>
            </a:lvl7pPr>
            <a:lvl8pPr lvl="7" algn="r">
              <a:spcBef>
                <a:spcPts val="0"/>
              </a:spcBef>
              <a:spcAft>
                <a:spcPts val="0"/>
              </a:spcAft>
              <a:buSzPts val="4500"/>
              <a:buNone/>
              <a:defRPr sz="6000"/>
            </a:lvl8pPr>
            <a:lvl9pPr lvl="8" algn="r">
              <a:spcBef>
                <a:spcPts val="0"/>
              </a:spcBef>
              <a:spcAft>
                <a:spcPts val="0"/>
              </a:spcAft>
              <a:buSzPts val="4500"/>
              <a:buNone/>
              <a:defRPr sz="6000"/>
            </a:lvl9pPr>
          </a:lstStyle>
          <a:p>
            <a:endParaRPr/>
          </a:p>
        </p:txBody>
      </p:sp>
      <p:sp>
        <p:nvSpPr>
          <p:cNvPr id="10" name="Google Shape;10;p2"/>
          <p:cNvSpPr txBox="1">
            <a:spLocks noGrp="1"/>
          </p:cNvSpPr>
          <p:nvPr>
            <p:ph type="subTitle" idx="1"/>
          </p:nvPr>
        </p:nvSpPr>
        <p:spPr>
          <a:xfrm>
            <a:off x="6289367" y="4593600"/>
            <a:ext cx="5260400" cy="55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500"/>
              <a:buNone/>
              <a:defRPr sz="2133"/>
            </a:lvl1pPr>
            <a:lvl2pPr lvl="1" algn="r">
              <a:lnSpc>
                <a:spcPct val="100000"/>
              </a:lnSpc>
              <a:spcBef>
                <a:spcPts val="0"/>
              </a:spcBef>
              <a:spcAft>
                <a:spcPts val="0"/>
              </a:spcAft>
              <a:buSzPts val="1500"/>
              <a:buNone/>
              <a:defRPr sz="2000"/>
            </a:lvl2pPr>
            <a:lvl3pPr lvl="2" algn="r">
              <a:lnSpc>
                <a:spcPct val="100000"/>
              </a:lnSpc>
              <a:spcBef>
                <a:spcPts val="0"/>
              </a:spcBef>
              <a:spcAft>
                <a:spcPts val="0"/>
              </a:spcAft>
              <a:buSzPts val="1500"/>
              <a:buNone/>
              <a:defRPr sz="2000"/>
            </a:lvl3pPr>
            <a:lvl4pPr lvl="3" algn="r">
              <a:lnSpc>
                <a:spcPct val="100000"/>
              </a:lnSpc>
              <a:spcBef>
                <a:spcPts val="0"/>
              </a:spcBef>
              <a:spcAft>
                <a:spcPts val="0"/>
              </a:spcAft>
              <a:buSzPts val="1500"/>
              <a:buNone/>
              <a:defRPr sz="2000"/>
            </a:lvl4pPr>
            <a:lvl5pPr lvl="4" algn="r">
              <a:lnSpc>
                <a:spcPct val="100000"/>
              </a:lnSpc>
              <a:spcBef>
                <a:spcPts val="0"/>
              </a:spcBef>
              <a:spcAft>
                <a:spcPts val="0"/>
              </a:spcAft>
              <a:buSzPts val="1500"/>
              <a:buNone/>
              <a:defRPr sz="2000"/>
            </a:lvl5pPr>
            <a:lvl6pPr lvl="5" algn="r">
              <a:lnSpc>
                <a:spcPct val="100000"/>
              </a:lnSpc>
              <a:spcBef>
                <a:spcPts val="0"/>
              </a:spcBef>
              <a:spcAft>
                <a:spcPts val="0"/>
              </a:spcAft>
              <a:buSzPts val="1500"/>
              <a:buNone/>
              <a:defRPr sz="2000"/>
            </a:lvl6pPr>
            <a:lvl7pPr lvl="6" algn="r">
              <a:lnSpc>
                <a:spcPct val="100000"/>
              </a:lnSpc>
              <a:spcBef>
                <a:spcPts val="0"/>
              </a:spcBef>
              <a:spcAft>
                <a:spcPts val="0"/>
              </a:spcAft>
              <a:buSzPts val="1500"/>
              <a:buNone/>
              <a:defRPr sz="2000"/>
            </a:lvl7pPr>
            <a:lvl8pPr lvl="7" algn="r">
              <a:lnSpc>
                <a:spcPct val="100000"/>
              </a:lnSpc>
              <a:spcBef>
                <a:spcPts val="0"/>
              </a:spcBef>
              <a:spcAft>
                <a:spcPts val="0"/>
              </a:spcAft>
              <a:buSzPts val="1500"/>
              <a:buNone/>
              <a:defRPr sz="2000"/>
            </a:lvl8pPr>
            <a:lvl9pPr lvl="8" algn="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92948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725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37496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808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extLst>
      <p:ext uri="{BB962C8B-B14F-4D97-AF65-F5344CB8AC3E}">
        <p14:creationId xmlns:p14="http://schemas.microsoft.com/office/powerpoint/2010/main" val="291687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5145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0331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87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8675-C501-3655-9D7C-680F0EA9845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45FA6B1-B35D-B2D6-24BB-3C5CA42BF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EE858FA-1B42-C10F-DAF1-068BC8F11733}"/>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5" name="Footer Placeholder 4">
            <a:extLst>
              <a:ext uri="{FF2B5EF4-FFF2-40B4-BE49-F238E27FC236}">
                <a16:creationId xmlns:a16="http://schemas.microsoft.com/office/drawing/2014/main" id="{9E713E4F-9CA5-CA15-BE13-E81524279D9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9A6303A-B284-473A-179F-13CC7CA1CDE1}"/>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2084100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21973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08279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943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E7B0-15B3-5F93-60AD-09069D02F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45109EB-A7CF-A9FC-3D79-C0BE0E0A0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64E6-0DBD-4EDF-39E9-002184FCB2A1}"/>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5" name="Footer Placeholder 4">
            <a:extLst>
              <a:ext uri="{FF2B5EF4-FFF2-40B4-BE49-F238E27FC236}">
                <a16:creationId xmlns:a16="http://schemas.microsoft.com/office/drawing/2014/main" id="{99EFDCB4-E4CF-31E7-779B-C0013FF29F8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29B91C7-0F18-158C-BF68-7509CEBC7785}"/>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132509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5A69-8F10-8098-EA9E-D4970CFC14D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F15A8A4-1B5C-745E-20B4-6E661EE4D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05F3EF7-572F-F765-C632-B3B9E2B4C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F216FF0C-19CA-1112-946F-FB8380239088}"/>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6" name="Footer Placeholder 5">
            <a:extLst>
              <a:ext uri="{FF2B5EF4-FFF2-40B4-BE49-F238E27FC236}">
                <a16:creationId xmlns:a16="http://schemas.microsoft.com/office/drawing/2014/main" id="{2C4E75A3-FA7D-221C-66F8-162F97E0C30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795EC9E-B3C7-7B95-9C27-200592CC2BAD}"/>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346249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F7BF-0197-D6F0-2E0C-10A3AA5DCB62}"/>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324A4D21-8D10-0DD6-4730-0FC3C2AEC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B408D-755B-16A7-C649-2B02C6E90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BCF09DFB-5240-1F24-01B1-D8CF529B1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F6703-13F1-0CC0-F538-D5E44ADFF2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07B2384F-5A90-B82E-E30A-0A5F52D3E936}"/>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8" name="Footer Placeholder 7">
            <a:extLst>
              <a:ext uri="{FF2B5EF4-FFF2-40B4-BE49-F238E27FC236}">
                <a16:creationId xmlns:a16="http://schemas.microsoft.com/office/drawing/2014/main" id="{AFC709E8-5CE3-C7D7-3F62-7AAAAE761E58}"/>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21138F6-0C8B-6C7D-22F8-74740E081362}"/>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89407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FFEC-E450-8696-92C7-660E93C42E1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7BBE97C0-4A54-9AB4-4DB6-3FED74A5926B}"/>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4" name="Footer Placeholder 3">
            <a:extLst>
              <a:ext uri="{FF2B5EF4-FFF2-40B4-BE49-F238E27FC236}">
                <a16:creationId xmlns:a16="http://schemas.microsoft.com/office/drawing/2014/main" id="{3164EFEA-5BD1-8817-431C-F6EF491B80F3}"/>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259EEEF-FE75-B2E6-3FD5-6506B280C559}"/>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428660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CFB5A-3FA4-B870-9E6D-8E4BC2CB7601}"/>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3" name="Footer Placeholder 2">
            <a:extLst>
              <a:ext uri="{FF2B5EF4-FFF2-40B4-BE49-F238E27FC236}">
                <a16:creationId xmlns:a16="http://schemas.microsoft.com/office/drawing/2014/main" id="{0CA641F7-5E16-B389-0966-E51AC078FB8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86F5C2A4-F8A6-B811-C283-3053D0A9F4B5}"/>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410266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1ECF-CA8D-8258-678C-7267C279C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5D549C6-67C4-3BA7-D4C7-B7E17FA4E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C16E84BA-AEA8-F7E9-B2AC-20D18F727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5F745-D214-2F2D-E44C-54B5D1CDE13E}"/>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6" name="Footer Placeholder 5">
            <a:extLst>
              <a:ext uri="{FF2B5EF4-FFF2-40B4-BE49-F238E27FC236}">
                <a16:creationId xmlns:a16="http://schemas.microsoft.com/office/drawing/2014/main" id="{09AC8CC8-081B-9430-EB77-0502FFC78A3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507F08B-82D4-35C4-35E1-8B972263392C}"/>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307688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904A-AE41-6C0E-627D-482F9E160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261E98EC-C1FA-412F-83EB-09E94C581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6170ADE-7EF6-9C69-9B93-F674D6D91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8A77C-D8CB-7E0F-F091-55BA64153E24}"/>
              </a:ext>
            </a:extLst>
          </p:cNvPr>
          <p:cNvSpPr>
            <a:spLocks noGrp="1"/>
          </p:cNvSpPr>
          <p:nvPr>
            <p:ph type="dt" sz="half" idx="10"/>
          </p:nvPr>
        </p:nvSpPr>
        <p:spPr/>
        <p:txBody>
          <a:bodyPr/>
          <a:lstStyle/>
          <a:p>
            <a:fld id="{1D3E7060-800F-498D-836F-511BCBB37522}" type="datetimeFigureOut">
              <a:rPr lang="LID4096" smtClean="0"/>
              <a:t>03/12/2024</a:t>
            </a:fld>
            <a:endParaRPr lang="LID4096"/>
          </a:p>
        </p:txBody>
      </p:sp>
      <p:sp>
        <p:nvSpPr>
          <p:cNvPr id="6" name="Footer Placeholder 5">
            <a:extLst>
              <a:ext uri="{FF2B5EF4-FFF2-40B4-BE49-F238E27FC236}">
                <a16:creationId xmlns:a16="http://schemas.microsoft.com/office/drawing/2014/main" id="{F46BB364-65B2-A073-EEA6-D47904E68A4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E59224A-9A42-9A07-42A0-66DC80EEAB48}"/>
              </a:ext>
            </a:extLst>
          </p:cNvPr>
          <p:cNvSpPr>
            <a:spLocks noGrp="1"/>
          </p:cNvSpPr>
          <p:nvPr>
            <p:ph type="sldNum" sz="quarter" idx="12"/>
          </p:nvPr>
        </p:nvSpPr>
        <p:spPr/>
        <p:txBody>
          <a:bodyPr/>
          <a:lstStyle/>
          <a:p>
            <a:fld id="{DEE37073-6FE9-4198-8B1C-FEEF3A1A18BD}" type="slidenum">
              <a:rPr lang="LID4096" smtClean="0"/>
              <a:t>‹#›</a:t>
            </a:fld>
            <a:endParaRPr lang="LID4096"/>
          </a:p>
        </p:txBody>
      </p:sp>
    </p:spTree>
    <p:extLst>
      <p:ext uri="{BB962C8B-B14F-4D97-AF65-F5344CB8AC3E}">
        <p14:creationId xmlns:p14="http://schemas.microsoft.com/office/powerpoint/2010/main" val="97860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EE6FE-9A3A-D4BA-38C3-1C0A7FD8E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FA689B3-6687-C38A-5D61-A1CD266EA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DF63646-FA20-34B4-CB2F-6E5FC5CCA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E7060-800F-498D-836F-511BCBB37522}" type="datetimeFigureOut">
              <a:rPr lang="LID4096" smtClean="0"/>
              <a:t>03/12/2024</a:t>
            </a:fld>
            <a:endParaRPr lang="LID4096"/>
          </a:p>
        </p:txBody>
      </p:sp>
      <p:sp>
        <p:nvSpPr>
          <p:cNvPr id="5" name="Footer Placeholder 4">
            <a:extLst>
              <a:ext uri="{FF2B5EF4-FFF2-40B4-BE49-F238E27FC236}">
                <a16:creationId xmlns:a16="http://schemas.microsoft.com/office/drawing/2014/main" id="{BC599F4A-F386-744E-D0D2-56B22F4D7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85DF8AFE-61E5-7F39-A6DF-54743DBBA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37073-6FE9-4198-8B1C-FEEF3A1A18BD}" type="slidenum">
              <a:rPr lang="LID4096" smtClean="0"/>
              <a:t>‹#›</a:t>
            </a:fld>
            <a:endParaRPr lang="LID4096"/>
          </a:p>
        </p:txBody>
      </p:sp>
    </p:spTree>
    <p:extLst>
      <p:ext uri="{BB962C8B-B14F-4D97-AF65-F5344CB8AC3E}">
        <p14:creationId xmlns:p14="http://schemas.microsoft.com/office/powerpoint/2010/main" val="299391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80189536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B6DED631-889B-FF2B-B6EC-7BD6F9608E5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10856" r="9479"/>
          <a:stretch/>
        </p:blipFill>
        <p:spPr>
          <a:xfrm>
            <a:off x="2522358" y="10"/>
            <a:ext cx="9669642" cy="6857990"/>
          </a:xfrm>
          <a:prstGeom prst="rect">
            <a:avLst/>
          </a:prstGeom>
        </p:spPr>
      </p:pic>
      <p:sp>
        <p:nvSpPr>
          <p:cNvPr id="55" name="Rectangle 5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0E9DFB8-34F9-E6DE-DFB7-CCC93DE0B135}"/>
              </a:ext>
            </a:extLst>
          </p:cNvPr>
          <p:cNvSpPr txBox="1"/>
          <p:nvPr/>
        </p:nvSpPr>
        <p:spPr>
          <a:xfrm>
            <a:off x="115445" y="1279342"/>
            <a:ext cx="3888385" cy="3576745"/>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3500" dirty="0">
                <a:solidFill>
                  <a:srgbClr val="002060"/>
                </a:solidFill>
                <a:latin typeface="Roboto" panose="02000000000000000000" pitchFamily="2" charset="0"/>
                <a:ea typeface="Roboto" panose="02000000000000000000" pitchFamily="2" charset="0"/>
                <a:cs typeface="Roboto" panose="02000000000000000000" pitchFamily="2" charset="0"/>
              </a:rPr>
              <a:t>Python  Project</a:t>
            </a:r>
          </a:p>
          <a:p>
            <a:pPr algn="ctr">
              <a:lnSpc>
                <a:spcPct val="90000"/>
              </a:lnSpc>
              <a:spcBef>
                <a:spcPct val="0"/>
              </a:spcBef>
              <a:spcAft>
                <a:spcPts val="600"/>
              </a:spcAft>
            </a:pPr>
            <a:endParaRPr lang="en-US" sz="2000" dirty="0">
              <a:latin typeface="Roboto" panose="02000000000000000000" pitchFamily="2" charset="0"/>
              <a:ea typeface="Roboto" panose="02000000000000000000" pitchFamily="2" charset="0"/>
              <a:cs typeface="Roboto" panose="02000000000000000000" pitchFamily="2" charset="0"/>
            </a:endParaRPr>
          </a:p>
          <a:p>
            <a:pPr algn="ctr">
              <a:lnSpc>
                <a:spcPct val="90000"/>
              </a:lnSpc>
              <a:spcBef>
                <a:spcPct val="0"/>
              </a:spcBef>
              <a:spcAft>
                <a:spcPts val="600"/>
              </a:spcAft>
            </a:pPr>
            <a:r>
              <a:rPr lang="en-US" sz="2500" dirty="0">
                <a:solidFill>
                  <a:srgbClr val="00B0F0"/>
                </a:solidFill>
                <a:latin typeface="Roboto" panose="02000000000000000000" pitchFamily="2" charset="0"/>
                <a:ea typeface="Roboto" panose="02000000000000000000" pitchFamily="2" charset="0"/>
                <a:cs typeface="Roboto" panose="02000000000000000000" pitchFamily="2" charset="0"/>
              </a:rPr>
              <a:t>Anas Aesa</a:t>
            </a:r>
            <a:endParaRPr lang="en-US" sz="2000" dirty="0">
              <a:solidFill>
                <a:srgbClr val="00B0F0"/>
              </a:solidFill>
              <a:latin typeface="Roboto" panose="02000000000000000000" pitchFamily="2" charset="0"/>
              <a:ea typeface="Roboto" panose="02000000000000000000" pitchFamily="2" charset="0"/>
              <a:cs typeface="Roboto" panose="02000000000000000000" pitchFamily="2" charset="0"/>
            </a:endParaRPr>
          </a:p>
          <a:p>
            <a:pPr>
              <a:lnSpc>
                <a:spcPct val="90000"/>
              </a:lnSpc>
              <a:spcBef>
                <a:spcPct val="0"/>
              </a:spcBef>
              <a:spcAft>
                <a:spcPts val="600"/>
              </a:spcAft>
            </a:pPr>
            <a:endParaRPr lang="en-US"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3967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C35BFE-B535-CA63-9B8F-BAEAA44F394B}"/>
              </a:ext>
            </a:extLst>
          </p:cNvPr>
          <p:cNvPicPr>
            <a:picLocks noChangeAspect="1"/>
          </p:cNvPicPr>
          <p:nvPr/>
        </p:nvPicPr>
        <p:blipFill>
          <a:blip r:embed="rId2"/>
          <a:stretch>
            <a:fillRect/>
          </a:stretch>
        </p:blipFill>
        <p:spPr>
          <a:xfrm>
            <a:off x="1885446" y="1340497"/>
            <a:ext cx="8207336" cy="5439264"/>
          </a:xfrm>
          <a:prstGeom prst="rect">
            <a:avLst/>
          </a:prstGeom>
        </p:spPr>
      </p:pic>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3114675"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106602" y="692733"/>
            <a:ext cx="282709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Customer Account Features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8C7CBAA0-6279-4B45-78A3-AF80CBCABC46}"/>
              </a:ext>
            </a:extLst>
          </p:cNvPr>
          <p:cNvSpPr txBox="1"/>
          <p:nvPr/>
        </p:nvSpPr>
        <p:spPr>
          <a:xfrm>
            <a:off x="0" y="2057235"/>
            <a:ext cx="1989717"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New customers tend to churn more. </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7400822-675C-B4D0-5E3F-DA58299D1050}"/>
              </a:ext>
            </a:extLst>
          </p:cNvPr>
          <p:cNvSpPr txBox="1"/>
          <p:nvPr/>
        </p:nvSpPr>
        <p:spPr>
          <a:xfrm>
            <a:off x="-16980" y="4512126"/>
            <a:ext cx="1989717" cy="221599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Customers with low total charges (probably are poorer but not for sure) have a higher churn rate.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5DDC591-33FF-8CA5-CDAC-6E7A962C66D8}"/>
              </a:ext>
            </a:extLst>
          </p:cNvPr>
          <p:cNvSpPr txBox="1"/>
          <p:nvPr/>
        </p:nvSpPr>
        <p:spPr>
          <a:xfrm>
            <a:off x="10202283" y="1949513"/>
            <a:ext cx="1989717" cy="17851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Customers who have high monthly charges tend to churn more. </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Chart, bar chart, histogram&#10;&#10;Description automatically generated">
            <a:extLst>
              <a:ext uri="{FF2B5EF4-FFF2-40B4-BE49-F238E27FC236}">
                <a16:creationId xmlns:a16="http://schemas.microsoft.com/office/drawing/2014/main" id="{A12BEAB6-4E00-1E8D-E379-499457EEC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47620"/>
            <a:ext cx="3913670" cy="2532141"/>
          </a:xfrm>
          <a:prstGeom prst="rect">
            <a:avLst/>
          </a:prstGeom>
        </p:spPr>
      </p:pic>
    </p:spTree>
    <p:extLst>
      <p:ext uri="{BB962C8B-B14F-4D97-AF65-F5344CB8AC3E}">
        <p14:creationId xmlns:p14="http://schemas.microsoft.com/office/powerpoint/2010/main" val="43275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3095136"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106601" y="692733"/>
            <a:ext cx="2893773"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Customer Account Features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A4F3DA97-1C38-5DF1-A2B5-184D20DE134E}"/>
              </a:ext>
            </a:extLst>
          </p:cNvPr>
          <p:cNvPicPr>
            <a:picLocks noChangeAspect="1"/>
          </p:cNvPicPr>
          <p:nvPr/>
        </p:nvPicPr>
        <p:blipFill>
          <a:blip r:embed="rId2"/>
          <a:stretch>
            <a:fillRect/>
          </a:stretch>
        </p:blipFill>
        <p:spPr>
          <a:xfrm>
            <a:off x="5796595" y="1472750"/>
            <a:ext cx="4969727" cy="4911866"/>
          </a:xfrm>
          <a:prstGeom prst="rect">
            <a:avLst/>
          </a:prstGeom>
        </p:spPr>
      </p:pic>
      <p:sp>
        <p:nvSpPr>
          <p:cNvPr id="9" name="TextBox 8">
            <a:extLst>
              <a:ext uri="{FF2B5EF4-FFF2-40B4-BE49-F238E27FC236}">
                <a16:creationId xmlns:a16="http://schemas.microsoft.com/office/drawing/2014/main" id="{48A11588-19C9-39A0-58C0-E5DF6A09BDCE}"/>
              </a:ext>
            </a:extLst>
          </p:cNvPr>
          <p:cNvSpPr txBox="1"/>
          <p:nvPr/>
        </p:nvSpPr>
        <p:spPr>
          <a:xfrm>
            <a:off x="512459" y="2462748"/>
            <a:ext cx="3095136" cy="221599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Roboto" panose="02000000000000000000" pitchFamily="2" charset="0"/>
                <a:ea typeface="Roboto" panose="02000000000000000000" pitchFamily="2" charset="0"/>
                <a:cs typeface="Roboto" panose="02000000000000000000" pitchFamily="2" charset="0"/>
              </a:rPr>
              <a:t>Customers with </a:t>
            </a:r>
            <a:r>
              <a:rPr lang="en-GB" sz="1400" b="0" i="0" dirty="0">
                <a:effectLst/>
                <a:latin typeface="Roboto" panose="02000000000000000000" pitchFamily="2" charset="0"/>
                <a:ea typeface="Roboto" panose="02000000000000000000" pitchFamily="2" charset="0"/>
                <a:cs typeface="Roboto" panose="02000000000000000000" pitchFamily="2" charset="0"/>
              </a:rPr>
              <a:t>tenure of 0-1 years had a significantly higher churn rate than customers with longer tenures</a:t>
            </a:r>
            <a:r>
              <a:rPr lang="en-US" sz="1400" dirty="0">
                <a:latin typeface="Roboto" panose="02000000000000000000" pitchFamily="2" charset="0"/>
                <a:ea typeface="Roboto" panose="02000000000000000000" pitchFamily="2" charset="0"/>
                <a:cs typeface="Roboto" panose="02000000000000000000" pitchFamily="2" charset="0"/>
              </a:rPr>
              <a:t>. Marketing strategy for such customers should be created. </a:t>
            </a:r>
            <a:endParaRPr kumimoji="0" lang="en-US"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D9672C0-0B38-8C9B-2002-EE5095BF52FC}"/>
              </a:ext>
            </a:extLst>
          </p:cNvPr>
          <p:cNvCxnSpPr>
            <a:cxnSpLocks/>
          </p:cNvCxnSpPr>
          <p:nvPr/>
        </p:nvCxnSpPr>
        <p:spPr>
          <a:xfrm flipH="1">
            <a:off x="3988999" y="2658172"/>
            <a:ext cx="16717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36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Engineering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 name="Rectangle 1">
            <a:extLst>
              <a:ext uri="{FF2B5EF4-FFF2-40B4-BE49-F238E27FC236}">
                <a16:creationId xmlns:a16="http://schemas.microsoft.com/office/drawing/2014/main" id="{6C391852-F608-C83F-D513-B2139FB1581E}"/>
              </a:ext>
            </a:extLst>
          </p:cNvPr>
          <p:cNvSpPr/>
          <p:nvPr/>
        </p:nvSpPr>
        <p:spPr>
          <a:xfrm>
            <a:off x="0" y="1119348"/>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F8BC791-8F58-6A8D-78AD-51FF6242056E}"/>
              </a:ext>
            </a:extLst>
          </p:cNvPr>
          <p:cNvSpPr txBox="1"/>
          <p:nvPr/>
        </p:nvSpPr>
        <p:spPr>
          <a:xfrm>
            <a:off x="233906" y="1259630"/>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Feature Removal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 name="Rectangle 6">
            <a:extLst>
              <a:ext uri="{FF2B5EF4-FFF2-40B4-BE49-F238E27FC236}">
                <a16:creationId xmlns:a16="http://schemas.microsoft.com/office/drawing/2014/main" id="{82BE1839-9890-E2FD-F80F-16FBA893DE2F}"/>
              </a:ext>
            </a:extLst>
          </p:cNvPr>
          <p:cNvSpPr/>
          <p:nvPr/>
        </p:nvSpPr>
        <p:spPr>
          <a:xfrm>
            <a:off x="0" y="2837000"/>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69D0B82-CCDC-25DF-D326-512D074538B7}"/>
              </a:ext>
            </a:extLst>
          </p:cNvPr>
          <p:cNvSpPr txBox="1"/>
          <p:nvPr/>
        </p:nvSpPr>
        <p:spPr>
          <a:xfrm>
            <a:off x="233906" y="2966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Feature Adding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 name="Rectangle 11">
            <a:extLst>
              <a:ext uri="{FF2B5EF4-FFF2-40B4-BE49-F238E27FC236}">
                <a16:creationId xmlns:a16="http://schemas.microsoft.com/office/drawing/2014/main" id="{25D0B9A8-E637-E720-48C6-11458BBF29C3}"/>
              </a:ext>
            </a:extLst>
          </p:cNvPr>
          <p:cNvSpPr/>
          <p:nvPr/>
        </p:nvSpPr>
        <p:spPr>
          <a:xfrm>
            <a:off x="-1" y="5674001"/>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19A94C8-CA33-BE5C-10D3-9B0E419F38A5}"/>
              </a:ext>
            </a:extLst>
          </p:cNvPr>
          <p:cNvSpPr txBox="1"/>
          <p:nvPr/>
        </p:nvSpPr>
        <p:spPr>
          <a:xfrm>
            <a:off x="233906" y="5803884"/>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Missing Values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21ABD0CB-FA0E-E6DC-355D-86C6656EFE10}"/>
              </a:ext>
            </a:extLst>
          </p:cNvPr>
          <p:cNvSpPr txBox="1"/>
          <p:nvPr/>
        </p:nvSpPr>
        <p:spPr>
          <a:xfrm>
            <a:off x="4705543" y="5803884"/>
            <a:ext cx="6730805" cy="129266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latin typeface="Roboto" panose="02000000000000000000" pitchFamily="2" charset="0"/>
                <a:ea typeface="Roboto" panose="02000000000000000000" pitchFamily="2" charset="0"/>
                <a:cs typeface="Roboto" panose="02000000000000000000" pitchFamily="2" charset="0"/>
              </a:rPr>
              <a:t>W</a:t>
            </a:r>
            <a:r>
              <a:rPr lang="en-GB" sz="1400" b="0" i="0" dirty="0">
                <a:effectLst/>
                <a:latin typeface="Roboto" panose="02000000000000000000" pitchFamily="2" charset="0"/>
                <a:ea typeface="Roboto" panose="02000000000000000000" pitchFamily="2" charset="0"/>
                <a:cs typeface="Roboto" panose="02000000000000000000" pitchFamily="2" charset="0"/>
              </a:rPr>
              <a:t>e discovered that 11 observations in the churn dataset had missing values in the "</a:t>
            </a:r>
            <a:r>
              <a:rPr lang="en-GB" sz="1400" b="0" i="0" dirty="0" err="1">
                <a:effectLst/>
                <a:latin typeface="Roboto" panose="02000000000000000000" pitchFamily="2" charset="0"/>
                <a:ea typeface="Roboto" panose="02000000000000000000" pitchFamily="2" charset="0"/>
                <a:cs typeface="Roboto" panose="02000000000000000000" pitchFamily="2" charset="0"/>
              </a:rPr>
              <a:t>TotalCharge</a:t>
            </a:r>
            <a:r>
              <a:rPr lang="en-GB" sz="1400" b="0" i="0" dirty="0">
                <a:effectLst/>
                <a:latin typeface="Roboto" panose="02000000000000000000" pitchFamily="2" charset="0"/>
                <a:ea typeface="Roboto" panose="02000000000000000000" pitchFamily="2" charset="0"/>
                <a:cs typeface="Roboto" panose="02000000000000000000" pitchFamily="2" charset="0"/>
              </a:rPr>
              <a:t>" column. Since these observations represented only a small fraction of the total dataset, we decided to remove them.</a:t>
            </a:r>
            <a:endParaRPr kumimoji="0" lang="en-US" sz="1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68F32AC-C5D5-C9AB-F66D-91496F9EC6ED}"/>
              </a:ext>
            </a:extLst>
          </p:cNvPr>
          <p:cNvCxnSpPr>
            <a:cxnSpLocks/>
          </p:cNvCxnSpPr>
          <p:nvPr/>
        </p:nvCxnSpPr>
        <p:spPr>
          <a:xfrm flipH="1">
            <a:off x="2692409" y="6003939"/>
            <a:ext cx="1671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95F362-DD6F-94A7-4C8E-40C239094113}"/>
              </a:ext>
            </a:extLst>
          </p:cNvPr>
          <p:cNvCxnSpPr>
            <a:cxnSpLocks/>
          </p:cNvCxnSpPr>
          <p:nvPr/>
        </p:nvCxnSpPr>
        <p:spPr>
          <a:xfrm flipH="1">
            <a:off x="2692409" y="3166938"/>
            <a:ext cx="1671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194E32-9454-5689-BB52-982F6AF93568}"/>
              </a:ext>
            </a:extLst>
          </p:cNvPr>
          <p:cNvCxnSpPr>
            <a:cxnSpLocks/>
          </p:cNvCxnSpPr>
          <p:nvPr/>
        </p:nvCxnSpPr>
        <p:spPr>
          <a:xfrm flipH="1">
            <a:off x="2692409" y="1459685"/>
            <a:ext cx="167171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D01C83-4D03-57C6-2BC7-6C25150568D6}"/>
              </a:ext>
            </a:extLst>
          </p:cNvPr>
          <p:cNvSpPr txBox="1"/>
          <p:nvPr/>
        </p:nvSpPr>
        <p:spPr>
          <a:xfrm>
            <a:off x="4705543" y="1119348"/>
            <a:ext cx="6606139" cy="129266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i="0" dirty="0">
                <a:effectLst/>
                <a:latin typeface="Roboto" panose="02000000000000000000" pitchFamily="2" charset="0"/>
                <a:ea typeface="Roboto" panose="02000000000000000000" pitchFamily="2" charset="0"/>
                <a:cs typeface="Roboto" panose="02000000000000000000" pitchFamily="2" charset="0"/>
              </a:rPr>
              <a:t>We decided to retain all the features for </a:t>
            </a:r>
            <a:r>
              <a:rPr lang="en-GB" sz="1400" b="0" i="0" dirty="0" err="1">
                <a:effectLst/>
                <a:latin typeface="Roboto" panose="02000000000000000000" pitchFamily="2" charset="0"/>
                <a:ea typeface="Roboto" panose="02000000000000000000" pitchFamily="2" charset="0"/>
                <a:cs typeface="Roboto" panose="02000000000000000000" pitchFamily="2" charset="0"/>
              </a:rPr>
              <a:t>modeling</a:t>
            </a:r>
            <a:r>
              <a:rPr lang="en-GB" sz="1400" b="0" i="0" dirty="0">
                <a:effectLst/>
                <a:latin typeface="Roboto" panose="02000000000000000000" pitchFamily="2" charset="0"/>
                <a:ea typeface="Roboto" panose="02000000000000000000" pitchFamily="2" charset="0"/>
                <a:cs typeface="Roboto" panose="02000000000000000000" pitchFamily="2" charset="0"/>
              </a:rPr>
              <a:t> purposes. The only feature that was removed was "</a:t>
            </a:r>
            <a:r>
              <a:rPr lang="en-GB" sz="1400" b="0" i="0" dirty="0" err="1">
                <a:effectLst/>
                <a:latin typeface="Roboto" panose="02000000000000000000" pitchFamily="2" charset="0"/>
                <a:ea typeface="Roboto" panose="02000000000000000000" pitchFamily="2" charset="0"/>
                <a:cs typeface="Roboto" panose="02000000000000000000" pitchFamily="2" charset="0"/>
              </a:rPr>
              <a:t>customerid</a:t>
            </a:r>
            <a:r>
              <a:rPr lang="en-GB" sz="1400" b="0" i="0" dirty="0">
                <a:effectLst/>
                <a:latin typeface="Roboto" panose="02000000000000000000" pitchFamily="2" charset="0"/>
                <a:ea typeface="Roboto" panose="02000000000000000000" pitchFamily="2" charset="0"/>
                <a:cs typeface="Roboto" panose="02000000000000000000" pitchFamily="2" charset="0"/>
              </a:rPr>
              <a:t>", which did not provide any predictive value.</a:t>
            </a:r>
            <a:endParaRPr kumimoji="0" lang="en-US" sz="1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00F7E6B-9B8A-17D1-AAAB-34F796286679}"/>
              </a:ext>
            </a:extLst>
          </p:cNvPr>
          <p:cNvSpPr txBox="1"/>
          <p:nvPr/>
        </p:nvSpPr>
        <p:spPr>
          <a:xfrm>
            <a:off x="4767875" y="2465921"/>
            <a:ext cx="6606139"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latin typeface="Roboto" panose="02000000000000000000" pitchFamily="2" charset="0"/>
                <a:ea typeface="Roboto" panose="02000000000000000000" pitchFamily="2" charset="0"/>
                <a:cs typeface="Roboto" panose="02000000000000000000" pitchFamily="2" charset="0"/>
              </a:rPr>
              <a:t>W</a:t>
            </a:r>
            <a:r>
              <a:rPr lang="en-GB" sz="1400" b="0" i="0" dirty="0">
                <a:effectLst/>
                <a:latin typeface="Roboto" panose="02000000000000000000" pitchFamily="2" charset="0"/>
                <a:ea typeface="Roboto" panose="02000000000000000000" pitchFamily="2" charset="0"/>
                <a:cs typeface="Roboto" panose="02000000000000000000" pitchFamily="2" charset="0"/>
              </a:rPr>
              <a:t>e added two new features. The first feature, "</a:t>
            </a:r>
            <a:r>
              <a:rPr lang="en-GB" sz="1400" b="0" i="0" dirty="0" err="1">
                <a:effectLst/>
                <a:latin typeface="Roboto" panose="02000000000000000000" pitchFamily="2" charset="0"/>
                <a:ea typeface="Roboto" panose="02000000000000000000" pitchFamily="2" charset="0"/>
                <a:cs typeface="Roboto" panose="02000000000000000000" pitchFamily="2" charset="0"/>
              </a:rPr>
              <a:t>tenurecat</a:t>
            </a:r>
            <a:r>
              <a:rPr lang="en-GB" sz="1400" b="0" i="0" dirty="0">
                <a:effectLst/>
                <a:latin typeface="Roboto" panose="02000000000000000000" pitchFamily="2" charset="0"/>
                <a:ea typeface="Roboto" panose="02000000000000000000" pitchFamily="2" charset="0"/>
                <a:cs typeface="Roboto" panose="02000000000000000000" pitchFamily="2" charset="0"/>
              </a:rPr>
              <a:t>", represents customer tenure as a categorical variable, with three values: 0-1 years, 1-4 years, and 4-6 years.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i="0" dirty="0">
                <a:effectLst/>
                <a:latin typeface="Roboto" panose="02000000000000000000" pitchFamily="2" charset="0"/>
                <a:ea typeface="Roboto" panose="02000000000000000000" pitchFamily="2" charset="0"/>
                <a:cs typeface="Roboto" panose="02000000000000000000" pitchFamily="2" charset="0"/>
              </a:rPr>
              <a:t>The second feature, "</a:t>
            </a:r>
            <a:r>
              <a:rPr lang="en-GB" sz="1400" b="0" i="0" dirty="0" err="1">
                <a:effectLst/>
                <a:latin typeface="Roboto" panose="02000000000000000000" pitchFamily="2" charset="0"/>
                <a:ea typeface="Roboto" panose="02000000000000000000" pitchFamily="2" charset="0"/>
                <a:cs typeface="Roboto" panose="02000000000000000000" pitchFamily="2" charset="0"/>
              </a:rPr>
              <a:t>contract_renewal</a:t>
            </a:r>
            <a:r>
              <a:rPr lang="en-GB" sz="1400" b="0" i="0" dirty="0">
                <a:effectLst/>
                <a:latin typeface="Roboto" panose="02000000000000000000" pitchFamily="2" charset="0"/>
                <a:ea typeface="Roboto" panose="02000000000000000000" pitchFamily="2" charset="0"/>
                <a:cs typeface="Roboto" panose="02000000000000000000" pitchFamily="2" charset="0"/>
              </a:rPr>
              <a:t>", is a binary variable that indicates whether the customer is on a month-to-month contract or a longer-term contract. We found that this variable had a significant impact on churn and thus decided to include it in our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In addition, </a:t>
            </a:r>
            <a:r>
              <a:rPr lang="en-GB" sz="1400" b="0" i="0" dirty="0">
                <a:effectLst/>
                <a:latin typeface="Roboto" panose="02000000000000000000" pitchFamily="2" charset="0"/>
                <a:ea typeface="Roboto" panose="02000000000000000000" pitchFamily="2" charset="0"/>
                <a:cs typeface="Roboto" panose="02000000000000000000" pitchFamily="2" charset="0"/>
              </a:rPr>
              <a:t>we applied one-hot encoding. This transformed each categorical feature into a set of binary features, with one feature for each possible category. </a:t>
            </a:r>
            <a:endParaRPr kumimoji="0" lang="LID4096" sz="1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0166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942392" y="99105"/>
            <a:ext cx="211805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ML Algorithms</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106602" y="793036"/>
            <a:ext cx="239557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Decision Tree</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C3DCC70B-B613-A808-9677-0EDE01761021}"/>
              </a:ext>
            </a:extLst>
          </p:cNvPr>
          <p:cNvPicPr>
            <a:picLocks noChangeAspect="1"/>
          </p:cNvPicPr>
          <p:nvPr/>
        </p:nvPicPr>
        <p:blipFill>
          <a:blip r:embed="rId2"/>
          <a:stretch>
            <a:fillRect/>
          </a:stretch>
        </p:blipFill>
        <p:spPr>
          <a:xfrm>
            <a:off x="6590514" y="1472751"/>
            <a:ext cx="5223801" cy="4559634"/>
          </a:xfrm>
          <a:prstGeom prst="rect">
            <a:avLst/>
          </a:prstGeom>
        </p:spPr>
      </p:pic>
      <p:sp>
        <p:nvSpPr>
          <p:cNvPr id="14" name="TextBox 13">
            <a:extLst>
              <a:ext uri="{FF2B5EF4-FFF2-40B4-BE49-F238E27FC236}">
                <a16:creationId xmlns:a16="http://schemas.microsoft.com/office/drawing/2014/main" id="{3B12FC63-6AC8-B7D0-8146-0E5FBBB31D50}"/>
              </a:ext>
            </a:extLst>
          </p:cNvPr>
          <p:cNvSpPr txBox="1"/>
          <p:nvPr/>
        </p:nvSpPr>
        <p:spPr>
          <a:xfrm>
            <a:off x="241690" y="2981705"/>
            <a:ext cx="5469554"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effectLst/>
                <a:latin typeface="Roboto" panose="02000000000000000000" pitchFamily="2" charset="0"/>
                <a:ea typeface="Roboto" panose="02000000000000000000" pitchFamily="2" charset="0"/>
                <a:cs typeface="Roboto" panose="02000000000000000000" pitchFamily="2" charset="0"/>
              </a:rPr>
              <a:t>W</a:t>
            </a:r>
            <a:r>
              <a:rPr lang="en-GB" sz="1400" b="0" i="0" dirty="0">
                <a:effectLst/>
                <a:latin typeface="Roboto" panose="02000000000000000000" pitchFamily="2" charset="0"/>
                <a:ea typeface="Roboto" panose="02000000000000000000" pitchFamily="2" charset="0"/>
                <a:cs typeface="Roboto" panose="02000000000000000000" pitchFamily="2" charset="0"/>
              </a:rPr>
              <a:t>e split the churn dataset into two groups: a training set (80% of the data) and a testing set (20% of the data). We then applied the Decision Tree algorithm to the training set using 50 different max depth values ranging from 1 to 50. The best max depth value was found to be 4, which achieved a prediction accuracy of 0.795 on the testing set.</a:t>
            </a:r>
            <a:endParaRPr kumimoji="0" lang="en-US" sz="1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437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627550" y="114494"/>
            <a:ext cx="33538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Algorithms introspection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106602" y="793036"/>
            <a:ext cx="239557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Decision Tree</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002A4FBC-2109-5F8C-E98C-89AB41D34A68}"/>
              </a:ext>
            </a:extLst>
          </p:cNvPr>
          <p:cNvPicPr>
            <a:picLocks noChangeAspect="1"/>
          </p:cNvPicPr>
          <p:nvPr/>
        </p:nvPicPr>
        <p:blipFill>
          <a:blip r:embed="rId2"/>
          <a:stretch>
            <a:fillRect/>
          </a:stretch>
        </p:blipFill>
        <p:spPr>
          <a:xfrm>
            <a:off x="5603737" y="1901628"/>
            <a:ext cx="5758827" cy="4374841"/>
          </a:xfrm>
          <a:prstGeom prst="rect">
            <a:avLst/>
          </a:prstGeom>
        </p:spPr>
      </p:pic>
      <p:pic>
        <p:nvPicPr>
          <p:cNvPr id="13" name="Picture 12">
            <a:extLst>
              <a:ext uri="{FF2B5EF4-FFF2-40B4-BE49-F238E27FC236}">
                <a16:creationId xmlns:a16="http://schemas.microsoft.com/office/drawing/2014/main" id="{428702B8-62F3-A063-4915-7BE45C9E132C}"/>
              </a:ext>
            </a:extLst>
          </p:cNvPr>
          <p:cNvPicPr>
            <a:picLocks noChangeAspect="1"/>
          </p:cNvPicPr>
          <p:nvPr/>
        </p:nvPicPr>
        <p:blipFill>
          <a:blip r:embed="rId3"/>
          <a:stretch>
            <a:fillRect/>
          </a:stretch>
        </p:blipFill>
        <p:spPr>
          <a:xfrm>
            <a:off x="9624073" y="896772"/>
            <a:ext cx="2461325" cy="1216012"/>
          </a:xfrm>
          <a:prstGeom prst="rect">
            <a:avLst/>
          </a:prstGeom>
        </p:spPr>
      </p:pic>
      <p:pic>
        <p:nvPicPr>
          <p:cNvPr id="16" name="Picture 15">
            <a:extLst>
              <a:ext uri="{FF2B5EF4-FFF2-40B4-BE49-F238E27FC236}">
                <a16:creationId xmlns:a16="http://schemas.microsoft.com/office/drawing/2014/main" id="{9097581F-CAC3-1FD9-5C57-4CE7556B2FCB}"/>
              </a:ext>
            </a:extLst>
          </p:cNvPr>
          <p:cNvPicPr>
            <a:picLocks noChangeAspect="1"/>
          </p:cNvPicPr>
          <p:nvPr/>
        </p:nvPicPr>
        <p:blipFill>
          <a:blip r:embed="rId4"/>
          <a:stretch>
            <a:fillRect/>
          </a:stretch>
        </p:blipFill>
        <p:spPr>
          <a:xfrm>
            <a:off x="229423" y="2905041"/>
            <a:ext cx="5430958" cy="3371428"/>
          </a:xfrm>
          <a:prstGeom prst="rect">
            <a:avLst/>
          </a:prstGeom>
        </p:spPr>
      </p:pic>
      <p:sp>
        <p:nvSpPr>
          <p:cNvPr id="18" name="TextBox 17">
            <a:extLst>
              <a:ext uri="{FF2B5EF4-FFF2-40B4-BE49-F238E27FC236}">
                <a16:creationId xmlns:a16="http://schemas.microsoft.com/office/drawing/2014/main" id="{3C146270-3900-5126-3546-37A3D9CD2180}"/>
              </a:ext>
            </a:extLst>
          </p:cNvPr>
          <p:cNvSpPr txBox="1"/>
          <p:nvPr/>
        </p:nvSpPr>
        <p:spPr>
          <a:xfrm>
            <a:off x="3636803" y="1358583"/>
            <a:ext cx="2939468" cy="707886"/>
          </a:xfrm>
          <a:prstGeom prst="rect">
            <a:avLst/>
          </a:prstGeom>
          <a:noFill/>
          <a:ln w="3175">
            <a:solidFill>
              <a:srgbClr val="00B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rPr>
              <a:t>TRUE</a:t>
            </a:r>
            <a:endParaRPr kumimoji="0" lang="en-US" sz="4000" b="0"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TextBox 19">
            <a:extLst>
              <a:ext uri="{FF2B5EF4-FFF2-40B4-BE49-F238E27FC236}">
                <a16:creationId xmlns:a16="http://schemas.microsoft.com/office/drawing/2014/main" id="{60E10506-84D8-E501-5688-A9AC770C5589}"/>
              </a:ext>
            </a:extLst>
          </p:cNvPr>
          <p:cNvSpPr txBox="1"/>
          <p:nvPr/>
        </p:nvSpPr>
        <p:spPr>
          <a:xfrm>
            <a:off x="-40894" y="1498448"/>
            <a:ext cx="3372286"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i="0" dirty="0">
                <a:effectLst/>
                <a:latin typeface="Roboto" panose="02000000000000000000" pitchFamily="2" charset="0"/>
                <a:ea typeface="Roboto" panose="02000000000000000000" pitchFamily="2" charset="0"/>
                <a:cs typeface="Roboto" panose="02000000000000000000" pitchFamily="2" charset="0"/>
              </a:rPr>
              <a:t>At the top of the tree, we found that the </a:t>
            </a:r>
            <a:r>
              <a:rPr lang="en-GB" sz="1400" b="0" i="0" dirty="0" err="1">
                <a:effectLst/>
                <a:latin typeface="Roboto" panose="02000000000000000000" pitchFamily="2" charset="0"/>
                <a:ea typeface="Roboto" panose="02000000000000000000" pitchFamily="2" charset="0"/>
                <a:cs typeface="Roboto" panose="02000000000000000000" pitchFamily="2" charset="0"/>
              </a:rPr>
              <a:t>contract_Month_to_Month</a:t>
            </a:r>
            <a:r>
              <a:rPr lang="en-GB" sz="1400" b="0" i="0" dirty="0">
                <a:effectLst/>
                <a:latin typeface="Roboto" panose="02000000000000000000" pitchFamily="2" charset="0"/>
                <a:ea typeface="Roboto" panose="02000000000000000000" pitchFamily="2" charset="0"/>
                <a:cs typeface="Roboto" panose="02000000000000000000" pitchFamily="2" charset="0"/>
              </a:rPr>
              <a:t> feature was the most important predictor of churn. This was followed by </a:t>
            </a:r>
            <a:r>
              <a:rPr lang="en-GB" sz="1400" b="0" i="0" dirty="0" err="1">
                <a:effectLst/>
                <a:latin typeface="Roboto" panose="02000000000000000000" pitchFamily="2" charset="0"/>
                <a:ea typeface="Roboto" panose="02000000000000000000" pitchFamily="2" charset="0"/>
                <a:cs typeface="Roboto" panose="02000000000000000000" pitchFamily="2" charset="0"/>
              </a:rPr>
              <a:t>monthlycharges</a:t>
            </a:r>
            <a:r>
              <a:rPr lang="en-GB" sz="1400" b="0" i="0" dirty="0">
                <a:effectLst/>
                <a:latin typeface="Roboto" panose="02000000000000000000" pitchFamily="2" charset="0"/>
                <a:ea typeface="Roboto" panose="02000000000000000000" pitchFamily="2" charset="0"/>
                <a:cs typeface="Roboto" panose="02000000000000000000" pitchFamily="2" charset="0"/>
              </a:rPr>
              <a:t> and </a:t>
            </a:r>
            <a:r>
              <a:rPr lang="en-GB" sz="1400" b="0" i="0" dirty="0" err="1">
                <a:effectLst/>
                <a:latin typeface="Roboto" panose="02000000000000000000" pitchFamily="2" charset="0"/>
                <a:ea typeface="Roboto" panose="02000000000000000000" pitchFamily="2" charset="0"/>
                <a:cs typeface="Roboto" panose="02000000000000000000" pitchFamily="2" charset="0"/>
              </a:rPr>
              <a:t>internetservice_Fiber</a:t>
            </a:r>
            <a:r>
              <a:rPr lang="en-GB" sz="1400" b="0" i="0" dirty="0">
                <a:effectLst/>
                <a:latin typeface="Roboto" panose="02000000000000000000" pitchFamily="2" charset="0"/>
                <a:ea typeface="Roboto" panose="02000000000000000000" pitchFamily="2" charset="0"/>
                <a:cs typeface="Roboto" panose="02000000000000000000" pitchFamily="2" charset="0"/>
              </a:rPr>
              <a:t> optic. These results are consistent with our initial expectations, as these features had previously been found to have high correlation with churn.</a:t>
            </a:r>
            <a:endParaRPr kumimoji="0" lang="LID4096" sz="18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23708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627550" y="114494"/>
            <a:ext cx="33538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Algorithms introspection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03786C8-AC38-EE1E-0491-2E5568D71690}"/>
              </a:ext>
            </a:extLst>
          </p:cNvPr>
          <p:cNvSpPr txBox="1"/>
          <p:nvPr/>
        </p:nvSpPr>
        <p:spPr>
          <a:xfrm>
            <a:off x="106602" y="793036"/>
            <a:ext cx="239557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Decision Tree</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58356475-8FD1-43AD-36F8-14B7B9100B0A}"/>
              </a:ext>
            </a:extLst>
          </p:cNvPr>
          <p:cNvPicPr>
            <a:picLocks noChangeAspect="1"/>
          </p:cNvPicPr>
          <p:nvPr/>
        </p:nvPicPr>
        <p:blipFill>
          <a:blip r:embed="rId2"/>
          <a:stretch>
            <a:fillRect/>
          </a:stretch>
        </p:blipFill>
        <p:spPr>
          <a:xfrm>
            <a:off x="1016836" y="2581854"/>
            <a:ext cx="4971936" cy="4000669"/>
          </a:xfrm>
          <a:prstGeom prst="rect">
            <a:avLst/>
          </a:prstGeom>
        </p:spPr>
      </p:pic>
      <p:pic>
        <p:nvPicPr>
          <p:cNvPr id="9" name="Picture 8">
            <a:extLst>
              <a:ext uri="{FF2B5EF4-FFF2-40B4-BE49-F238E27FC236}">
                <a16:creationId xmlns:a16="http://schemas.microsoft.com/office/drawing/2014/main" id="{B4E46841-5BDA-B522-225A-75DCFA280A7F}"/>
              </a:ext>
            </a:extLst>
          </p:cNvPr>
          <p:cNvPicPr>
            <a:picLocks noChangeAspect="1"/>
          </p:cNvPicPr>
          <p:nvPr/>
        </p:nvPicPr>
        <p:blipFill>
          <a:blip r:embed="rId3"/>
          <a:stretch>
            <a:fillRect/>
          </a:stretch>
        </p:blipFill>
        <p:spPr>
          <a:xfrm>
            <a:off x="5988772" y="3625232"/>
            <a:ext cx="5323893" cy="2947033"/>
          </a:xfrm>
          <a:prstGeom prst="rect">
            <a:avLst/>
          </a:prstGeom>
        </p:spPr>
      </p:pic>
      <p:pic>
        <p:nvPicPr>
          <p:cNvPr id="10" name="Picture 9">
            <a:extLst>
              <a:ext uri="{FF2B5EF4-FFF2-40B4-BE49-F238E27FC236}">
                <a16:creationId xmlns:a16="http://schemas.microsoft.com/office/drawing/2014/main" id="{2F9D92A7-4A96-0AA9-3561-2ED02485C2A4}"/>
              </a:ext>
            </a:extLst>
          </p:cNvPr>
          <p:cNvPicPr>
            <a:picLocks noChangeAspect="1"/>
          </p:cNvPicPr>
          <p:nvPr/>
        </p:nvPicPr>
        <p:blipFill>
          <a:blip r:embed="rId4"/>
          <a:stretch>
            <a:fillRect/>
          </a:stretch>
        </p:blipFill>
        <p:spPr>
          <a:xfrm>
            <a:off x="0" y="1726865"/>
            <a:ext cx="2461325" cy="1216012"/>
          </a:xfrm>
          <a:prstGeom prst="rect">
            <a:avLst/>
          </a:prstGeom>
        </p:spPr>
      </p:pic>
      <p:sp>
        <p:nvSpPr>
          <p:cNvPr id="11" name="TextBox 10">
            <a:extLst>
              <a:ext uri="{FF2B5EF4-FFF2-40B4-BE49-F238E27FC236}">
                <a16:creationId xmlns:a16="http://schemas.microsoft.com/office/drawing/2014/main" id="{7CE03E75-ABD7-5811-EBA2-D6B258FFFC5D}"/>
              </a:ext>
            </a:extLst>
          </p:cNvPr>
          <p:cNvSpPr txBox="1"/>
          <p:nvPr/>
        </p:nvSpPr>
        <p:spPr>
          <a:xfrm>
            <a:off x="4899365" y="1372922"/>
            <a:ext cx="2939468" cy="707886"/>
          </a:xfrm>
          <a:prstGeom prst="rect">
            <a:avLst/>
          </a:prstGeom>
          <a:noFill/>
          <a:ln w="3175">
            <a:solidFill>
              <a:srgbClr val="00B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rPr>
              <a:t>FALSE</a:t>
            </a:r>
            <a:endParaRPr kumimoji="0" lang="en-US" sz="4000" b="0"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1349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975509" y="154813"/>
            <a:ext cx="28649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ML Algorithms</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3034513"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96061" y="768270"/>
            <a:ext cx="2442390"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K Nearest Neighbors </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F0A58896-9B39-D391-0EEF-14FD0D41E2E7}"/>
              </a:ext>
            </a:extLst>
          </p:cNvPr>
          <p:cNvPicPr>
            <a:picLocks noChangeAspect="1"/>
          </p:cNvPicPr>
          <p:nvPr/>
        </p:nvPicPr>
        <p:blipFill>
          <a:blip r:embed="rId2"/>
          <a:stretch>
            <a:fillRect/>
          </a:stretch>
        </p:blipFill>
        <p:spPr>
          <a:xfrm>
            <a:off x="6466115" y="2198488"/>
            <a:ext cx="5397668" cy="4545565"/>
          </a:xfrm>
          <a:prstGeom prst="rect">
            <a:avLst/>
          </a:prstGeom>
        </p:spPr>
      </p:pic>
      <p:pic>
        <p:nvPicPr>
          <p:cNvPr id="4" name="Picture 3" descr="Chart&#10;&#10;Description automatically generated">
            <a:extLst>
              <a:ext uri="{FF2B5EF4-FFF2-40B4-BE49-F238E27FC236}">
                <a16:creationId xmlns:a16="http://schemas.microsoft.com/office/drawing/2014/main" id="{96E8ADAD-47F4-DAF9-C3E7-829964990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71" y="2198489"/>
            <a:ext cx="5397668" cy="4545564"/>
          </a:xfrm>
          <a:prstGeom prst="rect">
            <a:avLst/>
          </a:prstGeom>
        </p:spPr>
      </p:pic>
      <p:sp>
        <p:nvSpPr>
          <p:cNvPr id="7" name="TextBox 6">
            <a:extLst>
              <a:ext uri="{FF2B5EF4-FFF2-40B4-BE49-F238E27FC236}">
                <a16:creationId xmlns:a16="http://schemas.microsoft.com/office/drawing/2014/main" id="{F3F4E960-AA48-ED82-40DD-A0D74F6874E0}"/>
              </a:ext>
            </a:extLst>
          </p:cNvPr>
          <p:cNvSpPr txBox="1"/>
          <p:nvPr/>
        </p:nvSpPr>
        <p:spPr>
          <a:xfrm>
            <a:off x="5924939" y="163912"/>
            <a:ext cx="5701931" cy="21544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i="0" dirty="0">
                <a:effectLst/>
                <a:latin typeface="Roboto" panose="02000000000000000000" pitchFamily="2" charset="0"/>
                <a:ea typeface="Roboto" panose="02000000000000000000" pitchFamily="2" charset="0"/>
                <a:cs typeface="Roboto" panose="02000000000000000000" pitchFamily="2" charset="0"/>
              </a:rPr>
              <a:t>We also trained a KNN model on the churn dataset. This model achieved a prediction accuracy of 0.79, with the best value for the number of </a:t>
            </a:r>
            <a:r>
              <a:rPr lang="en-GB" sz="1400" b="0" i="0" dirty="0" err="1">
                <a:effectLst/>
                <a:latin typeface="Roboto" panose="02000000000000000000" pitchFamily="2" charset="0"/>
                <a:ea typeface="Roboto" panose="02000000000000000000" pitchFamily="2" charset="0"/>
                <a:cs typeface="Roboto" panose="02000000000000000000" pitchFamily="2" charset="0"/>
              </a:rPr>
              <a:t>neighbors</a:t>
            </a:r>
            <a:r>
              <a:rPr lang="en-GB" sz="1400" b="0" i="0" dirty="0">
                <a:effectLst/>
                <a:latin typeface="Roboto" panose="02000000000000000000" pitchFamily="2" charset="0"/>
                <a:ea typeface="Roboto" panose="02000000000000000000" pitchFamily="2" charset="0"/>
                <a:cs typeface="Roboto" panose="02000000000000000000" pitchFamily="2" charset="0"/>
              </a:rPr>
              <a:t> (N) set to 23. However, when we scaled the training data and re-ran the KNN model, we observed a slight improvement in prediction accuracy to 0.8. The best value of N for the scaled data was found to be 74. This suggests that scaling the data can improve the performance of the KNN model. </a:t>
            </a:r>
            <a:endParaRPr kumimoji="0" lang="en-US" sz="1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15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339189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96763" y="816119"/>
            <a:ext cx="2731848"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Random Forest</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382EAE21-85BF-7D7B-46D6-11CC88389119}"/>
              </a:ext>
            </a:extLst>
          </p:cNvPr>
          <p:cNvPicPr>
            <a:picLocks noChangeAspect="1"/>
          </p:cNvPicPr>
          <p:nvPr/>
        </p:nvPicPr>
        <p:blipFill>
          <a:blip r:embed="rId2"/>
          <a:stretch>
            <a:fillRect/>
          </a:stretch>
        </p:blipFill>
        <p:spPr>
          <a:xfrm>
            <a:off x="310979" y="2632364"/>
            <a:ext cx="5184657" cy="3993416"/>
          </a:xfrm>
          <a:prstGeom prst="rect">
            <a:avLst/>
          </a:prstGeom>
        </p:spPr>
      </p:pic>
      <p:sp>
        <p:nvSpPr>
          <p:cNvPr id="10" name="TextBox 9">
            <a:extLst>
              <a:ext uri="{FF2B5EF4-FFF2-40B4-BE49-F238E27FC236}">
                <a16:creationId xmlns:a16="http://schemas.microsoft.com/office/drawing/2014/main" id="{F408993D-23C8-B476-307A-2DA053F4C09A}"/>
              </a:ext>
            </a:extLst>
          </p:cNvPr>
          <p:cNvSpPr txBox="1"/>
          <p:nvPr/>
        </p:nvSpPr>
        <p:spPr>
          <a:xfrm>
            <a:off x="975509" y="154813"/>
            <a:ext cx="28649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ML Algorithms</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DB9325D7-9CDF-F9D1-2A79-1967AC4EE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210" y="2554958"/>
            <a:ext cx="5184658" cy="4148229"/>
          </a:xfrm>
          <a:prstGeom prst="rect">
            <a:avLst/>
          </a:prstGeom>
        </p:spPr>
      </p:pic>
      <p:sp>
        <p:nvSpPr>
          <p:cNvPr id="7" name="TextBox 6">
            <a:extLst>
              <a:ext uri="{FF2B5EF4-FFF2-40B4-BE49-F238E27FC236}">
                <a16:creationId xmlns:a16="http://schemas.microsoft.com/office/drawing/2014/main" id="{3FD5EE0D-0019-F50C-A725-DE92CF0D1C01}"/>
              </a:ext>
            </a:extLst>
          </p:cNvPr>
          <p:cNvSpPr txBox="1"/>
          <p:nvPr/>
        </p:nvSpPr>
        <p:spPr>
          <a:xfrm>
            <a:off x="5902039" y="242797"/>
            <a:ext cx="5796127"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i="0" dirty="0">
                <a:effectLst/>
                <a:latin typeface="Roboto" panose="02000000000000000000" pitchFamily="2" charset="0"/>
                <a:ea typeface="Roboto" panose="02000000000000000000" pitchFamily="2" charset="0"/>
                <a:cs typeface="Roboto" panose="02000000000000000000" pitchFamily="2" charset="0"/>
              </a:rPr>
              <a:t>We also applied the Random Forest algorithm to the churn dataset, using 50 different max depth values ranging from 1 to 50 and 100 different estimators values ranging from 1 to 100. we found that the best combination was max depth=12 and estimators=27. This model achieved a prediction accuracy of 0.81 on the testing set. we conclude that the Random Forest algorithm is the best model for predicting churn in this dataset. </a:t>
            </a:r>
            <a:endParaRPr kumimoji="0" lang="en-US"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166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627551" y="114494"/>
            <a:ext cx="3306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Algorithms introspection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3034513"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11798" y="706759"/>
            <a:ext cx="244239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Random Forest Model Feature Importance  </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FC7CA98C-832F-95DF-24E9-7CAAA0367BFA}"/>
              </a:ext>
            </a:extLst>
          </p:cNvPr>
          <p:cNvPicPr>
            <a:picLocks noChangeAspect="1"/>
          </p:cNvPicPr>
          <p:nvPr/>
        </p:nvPicPr>
        <p:blipFill>
          <a:blip r:embed="rId2"/>
          <a:stretch>
            <a:fillRect/>
          </a:stretch>
        </p:blipFill>
        <p:spPr>
          <a:xfrm>
            <a:off x="5325023" y="1260757"/>
            <a:ext cx="6759986" cy="5288314"/>
          </a:xfrm>
          <a:prstGeom prst="rect">
            <a:avLst/>
          </a:prstGeom>
        </p:spPr>
      </p:pic>
      <p:sp>
        <p:nvSpPr>
          <p:cNvPr id="11" name="TextBox 10">
            <a:extLst>
              <a:ext uri="{FF2B5EF4-FFF2-40B4-BE49-F238E27FC236}">
                <a16:creationId xmlns:a16="http://schemas.microsoft.com/office/drawing/2014/main" id="{FF56E35F-CBF5-714A-0AF9-B07DBB4385B0}"/>
              </a:ext>
            </a:extLst>
          </p:cNvPr>
          <p:cNvSpPr txBox="1"/>
          <p:nvPr/>
        </p:nvSpPr>
        <p:spPr>
          <a:xfrm>
            <a:off x="106991" y="1952131"/>
            <a:ext cx="4294888" cy="166199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i="0" dirty="0">
                <a:effectLst/>
                <a:latin typeface="Roboto" panose="02000000000000000000" pitchFamily="2" charset="0"/>
                <a:ea typeface="Roboto" panose="02000000000000000000" pitchFamily="2" charset="0"/>
                <a:cs typeface="Roboto" panose="02000000000000000000" pitchFamily="2" charset="0"/>
              </a:rPr>
              <a:t>The Random Forest algorithm also allowed us to investigate the relative importance of different features in predicting churn. We found that the most important features were: tenure, </a:t>
            </a:r>
            <a:r>
              <a:rPr lang="en-GB" sz="1400" b="0" i="0" dirty="0" err="1">
                <a:effectLst/>
                <a:latin typeface="Roboto" panose="02000000000000000000" pitchFamily="2" charset="0"/>
                <a:ea typeface="Roboto" panose="02000000000000000000" pitchFamily="2" charset="0"/>
                <a:cs typeface="Roboto" panose="02000000000000000000" pitchFamily="2" charset="0"/>
              </a:rPr>
              <a:t>totalcharges</a:t>
            </a:r>
            <a:r>
              <a:rPr lang="en-GB" sz="1400" b="0" i="0" dirty="0">
                <a:effectLst/>
                <a:latin typeface="Roboto" panose="02000000000000000000" pitchFamily="2" charset="0"/>
                <a:ea typeface="Roboto" panose="02000000000000000000" pitchFamily="2" charset="0"/>
                <a:cs typeface="Roboto" panose="02000000000000000000" pitchFamily="2" charset="0"/>
              </a:rPr>
              <a:t>, </a:t>
            </a:r>
            <a:r>
              <a:rPr lang="en-GB" sz="1400" b="0" i="0" dirty="0" err="1">
                <a:effectLst/>
                <a:latin typeface="Roboto" panose="02000000000000000000" pitchFamily="2" charset="0"/>
                <a:ea typeface="Roboto" panose="02000000000000000000" pitchFamily="2" charset="0"/>
                <a:cs typeface="Roboto" panose="02000000000000000000" pitchFamily="2" charset="0"/>
              </a:rPr>
              <a:t>monthlycharges</a:t>
            </a:r>
            <a:r>
              <a:rPr lang="en-GB" sz="1400" b="0" i="0" dirty="0">
                <a:effectLst/>
                <a:latin typeface="Roboto" panose="02000000000000000000" pitchFamily="2" charset="0"/>
                <a:ea typeface="Roboto" panose="02000000000000000000" pitchFamily="2" charset="0"/>
                <a:cs typeface="Roboto" panose="02000000000000000000" pitchFamily="2" charset="0"/>
              </a:rPr>
              <a:t>, month-to-month contract, and </a:t>
            </a:r>
            <a:r>
              <a:rPr lang="en-GB" sz="1400" b="0" i="0" dirty="0" err="1">
                <a:effectLst/>
                <a:latin typeface="Roboto" panose="02000000000000000000" pitchFamily="2" charset="0"/>
                <a:ea typeface="Roboto" panose="02000000000000000000" pitchFamily="2" charset="0"/>
                <a:cs typeface="Roboto" panose="02000000000000000000" pitchFamily="2" charset="0"/>
              </a:rPr>
              <a:t>contract_renewal</a:t>
            </a:r>
            <a:r>
              <a:rPr lang="en-GB" sz="1400" b="0" i="0" dirty="0">
                <a:effectLst/>
                <a:latin typeface="Roboto" panose="02000000000000000000" pitchFamily="2" charset="0"/>
                <a:ea typeface="Roboto" panose="02000000000000000000" pitchFamily="2" charset="0"/>
                <a:cs typeface="Roboto" panose="02000000000000000000" pitchFamily="2"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431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pic>
        <p:nvPicPr>
          <p:cNvPr id="8" name="Picture 7" descr="A picture containing indoor&#10;&#10;Description automatically generated">
            <a:extLst>
              <a:ext uri="{FF2B5EF4-FFF2-40B4-BE49-F238E27FC236}">
                <a16:creationId xmlns:a16="http://schemas.microsoft.com/office/drawing/2014/main" id="{0514B094-89AD-D0D9-44D9-F17174ED31B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019" y="1"/>
            <a:ext cx="12190981" cy="6858000"/>
          </a:xfrm>
          <a:prstGeom prst="rect">
            <a:avLst/>
          </a:prstGeom>
        </p:spPr>
      </p:pic>
      <p:sp>
        <p:nvSpPr>
          <p:cNvPr id="7" name="Rectangle 6">
            <a:extLst>
              <a:ext uri="{FF2B5EF4-FFF2-40B4-BE49-F238E27FC236}">
                <a16:creationId xmlns:a16="http://schemas.microsoft.com/office/drawing/2014/main" id="{975B0EE7-9700-6958-DD79-30D8EF949B3C}"/>
              </a:ext>
            </a:extLst>
          </p:cNvPr>
          <p:cNvSpPr/>
          <p:nvPr/>
        </p:nvSpPr>
        <p:spPr>
          <a:xfrm>
            <a:off x="0" y="0"/>
            <a:ext cx="4120055" cy="659876"/>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32" name="Google Shape;932;p32"/>
          <p:cNvGrpSpPr/>
          <p:nvPr/>
        </p:nvGrpSpPr>
        <p:grpSpPr>
          <a:xfrm>
            <a:off x="947031" y="1652167"/>
            <a:ext cx="8022915" cy="1054733"/>
            <a:chOff x="852325" y="1239125"/>
            <a:chExt cx="5906730" cy="791050"/>
          </a:xfrm>
        </p:grpSpPr>
        <p:sp>
          <p:nvSpPr>
            <p:cNvPr id="933" name="Google Shape;933;p32"/>
            <p:cNvSpPr/>
            <p:nvPr/>
          </p:nvSpPr>
          <p:spPr>
            <a:xfrm>
              <a:off x="852325" y="14783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1"/>
              </a:solidFill>
              <a:prstDash val="solid"/>
              <a:round/>
              <a:headEnd type="none" w="med" len="med"/>
              <a:tailEnd type="oval" w="med" len="med"/>
            </a:ln>
          </p:spPr>
          <p:txBody>
            <a:bodyPr/>
            <a:lstStyle/>
            <a:p>
              <a:endParaRPr lang="en-IL"/>
            </a:p>
          </p:txBody>
        </p:sp>
        <p:sp>
          <p:nvSpPr>
            <p:cNvPr id="934" name="Google Shape;934;p32"/>
            <p:cNvSpPr/>
            <p:nvPr/>
          </p:nvSpPr>
          <p:spPr>
            <a:xfrm>
              <a:off x="985350" y="1239125"/>
              <a:ext cx="1361100" cy="4785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defTabSz="1219170">
                <a:buClr>
                  <a:srgbClr val="000000"/>
                </a:buClr>
                <a:buSzPts val="1100"/>
              </a:pPr>
              <a:r>
                <a:rPr lang="en" sz="2267" kern="0" dirty="0">
                  <a:solidFill>
                    <a:srgbClr val="FFFFFF"/>
                  </a:solidFill>
                  <a:latin typeface="Fira Sans Extra Condensed Medium"/>
                  <a:ea typeface="Fira Sans Extra Condensed Medium"/>
                  <a:cs typeface="Fira Sans Extra Condensed Medium"/>
                  <a:sym typeface="Fira Sans Extra Condensed Medium"/>
                </a:rPr>
                <a:t>1</a:t>
              </a:r>
              <a:endParaRPr sz="1867" kern="0" dirty="0">
                <a:solidFill>
                  <a:srgbClr val="000000"/>
                </a:solidFill>
                <a:latin typeface="Arial"/>
                <a:cs typeface="Arial"/>
                <a:sym typeface="Arial"/>
              </a:endParaRPr>
            </a:p>
          </p:txBody>
        </p:sp>
        <p:sp>
          <p:nvSpPr>
            <p:cNvPr id="935" name="Google Shape;935;p32"/>
            <p:cNvSpPr/>
            <p:nvPr/>
          </p:nvSpPr>
          <p:spPr>
            <a:xfrm>
              <a:off x="2857255" y="1239125"/>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defTabSz="1219170">
                <a:buClr>
                  <a:srgbClr val="000000"/>
                </a:buClr>
                <a:buSzPts val="1100"/>
              </a:pPr>
              <a:r>
                <a:rPr lang="en" sz="1200" kern="0" dirty="0">
                  <a:solidFill>
                    <a:srgbClr val="000000"/>
                  </a:solidFill>
                  <a:latin typeface="Roboto"/>
                  <a:ea typeface="Roboto"/>
                  <a:cs typeface="Roboto"/>
                  <a:sym typeface="Roboto"/>
                </a:rPr>
                <a:t>The services are probably expensive for new account holders, Marketing strategy for this group is needed.  </a:t>
              </a:r>
              <a:endParaRPr sz="1200" kern="0" dirty="0">
                <a:solidFill>
                  <a:srgbClr val="000000"/>
                </a:solidFill>
                <a:latin typeface="Roboto"/>
                <a:ea typeface="Roboto"/>
                <a:cs typeface="Roboto"/>
                <a:sym typeface="Roboto"/>
              </a:endParaRPr>
            </a:p>
          </p:txBody>
        </p:sp>
        <p:cxnSp>
          <p:nvCxnSpPr>
            <p:cNvPr id="936" name="Google Shape;936;p32"/>
            <p:cNvCxnSpPr>
              <a:stCxn id="934" idx="3"/>
              <a:endCxn id="935" idx="1"/>
            </p:cNvCxnSpPr>
            <p:nvPr/>
          </p:nvCxnSpPr>
          <p:spPr>
            <a:xfrm>
              <a:off x="2346450" y="14783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937" name="Google Shape;937;p32"/>
          <p:cNvGrpSpPr/>
          <p:nvPr/>
        </p:nvGrpSpPr>
        <p:grpSpPr>
          <a:xfrm>
            <a:off x="1489080" y="2550700"/>
            <a:ext cx="8049555" cy="1054733"/>
            <a:chOff x="1251400" y="1913025"/>
            <a:chExt cx="5926343" cy="791050"/>
          </a:xfrm>
        </p:grpSpPr>
        <p:sp>
          <p:nvSpPr>
            <p:cNvPr id="938" name="Google Shape;938;p32"/>
            <p:cNvSpPr/>
            <p:nvPr/>
          </p:nvSpPr>
          <p:spPr>
            <a:xfrm>
              <a:off x="1251400" y="21522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2"/>
              </a:solidFill>
              <a:prstDash val="solid"/>
              <a:round/>
              <a:headEnd type="none" w="med" len="med"/>
              <a:tailEnd type="oval" w="med" len="med"/>
            </a:ln>
          </p:spPr>
          <p:txBody>
            <a:bodyPr/>
            <a:lstStyle/>
            <a:p>
              <a:endParaRPr lang="en-IL"/>
            </a:p>
          </p:txBody>
        </p:sp>
        <p:sp>
          <p:nvSpPr>
            <p:cNvPr id="939" name="Google Shape;939;p32"/>
            <p:cNvSpPr/>
            <p:nvPr/>
          </p:nvSpPr>
          <p:spPr>
            <a:xfrm>
              <a:off x="3275943" y="1913050"/>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defTabSz="1219170">
                <a:buClr>
                  <a:srgbClr val="000000"/>
                </a:buClr>
                <a:buSzPts val="1100"/>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Month-to-month payment type has an enormous churn rate. Marketing strategy is needed to move these customers to two-year contract and closing the month-to-month option for new customers.  </a:t>
              </a:r>
              <a:endParaRPr lang="en-US" sz="1200" kern="0" dirty="0">
                <a:solidFill>
                  <a:srgbClr val="000000"/>
                </a:solidFill>
                <a:latin typeface="Roboto"/>
                <a:ea typeface="Roboto"/>
                <a:cs typeface="Roboto"/>
                <a:sym typeface="Roboto"/>
              </a:endParaRPr>
            </a:p>
          </p:txBody>
        </p:sp>
        <p:sp>
          <p:nvSpPr>
            <p:cNvPr id="940" name="Google Shape;940;p32"/>
            <p:cNvSpPr/>
            <p:nvPr/>
          </p:nvSpPr>
          <p:spPr>
            <a:xfrm>
              <a:off x="1404039" y="1913025"/>
              <a:ext cx="1361100" cy="478500"/>
            </a:xfrm>
            <a:prstGeom prst="roundRect">
              <a:avLst>
                <a:gd name="adj" fmla="val 50000"/>
              </a:avLst>
            </a:prstGeom>
            <a:solidFill>
              <a:srgbClr val="00B0F0"/>
            </a:solidFill>
            <a:ln>
              <a:noFill/>
            </a:ln>
          </p:spPr>
          <p:txBody>
            <a:bodyPr spcFirstLastPara="1" wrap="square" lIns="121900" tIns="121900" rIns="121900" bIns="121900" anchor="ctr" anchorCtr="0">
              <a:noAutofit/>
            </a:bodyPr>
            <a:lstStyle/>
            <a:p>
              <a:pPr algn="ctr" defTabSz="1219170">
                <a:buClr>
                  <a:srgbClr val="000000"/>
                </a:buClr>
                <a:buSzPts val="1100"/>
              </a:pPr>
              <a:r>
                <a:rPr lang="en" sz="2267" kern="0" dirty="0">
                  <a:solidFill>
                    <a:srgbClr val="FFFFFF"/>
                  </a:solidFill>
                  <a:latin typeface="Fira Sans Extra Condensed Medium"/>
                  <a:ea typeface="Fira Sans Extra Condensed Medium"/>
                  <a:cs typeface="Fira Sans Extra Condensed Medium"/>
                  <a:sym typeface="Fira Sans Extra Condensed Medium"/>
                </a:rPr>
                <a:t>2</a:t>
              </a:r>
              <a:endParaRPr sz="1867" kern="0" dirty="0">
                <a:solidFill>
                  <a:srgbClr val="000000"/>
                </a:solidFill>
                <a:latin typeface="Arial"/>
                <a:cs typeface="Arial"/>
                <a:sym typeface="Arial"/>
              </a:endParaRPr>
            </a:p>
          </p:txBody>
        </p:sp>
        <p:cxnSp>
          <p:nvCxnSpPr>
            <p:cNvPr id="941" name="Google Shape;941;p32"/>
            <p:cNvCxnSpPr>
              <a:stCxn id="940" idx="3"/>
              <a:endCxn id="939" idx="1"/>
            </p:cNvCxnSpPr>
            <p:nvPr/>
          </p:nvCxnSpPr>
          <p:spPr>
            <a:xfrm>
              <a:off x="2765139" y="21522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942" name="Google Shape;942;p32"/>
          <p:cNvGrpSpPr/>
          <p:nvPr/>
        </p:nvGrpSpPr>
        <p:grpSpPr>
          <a:xfrm>
            <a:off x="2057855" y="3449266"/>
            <a:ext cx="8049471" cy="1054701"/>
            <a:chOff x="1670150" y="2586949"/>
            <a:chExt cx="5926282" cy="791026"/>
          </a:xfrm>
        </p:grpSpPr>
        <p:sp>
          <p:nvSpPr>
            <p:cNvPr id="943" name="Google Shape;943;p32"/>
            <p:cNvSpPr/>
            <p:nvPr/>
          </p:nvSpPr>
          <p:spPr>
            <a:xfrm>
              <a:off x="1670150" y="28261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3"/>
              </a:solidFill>
              <a:prstDash val="solid"/>
              <a:round/>
              <a:headEnd type="none" w="med" len="med"/>
              <a:tailEnd type="oval" w="med" len="med"/>
            </a:ln>
          </p:spPr>
          <p:txBody>
            <a:bodyPr/>
            <a:lstStyle/>
            <a:p>
              <a:endParaRPr lang="en-IL"/>
            </a:p>
          </p:txBody>
        </p:sp>
        <p:sp>
          <p:nvSpPr>
            <p:cNvPr id="944" name="Google Shape;944;p32"/>
            <p:cNvSpPr/>
            <p:nvPr/>
          </p:nvSpPr>
          <p:spPr>
            <a:xfrm>
              <a:off x="1822728" y="2586950"/>
              <a:ext cx="1361100" cy="478500"/>
            </a:xfrm>
            <a:prstGeom prst="roundRect">
              <a:avLst>
                <a:gd name="adj" fmla="val 50000"/>
              </a:avLst>
            </a:prstGeom>
            <a:solidFill>
              <a:srgbClr val="0070C0"/>
            </a:solidFill>
            <a:ln>
              <a:noFill/>
            </a:ln>
          </p:spPr>
          <p:txBody>
            <a:bodyPr spcFirstLastPara="1" wrap="square" lIns="121900" tIns="121900" rIns="121900" bIns="121900" anchor="ctr" anchorCtr="0">
              <a:noAutofit/>
            </a:bodyPr>
            <a:lstStyle/>
            <a:p>
              <a:pPr algn="ctr" defTabSz="1219170">
                <a:buClr>
                  <a:srgbClr val="000000"/>
                </a:buClr>
                <a:buSzPts val="1100"/>
              </a:pPr>
              <a:r>
                <a:rPr lang="en" sz="2267" kern="0" dirty="0">
                  <a:solidFill>
                    <a:srgbClr val="FFFFFF"/>
                  </a:solidFill>
                  <a:latin typeface="Fira Sans Extra Condensed Medium"/>
                  <a:ea typeface="Fira Sans Extra Condensed Medium"/>
                  <a:cs typeface="Fira Sans Extra Condensed Medium"/>
                  <a:sym typeface="Fira Sans Extra Condensed Medium"/>
                </a:rPr>
                <a:t>3</a:t>
              </a:r>
              <a:endParaRPr sz="1867" kern="0" dirty="0">
                <a:solidFill>
                  <a:srgbClr val="000000"/>
                </a:solidFill>
                <a:latin typeface="Arial"/>
                <a:cs typeface="Arial"/>
                <a:sym typeface="Arial"/>
              </a:endParaRPr>
            </a:p>
          </p:txBody>
        </p:sp>
        <p:sp>
          <p:nvSpPr>
            <p:cNvPr id="945" name="Google Shape;945;p32"/>
            <p:cNvSpPr/>
            <p:nvPr/>
          </p:nvSpPr>
          <p:spPr>
            <a:xfrm>
              <a:off x="3694632" y="2586949"/>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defTabSz="1219170">
                <a:buClr>
                  <a:srgbClr val="000000"/>
                </a:buClr>
                <a:buSzPts val="1100"/>
              </a:pPr>
              <a:r>
                <a:rPr lang="en-US" sz="1200" kern="0" dirty="0">
                  <a:solidFill>
                    <a:srgbClr val="000000"/>
                  </a:solidFill>
                  <a:latin typeface="Roboto"/>
                  <a:ea typeface="Roboto"/>
                  <a:cs typeface="Roboto"/>
                  <a:sym typeface="Roboto"/>
                </a:rPr>
                <a:t>Electronic check causes higher churn rate. It should be checked what the main reason for this is. Further, to try abandoning this way of payment. </a:t>
              </a:r>
            </a:p>
          </p:txBody>
        </p:sp>
        <p:cxnSp>
          <p:nvCxnSpPr>
            <p:cNvPr id="946" name="Google Shape;946;p32"/>
            <p:cNvCxnSpPr>
              <a:stCxn id="944" idx="3"/>
              <a:endCxn id="945" idx="1"/>
            </p:cNvCxnSpPr>
            <p:nvPr/>
          </p:nvCxnSpPr>
          <p:spPr>
            <a:xfrm>
              <a:off x="3183828" y="2826200"/>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947" name="Google Shape;947;p32"/>
          <p:cNvGrpSpPr/>
          <p:nvPr/>
        </p:nvGrpSpPr>
        <p:grpSpPr>
          <a:xfrm>
            <a:off x="2626664" y="4347817"/>
            <a:ext cx="8049353" cy="1054683"/>
            <a:chOff x="2088925" y="3260863"/>
            <a:chExt cx="5926195" cy="791012"/>
          </a:xfrm>
        </p:grpSpPr>
        <p:sp>
          <p:nvSpPr>
            <p:cNvPr id="948" name="Google Shape;948;p32"/>
            <p:cNvSpPr/>
            <p:nvPr/>
          </p:nvSpPr>
          <p:spPr>
            <a:xfrm>
              <a:off x="2088925" y="35000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4"/>
              </a:solidFill>
              <a:prstDash val="solid"/>
              <a:round/>
              <a:headEnd type="none" w="med" len="med"/>
              <a:tailEnd type="oval" w="med" len="med"/>
            </a:ln>
          </p:spPr>
          <p:txBody>
            <a:bodyPr/>
            <a:lstStyle/>
            <a:p>
              <a:endParaRPr lang="en-IL"/>
            </a:p>
          </p:txBody>
        </p:sp>
        <p:sp>
          <p:nvSpPr>
            <p:cNvPr id="949" name="Google Shape;949;p32"/>
            <p:cNvSpPr/>
            <p:nvPr/>
          </p:nvSpPr>
          <p:spPr>
            <a:xfrm>
              <a:off x="2241417" y="3260863"/>
              <a:ext cx="1361100" cy="4785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defTabSz="1219170">
                <a:buClr>
                  <a:srgbClr val="000000"/>
                </a:buClr>
                <a:buSzPts val="1100"/>
              </a:pPr>
              <a:r>
                <a:rPr lang="en" sz="2267" kern="0" dirty="0">
                  <a:solidFill>
                    <a:srgbClr val="FFFFFF"/>
                  </a:solidFill>
                  <a:latin typeface="Fira Sans Extra Condensed Medium"/>
                  <a:ea typeface="Fira Sans Extra Condensed Medium"/>
                  <a:cs typeface="Fira Sans Extra Condensed Medium"/>
                  <a:sym typeface="Fira Sans Extra Condensed Medium"/>
                </a:rPr>
                <a:t>4</a:t>
              </a:r>
              <a:endParaRPr sz="1867" kern="0" dirty="0">
                <a:solidFill>
                  <a:srgbClr val="000000"/>
                </a:solidFill>
                <a:latin typeface="Arial"/>
                <a:cs typeface="Arial"/>
                <a:sym typeface="Arial"/>
              </a:endParaRPr>
            </a:p>
          </p:txBody>
        </p:sp>
        <p:sp>
          <p:nvSpPr>
            <p:cNvPr id="950" name="Google Shape;950;p32"/>
            <p:cNvSpPr/>
            <p:nvPr/>
          </p:nvSpPr>
          <p:spPr>
            <a:xfrm>
              <a:off x="4113320" y="3260874"/>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Customers who have low total charges (probably are poorer) have a higher churn rate.</a:t>
              </a:r>
              <a:r>
                <a:rPr lang="en-US" sz="1200" dirty="0">
                  <a:solidFill>
                    <a:prstClr val="black"/>
                  </a:solidFill>
                  <a:latin typeface="Roboto" panose="02000000000000000000" pitchFamily="2" charset="0"/>
                  <a:ea typeface="Roboto" panose="02000000000000000000" pitchFamily="2" charset="0"/>
                  <a:cs typeface="Roboto" panose="02000000000000000000" pitchFamily="2" charset="0"/>
                </a:rPr>
                <a:t> It can indicate that the prices of the products are not affordable for many. </a:t>
              </a: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p>
          </p:txBody>
        </p:sp>
        <p:cxnSp>
          <p:nvCxnSpPr>
            <p:cNvPr id="951" name="Google Shape;951;p32"/>
            <p:cNvCxnSpPr>
              <a:stCxn id="949" idx="3"/>
              <a:endCxn id="950" idx="1"/>
            </p:cNvCxnSpPr>
            <p:nvPr/>
          </p:nvCxnSpPr>
          <p:spPr>
            <a:xfrm>
              <a:off x="3602517" y="3500113"/>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952" name="Google Shape;952;p32"/>
          <p:cNvGrpSpPr/>
          <p:nvPr/>
        </p:nvGrpSpPr>
        <p:grpSpPr>
          <a:xfrm>
            <a:off x="3402479" y="5246365"/>
            <a:ext cx="7842229" cy="638003"/>
            <a:chOff x="2660105" y="3934774"/>
            <a:chExt cx="5773703" cy="478502"/>
          </a:xfrm>
        </p:grpSpPr>
        <p:sp>
          <p:nvSpPr>
            <p:cNvPr id="953" name="Google Shape;953;p32"/>
            <p:cNvSpPr/>
            <p:nvPr/>
          </p:nvSpPr>
          <p:spPr>
            <a:xfrm>
              <a:off x="2660105" y="3934775"/>
              <a:ext cx="1361100" cy="478500"/>
            </a:xfrm>
            <a:prstGeom prst="roundRect">
              <a:avLst>
                <a:gd name="adj" fmla="val 50000"/>
              </a:avLst>
            </a:prstGeom>
            <a:solidFill>
              <a:srgbClr val="0070C0"/>
            </a:solidFill>
            <a:ln>
              <a:noFill/>
            </a:ln>
          </p:spPr>
          <p:txBody>
            <a:bodyPr spcFirstLastPara="1" wrap="square" lIns="121900" tIns="121900" rIns="121900" bIns="121900" anchor="ctr" anchorCtr="0">
              <a:noAutofit/>
            </a:bodyPr>
            <a:lstStyle/>
            <a:p>
              <a:pPr algn="ctr" defTabSz="1219170">
                <a:buClr>
                  <a:srgbClr val="000000"/>
                </a:buClr>
                <a:buSzPts val="1100"/>
              </a:pPr>
              <a:r>
                <a:rPr lang="en" sz="2267" kern="0" dirty="0">
                  <a:solidFill>
                    <a:srgbClr val="FFFFFF"/>
                  </a:solidFill>
                  <a:latin typeface="Fira Sans Extra Condensed Medium"/>
                  <a:ea typeface="Fira Sans Extra Condensed Medium"/>
                  <a:cs typeface="Fira Sans Extra Condensed Medium"/>
                  <a:sym typeface="Fira Sans Extra Condensed Medium"/>
                </a:rPr>
                <a:t>5</a:t>
              </a:r>
              <a:endParaRPr sz="1867" kern="0" dirty="0">
                <a:solidFill>
                  <a:srgbClr val="000000"/>
                </a:solidFill>
                <a:latin typeface="Arial"/>
                <a:cs typeface="Arial"/>
                <a:sym typeface="Arial"/>
              </a:endParaRPr>
            </a:p>
          </p:txBody>
        </p:sp>
        <p:sp>
          <p:nvSpPr>
            <p:cNvPr id="954" name="Google Shape;954;p32"/>
            <p:cNvSpPr/>
            <p:nvPr/>
          </p:nvSpPr>
          <p:spPr>
            <a:xfrm>
              <a:off x="4532009" y="3934774"/>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defTabSz="1219170">
                <a:buClr>
                  <a:srgbClr val="000000"/>
                </a:buClr>
                <a:buSzPts val="1100"/>
              </a:pPr>
              <a:r>
                <a:rPr lang="en-US" sz="1200" kern="0" dirty="0">
                  <a:solidFill>
                    <a:srgbClr val="000000"/>
                  </a:solidFill>
                  <a:latin typeface="Roboto"/>
                  <a:ea typeface="Roboto"/>
                  <a:cs typeface="Roboto"/>
                  <a:sym typeface="Roboto"/>
                </a:rPr>
                <a:t>Customers with no internet service churn less. Should be decided if providing internet service justifies economically the higher churn rate.  </a:t>
              </a:r>
            </a:p>
          </p:txBody>
        </p:sp>
        <p:cxnSp>
          <p:nvCxnSpPr>
            <p:cNvPr id="955" name="Google Shape;955;p32"/>
            <p:cNvCxnSpPr>
              <a:stCxn id="953" idx="3"/>
              <a:endCxn id="954" idx="1"/>
            </p:cNvCxnSpPr>
            <p:nvPr/>
          </p:nvCxnSpPr>
          <p:spPr>
            <a:xfrm>
              <a:off x="4021205" y="4174025"/>
              <a:ext cx="510900" cy="0"/>
            </a:xfrm>
            <a:prstGeom prst="straightConnector1">
              <a:avLst/>
            </a:prstGeom>
            <a:noFill/>
            <a:ln w="9525" cap="flat" cmpd="sng">
              <a:solidFill>
                <a:srgbClr val="000000"/>
              </a:solidFill>
              <a:prstDash val="solid"/>
              <a:round/>
              <a:headEnd type="none" w="med" len="med"/>
              <a:tailEnd type="oval" w="med" len="med"/>
            </a:ln>
          </p:spPr>
        </p:cxnSp>
      </p:grpSp>
      <p:sp>
        <p:nvSpPr>
          <p:cNvPr id="5" name="TextBox 4">
            <a:extLst>
              <a:ext uri="{FF2B5EF4-FFF2-40B4-BE49-F238E27FC236}">
                <a16:creationId xmlns:a16="http://schemas.microsoft.com/office/drawing/2014/main" id="{53CCBA96-3DDB-36E3-F1FC-46976BB9D97E}"/>
              </a:ext>
            </a:extLst>
          </p:cNvPr>
          <p:cNvSpPr txBox="1"/>
          <p:nvPr/>
        </p:nvSpPr>
        <p:spPr>
          <a:xfrm>
            <a:off x="755494" y="46480"/>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Main Business </a:t>
            </a: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Insights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044533" y="11312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M</a:t>
            </a:r>
            <a:r>
              <a:rPr kumimoji="0" lang="en-US" sz="2000" b="1" i="0" u="none" strike="noStrike" kern="1200" cap="none" spc="0" normalizeH="0" baseline="0" noProof="0" dirty="0" err="1">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ain</a:t>
            </a:r>
            <a:r>
              <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 problem </a:t>
            </a:r>
          </a:p>
        </p:txBody>
      </p:sp>
      <p:sp>
        <p:nvSpPr>
          <p:cNvPr id="4" name="Google Shape;256;p19">
            <a:extLst>
              <a:ext uri="{FF2B5EF4-FFF2-40B4-BE49-F238E27FC236}">
                <a16:creationId xmlns:a16="http://schemas.microsoft.com/office/drawing/2014/main" id="{BA8ED247-85A7-E18D-9870-9E6A1DB2C0F2}"/>
              </a:ext>
            </a:extLst>
          </p:cNvPr>
          <p:cNvSpPr/>
          <p:nvPr/>
        </p:nvSpPr>
        <p:spPr>
          <a:xfrm rot="16200000">
            <a:off x="5728484" y="2432626"/>
            <a:ext cx="847200" cy="2223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p19">
            <a:extLst>
              <a:ext uri="{FF2B5EF4-FFF2-40B4-BE49-F238E27FC236}">
                <a16:creationId xmlns:a16="http://schemas.microsoft.com/office/drawing/2014/main" id="{D655983F-F6BB-B405-C06B-C87E662FBB46}"/>
              </a:ext>
            </a:extLst>
          </p:cNvPr>
          <p:cNvSpPr/>
          <p:nvPr/>
        </p:nvSpPr>
        <p:spPr>
          <a:xfrm rot="16200000">
            <a:off x="5728484" y="4163225"/>
            <a:ext cx="847200" cy="22239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263;p19">
            <a:extLst>
              <a:ext uri="{FF2B5EF4-FFF2-40B4-BE49-F238E27FC236}">
                <a16:creationId xmlns:a16="http://schemas.microsoft.com/office/drawing/2014/main" id="{8B1036E2-E589-E89D-0F45-25027B5E4644}"/>
              </a:ext>
            </a:extLst>
          </p:cNvPr>
          <p:cNvGrpSpPr/>
          <p:nvPr/>
        </p:nvGrpSpPr>
        <p:grpSpPr>
          <a:xfrm>
            <a:off x="5040134" y="1321179"/>
            <a:ext cx="6464510" cy="847200"/>
            <a:chOff x="3433276" y="1272915"/>
            <a:chExt cx="6464510" cy="847200"/>
          </a:xfrm>
        </p:grpSpPr>
        <p:sp>
          <p:nvSpPr>
            <p:cNvPr id="14" name="Google Shape;264;p19">
              <a:extLst>
                <a:ext uri="{FF2B5EF4-FFF2-40B4-BE49-F238E27FC236}">
                  <a16:creationId xmlns:a16="http://schemas.microsoft.com/office/drawing/2014/main" id="{9D59EE90-BA2B-49FD-A0B1-0382E57D8628}"/>
                </a:ext>
              </a:extLst>
            </p:cNvPr>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5;p19">
              <a:extLst>
                <a:ext uri="{FF2B5EF4-FFF2-40B4-BE49-F238E27FC236}">
                  <a16:creationId xmlns:a16="http://schemas.microsoft.com/office/drawing/2014/main" id="{D8CDCC90-EB17-460A-70CB-D6AD619DBA86}"/>
                </a:ext>
              </a:extLst>
            </p:cNvPr>
            <p:cNvSpPr/>
            <p:nvPr/>
          </p:nvSpPr>
          <p:spPr>
            <a:xfrm>
              <a:off x="4007834" y="1429065"/>
              <a:ext cx="2229141" cy="604278"/>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700"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Medium"/>
                </a:rPr>
                <a:t>What do we try to predict? </a:t>
              </a:r>
              <a:endParaRPr sz="1700"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44" name="Google Shape;266;p19">
              <a:extLst>
                <a:ext uri="{FF2B5EF4-FFF2-40B4-BE49-F238E27FC236}">
                  <a16:creationId xmlns:a16="http://schemas.microsoft.com/office/drawing/2014/main" id="{13E0CC2B-7FA6-A371-E86D-9FF9521F1E85}"/>
                </a:ext>
              </a:extLst>
            </p:cNvPr>
            <p:cNvSpPr txBox="1"/>
            <p:nvPr/>
          </p:nvSpPr>
          <p:spPr>
            <a:xfrm>
              <a:off x="6941853" y="1358085"/>
              <a:ext cx="2955933" cy="534901"/>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US" sz="1400" dirty="0">
                  <a:latin typeface="Roboto"/>
                  <a:ea typeface="Roboto"/>
                  <a:cs typeface="Roboto"/>
                  <a:sym typeface="Roboto"/>
                </a:rPr>
                <a:t>We are trying to predict whether a customer will churn based on the customer features. </a:t>
              </a:r>
            </a:p>
          </p:txBody>
        </p:sp>
      </p:grpSp>
      <p:grpSp>
        <p:nvGrpSpPr>
          <p:cNvPr id="45" name="Google Shape;283;p19">
            <a:extLst>
              <a:ext uri="{FF2B5EF4-FFF2-40B4-BE49-F238E27FC236}">
                <a16:creationId xmlns:a16="http://schemas.microsoft.com/office/drawing/2014/main" id="{CD1C43D7-C4E5-ADC9-530F-D0032218CDC8}"/>
              </a:ext>
            </a:extLst>
          </p:cNvPr>
          <p:cNvGrpSpPr/>
          <p:nvPr/>
        </p:nvGrpSpPr>
        <p:grpSpPr>
          <a:xfrm>
            <a:off x="804836" y="1673800"/>
            <a:ext cx="4120055" cy="3652802"/>
            <a:chOff x="710275" y="1696445"/>
            <a:chExt cx="2460575" cy="2272941"/>
          </a:xfrm>
        </p:grpSpPr>
        <p:grpSp>
          <p:nvGrpSpPr>
            <p:cNvPr id="46" name="Google Shape;284;p19">
              <a:extLst>
                <a:ext uri="{FF2B5EF4-FFF2-40B4-BE49-F238E27FC236}">
                  <a16:creationId xmlns:a16="http://schemas.microsoft.com/office/drawing/2014/main" id="{1B8C5A82-9398-F919-1E70-F23AA6E68753}"/>
                </a:ext>
              </a:extLst>
            </p:cNvPr>
            <p:cNvGrpSpPr/>
            <p:nvPr/>
          </p:nvGrpSpPr>
          <p:grpSpPr>
            <a:xfrm>
              <a:off x="2288356" y="1696445"/>
              <a:ext cx="882450" cy="1136250"/>
              <a:chOff x="2288356" y="1696445"/>
              <a:chExt cx="882450" cy="1136250"/>
            </a:xfrm>
          </p:grpSpPr>
          <p:sp>
            <p:nvSpPr>
              <p:cNvPr id="55" name="Google Shape;285;p19">
                <a:extLst>
                  <a:ext uri="{FF2B5EF4-FFF2-40B4-BE49-F238E27FC236}">
                    <a16:creationId xmlns:a16="http://schemas.microsoft.com/office/drawing/2014/main" id="{5406CAC3-1640-4C59-FD9F-775092556EEC}"/>
                  </a:ext>
                </a:extLst>
              </p:cNvPr>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286;p19">
                <a:extLst>
                  <a:ext uri="{FF2B5EF4-FFF2-40B4-BE49-F238E27FC236}">
                    <a16:creationId xmlns:a16="http://schemas.microsoft.com/office/drawing/2014/main" id="{7F8A50EC-D583-DFAC-B252-0987427155F3}"/>
                  </a:ext>
                </a:extLst>
              </p:cNvPr>
              <p:cNvCxnSpPr>
                <a:stCxn id="5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57" name="Google Shape;287;p19">
                <a:extLst>
                  <a:ext uri="{FF2B5EF4-FFF2-40B4-BE49-F238E27FC236}">
                    <a16:creationId xmlns:a16="http://schemas.microsoft.com/office/drawing/2014/main" id="{F7FE674F-5828-5F5D-A9BB-C1BE5E7D09D9}"/>
                  </a:ext>
                </a:extLst>
              </p:cNvPr>
              <p:cNvCxnSpPr>
                <a:stCxn id="5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47" name="Google Shape;288;p19">
              <a:extLst>
                <a:ext uri="{FF2B5EF4-FFF2-40B4-BE49-F238E27FC236}">
                  <a16:creationId xmlns:a16="http://schemas.microsoft.com/office/drawing/2014/main" id="{482D2311-759E-3662-BD6B-92412A8F6FD9}"/>
                </a:ext>
              </a:extLst>
            </p:cNvPr>
            <p:cNvGrpSpPr/>
            <p:nvPr/>
          </p:nvGrpSpPr>
          <p:grpSpPr>
            <a:xfrm>
              <a:off x="2288412" y="2832906"/>
              <a:ext cx="882422" cy="1136481"/>
              <a:chOff x="7009125" y="3265500"/>
              <a:chExt cx="565800" cy="728700"/>
            </a:xfrm>
          </p:grpSpPr>
          <p:sp>
            <p:nvSpPr>
              <p:cNvPr id="52" name="Google Shape;289;p19">
                <a:extLst>
                  <a:ext uri="{FF2B5EF4-FFF2-40B4-BE49-F238E27FC236}">
                    <a16:creationId xmlns:a16="http://schemas.microsoft.com/office/drawing/2014/main" id="{A16CDD3E-326C-A5A3-1ED8-A37AC3A45E6B}"/>
                  </a:ext>
                </a:extLst>
              </p:cNvPr>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290;p19">
                <a:extLst>
                  <a:ext uri="{FF2B5EF4-FFF2-40B4-BE49-F238E27FC236}">
                    <a16:creationId xmlns:a16="http://schemas.microsoft.com/office/drawing/2014/main" id="{B12BAA10-243D-2CAB-F98F-54E127FA2F58}"/>
                  </a:ext>
                </a:extLst>
              </p:cNvPr>
              <p:cNvCxnSpPr>
                <a:stCxn id="52"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54" name="Google Shape;291;p19">
                <a:extLst>
                  <a:ext uri="{FF2B5EF4-FFF2-40B4-BE49-F238E27FC236}">
                    <a16:creationId xmlns:a16="http://schemas.microsoft.com/office/drawing/2014/main" id="{136CA6C1-B645-DA3F-3D90-CF173415A624}"/>
                  </a:ext>
                </a:extLst>
              </p:cNvPr>
              <p:cNvCxnSpPr>
                <a:stCxn id="52"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48" name="Google Shape;292;p19">
              <a:extLst>
                <a:ext uri="{FF2B5EF4-FFF2-40B4-BE49-F238E27FC236}">
                  <a16:creationId xmlns:a16="http://schemas.microsoft.com/office/drawing/2014/main" id="{1ACADF8F-2A9F-7D9F-CD26-0BA29E5D4927}"/>
                </a:ext>
              </a:extLst>
            </p:cNvPr>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49" name="Google Shape;293;p19">
              <a:extLst>
                <a:ext uri="{FF2B5EF4-FFF2-40B4-BE49-F238E27FC236}">
                  <a16:creationId xmlns:a16="http://schemas.microsoft.com/office/drawing/2014/main" id="{A407C5E7-5133-7AA4-96F5-2FED4557206A}"/>
                </a:ext>
              </a:extLst>
            </p:cNvPr>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4;p19">
              <a:extLst>
                <a:ext uri="{FF2B5EF4-FFF2-40B4-BE49-F238E27FC236}">
                  <a16:creationId xmlns:a16="http://schemas.microsoft.com/office/drawing/2014/main" id="{B0D920EC-32F3-2FB2-6E21-65057CC155A6}"/>
                </a:ext>
              </a:extLst>
            </p:cNvPr>
            <p:cNvSpPr/>
            <p:nvPr/>
          </p:nvSpPr>
          <p:spPr>
            <a:xfrm>
              <a:off x="710275" y="2181958"/>
              <a:ext cx="1301700" cy="1301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p19">
              <a:extLst>
                <a:ext uri="{FF2B5EF4-FFF2-40B4-BE49-F238E27FC236}">
                  <a16:creationId xmlns:a16="http://schemas.microsoft.com/office/drawing/2014/main" id="{31300A06-6C77-C9A0-B1D4-37259BF3FC1D}"/>
                </a:ext>
              </a:extLst>
            </p:cNvPr>
            <p:cNvSpPr/>
            <p:nvPr/>
          </p:nvSpPr>
          <p:spPr>
            <a:xfrm>
              <a:off x="848097" y="2319958"/>
              <a:ext cx="1025700" cy="1025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b="1" dirty="0">
                  <a:solidFill>
                    <a:schemeClr val="accent6"/>
                  </a:solidFill>
                  <a:latin typeface="Roboto" panose="02000000000000000000" pitchFamily="2" charset="0"/>
                  <a:ea typeface="Roboto" panose="02000000000000000000" pitchFamily="2" charset="0"/>
                  <a:cs typeface="Roboto" panose="02000000000000000000" pitchFamily="2" charset="0"/>
                  <a:sym typeface="Fira Sans Extra Condensed Medium"/>
                </a:rPr>
                <a:t>Main Problem </a:t>
              </a:r>
              <a:endParaRPr sz="1700" b="1" dirty="0">
                <a:solidFill>
                  <a:schemeClr val="accent6"/>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grpSp>
      <p:sp>
        <p:nvSpPr>
          <p:cNvPr id="58" name="Google Shape;265;p19">
            <a:extLst>
              <a:ext uri="{FF2B5EF4-FFF2-40B4-BE49-F238E27FC236}">
                <a16:creationId xmlns:a16="http://schemas.microsoft.com/office/drawing/2014/main" id="{9034DD72-91ED-E61C-3B7F-7187E8CBD930}"/>
              </a:ext>
            </a:extLst>
          </p:cNvPr>
          <p:cNvSpPr/>
          <p:nvPr/>
        </p:nvSpPr>
        <p:spPr>
          <a:xfrm>
            <a:off x="5614692" y="3142231"/>
            <a:ext cx="2229141" cy="753494"/>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700"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Medium"/>
              </a:rPr>
              <a:t>What data is available for that?</a:t>
            </a:r>
            <a:endParaRPr sz="1700"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59" name="Google Shape;265;p19">
            <a:extLst>
              <a:ext uri="{FF2B5EF4-FFF2-40B4-BE49-F238E27FC236}">
                <a16:creationId xmlns:a16="http://schemas.microsoft.com/office/drawing/2014/main" id="{50A9519D-7BE0-0FEC-D837-18CDD1535C4C}"/>
              </a:ext>
            </a:extLst>
          </p:cNvPr>
          <p:cNvSpPr/>
          <p:nvPr/>
        </p:nvSpPr>
        <p:spPr>
          <a:xfrm>
            <a:off x="5614692" y="4998088"/>
            <a:ext cx="2229141" cy="631187"/>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700"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Medium"/>
              </a:rPr>
              <a:t>What are the motivation? </a:t>
            </a:r>
            <a:endParaRPr sz="1700"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60" name="Google Shape;266;p19">
            <a:extLst>
              <a:ext uri="{FF2B5EF4-FFF2-40B4-BE49-F238E27FC236}">
                <a16:creationId xmlns:a16="http://schemas.microsoft.com/office/drawing/2014/main" id="{7D6B93FE-B05F-5622-4114-5AAA222427B6}"/>
              </a:ext>
            </a:extLst>
          </p:cNvPr>
          <p:cNvSpPr txBox="1"/>
          <p:nvPr/>
        </p:nvSpPr>
        <p:spPr>
          <a:xfrm>
            <a:off x="8548712" y="3142230"/>
            <a:ext cx="3179868" cy="534901"/>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US" sz="1400" dirty="0">
                <a:latin typeface="Roboto"/>
                <a:ea typeface="Roboto"/>
                <a:cs typeface="Roboto"/>
                <a:sym typeface="Roboto"/>
              </a:rPr>
              <a:t>The available data for that is the Churn dataset, which include information about the customers.</a:t>
            </a:r>
            <a:endParaRPr sz="1400" dirty="0">
              <a:latin typeface="Roboto"/>
              <a:ea typeface="Roboto"/>
              <a:cs typeface="Roboto"/>
              <a:sym typeface="Roboto"/>
            </a:endParaRPr>
          </a:p>
        </p:txBody>
      </p:sp>
      <p:sp>
        <p:nvSpPr>
          <p:cNvPr id="61" name="Google Shape;266;p19">
            <a:extLst>
              <a:ext uri="{FF2B5EF4-FFF2-40B4-BE49-F238E27FC236}">
                <a16:creationId xmlns:a16="http://schemas.microsoft.com/office/drawing/2014/main" id="{D3FA64BF-1905-5942-AC02-43DC79DB9B37}"/>
              </a:ext>
            </a:extLst>
          </p:cNvPr>
          <p:cNvSpPr txBox="1"/>
          <p:nvPr/>
        </p:nvSpPr>
        <p:spPr>
          <a:xfrm>
            <a:off x="8548712" y="4478694"/>
            <a:ext cx="2955932" cy="760970"/>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GB" sz="1400" b="0" i="0" dirty="0">
                <a:effectLst/>
                <a:latin typeface="Roboto" panose="02000000000000000000" pitchFamily="2" charset="0"/>
                <a:ea typeface="Roboto" panose="02000000000000000000" pitchFamily="2" charset="0"/>
                <a:cs typeface="Roboto" panose="02000000000000000000" pitchFamily="2" charset="0"/>
              </a:rPr>
              <a:t>Our motivation is to gain insights into the factors that contribute to customer churn and to develop targeted interventions to reduce this rate. our goal is to improve customer satisfaction and loyalty, while also maximizing revenue for the business.</a:t>
            </a:r>
            <a:endParaRPr lang="en-US" sz="1400" dirty="0">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405785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044533" y="11312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6" name="Picture 15">
            <a:extLst>
              <a:ext uri="{FF2B5EF4-FFF2-40B4-BE49-F238E27FC236}">
                <a16:creationId xmlns:a16="http://schemas.microsoft.com/office/drawing/2014/main" id="{7BAF1A61-7BB2-C4F6-4B58-EFA52CD6A6D4}"/>
              </a:ext>
            </a:extLst>
          </p:cNvPr>
          <p:cNvPicPr>
            <a:picLocks noChangeAspect="1"/>
          </p:cNvPicPr>
          <p:nvPr/>
        </p:nvPicPr>
        <p:blipFill>
          <a:blip r:embed="rId2"/>
          <a:stretch>
            <a:fillRect/>
          </a:stretch>
        </p:blipFill>
        <p:spPr>
          <a:xfrm>
            <a:off x="7162289" y="1627711"/>
            <a:ext cx="4330990" cy="1390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Connector 16">
            <a:extLst>
              <a:ext uri="{FF2B5EF4-FFF2-40B4-BE49-F238E27FC236}">
                <a16:creationId xmlns:a16="http://schemas.microsoft.com/office/drawing/2014/main" id="{C5BAF7ED-BF04-43AC-C83C-A651184E1F12}"/>
              </a:ext>
            </a:extLst>
          </p:cNvPr>
          <p:cNvCxnSpPr>
            <a:cxnSpLocks/>
          </p:cNvCxnSpPr>
          <p:nvPr/>
        </p:nvCxnSpPr>
        <p:spPr>
          <a:xfrm flipH="1">
            <a:off x="6096000" y="1931854"/>
            <a:ext cx="92578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74A43C-52E6-EE53-0B63-89C71E9623E2}"/>
              </a:ext>
            </a:extLst>
          </p:cNvPr>
          <p:cNvSpPr txBox="1"/>
          <p:nvPr/>
        </p:nvSpPr>
        <p:spPr>
          <a:xfrm>
            <a:off x="3096866" y="1627711"/>
            <a:ext cx="2848317" cy="1538883"/>
          </a:xfrm>
          <a:prstGeom prst="rect">
            <a:avLst/>
          </a:prstGeom>
          <a:noFill/>
          <a:ln w="3175">
            <a:solidFill>
              <a:srgbClr val="00B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Examples in the Dataset: </a:t>
            </a:r>
            <a:b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br>
            <a:endPar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ctr" defTabSz="914400" rtl="0" eaLnBrk="1" fontAlgn="auto" latinLnBrk="0" hangingPunct="1">
              <a:lnSpc>
                <a:spcPct val="100000"/>
              </a:lnSpc>
              <a:spcBef>
                <a:spcPts val="0"/>
              </a:spcBef>
              <a:spcAft>
                <a:spcPts val="0"/>
              </a:spcAft>
              <a:buClrTx/>
              <a:buSzTx/>
              <a:tabLst/>
              <a:defRPr/>
            </a:pPr>
            <a:r>
              <a:rPr lang="en-US" sz="4000" dirty="0">
                <a:solidFill>
                  <a:srgbClr val="00B0F0"/>
                </a:solidFill>
                <a:latin typeface="Roboto" panose="02000000000000000000" pitchFamily="2" charset="0"/>
                <a:ea typeface="Roboto" panose="02000000000000000000" pitchFamily="2" charset="0"/>
                <a:cs typeface="Roboto" panose="02000000000000000000" pitchFamily="2" charset="0"/>
              </a:rPr>
              <a:t>7,043</a:t>
            </a:r>
            <a:endParaRPr kumimoji="0" lang="en-US" sz="4000" b="0"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D016674-1D6F-19ED-A82F-B0FBFD15F27C}"/>
              </a:ext>
            </a:extLst>
          </p:cNvPr>
          <p:cNvSpPr txBox="1"/>
          <p:nvPr/>
        </p:nvSpPr>
        <p:spPr>
          <a:xfrm>
            <a:off x="97732" y="1627711"/>
            <a:ext cx="2848317" cy="1538883"/>
          </a:xfrm>
          <a:prstGeom prst="rect">
            <a:avLst/>
          </a:prstGeom>
          <a:noFill/>
          <a:ln w="3175">
            <a:solidFill>
              <a:srgbClr val="00B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Features in the Dataset: </a:t>
            </a:r>
            <a:b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br>
            <a:endPar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ctr" defTabSz="914400" rtl="0" eaLnBrk="1" fontAlgn="auto" latinLnBrk="0" hangingPunct="1">
              <a:lnSpc>
                <a:spcPct val="100000"/>
              </a:lnSpc>
              <a:spcBef>
                <a:spcPts val="0"/>
              </a:spcBef>
              <a:spcAft>
                <a:spcPts val="0"/>
              </a:spcAft>
              <a:buClrTx/>
              <a:buSzTx/>
              <a:tabLst/>
              <a:defRPr/>
            </a:pPr>
            <a:r>
              <a:rPr lang="en-US" sz="4000" dirty="0">
                <a:solidFill>
                  <a:srgbClr val="00B0F0"/>
                </a:solidFill>
                <a:latin typeface="Roboto" panose="02000000000000000000" pitchFamily="2" charset="0"/>
                <a:ea typeface="Roboto" panose="02000000000000000000" pitchFamily="2" charset="0"/>
                <a:cs typeface="Roboto" panose="02000000000000000000" pitchFamily="2" charset="0"/>
              </a:rPr>
              <a:t>21</a:t>
            </a:r>
            <a:endParaRPr kumimoji="0" lang="en-US" sz="4000" b="0"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4C03309E-CD8A-BC1F-25A3-7EF2757A4A3D}"/>
              </a:ext>
            </a:extLst>
          </p:cNvPr>
          <p:cNvCxnSpPr>
            <a:cxnSpLocks/>
          </p:cNvCxnSpPr>
          <p:nvPr/>
        </p:nvCxnSpPr>
        <p:spPr>
          <a:xfrm flipH="1">
            <a:off x="4918229" y="4252039"/>
            <a:ext cx="2103551"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62D04E-38DF-AABD-0841-ECEDF9DFF73E}"/>
              </a:ext>
            </a:extLst>
          </p:cNvPr>
          <p:cNvSpPr txBox="1"/>
          <p:nvPr/>
        </p:nvSpPr>
        <p:spPr>
          <a:xfrm>
            <a:off x="1796015" y="3867126"/>
            <a:ext cx="2848317" cy="1538883"/>
          </a:xfrm>
          <a:prstGeom prst="rect">
            <a:avLst/>
          </a:prstGeom>
          <a:noFill/>
          <a:ln w="3175">
            <a:solidFill>
              <a:srgbClr val="00B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Missing Values: </a:t>
            </a:r>
            <a:b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br>
            <a:endPar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ctr" defTabSz="914400" rtl="0" eaLnBrk="1" fontAlgn="auto" latinLnBrk="0" hangingPunct="1">
              <a:lnSpc>
                <a:spcPct val="100000"/>
              </a:lnSpc>
              <a:spcBef>
                <a:spcPts val="0"/>
              </a:spcBef>
              <a:spcAft>
                <a:spcPts val="0"/>
              </a:spcAft>
              <a:buClrTx/>
              <a:buSzTx/>
              <a:tabLst/>
              <a:defRPr/>
            </a:pPr>
            <a:r>
              <a:rPr lang="en-US" sz="4000" dirty="0">
                <a:solidFill>
                  <a:srgbClr val="00B0F0"/>
                </a:solidFill>
                <a:latin typeface="Roboto" panose="02000000000000000000" pitchFamily="2" charset="0"/>
                <a:ea typeface="Roboto" panose="02000000000000000000" pitchFamily="2" charset="0"/>
                <a:cs typeface="Roboto" panose="02000000000000000000" pitchFamily="2" charset="0"/>
              </a:rPr>
              <a:t>11</a:t>
            </a:r>
            <a:endParaRPr kumimoji="0" lang="en-US" sz="4000" b="0"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9BCF4A6D-98A4-E8BE-1890-5F1C40AA91CB}"/>
              </a:ext>
            </a:extLst>
          </p:cNvPr>
          <p:cNvSpPr txBox="1"/>
          <p:nvPr/>
        </p:nvSpPr>
        <p:spPr>
          <a:xfrm>
            <a:off x="97732" y="5979549"/>
            <a:ext cx="4309442" cy="584775"/>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b="1" dirty="0">
                <a:solidFill>
                  <a:prstClr val="black"/>
                </a:solidFill>
                <a:latin typeface="Roboto" panose="02000000000000000000" pitchFamily="2" charset="0"/>
                <a:ea typeface="Roboto" panose="02000000000000000000" pitchFamily="2" charset="0"/>
                <a:cs typeface="Roboto" panose="02000000000000000000" pitchFamily="2" charset="0"/>
              </a:rPr>
              <a:t>**</a:t>
            </a: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 There are 7, 043 examples in the Dataset; 21 features and 11 missing values. </a:t>
            </a: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 name="Picture 28">
            <a:extLst>
              <a:ext uri="{FF2B5EF4-FFF2-40B4-BE49-F238E27FC236}">
                <a16:creationId xmlns:a16="http://schemas.microsoft.com/office/drawing/2014/main" id="{012332BB-575F-2A07-4F7D-45A5F7E48BA4}"/>
              </a:ext>
            </a:extLst>
          </p:cNvPr>
          <p:cNvPicPr>
            <a:picLocks noChangeAspect="1"/>
          </p:cNvPicPr>
          <p:nvPr/>
        </p:nvPicPr>
        <p:blipFill>
          <a:blip r:embed="rId3"/>
          <a:stretch>
            <a:fillRect/>
          </a:stretch>
        </p:blipFill>
        <p:spPr>
          <a:xfrm>
            <a:off x="7162289" y="3867126"/>
            <a:ext cx="4330990" cy="1036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615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044533" y="11312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28DDED08-DDDC-431C-3154-B3ED75E12CCA}"/>
              </a:ext>
            </a:extLst>
          </p:cNvPr>
          <p:cNvPicPr>
            <a:picLocks noChangeAspect="1"/>
          </p:cNvPicPr>
          <p:nvPr/>
        </p:nvPicPr>
        <p:blipFill>
          <a:blip r:embed="rId2"/>
          <a:stretch>
            <a:fillRect/>
          </a:stretch>
        </p:blipFill>
        <p:spPr>
          <a:xfrm>
            <a:off x="6809173" y="1469105"/>
            <a:ext cx="4605753" cy="3919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 name="Straight Connector 5">
            <a:extLst>
              <a:ext uri="{FF2B5EF4-FFF2-40B4-BE49-F238E27FC236}">
                <a16:creationId xmlns:a16="http://schemas.microsoft.com/office/drawing/2014/main" id="{23994A15-3EC2-A87D-7405-FA609B2B2E9E}"/>
              </a:ext>
            </a:extLst>
          </p:cNvPr>
          <p:cNvCxnSpPr>
            <a:cxnSpLocks/>
          </p:cNvCxnSpPr>
          <p:nvPr/>
        </p:nvCxnSpPr>
        <p:spPr>
          <a:xfrm flipH="1">
            <a:off x="4918229" y="2082775"/>
            <a:ext cx="28230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C8D2E5-A499-4372-D4D7-8B759E708C0F}"/>
              </a:ext>
            </a:extLst>
          </p:cNvPr>
          <p:cNvSpPr txBox="1"/>
          <p:nvPr/>
        </p:nvSpPr>
        <p:spPr>
          <a:xfrm>
            <a:off x="1875914" y="1182528"/>
            <a:ext cx="2848317" cy="1800493"/>
          </a:xfrm>
          <a:prstGeom prst="rect">
            <a:avLst/>
          </a:prstGeom>
          <a:noFill/>
          <a:ln w="3175">
            <a:solidFill>
              <a:srgbClr val="00B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7032 Customers</a:t>
            </a:r>
            <a:b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br>
            <a:br>
              <a:rPr kumimoji="0" lang="en-US" sz="1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br>
            <a:r>
              <a:rPr kumimoji="0" lang="en-US" sz="2500"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rPr>
              <a:t> 1869 Churners  (26.6%)</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E4AD5D67-B21C-8CBE-4C57-AFF90D6ABDA5}"/>
              </a:ext>
            </a:extLst>
          </p:cNvPr>
          <p:cNvPicPr>
            <a:picLocks noChangeAspect="1"/>
          </p:cNvPicPr>
          <p:nvPr/>
        </p:nvPicPr>
        <p:blipFill>
          <a:blip r:embed="rId3"/>
          <a:stretch>
            <a:fillRect/>
          </a:stretch>
        </p:blipFill>
        <p:spPr>
          <a:xfrm>
            <a:off x="191660" y="3652316"/>
            <a:ext cx="7133117" cy="285501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07733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9" name="Picture 8">
            <a:extLst>
              <a:ext uri="{FF2B5EF4-FFF2-40B4-BE49-F238E27FC236}">
                <a16:creationId xmlns:a16="http://schemas.microsoft.com/office/drawing/2014/main" id="{CE1A3355-C1D3-FB55-6D43-0B8ACC400204}"/>
              </a:ext>
            </a:extLst>
          </p:cNvPr>
          <p:cNvPicPr>
            <a:picLocks noChangeAspect="1"/>
          </p:cNvPicPr>
          <p:nvPr/>
        </p:nvPicPr>
        <p:blipFill>
          <a:blip r:embed="rId2"/>
          <a:stretch>
            <a:fillRect/>
          </a:stretch>
        </p:blipFill>
        <p:spPr>
          <a:xfrm>
            <a:off x="2850781" y="1311745"/>
            <a:ext cx="3106155" cy="2734321"/>
          </a:xfrm>
          <a:prstGeom prst="rect">
            <a:avLst/>
          </a:prstGeom>
        </p:spPr>
      </p:pic>
      <p:pic>
        <p:nvPicPr>
          <p:cNvPr id="11" name="Picture 10">
            <a:extLst>
              <a:ext uri="{FF2B5EF4-FFF2-40B4-BE49-F238E27FC236}">
                <a16:creationId xmlns:a16="http://schemas.microsoft.com/office/drawing/2014/main" id="{91BC4B94-7435-A124-6072-903DE996C70C}"/>
              </a:ext>
            </a:extLst>
          </p:cNvPr>
          <p:cNvPicPr>
            <a:picLocks noChangeAspect="1"/>
          </p:cNvPicPr>
          <p:nvPr/>
        </p:nvPicPr>
        <p:blipFill>
          <a:blip r:embed="rId3"/>
          <a:stretch>
            <a:fillRect/>
          </a:stretch>
        </p:blipFill>
        <p:spPr>
          <a:xfrm>
            <a:off x="6209578" y="1347254"/>
            <a:ext cx="2971252" cy="2663301"/>
          </a:xfrm>
          <a:prstGeom prst="rect">
            <a:avLst/>
          </a:prstGeom>
        </p:spPr>
      </p:pic>
      <p:pic>
        <p:nvPicPr>
          <p:cNvPr id="13" name="Picture 12">
            <a:extLst>
              <a:ext uri="{FF2B5EF4-FFF2-40B4-BE49-F238E27FC236}">
                <a16:creationId xmlns:a16="http://schemas.microsoft.com/office/drawing/2014/main" id="{FE70C3A5-63BF-DEAE-B66C-B5B53CAA0ECB}"/>
              </a:ext>
            </a:extLst>
          </p:cNvPr>
          <p:cNvPicPr>
            <a:picLocks noChangeAspect="1"/>
          </p:cNvPicPr>
          <p:nvPr/>
        </p:nvPicPr>
        <p:blipFill>
          <a:blip r:embed="rId4"/>
          <a:stretch>
            <a:fillRect/>
          </a:stretch>
        </p:blipFill>
        <p:spPr>
          <a:xfrm>
            <a:off x="2850781" y="4081577"/>
            <a:ext cx="3106155" cy="2663300"/>
          </a:xfrm>
          <a:prstGeom prst="rect">
            <a:avLst/>
          </a:prstGeom>
        </p:spPr>
      </p:pic>
      <p:pic>
        <p:nvPicPr>
          <p:cNvPr id="16" name="Picture 15">
            <a:extLst>
              <a:ext uri="{FF2B5EF4-FFF2-40B4-BE49-F238E27FC236}">
                <a16:creationId xmlns:a16="http://schemas.microsoft.com/office/drawing/2014/main" id="{DC64CA44-848F-5E9B-0A72-FA78DE2E3A49}"/>
              </a:ext>
            </a:extLst>
          </p:cNvPr>
          <p:cNvPicPr>
            <a:picLocks noChangeAspect="1"/>
          </p:cNvPicPr>
          <p:nvPr/>
        </p:nvPicPr>
        <p:blipFill>
          <a:blip r:embed="rId5"/>
          <a:stretch>
            <a:fillRect/>
          </a:stretch>
        </p:blipFill>
        <p:spPr>
          <a:xfrm>
            <a:off x="6209578" y="4046066"/>
            <a:ext cx="2971253" cy="2734321"/>
          </a:xfrm>
          <a:prstGeom prst="rect">
            <a:avLst/>
          </a:prstGeom>
        </p:spPr>
      </p:pic>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13203" y="700703"/>
            <a:ext cx="2182371"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Demographic Features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20" name="Picture 19">
            <a:extLst>
              <a:ext uri="{FF2B5EF4-FFF2-40B4-BE49-F238E27FC236}">
                <a16:creationId xmlns:a16="http://schemas.microsoft.com/office/drawing/2014/main" id="{C324988E-733D-2A93-E689-A3919E45473F}"/>
              </a:ext>
            </a:extLst>
          </p:cNvPr>
          <p:cNvPicPr/>
          <p:nvPr/>
        </p:nvPicPr>
        <p:blipFill>
          <a:blip r:embed="rId6"/>
          <a:stretch/>
        </p:blipFill>
        <p:spPr>
          <a:xfrm>
            <a:off x="9341220" y="1694366"/>
            <a:ext cx="589334" cy="869930"/>
          </a:xfrm>
          <a:prstGeom prst="rect">
            <a:avLst/>
          </a:prstGeom>
          <a:ln>
            <a:noFill/>
          </a:ln>
        </p:spPr>
      </p:pic>
      <p:pic>
        <p:nvPicPr>
          <p:cNvPr id="21" name="Picture 20">
            <a:extLst>
              <a:ext uri="{FF2B5EF4-FFF2-40B4-BE49-F238E27FC236}">
                <a16:creationId xmlns:a16="http://schemas.microsoft.com/office/drawing/2014/main" id="{EE3ACBEE-CCC2-4FE1-7217-E72872D4777C}"/>
              </a:ext>
            </a:extLst>
          </p:cNvPr>
          <p:cNvPicPr/>
          <p:nvPr/>
        </p:nvPicPr>
        <p:blipFill>
          <a:blip r:embed="rId6">
            <a:duotone>
              <a:prstClr val="black"/>
              <a:schemeClr val="tx2">
                <a:tint val="45000"/>
                <a:satMod val="400000"/>
              </a:schemeClr>
            </a:duotone>
          </a:blip>
          <a:stretch/>
        </p:blipFill>
        <p:spPr>
          <a:xfrm>
            <a:off x="2135125" y="1694366"/>
            <a:ext cx="589335" cy="869930"/>
          </a:xfrm>
          <a:prstGeom prst="rect">
            <a:avLst/>
          </a:prstGeom>
          <a:ln>
            <a:noFill/>
          </a:ln>
        </p:spPr>
      </p:pic>
      <p:pic>
        <p:nvPicPr>
          <p:cNvPr id="22" name="Picture 21">
            <a:extLst>
              <a:ext uri="{FF2B5EF4-FFF2-40B4-BE49-F238E27FC236}">
                <a16:creationId xmlns:a16="http://schemas.microsoft.com/office/drawing/2014/main" id="{22C1E8F9-9012-1FAD-4B89-1D121A03358E}"/>
              </a:ext>
            </a:extLst>
          </p:cNvPr>
          <p:cNvPicPr/>
          <p:nvPr/>
        </p:nvPicPr>
        <p:blipFill>
          <a:blip r:embed="rId6"/>
          <a:stretch/>
        </p:blipFill>
        <p:spPr>
          <a:xfrm>
            <a:off x="9341220" y="4391184"/>
            <a:ext cx="589334" cy="869930"/>
          </a:xfrm>
          <a:prstGeom prst="rect">
            <a:avLst/>
          </a:prstGeom>
          <a:ln>
            <a:noFill/>
          </a:ln>
        </p:spPr>
      </p:pic>
      <p:pic>
        <p:nvPicPr>
          <p:cNvPr id="23" name="Picture 22">
            <a:extLst>
              <a:ext uri="{FF2B5EF4-FFF2-40B4-BE49-F238E27FC236}">
                <a16:creationId xmlns:a16="http://schemas.microsoft.com/office/drawing/2014/main" id="{F9873781-EA59-5584-506B-A60ADE8EB10A}"/>
              </a:ext>
            </a:extLst>
          </p:cNvPr>
          <p:cNvPicPr/>
          <p:nvPr/>
        </p:nvPicPr>
        <p:blipFill>
          <a:blip r:embed="rId6"/>
          <a:stretch/>
        </p:blipFill>
        <p:spPr>
          <a:xfrm>
            <a:off x="2135125" y="4391184"/>
            <a:ext cx="589334" cy="869930"/>
          </a:xfrm>
          <a:prstGeom prst="rect">
            <a:avLst/>
          </a:prstGeom>
          <a:ln>
            <a:noFill/>
          </a:ln>
        </p:spPr>
      </p:pic>
      <p:sp>
        <p:nvSpPr>
          <p:cNvPr id="24" name="TextBox 23">
            <a:extLst>
              <a:ext uri="{FF2B5EF4-FFF2-40B4-BE49-F238E27FC236}">
                <a16:creationId xmlns:a16="http://schemas.microsoft.com/office/drawing/2014/main" id="{74B6F824-2F92-F945-3450-E8589F59815E}"/>
              </a:ext>
            </a:extLst>
          </p:cNvPr>
          <p:cNvSpPr txBox="1"/>
          <p:nvPr/>
        </p:nvSpPr>
        <p:spPr>
          <a:xfrm>
            <a:off x="-2072" y="1694366"/>
            <a:ext cx="2137197" cy="21544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It can be seen that the churn rate is not influenced by a gender of a customer, and it looks the same for males and females.</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C1E14CCA-0EF4-47AF-1429-CD542FAB14EF}"/>
              </a:ext>
            </a:extLst>
          </p:cNvPr>
          <p:cNvSpPr txBox="1"/>
          <p:nvPr/>
        </p:nvSpPr>
        <p:spPr>
          <a:xfrm>
            <a:off x="10054803" y="1743509"/>
            <a:ext cx="2137197" cy="129266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Roboto" panose="02000000000000000000" pitchFamily="2" charset="0"/>
                <a:ea typeface="Roboto" panose="02000000000000000000" pitchFamily="2" charset="0"/>
                <a:cs typeface="Roboto" panose="02000000000000000000" pitchFamily="2" charset="0"/>
              </a:rPr>
              <a:t>S</a:t>
            </a:r>
            <a:r>
              <a:rPr lang="en-US" sz="1400" b="0" i="0" dirty="0">
                <a:effectLst/>
                <a:latin typeface="Roboto" panose="02000000000000000000" pitchFamily="2" charset="0"/>
                <a:ea typeface="Roboto" panose="02000000000000000000" pitchFamily="2" charset="0"/>
                <a:cs typeface="Roboto" panose="02000000000000000000" pitchFamily="2" charset="0"/>
              </a:rPr>
              <a:t>enior citizens </a:t>
            </a:r>
            <a:r>
              <a:rPr lang="en-US" sz="1400" dirty="0">
                <a:latin typeface="Roboto" panose="02000000000000000000" pitchFamily="2" charset="0"/>
                <a:ea typeface="Roboto" panose="02000000000000000000" pitchFamily="2" charset="0"/>
                <a:cs typeface="Roboto" panose="02000000000000000000" pitchFamily="2" charset="0"/>
              </a:rPr>
              <a:t>for some reason tend to churn more. </a:t>
            </a:r>
            <a:endParaRPr kumimoji="0" lang="en-US"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C1EADD16-0627-25FF-93EC-246B1B10C4CD}"/>
              </a:ext>
            </a:extLst>
          </p:cNvPr>
          <p:cNvSpPr txBox="1"/>
          <p:nvPr/>
        </p:nvSpPr>
        <p:spPr>
          <a:xfrm>
            <a:off x="46391" y="4702131"/>
            <a:ext cx="2137197" cy="129266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Customers without Partner are more likely to churn.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D10C902D-A2CC-8B7C-5F73-208F510C0F0A}"/>
              </a:ext>
            </a:extLst>
          </p:cNvPr>
          <p:cNvSpPr txBox="1"/>
          <p:nvPr/>
        </p:nvSpPr>
        <p:spPr>
          <a:xfrm>
            <a:off x="10054803" y="4614783"/>
            <a:ext cx="2137197" cy="129266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Customers without</a:t>
            </a: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 Dependents </a:t>
            </a: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tend to churn more.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9989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13203" y="700703"/>
            <a:ext cx="2182371"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Services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5DA1B737-2230-94BF-CB99-E69CB636658E}"/>
              </a:ext>
            </a:extLst>
          </p:cNvPr>
          <p:cNvPicPr>
            <a:picLocks noChangeAspect="1"/>
          </p:cNvPicPr>
          <p:nvPr/>
        </p:nvPicPr>
        <p:blipFill>
          <a:blip r:embed="rId2"/>
          <a:stretch>
            <a:fillRect/>
          </a:stretch>
        </p:blipFill>
        <p:spPr>
          <a:xfrm>
            <a:off x="8031260" y="775252"/>
            <a:ext cx="3707682" cy="5795341"/>
          </a:xfrm>
          <a:prstGeom prst="rect">
            <a:avLst/>
          </a:prstGeom>
        </p:spPr>
      </p:pic>
      <p:pic>
        <p:nvPicPr>
          <p:cNvPr id="6" name="Picture 5">
            <a:extLst>
              <a:ext uri="{FF2B5EF4-FFF2-40B4-BE49-F238E27FC236}">
                <a16:creationId xmlns:a16="http://schemas.microsoft.com/office/drawing/2014/main" id="{DB67A2C2-3B24-1046-DC49-1CCD90149033}"/>
              </a:ext>
            </a:extLst>
          </p:cNvPr>
          <p:cNvPicPr/>
          <p:nvPr/>
        </p:nvPicPr>
        <p:blipFill>
          <a:blip r:embed="rId3">
            <a:duotone>
              <a:prstClr val="black"/>
              <a:schemeClr val="tx2">
                <a:tint val="45000"/>
                <a:satMod val="400000"/>
              </a:schemeClr>
            </a:duotone>
          </a:blip>
          <a:stretch/>
        </p:blipFill>
        <p:spPr>
          <a:xfrm>
            <a:off x="6965543" y="1525400"/>
            <a:ext cx="589335" cy="869930"/>
          </a:xfrm>
          <a:prstGeom prst="rect">
            <a:avLst/>
          </a:prstGeom>
          <a:ln>
            <a:noFill/>
          </a:ln>
        </p:spPr>
      </p:pic>
      <p:pic>
        <p:nvPicPr>
          <p:cNvPr id="7" name="Picture 6">
            <a:extLst>
              <a:ext uri="{FF2B5EF4-FFF2-40B4-BE49-F238E27FC236}">
                <a16:creationId xmlns:a16="http://schemas.microsoft.com/office/drawing/2014/main" id="{E28FCF4F-62ED-C0C8-D686-EF8A44A35216}"/>
              </a:ext>
            </a:extLst>
          </p:cNvPr>
          <p:cNvPicPr/>
          <p:nvPr/>
        </p:nvPicPr>
        <p:blipFill>
          <a:blip r:embed="rId3"/>
          <a:stretch/>
        </p:blipFill>
        <p:spPr>
          <a:xfrm>
            <a:off x="6970271" y="3429000"/>
            <a:ext cx="589334" cy="869930"/>
          </a:xfrm>
          <a:prstGeom prst="rect">
            <a:avLst/>
          </a:prstGeom>
          <a:ln>
            <a:noFill/>
          </a:ln>
        </p:spPr>
      </p:pic>
      <p:pic>
        <p:nvPicPr>
          <p:cNvPr id="10" name="Picture 9">
            <a:extLst>
              <a:ext uri="{FF2B5EF4-FFF2-40B4-BE49-F238E27FC236}">
                <a16:creationId xmlns:a16="http://schemas.microsoft.com/office/drawing/2014/main" id="{6B66C76C-BDF8-AB4E-CEF1-562D3B698AA1}"/>
              </a:ext>
            </a:extLst>
          </p:cNvPr>
          <p:cNvPicPr/>
          <p:nvPr/>
        </p:nvPicPr>
        <p:blipFill>
          <a:blip r:embed="rId3"/>
          <a:stretch/>
        </p:blipFill>
        <p:spPr>
          <a:xfrm>
            <a:off x="7025422" y="5332600"/>
            <a:ext cx="589334" cy="869930"/>
          </a:xfrm>
          <a:prstGeom prst="rect">
            <a:avLst/>
          </a:prstGeom>
          <a:ln>
            <a:noFill/>
          </a:ln>
        </p:spPr>
      </p:pic>
      <p:cxnSp>
        <p:nvCxnSpPr>
          <p:cNvPr id="12" name="Straight Connector 11">
            <a:extLst>
              <a:ext uri="{FF2B5EF4-FFF2-40B4-BE49-F238E27FC236}">
                <a16:creationId xmlns:a16="http://schemas.microsoft.com/office/drawing/2014/main" id="{9C865C04-2B48-447B-7A3E-4C4C6E2DF58E}"/>
              </a:ext>
            </a:extLst>
          </p:cNvPr>
          <p:cNvCxnSpPr>
            <a:cxnSpLocks/>
          </p:cNvCxnSpPr>
          <p:nvPr/>
        </p:nvCxnSpPr>
        <p:spPr>
          <a:xfrm flipH="1">
            <a:off x="4423552" y="4122830"/>
            <a:ext cx="2103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8A77FF-BB9E-F657-FB04-ADE8C7F3E4BE}"/>
              </a:ext>
            </a:extLst>
          </p:cNvPr>
          <p:cNvCxnSpPr>
            <a:cxnSpLocks/>
          </p:cNvCxnSpPr>
          <p:nvPr/>
        </p:nvCxnSpPr>
        <p:spPr>
          <a:xfrm flipH="1">
            <a:off x="4521811" y="6070900"/>
            <a:ext cx="2103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F960AA-3717-7AFB-7309-6B5E99F0FB9C}"/>
              </a:ext>
            </a:extLst>
          </p:cNvPr>
          <p:cNvCxnSpPr>
            <a:cxnSpLocks/>
          </p:cNvCxnSpPr>
          <p:nvPr/>
        </p:nvCxnSpPr>
        <p:spPr>
          <a:xfrm flipH="1">
            <a:off x="4423553" y="2244334"/>
            <a:ext cx="2103551"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E2534A-446C-C469-5E1A-62E4B3D7E446}"/>
              </a:ext>
            </a:extLst>
          </p:cNvPr>
          <p:cNvSpPr txBox="1"/>
          <p:nvPr/>
        </p:nvSpPr>
        <p:spPr>
          <a:xfrm>
            <a:off x="512459" y="1886526"/>
            <a:ext cx="3095136" cy="17851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It can be seen that Phone Service that a customer receives does not influence the chance that he </a:t>
            </a: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will churn. </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0AC0A37-4F19-21B8-0DE9-38E169C61E16}"/>
              </a:ext>
            </a:extLst>
          </p:cNvPr>
          <p:cNvSpPr txBox="1"/>
          <p:nvPr/>
        </p:nvSpPr>
        <p:spPr>
          <a:xfrm>
            <a:off x="453058" y="3424022"/>
            <a:ext cx="3355544" cy="264687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It is interesting to see that customers who don’t have Online Security service tend to churn more. Customers who don’t have an internet service at all – have the lowest churn rate (probably because they are not exposed to the competing companies).</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731B975C-F471-6DBC-2D62-427A7BF8FAC8}"/>
              </a:ext>
            </a:extLst>
          </p:cNvPr>
          <p:cNvSpPr txBox="1"/>
          <p:nvPr/>
        </p:nvSpPr>
        <p:spPr>
          <a:xfrm>
            <a:off x="394335" y="5558977"/>
            <a:ext cx="3095136"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The same rate is for the customers who don’t have the Tech Support Service.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55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13203" y="700703"/>
            <a:ext cx="2182371"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Services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DB67A2C2-3B24-1046-DC49-1CCD90149033}"/>
              </a:ext>
            </a:extLst>
          </p:cNvPr>
          <p:cNvPicPr/>
          <p:nvPr/>
        </p:nvPicPr>
        <p:blipFill>
          <a:blip r:embed="rId2">
            <a:duotone>
              <a:prstClr val="black"/>
              <a:schemeClr val="tx2">
                <a:tint val="45000"/>
                <a:satMod val="400000"/>
              </a:schemeClr>
            </a:duotone>
          </a:blip>
          <a:stretch/>
        </p:blipFill>
        <p:spPr>
          <a:xfrm>
            <a:off x="6965543" y="1525400"/>
            <a:ext cx="589335" cy="869930"/>
          </a:xfrm>
          <a:prstGeom prst="rect">
            <a:avLst/>
          </a:prstGeom>
          <a:ln>
            <a:noFill/>
          </a:ln>
        </p:spPr>
      </p:pic>
      <p:pic>
        <p:nvPicPr>
          <p:cNvPr id="7" name="Picture 6">
            <a:extLst>
              <a:ext uri="{FF2B5EF4-FFF2-40B4-BE49-F238E27FC236}">
                <a16:creationId xmlns:a16="http://schemas.microsoft.com/office/drawing/2014/main" id="{E28FCF4F-62ED-C0C8-D686-EF8A44A35216}"/>
              </a:ext>
            </a:extLst>
          </p:cNvPr>
          <p:cNvPicPr/>
          <p:nvPr/>
        </p:nvPicPr>
        <p:blipFill>
          <a:blip r:embed="rId2"/>
          <a:stretch/>
        </p:blipFill>
        <p:spPr>
          <a:xfrm>
            <a:off x="6970271" y="3429000"/>
            <a:ext cx="589334" cy="869930"/>
          </a:xfrm>
          <a:prstGeom prst="rect">
            <a:avLst/>
          </a:prstGeom>
          <a:ln>
            <a:noFill/>
          </a:ln>
        </p:spPr>
      </p:pic>
      <p:pic>
        <p:nvPicPr>
          <p:cNvPr id="10" name="Picture 9">
            <a:extLst>
              <a:ext uri="{FF2B5EF4-FFF2-40B4-BE49-F238E27FC236}">
                <a16:creationId xmlns:a16="http://schemas.microsoft.com/office/drawing/2014/main" id="{6B66C76C-BDF8-AB4E-CEF1-562D3B698AA1}"/>
              </a:ext>
            </a:extLst>
          </p:cNvPr>
          <p:cNvPicPr/>
          <p:nvPr/>
        </p:nvPicPr>
        <p:blipFill>
          <a:blip r:embed="rId2"/>
          <a:stretch/>
        </p:blipFill>
        <p:spPr>
          <a:xfrm>
            <a:off x="7025422" y="5332600"/>
            <a:ext cx="589334" cy="869930"/>
          </a:xfrm>
          <a:prstGeom prst="rect">
            <a:avLst/>
          </a:prstGeom>
          <a:ln>
            <a:noFill/>
          </a:ln>
        </p:spPr>
      </p:pic>
      <p:cxnSp>
        <p:nvCxnSpPr>
          <p:cNvPr id="12" name="Straight Connector 11">
            <a:extLst>
              <a:ext uri="{FF2B5EF4-FFF2-40B4-BE49-F238E27FC236}">
                <a16:creationId xmlns:a16="http://schemas.microsoft.com/office/drawing/2014/main" id="{9C865C04-2B48-447B-7A3E-4C4C6E2DF58E}"/>
              </a:ext>
            </a:extLst>
          </p:cNvPr>
          <p:cNvCxnSpPr>
            <a:cxnSpLocks/>
          </p:cNvCxnSpPr>
          <p:nvPr/>
        </p:nvCxnSpPr>
        <p:spPr>
          <a:xfrm flipH="1">
            <a:off x="4463986" y="4157702"/>
            <a:ext cx="2103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F960AA-3717-7AFB-7309-6B5E99F0FB9C}"/>
              </a:ext>
            </a:extLst>
          </p:cNvPr>
          <p:cNvCxnSpPr>
            <a:cxnSpLocks/>
          </p:cNvCxnSpPr>
          <p:nvPr/>
        </p:nvCxnSpPr>
        <p:spPr>
          <a:xfrm flipH="1">
            <a:off x="4423553" y="2244334"/>
            <a:ext cx="2103551"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E2534A-446C-C469-5E1A-62E4B3D7E446}"/>
              </a:ext>
            </a:extLst>
          </p:cNvPr>
          <p:cNvSpPr txBox="1"/>
          <p:nvPr/>
        </p:nvSpPr>
        <p:spPr>
          <a:xfrm>
            <a:off x="512459" y="1886526"/>
            <a:ext cx="3095136"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We can see that Multiple Lines service almost does not influence the churn rate.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0AC0A37-4F19-21B8-0DE9-38E169C61E16}"/>
              </a:ext>
            </a:extLst>
          </p:cNvPr>
          <p:cNvSpPr txBox="1"/>
          <p:nvPr/>
        </p:nvSpPr>
        <p:spPr>
          <a:xfrm>
            <a:off x="618200" y="3547496"/>
            <a:ext cx="2954452" cy="17851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Customers who don’t have Online Backup tend to churn more than those who have it.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66D415BA-065B-C677-256B-8CD83B6D596F}"/>
              </a:ext>
            </a:extLst>
          </p:cNvPr>
          <p:cNvPicPr>
            <a:picLocks noChangeAspect="1"/>
          </p:cNvPicPr>
          <p:nvPr/>
        </p:nvPicPr>
        <p:blipFill>
          <a:blip r:embed="rId3"/>
          <a:stretch>
            <a:fillRect/>
          </a:stretch>
        </p:blipFill>
        <p:spPr>
          <a:xfrm>
            <a:off x="8014816" y="977702"/>
            <a:ext cx="3707682" cy="5624800"/>
          </a:xfrm>
          <a:prstGeom prst="rect">
            <a:avLst/>
          </a:prstGeom>
        </p:spPr>
      </p:pic>
      <p:sp>
        <p:nvSpPr>
          <p:cNvPr id="2" name="TextBox 1">
            <a:extLst>
              <a:ext uri="{FF2B5EF4-FFF2-40B4-BE49-F238E27FC236}">
                <a16:creationId xmlns:a16="http://schemas.microsoft.com/office/drawing/2014/main" id="{73049546-7011-85AE-053A-C1B9B0671429}"/>
              </a:ext>
            </a:extLst>
          </p:cNvPr>
          <p:cNvSpPr txBox="1"/>
          <p:nvPr/>
        </p:nvSpPr>
        <p:spPr>
          <a:xfrm>
            <a:off x="618200" y="4857452"/>
            <a:ext cx="2954452" cy="200054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The churn rate is almost the same for those who have the Streaming TV service and for those who don’t. </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8001F866-668A-5112-DF09-920EF12FACA9}"/>
              </a:ext>
            </a:extLst>
          </p:cNvPr>
          <p:cNvCxnSpPr>
            <a:cxnSpLocks/>
          </p:cNvCxnSpPr>
          <p:nvPr/>
        </p:nvCxnSpPr>
        <p:spPr>
          <a:xfrm flipH="1">
            <a:off x="4463986" y="6046841"/>
            <a:ext cx="21035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46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4"/>
            <a:ext cx="2608779" cy="659876"/>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213203" y="700703"/>
            <a:ext cx="2182371"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Services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E28FCF4F-62ED-C0C8-D686-EF8A44A35216}"/>
              </a:ext>
            </a:extLst>
          </p:cNvPr>
          <p:cNvPicPr/>
          <p:nvPr/>
        </p:nvPicPr>
        <p:blipFill>
          <a:blip r:embed="rId2"/>
          <a:stretch/>
        </p:blipFill>
        <p:spPr>
          <a:xfrm>
            <a:off x="6970271" y="3429000"/>
            <a:ext cx="589334" cy="869930"/>
          </a:xfrm>
          <a:prstGeom prst="rect">
            <a:avLst/>
          </a:prstGeom>
          <a:ln>
            <a:noFill/>
          </a:ln>
        </p:spPr>
      </p:pic>
      <p:pic>
        <p:nvPicPr>
          <p:cNvPr id="10" name="Picture 9">
            <a:extLst>
              <a:ext uri="{FF2B5EF4-FFF2-40B4-BE49-F238E27FC236}">
                <a16:creationId xmlns:a16="http://schemas.microsoft.com/office/drawing/2014/main" id="{6B66C76C-BDF8-AB4E-CEF1-562D3B698AA1}"/>
              </a:ext>
            </a:extLst>
          </p:cNvPr>
          <p:cNvPicPr/>
          <p:nvPr/>
        </p:nvPicPr>
        <p:blipFill>
          <a:blip r:embed="rId2"/>
          <a:stretch/>
        </p:blipFill>
        <p:spPr>
          <a:xfrm>
            <a:off x="7025422" y="5332600"/>
            <a:ext cx="589334" cy="869930"/>
          </a:xfrm>
          <a:prstGeom prst="rect">
            <a:avLst/>
          </a:prstGeom>
          <a:ln>
            <a:noFill/>
          </a:ln>
        </p:spPr>
      </p:pic>
      <p:cxnSp>
        <p:nvCxnSpPr>
          <p:cNvPr id="12" name="Straight Connector 11">
            <a:extLst>
              <a:ext uri="{FF2B5EF4-FFF2-40B4-BE49-F238E27FC236}">
                <a16:creationId xmlns:a16="http://schemas.microsoft.com/office/drawing/2014/main" id="{9C865C04-2B48-447B-7A3E-4C4C6E2DF58E}"/>
              </a:ext>
            </a:extLst>
          </p:cNvPr>
          <p:cNvCxnSpPr>
            <a:cxnSpLocks/>
          </p:cNvCxnSpPr>
          <p:nvPr/>
        </p:nvCxnSpPr>
        <p:spPr>
          <a:xfrm flipH="1">
            <a:off x="4423552" y="4122830"/>
            <a:ext cx="2103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8A77FF-BB9E-F657-FB04-ADE8C7F3E4BE}"/>
              </a:ext>
            </a:extLst>
          </p:cNvPr>
          <p:cNvCxnSpPr>
            <a:cxnSpLocks/>
          </p:cNvCxnSpPr>
          <p:nvPr/>
        </p:nvCxnSpPr>
        <p:spPr>
          <a:xfrm flipH="1">
            <a:off x="4521811" y="6070900"/>
            <a:ext cx="2103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F960AA-3717-7AFB-7309-6B5E99F0FB9C}"/>
              </a:ext>
            </a:extLst>
          </p:cNvPr>
          <p:cNvCxnSpPr>
            <a:cxnSpLocks/>
          </p:cNvCxnSpPr>
          <p:nvPr/>
        </p:nvCxnSpPr>
        <p:spPr>
          <a:xfrm flipH="1">
            <a:off x="4423553" y="2244334"/>
            <a:ext cx="2103551"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E2534A-446C-C469-5E1A-62E4B3D7E446}"/>
              </a:ext>
            </a:extLst>
          </p:cNvPr>
          <p:cNvSpPr txBox="1"/>
          <p:nvPr/>
        </p:nvSpPr>
        <p:spPr>
          <a:xfrm>
            <a:off x="512459" y="1886526"/>
            <a:ext cx="3095136" cy="200054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Internet Service customers who have Fiber optic tend to churn more than users of the DSL or those who don’t have the service at all.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0AC0A37-4F19-21B8-0DE9-38E169C61E16}"/>
              </a:ext>
            </a:extLst>
          </p:cNvPr>
          <p:cNvSpPr txBox="1"/>
          <p:nvPr/>
        </p:nvSpPr>
        <p:spPr>
          <a:xfrm>
            <a:off x="453058" y="3672922"/>
            <a:ext cx="3095136"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Customers who don’t have Device Protection churn more than those who have it. </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731B975C-F471-6DBC-2D62-427A7BF8FAC8}"/>
              </a:ext>
            </a:extLst>
          </p:cNvPr>
          <p:cNvSpPr txBox="1"/>
          <p:nvPr/>
        </p:nvSpPr>
        <p:spPr>
          <a:xfrm>
            <a:off x="453058" y="5525421"/>
            <a:ext cx="3095136"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Streaming Movies Services mostly does not influence the churn rate.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D3A54C5-2E1D-BB5B-C0E9-C31A7594DAE4}"/>
              </a:ext>
            </a:extLst>
          </p:cNvPr>
          <p:cNvPicPr>
            <a:picLocks noChangeAspect="1"/>
          </p:cNvPicPr>
          <p:nvPr/>
        </p:nvPicPr>
        <p:blipFill>
          <a:blip r:embed="rId3"/>
          <a:stretch>
            <a:fillRect/>
          </a:stretch>
        </p:blipFill>
        <p:spPr>
          <a:xfrm>
            <a:off x="8014816" y="993913"/>
            <a:ext cx="3636791" cy="5650725"/>
          </a:xfrm>
          <a:prstGeom prst="rect">
            <a:avLst/>
          </a:prstGeom>
        </p:spPr>
      </p:pic>
      <p:pic>
        <p:nvPicPr>
          <p:cNvPr id="11" name="Picture 10">
            <a:extLst>
              <a:ext uri="{FF2B5EF4-FFF2-40B4-BE49-F238E27FC236}">
                <a16:creationId xmlns:a16="http://schemas.microsoft.com/office/drawing/2014/main" id="{D9BFC8FE-B83A-783B-2D80-EFFD12BC57AC}"/>
              </a:ext>
            </a:extLst>
          </p:cNvPr>
          <p:cNvPicPr/>
          <p:nvPr/>
        </p:nvPicPr>
        <p:blipFill>
          <a:blip r:embed="rId2"/>
          <a:stretch/>
        </p:blipFill>
        <p:spPr>
          <a:xfrm>
            <a:off x="6970271" y="1525400"/>
            <a:ext cx="589334" cy="869930"/>
          </a:xfrm>
          <a:prstGeom prst="rect">
            <a:avLst/>
          </a:prstGeom>
          <a:ln>
            <a:noFill/>
          </a:ln>
        </p:spPr>
      </p:pic>
    </p:spTree>
    <p:extLst>
      <p:ext uri="{BB962C8B-B14F-4D97-AF65-F5344CB8AC3E}">
        <p14:creationId xmlns:p14="http://schemas.microsoft.com/office/powerpoint/2010/main" val="362827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D1792-E1C6-D925-1A34-3A8B0549F264}"/>
              </a:ext>
            </a:extLst>
          </p:cNvPr>
          <p:cNvSpPr/>
          <p:nvPr/>
        </p:nvSpPr>
        <p:spPr>
          <a:xfrm>
            <a:off x="0" y="0"/>
            <a:ext cx="4120055" cy="659876"/>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98206D-5CE3-D40A-50B3-F78296721DCC}"/>
              </a:ext>
            </a:extLst>
          </p:cNvPr>
          <p:cNvSpPr txBox="1"/>
          <p:nvPr/>
        </p:nvSpPr>
        <p:spPr>
          <a:xfrm>
            <a:off x="1124047" y="129883"/>
            <a:ext cx="4351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white"/>
                </a:solidFill>
                <a:latin typeface="Roboto" panose="02000000000000000000" pitchFamily="2" charset="0"/>
                <a:ea typeface="Roboto" panose="02000000000000000000" pitchFamily="2" charset="0"/>
                <a:cs typeface="Roboto" panose="02000000000000000000" pitchFamily="2" charset="0"/>
              </a:rPr>
              <a:t>Data description </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 name="Rectangle 16">
            <a:extLst>
              <a:ext uri="{FF2B5EF4-FFF2-40B4-BE49-F238E27FC236}">
                <a16:creationId xmlns:a16="http://schemas.microsoft.com/office/drawing/2014/main" id="{CF1CADD3-BBBE-2ACE-EC26-BD0A7B08B8C1}"/>
              </a:ext>
            </a:extLst>
          </p:cNvPr>
          <p:cNvSpPr/>
          <p:nvPr/>
        </p:nvSpPr>
        <p:spPr>
          <a:xfrm>
            <a:off x="0" y="647763"/>
            <a:ext cx="3037657" cy="710797"/>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91DC7A94-9A43-6A4B-44E2-0EB188C1A33E}"/>
              </a:ext>
            </a:extLst>
          </p:cNvPr>
          <p:cNvSpPr txBox="1"/>
          <p:nvPr/>
        </p:nvSpPr>
        <p:spPr>
          <a:xfrm>
            <a:off x="106601" y="692733"/>
            <a:ext cx="273184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Churn Distribution by Customer Account Features</a:t>
            </a:r>
            <a:endParaRPr kumimoji="0" lang="en-US" sz="150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C566A827-7933-CA9F-8F9D-C549CE3B66E5}"/>
              </a:ext>
            </a:extLst>
          </p:cNvPr>
          <p:cNvPicPr>
            <a:picLocks noChangeAspect="1"/>
          </p:cNvPicPr>
          <p:nvPr/>
        </p:nvPicPr>
        <p:blipFill>
          <a:blip r:embed="rId2"/>
          <a:stretch>
            <a:fillRect/>
          </a:stretch>
        </p:blipFill>
        <p:spPr>
          <a:xfrm>
            <a:off x="326237" y="1425411"/>
            <a:ext cx="3932764" cy="2836977"/>
          </a:xfrm>
          <a:prstGeom prst="rect">
            <a:avLst/>
          </a:prstGeom>
        </p:spPr>
      </p:pic>
      <p:pic>
        <p:nvPicPr>
          <p:cNvPr id="13" name="Picture 12">
            <a:extLst>
              <a:ext uri="{FF2B5EF4-FFF2-40B4-BE49-F238E27FC236}">
                <a16:creationId xmlns:a16="http://schemas.microsoft.com/office/drawing/2014/main" id="{E0B92D23-4858-1013-C54D-9D2A846E37EC}"/>
              </a:ext>
            </a:extLst>
          </p:cNvPr>
          <p:cNvPicPr>
            <a:picLocks noChangeAspect="1"/>
          </p:cNvPicPr>
          <p:nvPr/>
        </p:nvPicPr>
        <p:blipFill>
          <a:blip r:embed="rId3"/>
          <a:stretch>
            <a:fillRect/>
          </a:stretch>
        </p:blipFill>
        <p:spPr>
          <a:xfrm>
            <a:off x="4259001" y="1425411"/>
            <a:ext cx="4126046" cy="2903828"/>
          </a:xfrm>
          <a:prstGeom prst="rect">
            <a:avLst/>
          </a:prstGeom>
        </p:spPr>
      </p:pic>
      <p:pic>
        <p:nvPicPr>
          <p:cNvPr id="20" name="Picture 19">
            <a:extLst>
              <a:ext uri="{FF2B5EF4-FFF2-40B4-BE49-F238E27FC236}">
                <a16:creationId xmlns:a16="http://schemas.microsoft.com/office/drawing/2014/main" id="{30D4C7DD-F8D9-8BB3-FD0B-136759D98044}"/>
              </a:ext>
            </a:extLst>
          </p:cNvPr>
          <p:cNvPicPr>
            <a:picLocks noChangeAspect="1"/>
          </p:cNvPicPr>
          <p:nvPr/>
        </p:nvPicPr>
        <p:blipFill>
          <a:blip r:embed="rId4"/>
          <a:stretch>
            <a:fillRect/>
          </a:stretch>
        </p:blipFill>
        <p:spPr>
          <a:xfrm>
            <a:off x="8583951" y="1425411"/>
            <a:ext cx="3144248" cy="2836977"/>
          </a:xfrm>
          <a:prstGeom prst="rect">
            <a:avLst/>
          </a:prstGeom>
        </p:spPr>
      </p:pic>
      <p:sp>
        <p:nvSpPr>
          <p:cNvPr id="21" name="TextBox 20">
            <a:extLst>
              <a:ext uri="{FF2B5EF4-FFF2-40B4-BE49-F238E27FC236}">
                <a16:creationId xmlns:a16="http://schemas.microsoft.com/office/drawing/2014/main" id="{EFBE1A9B-A32E-5B59-BEC5-14F27EA92F2C}"/>
              </a:ext>
            </a:extLst>
          </p:cNvPr>
          <p:cNvSpPr txBox="1"/>
          <p:nvPr/>
        </p:nvSpPr>
        <p:spPr>
          <a:xfrm>
            <a:off x="674300" y="5027923"/>
            <a:ext cx="3095136" cy="243143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The churn rate is definitely higher among the customers who make Month-to-month payment. It should be created a marketing strategy that makes customer to move to Two-year payment contract.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4DEAAB2C-7B64-E1EE-5ABE-D1D80A26403D}"/>
              </a:ext>
            </a:extLst>
          </p:cNvPr>
          <p:cNvSpPr txBox="1"/>
          <p:nvPr/>
        </p:nvSpPr>
        <p:spPr>
          <a:xfrm>
            <a:off x="4906434" y="5027923"/>
            <a:ext cx="3095136" cy="221599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Roboto" panose="02000000000000000000" pitchFamily="2" charset="0"/>
                <a:ea typeface="Roboto" panose="02000000000000000000" pitchFamily="2" charset="0"/>
                <a:cs typeface="Roboto" panose="02000000000000000000" pitchFamily="2" charset="0"/>
              </a:rPr>
              <a:t>Customers who pay with electronic check tend to churn more than other. Probably – they see parallelly on internet competitive companies as it easier to do at the time you pay.  </a:t>
            </a:r>
            <a:endPar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3C086E97-C4C1-1A0D-E227-FA5746A9813B}"/>
              </a:ext>
            </a:extLst>
          </p:cNvPr>
          <p:cNvSpPr txBox="1"/>
          <p:nvPr/>
        </p:nvSpPr>
        <p:spPr>
          <a:xfrm>
            <a:off x="8742059" y="5027923"/>
            <a:ext cx="3095136" cy="135421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Customers with Paperless Billing program churn more.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8B02E9A8-CE45-BFDA-8213-94CEB7DE323D}"/>
              </a:ext>
            </a:extLst>
          </p:cNvPr>
          <p:cNvCxnSpPr>
            <a:cxnSpLocks/>
          </p:cNvCxnSpPr>
          <p:nvPr/>
        </p:nvCxnSpPr>
        <p:spPr>
          <a:xfrm flipH="1">
            <a:off x="1365938" y="4632628"/>
            <a:ext cx="1671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59CBB0-CD42-72D1-5DA5-4DB5622A22D3}"/>
              </a:ext>
            </a:extLst>
          </p:cNvPr>
          <p:cNvCxnSpPr>
            <a:cxnSpLocks/>
          </p:cNvCxnSpPr>
          <p:nvPr/>
        </p:nvCxnSpPr>
        <p:spPr>
          <a:xfrm flipH="1">
            <a:off x="5604816" y="4632628"/>
            <a:ext cx="1671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624BED-D91B-BB1C-41F2-30A20372DCAF}"/>
              </a:ext>
            </a:extLst>
          </p:cNvPr>
          <p:cNvCxnSpPr>
            <a:cxnSpLocks/>
          </p:cNvCxnSpPr>
          <p:nvPr/>
        </p:nvCxnSpPr>
        <p:spPr>
          <a:xfrm flipH="1">
            <a:off x="9488993" y="4632628"/>
            <a:ext cx="16717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70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ct Management Infographics by Slidesgo">
  <a:themeElements>
    <a:clrScheme name="Simple Light">
      <a:dk1>
        <a:srgbClr val="000000"/>
      </a:dk1>
      <a:lt1>
        <a:srgbClr val="FFFFFF"/>
      </a:lt1>
      <a:dk2>
        <a:srgbClr val="595959"/>
      </a:dk2>
      <a:lt2>
        <a:srgbClr val="EEEEEE"/>
      </a:lt2>
      <a:accent1>
        <a:srgbClr val="FBB831"/>
      </a:accent1>
      <a:accent2>
        <a:srgbClr val="FB8569"/>
      </a:accent2>
      <a:accent3>
        <a:srgbClr val="FB569C"/>
      </a:accent3>
      <a:accent4>
        <a:srgbClr val="E850E0"/>
      </a:accent4>
      <a:accent5>
        <a:srgbClr val="8225E2"/>
      </a:accent5>
      <a:accent6>
        <a:srgbClr val="9C27B0"/>
      </a:accent6>
      <a:hlink>
        <a:srgbClr val="FBB8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8230</TotalTime>
  <Words>1285</Words>
  <Application>Microsoft Office PowerPoint</Application>
  <PresentationFormat>מסך רחב</PresentationFormat>
  <Paragraphs>114</Paragraphs>
  <Slides>19</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19</vt:i4>
      </vt:variant>
    </vt:vector>
  </HeadingPairs>
  <TitlesOfParts>
    <vt:vector size="27" baseType="lpstr">
      <vt:lpstr>Arial</vt:lpstr>
      <vt:lpstr>Calibri</vt:lpstr>
      <vt:lpstr>Calibri Light</vt:lpstr>
      <vt:lpstr>Fira Sans Extra Condensed Medium</vt:lpstr>
      <vt:lpstr>Fira Sans Extra Condensed SemiBold</vt:lpstr>
      <vt:lpstr>Roboto</vt:lpstr>
      <vt:lpstr>Office Theme</vt:lpstr>
      <vt:lpstr>Project Management Infographics by Slidesgo</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Goncharenko</dc:creator>
  <cp:lastModifiedBy>anas aesa</cp:lastModifiedBy>
  <cp:revision>354</cp:revision>
  <dcterms:created xsi:type="dcterms:W3CDTF">2023-02-28T19:45:31Z</dcterms:created>
  <dcterms:modified xsi:type="dcterms:W3CDTF">2024-03-12T09:22:13Z</dcterms:modified>
</cp:coreProperties>
</file>