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258" r:id="rId3"/>
    <p:sldId id="259" r:id="rId4"/>
    <p:sldId id="263" r:id="rId5"/>
    <p:sldId id="264" r:id="rId6"/>
    <p:sldId id="270" r:id="rId7"/>
    <p:sldId id="280" r:id="rId8"/>
    <p:sldId id="275" r:id="rId9"/>
    <p:sldId id="276" r:id="rId10"/>
    <p:sldId id="271" r:id="rId11"/>
    <p:sldId id="267" r:id="rId12"/>
    <p:sldId id="274" r:id="rId13"/>
    <p:sldId id="303" r:id="rId14"/>
  </p:sldIdLst>
  <p:sldSz cx="9144000" cy="5143500" type="screen16x9"/>
  <p:notesSz cx="6858000" cy="9144000"/>
  <p:embeddedFontLst>
    <p:embeddedFont>
      <p:font typeface="Cambria Math" panose="02040503050406030204" pitchFamily="18" charset="0"/>
      <p:regular r:id="rId16"/>
    </p:embeddedFont>
    <p:embeddedFont>
      <p:font typeface="Reem Kufi" panose="020B0604020202020204"/>
      <p:regular r:id="rId17"/>
    </p:embeddedFont>
    <p:embeddedFont>
      <p:font typeface="Source Sans Pro" panose="020B0604020202020204" charset="0"/>
      <p:regular r:id="rId18"/>
      <p:bold r:id="rId19"/>
      <p:italic r:id="rId20"/>
      <p:boldItalic r:id="rId21"/>
    </p:embeddedFont>
    <p:embeddedFont>
      <p:font typeface="Segoe UI" panose="020B050204020402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A70596-F775-4ADC-8D03-B4C62E138D36}">
  <a:tblStyle styleId="{25A70596-F775-4ADC-8D03-B4C62E138D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5" autoAdjust="0"/>
    <p:restoredTop sz="94660"/>
  </p:normalViewPr>
  <p:slideViewPr>
    <p:cSldViewPr snapToGrid="0">
      <p:cViewPr varScale="1">
        <p:scale>
          <a:sx n="116" d="100"/>
          <a:sy n="116" d="100"/>
        </p:scale>
        <p:origin x="42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16703C-8BF4-4B58-9671-0C3CDA782049}" type="doc">
      <dgm:prSet loTypeId="urn:microsoft.com/office/officeart/2005/8/layout/chart3" loCatId="cycle" qsTypeId="urn:microsoft.com/office/officeart/2005/8/quickstyle/simple4" qsCatId="simple" csTypeId="urn:microsoft.com/office/officeart/2005/8/colors/colorful1" csCatId="colorful" phldr="1"/>
      <dgm:spPr/>
    </dgm:pt>
    <dgm:pt modelId="{C797C76B-3C4B-4A50-A050-0A061F110E53}" type="pres">
      <dgm:prSet presAssocID="{EE16703C-8BF4-4B58-9671-0C3CDA782049}" presName="compositeShape" presStyleCnt="0">
        <dgm:presLayoutVars>
          <dgm:chMax val="7"/>
          <dgm:dir/>
          <dgm:resizeHandles val="exact"/>
        </dgm:presLayoutVars>
      </dgm:prSet>
      <dgm:spPr/>
    </dgm:pt>
  </dgm:ptLst>
  <dgm:cxnLst>
    <dgm:cxn modelId="{FD850009-8441-4F29-AD27-5DE92CAF957F}" type="presOf" srcId="{EE16703C-8BF4-4B58-9671-0C3CDA782049}" destId="{C797C76B-3C4B-4A50-A050-0A061F110E53}" srcOrd="0" destOrd="0" presId="urn:microsoft.com/office/officeart/2005/8/layout/char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aea891483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aea891483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14e3521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14e3521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8c14e35215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8c14e35215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83785288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83785288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72269eaa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72269eaa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aea891483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aea891483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aea891483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8aea891483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8f7179da94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8f7179da9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8b72c620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8b72c620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8b72c6205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8b72c6205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92850" y="2257100"/>
            <a:ext cx="5958300" cy="94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2617650" y="1786700"/>
            <a:ext cx="3908700" cy="47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90" name="Google Shape;90;p16"/>
          <p:cNvSpPr txBox="1">
            <a:spLocks noGrp="1"/>
          </p:cNvSpPr>
          <p:nvPr>
            <p:ph type="title" idx="2" hasCustomPrompt="1"/>
          </p:nvPr>
        </p:nvSpPr>
        <p:spPr>
          <a:xfrm>
            <a:off x="8765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91" name="Google Shape;91;p16"/>
          <p:cNvSpPr txBox="1">
            <a:spLocks noGrp="1"/>
          </p:cNvSpPr>
          <p:nvPr>
            <p:ph type="subTitle" idx="1"/>
          </p:nvPr>
        </p:nvSpPr>
        <p:spPr>
          <a:xfrm>
            <a:off x="2047875" y="1801850"/>
            <a:ext cx="2524200" cy="3375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lt2"/>
                </a:solidFill>
                <a:latin typeface="Reem Kufi"/>
                <a:ea typeface="Reem Kufi"/>
                <a:cs typeface="Reem Kufi"/>
                <a:sym typeface="Reem Kuf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2" name="Google Shape;92;p16"/>
          <p:cNvSpPr txBox="1">
            <a:spLocks noGrp="1"/>
          </p:cNvSpPr>
          <p:nvPr>
            <p:ph type="subTitle" idx="3"/>
          </p:nvPr>
        </p:nvSpPr>
        <p:spPr>
          <a:xfrm>
            <a:off x="2047875" y="2097125"/>
            <a:ext cx="2285700" cy="611700"/>
          </a:xfrm>
          <a:prstGeom prst="rect">
            <a:avLst/>
          </a:prstGeom>
        </p:spPr>
        <p:txBody>
          <a:bodyPr spcFirstLastPara="1" wrap="square" lIns="91425" tIns="91425" rIns="91425" bIns="91425" anchor="t" anchorCtr="0">
            <a:noAutofit/>
          </a:bodyPr>
          <a:lstStyle>
            <a:lvl1pPr lvl="0">
              <a:spcBef>
                <a:spcPts val="0"/>
              </a:spcBef>
              <a:spcAft>
                <a:spcPts val="0"/>
              </a:spcAft>
              <a:buNone/>
              <a:defRPr sz="16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3" name="Google Shape;93;p16"/>
          <p:cNvSpPr txBox="1">
            <a:spLocks noGrp="1"/>
          </p:cNvSpPr>
          <p:nvPr>
            <p:ph type="title" idx="4" hasCustomPrompt="1"/>
          </p:nvPr>
        </p:nvSpPr>
        <p:spPr>
          <a:xfrm>
            <a:off x="8765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94" name="Google Shape;94;p16"/>
          <p:cNvSpPr txBox="1">
            <a:spLocks noGrp="1"/>
          </p:cNvSpPr>
          <p:nvPr>
            <p:ph type="subTitle" idx="5"/>
          </p:nvPr>
        </p:nvSpPr>
        <p:spPr>
          <a:xfrm>
            <a:off x="20478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5" name="Google Shape;95;p16"/>
          <p:cNvSpPr txBox="1">
            <a:spLocks noGrp="1"/>
          </p:cNvSpPr>
          <p:nvPr>
            <p:ph type="subTitle" idx="6"/>
          </p:nvPr>
        </p:nvSpPr>
        <p:spPr>
          <a:xfrm>
            <a:off x="20478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6" name="Google Shape;96;p16"/>
          <p:cNvSpPr txBox="1">
            <a:spLocks noGrp="1"/>
          </p:cNvSpPr>
          <p:nvPr>
            <p:ph type="title" idx="7" hasCustomPrompt="1"/>
          </p:nvPr>
        </p:nvSpPr>
        <p:spPr>
          <a:xfrm>
            <a:off x="46958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97" name="Google Shape;97;p16"/>
          <p:cNvSpPr txBox="1">
            <a:spLocks noGrp="1"/>
          </p:cNvSpPr>
          <p:nvPr>
            <p:ph type="subTitle" idx="8"/>
          </p:nvPr>
        </p:nvSpPr>
        <p:spPr>
          <a:xfrm>
            <a:off x="5867175" y="1801850"/>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8" name="Google Shape;98;p16"/>
          <p:cNvSpPr txBox="1">
            <a:spLocks noGrp="1"/>
          </p:cNvSpPr>
          <p:nvPr>
            <p:ph type="subTitle" idx="9"/>
          </p:nvPr>
        </p:nvSpPr>
        <p:spPr>
          <a:xfrm>
            <a:off x="5867175" y="2097125"/>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9" name="Google Shape;99;p16"/>
          <p:cNvSpPr txBox="1">
            <a:spLocks noGrp="1"/>
          </p:cNvSpPr>
          <p:nvPr>
            <p:ph type="title" idx="13" hasCustomPrompt="1"/>
          </p:nvPr>
        </p:nvSpPr>
        <p:spPr>
          <a:xfrm>
            <a:off x="46958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100" name="Google Shape;100;p16"/>
          <p:cNvSpPr txBox="1">
            <a:spLocks noGrp="1"/>
          </p:cNvSpPr>
          <p:nvPr>
            <p:ph type="subTitle" idx="14"/>
          </p:nvPr>
        </p:nvSpPr>
        <p:spPr>
          <a:xfrm>
            <a:off x="58671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6"/>
          <p:cNvSpPr txBox="1">
            <a:spLocks noGrp="1"/>
          </p:cNvSpPr>
          <p:nvPr>
            <p:ph type="subTitle" idx="15"/>
          </p:nvPr>
        </p:nvSpPr>
        <p:spPr>
          <a:xfrm>
            <a:off x="58671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2" name="Google Shape;102;p16"/>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111"/>
        <p:cNvGrpSpPr/>
        <p:nvPr/>
      </p:nvGrpSpPr>
      <p:grpSpPr>
        <a:xfrm>
          <a:off x="0" y="0"/>
          <a:ext cx="0" cy="0"/>
          <a:chOff x="0" y="0"/>
          <a:chExt cx="0" cy="0"/>
        </a:xfrm>
      </p:grpSpPr>
      <p:sp>
        <p:nvSpPr>
          <p:cNvPr id="112" name="Google Shape;112;p18"/>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txBox="1">
            <a:spLocks noGrp="1"/>
          </p:cNvSpPr>
          <p:nvPr>
            <p:ph type="title"/>
          </p:nvPr>
        </p:nvSpPr>
        <p:spPr>
          <a:xfrm>
            <a:off x="5360825" y="540000"/>
            <a:ext cx="3063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4">
  <p:cSld name="CUSTOM_5_1_2">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720000" y="540000"/>
            <a:ext cx="3556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22" name="Google Shape;122;p21"/>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p:nvPr/>
        </p:nvSpPr>
        <p:spPr>
          <a:xfrm>
            <a:off x="4867275" y="540000"/>
            <a:ext cx="35568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s">
  <p:cSld name="CUSTOM_5_1_1">
    <p:spTree>
      <p:nvGrpSpPr>
        <p:cNvPr id="1" name="Shape 124"/>
        <p:cNvGrpSpPr/>
        <p:nvPr/>
      </p:nvGrpSpPr>
      <p:grpSpPr>
        <a:xfrm>
          <a:off x="0" y="0"/>
          <a:ext cx="0" cy="0"/>
          <a:chOff x="0" y="0"/>
          <a:chExt cx="0" cy="0"/>
        </a:xfrm>
      </p:grpSpPr>
      <p:sp>
        <p:nvSpPr>
          <p:cNvPr id="125" name="Google Shape;125;p22"/>
          <p:cNvSpPr/>
          <p:nvPr/>
        </p:nvSpPr>
        <p:spPr>
          <a:xfrm rot="9387396" flipH="1">
            <a:off x="7503726"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28" name="Google Shape;128;p22"/>
          <p:cNvSpPr txBox="1">
            <a:spLocks noGrp="1"/>
          </p:cNvSpPr>
          <p:nvPr>
            <p:ph type="title" idx="2" hasCustomPrompt="1"/>
          </p:nvPr>
        </p:nvSpPr>
        <p:spPr>
          <a:xfrm>
            <a:off x="720000" y="2014725"/>
            <a:ext cx="1985400" cy="1069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7200"/>
              <a:buNone/>
              <a:defRPr sz="72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9" name="Google Shape;129;p22"/>
          <p:cNvSpPr txBox="1">
            <a:spLocks noGrp="1"/>
          </p:cNvSpPr>
          <p:nvPr>
            <p:ph type="subTitle" idx="1"/>
          </p:nvPr>
        </p:nvSpPr>
        <p:spPr>
          <a:xfrm>
            <a:off x="721345" y="2786250"/>
            <a:ext cx="1985400" cy="45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30" name="Google Shape;130;p22"/>
          <p:cNvSpPr txBox="1">
            <a:spLocks noGrp="1"/>
          </p:cNvSpPr>
          <p:nvPr>
            <p:ph type="title" idx="3" hasCustomPrompt="1"/>
          </p:nvPr>
        </p:nvSpPr>
        <p:spPr>
          <a:xfrm>
            <a:off x="3578625" y="2014725"/>
            <a:ext cx="1985400" cy="1069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7200"/>
              <a:buNone/>
              <a:defRPr sz="72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1" name="Google Shape;131;p22"/>
          <p:cNvSpPr txBox="1">
            <a:spLocks noGrp="1"/>
          </p:cNvSpPr>
          <p:nvPr>
            <p:ph type="subTitle" idx="4"/>
          </p:nvPr>
        </p:nvSpPr>
        <p:spPr>
          <a:xfrm>
            <a:off x="3579970" y="2786250"/>
            <a:ext cx="1985400" cy="45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32" name="Google Shape;132;p22"/>
          <p:cNvSpPr txBox="1">
            <a:spLocks noGrp="1"/>
          </p:cNvSpPr>
          <p:nvPr>
            <p:ph type="title" idx="5" hasCustomPrompt="1"/>
          </p:nvPr>
        </p:nvSpPr>
        <p:spPr>
          <a:xfrm>
            <a:off x="6437250" y="2014725"/>
            <a:ext cx="1985400" cy="1069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7200"/>
              <a:buNone/>
              <a:defRPr sz="72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3" name="Google Shape;133;p22"/>
          <p:cNvSpPr txBox="1">
            <a:spLocks noGrp="1"/>
          </p:cNvSpPr>
          <p:nvPr>
            <p:ph type="subTitle" idx="6"/>
          </p:nvPr>
        </p:nvSpPr>
        <p:spPr>
          <a:xfrm>
            <a:off x="6438595" y="2786250"/>
            <a:ext cx="1985400" cy="45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34" name="Google Shape;134;p22"/>
          <p:cNvSpPr/>
          <p:nvPr/>
        </p:nvSpPr>
        <p:spPr>
          <a:xfrm flipH="1">
            <a:off x="3515112" y="434117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3">
  <p:cSld name="CUSTOM_3_1_2">
    <p:spTree>
      <p:nvGrpSpPr>
        <p:cNvPr id="1" name="Shape 139"/>
        <p:cNvGrpSpPr/>
        <p:nvPr/>
      </p:nvGrpSpPr>
      <p:grpSpPr>
        <a:xfrm>
          <a:off x="0" y="0"/>
          <a:ext cx="0" cy="0"/>
          <a:chOff x="0" y="0"/>
          <a:chExt cx="0" cy="0"/>
        </a:xfrm>
      </p:grpSpPr>
      <p:sp>
        <p:nvSpPr>
          <p:cNvPr id="140" name="Google Shape;140;p24"/>
          <p:cNvSpPr txBox="1">
            <a:spLocks noGrp="1"/>
          </p:cNvSpPr>
          <p:nvPr>
            <p:ph type="subTitle" idx="1"/>
          </p:nvPr>
        </p:nvSpPr>
        <p:spPr>
          <a:xfrm>
            <a:off x="723900" y="2076450"/>
            <a:ext cx="2790900" cy="1250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a:endParaRPr/>
          </a:p>
        </p:txBody>
      </p:sp>
      <p:sp>
        <p:nvSpPr>
          <p:cNvPr id="141" name="Google Shape;141;p24"/>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42" name="Google Shape;142;p24"/>
          <p:cNvSpPr/>
          <p:nvPr/>
        </p:nvSpPr>
        <p:spPr>
          <a:xfrm rot="10800000" flipH="1">
            <a:off x="0"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a:off x="4250775" y="540000"/>
            <a:ext cx="41733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4">
    <p:bg>
      <p:bgPr>
        <a:solidFill>
          <a:schemeClr val="lt1"/>
        </a:solidFill>
        <a:effectLst/>
      </p:bgPr>
    </p:bg>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50" name="Google Shape;150;p26"/>
          <p:cNvSpPr/>
          <p:nvPr/>
        </p:nvSpPr>
        <p:spPr>
          <a:xfrm>
            <a:off x="3515050" y="540000"/>
            <a:ext cx="49089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txBox="1">
            <a:spLocks noGrp="1"/>
          </p:cNvSpPr>
          <p:nvPr>
            <p:ph type="subTitle" idx="1"/>
          </p:nvPr>
        </p:nvSpPr>
        <p:spPr>
          <a:xfrm>
            <a:off x="2314725" y="24964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2" name="Google Shape;152;p26"/>
          <p:cNvSpPr txBox="1">
            <a:spLocks noGrp="1"/>
          </p:cNvSpPr>
          <p:nvPr>
            <p:ph type="subTitle" idx="2"/>
          </p:nvPr>
        </p:nvSpPr>
        <p:spPr>
          <a:xfrm>
            <a:off x="5943750" y="24964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3" name="Google Shape;153;p26"/>
          <p:cNvSpPr txBox="1">
            <a:spLocks noGrp="1"/>
          </p:cNvSpPr>
          <p:nvPr>
            <p:ph type="subTitle" idx="3"/>
          </p:nvPr>
        </p:nvSpPr>
        <p:spPr>
          <a:xfrm>
            <a:off x="2314725" y="21791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4" name="Google Shape;154;p26"/>
          <p:cNvSpPr txBox="1">
            <a:spLocks noGrp="1"/>
          </p:cNvSpPr>
          <p:nvPr>
            <p:ph type="subTitle" idx="4"/>
          </p:nvPr>
        </p:nvSpPr>
        <p:spPr>
          <a:xfrm>
            <a:off x="5943750" y="21791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5" name="Google Shape;155;p26"/>
          <p:cNvSpPr txBox="1">
            <a:spLocks noGrp="1"/>
          </p:cNvSpPr>
          <p:nvPr>
            <p:ph type="subTitle" idx="5"/>
          </p:nvPr>
        </p:nvSpPr>
        <p:spPr>
          <a:xfrm>
            <a:off x="2314725" y="38585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6" name="Google Shape;156;p26"/>
          <p:cNvSpPr txBox="1">
            <a:spLocks noGrp="1"/>
          </p:cNvSpPr>
          <p:nvPr>
            <p:ph type="subTitle" idx="6"/>
          </p:nvPr>
        </p:nvSpPr>
        <p:spPr>
          <a:xfrm>
            <a:off x="5943750" y="38585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7" name="Google Shape;157;p26"/>
          <p:cNvSpPr txBox="1">
            <a:spLocks noGrp="1"/>
          </p:cNvSpPr>
          <p:nvPr>
            <p:ph type="subTitle" idx="7"/>
          </p:nvPr>
        </p:nvSpPr>
        <p:spPr>
          <a:xfrm>
            <a:off x="2314725" y="3541250"/>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8" name="Google Shape;158;p26"/>
          <p:cNvSpPr txBox="1">
            <a:spLocks noGrp="1"/>
          </p:cNvSpPr>
          <p:nvPr>
            <p:ph type="subTitle" idx="8"/>
          </p:nvPr>
        </p:nvSpPr>
        <p:spPr>
          <a:xfrm>
            <a:off x="5943750" y="3541250"/>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9" name="Google Shape;159;p26"/>
          <p:cNvSpPr/>
          <p:nvPr/>
        </p:nvSpPr>
        <p:spPr>
          <a:xfrm rot="10800000" flipH="1">
            <a:off x="0"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781075" y="1635450"/>
            <a:ext cx="1714500" cy="97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 name="Google Shape;15;p3"/>
          <p:cNvSpPr txBox="1">
            <a:spLocks noGrp="1"/>
          </p:cNvSpPr>
          <p:nvPr>
            <p:ph type="title" idx="2"/>
          </p:nvPr>
        </p:nvSpPr>
        <p:spPr>
          <a:xfrm>
            <a:off x="2343300" y="2406625"/>
            <a:ext cx="44577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000"/>
              <a:buNone/>
              <a:defRPr sz="30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16" name="Google Shape;16;p3"/>
          <p:cNvSpPr/>
          <p:nvPr/>
        </p:nvSpPr>
        <p:spPr>
          <a:xfrm>
            <a:off x="3515050" y="540000"/>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0000" y="434117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603425"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subTitle" idx="1"/>
          </p:nvPr>
        </p:nvSpPr>
        <p:spPr>
          <a:xfrm>
            <a:off x="2343300" y="2895900"/>
            <a:ext cx="4457700" cy="4560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27" name="Google Shape;27;p5"/>
          <p:cNvSpPr txBox="1">
            <a:spLocks noGrp="1"/>
          </p:cNvSpPr>
          <p:nvPr>
            <p:ph type="subTitle" idx="1"/>
          </p:nvPr>
        </p:nvSpPr>
        <p:spPr>
          <a:xfrm>
            <a:off x="1976600" y="2953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 name="Google Shape;28;p5"/>
          <p:cNvSpPr txBox="1">
            <a:spLocks noGrp="1"/>
          </p:cNvSpPr>
          <p:nvPr>
            <p:ph type="subTitle" idx="2"/>
          </p:nvPr>
        </p:nvSpPr>
        <p:spPr>
          <a:xfrm>
            <a:off x="5748500" y="2953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9" name="Google Shape;29;p5"/>
          <p:cNvSpPr/>
          <p:nvPr/>
        </p:nvSpPr>
        <p:spPr>
          <a:xfrm>
            <a:off x="4867275" y="540000"/>
            <a:ext cx="35568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ubTitle" idx="3"/>
          </p:nvPr>
        </p:nvSpPr>
        <p:spPr>
          <a:xfrm>
            <a:off x="1976925" y="26363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1" name="Google Shape;31;p5"/>
          <p:cNvSpPr txBox="1">
            <a:spLocks noGrp="1"/>
          </p:cNvSpPr>
          <p:nvPr>
            <p:ph type="subTitle" idx="4"/>
          </p:nvPr>
        </p:nvSpPr>
        <p:spPr>
          <a:xfrm>
            <a:off x="5748500" y="26363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2" name="Google Shape;32;p5"/>
          <p:cNvSpPr/>
          <p:nvPr/>
        </p:nvSpPr>
        <p:spPr>
          <a:xfrm rot="10800000" flipH="1">
            <a:off x="0"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4312575" y="1188025"/>
            <a:ext cx="3790500" cy="32313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51" name="Google Shape;51;p9"/>
          <p:cNvSpPr txBox="1">
            <a:spLocks noGrp="1"/>
          </p:cNvSpPr>
          <p:nvPr>
            <p:ph type="subTitle" idx="2"/>
          </p:nvPr>
        </p:nvSpPr>
        <p:spPr>
          <a:xfrm>
            <a:off x="720000" y="147945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1693500" y="1924050"/>
            <a:ext cx="5757000" cy="1069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7200"/>
              <a:buNone/>
              <a:defRPr sz="72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p:nvPr/>
        </p:nvSpPr>
        <p:spPr>
          <a:xfrm flipH="1">
            <a:off x="7603425"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p:nvPr/>
        </p:nvSpPr>
        <p:spPr>
          <a:xfrm rot="10800000" flipH="1">
            <a:off x="0"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1"/>
          <p:cNvSpPr txBox="1">
            <a:spLocks noGrp="1"/>
          </p:cNvSpPr>
          <p:nvPr>
            <p:ph type="subTitle" idx="1"/>
          </p:nvPr>
        </p:nvSpPr>
        <p:spPr>
          <a:xfrm>
            <a:off x="1697400" y="2847975"/>
            <a:ext cx="5757000" cy="4503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
        <p:nvSpPr>
          <p:cNvPr id="62" name="Google Shape;62;p11"/>
          <p:cNvSpPr/>
          <p:nvPr/>
        </p:nvSpPr>
        <p:spPr>
          <a:xfrm flipH="1">
            <a:off x="720062" y="540000"/>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flipH="1">
            <a:off x="3515112" y="434117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 point">
  <p:cSld name="BLANK_2">
    <p:bg>
      <p:bgPr>
        <a:solidFill>
          <a:schemeClr val="lt1"/>
        </a:solidFill>
        <a:effectLst/>
      </p:bgPr>
    </p:bg>
    <p:spTree>
      <p:nvGrpSpPr>
        <p:cNvPr id="1" name="Shape 65"/>
        <p:cNvGrpSpPr/>
        <p:nvPr/>
      </p:nvGrpSpPr>
      <p:grpSpPr>
        <a:xfrm>
          <a:off x="0" y="0"/>
          <a:ext cx="0" cy="0"/>
          <a:chOff x="0" y="0"/>
          <a:chExt cx="0" cy="0"/>
        </a:xfrm>
      </p:grpSpPr>
      <p:sp>
        <p:nvSpPr>
          <p:cNvPr id="66" name="Google Shape;66;p13"/>
          <p:cNvSpPr/>
          <p:nvPr/>
        </p:nvSpPr>
        <p:spPr>
          <a:xfrm rot="10800000">
            <a:off x="7603425"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a:spLocks noGrp="1"/>
          </p:cNvSpPr>
          <p:nvPr>
            <p:ph type="title"/>
          </p:nvPr>
        </p:nvSpPr>
        <p:spPr>
          <a:xfrm>
            <a:off x="4572000" y="540000"/>
            <a:ext cx="3852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3"/>
          <p:cNvSpPr txBox="1">
            <a:spLocks noGrp="1"/>
          </p:cNvSpPr>
          <p:nvPr>
            <p:ph type="subTitle" idx="1"/>
          </p:nvPr>
        </p:nvSpPr>
        <p:spPr>
          <a:xfrm>
            <a:off x="4830800" y="1564700"/>
            <a:ext cx="3436800" cy="2417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400"/>
              <a:buFont typeface="Arial"/>
              <a:buAutoNum type="arabicPeriod"/>
              <a:defRPr sz="1600"/>
            </a:lvl1pPr>
            <a:lvl2pPr lvl="1">
              <a:spcBef>
                <a:spcPts val="1600"/>
              </a:spcBef>
              <a:spcAft>
                <a:spcPts val="0"/>
              </a:spcAft>
              <a:buClr>
                <a:schemeClr val="dk1"/>
              </a:buClr>
              <a:buSzPts val="1400"/>
              <a:buFont typeface="Arial"/>
              <a:buAutoNum type="alphaLcPeriod"/>
              <a:defRPr/>
            </a:lvl2pPr>
            <a:lvl3pPr lvl="2">
              <a:spcBef>
                <a:spcPts val="1600"/>
              </a:spcBef>
              <a:spcAft>
                <a:spcPts val="0"/>
              </a:spcAft>
              <a:buClr>
                <a:schemeClr val="dk1"/>
              </a:buClr>
              <a:buSzPts val="1400"/>
              <a:buFont typeface="Arial"/>
              <a:buAutoNum type="romanLcPeriod"/>
              <a:defRPr/>
            </a:lvl3pPr>
            <a:lvl4pPr lvl="3">
              <a:spcBef>
                <a:spcPts val="1600"/>
              </a:spcBef>
              <a:spcAft>
                <a:spcPts val="0"/>
              </a:spcAft>
              <a:buClr>
                <a:schemeClr val="dk1"/>
              </a:buClr>
              <a:buSzPts val="1400"/>
              <a:buFont typeface="Arial"/>
              <a:buAutoNum type="arabicPeriod"/>
              <a:defRPr/>
            </a:lvl4pPr>
            <a:lvl5pPr lvl="4">
              <a:spcBef>
                <a:spcPts val="1600"/>
              </a:spcBef>
              <a:spcAft>
                <a:spcPts val="0"/>
              </a:spcAft>
              <a:buClr>
                <a:schemeClr val="dk1"/>
              </a:buClr>
              <a:buSzPts val="1400"/>
              <a:buFont typeface="Arial"/>
              <a:buAutoNum type="alphaLcPeriod"/>
              <a:defRPr/>
            </a:lvl5pPr>
            <a:lvl6pPr lvl="5">
              <a:spcBef>
                <a:spcPts val="1600"/>
              </a:spcBef>
              <a:spcAft>
                <a:spcPts val="0"/>
              </a:spcAft>
              <a:buClr>
                <a:schemeClr val="dk1"/>
              </a:buClr>
              <a:buSzPts val="1400"/>
              <a:buFont typeface="Arial"/>
              <a:buAutoNum type="romanLcPeriod"/>
              <a:defRPr/>
            </a:lvl6pPr>
            <a:lvl7pPr lvl="6">
              <a:spcBef>
                <a:spcPts val="1600"/>
              </a:spcBef>
              <a:spcAft>
                <a:spcPts val="0"/>
              </a:spcAft>
              <a:buClr>
                <a:schemeClr val="dk1"/>
              </a:buClr>
              <a:buSzPts val="1400"/>
              <a:buFont typeface="Arial"/>
              <a:buAutoNum type="arabicPeriod"/>
              <a:defRPr/>
            </a:lvl7pPr>
            <a:lvl8pPr lvl="7">
              <a:spcBef>
                <a:spcPts val="1600"/>
              </a:spcBef>
              <a:spcAft>
                <a:spcPts val="0"/>
              </a:spcAft>
              <a:buClr>
                <a:schemeClr val="dk1"/>
              </a:buClr>
              <a:buSzPts val="1400"/>
              <a:buFont typeface="Arial"/>
              <a:buAutoNum type="alphaLcPeriod"/>
              <a:defRPr/>
            </a:lvl8pPr>
            <a:lvl9pPr lvl="8">
              <a:spcBef>
                <a:spcPts val="1600"/>
              </a:spcBef>
              <a:spcAft>
                <a:spcPts val="1600"/>
              </a:spcAft>
              <a:buClr>
                <a:schemeClr val="dk1"/>
              </a:buClr>
              <a:buSzPts val="1400"/>
              <a:buFont typeface="Arial"/>
              <a:buAutoNum type="romanLcPerio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69"/>
        <p:cNvGrpSpPr/>
        <p:nvPr/>
      </p:nvGrpSpPr>
      <p:grpSpPr>
        <a:xfrm>
          <a:off x="0" y="0"/>
          <a:ext cx="0" cy="0"/>
          <a:chOff x="0" y="0"/>
          <a:chExt cx="0" cy="0"/>
        </a:xfrm>
      </p:grpSpPr>
      <p:sp>
        <p:nvSpPr>
          <p:cNvPr id="70" name="Google Shape;70;p1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a:spLocks noGrp="1"/>
          </p:cNvSpPr>
          <p:nvPr>
            <p:ph type="title"/>
          </p:nvPr>
        </p:nvSpPr>
        <p:spPr>
          <a:xfrm>
            <a:off x="720000" y="540000"/>
            <a:ext cx="3556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75" name="Google Shape;75;p15"/>
          <p:cNvSpPr txBox="1">
            <a:spLocks noGrp="1"/>
          </p:cNvSpPr>
          <p:nvPr>
            <p:ph type="subTitle" idx="1"/>
          </p:nvPr>
        </p:nvSpPr>
        <p:spPr>
          <a:xfrm>
            <a:off x="1072413"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6" name="Google Shape;76;p15"/>
          <p:cNvSpPr txBox="1">
            <a:spLocks noGrp="1"/>
          </p:cNvSpPr>
          <p:nvPr>
            <p:ph type="subTitle" idx="2"/>
          </p:nvPr>
        </p:nvSpPr>
        <p:spPr>
          <a:xfrm>
            <a:off x="1072413"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7" name="Google Shape;77;p15"/>
          <p:cNvSpPr txBox="1">
            <a:spLocks noGrp="1"/>
          </p:cNvSpPr>
          <p:nvPr>
            <p:ph type="subTitle" idx="3"/>
          </p:nvPr>
        </p:nvSpPr>
        <p:spPr>
          <a:xfrm>
            <a:off x="1072413"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8" name="Google Shape;78;p15"/>
          <p:cNvSpPr txBox="1">
            <a:spLocks noGrp="1"/>
          </p:cNvSpPr>
          <p:nvPr>
            <p:ph type="subTitle" idx="4"/>
          </p:nvPr>
        </p:nvSpPr>
        <p:spPr>
          <a:xfrm>
            <a:off x="1072413"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9" name="Google Shape;79;p15"/>
          <p:cNvSpPr txBox="1">
            <a:spLocks noGrp="1"/>
          </p:cNvSpPr>
          <p:nvPr>
            <p:ph type="subTitle" idx="5"/>
          </p:nvPr>
        </p:nvSpPr>
        <p:spPr>
          <a:xfrm>
            <a:off x="3831785"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0" name="Google Shape;80;p15"/>
          <p:cNvSpPr txBox="1">
            <a:spLocks noGrp="1"/>
          </p:cNvSpPr>
          <p:nvPr>
            <p:ph type="subTitle" idx="6"/>
          </p:nvPr>
        </p:nvSpPr>
        <p:spPr>
          <a:xfrm>
            <a:off x="3831785"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1" name="Google Shape;81;p15"/>
          <p:cNvSpPr txBox="1">
            <a:spLocks noGrp="1"/>
          </p:cNvSpPr>
          <p:nvPr>
            <p:ph type="subTitle" idx="7"/>
          </p:nvPr>
        </p:nvSpPr>
        <p:spPr>
          <a:xfrm>
            <a:off x="3831785"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2" name="Google Shape;82;p15"/>
          <p:cNvSpPr txBox="1">
            <a:spLocks noGrp="1"/>
          </p:cNvSpPr>
          <p:nvPr>
            <p:ph type="subTitle" idx="8"/>
          </p:nvPr>
        </p:nvSpPr>
        <p:spPr>
          <a:xfrm>
            <a:off x="3831785"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3" name="Google Shape;83;p15"/>
          <p:cNvSpPr txBox="1">
            <a:spLocks noGrp="1"/>
          </p:cNvSpPr>
          <p:nvPr>
            <p:ph type="subTitle" idx="9"/>
          </p:nvPr>
        </p:nvSpPr>
        <p:spPr>
          <a:xfrm>
            <a:off x="6591160"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4" name="Google Shape;84;p15"/>
          <p:cNvSpPr txBox="1">
            <a:spLocks noGrp="1"/>
          </p:cNvSpPr>
          <p:nvPr>
            <p:ph type="subTitle" idx="13"/>
          </p:nvPr>
        </p:nvSpPr>
        <p:spPr>
          <a:xfrm>
            <a:off x="6591160"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5" name="Google Shape;85;p15"/>
          <p:cNvSpPr txBox="1">
            <a:spLocks noGrp="1"/>
          </p:cNvSpPr>
          <p:nvPr>
            <p:ph type="subTitle" idx="14"/>
          </p:nvPr>
        </p:nvSpPr>
        <p:spPr>
          <a:xfrm>
            <a:off x="6591160"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6" name="Google Shape;86;p15"/>
          <p:cNvSpPr txBox="1">
            <a:spLocks noGrp="1"/>
          </p:cNvSpPr>
          <p:nvPr>
            <p:ph type="subTitle" idx="15"/>
          </p:nvPr>
        </p:nvSpPr>
        <p:spPr>
          <a:xfrm>
            <a:off x="6591160"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7" name="Google Shape;87;p15"/>
          <p:cNvSpPr/>
          <p:nvPr/>
        </p:nvSpPr>
        <p:spPr>
          <a:xfrm>
            <a:off x="3515050" y="540000"/>
            <a:ext cx="49089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7" r:id="rId5"/>
    <p:sldLayoutId id="2147483658" r:id="rId6"/>
    <p:sldLayoutId id="2147483659" r:id="rId7"/>
    <p:sldLayoutId id="2147483660" r:id="rId8"/>
    <p:sldLayoutId id="2147483661" r:id="rId9"/>
    <p:sldLayoutId id="2147483662" r:id="rId10"/>
    <p:sldLayoutId id="2147483664" r:id="rId11"/>
    <p:sldLayoutId id="2147483667" r:id="rId12"/>
    <p:sldLayoutId id="2147483668" r:id="rId13"/>
    <p:sldLayoutId id="2147483670" r:id="rId14"/>
    <p:sldLayoutId id="214748367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python/python_ml_linear_regression.asp"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4.gif"/><Relationship Id="rId4" Type="http://schemas.openxmlformats.org/officeDocument/2006/relationships/image" Target="../media/image13.gi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ctrTitle"/>
          </p:nvPr>
        </p:nvSpPr>
        <p:spPr>
          <a:xfrm>
            <a:off x="2639024" y="2399156"/>
            <a:ext cx="3865952"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smtClean="0"/>
              <a:t>Regression</a:t>
            </a:r>
            <a:endParaRPr b="1" dirty="0"/>
          </a:p>
        </p:txBody>
      </p:sp>
      <p:sp>
        <p:nvSpPr>
          <p:cNvPr id="189" name="Google Shape;189;p33"/>
          <p:cNvSpPr txBox="1">
            <a:spLocks noGrp="1"/>
          </p:cNvSpPr>
          <p:nvPr>
            <p:ph type="subTitle" idx="1"/>
          </p:nvPr>
        </p:nvSpPr>
        <p:spPr>
          <a:xfrm>
            <a:off x="2722418" y="1108980"/>
            <a:ext cx="2951021" cy="470400"/>
          </a:xfrm>
          <a:prstGeom prst="rect">
            <a:avLst/>
          </a:prstGeom>
          <a:noFill/>
        </p:spPr>
        <p:txBody>
          <a:bodyPr spcFirstLastPara="1" wrap="square" lIns="91425" tIns="91425" rIns="91425" bIns="91425" anchor="ctr" anchorCtr="0">
            <a:noAutofit/>
          </a:bodyPr>
          <a:lstStyle/>
          <a:p>
            <a:pPr marL="0" lvl="0" indent="0" algn="r"/>
            <a:r>
              <a:rPr lang="en-US" dirty="0" smtClean="0"/>
              <a:t>Instructor  </a:t>
            </a:r>
            <a:r>
              <a:rPr lang="en-US" dirty="0" smtClean="0">
                <a:solidFill>
                  <a:srgbClr val="002060"/>
                </a:solidFill>
              </a:rPr>
              <a:t>Ahmed El-</a:t>
            </a:r>
            <a:r>
              <a:rPr lang="en-US" dirty="0" err="1" smtClean="0">
                <a:solidFill>
                  <a:srgbClr val="002060"/>
                </a:solidFill>
              </a:rPr>
              <a:t>Masry</a:t>
            </a:r>
            <a:endParaRPr lang="en-US" dirty="0" smtClean="0">
              <a:solidFill>
                <a:srgbClr val="002060"/>
              </a:solidFill>
            </a:endParaRPr>
          </a:p>
          <a:p>
            <a:pPr marL="0" lvl="0" indent="0" algn="r"/>
            <a:endParaRPr lang="en-US" dirty="0" smtClean="0">
              <a:solidFill>
                <a:srgbClr val="002060"/>
              </a:solidFill>
            </a:endParaRPr>
          </a:p>
          <a:p>
            <a:pPr marL="0" lvl="0" indent="0" algn="r"/>
            <a:r>
              <a:rPr lang="en-US" sz="1800" dirty="0" smtClean="0">
                <a:solidFill>
                  <a:schemeClr val="dk2"/>
                </a:solidFill>
              </a:rPr>
              <a:t>Support  </a:t>
            </a:r>
            <a:r>
              <a:rPr lang="en-US" sz="1800" dirty="0" smtClean="0">
                <a:solidFill>
                  <a:srgbClr val="002060"/>
                </a:solidFill>
              </a:rPr>
              <a:t>Mohamed Farouk</a:t>
            </a:r>
            <a:endParaRPr sz="1800" dirty="0">
              <a:solidFill>
                <a:srgbClr val="002060"/>
              </a:solidFill>
            </a:endParaRPr>
          </a:p>
        </p:txBody>
      </p:sp>
      <p:sp>
        <p:nvSpPr>
          <p:cNvPr id="190" name="Google Shape;190;p33"/>
          <p:cNvSpPr/>
          <p:nvPr/>
        </p:nvSpPr>
        <p:spPr>
          <a:xfrm rot="5400000">
            <a:off x="4558741" y="2409699"/>
            <a:ext cx="26525" cy="186767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صورة 4">
            <a:extLst>
              <a:ext uri="{FF2B5EF4-FFF2-40B4-BE49-F238E27FC236}">
                <a16:creationId xmlns:a16="http://schemas.microsoft.com/office/drawing/2014/main" id="{77BEF594-3F6D-4C82-9376-5FDD637ED905}"/>
              </a:ext>
            </a:extLst>
          </p:cNvPr>
          <p:cNvPicPr>
            <a:picLocks noChangeAspect="1"/>
          </p:cNvPicPr>
          <p:nvPr/>
        </p:nvPicPr>
        <p:blipFill>
          <a:blip r:embed="rId3"/>
          <a:stretch>
            <a:fillRect/>
          </a:stretch>
        </p:blipFill>
        <p:spPr>
          <a:xfrm>
            <a:off x="2431140" y="3670700"/>
            <a:ext cx="4281720" cy="943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 name="صورة 3">
            <a:extLst>
              <a:ext uri="{FF2B5EF4-FFF2-40B4-BE49-F238E27FC236}">
                <a16:creationId xmlns:a16="http://schemas.microsoft.com/office/drawing/2014/main" id="{88B20D13-2246-4B78-85C1-A2A85705F9F5}"/>
              </a:ext>
            </a:extLst>
          </p:cNvPr>
          <p:cNvPicPr>
            <a:picLocks noChangeAspect="1"/>
          </p:cNvPicPr>
          <p:nvPr/>
        </p:nvPicPr>
        <p:blipFill>
          <a:blip r:embed="rId3"/>
          <a:stretch>
            <a:fillRect/>
          </a:stretch>
        </p:blipFill>
        <p:spPr>
          <a:xfrm>
            <a:off x="81182" y="0"/>
            <a:ext cx="1923292" cy="423673"/>
          </a:xfrm>
          <a:prstGeom prst="rect">
            <a:avLst/>
          </a:prstGeom>
        </p:spPr>
      </p:pic>
      <p:sp>
        <p:nvSpPr>
          <p:cNvPr id="17" name="Title 1"/>
          <p:cNvSpPr>
            <a:spLocks noGrp="1"/>
          </p:cNvSpPr>
          <p:nvPr/>
        </p:nvSpPr>
        <p:spPr>
          <a:xfrm>
            <a:off x="520238" y="814346"/>
            <a:ext cx="7503621" cy="8523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eem Kufi"/>
              <a:buNone/>
              <a:defRPr sz="3000" b="0" i="0" u="none" strike="noStrike" cap="none">
                <a:solidFill>
                  <a:schemeClr val="dk2"/>
                </a:solidFill>
                <a:latin typeface="Reem Kufi"/>
                <a:ea typeface="Reem Kufi"/>
                <a:cs typeface="Reem Kufi"/>
                <a:sym typeface="Reem Kufi"/>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400" dirty="0">
                <a:latin typeface="+mj-lt"/>
              </a:rPr>
              <a:t>What are business applications of linear regression</a:t>
            </a:r>
            <a:r>
              <a:rPr lang="en-US" sz="2400" dirty="0" smtClean="0">
                <a:latin typeface="+mj-lt"/>
              </a:rPr>
              <a:t>?</a:t>
            </a:r>
          </a:p>
          <a:p>
            <a:endParaRPr lang="en-US" sz="2400" dirty="0" smtClean="0">
              <a:latin typeface="+mj-lt"/>
            </a:endParaRPr>
          </a:p>
          <a:p>
            <a:pPr marL="285750" indent="-285750">
              <a:lnSpc>
                <a:spcPct val="150000"/>
              </a:lnSpc>
              <a:buFont typeface="Arial" pitchFamily="34" charset="0"/>
              <a:buChar char="•"/>
            </a:pPr>
            <a:r>
              <a:rPr lang="en-US" sz="1600" dirty="0" smtClean="0">
                <a:solidFill>
                  <a:schemeClr val="accent5">
                    <a:lumMod val="50000"/>
                  </a:schemeClr>
                </a:solidFill>
                <a:latin typeface="+mj-lt"/>
              </a:rPr>
              <a:t>Predict </a:t>
            </a:r>
            <a:r>
              <a:rPr lang="en-US" sz="1600" dirty="0">
                <a:solidFill>
                  <a:schemeClr val="accent5">
                    <a:lumMod val="50000"/>
                  </a:schemeClr>
                </a:solidFill>
                <a:latin typeface="+mj-lt"/>
              </a:rPr>
              <a:t>future prices/costs. </a:t>
            </a:r>
            <a:endParaRPr lang="ar-EG" sz="1600" dirty="0">
              <a:solidFill>
                <a:schemeClr val="accent5">
                  <a:lumMod val="50000"/>
                </a:schemeClr>
              </a:solidFill>
              <a:latin typeface="+mj-lt"/>
            </a:endParaRPr>
          </a:p>
          <a:p>
            <a:pPr marL="285750" indent="-285750">
              <a:lnSpc>
                <a:spcPct val="150000"/>
              </a:lnSpc>
              <a:buFont typeface="Arial" pitchFamily="34" charset="0"/>
              <a:buChar char="•"/>
            </a:pPr>
            <a:r>
              <a:rPr lang="en-US" sz="1600" dirty="0">
                <a:solidFill>
                  <a:schemeClr val="accent5">
                    <a:lumMod val="50000"/>
                  </a:schemeClr>
                </a:solidFill>
                <a:latin typeface="+mj-lt"/>
              </a:rPr>
              <a:t>Predict future revenue. </a:t>
            </a:r>
          </a:p>
          <a:p>
            <a:pPr marL="285750" indent="-285750">
              <a:lnSpc>
                <a:spcPct val="150000"/>
              </a:lnSpc>
              <a:buFont typeface="Arial" pitchFamily="34" charset="0"/>
              <a:buChar char="•"/>
            </a:pPr>
            <a:r>
              <a:rPr lang="en-US" sz="1600" dirty="0">
                <a:solidFill>
                  <a:schemeClr val="accent5">
                    <a:lumMod val="50000"/>
                  </a:schemeClr>
                </a:solidFill>
                <a:latin typeface="+mj-lt"/>
              </a:rPr>
              <a:t>Compare </a:t>
            </a:r>
            <a:r>
              <a:rPr lang="en-US" sz="1600" dirty="0" smtClean="0">
                <a:solidFill>
                  <a:schemeClr val="accent5">
                    <a:lumMod val="50000"/>
                  </a:schemeClr>
                </a:solidFill>
                <a:latin typeface="+mj-lt"/>
              </a:rPr>
              <a:t>performance</a:t>
            </a:r>
            <a:endParaRPr lang="en-US" sz="2400" dirty="0">
              <a:solidFill>
                <a:schemeClr val="accent5">
                  <a:lumMod val="50000"/>
                </a:schemeClr>
              </a:solidFill>
            </a:endParaRPr>
          </a:p>
          <a:p>
            <a:endParaRPr lang="en-US" sz="2400" dirty="0">
              <a:solidFill>
                <a:schemeClr val="accent5">
                  <a:lumMod val="50000"/>
                </a:schemeClr>
              </a:solidFill>
            </a:endParaRPr>
          </a:p>
          <a:p>
            <a:endParaRPr lang="en-US" sz="2400" dirty="0">
              <a:latin typeface="+mj-lt"/>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3280" y="1417320"/>
            <a:ext cx="5265420" cy="336042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0" y="111289"/>
            <a:ext cx="5335802" cy="1112700"/>
          </a:xfrm>
          <a:prstGeom prst="rect">
            <a:avLst/>
          </a:prstGeom>
        </p:spPr>
        <p:txBody>
          <a:bodyPr spcFirstLastPara="1" wrap="square" lIns="91425" tIns="91425" rIns="91425" bIns="91425" anchor="t" anchorCtr="0">
            <a:noAutofit/>
          </a:bodyPr>
          <a:lstStyle/>
          <a:p>
            <a:pPr lvl="0"/>
            <a:r>
              <a:rPr lang="en-US" sz="1800" dirty="0"/>
              <a:t>Advantages and Disadvantages of Linear Regression</a:t>
            </a:r>
            <a:endParaRPr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03891"/>
            <a:ext cx="9144000" cy="336841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1"/>
          <p:cNvSpPr txBox="1">
            <a:spLocks noGrp="1"/>
          </p:cNvSpPr>
          <p:nvPr>
            <p:ph type="title"/>
          </p:nvPr>
        </p:nvSpPr>
        <p:spPr>
          <a:xfrm>
            <a:off x="1744123" y="288540"/>
            <a:ext cx="6495965"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Implement Lineae Regression in Python</a:t>
            </a:r>
            <a:endParaRPr dirty="0"/>
          </a:p>
        </p:txBody>
      </p:sp>
      <p:grpSp>
        <p:nvGrpSpPr>
          <p:cNvPr id="451" name="Google Shape;451;p51"/>
          <p:cNvGrpSpPr/>
          <p:nvPr/>
        </p:nvGrpSpPr>
        <p:grpSpPr>
          <a:xfrm rot="10800000">
            <a:off x="2367181" y="1654247"/>
            <a:ext cx="3973188" cy="2614774"/>
            <a:chOff x="5772903" y="2920021"/>
            <a:chExt cx="2523300" cy="2180614"/>
          </a:xfrm>
        </p:grpSpPr>
        <p:sp>
          <p:nvSpPr>
            <p:cNvPr id="452" name="Google Shape;452;p51"/>
            <p:cNvSpPr/>
            <p:nvPr/>
          </p:nvSpPr>
          <p:spPr>
            <a:xfrm>
              <a:off x="5772903" y="2920021"/>
              <a:ext cx="2523300" cy="469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1"/>
            <p:cNvSpPr/>
            <p:nvPr/>
          </p:nvSpPr>
          <p:spPr>
            <a:xfrm>
              <a:off x="6010040" y="3500932"/>
              <a:ext cx="2049000" cy="469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a:off x="6299123" y="4066183"/>
              <a:ext cx="1470600" cy="46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1"/>
            <p:cNvSpPr/>
            <p:nvPr/>
          </p:nvSpPr>
          <p:spPr>
            <a:xfrm>
              <a:off x="6629161" y="4631435"/>
              <a:ext cx="810600" cy="469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4" name="صورة 33">
            <a:extLst>
              <a:ext uri="{FF2B5EF4-FFF2-40B4-BE49-F238E27FC236}">
                <a16:creationId xmlns:a16="http://schemas.microsoft.com/office/drawing/2014/main" id="{92DABA8E-1FA0-4EF2-A223-FD39BFFEAC31}"/>
              </a:ext>
            </a:extLst>
          </p:cNvPr>
          <p:cNvPicPr>
            <a:picLocks noChangeAspect="1"/>
          </p:cNvPicPr>
          <p:nvPr/>
        </p:nvPicPr>
        <p:blipFill>
          <a:blip r:embed="rId3"/>
          <a:stretch>
            <a:fillRect/>
          </a:stretch>
        </p:blipFill>
        <p:spPr>
          <a:xfrm>
            <a:off x="81183" y="4653125"/>
            <a:ext cx="1923292" cy="423673"/>
          </a:xfrm>
          <a:prstGeom prst="rect">
            <a:avLst/>
          </a:prstGeom>
        </p:spPr>
      </p:pic>
      <p:sp>
        <p:nvSpPr>
          <p:cNvPr id="2" name="TextBox 1"/>
          <p:cNvSpPr txBox="1"/>
          <p:nvPr/>
        </p:nvSpPr>
        <p:spPr>
          <a:xfrm>
            <a:off x="3883769" y="1803495"/>
            <a:ext cx="1066800" cy="307777"/>
          </a:xfrm>
          <a:prstGeom prst="rect">
            <a:avLst/>
          </a:prstGeom>
          <a:noFill/>
        </p:spPr>
        <p:txBody>
          <a:bodyPr wrap="square" rtlCol="0">
            <a:spAutoFit/>
          </a:bodyPr>
          <a:lstStyle/>
          <a:p>
            <a:r>
              <a:rPr lang="en-US" dirty="0" smtClean="0">
                <a:solidFill>
                  <a:schemeClr val="bg1"/>
                </a:solidFill>
              </a:rPr>
              <a:t>Load Data</a:t>
            </a:r>
            <a:endParaRPr lang="en-US" dirty="0">
              <a:solidFill>
                <a:schemeClr val="bg1"/>
              </a:solidFill>
            </a:endParaRPr>
          </a:p>
        </p:txBody>
      </p:sp>
      <p:sp>
        <p:nvSpPr>
          <p:cNvPr id="3" name="Rectangle 2"/>
          <p:cNvSpPr/>
          <p:nvPr/>
        </p:nvSpPr>
        <p:spPr>
          <a:xfrm>
            <a:off x="3322320" y="3107303"/>
            <a:ext cx="1567919" cy="369332"/>
          </a:xfrm>
          <a:prstGeom prst="rect">
            <a:avLst/>
          </a:prstGeom>
        </p:spPr>
        <p:txBody>
          <a:bodyPr wrap="square">
            <a:spAutoFit/>
          </a:bodyPr>
          <a:lstStyle/>
          <a:p>
            <a:pPr algn="r"/>
            <a:r>
              <a:rPr lang="en-US" sz="1800" dirty="0" smtClean="0">
                <a:solidFill>
                  <a:schemeClr val="bg1"/>
                </a:solidFill>
              </a:rPr>
              <a:t>Count Betas </a:t>
            </a:r>
            <a:endParaRPr lang="en-US" sz="1800" dirty="0"/>
          </a:p>
        </p:txBody>
      </p:sp>
      <p:sp>
        <p:nvSpPr>
          <p:cNvPr id="4" name="Rectangle 3"/>
          <p:cNvSpPr/>
          <p:nvPr/>
        </p:nvSpPr>
        <p:spPr>
          <a:xfrm>
            <a:off x="2964180" y="3798106"/>
            <a:ext cx="2779190" cy="338554"/>
          </a:xfrm>
          <a:prstGeom prst="rect">
            <a:avLst/>
          </a:prstGeom>
        </p:spPr>
        <p:txBody>
          <a:bodyPr wrap="square">
            <a:spAutoFit/>
          </a:bodyPr>
          <a:lstStyle/>
          <a:p>
            <a:pPr algn="ctr"/>
            <a:r>
              <a:rPr lang="en-US" sz="1600" dirty="0" smtClean="0">
                <a:solidFill>
                  <a:schemeClr val="bg1"/>
                </a:solidFill>
              </a:rPr>
              <a:t>Count </a:t>
            </a:r>
            <a:r>
              <a:rPr lang="en-US" sz="1600" dirty="0" err="1" smtClean="0">
                <a:solidFill>
                  <a:schemeClr val="bg1"/>
                </a:solidFill>
              </a:rPr>
              <a:t>y_Predict</a:t>
            </a:r>
            <a:endParaRPr lang="en-US" sz="1600" dirty="0"/>
          </a:p>
        </p:txBody>
      </p:sp>
      <p:sp>
        <p:nvSpPr>
          <p:cNvPr id="5" name="Rectangle 4"/>
          <p:cNvSpPr/>
          <p:nvPr/>
        </p:nvSpPr>
        <p:spPr>
          <a:xfrm>
            <a:off x="3526598" y="2394299"/>
            <a:ext cx="1739579" cy="307777"/>
          </a:xfrm>
          <a:prstGeom prst="rect">
            <a:avLst/>
          </a:prstGeom>
        </p:spPr>
        <p:txBody>
          <a:bodyPr wrap="none">
            <a:spAutoFit/>
          </a:bodyPr>
          <a:lstStyle/>
          <a:p>
            <a:r>
              <a:rPr lang="en-US" dirty="0">
                <a:latin typeface="Segoe UI" panose="020B0502040204020203" pitchFamily="34" charset="0"/>
              </a:rPr>
              <a:t>Split Into Train/Test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وان 2">
            <a:extLst>
              <a:ext uri="{FF2B5EF4-FFF2-40B4-BE49-F238E27FC236}">
                <a16:creationId xmlns:a16="http://schemas.microsoft.com/office/drawing/2014/main" id="{F9580EAC-B408-4BB1-A514-048C850EA6CE}"/>
              </a:ext>
            </a:extLst>
          </p:cNvPr>
          <p:cNvSpPr>
            <a:spLocks noGrp="1"/>
          </p:cNvSpPr>
          <p:nvPr>
            <p:ph type="title"/>
          </p:nvPr>
        </p:nvSpPr>
        <p:spPr>
          <a:xfrm>
            <a:off x="2418674" y="1509616"/>
            <a:ext cx="4306645" cy="971590"/>
          </a:xfrm>
        </p:spPr>
        <p:txBody>
          <a:bodyPr/>
          <a:lstStyle/>
          <a:p>
            <a:r>
              <a:rPr lang="en" sz="8000" dirty="0">
                <a:solidFill>
                  <a:srgbClr val="637B7F"/>
                </a:solidFill>
              </a:rPr>
              <a:t>THANKS</a:t>
            </a:r>
            <a:endParaRPr lang="en-US" sz="8000" dirty="0"/>
          </a:p>
        </p:txBody>
      </p:sp>
      <p:sp>
        <p:nvSpPr>
          <p:cNvPr id="29" name="Google Shape;628;p59">
            <a:extLst>
              <a:ext uri="{FF2B5EF4-FFF2-40B4-BE49-F238E27FC236}">
                <a16:creationId xmlns:a16="http://schemas.microsoft.com/office/drawing/2014/main" id="{291CF2DF-508A-41C1-9B0C-FFD7D4C0B41C}"/>
              </a:ext>
            </a:extLst>
          </p:cNvPr>
          <p:cNvSpPr txBox="1">
            <a:spLocks noGrp="1"/>
          </p:cNvSpPr>
          <p:nvPr>
            <p:ph type="subTitle" idx="1"/>
          </p:nvPr>
        </p:nvSpPr>
        <p:spPr>
          <a:xfrm>
            <a:off x="1593178" y="2481206"/>
            <a:ext cx="5957639" cy="1177893"/>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US" sz="7200" dirty="0"/>
              <a:t>Any questions?</a:t>
            </a:r>
            <a:endParaRPr sz="7200" dirty="0"/>
          </a:p>
        </p:txBody>
      </p:sp>
      <p:pic>
        <p:nvPicPr>
          <p:cNvPr id="30" name="صورة 29">
            <a:extLst>
              <a:ext uri="{FF2B5EF4-FFF2-40B4-BE49-F238E27FC236}">
                <a16:creationId xmlns:a16="http://schemas.microsoft.com/office/drawing/2014/main" id="{0BBB09BE-B6FE-41C9-BE45-A445EF154631}"/>
              </a:ext>
            </a:extLst>
          </p:cNvPr>
          <p:cNvPicPr>
            <a:picLocks noChangeAspect="1"/>
          </p:cNvPicPr>
          <p:nvPr/>
        </p:nvPicPr>
        <p:blipFill>
          <a:blip r:embed="rId2"/>
          <a:stretch>
            <a:fillRect/>
          </a:stretch>
        </p:blipFill>
        <p:spPr>
          <a:xfrm>
            <a:off x="2006248" y="3611009"/>
            <a:ext cx="5131495" cy="1130393"/>
          </a:xfrm>
          <a:prstGeom prst="rect">
            <a:avLst/>
          </a:prstGeom>
        </p:spPr>
      </p:pic>
    </p:spTree>
    <p:extLst>
      <p:ext uri="{BB962C8B-B14F-4D97-AF65-F5344CB8AC3E}">
        <p14:creationId xmlns:p14="http://schemas.microsoft.com/office/powerpoint/2010/main" val="1306644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508375" y="343863"/>
            <a:ext cx="299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002060"/>
                </a:solidFill>
                <a:latin typeface="+mj-lt"/>
              </a:rPr>
              <a:t>Introduction</a:t>
            </a:r>
            <a:endParaRPr dirty="0">
              <a:solidFill>
                <a:srgbClr val="002060"/>
              </a:solidFill>
              <a:latin typeface="+mj-lt"/>
            </a:endParaRPr>
          </a:p>
        </p:txBody>
      </p:sp>
      <p:pic>
        <p:nvPicPr>
          <p:cNvPr id="19" name="صورة 18">
            <a:extLst>
              <a:ext uri="{FF2B5EF4-FFF2-40B4-BE49-F238E27FC236}">
                <a16:creationId xmlns:a16="http://schemas.microsoft.com/office/drawing/2014/main" id="{26843673-06E0-4916-980F-38790AC17DF9}"/>
              </a:ext>
            </a:extLst>
          </p:cNvPr>
          <p:cNvPicPr>
            <a:picLocks noChangeAspect="1"/>
          </p:cNvPicPr>
          <p:nvPr/>
        </p:nvPicPr>
        <p:blipFill>
          <a:blip r:embed="rId3"/>
          <a:stretch>
            <a:fillRect/>
          </a:stretch>
        </p:blipFill>
        <p:spPr>
          <a:xfrm>
            <a:off x="81183" y="4653125"/>
            <a:ext cx="1923292" cy="423673"/>
          </a:xfrm>
          <a:prstGeom prst="rect">
            <a:avLst/>
          </a:prstGeom>
        </p:spPr>
      </p:pic>
      <p:sp>
        <p:nvSpPr>
          <p:cNvPr id="12" name="Subtitle 11"/>
          <p:cNvSpPr>
            <a:spLocks noGrp="1"/>
          </p:cNvSpPr>
          <p:nvPr>
            <p:ph type="subTitle" idx="9"/>
          </p:nvPr>
        </p:nvSpPr>
        <p:spPr>
          <a:xfrm>
            <a:off x="0" y="996077"/>
            <a:ext cx="2869835" cy="299712"/>
          </a:xfrm>
        </p:spPr>
        <p:txBody>
          <a:bodyPr/>
          <a:lstStyle/>
          <a:p>
            <a:r>
              <a:rPr lang="en-US" dirty="0" smtClean="0"/>
              <a:t>Business problem Description</a:t>
            </a:r>
            <a:endParaRPr lang="en-US"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6307" y="1499604"/>
            <a:ext cx="4946729" cy="307400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36"/>
          <p:cNvSpPr txBox="1">
            <a:spLocks noGrp="1"/>
          </p:cNvSpPr>
          <p:nvPr>
            <p:ph type="title" idx="2"/>
          </p:nvPr>
        </p:nvSpPr>
        <p:spPr>
          <a:xfrm>
            <a:off x="1248791" y="22949"/>
            <a:ext cx="4457700" cy="609600"/>
          </a:xfrm>
          <a:prstGeom prst="rect">
            <a:avLst/>
          </a:prstGeom>
        </p:spPr>
        <p:txBody>
          <a:bodyPr spcFirstLastPara="1" wrap="square" lIns="91425" tIns="91425" rIns="83775" bIns="91425" anchor="t" anchorCtr="0">
            <a:noAutofit/>
          </a:bodyPr>
          <a:lstStyle/>
          <a:p>
            <a:pPr lvl="0"/>
            <a:r>
              <a:rPr lang="en-US" dirty="0"/>
              <a:t>Welcome to Regression</a:t>
            </a:r>
            <a:endParaRPr dirty="0">
              <a:solidFill>
                <a:schemeClr val="lt2"/>
              </a:solidFill>
            </a:endParaRPr>
          </a:p>
        </p:txBody>
      </p:sp>
      <p:pic>
        <p:nvPicPr>
          <p:cNvPr id="5" name="صورة 4">
            <a:extLst>
              <a:ext uri="{FF2B5EF4-FFF2-40B4-BE49-F238E27FC236}">
                <a16:creationId xmlns:a16="http://schemas.microsoft.com/office/drawing/2014/main" id="{DF884EA7-3A0D-4DCF-AAD7-507C402E0BA8}"/>
              </a:ext>
            </a:extLst>
          </p:cNvPr>
          <p:cNvPicPr>
            <a:picLocks noChangeAspect="1"/>
          </p:cNvPicPr>
          <p:nvPr/>
        </p:nvPicPr>
        <p:blipFill>
          <a:blip r:embed="rId3"/>
          <a:stretch>
            <a:fillRect/>
          </a:stretch>
        </p:blipFill>
        <p:spPr>
          <a:xfrm>
            <a:off x="81183" y="4653125"/>
            <a:ext cx="1923292" cy="423673"/>
          </a:xfrm>
          <a:prstGeom prst="rect">
            <a:avLst/>
          </a:prstGeom>
        </p:spPr>
      </p:pic>
      <p:sp>
        <p:nvSpPr>
          <p:cNvPr id="4" name="TextBox 3"/>
          <p:cNvSpPr txBox="1"/>
          <p:nvPr/>
        </p:nvSpPr>
        <p:spPr>
          <a:xfrm>
            <a:off x="1248791" y="1108363"/>
            <a:ext cx="6587836" cy="2492990"/>
          </a:xfrm>
          <a:prstGeom prst="rect">
            <a:avLst/>
          </a:prstGeom>
          <a:noFill/>
        </p:spPr>
        <p:txBody>
          <a:bodyPr wrap="square" rtlCol="0">
            <a:spAutoFit/>
          </a:bodyPr>
          <a:lstStyle/>
          <a:p>
            <a:r>
              <a:rPr lang="en-US" sz="1600" b="1" dirty="0">
                <a:solidFill>
                  <a:srgbClr val="0070C0"/>
                </a:solidFill>
              </a:rPr>
              <a:t>Regression</a:t>
            </a:r>
            <a:r>
              <a:rPr lang="en-US" dirty="0"/>
              <a:t/>
            </a:r>
            <a:br>
              <a:rPr lang="en-US" dirty="0"/>
            </a:br>
            <a:endParaRPr lang="en-US" dirty="0"/>
          </a:p>
          <a:p>
            <a:r>
              <a:rPr lang="en-US" dirty="0"/>
              <a:t>Regression models (both linear and non-linear) are used for predicting a real value, like salary for example. If your independent variable is time, then you are forecasting future values, otherwise your model is predicting present but unknown values. Regression technique vary from Linear Regression to SVR and Random Forests Regression.</a:t>
            </a:r>
          </a:p>
          <a:p>
            <a:r>
              <a:rPr lang="en-US" dirty="0"/>
              <a:t>In this </a:t>
            </a:r>
            <a:r>
              <a:rPr lang="en-US" dirty="0" smtClean="0"/>
              <a:t>Session, we </a:t>
            </a:r>
            <a:r>
              <a:rPr lang="en-US" dirty="0"/>
              <a:t>will understand and learn how to implement the following Machine Learning Regression models</a:t>
            </a:r>
            <a:r>
              <a:rPr lang="en-US" dirty="0" smtClean="0"/>
              <a:t>:</a:t>
            </a:r>
          </a:p>
          <a:p>
            <a:endParaRPr lang="en-US" dirty="0"/>
          </a:p>
          <a:p>
            <a:endParaRPr lang="en-US" dirty="0"/>
          </a:p>
        </p:txBody>
      </p:sp>
      <p:graphicFrame>
        <p:nvGraphicFramePr>
          <p:cNvPr id="10" name="Diagram 9"/>
          <p:cNvGraphicFramePr/>
          <p:nvPr>
            <p:extLst>
              <p:ext uri="{D42A27DB-BD31-4B8C-83A1-F6EECF244321}">
                <p14:modId xmlns:p14="http://schemas.microsoft.com/office/powerpoint/2010/main" val="81468572"/>
              </p:ext>
            </p:extLst>
          </p:nvPr>
        </p:nvGraphicFramePr>
        <p:xfrm>
          <a:off x="1524000" y="540326"/>
          <a:ext cx="6096000" cy="40634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Oval 10"/>
          <p:cNvSpPr/>
          <p:nvPr/>
        </p:nvSpPr>
        <p:spPr>
          <a:xfrm>
            <a:off x="914401" y="3375462"/>
            <a:ext cx="1814944" cy="94715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Oval 11"/>
          <p:cNvSpPr/>
          <p:nvPr/>
        </p:nvSpPr>
        <p:spPr>
          <a:xfrm>
            <a:off x="3477641" y="3375463"/>
            <a:ext cx="1780159" cy="947154"/>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TextBox 12"/>
          <p:cNvSpPr txBox="1"/>
          <p:nvPr/>
        </p:nvSpPr>
        <p:spPr>
          <a:xfrm>
            <a:off x="1248792" y="3570576"/>
            <a:ext cx="2095199" cy="523220"/>
          </a:xfrm>
          <a:prstGeom prst="rect">
            <a:avLst/>
          </a:prstGeom>
          <a:noFill/>
        </p:spPr>
        <p:txBody>
          <a:bodyPr wrap="square" rtlCol="0">
            <a:spAutoFit/>
          </a:bodyPr>
          <a:lstStyle/>
          <a:p>
            <a:r>
              <a:rPr lang="en-US" b="1" dirty="0" err="1" smtClean="0">
                <a:solidFill>
                  <a:schemeClr val="bg1"/>
                </a:solidFill>
              </a:rPr>
              <a:t>Simlpe</a:t>
            </a:r>
            <a:r>
              <a:rPr lang="en-US" b="1" dirty="0" smtClean="0">
                <a:solidFill>
                  <a:schemeClr val="bg1"/>
                </a:solidFill>
              </a:rPr>
              <a:t> Linear   Regression   </a:t>
            </a:r>
            <a:endParaRPr lang="en-US" b="1" dirty="0">
              <a:solidFill>
                <a:schemeClr val="bg1"/>
              </a:solidFill>
            </a:endParaRPr>
          </a:p>
        </p:txBody>
      </p:sp>
      <p:sp>
        <p:nvSpPr>
          <p:cNvPr id="14" name="TextBox 13"/>
          <p:cNvSpPr txBox="1"/>
          <p:nvPr/>
        </p:nvSpPr>
        <p:spPr>
          <a:xfrm>
            <a:off x="3690729" y="3570576"/>
            <a:ext cx="1703959" cy="738664"/>
          </a:xfrm>
          <a:prstGeom prst="rect">
            <a:avLst/>
          </a:prstGeom>
          <a:noFill/>
        </p:spPr>
        <p:txBody>
          <a:bodyPr wrap="square" rtlCol="0">
            <a:spAutoFit/>
          </a:bodyPr>
          <a:lstStyle/>
          <a:p>
            <a:r>
              <a:rPr lang="en-US" b="1" dirty="0" smtClean="0">
                <a:solidFill>
                  <a:schemeClr val="bg1"/>
                </a:solidFill>
              </a:rPr>
              <a:t>Multiple </a:t>
            </a:r>
            <a:r>
              <a:rPr lang="en-US" b="1" dirty="0">
                <a:solidFill>
                  <a:schemeClr val="bg1"/>
                </a:solidFill>
              </a:rPr>
              <a:t>Linear   Regression   </a:t>
            </a:r>
          </a:p>
          <a:p>
            <a:endParaRPr lang="en-US" dirty="0"/>
          </a:p>
        </p:txBody>
      </p:sp>
      <p:sp>
        <p:nvSpPr>
          <p:cNvPr id="17" name="Oval 16"/>
          <p:cNvSpPr/>
          <p:nvPr/>
        </p:nvSpPr>
        <p:spPr>
          <a:xfrm>
            <a:off x="5706491" y="3375462"/>
            <a:ext cx="1712618" cy="947155"/>
          </a:xfrm>
          <a:prstGeom prst="ellipse">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8" name="TextBox 17"/>
          <p:cNvSpPr txBox="1"/>
          <p:nvPr/>
        </p:nvSpPr>
        <p:spPr>
          <a:xfrm>
            <a:off x="5969689" y="3570576"/>
            <a:ext cx="1186222" cy="738664"/>
          </a:xfrm>
          <a:prstGeom prst="rect">
            <a:avLst/>
          </a:prstGeom>
          <a:noFill/>
        </p:spPr>
        <p:txBody>
          <a:bodyPr wrap="square" rtlCol="0">
            <a:spAutoFit/>
          </a:bodyPr>
          <a:lstStyle/>
          <a:p>
            <a:r>
              <a:rPr lang="en-US" b="1" dirty="0" err="1">
                <a:solidFill>
                  <a:schemeClr val="bg1"/>
                </a:solidFill>
              </a:rPr>
              <a:t>Polynomail</a:t>
            </a:r>
            <a:r>
              <a:rPr lang="en-US" b="1" dirty="0">
                <a:solidFill>
                  <a:schemeClr val="bg1"/>
                </a:solidFill>
              </a:rPr>
              <a:t>  Regression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35" name="صورة 34">
            <a:extLst>
              <a:ext uri="{FF2B5EF4-FFF2-40B4-BE49-F238E27FC236}">
                <a16:creationId xmlns:a16="http://schemas.microsoft.com/office/drawing/2014/main" id="{5978423D-E5CC-4412-A371-1A418CA34BAE}"/>
              </a:ext>
            </a:extLst>
          </p:cNvPr>
          <p:cNvPicPr>
            <a:picLocks noChangeAspect="1"/>
          </p:cNvPicPr>
          <p:nvPr/>
        </p:nvPicPr>
        <p:blipFill>
          <a:blip r:embed="rId3"/>
          <a:stretch>
            <a:fillRect/>
          </a:stretch>
        </p:blipFill>
        <p:spPr>
          <a:xfrm>
            <a:off x="81183" y="4653125"/>
            <a:ext cx="1923292" cy="423673"/>
          </a:xfrm>
          <a:prstGeom prst="rect">
            <a:avLst/>
          </a:prstGeom>
        </p:spPr>
      </p:pic>
      <p:sp>
        <p:nvSpPr>
          <p:cNvPr id="37" name="Rectangle 36"/>
          <p:cNvSpPr/>
          <p:nvPr/>
        </p:nvSpPr>
        <p:spPr>
          <a:xfrm>
            <a:off x="221670" y="1208598"/>
            <a:ext cx="1413164" cy="708209"/>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03963" y="1258505"/>
            <a:ext cx="1288473" cy="523220"/>
          </a:xfrm>
          <a:prstGeom prst="rect">
            <a:avLst/>
          </a:prstGeom>
          <a:noFill/>
        </p:spPr>
        <p:txBody>
          <a:bodyPr wrap="square" rtlCol="0">
            <a:spAutoFit/>
          </a:bodyPr>
          <a:lstStyle/>
          <a:p>
            <a:r>
              <a:rPr lang="en-US" dirty="0" smtClean="0">
                <a:solidFill>
                  <a:schemeClr val="bg1"/>
                </a:solidFill>
              </a:rPr>
              <a:t>Simple Linear Regression</a:t>
            </a:r>
            <a:endParaRPr lang="en-US" dirty="0">
              <a:solidFill>
                <a:schemeClr val="bg1"/>
              </a:solidFill>
            </a:endParaRPr>
          </a:p>
        </p:txBody>
      </p:sp>
      <p:sp>
        <p:nvSpPr>
          <p:cNvPr id="39" name="Right Arrow 38"/>
          <p:cNvSpPr/>
          <p:nvPr/>
        </p:nvSpPr>
        <p:spPr>
          <a:xfrm>
            <a:off x="1989906" y="1421506"/>
            <a:ext cx="623455" cy="277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flipH="1">
            <a:off x="6104788" y="1208598"/>
            <a:ext cx="531540" cy="266491"/>
          </a:xfrm>
          <a:prstGeom prst="straightConnector1">
            <a:avLst/>
          </a:prstGeom>
          <a:ln w="95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3560618" y="1698597"/>
            <a:ext cx="187807" cy="27968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4627" y="1164768"/>
            <a:ext cx="3010161" cy="769687"/>
          </a:xfrm>
          <a:prstGeom prst="rect">
            <a:avLst/>
          </a:prstGeom>
        </p:spPr>
      </p:pic>
      <p:sp>
        <p:nvSpPr>
          <p:cNvPr id="43" name="TextBox 42"/>
          <p:cNvSpPr txBox="1"/>
          <p:nvPr/>
        </p:nvSpPr>
        <p:spPr>
          <a:xfrm>
            <a:off x="1910773" y="1947054"/>
            <a:ext cx="1763376" cy="307777"/>
          </a:xfrm>
          <a:prstGeom prst="rect">
            <a:avLst/>
          </a:prstGeom>
          <a:noFill/>
        </p:spPr>
        <p:txBody>
          <a:bodyPr wrap="square" rtlCol="0">
            <a:spAutoFit/>
          </a:bodyPr>
          <a:lstStyle/>
          <a:p>
            <a:r>
              <a:rPr lang="en-US" dirty="0" smtClean="0">
                <a:solidFill>
                  <a:srgbClr val="00B050"/>
                </a:solidFill>
              </a:rPr>
              <a:t>Dependent Variable</a:t>
            </a:r>
            <a:endParaRPr lang="en-US" dirty="0">
              <a:solidFill>
                <a:srgbClr val="00B050"/>
              </a:solidFill>
            </a:endParaRPr>
          </a:p>
        </p:txBody>
      </p:sp>
      <p:sp>
        <p:nvSpPr>
          <p:cNvPr id="44" name="TextBox 43"/>
          <p:cNvSpPr txBox="1"/>
          <p:nvPr/>
        </p:nvSpPr>
        <p:spPr>
          <a:xfrm>
            <a:off x="6462187" y="946988"/>
            <a:ext cx="1952720" cy="523220"/>
          </a:xfrm>
          <a:prstGeom prst="rect">
            <a:avLst/>
          </a:prstGeom>
          <a:noFill/>
        </p:spPr>
        <p:txBody>
          <a:bodyPr wrap="square" rtlCol="0">
            <a:spAutoFit/>
          </a:bodyPr>
          <a:lstStyle/>
          <a:p>
            <a:r>
              <a:rPr lang="en-US" dirty="0" smtClean="0">
                <a:solidFill>
                  <a:srgbClr val="00B050"/>
                </a:solidFill>
              </a:rPr>
              <a:t>Independent Variable</a:t>
            </a:r>
            <a:endParaRPr lang="en-US" dirty="0">
              <a:solidFill>
                <a:srgbClr val="00B050"/>
              </a:solidFill>
            </a:endParaRPr>
          </a:p>
          <a:p>
            <a:endParaRPr lang="en-US" dirty="0"/>
          </a:p>
        </p:txBody>
      </p:sp>
      <p:sp>
        <p:nvSpPr>
          <p:cNvPr id="45" name="TextBox 44"/>
          <p:cNvSpPr txBox="1"/>
          <p:nvPr/>
        </p:nvSpPr>
        <p:spPr>
          <a:xfrm>
            <a:off x="2792461" y="732401"/>
            <a:ext cx="1911927" cy="307777"/>
          </a:xfrm>
          <a:prstGeom prst="rect">
            <a:avLst/>
          </a:prstGeom>
          <a:noFill/>
        </p:spPr>
        <p:txBody>
          <a:bodyPr wrap="square" rtlCol="0">
            <a:spAutoFit/>
          </a:bodyPr>
          <a:lstStyle/>
          <a:p>
            <a:r>
              <a:rPr lang="en-US" dirty="0" smtClean="0">
                <a:solidFill>
                  <a:srgbClr val="00B050"/>
                </a:solidFill>
              </a:rPr>
              <a:t>Constant(y-intercept)</a:t>
            </a:r>
            <a:endParaRPr lang="en-US" dirty="0">
              <a:solidFill>
                <a:srgbClr val="00B050"/>
              </a:solidFill>
            </a:endParaRPr>
          </a:p>
        </p:txBody>
      </p:sp>
      <p:sp>
        <p:nvSpPr>
          <p:cNvPr id="46" name="TextBox 45"/>
          <p:cNvSpPr txBox="1"/>
          <p:nvPr/>
        </p:nvSpPr>
        <p:spPr>
          <a:xfrm>
            <a:off x="5320145" y="548934"/>
            <a:ext cx="1711036" cy="307777"/>
          </a:xfrm>
          <a:prstGeom prst="rect">
            <a:avLst/>
          </a:prstGeom>
          <a:noFill/>
        </p:spPr>
        <p:txBody>
          <a:bodyPr wrap="square" rtlCol="0">
            <a:spAutoFit/>
          </a:bodyPr>
          <a:lstStyle/>
          <a:p>
            <a:r>
              <a:rPr lang="en-US" dirty="0" smtClean="0">
                <a:solidFill>
                  <a:srgbClr val="00B050"/>
                </a:solidFill>
              </a:rPr>
              <a:t>Coefficient</a:t>
            </a:r>
            <a:endParaRPr lang="en-US" dirty="0">
              <a:solidFill>
                <a:srgbClr val="00B050"/>
              </a:solidFill>
            </a:endParaRPr>
          </a:p>
        </p:txBody>
      </p:sp>
      <p:cxnSp>
        <p:nvCxnSpPr>
          <p:cNvPr id="47" name="Straight Arrow Connector 46"/>
          <p:cNvCxnSpPr/>
          <p:nvPr/>
        </p:nvCxnSpPr>
        <p:spPr>
          <a:xfrm flipV="1">
            <a:off x="2888672" y="1766035"/>
            <a:ext cx="270164" cy="21225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094018" y="1010790"/>
            <a:ext cx="145473" cy="19780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5388327" y="856711"/>
            <a:ext cx="184923" cy="35188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139613" y="4277659"/>
            <a:ext cx="2982576" cy="2770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139613" y="2468284"/>
            <a:ext cx="41564" cy="180801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1623" y="2194568"/>
            <a:ext cx="1457544" cy="307777"/>
          </a:xfrm>
          <a:prstGeom prst="rect">
            <a:avLst/>
          </a:prstGeom>
          <a:noFill/>
        </p:spPr>
        <p:txBody>
          <a:bodyPr wrap="square" rtlCol="0">
            <a:spAutoFit/>
          </a:bodyPr>
          <a:lstStyle/>
          <a:p>
            <a:r>
              <a:rPr lang="en-US" dirty="0" smtClean="0">
                <a:solidFill>
                  <a:srgbClr val="0070C0"/>
                </a:solidFill>
              </a:rPr>
              <a:t>Salary ($)</a:t>
            </a:r>
            <a:endParaRPr lang="en-US" dirty="0">
              <a:solidFill>
                <a:srgbClr val="0070C0"/>
              </a:solidFill>
            </a:endParaRPr>
          </a:p>
        </p:txBody>
      </p:sp>
      <p:sp>
        <p:nvSpPr>
          <p:cNvPr id="12" name="Rectangle 11"/>
          <p:cNvSpPr/>
          <p:nvPr/>
        </p:nvSpPr>
        <p:spPr>
          <a:xfrm>
            <a:off x="2102502" y="4276373"/>
            <a:ext cx="1459793" cy="307777"/>
          </a:xfrm>
          <a:prstGeom prst="rect">
            <a:avLst/>
          </a:prstGeom>
        </p:spPr>
        <p:txBody>
          <a:bodyPr wrap="square">
            <a:spAutoFit/>
          </a:bodyPr>
          <a:lstStyle/>
          <a:p>
            <a:r>
              <a:rPr lang="en-US" dirty="0">
                <a:solidFill>
                  <a:srgbClr val="0070C0"/>
                </a:solidFill>
              </a:rPr>
              <a:t>Experience</a:t>
            </a:r>
          </a:p>
        </p:txBody>
      </p:sp>
      <p:cxnSp>
        <p:nvCxnSpPr>
          <p:cNvPr id="15" name="Straight Arrow Connector 14"/>
          <p:cNvCxnSpPr/>
          <p:nvPr/>
        </p:nvCxnSpPr>
        <p:spPr>
          <a:xfrm>
            <a:off x="5106883" y="1978285"/>
            <a:ext cx="1068780" cy="60630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6370558" y="2584592"/>
                <a:ext cx="88496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𝐵</m:t>
                          </m:r>
                        </m:e>
                        <m:sub>
                          <m:r>
                            <a:rPr lang="en-US" i="0" dirty="0">
                              <a:latin typeface="Cambria Math" panose="02040503050406030204" pitchFamily="18" charset="0"/>
                            </a:rPr>
                            <m:t>0</m:t>
                          </m:r>
                        </m:sub>
                      </m:sSub>
                      <m:r>
                        <a:rPr lang="en-US" i="0"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𝐵</m:t>
                          </m:r>
                        </m:e>
                        <m:sub>
                          <m:r>
                            <a:rPr lang="en-US" i="0" dirty="0">
                              <a:latin typeface="Cambria Math" panose="02040503050406030204" pitchFamily="18" charset="0"/>
                            </a:rPr>
                            <m:t>1</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370558" y="2584592"/>
                <a:ext cx="884965" cy="307777"/>
              </a:xfrm>
              <a:prstGeom prst="rect">
                <a:avLst/>
              </a:prstGeom>
              <a:blipFill>
                <a:blip r:embed="rId5"/>
                <a:stretch>
                  <a:fillRect/>
                </a:stretch>
              </a:blipFill>
            </p:spPr>
            <p:txBody>
              <a:bodyPr/>
              <a:lstStyle/>
              <a:p>
                <a:r>
                  <a:rPr lang="en-US">
                    <a:noFill/>
                  </a:rPr>
                  <a:t> </a:t>
                </a:r>
              </a:p>
            </p:txBody>
          </p:sp>
        </mc:Fallback>
      </mc:AlternateContent>
      <p:sp>
        <p:nvSpPr>
          <p:cNvPr id="19" name="TextBox 18"/>
          <p:cNvSpPr txBox="1"/>
          <p:nvPr/>
        </p:nvSpPr>
        <p:spPr>
          <a:xfrm>
            <a:off x="5715929" y="2607415"/>
            <a:ext cx="3983183" cy="307777"/>
          </a:xfrm>
          <a:prstGeom prst="rect">
            <a:avLst/>
          </a:prstGeom>
          <a:noFill/>
        </p:spPr>
        <p:txBody>
          <a:bodyPr wrap="square" rtlCol="0">
            <a:spAutoFit/>
          </a:bodyPr>
          <a:lstStyle/>
          <a:p>
            <a:pPr lvl="1"/>
            <a:r>
              <a:rPr lang="en-US" dirty="0" smtClean="0">
                <a:solidFill>
                  <a:srgbClr val="0070C0"/>
                </a:solidFill>
              </a:rPr>
              <a:t>Salary =              *Experience</a:t>
            </a:r>
            <a:endParaRPr lang="en-US" dirty="0">
              <a:solidFill>
                <a:srgbClr val="0070C0"/>
              </a:solidFill>
            </a:endParaRPr>
          </a:p>
        </p:txBody>
      </p:sp>
      <p:sp>
        <p:nvSpPr>
          <p:cNvPr id="24" name="Oval 23"/>
          <p:cNvSpPr/>
          <p:nvPr/>
        </p:nvSpPr>
        <p:spPr>
          <a:xfrm>
            <a:off x="3090660" y="290303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749079" y="324065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112202" y="311111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630066" y="353269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876281" y="329727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3260129" y="34203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3603644" y="330674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916854" y="30882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337043" y="361297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358813" y="344967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728431" y="289665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449283" y="320149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2001472" y="357726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1650153" y="376191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2675563" y="349539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928928" y="301405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V="1">
            <a:off x="1160395" y="3048822"/>
            <a:ext cx="2560320" cy="822960"/>
          </a:xfrm>
          <a:prstGeom prst="line">
            <a:avLst/>
          </a:prstGeom>
          <a:ln w="19050"/>
        </p:spPr>
        <p:style>
          <a:lnRef idx="1">
            <a:schemeClr val="dk1"/>
          </a:lnRef>
          <a:fillRef idx="0">
            <a:schemeClr val="dk1"/>
          </a:fillRef>
          <a:effectRef idx="0">
            <a:schemeClr val="dk1"/>
          </a:effectRef>
          <a:fontRef idx="minor">
            <a:schemeClr val="tx1"/>
          </a:fontRef>
        </p:style>
      </p:cxnSp>
      <p:sp>
        <p:nvSpPr>
          <p:cNvPr id="27" name="Oval 26"/>
          <p:cNvSpPr/>
          <p:nvPr/>
        </p:nvSpPr>
        <p:spPr>
          <a:xfrm>
            <a:off x="1084196" y="3834000"/>
            <a:ext cx="96981" cy="135082"/>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830597" y="3677057"/>
                <a:ext cx="24320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𝐵</m:t>
                          </m:r>
                        </m:e>
                        <m:sub>
                          <m:r>
                            <a:rPr lang="en-US" i="0">
                              <a:latin typeface="Cambria Math" panose="02040503050406030204" pitchFamily="18" charset="0"/>
                            </a:rPr>
                            <m:t>0</m:t>
                          </m:r>
                        </m:sub>
                      </m:sSub>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830597" y="3677057"/>
                <a:ext cx="243208" cy="215444"/>
              </a:xfrm>
              <a:prstGeom prst="rect">
                <a:avLst/>
              </a:prstGeom>
              <a:blipFill>
                <a:blip r:embed="rId6"/>
                <a:stretch>
                  <a:fillRect l="-15000" r="-2500" b="-13889"/>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1"/>
          <p:cNvSpPr txBox="1">
            <a:spLocks noGrp="1"/>
          </p:cNvSpPr>
          <p:nvPr>
            <p:ph type="title"/>
          </p:nvPr>
        </p:nvSpPr>
        <p:spPr>
          <a:xfrm>
            <a:off x="959370" y="314211"/>
            <a:ext cx="385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Simple linear Regression</a:t>
            </a:r>
            <a:endParaRPr dirty="0"/>
          </a:p>
        </p:txBody>
      </p:sp>
      <p:pic>
        <p:nvPicPr>
          <p:cNvPr id="17" name="صورة 16">
            <a:extLst>
              <a:ext uri="{FF2B5EF4-FFF2-40B4-BE49-F238E27FC236}">
                <a16:creationId xmlns:a16="http://schemas.microsoft.com/office/drawing/2014/main" id="{4C7A0BEE-F27E-424D-81F2-1A3B50B68A3D}"/>
              </a:ext>
            </a:extLst>
          </p:cNvPr>
          <p:cNvPicPr>
            <a:picLocks noChangeAspect="1"/>
          </p:cNvPicPr>
          <p:nvPr/>
        </p:nvPicPr>
        <p:blipFill>
          <a:blip r:embed="rId3"/>
          <a:stretch>
            <a:fillRect/>
          </a:stretch>
        </p:blipFill>
        <p:spPr>
          <a:xfrm>
            <a:off x="53308" y="0"/>
            <a:ext cx="1923292" cy="423673"/>
          </a:xfrm>
          <a:prstGeom prst="rect">
            <a:avLst/>
          </a:prstGeom>
        </p:spPr>
      </p:pic>
      <p:cxnSp>
        <p:nvCxnSpPr>
          <p:cNvPr id="22" name="Straight Arrow Connector 21"/>
          <p:cNvCxnSpPr/>
          <p:nvPr/>
        </p:nvCxnSpPr>
        <p:spPr>
          <a:xfrm>
            <a:off x="621719" y="3532284"/>
            <a:ext cx="2982576" cy="2770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12605" y="1724266"/>
            <a:ext cx="41564" cy="180801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282382" y="3520360"/>
            <a:ext cx="1459793" cy="307777"/>
          </a:xfrm>
          <a:prstGeom prst="rect">
            <a:avLst/>
          </a:prstGeom>
        </p:spPr>
        <p:txBody>
          <a:bodyPr wrap="square">
            <a:spAutoFit/>
          </a:bodyPr>
          <a:lstStyle/>
          <a:p>
            <a:r>
              <a:rPr lang="en-US" dirty="0">
                <a:solidFill>
                  <a:srgbClr val="0070C0"/>
                </a:solidFill>
              </a:rPr>
              <a:t>Experience</a:t>
            </a:r>
          </a:p>
        </p:txBody>
      </p:sp>
      <p:sp>
        <p:nvSpPr>
          <p:cNvPr id="25" name="Oval 24"/>
          <p:cNvSpPr/>
          <p:nvPr/>
        </p:nvSpPr>
        <p:spPr>
          <a:xfrm>
            <a:off x="2577556" y="200667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335468" y="240729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713196" y="256446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818000" y="255969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460659" y="268728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109340" y="287193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43383" y="2944018"/>
            <a:ext cx="96981" cy="135082"/>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289784" y="2787075"/>
                <a:ext cx="24320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𝐵</m:t>
                          </m:r>
                        </m:e>
                        <m:sub>
                          <m:r>
                            <a:rPr lang="en-US" i="0">
                              <a:latin typeface="Cambria Math" panose="02040503050406030204" pitchFamily="18" charset="0"/>
                            </a:rPr>
                            <m:t>0</m:t>
                          </m:r>
                        </m:sub>
                      </m:sSub>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289784" y="2787075"/>
                <a:ext cx="243208" cy="215444"/>
              </a:xfrm>
              <a:prstGeom prst="rect">
                <a:avLst/>
              </a:prstGeom>
              <a:blipFill>
                <a:blip r:embed="rId4"/>
                <a:stretch>
                  <a:fillRect l="-15385" r="-5128" b="-13889"/>
                </a:stretch>
              </a:blipFill>
            </p:spPr>
            <p:txBody>
              <a:bodyPr/>
              <a:lstStyle/>
              <a:p>
                <a:r>
                  <a:rPr lang="en-US">
                    <a:noFill/>
                  </a:rPr>
                  <a:t> </a:t>
                </a:r>
              </a:p>
            </p:txBody>
          </p:sp>
        </mc:Fallback>
      </mc:AlternateContent>
      <p:sp>
        <p:nvSpPr>
          <p:cNvPr id="45" name="TextBox 44"/>
          <p:cNvSpPr txBox="1"/>
          <p:nvPr/>
        </p:nvSpPr>
        <p:spPr>
          <a:xfrm>
            <a:off x="-49472" y="1442374"/>
            <a:ext cx="1457544" cy="307777"/>
          </a:xfrm>
          <a:prstGeom prst="rect">
            <a:avLst/>
          </a:prstGeom>
          <a:noFill/>
        </p:spPr>
        <p:txBody>
          <a:bodyPr wrap="square" rtlCol="0">
            <a:spAutoFit/>
          </a:bodyPr>
          <a:lstStyle/>
          <a:p>
            <a:r>
              <a:rPr lang="en-US" dirty="0" smtClean="0">
                <a:solidFill>
                  <a:srgbClr val="0070C0"/>
                </a:solidFill>
              </a:rPr>
              <a:t>Salary ($)</a:t>
            </a:r>
            <a:endParaRPr lang="en-US" dirty="0">
              <a:solidFill>
                <a:srgbClr val="0070C0"/>
              </a:solidFill>
            </a:endParaRPr>
          </a:p>
        </p:txBody>
      </p:sp>
      <p:cxnSp>
        <p:nvCxnSpPr>
          <p:cNvPr id="7" name="Straight Connector 6"/>
          <p:cNvCxnSpPr/>
          <p:nvPr/>
        </p:nvCxnSpPr>
        <p:spPr>
          <a:xfrm>
            <a:off x="2600415" y="2029532"/>
            <a:ext cx="0" cy="298460"/>
          </a:xfrm>
          <a:prstGeom prst="line">
            <a:avLst/>
          </a:prstGeom>
          <a:ln w="1905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577556" y="2347664"/>
            <a:ext cx="45719"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950120" y="1902933"/>
            <a:ext cx="45719" cy="56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2972979" y="1941455"/>
            <a:ext cx="0" cy="303844"/>
          </a:xfrm>
          <a:prstGeom prst="line">
            <a:avLst/>
          </a:prstGeom>
          <a:ln w="1905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114038" y="214425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a:stCxn id="51" idx="6"/>
          </p:cNvCxnSpPr>
          <p:nvPr/>
        </p:nvCxnSpPr>
        <p:spPr>
          <a:xfrm>
            <a:off x="2159757" y="2167115"/>
            <a:ext cx="0" cy="298460"/>
          </a:xfrm>
          <a:prstGeom prst="line">
            <a:avLst/>
          </a:prstGeom>
          <a:ln w="1905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622990" y="226239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1644164" y="2314076"/>
            <a:ext cx="0" cy="298460"/>
          </a:xfrm>
          <a:prstGeom prst="line">
            <a:avLst/>
          </a:prstGeom>
          <a:ln w="190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0" idx="7"/>
          </p:cNvCxnSpPr>
          <p:nvPr/>
        </p:nvCxnSpPr>
        <p:spPr>
          <a:xfrm flipV="1">
            <a:off x="2752220" y="2324520"/>
            <a:ext cx="6695" cy="246637"/>
          </a:xfrm>
          <a:prstGeom prst="line">
            <a:avLst/>
          </a:prstGeom>
          <a:ln w="127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34872" y="2268357"/>
            <a:ext cx="45719"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flipV="1">
            <a:off x="2956486" y="2228503"/>
            <a:ext cx="45719"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966987" y="281599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60" idx="7"/>
          </p:cNvCxnSpPr>
          <p:nvPr/>
        </p:nvCxnSpPr>
        <p:spPr>
          <a:xfrm flipV="1">
            <a:off x="2006011" y="2576057"/>
            <a:ext cx="6695" cy="246637"/>
          </a:xfrm>
          <a:prstGeom prst="line">
            <a:avLst/>
          </a:prstGeom>
          <a:ln w="127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1982543" y="2554018"/>
            <a:ext cx="45719"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115980" y="244105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flipV="1">
            <a:off x="3136246" y="2179761"/>
            <a:ext cx="6695" cy="246637"/>
          </a:xfrm>
          <a:prstGeom prst="line">
            <a:avLst/>
          </a:prstGeom>
          <a:ln w="127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3122675" y="2167114"/>
            <a:ext cx="45719"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679300" y="2037540"/>
            <a:ext cx="2867414" cy="949148"/>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sp>
        <p:nvSpPr>
          <p:cNvPr id="15" name="Oval 14"/>
          <p:cNvSpPr/>
          <p:nvPr/>
        </p:nvSpPr>
        <p:spPr>
          <a:xfrm>
            <a:off x="1625940" y="2610180"/>
            <a:ext cx="45719"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3459405" y="1500925"/>
            <a:ext cx="1537737" cy="331704"/>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86" name="Oval 85"/>
          <p:cNvSpPr/>
          <p:nvPr/>
        </p:nvSpPr>
        <p:spPr>
          <a:xfrm>
            <a:off x="3242805" y="1686766"/>
            <a:ext cx="45719" cy="54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flipH="1">
            <a:off x="3232833" y="2089542"/>
            <a:ext cx="65662"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p:nvPr/>
        </p:nvCxnSpPr>
        <p:spPr>
          <a:xfrm flipH="1">
            <a:off x="7318119" y="2709529"/>
            <a:ext cx="16164" cy="46941"/>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86" idx="4"/>
            <a:endCxn id="87" idx="4"/>
          </p:cNvCxnSpPr>
          <p:nvPr/>
        </p:nvCxnSpPr>
        <p:spPr>
          <a:xfrm flipH="1">
            <a:off x="3265664" y="1741761"/>
            <a:ext cx="1" cy="393500"/>
          </a:xfrm>
          <a:prstGeom prst="line">
            <a:avLst/>
          </a:prstGeom>
          <a:ln w="190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5132813" y="1244076"/>
            <a:ext cx="45719" cy="54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flipH="1">
            <a:off x="5122841" y="1646852"/>
            <a:ext cx="65662"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a:stCxn id="95" idx="4"/>
            <a:endCxn id="96" idx="4"/>
          </p:cNvCxnSpPr>
          <p:nvPr/>
        </p:nvCxnSpPr>
        <p:spPr>
          <a:xfrm flipH="1">
            <a:off x="5155672" y="1299071"/>
            <a:ext cx="1" cy="393500"/>
          </a:xfrm>
          <a:prstGeom prst="line">
            <a:avLst/>
          </a:prstGeom>
          <a:ln w="19050">
            <a:solidFill>
              <a:srgbClr val="00B05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p:cNvSpPr txBox="1"/>
              <p:nvPr/>
            </p:nvSpPr>
            <p:spPr>
              <a:xfrm>
                <a:off x="5174781" y="990569"/>
                <a:ext cx="20364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5174781" y="990569"/>
                <a:ext cx="203645" cy="215444"/>
              </a:xfrm>
              <a:prstGeom prst="rect">
                <a:avLst/>
              </a:prstGeom>
              <a:blipFill>
                <a:blip r:embed="rId5"/>
                <a:stretch>
                  <a:fillRect l="-21212"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5168023" y="1628351"/>
                <a:ext cx="20364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5168023" y="1628351"/>
                <a:ext cx="203645" cy="215444"/>
              </a:xfrm>
              <a:prstGeom prst="rect">
                <a:avLst/>
              </a:prstGeom>
              <a:blipFill>
                <a:blip r:embed="rId6"/>
                <a:stretch>
                  <a:fillRect l="-21212" t="-5714" r="-51515" b="-28571"/>
                </a:stretch>
              </a:blipFill>
            </p:spPr>
            <p:txBody>
              <a:bodyPr/>
              <a:lstStyle/>
              <a:p>
                <a:r>
                  <a:rPr lang="en-US">
                    <a:noFill/>
                  </a:rPr>
                  <a:t> </a:t>
                </a:r>
              </a:p>
            </p:txBody>
          </p:sp>
        </mc:Fallback>
      </mc:AlternateContent>
      <p:cxnSp>
        <p:nvCxnSpPr>
          <p:cNvPr id="80" name="Straight Connector 79"/>
          <p:cNvCxnSpPr>
            <a:stCxn id="78" idx="0"/>
          </p:cNvCxnSpPr>
          <p:nvPr/>
        </p:nvCxnSpPr>
        <p:spPr>
          <a:xfrm flipH="1">
            <a:off x="4949990" y="1628351"/>
            <a:ext cx="319856" cy="153889"/>
          </a:xfrm>
          <a:prstGeom prst="line">
            <a:avLst/>
          </a:prstGeom>
          <a:ln w="12700"/>
        </p:spPr>
        <p:style>
          <a:lnRef idx="1">
            <a:schemeClr val="dk1"/>
          </a:lnRef>
          <a:fillRef idx="0">
            <a:schemeClr val="dk1"/>
          </a:fillRef>
          <a:effectRef idx="0">
            <a:schemeClr val="dk1"/>
          </a:effectRef>
          <a:fontRef idx="minor">
            <a:schemeClr val="tx1"/>
          </a:fontRef>
        </p:style>
      </p:cxnSp>
      <p:sp>
        <p:nvSpPr>
          <p:cNvPr id="81" name="TextBox 80"/>
          <p:cNvSpPr txBox="1"/>
          <p:nvPr/>
        </p:nvSpPr>
        <p:spPr>
          <a:xfrm>
            <a:off x="5483799" y="772662"/>
            <a:ext cx="1805264" cy="307777"/>
          </a:xfrm>
          <a:prstGeom prst="rect">
            <a:avLst/>
          </a:prstGeom>
          <a:noFill/>
        </p:spPr>
        <p:txBody>
          <a:bodyPr wrap="square" rtlCol="0">
            <a:spAutoFit/>
          </a:bodyPr>
          <a:lstStyle/>
          <a:p>
            <a:r>
              <a:rPr lang="en-US" dirty="0" smtClean="0">
                <a:solidFill>
                  <a:srgbClr val="C00000"/>
                </a:solidFill>
              </a:rPr>
              <a:t>y-actual</a:t>
            </a:r>
            <a:endParaRPr lang="en-US" dirty="0">
              <a:solidFill>
                <a:srgbClr val="C00000"/>
              </a:solidFill>
            </a:endParaRPr>
          </a:p>
        </p:txBody>
      </p:sp>
      <p:cxnSp>
        <p:nvCxnSpPr>
          <p:cNvPr id="83" name="Straight Arrow Connector 82"/>
          <p:cNvCxnSpPr/>
          <p:nvPr/>
        </p:nvCxnSpPr>
        <p:spPr>
          <a:xfrm flipH="1">
            <a:off x="5415148" y="1025513"/>
            <a:ext cx="137301" cy="87087"/>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488639" y="1804624"/>
            <a:ext cx="897792" cy="307777"/>
          </a:xfrm>
          <a:prstGeom prst="rect">
            <a:avLst/>
          </a:prstGeom>
          <a:noFill/>
        </p:spPr>
        <p:txBody>
          <a:bodyPr wrap="square" rtlCol="0">
            <a:spAutoFit/>
          </a:bodyPr>
          <a:lstStyle/>
          <a:p>
            <a:r>
              <a:rPr lang="en-US" dirty="0" smtClean="0">
                <a:solidFill>
                  <a:srgbClr val="00B050"/>
                </a:solidFill>
              </a:rPr>
              <a:t>y-predict</a:t>
            </a:r>
            <a:endParaRPr lang="en-US" dirty="0">
              <a:solidFill>
                <a:srgbClr val="00B050"/>
              </a:solidFill>
            </a:endParaRPr>
          </a:p>
        </p:txBody>
      </p:sp>
      <p:cxnSp>
        <p:nvCxnSpPr>
          <p:cNvPr id="90" name="Straight Arrow Connector 89"/>
          <p:cNvCxnSpPr/>
          <p:nvPr/>
        </p:nvCxnSpPr>
        <p:spPr>
          <a:xfrm flipH="1" flipV="1">
            <a:off x="5389704" y="1795282"/>
            <a:ext cx="217630" cy="128645"/>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TextBox 91"/>
              <p:cNvSpPr txBox="1"/>
              <p:nvPr/>
            </p:nvSpPr>
            <p:spPr>
              <a:xfrm>
                <a:off x="6982263" y="2456740"/>
                <a:ext cx="70403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bg1"/>
                              </a:solidFill>
                              <a:latin typeface="Cambria Math" panose="02040503050406030204" pitchFamily="18" charset="0"/>
                            </a:rPr>
                          </m:ctrlPr>
                        </m:sSupPr>
                        <m:e>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𝑦</m:t>
                              </m:r>
                              <m:r>
                                <a:rPr lang="en-US" i="0">
                                  <a:solidFill>
                                    <a:schemeClr val="bg1"/>
                                  </a:solidFill>
                                  <a:latin typeface="Cambria Math" panose="02040503050406030204" pitchFamily="18" charset="0"/>
                                </a:rPr>
                                <m:t>−</m:t>
                              </m:r>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e>
                          </m:d>
                        </m:e>
                        <m:sup>
                          <m:r>
                            <a:rPr lang="en-US" i="0">
                              <a:solidFill>
                                <a:schemeClr val="bg1"/>
                              </a:solidFill>
                              <a:latin typeface="Cambria Math" panose="02040503050406030204" pitchFamily="18" charset="0"/>
                            </a:rPr>
                            <m:t>2</m:t>
                          </m:r>
                        </m:sup>
                      </m:sSup>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6982263" y="2456740"/>
                <a:ext cx="704039" cy="215444"/>
              </a:xfrm>
              <a:prstGeom prst="rect">
                <a:avLst/>
              </a:prstGeom>
              <a:blipFill>
                <a:blip r:embed="rId7"/>
                <a:stretch>
                  <a:fillRect t="-5714" r="-12069" b="-28571"/>
                </a:stretch>
              </a:blipFill>
            </p:spPr>
            <p:txBody>
              <a:bodyPr/>
              <a:lstStyle/>
              <a:p>
                <a:r>
                  <a:rPr lang="en-US">
                    <a:noFill/>
                  </a:rPr>
                  <a:t> </a:t>
                </a:r>
              </a:p>
            </p:txBody>
          </p:sp>
        </mc:Fallback>
      </mc:AlternateContent>
      <p:sp>
        <p:nvSpPr>
          <p:cNvPr id="2" name="Cloud Callout 1"/>
          <p:cNvSpPr/>
          <p:nvPr/>
        </p:nvSpPr>
        <p:spPr>
          <a:xfrm>
            <a:off x="5607334" y="2391418"/>
            <a:ext cx="2384500" cy="1375364"/>
          </a:xfrm>
          <a:prstGeom prst="cloudCallou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n w="10160">
                <a:solidFill>
                  <a:srgbClr val="C00000"/>
                </a:solidFill>
                <a:prstDash val="solid"/>
              </a:ln>
              <a:solidFill>
                <a:schemeClr val="bg1"/>
              </a:solidFill>
              <a:effectLst>
                <a:outerShdw blurRad="38100" dist="22860" dir="5400000" algn="tl" rotWithShape="0">
                  <a:srgbClr val="000000">
                    <a:alpha val="30000"/>
                  </a:srgbClr>
                </a:outerShdw>
              </a:effectLst>
            </a:endParaRPr>
          </a:p>
        </p:txBody>
      </p:sp>
      <p:pic>
        <p:nvPicPr>
          <p:cNvPr id="1026" name="Picture 2" descr="thinking gif Bant international random searching for posts with the image  gif - Clipartix"/>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4002" y="3746929"/>
            <a:ext cx="1269034" cy="96938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749186" y="2853294"/>
            <a:ext cx="2152753" cy="307777"/>
          </a:xfrm>
          <a:prstGeom prst="rect">
            <a:avLst/>
          </a:prstGeom>
          <a:noFill/>
        </p:spPr>
        <p:txBody>
          <a:bodyPr wrap="square" rtlCol="0">
            <a:spAutoFit/>
          </a:bodyPr>
          <a:lstStyle/>
          <a:p>
            <a:r>
              <a:rPr lang="en-US" b="1" dirty="0">
                <a:solidFill>
                  <a:schemeClr val="bg1"/>
                </a:solidFill>
              </a:rPr>
              <a:t>How to quantify error?</a:t>
            </a:r>
            <a:endParaRPr lang="en-US" b="1"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7"/>
          <p:cNvSpPr txBox="1">
            <a:spLocks noGrp="1"/>
          </p:cNvSpPr>
          <p:nvPr>
            <p:ph type="title"/>
          </p:nvPr>
        </p:nvSpPr>
        <p:spPr>
          <a:xfrm>
            <a:off x="0" y="59535"/>
            <a:ext cx="4914717" cy="950870"/>
          </a:xfrm>
          <a:prstGeom prst="rect">
            <a:avLst/>
          </a:prstGeom>
        </p:spPr>
        <p:txBody>
          <a:bodyPr spcFirstLastPara="1" wrap="square" lIns="91425" tIns="91425" rIns="91425" bIns="91425" anchor="t" anchorCtr="0">
            <a:noAutofit/>
          </a:bodyPr>
          <a:lstStyle/>
          <a:p>
            <a:pPr lvl="0"/>
            <a:r>
              <a:rPr lang="en-US" dirty="0"/>
              <a:t>Residual Sum of Squares (RSS)</a:t>
            </a:r>
            <a:endParaRPr dirty="0"/>
          </a:p>
        </p:txBody>
      </p:sp>
      <p:sp>
        <p:nvSpPr>
          <p:cNvPr id="10" name="TextBox 9"/>
          <p:cNvSpPr txBox="1"/>
          <p:nvPr/>
        </p:nvSpPr>
        <p:spPr>
          <a:xfrm>
            <a:off x="162560" y="1822691"/>
            <a:ext cx="6650088" cy="738664"/>
          </a:xfrm>
          <a:prstGeom prst="rect">
            <a:avLst/>
          </a:prstGeom>
          <a:noFill/>
        </p:spPr>
        <p:txBody>
          <a:bodyPr wrap="square" rtlCol="0">
            <a:spAutoFit/>
          </a:bodyPr>
          <a:lstStyle/>
          <a:p>
            <a:pPr marL="0" indent="0">
              <a:buNone/>
            </a:pPr>
            <a:r>
              <a:rPr lang="en-US" dirty="0" smtClean="0">
                <a:solidFill>
                  <a:schemeClr val="accent5">
                    <a:lumMod val="50000"/>
                  </a:schemeClr>
                </a:solidFill>
              </a:rPr>
              <a:t>1- Random </a:t>
            </a:r>
            <a:r>
              <a:rPr lang="en-US" dirty="0">
                <a:solidFill>
                  <a:schemeClr val="accent5">
                    <a:lumMod val="50000"/>
                  </a:schemeClr>
                </a:solidFill>
              </a:rPr>
              <a:t>weight initialization</a:t>
            </a:r>
          </a:p>
          <a:p>
            <a:pPr marL="0" indent="0">
              <a:buNone/>
            </a:pPr>
            <a:endParaRPr lang="en-US" dirty="0">
              <a:solidFill>
                <a:schemeClr val="accent5">
                  <a:lumMod val="50000"/>
                </a:schemeClr>
              </a:solidFill>
            </a:endParaRPr>
          </a:p>
          <a:p>
            <a:pPr marL="0" indent="0">
              <a:buNone/>
            </a:pPr>
            <a:r>
              <a:rPr lang="en-US" dirty="0" smtClean="0">
                <a:solidFill>
                  <a:schemeClr val="accent5">
                    <a:lumMod val="50000"/>
                  </a:schemeClr>
                </a:solidFill>
              </a:rPr>
              <a:t>2- Input </a:t>
            </a:r>
            <a:r>
              <a:rPr lang="en-US" dirty="0">
                <a:solidFill>
                  <a:schemeClr val="accent5">
                    <a:lumMod val="50000"/>
                  </a:schemeClr>
                </a:solidFill>
              </a:rPr>
              <a:t>the initialized weights into the linear equation and generate a prediction</a:t>
            </a:r>
            <a:endParaRPr lang="en-US" dirty="0"/>
          </a:p>
        </p:txBody>
      </p:sp>
      <mc:AlternateContent xmlns:mc="http://schemas.openxmlformats.org/markup-compatibility/2006" xmlns:a14="http://schemas.microsoft.com/office/drawing/2010/main">
        <mc:Choice Requires="a14">
          <p:sp>
            <p:nvSpPr>
              <p:cNvPr id="12" name="TextBox 11"/>
              <p:cNvSpPr txBox="1"/>
              <p:nvPr/>
            </p:nvSpPr>
            <p:spPr>
              <a:xfrm>
                <a:off x="162560" y="1265362"/>
                <a:ext cx="2946400"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nor/>
                            </m:rPr>
                            <a:rPr lang="en-US" sz="1800" dirty="0"/>
                            <m:t>RSS</m:t>
                          </m:r>
                          <m:r>
                            <m:rPr>
                              <m:nor/>
                            </m:rPr>
                            <a:rPr lang="en-US" sz="1800" dirty="0"/>
                            <m:t>( </m:t>
                          </m:r>
                          <m:r>
                            <a:rPr lang="en-US" sz="1800" i="1" smtClean="0">
                              <a:latin typeface="Cambria Math" panose="02040503050406030204" pitchFamily="18" charset="0"/>
                            </a:rPr>
                            <m:t>𝛽</m:t>
                          </m:r>
                        </m:e>
                        <m:sub>
                          <m:r>
                            <a:rPr lang="en-US" sz="1800" i="0" smtClean="0">
                              <a:latin typeface="Cambria Math" panose="02040503050406030204" pitchFamily="18" charset="0"/>
                            </a:rPr>
                            <m:t>0</m:t>
                          </m:r>
                          <m:r>
                            <a:rPr lang="en-US" sz="1800" b="0" i="1" smtClean="0">
                              <a:latin typeface="Cambria Math" panose="02040503050406030204" pitchFamily="18" charset="0"/>
                            </a:rPr>
                            <m:t>,</m:t>
                          </m:r>
                        </m:sub>
                      </m:sSub>
                      <m:sSub>
                        <m:sSubPr>
                          <m:ctrlPr>
                            <a:rPr lang="en-US" sz="1800" i="1" dirty="0" smtClean="0">
                              <a:latin typeface="Cambria Math" panose="02040503050406030204" pitchFamily="18" charset="0"/>
                            </a:rPr>
                          </m:ctrlPr>
                        </m:sSubPr>
                        <m:e>
                          <m:r>
                            <a:rPr lang="en-US" sz="1800" i="1" dirty="0">
                              <a:latin typeface="Cambria Math" panose="02040503050406030204" pitchFamily="18" charset="0"/>
                            </a:rPr>
                            <m:t>𝐵</m:t>
                          </m:r>
                        </m:e>
                        <m:sub>
                          <m:r>
                            <a:rPr lang="en-US" sz="1800" i="0" dirty="0">
                              <a:latin typeface="Cambria Math" panose="02040503050406030204" pitchFamily="18" charset="0"/>
                            </a:rPr>
                            <m:t>1</m:t>
                          </m:r>
                        </m:sub>
                      </m:sSub>
                      <m:r>
                        <a:rPr lang="en-US" sz="1800" b="1" i="1" dirty="0" smtClean="0">
                          <a:latin typeface="Cambria Math" panose="02040503050406030204" pitchFamily="18" charset="0"/>
                        </a:rPr>
                        <m:t>)</m:t>
                      </m:r>
                    </m:oMath>
                  </m:oMathPara>
                </a14:m>
                <a:endParaRPr lang="en-US" sz="18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162560" y="1265362"/>
                <a:ext cx="2946400" cy="381515"/>
              </a:xfrm>
              <a:prstGeom prst="rect">
                <a:avLst/>
              </a:prstGeom>
              <a:blipFill>
                <a:blip r:embed="rId3"/>
                <a:stretch>
                  <a:fillRect b="-11290"/>
                </a:stretch>
              </a:blipFill>
            </p:spPr>
            <p:txBody>
              <a:bodyPr/>
              <a:lstStyle/>
              <a:p>
                <a:r>
                  <a:rPr lang="en-US">
                    <a:noFill/>
                  </a:rPr>
                  <a:t> </a:t>
                </a:r>
              </a:p>
            </p:txBody>
          </p:sp>
        </mc:Fallback>
      </mc:AlternateContent>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8549" y="1068126"/>
            <a:ext cx="2395371" cy="775985"/>
          </a:xfrm>
          <a:prstGeom prst="rect">
            <a:avLst/>
          </a:prstGeom>
        </p:spPr>
      </p:pic>
      <p:cxnSp>
        <p:nvCxnSpPr>
          <p:cNvPr id="16" name="Straight Arrow Connector 15"/>
          <p:cNvCxnSpPr/>
          <p:nvPr/>
        </p:nvCxnSpPr>
        <p:spPr>
          <a:xfrm>
            <a:off x="1508760" y="4358640"/>
            <a:ext cx="2621280" cy="3048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508760" y="2758496"/>
            <a:ext cx="40647" cy="160014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225563" y="4389120"/>
            <a:ext cx="1459793" cy="307777"/>
          </a:xfrm>
          <a:prstGeom prst="rect">
            <a:avLst/>
          </a:prstGeom>
        </p:spPr>
        <p:txBody>
          <a:bodyPr wrap="square">
            <a:spAutoFit/>
          </a:bodyPr>
          <a:lstStyle/>
          <a:p>
            <a:r>
              <a:rPr lang="en-US" dirty="0">
                <a:solidFill>
                  <a:srgbClr val="0070C0"/>
                </a:solidFill>
              </a:rPr>
              <a:t>Experience</a:t>
            </a:r>
          </a:p>
        </p:txBody>
      </p:sp>
      <p:sp>
        <p:nvSpPr>
          <p:cNvPr id="43" name="TextBox 42"/>
          <p:cNvSpPr txBox="1"/>
          <p:nvPr/>
        </p:nvSpPr>
        <p:spPr>
          <a:xfrm>
            <a:off x="629028" y="2583280"/>
            <a:ext cx="1457544" cy="307777"/>
          </a:xfrm>
          <a:prstGeom prst="rect">
            <a:avLst/>
          </a:prstGeom>
          <a:noFill/>
        </p:spPr>
        <p:txBody>
          <a:bodyPr wrap="square" rtlCol="0">
            <a:spAutoFit/>
          </a:bodyPr>
          <a:lstStyle/>
          <a:p>
            <a:r>
              <a:rPr lang="en-US" dirty="0" smtClean="0">
                <a:solidFill>
                  <a:srgbClr val="0070C0"/>
                </a:solidFill>
              </a:rPr>
              <a:t>Salary ($)</a:t>
            </a:r>
            <a:endParaRPr lang="en-US" dirty="0">
              <a:solidFill>
                <a:srgbClr val="0070C0"/>
              </a:solidFill>
            </a:endParaRPr>
          </a:p>
        </p:txBody>
      </p:sp>
      <p:sp>
        <p:nvSpPr>
          <p:cNvPr id="45" name="Oval 44"/>
          <p:cNvSpPr/>
          <p:nvPr/>
        </p:nvSpPr>
        <p:spPr>
          <a:xfrm>
            <a:off x="2063713" y="3322320"/>
            <a:ext cx="45719" cy="5443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948759" y="3556666"/>
            <a:ext cx="45719" cy="5443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566632" y="3231971"/>
            <a:ext cx="45719" cy="5443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971619" y="3768090"/>
            <a:ext cx="45719" cy="5443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802853" y="3474720"/>
            <a:ext cx="45719" cy="5443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368513" y="3627120"/>
            <a:ext cx="45719" cy="5443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144444" y="3259186"/>
            <a:ext cx="45719" cy="5443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275689" y="3889464"/>
            <a:ext cx="45719" cy="5443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566631" y="3566184"/>
            <a:ext cx="45719" cy="5443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877744" y="3116059"/>
            <a:ext cx="45719" cy="5443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000972" y="3794760"/>
            <a:ext cx="45719" cy="5443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626282" y="3886199"/>
            <a:ext cx="45719" cy="5443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343873" y="3710394"/>
            <a:ext cx="45719" cy="5443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322794" y="3116059"/>
            <a:ext cx="45719" cy="5443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299934" y="3394238"/>
            <a:ext cx="45719" cy="5443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H="1">
            <a:off x="2017338" y="3394238"/>
            <a:ext cx="1602162" cy="82692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1825204" y="3189044"/>
            <a:ext cx="1532928" cy="77390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1635760" y="3576531"/>
            <a:ext cx="2174240" cy="73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2017339" y="2951627"/>
            <a:ext cx="1029352" cy="109923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59" idx="1"/>
          </p:cNvCxnSpPr>
          <p:nvPr/>
        </p:nvCxnSpPr>
        <p:spPr>
          <a:xfrm>
            <a:off x="2329489" y="3124030"/>
            <a:ext cx="1626926" cy="95731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5448117" y="2999234"/>
            <a:ext cx="3352800" cy="1591052"/>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mc:AlternateContent xmlns:mc="http://schemas.openxmlformats.org/markup-compatibility/2006">
        <mc:Choice xmlns:a14="http://schemas.microsoft.com/office/drawing/2010/main" Requires="a14">
          <p:sp>
            <p:nvSpPr>
              <p:cNvPr id="84" name="TextBox 83"/>
              <p:cNvSpPr txBox="1"/>
              <p:nvPr/>
            </p:nvSpPr>
            <p:spPr>
              <a:xfrm>
                <a:off x="5448117" y="3398213"/>
                <a:ext cx="3169920" cy="757580"/>
              </a:xfrm>
              <a:prstGeom prst="rect">
                <a:avLst/>
              </a:prstGeom>
              <a:noFill/>
            </p:spPr>
            <p:txBody>
              <a:bodyPr wrap="square" rtlCol="0">
                <a:spAutoFit/>
              </a:bodyPr>
              <a:lstStyle/>
              <a:p>
                <a:pPr algn="ctr"/>
                <a:r>
                  <a:rPr lang="en-US" dirty="0" smtClean="0"/>
                  <a:t> </a:t>
                </a:r>
                <a:r>
                  <a:rPr lang="en-US" b="1" dirty="0" smtClean="0">
                    <a:solidFill>
                      <a:schemeClr val="bg1"/>
                    </a:solidFill>
                  </a:rPr>
                  <a:t>To </a:t>
                </a:r>
                <a:r>
                  <a:rPr lang="en-US" b="1" dirty="0" smtClean="0">
                    <a:solidFill>
                      <a:schemeClr val="bg1"/>
                    </a:solidFill>
                  </a:rPr>
                  <a:t>get </a:t>
                </a:r>
                <a:r>
                  <a:rPr lang="en-US" b="1" dirty="0">
                    <a:solidFill>
                      <a:schemeClr val="bg1"/>
                    </a:solidFill>
                  </a:rPr>
                  <a:t>best </a:t>
                </a:r>
                <a:r>
                  <a:rPr lang="en-US" b="1" dirty="0" smtClean="0">
                    <a:solidFill>
                      <a:schemeClr val="bg1"/>
                    </a:solidFill>
                  </a:rPr>
                  <a:t>model: </a:t>
                </a:r>
                <a:r>
                  <a:rPr lang="en-US" b="1" dirty="0">
                    <a:solidFill>
                      <a:schemeClr val="bg1"/>
                    </a:solidFill>
                  </a:rPr>
                  <a:t>Choose </a:t>
                </a:r>
                <a14:m>
                  <m:oMath xmlns:m="http://schemas.openxmlformats.org/officeDocument/2006/math">
                    <m:sSub>
                      <m:sSubPr>
                        <m:ctrlPr>
                          <a:rPr lang="en-US" b="1" i="1" smtClean="0">
                            <a:solidFill>
                              <a:schemeClr val="bg1"/>
                            </a:solidFill>
                            <a:latin typeface="Cambria Math" panose="02040503050406030204" pitchFamily="18" charset="0"/>
                          </a:rPr>
                        </m:ctrlPr>
                      </m:sSubPr>
                      <m:e>
                        <m:r>
                          <m:rPr>
                            <m:nor/>
                          </m:rPr>
                          <a:rPr lang="en-US" b="1" dirty="0">
                            <a:solidFill>
                              <a:schemeClr val="bg1"/>
                            </a:solidFill>
                          </a:rPr>
                          <m:t> </m:t>
                        </m:r>
                        <m:r>
                          <a:rPr lang="en-US" b="1" i="1">
                            <a:solidFill>
                              <a:schemeClr val="bg1"/>
                            </a:solidFill>
                            <a:latin typeface="Cambria Math" panose="02040503050406030204" pitchFamily="18" charset="0"/>
                          </a:rPr>
                          <m:t>𝜷</m:t>
                        </m:r>
                      </m:e>
                      <m:sub>
                        <m:r>
                          <a:rPr lang="en-US" b="1" i="1">
                            <a:solidFill>
                              <a:schemeClr val="bg1"/>
                            </a:solidFill>
                            <a:latin typeface="Cambria Math" panose="02040503050406030204" pitchFamily="18" charset="0"/>
                          </a:rPr>
                          <m:t>𝟎</m:t>
                        </m:r>
                        <m:r>
                          <a:rPr lang="en-US" b="1" i="1" smtClean="0">
                            <a:solidFill>
                              <a:schemeClr val="bg1"/>
                            </a:solidFill>
                            <a:latin typeface="Cambria Math" panose="02040503050406030204" pitchFamily="18" charset="0"/>
                          </a:rPr>
                          <m:t> </m:t>
                        </m:r>
                        <m:r>
                          <a:rPr lang="en-US" b="1" i="1">
                            <a:solidFill>
                              <a:schemeClr val="bg1"/>
                            </a:solidFill>
                            <a:latin typeface="Cambria Math" panose="02040503050406030204" pitchFamily="18" charset="0"/>
                          </a:rPr>
                          <m:t>,</m:t>
                        </m:r>
                      </m:sub>
                    </m:sSub>
                    <m:sSub>
                      <m:sSubPr>
                        <m:ctrlPr>
                          <a:rPr lang="en-US" b="1" i="1" dirty="0" smtClean="0">
                            <a:solidFill>
                              <a:schemeClr val="bg1"/>
                            </a:solidFill>
                            <a:latin typeface="Cambria Math" panose="02040503050406030204" pitchFamily="18" charset="0"/>
                          </a:rPr>
                        </m:ctrlPr>
                      </m:sSubPr>
                      <m:e>
                        <m:r>
                          <a:rPr lang="en-US" b="1" i="1" dirty="0">
                            <a:solidFill>
                              <a:schemeClr val="bg1"/>
                            </a:solidFill>
                            <a:latin typeface="Cambria Math" panose="02040503050406030204" pitchFamily="18" charset="0"/>
                          </a:rPr>
                          <m:t>𝑩</m:t>
                        </m:r>
                      </m:e>
                      <m:sub>
                        <m:r>
                          <a:rPr lang="en-US" b="1" i="1" dirty="0">
                            <a:solidFill>
                              <a:schemeClr val="bg1"/>
                            </a:solidFill>
                            <a:latin typeface="Cambria Math" panose="02040503050406030204" pitchFamily="18" charset="0"/>
                          </a:rPr>
                          <m:t>𝟏</m:t>
                        </m:r>
                      </m:sub>
                    </m:sSub>
                  </m:oMath>
                </a14:m>
                <a:r>
                  <a:rPr lang="en-US" b="1" dirty="0" smtClean="0">
                    <a:solidFill>
                      <a:schemeClr val="bg1"/>
                    </a:solidFill>
                  </a:rPr>
                  <a:t>that </a:t>
                </a:r>
                <a:r>
                  <a:rPr lang="en-US" b="1" dirty="0">
                    <a:solidFill>
                      <a:schemeClr val="bg1"/>
                    </a:solidFill>
                  </a:rPr>
                  <a:t>give lowest RSS value = </a:t>
                </a:r>
                <a:r>
                  <a:rPr lang="en-US" b="1" dirty="0" smtClean="0">
                    <a:solidFill>
                      <a:schemeClr val="bg1"/>
                    </a:solidFill>
                  </a:rPr>
                  <a:t>   Find </a:t>
                </a:r>
                <a:r>
                  <a:rPr lang="en-US" b="1" dirty="0">
                    <a:solidFill>
                      <a:schemeClr val="bg1"/>
                    </a:solidFill>
                  </a:rPr>
                  <a:t>The Best Line</a:t>
                </a:r>
              </a:p>
            </p:txBody>
          </p:sp>
        </mc:Choice>
        <mc:Fallback>
          <p:sp>
            <p:nvSpPr>
              <p:cNvPr id="84" name="TextBox 83"/>
              <p:cNvSpPr txBox="1">
                <a:spLocks noRot="1" noChangeAspect="1" noMove="1" noResize="1" noEditPoints="1" noAdjustHandles="1" noChangeArrowheads="1" noChangeShapeType="1" noTextEdit="1"/>
              </p:cNvSpPr>
              <p:nvPr/>
            </p:nvSpPr>
            <p:spPr>
              <a:xfrm>
                <a:off x="5448117" y="3398213"/>
                <a:ext cx="3169920" cy="757580"/>
              </a:xfrm>
              <a:prstGeom prst="rect">
                <a:avLst/>
              </a:prstGeom>
              <a:blipFill>
                <a:blip r:embed="rId5"/>
                <a:stretch>
                  <a:fillRect t="-800" r="-962" b="-6400"/>
                </a:stretch>
              </a:blipFill>
            </p:spPr>
            <p:txBody>
              <a:bodyPr/>
              <a:lstStyle/>
              <a:p>
                <a:r>
                  <a:rPr lang="en-US">
                    <a:noFill/>
                  </a:rPr>
                  <a:t> </a:t>
                </a:r>
              </a:p>
            </p:txBody>
          </p:sp>
        </mc:Fallback>
      </mc:AlternateContent>
      <p:cxnSp>
        <p:nvCxnSpPr>
          <p:cNvPr id="37" name="Curved Connector 36"/>
          <p:cNvCxnSpPr/>
          <p:nvPr/>
        </p:nvCxnSpPr>
        <p:spPr>
          <a:xfrm rot="10800000">
            <a:off x="5324890" y="1456119"/>
            <a:ext cx="2676111" cy="1659941"/>
          </a:xfrm>
          <a:prstGeom prst="curvedConnector3">
            <a:avLst>
              <a:gd name="adj1" fmla="val 14407"/>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15" name="Google Shape;615;p57"/>
          <p:cNvSpPr txBox="1">
            <a:spLocks noGrp="1"/>
          </p:cNvSpPr>
          <p:nvPr>
            <p:ph type="title"/>
          </p:nvPr>
        </p:nvSpPr>
        <p:spPr>
          <a:xfrm>
            <a:off x="333123" y="156493"/>
            <a:ext cx="4696077" cy="9916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Multiple  Regression</a:t>
            </a:r>
            <a:endParaRPr dirty="0"/>
          </a:p>
        </p:txBody>
      </p:sp>
      <p:sp>
        <p:nvSpPr>
          <p:cNvPr id="2" name="TextBox 1"/>
          <p:cNvSpPr txBox="1"/>
          <p:nvPr/>
        </p:nvSpPr>
        <p:spPr>
          <a:xfrm>
            <a:off x="487680" y="876821"/>
            <a:ext cx="8656320" cy="1061829"/>
          </a:xfrm>
          <a:prstGeom prst="rect">
            <a:avLst/>
          </a:prstGeom>
          <a:noFill/>
        </p:spPr>
        <p:txBody>
          <a:bodyPr wrap="square" rtlCol="0">
            <a:spAutoFit/>
          </a:bodyPr>
          <a:lstStyle/>
          <a:p>
            <a:pPr>
              <a:lnSpc>
                <a:spcPct val="150000"/>
              </a:lnSpc>
            </a:pPr>
            <a:r>
              <a:rPr lang="en-US" dirty="0"/>
              <a:t>Multiple regression is like </a:t>
            </a:r>
            <a:r>
              <a:rPr lang="en-US" dirty="0">
                <a:hlinkClick r:id="rId3"/>
              </a:rPr>
              <a:t>linear </a:t>
            </a:r>
            <a:r>
              <a:rPr lang="en-US" dirty="0" smtClean="0">
                <a:hlinkClick r:id="rId3"/>
              </a:rPr>
              <a:t>regression</a:t>
            </a:r>
            <a:r>
              <a:rPr lang="en-US" dirty="0" smtClean="0"/>
              <a:t> , </a:t>
            </a:r>
            <a:r>
              <a:rPr lang="en-US" dirty="0"/>
              <a:t>but with more than one independent value, meaning that we try to predict a value based on </a:t>
            </a:r>
            <a:r>
              <a:rPr lang="en-US" b="1" dirty="0"/>
              <a:t>two or more</a:t>
            </a:r>
            <a:r>
              <a:rPr lang="en-US" dirty="0"/>
              <a:t> variables</a:t>
            </a:r>
            <a:r>
              <a:rPr lang="en-US" dirty="0" smtClean="0"/>
              <a:t>.</a:t>
            </a:r>
          </a:p>
          <a:p>
            <a:pPr>
              <a:lnSpc>
                <a:spcPct val="150000"/>
              </a:lnSpc>
            </a:pPr>
            <a:r>
              <a:rPr lang="en-US" dirty="0" smtClean="0"/>
              <a:t>Take </a:t>
            </a:r>
            <a:r>
              <a:rPr lang="en-US" dirty="0"/>
              <a:t>a look at the data set below, it contains some information about </a:t>
            </a:r>
            <a:r>
              <a:rPr lang="en-US" dirty="0" smtClean="0"/>
              <a:t>Startup Company.</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101" y="2134171"/>
            <a:ext cx="3756660" cy="2309783"/>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5559902" y="3086707"/>
                <a:ext cx="167257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𝒚</m:t>
                      </m:r>
                      <m:r>
                        <a:rPr lang="en-US" sz="1600" b="1" i="0">
                          <a:latin typeface="Cambria Math" panose="02040503050406030204" pitchFamily="18" charset="0"/>
                        </a:rPr>
                        <m:t>=</m:t>
                      </m:r>
                      <m:sSub>
                        <m:sSubPr>
                          <m:ctrlPr>
                            <a:rPr lang="en-US" sz="1600" b="1" i="1">
                              <a:latin typeface="Cambria Math" panose="02040503050406030204" pitchFamily="18" charset="0"/>
                            </a:rPr>
                          </m:ctrlPr>
                        </m:sSubPr>
                        <m:e>
                          <m:r>
                            <a:rPr lang="en-US" sz="1600" b="1" i="1">
                              <a:latin typeface="Cambria Math" panose="02040503050406030204" pitchFamily="18" charset="0"/>
                            </a:rPr>
                            <m:t>𝑩</m:t>
                          </m:r>
                        </m:e>
                        <m:sub>
                          <m:r>
                            <a:rPr lang="en-US" sz="1600" b="1" i="0">
                              <a:latin typeface="Cambria Math" panose="02040503050406030204" pitchFamily="18" charset="0"/>
                            </a:rPr>
                            <m:t>𝟎</m:t>
                          </m:r>
                        </m:sub>
                      </m:sSub>
                      <m:r>
                        <a:rPr lang="en-US" sz="1600" b="1" i="0" smtClean="0">
                          <a:latin typeface="Cambria Math" panose="02040503050406030204" pitchFamily="18" charset="0"/>
                        </a:rPr>
                        <m:t>+</m:t>
                      </m:r>
                      <m:sSub>
                        <m:sSubPr>
                          <m:ctrlPr>
                            <a:rPr lang="en-US" sz="1600" b="1" i="1">
                              <a:latin typeface="Cambria Math" panose="02040503050406030204" pitchFamily="18" charset="0"/>
                            </a:rPr>
                          </m:ctrlPr>
                        </m:sSubPr>
                        <m:e>
                          <m:r>
                            <a:rPr lang="en-US" sz="1600" b="1" i="1">
                              <a:latin typeface="Cambria Math" panose="02040503050406030204" pitchFamily="18" charset="0"/>
                            </a:rPr>
                            <m:t>𝑩</m:t>
                          </m:r>
                        </m:e>
                        <m:sub>
                          <m:r>
                            <a:rPr lang="en-US" sz="1600" b="1" i="0">
                              <a:latin typeface="Cambria Math" panose="02040503050406030204" pitchFamily="18" charset="0"/>
                            </a:rPr>
                            <m:t>𝟏</m:t>
                          </m:r>
                        </m:sub>
                      </m:sSub>
                      <m:sSub>
                        <m:sSubPr>
                          <m:ctrlPr>
                            <a:rPr lang="en-US" sz="1600" b="1" i="1">
                              <a:latin typeface="Cambria Math" panose="02040503050406030204" pitchFamily="18" charset="0"/>
                            </a:rPr>
                          </m:ctrlPr>
                        </m:sSubPr>
                        <m:e>
                          <m:r>
                            <a:rPr lang="en-US" sz="1600" b="1" i="1">
                              <a:latin typeface="Cambria Math" panose="02040503050406030204" pitchFamily="18" charset="0"/>
                            </a:rPr>
                            <m:t>𝒙</m:t>
                          </m:r>
                        </m:e>
                        <m:sub>
                          <m:r>
                            <a:rPr lang="en-US" sz="1600" b="1" i="0">
                              <a:latin typeface="Cambria Math" panose="02040503050406030204" pitchFamily="18" charset="0"/>
                            </a:rPr>
                            <m:t>𝟏</m:t>
                          </m:r>
                          <m:r>
                            <a:rPr lang="en-US" sz="1600" b="1" i="0" smtClean="0">
                              <a:latin typeface="Cambria Math" panose="02040503050406030204" pitchFamily="18" charset="0"/>
                            </a:rPr>
                            <m:t>  </m:t>
                          </m:r>
                        </m:sub>
                      </m:sSub>
                      <m:r>
                        <a:rPr lang="en-US" sz="1600" b="1" i="1" smtClean="0">
                          <a:latin typeface="Cambria Math" panose="02040503050406030204" pitchFamily="18" charset="0"/>
                        </a:rPr>
                        <m:t>+</m:t>
                      </m:r>
                    </m:oMath>
                  </m:oMathPara>
                </a14:m>
                <a:endParaRPr lang="en-US" sz="16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5559902" y="3086707"/>
                <a:ext cx="1672574" cy="246221"/>
              </a:xfrm>
              <a:prstGeom prst="rect">
                <a:avLst/>
              </a:prstGeom>
              <a:blipFill>
                <a:blip r:embed="rId5"/>
                <a:stretch>
                  <a:fillRect l="-2190" r="-1825" b="-24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314903" y="3086707"/>
                <a:ext cx="1361398" cy="246221"/>
              </a:xfrm>
              <a:prstGeom prst="rect">
                <a:avLst/>
              </a:prstGeom>
              <a:noFill/>
            </p:spPr>
            <p:txBody>
              <a:bodyPr wrap="none" lIns="0" tIns="0" rIns="0" bIns="0" rtlCol="0">
                <a:spAutoFit/>
              </a:bodyPr>
              <a:lstStyle/>
              <a:p>
                <a14:m>
                  <m:oMath xmlns:m="http://schemas.openxmlformats.org/officeDocument/2006/math">
                    <m:sSub>
                      <m:sSubPr>
                        <m:ctrlPr>
                          <a:rPr lang="en-US" sz="1600" b="1" i="1" smtClean="0">
                            <a:latin typeface="Cambria Math" panose="02040503050406030204" pitchFamily="18" charset="0"/>
                          </a:rPr>
                        </m:ctrlPr>
                      </m:sSubPr>
                      <m:e>
                        <m:r>
                          <a:rPr lang="en-US" sz="1600" b="1" i="1">
                            <a:latin typeface="Cambria Math" panose="02040503050406030204" pitchFamily="18" charset="0"/>
                          </a:rPr>
                          <m:t>𝑩</m:t>
                        </m:r>
                        <m:r>
                          <a:rPr lang="en-US" sz="1600" b="1" i="1" smtClean="0">
                            <a:latin typeface="Cambria Math" panose="02040503050406030204" pitchFamily="18" charset="0"/>
                          </a:rPr>
                          <m:t> </m:t>
                        </m:r>
                      </m:e>
                      <m:sub>
                        <m:r>
                          <a:rPr lang="en-US" sz="1600" b="1" i="0">
                            <a:latin typeface="Cambria Math" panose="02040503050406030204" pitchFamily="18" charset="0"/>
                          </a:rPr>
                          <m:t>𝟐</m:t>
                        </m:r>
                      </m:sub>
                    </m:sSub>
                    <m:sSub>
                      <m:sSubPr>
                        <m:ctrlPr>
                          <a:rPr lang="en-US" sz="1600" b="1" i="1">
                            <a:latin typeface="Cambria Math" panose="02040503050406030204" pitchFamily="18" charset="0"/>
                          </a:rPr>
                        </m:ctrlPr>
                      </m:sSubPr>
                      <m:e>
                        <m:r>
                          <a:rPr lang="en-US" sz="1600" b="1" i="1">
                            <a:latin typeface="Cambria Math" panose="02040503050406030204" pitchFamily="18" charset="0"/>
                          </a:rPr>
                          <m:t>𝒙</m:t>
                        </m:r>
                      </m:e>
                      <m:sub>
                        <m:r>
                          <a:rPr lang="en-US" sz="1600" b="1" i="0">
                            <a:latin typeface="Cambria Math" panose="02040503050406030204" pitchFamily="18" charset="0"/>
                          </a:rPr>
                          <m:t>𝟐</m:t>
                        </m:r>
                      </m:sub>
                    </m:sSub>
                  </m:oMath>
                </a14:m>
                <a:r>
                  <a:rPr lang="en-US" sz="1600" b="1" dirty="0" smtClean="0"/>
                  <a:t> …  </a:t>
                </a:r>
                <a14:m>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𝑩</m:t>
                        </m:r>
                      </m:e>
                      <m:sub>
                        <m:r>
                          <a:rPr lang="en-US" sz="1600" b="1" i="1" smtClean="0">
                            <a:latin typeface="Cambria Math" panose="02040503050406030204" pitchFamily="18" charset="0"/>
                          </a:rPr>
                          <m:t>𝒏</m:t>
                        </m:r>
                      </m:sub>
                    </m:sSub>
                    <m:sSub>
                      <m:sSubPr>
                        <m:ctrlPr>
                          <a:rPr lang="en-US" sz="1600" b="1" i="1">
                            <a:latin typeface="Cambria Math" panose="02040503050406030204" pitchFamily="18" charset="0"/>
                          </a:rPr>
                        </m:ctrlPr>
                      </m:sSubPr>
                      <m:e>
                        <m:r>
                          <a:rPr lang="en-US" sz="1600" b="1" i="1">
                            <a:latin typeface="Cambria Math" panose="02040503050406030204" pitchFamily="18" charset="0"/>
                          </a:rPr>
                          <m:t>𝒙</m:t>
                        </m:r>
                      </m:e>
                      <m:sub>
                        <m:r>
                          <a:rPr lang="en-US" sz="1600" b="1" i="0" smtClean="0">
                            <a:latin typeface="Cambria Math" panose="02040503050406030204" pitchFamily="18" charset="0"/>
                          </a:rPr>
                          <m:t>𝐧</m:t>
                        </m:r>
                      </m:sub>
                    </m:sSub>
                  </m:oMath>
                </a14:m>
                <a:endParaRPr lang="en-US" sz="16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7314903" y="3086707"/>
                <a:ext cx="1361398" cy="246221"/>
              </a:xfrm>
              <a:prstGeom prst="rect">
                <a:avLst/>
              </a:prstGeom>
              <a:blipFill>
                <a:blip r:embed="rId6"/>
                <a:stretch>
                  <a:fillRect l="-5381" t="-24390" r="-897" b="-48780"/>
                </a:stretch>
              </a:blipFill>
            </p:spPr>
            <p:txBody>
              <a:bodyPr/>
              <a:lstStyle/>
              <a:p>
                <a:r>
                  <a:rPr lang="en-US">
                    <a:noFill/>
                  </a:rPr>
                  <a:t> </a:t>
                </a:r>
              </a:p>
            </p:txBody>
          </p:sp>
        </mc:Fallback>
      </mc:AlternateContent>
      <p:sp>
        <p:nvSpPr>
          <p:cNvPr id="17" name="Rectangle 16"/>
          <p:cNvSpPr/>
          <p:nvPr/>
        </p:nvSpPr>
        <p:spPr>
          <a:xfrm>
            <a:off x="4772333" y="2615342"/>
            <a:ext cx="1537600" cy="276999"/>
          </a:xfrm>
          <a:prstGeom prst="rect">
            <a:avLst/>
          </a:prstGeom>
        </p:spPr>
        <p:txBody>
          <a:bodyPr wrap="none">
            <a:spAutoFit/>
          </a:bodyPr>
          <a:lstStyle/>
          <a:p>
            <a:r>
              <a:rPr lang="en-US" sz="1200" dirty="0">
                <a:solidFill>
                  <a:srgbClr val="00B050"/>
                </a:solidFill>
              </a:rPr>
              <a:t>Dependent Variable</a:t>
            </a:r>
          </a:p>
        </p:txBody>
      </p:sp>
      <p:cxnSp>
        <p:nvCxnSpPr>
          <p:cNvPr id="7" name="Straight Arrow Connector 6"/>
          <p:cNvCxnSpPr>
            <a:stCxn id="17" idx="2"/>
          </p:cNvCxnSpPr>
          <p:nvPr/>
        </p:nvCxnSpPr>
        <p:spPr>
          <a:xfrm>
            <a:off x="5541133" y="2892341"/>
            <a:ext cx="139190" cy="1986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089262" y="3379201"/>
            <a:ext cx="422278" cy="453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661448" y="3351679"/>
            <a:ext cx="31429" cy="481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945225" y="3395003"/>
            <a:ext cx="461415" cy="420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91521" y="3815213"/>
            <a:ext cx="2739853" cy="307777"/>
          </a:xfrm>
          <a:prstGeom prst="rect">
            <a:avLst/>
          </a:prstGeom>
        </p:spPr>
        <p:txBody>
          <a:bodyPr wrap="none">
            <a:spAutoFit/>
          </a:bodyPr>
          <a:lstStyle/>
          <a:p>
            <a:r>
              <a:rPr lang="en-US" dirty="0">
                <a:solidFill>
                  <a:srgbClr val="00B050"/>
                </a:solidFill>
              </a:rPr>
              <a:t>Independent </a:t>
            </a:r>
            <a:r>
              <a:rPr lang="en-US" dirty="0" smtClean="0">
                <a:solidFill>
                  <a:srgbClr val="00B050"/>
                </a:solidFill>
              </a:rPr>
              <a:t>Variables(features)</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2"/>
          <p:cNvSpPr txBox="1">
            <a:spLocks noGrp="1"/>
          </p:cNvSpPr>
          <p:nvPr>
            <p:ph type="title"/>
          </p:nvPr>
        </p:nvSpPr>
        <p:spPr>
          <a:xfrm>
            <a:off x="102448" y="540000"/>
            <a:ext cx="4690532" cy="572700"/>
          </a:xfrm>
          <a:prstGeom prst="rect">
            <a:avLst/>
          </a:prstGeom>
        </p:spPr>
        <p:txBody>
          <a:bodyPr spcFirstLastPara="1" wrap="square" lIns="91425" tIns="91425" rIns="91425" bIns="91425" anchor="t" anchorCtr="0">
            <a:noAutofit/>
          </a:bodyPr>
          <a:lstStyle/>
          <a:p>
            <a:r>
              <a:rPr lang="en-US" dirty="0"/>
              <a:t>Polynomial Linear Regression</a:t>
            </a:r>
          </a:p>
        </p:txBody>
      </p:sp>
      <p:pic>
        <p:nvPicPr>
          <p:cNvPr id="25" name="صورة 24">
            <a:extLst>
              <a:ext uri="{FF2B5EF4-FFF2-40B4-BE49-F238E27FC236}">
                <a16:creationId xmlns:a16="http://schemas.microsoft.com/office/drawing/2014/main" id="{C2F1CDF8-0250-4182-95D5-ADDCB7BCB1D3}"/>
              </a:ext>
            </a:extLst>
          </p:cNvPr>
          <p:cNvPicPr>
            <a:picLocks noChangeAspect="1"/>
          </p:cNvPicPr>
          <p:nvPr/>
        </p:nvPicPr>
        <p:blipFill>
          <a:blip r:embed="rId3"/>
          <a:stretch>
            <a:fillRect/>
          </a:stretch>
        </p:blipFill>
        <p:spPr>
          <a:xfrm>
            <a:off x="102448" y="1137"/>
            <a:ext cx="1923292" cy="423673"/>
          </a:xfrm>
          <a:prstGeom prst="rect">
            <a:avLst/>
          </a:prstGeom>
        </p:spPr>
      </p:pic>
      <p:sp>
        <p:nvSpPr>
          <p:cNvPr id="2" name="TextBox 1"/>
          <p:cNvSpPr txBox="1"/>
          <p:nvPr/>
        </p:nvSpPr>
        <p:spPr>
          <a:xfrm>
            <a:off x="270420" y="1227890"/>
            <a:ext cx="8759280" cy="954107"/>
          </a:xfrm>
          <a:prstGeom prst="rect">
            <a:avLst/>
          </a:prstGeom>
          <a:noFill/>
        </p:spPr>
        <p:txBody>
          <a:bodyPr wrap="square" rtlCol="0">
            <a:spAutoFit/>
          </a:bodyPr>
          <a:lstStyle/>
          <a:p>
            <a:r>
              <a:rPr lang="en-US" dirty="0" smtClean="0"/>
              <a:t>In </a:t>
            </a:r>
            <a:r>
              <a:rPr lang="en-US" dirty="0"/>
              <a:t>the last section, we saw two </a:t>
            </a:r>
            <a:r>
              <a:rPr lang="en-US" dirty="0" smtClean="0"/>
              <a:t>variables or more </a:t>
            </a:r>
            <a:r>
              <a:rPr lang="en-US" dirty="0"/>
              <a:t>in your data set were correlated but what happens if we know that our data is correlated, but the relationship doesn’t look linear? So hence depending on what the data looks like, we can do a polynomial regression on the data to fit a polynomial equation to it.</a:t>
            </a:r>
          </a:p>
          <a:p>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103" y="1989137"/>
            <a:ext cx="3453720" cy="2734339"/>
          </a:xfrm>
          <a:prstGeom prst="rect">
            <a:avLst/>
          </a:prstGeom>
        </p:spPr>
      </p:pic>
      <p:sp>
        <p:nvSpPr>
          <p:cNvPr id="4" name="AutoShape 2" descr="Image for post"/>
          <p:cNvSpPr>
            <a:spLocks noChangeAspect="1" noChangeArrowheads="1"/>
          </p:cNvSpPr>
          <p:nvPr/>
        </p:nvSpPr>
        <p:spPr bwMode="auto">
          <a:xfrm>
            <a:off x="3996055" y="2143064"/>
            <a:ext cx="136119" cy="1203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descr="Image for post"/>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4293230" y="1950575"/>
            <a:ext cx="3402965" cy="281146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1160870" y="4657914"/>
            <a:ext cx="1729740" cy="307777"/>
          </a:xfrm>
          <a:prstGeom prst="rect">
            <a:avLst/>
          </a:prstGeom>
          <a:noFill/>
        </p:spPr>
        <p:txBody>
          <a:bodyPr wrap="square" rtlCol="0">
            <a:spAutoFit/>
          </a:bodyPr>
          <a:lstStyle/>
          <a:p>
            <a:r>
              <a:rPr lang="en-US" dirty="0">
                <a:solidFill>
                  <a:schemeClr val="accent2"/>
                </a:solidFill>
              </a:rPr>
              <a:t>Linear Regression</a:t>
            </a:r>
          </a:p>
        </p:txBody>
      </p:sp>
      <p:sp>
        <p:nvSpPr>
          <p:cNvPr id="31" name="TextBox 30"/>
          <p:cNvSpPr txBox="1"/>
          <p:nvPr/>
        </p:nvSpPr>
        <p:spPr>
          <a:xfrm>
            <a:off x="4511040" y="4723476"/>
            <a:ext cx="2007488" cy="307777"/>
          </a:xfrm>
          <a:prstGeom prst="rect">
            <a:avLst/>
          </a:prstGeom>
          <a:noFill/>
        </p:spPr>
        <p:txBody>
          <a:bodyPr wrap="square" rtlCol="0">
            <a:spAutoFit/>
          </a:bodyPr>
          <a:lstStyle/>
          <a:p>
            <a:r>
              <a:rPr lang="en-US" dirty="0">
                <a:solidFill>
                  <a:schemeClr val="accent5"/>
                </a:solidFill>
              </a:rPr>
              <a:t>Polynomial regression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3"/>
          <p:cNvSpPr txBox="1">
            <a:spLocks noGrp="1"/>
          </p:cNvSpPr>
          <p:nvPr>
            <p:ph type="title"/>
          </p:nvPr>
        </p:nvSpPr>
        <p:spPr>
          <a:xfrm>
            <a:off x="144677" y="9351"/>
            <a:ext cx="5414100" cy="572700"/>
          </a:xfrm>
          <a:prstGeom prst="rect">
            <a:avLst/>
          </a:prstGeom>
        </p:spPr>
        <p:txBody>
          <a:bodyPr spcFirstLastPara="1" wrap="square" lIns="91425" tIns="91425" rIns="91425" bIns="91425" anchor="t" anchorCtr="0">
            <a:noAutofit/>
          </a:bodyPr>
          <a:lstStyle/>
          <a:p>
            <a:pPr lvl="0"/>
            <a:r>
              <a:rPr lang="en-US" dirty="0"/>
              <a:t>Polynomial Linear Regression</a:t>
            </a:r>
            <a:endParaRPr dirty="0"/>
          </a:p>
        </p:txBody>
      </p:sp>
      <p:sp>
        <p:nvSpPr>
          <p:cNvPr id="3" name="TextBox 2"/>
          <p:cNvSpPr txBox="1"/>
          <p:nvPr/>
        </p:nvSpPr>
        <p:spPr>
          <a:xfrm>
            <a:off x="4754880" y="743368"/>
            <a:ext cx="2987040" cy="738664"/>
          </a:xfrm>
          <a:prstGeom prst="rect">
            <a:avLst/>
          </a:prstGeom>
          <a:noFill/>
        </p:spPr>
        <p:txBody>
          <a:bodyPr wrap="square" rtlCol="0">
            <a:spAutoFit/>
          </a:bodyPr>
          <a:lstStyle/>
          <a:p>
            <a:r>
              <a:rPr lang="en-US" dirty="0" smtClean="0"/>
              <a:t> </a:t>
            </a:r>
            <a:r>
              <a:rPr lang="en-US" b="1" dirty="0" smtClean="0">
                <a:solidFill>
                  <a:schemeClr val="bg1"/>
                </a:solidFill>
              </a:rPr>
              <a:t>To </a:t>
            </a:r>
            <a:r>
              <a:rPr lang="en-US" b="1" dirty="0">
                <a:solidFill>
                  <a:schemeClr val="bg1"/>
                </a:solidFill>
              </a:rPr>
              <a:t>choose best </a:t>
            </a:r>
            <a:r>
              <a:rPr lang="en-US" b="1" dirty="0" smtClean="0">
                <a:solidFill>
                  <a:schemeClr val="bg1"/>
                </a:solidFill>
              </a:rPr>
              <a:t>model: </a:t>
            </a:r>
            <a:r>
              <a:rPr lang="en-US" b="1" dirty="0">
                <a:solidFill>
                  <a:schemeClr val="bg1"/>
                </a:solidFill>
              </a:rPr>
              <a:t>Choose w0 and w1 that give lowest RSS value = Find The Best Line</a:t>
            </a:r>
          </a:p>
        </p:txBody>
      </p:sp>
      <p:sp>
        <p:nvSpPr>
          <p:cNvPr id="14" name="TextBox 13"/>
          <p:cNvSpPr txBox="1"/>
          <p:nvPr/>
        </p:nvSpPr>
        <p:spPr>
          <a:xfrm>
            <a:off x="11641" y="869604"/>
            <a:ext cx="7962900" cy="2031325"/>
          </a:xfrm>
          <a:prstGeom prst="rect">
            <a:avLst/>
          </a:prstGeom>
          <a:noFill/>
        </p:spPr>
        <p:txBody>
          <a:bodyPr wrap="square" rtlCol="0">
            <a:spAutoFit/>
          </a:bodyPr>
          <a:lstStyle/>
          <a:p>
            <a:pPr>
              <a:lnSpc>
                <a:spcPct val="150000"/>
              </a:lnSpc>
            </a:pPr>
            <a:r>
              <a:rPr lang="en-US" dirty="0"/>
              <a:t>Hence If we try to use a simple linear regression in the above graph then the linear regression line won’t fit very well. It is very difficult to fit a linear regression line in the above graph with a low value of error. Hence we can try to use the polynomial regression to fit a polynomial line so that we can achieve a minimum error or minimum cost function. </a:t>
            </a:r>
            <a:endParaRPr lang="en-US" dirty="0" smtClean="0"/>
          </a:p>
          <a:p>
            <a:endParaRPr lang="en-US" dirty="0"/>
          </a:p>
          <a:p>
            <a:endParaRPr lang="en-US" dirty="0" smtClean="0"/>
          </a:p>
          <a:p>
            <a:endParaRPr lang="en-US" dirty="0"/>
          </a:p>
        </p:txBody>
      </p:sp>
      <mc:AlternateContent xmlns:mc="http://schemas.openxmlformats.org/markup-compatibility/2006" xmlns:a14="http://schemas.microsoft.com/office/drawing/2010/main">
        <mc:Choice Requires="a14">
          <p:sp>
            <p:nvSpPr>
              <p:cNvPr id="16" name="TextBox 15"/>
              <p:cNvSpPr txBox="1"/>
              <p:nvPr/>
            </p:nvSpPr>
            <p:spPr>
              <a:xfrm>
                <a:off x="5398549" y="2624259"/>
                <a:ext cx="2678158" cy="344133"/>
              </a:xfrm>
              <a:prstGeom prst="rect">
                <a:avLst/>
              </a:prstGeom>
              <a:noFill/>
            </p:spPr>
            <p:txBody>
              <a:bodyPr wrap="square" rtlCol="0">
                <a:spAutoFit/>
              </a:bodyPr>
              <a:lstStyle/>
              <a:p>
                <a14:m>
                  <m:oMath xmlns:m="http://schemas.openxmlformats.org/officeDocument/2006/math">
                    <m:sSub>
                      <m:sSubPr>
                        <m:ctrlPr>
                          <a:rPr lang="en-US" altLang="en-US" sz="1600" b="1" i="1" dirty="0" smtClean="0">
                            <a:solidFill>
                              <a:schemeClr val="tx1"/>
                            </a:solidFill>
                            <a:latin typeface="Cambria Math" panose="02040503050406030204" pitchFamily="18" charset="0"/>
                          </a:rPr>
                        </m:ctrlPr>
                      </m:sSubPr>
                      <m:e>
                        <m:r>
                          <a:rPr lang="en-US" altLang="en-US" sz="1600" b="1" i="1" dirty="0">
                            <a:solidFill>
                              <a:schemeClr val="tx1"/>
                            </a:solidFill>
                            <a:latin typeface="Cambria Math" panose="02040503050406030204" pitchFamily="18" charset="0"/>
                          </a:rPr>
                          <m:t>𝑩</m:t>
                        </m:r>
                      </m:e>
                      <m:sub>
                        <m:r>
                          <a:rPr lang="en-US" altLang="en-US" sz="1600" b="1" i="1" dirty="0">
                            <a:solidFill>
                              <a:schemeClr val="tx1"/>
                            </a:solidFill>
                            <a:latin typeface="Cambria Math" panose="02040503050406030204" pitchFamily="18" charset="0"/>
                          </a:rPr>
                          <m:t>𝟐</m:t>
                        </m:r>
                      </m:sub>
                    </m:sSub>
                    <m:sSup>
                      <m:sSupPr>
                        <m:ctrlPr>
                          <a:rPr lang="en-US" altLang="en-US" sz="1600" b="1" i="1" dirty="0">
                            <a:solidFill>
                              <a:schemeClr val="tx1"/>
                            </a:solidFill>
                            <a:latin typeface="Cambria Math" panose="02040503050406030204" pitchFamily="18" charset="0"/>
                          </a:rPr>
                        </m:ctrlPr>
                      </m:sSupPr>
                      <m:e>
                        <m:r>
                          <a:rPr lang="en-US" altLang="en-US" sz="1600" b="1" i="1" dirty="0">
                            <a:solidFill>
                              <a:schemeClr val="tx1"/>
                            </a:solidFill>
                            <a:latin typeface="Cambria Math" panose="02040503050406030204" pitchFamily="18" charset="0"/>
                          </a:rPr>
                          <m:t>𝒙</m:t>
                        </m:r>
                      </m:e>
                      <m:sup>
                        <m:r>
                          <a:rPr lang="en-US" altLang="en-US" sz="1600" b="1" i="1" dirty="0">
                            <a:solidFill>
                              <a:schemeClr val="tx1"/>
                            </a:solidFill>
                            <a:latin typeface="Cambria Math" panose="02040503050406030204" pitchFamily="18" charset="0"/>
                          </a:rPr>
                          <m:t>𝟐</m:t>
                        </m:r>
                      </m:sup>
                    </m:sSup>
                  </m:oMath>
                </a14:m>
                <a:r>
                  <a:rPr lang="en-US" sz="1600" b="1" dirty="0" smtClean="0"/>
                  <a:t> +</a:t>
                </a:r>
                <a14:m>
                  <m:oMath xmlns:m="http://schemas.openxmlformats.org/officeDocument/2006/math">
                    <m:sSub>
                      <m:sSubPr>
                        <m:ctrlPr>
                          <a:rPr lang="en-US" altLang="en-US" sz="1600" b="1" i="1" dirty="0">
                            <a:solidFill>
                              <a:schemeClr val="tx1"/>
                            </a:solidFill>
                            <a:latin typeface="Cambria Math" panose="02040503050406030204" pitchFamily="18" charset="0"/>
                          </a:rPr>
                        </m:ctrlPr>
                      </m:sSubPr>
                      <m:e>
                        <m:r>
                          <a:rPr lang="en-US" altLang="en-US" sz="1600" b="1" i="0" dirty="0" smtClean="0">
                            <a:solidFill>
                              <a:schemeClr val="tx1"/>
                            </a:solidFill>
                            <a:latin typeface="Cambria Math" panose="02040503050406030204" pitchFamily="18" charset="0"/>
                          </a:rPr>
                          <m:t>  </m:t>
                        </m:r>
                        <m:r>
                          <a:rPr lang="en-US" altLang="en-US" sz="1600" b="1" i="1" dirty="0">
                            <a:solidFill>
                              <a:schemeClr val="tx1"/>
                            </a:solidFill>
                            <a:latin typeface="Cambria Math" panose="02040503050406030204" pitchFamily="18" charset="0"/>
                          </a:rPr>
                          <m:t>𝑩</m:t>
                        </m:r>
                      </m:e>
                      <m:sub>
                        <m:r>
                          <a:rPr lang="en-US" altLang="en-US" sz="1600" b="1" i="0" dirty="0" smtClean="0">
                            <a:solidFill>
                              <a:schemeClr val="tx1"/>
                            </a:solidFill>
                            <a:latin typeface="Cambria Math" panose="02040503050406030204" pitchFamily="18" charset="0"/>
                          </a:rPr>
                          <m:t>𝟑</m:t>
                        </m:r>
                      </m:sub>
                    </m:sSub>
                    <m:sSup>
                      <m:sSupPr>
                        <m:ctrlPr>
                          <a:rPr lang="en-US" altLang="en-US" sz="1600" b="1" i="1" dirty="0">
                            <a:solidFill>
                              <a:schemeClr val="tx1"/>
                            </a:solidFill>
                            <a:latin typeface="Cambria Math" panose="02040503050406030204" pitchFamily="18" charset="0"/>
                          </a:rPr>
                        </m:ctrlPr>
                      </m:sSupPr>
                      <m:e>
                        <m:r>
                          <a:rPr lang="en-US" altLang="en-US" sz="1600" b="1" i="1" dirty="0">
                            <a:solidFill>
                              <a:schemeClr val="tx1"/>
                            </a:solidFill>
                            <a:latin typeface="Cambria Math" panose="02040503050406030204" pitchFamily="18" charset="0"/>
                          </a:rPr>
                          <m:t>𝒙</m:t>
                        </m:r>
                      </m:e>
                      <m:sup>
                        <m:r>
                          <a:rPr lang="en-US" altLang="en-US" sz="1600" b="1" i="0" dirty="0" smtClean="0">
                            <a:solidFill>
                              <a:schemeClr val="tx1"/>
                            </a:solidFill>
                            <a:latin typeface="Cambria Math" panose="02040503050406030204" pitchFamily="18" charset="0"/>
                          </a:rPr>
                          <m:t>𝟑</m:t>
                        </m:r>
                      </m:sup>
                    </m:sSup>
                    <m:r>
                      <a:rPr lang="en-US" altLang="en-US" sz="1600" b="1" i="1" dirty="0" smtClean="0">
                        <a:solidFill>
                          <a:schemeClr val="tx1"/>
                        </a:solidFill>
                        <a:latin typeface="Cambria Math" panose="02040503050406030204" pitchFamily="18" charset="0"/>
                      </a:rPr>
                      <m:t>+…+</m:t>
                    </m:r>
                    <m:sSub>
                      <m:sSubPr>
                        <m:ctrlPr>
                          <a:rPr lang="en-US" altLang="en-US" sz="1600" b="1" i="1" dirty="0">
                            <a:solidFill>
                              <a:schemeClr val="tx1"/>
                            </a:solidFill>
                            <a:latin typeface="Cambria Math" panose="02040503050406030204" pitchFamily="18" charset="0"/>
                          </a:rPr>
                        </m:ctrlPr>
                      </m:sSubPr>
                      <m:e>
                        <m:r>
                          <a:rPr lang="en-US" altLang="en-US" sz="1600" b="1" i="1" dirty="0">
                            <a:solidFill>
                              <a:schemeClr val="tx1"/>
                            </a:solidFill>
                            <a:latin typeface="Cambria Math" panose="02040503050406030204" pitchFamily="18" charset="0"/>
                          </a:rPr>
                          <m:t>𝑩</m:t>
                        </m:r>
                      </m:e>
                      <m:sub>
                        <m:r>
                          <a:rPr lang="en-US" altLang="en-US" sz="1600" b="1" i="0" dirty="0" smtClean="0">
                            <a:solidFill>
                              <a:schemeClr val="tx1"/>
                            </a:solidFill>
                            <a:latin typeface="Cambria Math" panose="02040503050406030204" pitchFamily="18" charset="0"/>
                          </a:rPr>
                          <m:t>𝐧</m:t>
                        </m:r>
                      </m:sub>
                    </m:sSub>
                    <m:sSup>
                      <m:sSupPr>
                        <m:ctrlPr>
                          <a:rPr lang="en-US" altLang="en-US" sz="1600" b="1" i="1" dirty="0">
                            <a:solidFill>
                              <a:schemeClr val="tx1"/>
                            </a:solidFill>
                            <a:latin typeface="Cambria Math" panose="02040503050406030204" pitchFamily="18" charset="0"/>
                          </a:rPr>
                        </m:ctrlPr>
                      </m:sSupPr>
                      <m:e>
                        <m:r>
                          <a:rPr lang="en-US" altLang="en-US" sz="1600" b="1" i="1" dirty="0">
                            <a:solidFill>
                              <a:schemeClr val="tx1"/>
                            </a:solidFill>
                            <a:latin typeface="Cambria Math" panose="02040503050406030204" pitchFamily="18" charset="0"/>
                          </a:rPr>
                          <m:t>𝒙</m:t>
                        </m:r>
                      </m:e>
                      <m:sup>
                        <m:r>
                          <a:rPr lang="en-US" altLang="en-US" sz="1600" b="1" i="0" dirty="0" smtClean="0">
                            <a:solidFill>
                              <a:schemeClr val="tx1"/>
                            </a:solidFill>
                            <a:latin typeface="Cambria Math" panose="02040503050406030204" pitchFamily="18" charset="0"/>
                          </a:rPr>
                          <m:t>𝐧</m:t>
                        </m:r>
                      </m:sup>
                    </m:sSup>
                  </m:oMath>
                </a14:m>
                <a:endParaRPr lang="en-US" sz="16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8549" y="2624259"/>
                <a:ext cx="2678158" cy="344133"/>
              </a:xfrm>
              <a:prstGeom prst="rect">
                <a:avLst/>
              </a:prstGeom>
              <a:blipFill>
                <a:blip r:embed="rId3"/>
                <a:stretch>
                  <a:fillRect t="-3509"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4330983" y="2629838"/>
                <a:ext cx="624973" cy="338554"/>
              </a:xfrm>
              <a:prstGeom prst="rect">
                <a:avLst/>
              </a:prstGeom>
            </p:spPr>
            <p:txBody>
              <a:bodyPr wrap="square">
                <a:spAutoFit/>
              </a:bodyPr>
              <a:lstStyle/>
              <a:p>
                <a14:m>
                  <m:oMath xmlns:m="http://schemas.openxmlformats.org/officeDocument/2006/math">
                    <m:sSub>
                      <m:sSubPr>
                        <m:ctrlPr>
                          <a:rPr lang="en-US" altLang="en-US" sz="1600" b="1" i="1" dirty="0">
                            <a:solidFill>
                              <a:schemeClr val="tx1"/>
                            </a:solidFill>
                            <a:latin typeface="Cambria Math" panose="02040503050406030204" pitchFamily="18" charset="0"/>
                          </a:rPr>
                        </m:ctrlPr>
                      </m:sSubPr>
                      <m:e>
                        <m:r>
                          <a:rPr lang="en-US" altLang="en-US" sz="1600" b="1" i="1" dirty="0">
                            <a:solidFill>
                              <a:schemeClr val="tx1"/>
                            </a:solidFill>
                            <a:latin typeface="Cambria Math" panose="02040503050406030204" pitchFamily="18" charset="0"/>
                          </a:rPr>
                          <m:t>𝑩</m:t>
                        </m:r>
                      </m:e>
                      <m:sub>
                        <m:r>
                          <a:rPr lang="en-US" altLang="en-US" sz="1600" b="1" i="1" dirty="0">
                            <a:solidFill>
                              <a:schemeClr val="tx1"/>
                            </a:solidFill>
                            <a:latin typeface="Cambria Math" panose="02040503050406030204" pitchFamily="18" charset="0"/>
                          </a:rPr>
                          <m:t>𝟎</m:t>
                        </m:r>
                      </m:sub>
                    </m:sSub>
                  </m:oMath>
                </a14:m>
                <a:r>
                  <a:rPr lang="en-US" sz="1600" b="1" dirty="0" smtClean="0"/>
                  <a:t> +</a:t>
                </a:r>
                <a:endParaRPr lang="en-US" sz="1600" b="1" dirty="0"/>
              </a:p>
            </p:txBody>
          </p:sp>
        </mc:Choice>
        <mc:Fallback xmlns="">
          <p:sp>
            <p:nvSpPr>
              <p:cNvPr id="17" name="Rectangle 16"/>
              <p:cNvSpPr>
                <a:spLocks noRot="1" noChangeAspect="1" noMove="1" noResize="1" noEditPoints="1" noAdjustHandles="1" noChangeArrowheads="1" noChangeShapeType="1" noTextEdit="1"/>
              </p:cNvSpPr>
              <p:nvPr/>
            </p:nvSpPr>
            <p:spPr>
              <a:xfrm>
                <a:off x="4330983" y="2629838"/>
                <a:ext cx="624973" cy="338554"/>
              </a:xfrm>
              <a:prstGeom prst="rect">
                <a:avLst/>
              </a:prstGeom>
              <a:blipFill>
                <a:blip r:embed="rId4"/>
                <a:stretch>
                  <a:fillRect t="-5357" r="-971"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4680445" y="2629839"/>
                <a:ext cx="878332" cy="338554"/>
              </a:xfrm>
              <a:prstGeom prst="rect">
                <a:avLst/>
              </a:prstGeom>
            </p:spPr>
            <p:txBody>
              <a:bodyPr wrap="square">
                <a:spAutoFit/>
              </a:bodyPr>
              <a:lstStyle/>
              <a:p>
                <a14:m>
                  <m:oMath xmlns:m="http://schemas.openxmlformats.org/officeDocument/2006/math">
                    <m:sSub>
                      <m:sSubPr>
                        <m:ctrlPr>
                          <a:rPr lang="en-US" altLang="en-US" sz="1600" b="1" i="1" dirty="0" smtClean="0">
                            <a:solidFill>
                              <a:schemeClr val="tx1"/>
                            </a:solidFill>
                            <a:latin typeface="Cambria Math" panose="02040503050406030204" pitchFamily="18" charset="0"/>
                          </a:rPr>
                        </m:ctrlPr>
                      </m:sSubPr>
                      <m:e>
                        <m:r>
                          <a:rPr lang="en-US" altLang="en-US" sz="1600" b="1" i="1" dirty="0" smtClean="0">
                            <a:solidFill>
                              <a:schemeClr val="tx1"/>
                            </a:solidFill>
                            <a:latin typeface="Cambria Math" panose="02040503050406030204" pitchFamily="18" charset="0"/>
                          </a:rPr>
                          <m:t>  </m:t>
                        </m:r>
                        <m:r>
                          <a:rPr lang="en-US" altLang="en-US" sz="1600" b="1" i="1" dirty="0">
                            <a:solidFill>
                              <a:schemeClr val="tx1"/>
                            </a:solidFill>
                            <a:latin typeface="Cambria Math" panose="02040503050406030204" pitchFamily="18" charset="0"/>
                          </a:rPr>
                          <m:t>𝑩</m:t>
                        </m:r>
                      </m:e>
                      <m:sub>
                        <m:r>
                          <a:rPr lang="en-US" altLang="en-US" sz="1600" b="1" i="1" dirty="0">
                            <a:solidFill>
                              <a:schemeClr val="tx1"/>
                            </a:solidFill>
                            <a:latin typeface="Cambria Math" panose="02040503050406030204" pitchFamily="18" charset="0"/>
                          </a:rPr>
                          <m:t>𝟏</m:t>
                        </m:r>
                      </m:sub>
                    </m:sSub>
                    <m:r>
                      <a:rPr lang="en-US" altLang="en-US" sz="1600" b="1" i="1" dirty="0">
                        <a:solidFill>
                          <a:schemeClr val="tx1"/>
                        </a:solidFill>
                        <a:latin typeface="Cambria Math" panose="02040503050406030204" pitchFamily="18" charset="0"/>
                      </a:rPr>
                      <m:t>𝐱</m:t>
                    </m:r>
                    <m:r>
                      <a:rPr lang="en-US" altLang="en-US" sz="1600" b="1" i="0" dirty="0" smtClean="0">
                        <a:solidFill>
                          <a:schemeClr val="tx1"/>
                        </a:solidFill>
                        <a:latin typeface="Cambria Math" panose="02040503050406030204" pitchFamily="18" charset="0"/>
                      </a:rPr>
                      <m:t> </m:t>
                    </m:r>
                  </m:oMath>
                </a14:m>
                <a:r>
                  <a:rPr lang="en-US" sz="1600" b="1" dirty="0" smtClean="0"/>
                  <a:t>+ </a:t>
                </a:r>
                <a:endParaRPr lang="en-US" sz="1600" b="1" dirty="0"/>
              </a:p>
            </p:txBody>
          </p:sp>
        </mc:Choice>
        <mc:Fallback xmlns="">
          <p:sp>
            <p:nvSpPr>
              <p:cNvPr id="18" name="Rectangle 17"/>
              <p:cNvSpPr>
                <a:spLocks noRot="1" noChangeAspect="1" noMove="1" noResize="1" noEditPoints="1" noAdjustHandles="1" noChangeArrowheads="1" noChangeShapeType="1" noTextEdit="1"/>
              </p:cNvSpPr>
              <p:nvPr/>
            </p:nvSpPr>
            <p:spPr>
              <a:xfrm>
                <a:off x="4680445" y="2629839"/>
                <a:ext cx="878332" cy="338554"/>
              </a:xfrm>
              <a:prstGeom prst="rect">
                <a:avLst/>
              </a:prstGeom>
              <a:blipFill>
                <a:blip r:embed="rId5"/>
                <a:stretch>
                  <a:fillRect t="-5357" b="-21429"/>
                </a:stretch>
              </a:blipFill>
            </p:spPr>
            <p:txBody>
              <a:bodyPr/>
              <a:lstStyle/>
              <a:p>
                <a:r>
                  <a:rPr lang="en-US">
                    <a:noFill/>
                  </a:rPr>
                  <a:t> </a:t>
                </a:r>
              </a:p>
            </p:txBody>
          </p:sp>
        </mc:Fallback>
      </mc:AlternateContent>
      <p:sp>
        <p:nvSpPr>
          <p:cNvPr id="19" name="Rectangle 18"/>
          <p:cNvSpPr/>
          <p:nvPr/>
        </p:nvSpPr>
        <p:spPr>
          <a:xfrm>
            <a:off x="184619" y="2528454"/>
            <a:ext cx="2956560" cy="599420"/>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84619" y="2582807"/>
            <a:ext cx="2956560" cy="523220"/>
          </a:xfrm>
          <a:prstGeom prst="rect">
            <a:avLst/>
          </a:prstGeom>
          <a:noFill/>
        </p:spPr>
        <p:txBody>
          <a:bodyPr wrap="square" rtlCol="0">
            <a:spAutoFit/>
          </a:bodyPr>
          <a:lstStyle/>
          <a:p>
            <a:r>
              <a:rPr lang="en-US" b="1" dirty="0" smtClean="0">
                <a:solidFill>
                  <a:schemeClr val="bg1"/>
                </a:solidFill>
              </a:rPr>
              <a:t>Polynomial Regression equation  </a:t>
            </a:r>
            <a:endParaRPr lang="en-US" b="1" dirty="0">
              <a:solidFill>
                <a:schemeClr val="bg1"/>
              </a:solidFill>
            </a:endParaRPr>
          </a:p>
          <a:p>
            <a:endParaRPr lang="en-US" dirty="0"/>
          </a:p>
        </p:txBody>
      </p:sp>
      <p:sp>
        <p:nvSpPr>
          <p:cNvPr id="21" name="TextBox 20"/>
          <p:cNvSpPr txBox="1"/>
          <p:nvPr/>
        </p:nvSpPr>
        <p:spPr>
          <a:xfrm>
            <a:off x="3975901" y="2630761"/>
            <a:ext cx="3975780" cy="338554"/>
          </a:xfrm>
          <a:prstGeom prst="rect">
            <a:avLst/>
          </a:prstGeom>
          <a:noFill/>
        </p:spPr>
        <p:txBody>
          <a:bodyPr wrap="square" rtlCol="0">
            <a:spAutoFit/>
          </a:bodyPr>
          <a:lstStyle/>
          <a:p>
            <a:r>
              <a:rPr lang="en-US" sz="1600" b="1" dirty="0" smtClean="0"/>
              <a:t>Y=</a:t>
            </a:r>
            <a:endParaRPr lang="en-US" sz="1600" b="1" dirty="0"/>
          </a:p>
        </p:txBody>
      </p:sp>
      <p:sp>
        <p:nvSpPr>
          <p:cNvPr id="22" name="Right Arrow 21"/>
          <p:cNvSpPr/>
          <p:nvPr/>
        </p:nvSpPr>
        <p:spPr>
          <a:xfrm>
            <a:off x="3257550" y="2672312"/>
            <a:ext cx="601980" cy="196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1619</TotalTime>
  <Words>606</Words>
  <Application>Microsoft Office PowerPoint</Application>
  <PresentationFormat>On-screen Show (16:9)</PresentationFormat>
  <Paragraphs>74</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 Math</vt:lpstr>
      <vt:lpstr>Reem Kufi</vt:lpstr>
      <vt:lpstr>Source Sans Pro</vt:lpstr>
      <vt:lpstr>Segoe UI</vt:lpstr>
      <vt:lpstr>Simple Meeting by Slidesgo</vt:lpstr>
      <vt:lpstr>Regression</vt:lpstr>
      <vt:lpstr>Introduction</vt:lpstr>
      <vt:lpstr>Welcome to Regression</vt:lpstr>
      <vt:lpstr>PowerPoint Presentation</vt:lpstr>
      <vt:lpstr>Simple linear Regression</vt:lpstr>
      <vt:lpstr>Residual Sum of Squares (RSS)</vt:lpstr>
      <vt:lpstr>Multiple  Regression</vt:lpstr>
      <vt:lpstr>Polynomial Linear Regression</vt:lpstr>
      <vt:lpstr>Polynomial Linear Regression</vt:lpstr>
      <vt:lpstr>PowerPoint Presentation</vt:lpstr>
      <vt:lpstr>Advantages and Disadvantages of Linear Regression</vt:lpstr>
      <vt:lpstr>Implement Lineae Regression in Python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MEETING</dc:title>
  <dc:creator>Mohamed</dc:creator>
  <cp:lastModifiedBy>HP</cp:lastModifiedBy>
  <cp:revision>67</cp:revision>
  <dcterms:modified xsi:type="dcterms:W3CDTF">2020-12-20T20:39:19Z</dcterms:modified>
</cp:coreProperties>
</file>