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396325" cy="30267275"/>
  <p:notesSz cx="7004050" cy="9290050"/>
  <p:defaultTextStyle>
    <a:defPPr>
      <a:defRPr lang="en-US"/>
    </a:defPPr>
    <a:lvl1pPr marL="0" algn="l" defTabSz="2951829" rtl="0" eaLnBrk="1" latinLnBrk="0" hangingPunct="1">
      <a:defRPr sz="5798" kern="1200">
        <a:solidFill>
          <a:schemeClr val="tx1"/>
        </a:solidFill>
        <a:latin typeface="+mn-lt"/>
        <a:ea typeface="+mn-ea"/>
        <a:cs typeface="+mn-cs"/>
      </a:defRPr>
    </a:lvl1pPr>
    <a:lvl2pPr marL="1475914" algn="l" defTabSz="2951829" rtl="0" eaLnBrk="1" latinLnBrk="0" hangingPunct="1">
      <a:defRPr sz="5798" kern="1200">
        <a:solidFill>
          <a:schemeClr val="tx1"/>
        </a:solidFill>
        <a:latin typeface="+mn-lt"/>
        <a:ea typeface="+mn-ea"/>
        <a:cs typeface="+mn-cs"/>
      </a:defRPr>
    </a:lvl2pPr>
    <a:lvl3pPr marL="2951829" algn="l" defTabSz="2951829" rtl="0" eaLnBrk="1" latinLnBrk="0" hangingPunct="1">
      <a:defRPr sz="5798" kern="1200">
        <a:solidFill>
          <a:schemeClr val="tx1"/>
        </a:solidFill>
        <a:latin typeface="+mn-lt"/>
        <a:ea typeface="+mn-ea"/>
        <a:cs typeface="+mn-cs"/>
      </a:defRPr>
    </a:lvl3pPr>
    <a:lvl4pPr marL="4427743" algn="l" defTabSz="2951829" rtl="0" eaLnBrk="1" latinLnBrk="0" hangingPunct="1">
      <a:defRPr sz="5798" kern="1200">
        <a:solidFill>
          <a:schemeClr val="tx1"/>
        </a:solidFill>
        <a:latin typeface="+mn-lt"/>
        <a:ea typeface="+mn-ea"/>
        <a:cs typeface="+mn-cs"/>
      </a:defRPr>
    </a:lvl4pPr>
    <a:lvl5pPr marL="5903658" algn="l" defTabSz="2951829" rtl="0" eaLnBrk="1" latinLnBrk="0" hangingPunct="1">
      <a:defRPr sz="5798" kern="1200">
        <a:solidFill>
          <a:schemeClr val="tx1"/>
        </a:solidFill>
        <a:latin typeface="+mn-lt"/>
        <a:ea typeface="+mn-ea"/>
        <a:cs typeface="+mn-cs"/>
      </a:defRPr>
    </a:lvl5pPr>
    <a:lvl6pPr marL="7379571" algn="l" defTabSz="2951829" rtl="0" eaLnBrk="1" latinLnBrk="0" hangingPunct="1">
      <a:defRPr sz="5798" kern="1200">
        <a:solidFill>
          <a:schemeClr val="tx1"/>
        </a:solidFill>
        <a:latin typeface="+mn-lt"/>
        <a:ea typeface="+mn-ea"/>
        <a:cs typeface="+mn-cs"/>
      </a:defRPr>
    </a:lvl6pPr>
    <a:lvl7pPr marL="8855486" algn="l" defTabSz="2951829" rtl="0" eaLnBrk="1" latinLnBrk="0" hangingPunct="1">
      <a:defRPr sz="5798" kern="1200">
        <a:solidFill>
          <a:schemeClr val="tx1"/>
        </a:solidFill>
        <a:latin typeface="+mn-lt"/>
        <a:ea typeface="+mn-ea"/>
        <a:cs typeface="+mn-cs"/>
      </a:defRPr>
    </a:lvl7pPr>
    <a:lvl8pPr marL="10331400" algn="l" defTabSz="2951829" rtl="0" eaLnBrk="1" latinLnBrk="0" hangingPunct="1">
      <a:defRPr sz="5798" kern="1200">
        <a:solidFill>
          <a:schemeClr val="tx1"/>
        </a:solidFill>
        <a:latin typeface="+mn-lt"/>
        <a:ea typeface="+mn-ea"/>
        <a:cs typeface="+mn-cs"/>
      </a:defRPr>
    </a:lvl8pPr>
    <a:lvl9pPr marL="11807314" algn="l" defTabSz="2951829" rtl="0" eaLnBrk="1" latinLnBrk="0" hangingPunct="1">
      <a:defRPr sz="57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userDrawn="1">
          <p15:clr>
            <a:srgbClr val="A4A3A4"/>
          </p15:clr>
        </p15:guide>
        <p15:guide id="2" pos="67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DE5"/>
    <a:srgbClr val="F2F2F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autoAdjust="0"/>
    <p:restoredTop sz="95226" autoAdjust="0"/>
  </p:normalViewPr>
  <p:slideViewPr>
    <p:cSldViewPr>
      <p:cViewPr>
        <p:scale>
          <a:sx n="25" d="100"/>
          <a:sy n="25" d="100"/>
        </p:scale>
        <p:origin x="2141" y="-970"/>
      </p:cViewPr>
      <p:guideLst>
        <p:guide orient="horz" pos="9533"/>
        <p:guide pos="673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0801982" y="0"/>
            <a:ext cx="594343" cy="302672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endParaRPr lang="en-US" sz="4099" dirty="0"/>
          </a:p>
        </p:txBody>
      </p:sp>
      <p:sp>
        <p:nvSpPr>
          <p:cNvPr id="10" name="Rectangle 9"/>
          <p:cNvSpPr/>
          <p:nvPr userDrawn="1"/>
        </p:nvSpPr>
        <p:spPr>
          <a:xfrm>
            <a:off x="0" y="0"/>
            <a:ext cx="594343" cy="302672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endParaRPr lang="en-US" sz="4099" dirty="0"/>
          </a:p>
        </p:txBody>
      </p:sp>
      <p:sp>
        <p:nvSpPr>
          <p:cNvPr id="7" name="Rectangle 6"/>
          <p:cNvSpPr/>
          <p:nvPr userDrawn="1"/>
        </p:nvSpPr>
        <p:spPr>
          <a:xfrm>
            <a:off x="0" y="0"/>
            <a:ext cx="21396325" cy="378340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endParaRPr lang="en-US" sz="4099" dirty="0"/>
          </a:p>
        </p:txBody>
      </p:sp>
      <p:sp>
        <p:nvSpPr>
          <p:cNvPr id="8" name="Rectangle 7"/>
          <p:cNvSpPr/>
          <p:nvPr userDrawn="1"/>
        </p:nvSpPr>
        <p:spPr>
          <a:xfrm>
            <a:off x="0" y="26483866"/>
            <a:ext cx="21396325" cy="37834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endParaRPr lang="en-US" sz="4099" dirty="0"/>
          </a:p>
        </p:txBody>
      </p:sp>
      <p:sp>
        <p:nvSpPr>
          <p:cNvPr id="9" name="Instructions"/>
          <p:cNvSpPr/>
          <p:nvPr userDrawn="1"/>
        </p:nvSpPr>
        <p:spPr>
          <a:xfrm>
            <a:off x="-8915135" y="0"/>
            <a:ext cx="8320793" cy="302672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53701" tIns="153701" rIns="153701" bIns="15370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613"/>
              </a:spcAft>
            </a:pPr>
            <a:r>
              <a:rPr lang="en-US" sz="6221" dirty="0">
                <a:solidFill>
                  <a:srgbClr val="7F7F7F"/>
                </a:solidFill>
                <a:latin typeface="Calibri" pitchFamily="34" charset="0"/>
                <a:cs typeface="Calibri" panose="020F0502020204030204" pitchFamily="34" charset="0"/>
              </a:rPr>
              <a:t>Poster Print Size:</a:t>
            </a:r>
            <a:endParaRPr sz="6221" dirty="0">
              <a:solidFill>
                <a:srgbClr val="7F7F7F"/>
              </a:solidFill>
              <a:latin typeface="Calibri" pitchFamily="34" charset="0"/>
              <a:cs typeface="Calibri" panose="020F0502020204030204" pitchFamily="34" charset="0"/>
            </a:endParaRPr>
          </a:p>
          <a:p>
            <a:pPr lvl="0">
              <a:spcBef>
                <a:spcPts val="0"/>
              </a:spcBef>
              <a:spcAft>
                <a:spcPts val="1613"/>
              </a:spcAft>
            </a:pPr>
            <a:r>
              <a:rPr lang="en-US" sz="4241" dirty="0">
                <a:solidFill>
                  <a:srgbClr val="7F7F7F"/>
                </a:solidFill>
                <a:latin typeface="Calibri" pitchFamily="34" charset="0"/>
                <a:cs typeface="Calibri" panose="020F0502020204030204" pitchFamily="34" charset="0"/>
              </a:rPr>
              <a:t>This poster template is set up for A0</a:t>
            </a:r>
            <a:r>
              <a:rPr lang="en-US" sz="4241" baseline="0" dirty="0">
                <a:solidFill>
                  <a:srgbClr val="7F7F7F"/>
                </a:solidFill>
                <a:latin typeface="Calibri" pitchFamily="34" charset="0"/>
                <a:cs typeface="Calibri" panose="020F0502020204030204" pitchFamily="34" charset="0"/>
              </a:rPr>
              <a:t> international paper size of 1189 mm x 841 mm</a:t>
            </a:r>
            <a:r>
              <a:rPr lang="en-US" sz="4241" dirty="0">
                <a:solidFill>
                  <a:srgbClr val="7F7F7F"/>
                </a:solidFill>
                <a:latin typeface="Calibri" pitchFamily="34" charset="0"/>
                <a:cs typeface="Calibri" panose="020F0502020204030204" pitchFamily="34" charset="0"/>
              </a:rPr>
              <a:t> (46.8” high by 33.1” wide). It can be printed at</a:t>
            </a:r>
            <a:r>
              <a:rPr lang="en-US" sz="4241" baseline="0" dirty="0">
                <a:solidFill>
                  <a:srgbClr val="7F7F7F"/>
                </a:solidFill>
                <a:latin typeface="Calibri" pitchFamily="34" charset="0"/>
                <a:cs typeface="Calibri" panose="020F0502020204030204" pitchFamily="34" charset="0"/>
              </a:rPr>
              <a:t> 70.6% for an A1 poster of 841 mm x 594 mm.</a:t>
            </a:r>
            <a:endParaRPr lang="en-US" sz="4241" dirty="0">
              <a:solidFill>
                <a:srgbClr val="7F7F7F"/>
              </a:solidFill>
              <a:latin typeface="Calibri" pitchFamily="34" charset="0"/>
              <a:cs typeface="Calibri" panose="020F0502020204030204" pitchFamily="34" charset="0"/>
            </a:endParaRPr>
          </a:p>
          <a:p>
            <a:pPr lvl="0">
              <a:spcBef>
                <a:spcPts val="0"/>
              </a:spcBef>
              <a:spcAft>
                <a:spcPts val="1613"/>
              </a:spcAft>
            </a:pPr>
            <a:r>
              <a:rPr lang="en-US" sz="6221" dirty="0">
                <a:solidFill>
                  <a:srgbClr val="7F7F7F"/>
                </a:solidFill>
                <a:latin typeface="Calibri" pitchFamily="34" charset="0"/>
                <a:cs typeface="Calibri" panose="020F0502020204030204" pitchFamily="34" charset="0"/>
              </a:rPr>
              <a:t>Placeholders</a:t>
            </a:r>
            <a:r>
              <a:rPr sz="6221" dirty="0">
                <a:solidFill>
                  <a:srgbClr val="7F7F7F"/>
                </a:solidFill>
                <a:latin typeface="Calibri" pitchFamily="34" charset="0"/>
                <a:cs typeface="Calibri" panose="020F0502020204030204" pitchFamily="34" charset="0"/>
              </a:rPr>
              <a:t>:</a:t>
            </a:r>
          </a:p>
          <a:p>
            <a:pPr lvl="0">
              <a:spcBef>
                <a:spcPts val="0"/>
              </a:spcBef>
              <a:spcAft>
                <a:spcPts val="1613"/>
              </a:spcAft>
            </a:pPr>
            <a:r>
              <a:rPr sz="4241" dirty="0">
                <a:solidFill>
                  <a:srgbClr val="7F7F7F"/>
                </a:solidFill>
                <a:latin typeface="Calibri" pitchFamily="34" charset="0"/>
                <a:cs typeface="Calibri" panose="020F0502020204030204" pitchFamily="34" charset="0"/>
              </a:rPr>
              <a:t>The </a:t>
            </a:r>
            <a:r>
              <a:rPr lang="en-US" sz="4241" dirty="0">
                <a:solidFill>
                  <a:srgbClr val="7F7F7F"/>
                </a:solidFill>
                <a:latin typeface="Calibri" pitchFamily="34" charset="0"/>
                <a:cs typeface="Calibri" panose="020F0502020204030204" pitchFamily="34" charset="0"/>
              </a:rPr>
              <a:t>various elements included</a:t>
            </a:r>
            <a:r>
              <a:rPr sz="4241" dirty="0">
                <a:solidFill>
                  <a:srgbClr val="7F7F7F"/>
                </a:solidFill>
                <a:latin typeface="Calibri" pitchFamily="34" charset="0"/>
                <a:cs typeface="Calibri" panose="020F0502020204030204" pitchFamily="34" charset="0"/>
              </a:rPr>
              <a:t> in this </a:t>
            </a:r>
            <a:r>
              <a:rPr lang="en-US" sz="4241" dirty="0">
                <a:solidFill>
                  <a:srgbClr val="7F7F7F"/>
                </a:solidFill>
                <a:latin typeface="Calibri" pitchFamily="34" charset="0"/>
                <a:cs typeface="Calibri" panose="020F0502020204030204" pitchFamily="34" charset="0"/>
              </a:rPr>
              <a:t>poster are ones</a:t>
            </a:r>
            <a:r>
              <a:rPr lang="en-US" sz="4241" baseline="0" dirty="0">
                <a:solidFill>
                  <a:srgbClr val="7F7F7F"/>
                </a:solidFill>
                <a:latin typeface="Calibri" pitchFamily="34" charset="0"/>
                <a:cs typeface="Calibri" panose="020F0502020204030204" pitchFamily="34" charset="0"/>
              </a:rPr>
              <a:t> we often see in medical, research, and scientific posters.</a:t>
            </a:r>
            <a:r>
              <a:rPr sz="4241" dirty="0">
                <a:solidFill>
                  <a:srgbClr val="7F7F7F"/>
                </a:solidFill>
                <a:latin typeface="Calibri" pitchFamily="34" charset="0"/>
                <a:cs typeface="Calibri" panose="020F0502020204030204" pitchFamily="34" charset="0"/>
              </a:rPr>
              <a:t> </a:t>
            </a:r>
            <a:r>
              <a:rPr lang="en-US" sz="4241" dirty="0">
                <a:solidFill>
                  <a:srgbClr val="7F7F7F"/>
                </a:solidFill>
                <a:latin typeface="Calibri" pitchFamily="34" charset="0"/>
                <a:cs typeface="Calibri" panose="020F0502020204030204" pitchFamily="34" charset="0"/>
              </a:rPr>
              <a:t>Feel</a:t>
            </a:r>
            <a:r>
              <a:rPr lang="en-US" sz="4241"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613"/>
              </a:spcAft>
            </a:pPr>
            <a:r>
              <a:rPr lang="en-US" sz="6221" dirty="0">
                <a:solidFill>
                  <a:srgbClr val="7F7F7F"/>
                </a:solidFill>
                <a:latin typeface="Calibri" pitchFamily="34" charset="0"/>
                <a:cs typeface="Calibri" panose="020F0502020204030204" pitchFamily="34" charset="0"/>
              </a:rPr>
              <a:t>Image</a:t>
            </a:r>
            <a:r>
              <a:rPr lang="en-US" sz="6221" baseline="0" dirty="0">
                <a:solidFill>
                  <a:srgbClr val="7F7F7F"/>
                </a:solidFill>
                <a:latin typeface="Calibri" pitchFamily="34" charset="0"/>
                <a:cs typeface="Calibri" panose="020F0502020204030204" pitchFamily="34" charset="0"/>
              </a:rPr>
              <a:t> Quality</a:t>
            </a:r>
            <a:r>
              <a:rPr lang="en-US" sz="6221" dirty="0">
                <a:solidFill>
                  <a:srgbClr val="7F7F7F"/>
                </a:solidFill>
                <a:latin typeface="Calibri" pitchFamily="34" charset="0"/>
                <a:cs typeface="Calibri" panose="020F0502020204030204" pitchFamily="34" charset="0"/>
              </a:rPr>
              <a:t>:</a:t>
            </a:r>
          </a:p>
          <a:p>
            <a:pPr lvl="0">
              <a:spcBef>
                <a:spcPts val="0"/>
              </a:spcBef>
              <a:spcAft>
                <a:spcPts val="1613"/>
              </a:spcAft>
            </a:pPr>
            <a:r>
              <a:rPr lang="en-US" sz="4241" dirty="0">
                <a:solidFill>
                  <a:srgbClr val="7F7F7F"/>
                </a:solidFill>
                <a:latin typeface="Calibri" pitchFamily="34" charset="0"/>
                <a:cs typeface="Calibri" panose="020F0502020204030204" pitchFamily="34" charset="0"/>
              </a:rPr>
              <a:t>You can place digital photos or logo art in your poster file by selecting the </a:t>
            </a:r>
            <a:r>
              <a:rPr lang="en-US" sz="4241" b="1" dirty="0">
                <a:solidFill>
                  <a:srgbClr val="7F7F7F"/>
                </a:solidFill>
                <a:latin typeface="Calibri" pitchFamily="34" charset="0"/>
                <a:cs typeface="Calibri" panose="020F0502020204030204" pitchFamily="34" charset="0"/>
              </a:rPr>
              <a:t>Insert, Picture</a:t>
            </a:r>
            <a:r>
              <a:rPr lang="en-US" sz="4241"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241" b="1" dirty="0">
                <a:solidFill>
                  <a:srgbClr val="7F7F7F"/>
                </a:solidFill>
                <a:latin typeface="Calibri" pitchFamily="34" charset="0"/>
                <a:cs typeface="Calibri" panose="020F0502020204030204" pitchFamily="34" charset="0"/>
              </a:rPr>
              <a:t>150-200 pixels per inch in their final printed size</a:t>
            </a:r>
            <a:r>
              <a:rPr lang="en-US" sz="4241" dirty="0">
                <a:solidFill>
                  <a:srgbClr val="7F7F7F"/>
                </a:solidFill>
                <a:latin typeface="Calibri" pitchFamily="34" charset="0"/>
                <a:cs typeface="Calibri" panose="020F0502020204030204" pitchFamily="34" charset="0"/>
              </a:rPr>
              <a:t>. For instance, a 1600 x 1200 pixel</a:t>
            </a:r>
            <a:r>
              <a:rPr lang="en-US" sz="4241" baseline="0" dirty="0">
                <a:solidFill>
                  <a:srgbClr val="7F7F7F"/>
                </a:solidFill>
                <a:latin typeface="Calibri" pitchFamily="34" charset="0"/>
                <a:cs typeface="Calibri" panose="020F0502020204030204" pitchFamily="34" charset="0"/>
              </a:rPr>
              <a:t> photo will usually look fine up to </a:t>
            </a:r>
            <a:r>
              <a:rPr lang="en-US" sz="4241" dirty="0">
                <a:solidFill>
                  <a:srgbClr val="7F7F7F"/>
                </a:solidFill>
                <a:latin typeface="Calibri" pitchFamily="34" charset="0"/>
                <a:cs typeface="Calibri" panose="020F0502020204030204" pitchFamily="34" charset="0"/>
              </a:rPr>
              <a:t>8“-10” wide on your printed poster.</a:t>
            </a:r>
          </a:p>
          <a:p>
            <a:pPr lvl="0">
              <a:spcBef>
                <a:spcPts val="0"/>
              </a:spcBef>
              <a:spcAft>
                <a:spcPts val="1613"/>
              </a:spcAft>
            </a:pPr>
            <a:r>
              <a:rPr lang="en-US" sz="4241"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613"/>
              </a:spcAft>
            </a:pPr>
            <a:r>
              <a:rPr lang="en-US" sz="4241"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613"/>
              </a:spcAft>
            </a:pPr>
            <a:br>
              <a:rPr lang="en-US" sz="3110" dirty="0">
                <a:solidFill>
                  <a:srgbClr val="7F7F7F"/>
                </a:solidFill>
                <a:latin typeface="Calibri" pitchFamily="34" charset="0"/>
                <a:cs typeface="Calibri" panose="020F0502020204030204" pitchFamily="34" charset="0"/>
              </a:rPr>
            </a:br>
            <a:r>
              <a:rPr lang="en-US" sz="311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21990668" y="0"/>
            <a:ext cx="8320793" cy="30267275"/>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613"/>
                </a:spcAft>
              </a:pPr>
              <a:r>
                <a:rPr lang="en-US" sz="6221" dirty="0">
                  <a:solidFill>
                    <a:schemeClr val="bg1">
                      <a:lumMod val="50000"/>
                    </a:schemeClr>
                  </a:solidFill>
                  <a:latin typeface="Calibri" pitchFamily="34" charset="0"/>
                  <a:cs typeface="Calibri" panose="020F0502020204030204" pitchFamily="34" charset="0"/>
                </a:rPr>
                <a:t>Change</a:t>
              </a:r>
              <a:r>
                <a:rPr lang="en-US" sz="6221" baseline="0" dirty="0">
                  <a:solidFill>
                    <a:schemeClr val="bg1">
                      <a:lumMod val="50000"/>
                    </a:schemeClr>
                  </a:solidFill>
                  <a:latin typeface="Calibri" pitchFamily="34" charset="0"/>
                  <a:cs typeface="Calibri" panose="020F0502020204030204" pitchFamily="34" charset="0"/>
                </a:rPr>
                <a:t> Color Theme</a:t>
              </a:r>
              <a:r>
                <a:rPr lang="en-US" sz="6221" dirty="0">
                  <a:solidFill>
                    <a:schemeClr val="bg1">
                      <a:lumMod val="50000"/>
                    </a:schemeClr>
                  </a:solidFill>
                  <a:latin typeface="Calibri" pitchFamily="34" charset="0"/>
                  <a:cs typeface="Calibri" panose="020F0502020204030204" pitchFamily="34" charset="0"/>
                </a:rPr>
                <a:t>:</a:t>
              </a:r>
              <a:endParaRPr sz="6221" dirty="0">
                <a:solidFill>
                  <a:schemeClr val="bg1">
                    <a:lumMod val="50000"/>
                  </a:schemeClr>
                </a:solidFill>
                <a:latin typeface="Calibri" pitchFamily="34" charset="0"/>
                <a:cs typeface="Calibri" panose="020F0502020204030204" pitchFamily="34" charset="0"/>
              </a:endParaRPr>
            </a:p>
            <a:p>
              <a:pPr lvl="0">
                <a:spcBef>
                  <a:spcPts val="0"/>
                </a:spcBef>
                <a:spcAft>
                  <a:spcPts val="1613"/>
                </a:spcAft>
              </a:pPr>
              <a:r>
                <a:rPr lang="en-US" sz="4241"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241"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613"/>
                </a:spcAft>
              </a:pPr>
              <a:r>
                <a:rPr lang="en-US" sz="4241" baseline="0" dirty="0">
                  <a:solidFill>
                    <a:schemeClr val="bg1">
                      <a:lumMod val="50000"/>
                    </a:schemeClr>
                  </a:solidFill>
                  <a:latin typeface="Calibri" pitchFamily="34" charset="0"/>
                  <a:cs typeface="Calibri" panose="020F0502020204030204" pitchFamily="34" charset="0"/>
                </a:rPr>
                <a:t>To change the color theme, select the </a:t>
              </a:r>
              <a:r>
                <a:rPr lang="en-US" sz="4241" b="1" baseline="0" dirty="0">
                  <a:solidFill>
                    <a:schemeClr val="bg1">
                      <a:lumMod val="50000"/>
                    </a:schemeClr>
                  </a:solidFill>
                  <a:latin typeface="Calibri" pitchFamily="34" charset="0"/>
                  <a:cs typeface="Calibri" panose="020F0502020204030204" pitchFamily="34" charset="0"/>
                </a:rPr>
                <a:t>Design</a:t>
              </a:r>
              <a:r>
                <a:rPr lang="en-US" sz="4241" baseline="0" dirty="0">
                  <a:solidFill>
                    <a:schemeClr val="bg1">
                      <a:lumMod val="50000"/>
                    </a:schemeClr>
                  </a:solidFill>
                  <a:latin typeface="Calibri" pitchFamily="34" charset="0"/>
                  <a:cs typeface="Calibri" panose="020F0502020204030204" pitchFamily="34" charset="0"/>
                </a:rPr>
                <a:t> tab, then select the </a:t>
              </a:r>
              <a:r>
                <a:rPr lang="en-US" sz="4241" b="1" baseline="0" dirty="0">
                  <a:solidFill>
                    <a:schemeClr val="bg1">
                      <a:lumMod val="50000"/>
                    </a:schemeClr>
                  </a:solidFill>
                  <a:latin typeface="Calibri" pitchFamily="34" charset="0"/>
                  <a:cs typeface="Calibri" panose="020F0502020204030204" pitchFamily="34" charset="0"/>
                </a:rPr>
                <a:t>Colors</a:t>
              </a:r>
              <a:r>
                <a:rPr lang="en-US" sz="4241"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613"/>
                </a:spcAft>
              </a:pPr>
              <a:endParaRPr lang="en-US" sz="4241" baseline="0" dirty="0">
                <a:solidFill>
                  <a:schemeClr val="bg1">
                    <a:lumMod val="50000"/>
                  </a:schemeClr>
                </a:solidFill>
                <a:latin typeface="Calibri" pitchFamily="34" charset="0"/>
                <a:cs typeface="Calibri" panose="020F0502020204030204" pitchFamily="34" charset="0"/>
              </a:endParaRPr>
            </a:p>
            <a:p>
              <a:pPr lvl="0">
                <a:spcBef>
                  <a:spcPts val="0"/>
                </a:spcBef>
                <a:spcAft>
                  <a:spcPts val="1613"/>
                </a:spcAft>
              </a:pPr>
              <a:endParaRPr lang="en-US" sz="4241" baseline="0" dirty="0">
                <a:solidFill>
                  <a:schemeClr val="bg1">
                    <a:lumMod val="50000"/>
                  </a:schemeClr>
                </a:solidFill>
                <a:latin typeface="Calibri" pitchFamily="34" charset="0"/>
                <a:cs typeface="Calibri" panose="020F0502020204030204" pitchFamily="34" charset="0"/>
              </a:endParaRPr>
            </a:p>
            <a:p>
              <a:pPr lvl="0">
                <a:spcBef>
                  <a:spcPts val="0"/>
                </a:spcBef>
                <a:spcAft>
                  <a:spcPts val="1613"/>
                </a:spcAft>
              </a:pPr>
              <a:endParaRPr lang="en-US" sz="4241" baseline="0" dirty="0">
                <a:solidFill>
                  <a:schemeClr val="bg1">
                    <a:lumMod val="50000"/>
                  </a:schemeClr>
                </a:solidFill>
                <a:latin typeface="Calibri" pitchFamily="34" charset="0"/>
                <a:cs typeface="Calibri" panose="020F0502020204030204" pitchFamily="34" charset="0"/>
              </a:endParaRPr>
            </a:p>
            <a:p>
              <a:pPr lvl="0">
                <a:spcBef>
                  <a:spcPts val="0"/>
                </a:spcBef>
                <a:spcAft>
                  <a:spcPts val="1613"/>
                </a:spcAft>
              </a:pPr>
              <a:endParaRPr lang="en-US" sz="4241" baseline="0" dirty="0">
                <a:solidFill>
                  <a:schemeClr val="bg1">
                    <a:lumMod val="50000"/>
                  </a:schemeClr>
                </a:solidFill>
                <a:latin typeface="Calibri" pitchFamily="34" charset="0"/>
                <a:cs typeface="Calibri" panose="020F0502020204030204" pitchFamily="34" charset="0"/>
              </a:endParaRPr>
            </a:p>
            <a:p>
              <a:pPr lvl="0">
                <a:spcBef>
                  <a:spcPts val="0"/>
                </a:spcBef>
                <a:spcAft>
                  <a:spcPts val="1613"/>
                </a:spcAft>
              </a:pPr>
              <a:endParaRPr lang="en-US" sz="4241" baseline="0" dirty="0">
                <a:solidFill>
                  <a:schemeClr val="bg1">
                    <a:lumMod val="50000"/>
                  </a:schemeClr>
                </a:solidFill>
                <a:latin typeface="Calibri" pitchFamily="34" charset="0"/>
                <a:cs typeface="Calibri" panose="020F0502020204030204" pitchFamily="34" charset="0"/>
              </a:endParaRPr>
            </a:p>
            <a:p>
              <a:pPr lvl="0">
                <a:spcBef>
                  <a:spcPts val="0"/>
                </a:spcBef>
                <a:spcAft>
                  <a:spcPts val="1613"/>
                </a:spcAft>
              </a:pPr>
              <a:endParaRPr lang="en-US" sz="4241" baseline="0" dirty="0">
                <a:solidFill>
                  <a:schemeClr val="bg1">
                    <a:lumMod val="50000"/>
                  </a:schemeClr>
                </a:solidFill>
                <a:latin typeface="Calibri" pitchFamily="34" charset="0"/>
                <a:cs typeface="Calibri" panose="020F0502020204030204" pitchFamily="34" charset="0"/>
              </a:endParaRPr>
            </a:p>
            <a:p>
              <a:pPr lvl="0">
                <a:spcBef>
                  <a:spcPts val="0"/>
                </a:spcBef>
                <a:spcAft>
                  <a:spcPts val="1613"/>
                </a:spcAft>
              </a:pPr>
              <a:endParaRPr lang="en-US" sz="4241" baseline="0" dirty="0">
                <a:solidFill>
                  <a:schemeClr val="bg1">
                    <a:lumMod val="50000"/>
                  </a:schemeClr>
                </a:solidFill>
                <a:latin typeface="Calibri" pitchFamily="34" charset="0"/>
                <a:cs typeface="Calibri" panose="020F0502020204030204" pitchFamily="34" charset="0"/>
              </a:endParaRPr>
            </a:p>
            <a:p>
              <a:pPr lvl="0">
                <a:spcBef>
                  <a:spcPts val="0"/>
                </a:spcBef>
                <a:spcAft>
                  <a:spcPts val="1613"/>
                </a:spcAft>
              </a:pPr>
              <a:endParaRPr lang="en-US" sz="4241" baseline="0" dirty="0">
                <a:solidFill>
                  <a:schemeClr val="bg1">
                    <a:lumMod val="50000"/>
                  </a:schemeClr>
                </a:solidFill>
                <a:latin typeface="Calibri" pitchFamily="34" charset="0"/>
                <a:cs typeface="Calibri" panose="020F0502020204030204" pitchFamily="34" charset="0"/>
              </a:endParaRPr>
            </a:p>
            <a:p>
              <a:pPr lvl="0">
                <a:spcBef>
                  <a:spcPts val="0"/>
                </a:spcBef>
                <a:spcAft>
                  <a:spcPts val="1613"/>
                </a:spcAft>
              </a:pPr>
              <a:endParaRPr lang="en-US" sz="4241" baseline="0" dirty="0">
                <a:solidFill>
                  <a:schemeClr val="bg1">
                    <a:lumMod val="50000"/>
                  </a:schemeClr>
                </a:solidFill>
                <a:latin typeface="Calibri" pitchFamily="34" charset="0"/>
                <a:cs typeface="Calibri" panose="020F0502020204030204" pitchFamily="34" charset="0"/>
              </a:endParaRPr>
            </a:p>
            <a:p>
              <a:pPr lvl="0">
                <a:spcBef>
                  <a:spcPts val="0"/>
                </a:spcBef>
                <a:spcAft>
                  <a:spcPts val="1613"/>
                </a:spcAft>
              </a:pPr>
              <a:r>
                <a:rPr lang="en-US" sz="4241"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613"/>
                </a:spcAft>
              </a:pPr>
              <a:r>
                <a:rPr lang="en-US" sz="6221"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613"/>
                </a:spcAft>
              </a:pPr>
              <a:r>
                <a:rPr lang="en-US" sz="4241" dirty="0">
                  <a:solidFill>
                    <a:schemeClr val="bg1">
                      <a:lumMod val="50000"/>
                    </a:schemeClr>
                  </a:solidFill>
                  <a:latin typeface="Calibri" pitchFamily="34" charset="0"/>
                  <a:cs typeface="Calibri" panose="020F0502020204030204" pitchFamily="34" charset="0"/>
                </a:rPr>
                <a:t>Once your poster file is ready, visit</a:t>
              </a:r>
              <a:r>
                <a:rPr lang="en-US" sz="4241" baseline="0" dirty="0">
                  <a:solidFill>
                    <a:schemeClr val="bg1">
                      <a:lumMod val="50000"/>
                    </a:schemeClr>
                  </a:solidFill>
                  <a:latin typeface="Calibri" pitchFamily="34" charset="0"/>
                  <a:cs typeface="Calibri" panose="020F0502020204030204" pitchFamily="34" charset="0"/>
                </a:rPr>
                <a:t> </a:t>
              </a:r>
              <a:r>
                <a:rPr lang="en-US" sz="4241" b="1" baseline="0" dirty="0">
                  <a:solidFill>
                    <a:schemeClr val="bg1">
                      <a:lumMod val="50000"/>
                    </a:schemeClr>
                  </a:solidFill>
                  <a:latin typeface="Calibri" pitchFamily="34" charset="0"/>
                  <a:cs typeface="Calibri" panose="020F0502020204030204" pitchFamily="34" charset="0"/>
                </a:rPr>
                <a:t>www.genigraphics.com</a:t>
              </a:r>
              <a:r>
                <a:rPr lang="en-US" sz="4241"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1613"/>
                </a:spcAft>
              </a:pPr>
              <a:r>
                <a:rPr lang="en-US" sz="4241"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241"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241"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4241" baseline="0" dirty="0">
                  <a:solidFill>
                    <a:schemeClr val="bg1">
                      <a:lumMod val="50000"/>
                    </a:schemeClr>
                  </a:solidFill>
                  <a:latin typeface="Calibri" pitchFamily="34" charset="0"/>
                  <a:cs typeface="Calibri" panose="020F0502020204030204" pitchFamily="34" charset="0"/>
                </a:rPr>
                <a:t>International: +(1) 913-441-1410</a:t>
              </a:r>
              <a:br>
                <a:rPr lang="en-US" sz="4241" baseline="0" dirty="0">
                  <a:solidFill>
                    <a:schemeClr val="bg1">
                      <a:lumMod val="50000"/>
                    </a:schemeClr>
                  </a:solidFill>
                  <a:latin typeface="Calibri" pitchFamily="34" charset="0"/>
                  <a:cs typeface="Calibri" panose="020F0502020204030204" pitchFamily="34" charset="0"/>
                </a:rPr>
              </a:br>
              <a:r>
                <a:rPr lang="en-US" sz="4241"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110" dirty="0">
                  <a:solidFill>
                    <a:schemeClr val="bg1">
                      <a:lumMod val="50000"/>
                    </a:schemeClr>
                  </a:solidFill>
                  <a:latin typeface="Calibri" pitchFamily="34" charset="0"/>
                  <a:cs typeface="Calibri" panose="020F0502020204030204" pitchFamily="34" charset="0"/>
                </a:rPr>
              </a:br>
              <a:r>
                <a:rPr lang="en-US" sz="311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39241" y="30062364"/>
            <a:ext cx="3744825" cy="131502"/>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16" y="1212095"/>
            <a:ext cx="19256693" cy="5044546"/>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069816" y="7062367"/>
            <a:ext cx="19256693" cy="19975002"/>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9816" y="28053283"/>
            <a:ext cx="4992476" cy="1611452"/>
          </a:xfrm>
          <a:prstGeom prst="rect">
            <a:avLst/>
          </a:prstGeom>
        </p:spPr>
        <p:txBody>
          <a:bodyPr vert="horz" lIns="417456" tIns="208727" rIns="417456" bIns="208727" rtlCol="0" anchor="ctr"/>
          <a:lstStyle>
            <a:lvl1pPr algn="l">
              <a:defRPr sz="3888">
                <a:solidFill>
                  <a:schemeClr val="tx1">
                    <a:tint val="75000"/>
                  </a:schemeClr>
                </a:solidFill>
              </a:defRPr>
            </a:lvl1pPr>
          </a:lstStyle>
          <a:p>
            <a:fld id="{985D6BDF-9D0E-4E2B-85B8-D8F4790360C9}" type="datetimeFigureOut">
              <a:rPr lang="en-US" smtClean="0"/>
              <a:t>12/11/2020</a:t>
            </a:fld>
            <a:endParaRPr lang="en-US" dirty="0"/>
          </a:p>
        </p:txBody>
      </p:sp>
      <p:sp>
        <p:nvSpPr>
          <p:cNvPr id="5" name="Footer Placeholder 4"/>
          <p:cNvSpPr>
            <a:spLocks noGrp="1"/>
          </p:cNvSpPr>
          <p:nvPr>
            <p:ph type="ftr" sz="quarter" idx="3"/>
          </p:nvPr>
        </p:nvSpPr>
        <p:spPr>
          <a:xfrm>
            <a:off x="7310411" y="28053283"/>
            <a:ext cx="6775503" cy="1611452"/>
          </a:xfrm>
          <a:prstGeom prst="rect">
            <a:avLst/>
          </a:prstGeom>
        </p:spPr>
        <p:txBody>
          <a:bodyPr vert="horz" lIns="417456" tIns="208727" rIns="417456" bIns="208727" rtlCol="0" anchor="ctr"/>
          <a:lstStyle>
            <a:lvl1pPr algn="ctr">
              <a:defRPr sz="38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334033" y="28053283"/>
            <a:ext cx="4992476" cy="1611452"/>
          </a:xfrm>
          <a:prstGeom prst="rect">
            <a:avLst/>
          </a:prstGeom>
        </p:spPr>
        <p:txBody>
          <a:bodyPr vert="horz" lIns="417456" tIns="208727" rIns="417456" bIns="208727" rtlCol="0" anchor="ctr"/>
          <a:lstStyle>
            <a:lvl1pPr algn="r">
              <a:defRPr sz="3888">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950994" rtl="0" eaLnBrk="1" latinLnBrk="0" hangingPunct="1">
        <a:spcBef>
          <a:spcPct val="0"/>
        </a:spcBef>
        <a:buNone/>
        <a:defRPr sz="5372" kern="1200">
          <a:solidFill>
            <a:schemeClr val="tx1"/>
          </a:solidFill>
          <a:latin typeface="+mj-lt"/>
          <a:ea typeface="+mj-ea"/>
          <a:cs typeface="+mj-cs"/>
        </a:defRPr>
      </a:lvl1pPr>
    </p:titleStyle>
    <p:bodyStyle>
      <a:lvl1pPr marL="307395" indent="-307395" algn="l" defTabSz="2950994" rtl="0" eaLnBrk="1" latinLnBrk="0" hangingPunct="1">
        <a:spcBef>
          <a:spcPct val="20000"/>
        </a:spcBef>
        <a:buFont typeface="Arial" pitchFamily="34" charset="0"/>
        <a:buChar char="•"/>
        <a:defRPr sz="2403" kern="1200">
          <a:solidFill>
            <a:schemeClr val="tx1"/>
          </a:solidFill>
          <a:latin typeface="+mn-lt"/>
          <a:ea typeface="+mn-ea"/>
          <a:cs typeface="+mn-cs"/>
        </a:defRPr>
      </a:lvl1pPr>
      <a:lvl2pPr marL="614790" indent="-307395" algn="l" defTabSz="2950994" rtl="0" eaLnBrk="1" latinLnBrk="0" hangingPunct="1">
        <a:spcBef>
          <a:spcPct val="20000"/>
        </a:spcBef>
        <a:buFont typeface="Arial" pitchFamily="34" charset="0"/>
        <a:buChar char="–"/>
        <a:defRPr sz="2403" kern="1200">
          <a:solidFill>
            <a:schemeClr val="tx1"/>
          </a:solidFill>
          <a:latin typeface="+mn-lt"/>
          <a:ea typeface="+mn-ea"/>
          <a:cs typeface="+mn-cs"/>
        </a:defRPr>
      </a:lvl2pPr>
      <a:lvl3pPr marL="922186" indent="-307395" algn="l" defTabSz="2950994" rtl="0" eaLnBrk="1" latinLnBrk="0" hangingPunct="1">
        <a:spcBef>
          <a:spcPct val="20000"/>
        </a:spcBef>
        <a:buFont typeface="Arial" pitchFamily="34" charset="0"/>
        <a:buChar char="•"/>
        <a:defRPr sz="2403" kern="1200">
          <a:solidFill>
            <a:schemeClr val="tx1"/>
          </a:solidFill>
          <a:latin typeface="+mn-lt"/>
          <a:ea typeface="+mn-ea"/>
          <a:cs typeface="+mn-cs"/>
        </a:defRPr>
      </a:lvl3pPr>
      <a:lvl4pPr marL="1229580" indent="-307395" algn="l" defTabSz="2950994" rtl="0" eaLnBrk="1" latinLnBrk="0" hangingPunct="1">
        <a:spcBef>
          <a:spcPct val="20000"/>
        </a:spcBef>
        <a:buFont typeface="Arial" pitchFamily="34" charset="0"/>
        <a:buChar char="–"/>
        <a:defRPr sz="2403" kern="1200">
          <a:solidFill>
            <a:schemeClr val="tx1"/>
          </a:solidFill>
          <a:latin typeface="+mn-lt"/>
          <a:ea typeface="+mn-ea"/>
          <a:cs typeface="+mn-cs"/>
        </a:defRPr>
      </a:lvl4pPr>
      <a:lvl5pPr marL="1536976" indent="-307395" algn="l" defTabSz="2950994" rtl="0" eaLnBrk="1" latinLnBrk="0" hangingPunct="1">
        <a:spcBef>
          <a:spcPct val="20000"/>
        </a:spcBef>
        <a:buFont typeface="Arial" pitchFamily="34" charset="0"/>
        <a:buChar char="»"/>
        <a:defRPr sz="2403" kern="1200">
          <a:solidFill>
            <a:schemeClr val="tx1"/>
          </a:solidFill>
          <a:latin typeface="+mn-lt"/>
          <a:ea typeface="+mn-ea"/>
          <a:cs typeface="+mn-cs"/>
        </a:defRPr>
      </a:lvl5pPr>
      <a:lvl6pPr marL="8115233" indent="-737748" algn="l" defTabSz="2950994" rtl="0" eaLnBrk="1" latinLnBrk="0" hangingPunct="1">
        <a:spcBef>
          <a:spcPct val="20000"/>
        </a:spcBef>
        <a:buFont typeface="Arial" pitchFamily="34" charset="0"/>
        <a:buChar char="•"/>
        <a:defRPr sz="6433" kern="1200">
          <a:solidFill>
            <a:schemeClr val="tx1"/>
          </a:solidFill>
          <a:latin typeface="+mn-lt"/>
          <a:ea typeface="+mn-ea"/>
          <a:cs typeface="+mn-cs"/>
        </a:defRPr>
      </a:lvl6pPr>
      <a:lvl7pPr marL="9590729" indent="-737748" algn="l" defTabSz="2950994" rtl="0" eaLnBrk="1" latinLnBrk="0" hangingPunct="1">
        <a:spcBef>
          <a:spcPct val="20000"/>
        </a:spcBef>
        <a:buFont typeface="Arial" pitchFamily="34" charset="0"/>
        <a:buChar char="•"/>
        <a:defRPr sz="6433" kern="1200">
          <a:solidFill>
            <a:schemeClr val="tx1"/>
          </a:solidFill>
          <a:latin typeface="+mn-lt"/>
          <a:ea typeface="+mn-ea"/>
          <a:cs typeface="+mn-cs"/>
        </a:defRPr>
      </a:lvl7pPr>
      <a:lvl8pPr marL="11066226" indent="-737748" algn="l" defTabSz="2950994" rtl="0" eaLnBrk="1" latinLnBrk="0" hangingPunct="1">
        <a:spcBef>
          <a:spcPct val="20000"/>
        </a:spcBef>
        <a:buFont typeface="Arial" pitchFamily="34" charset="0"/>
        <a:buChar char="•"/>
        <a:defRPr sz="6433" kern="1200">
          <a:solidFill>
            <a:schemeClr val="tx1"/>
          </a:solidFill>
          <a:latin typeface="+mn-lt"/>
          <a:ea typeface="+mn-ea"/>
          <a:cs typeface="+mn-cs"/>
        </a:defRPr>
      </a:lvl8pPr>
      <a:lvl9pPr marL="12541723" indent="-737748" algn="l" defTabSz="2950994" rtl="0" eaLnBrk="1" latinLnBrk="0" hangingPunct="1">
        <a:spcBef>
          <a:spcPct val="20000"/>
        </a:spcBef>
        <a:buFont typeface="Arial" pitchFamily="34" charset="0"/>
        <a:buChar char="•"/>
        <a:defRPr sz="6433" kern="1200">
          <a:solidFill>
            <a:schemeClr val="tx1"/>
          </a:solidFill>
          <a:latin typeface="+mn-lt"/>
          <a:ea typeface="+mn-ea"/>
          <a:cs typeface="+mn-cs"/>
        </a:defRPr>
      </a:lvl9pPr>
    </p:bodyStyle>
    <p:otherStyle>
      <a:defPPr>
        <a:defRPr lang="en-US"/>
      </a:defPPr>
      <a:lvl1pPr marL="0" algn="l" defTabSz="2950994" rtl="0" eaLnBrk="1" latinLnBrk="0" hangingPunct="1">
        <a:defRPr sz="5797" kern="1200">
          <a:solidFill>
            <a:schemeClr val="tx1"/>
          </a:solidFill>
          <a:latin typeface="+mn-lt"/>
          <a:ea typeface="+mn-ea"/>
          <a:cs typeface="+mn-cs"/>
        </a:defRPr>
      </a:lvl1pPr>
      <a:lvl2pPr marL="1475497" algn="l" defTabSz="2950994" rtl="0" eaLnBrk="1" latinLnBrk="0" hangingPunct="1">
        <a:defRPr sz="5797" kern="1200">
          <a:solidFill>
            <a:schemeClr val="tx1"/>
          </a:solidFill>
          <a:latin typeface="+mn-lt"/>
          <a:ea typeface="+mn-ea"/>
          <a:cs typeface="+mn-cs"/>
        </a:defRPr>
      </a:lvl2pPr>
      <a:lvl3pPr marL="2950994" algn="l" defTabSz="2950994" rtl="0" eaLnBrk="1" latinLnBrk="0" hangingPunct="1">
        <a:defRPr sz="5797" kern="1200">
          <a:solidFill>
            <a:schemeClr val="tx1"/>
          </a:solidFill>
          <a:latin typeface="+mn-lt"/>
          <a:ea typeface="+mn-ea"/>
          <a:cs typeface="+mn-cs"/>
        </a:defRPr>
      </a:lvl3pPr>
      <a:lvl4pPr marL="4426490" algn="l" defTabSz="2950994" rtl="0" eaLnBrk="1" latinLnBrk="0" hangingPunct="1">
        <a:defRPr sz="5797" kern="1200">
          <a:solidFill>
            <a:schemeClr val="tx1"/>
          </a:solidFill>
          <a:latin typeface="+mn-lt"/>
          <a:ea typeface="+mn-ea"/>
          <a:cs typeface="+mn-cs"/>
        </a:defRPr>
      </a:lvl4pPr>
      <a:lvl5pPr marL="5901988" algn="l" defTabSz="2950994" rtl="0" eaLnBrk="1" latinLnBrk="0" hangingPunct="1">
        <a:defRPr sz="5797" kern="1200">
          <a:solidFill>
            <a:schemeClr val="tx1"/>
          </a:solidFill>
          <a:latin typeface="+mn-lt"/>
          <a:ea typeface="+mn-ea"/>
          <a:cs typeface="+mn-cs"/>
        </a:defRPr>
      </a:lvl5pPr>
      <a:lvl6pPr marL="7377484" algn="l" defTabSz="2950994" rtl="0" eaLnBrk="1" latinLnBrk="0" hangingPunct="1">
        <a:defRPr sz="5797" kern="1200">
          <a:solidFill>
            <a:schemeClr val="tx1"/>
          </a:solidFill>
          <a:latin typeface="+mn-lt"/>
          <a:ea typeface="+mn-ea"/>
          <a:cs typeface="+mn-cs"/>
        </a:defRPr>
      </a:lvl6pPr>
      <a:lvl7pPr marL="8852981" algn="l" defTabSz="2950994" rtl="0" eaLnBrk="1" latinLnBrk="0" hangingPunct="1">
        <a:defRPr sz="5797" kern="1200">
          <a:solidFill>
            <a:schemeClr val="tx1"/>
          </a:solidFill>
          <a:latin typeface="+mn-lt"/>
          <a:ea typeface="+mn-ea"/>
          <a:cs typeface="+mn-cs"/>
        </a:defRPr>
      </a:lvl7pPr>
      <a:lvl8pPr marL="10328478" algn="l" defTabSz="2950994" rtl="0" eaLnBrk="1" latinLnBrk="0" hangingPunct="1">
        <a:defRPr sz="5797" kern="1200">
          <a:solidFill>
            <a:schemeClr val="tx1"/>
          </a:solidFill>
          <a:latin typeface="+mn-lt"/>
          <a:ea typeface="+mn-ea"/>
          <a:cs typeface="+mn-cs"/>
        </a:defRPr>
      </a:lvl8pPr>
      <a:lvl9pPr marL="11803975" algn="l" defTabSz="2950994" rtl="0" eaLnBrk="1" latinLnBrk="0" hangingPunct="1">
        <a:defRPr sz="57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1.sv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0.png"/><Relationship Id="rId5" Type="http://schemas.openxmlformats.org/officeDocument/2006/relationships/image" Target="../media/image6.png"/><Relationship Id="rId10" Type="http://schemas.microsoft.com/office/2007/relationships/hdphoto" Target="../media/hdphoto2.wdp"/><Relationship Id="rId4" Type="http://schemas.openxmlformats.org/officeDocument/2006/relationships/image" Target="../media/image5.png"/><Relationship Id="rId9" Type="http://schemas.openxmlformats.org/officeDocument/2006/relationships/image" Target="../media/image9.png"/><Relationship Id="rId1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492733" y="-247781"/>
            <a:ext cx="10410858" cy="2098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2960" tIns="307401" rIns="122960" bIns="307401"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9600" b="1" dirty="0">
                <a:solidFill>
                  <a:schemeClr val="accent3">
                    <a:lumMod val="20000"/>
                    <a:lumOff val="80000"/>
                  </a:schemeClr>
                </a:solidFill>
                <a:latin typeface="+mn-lt"/>
              </a:rPr>
              <a:t>CAR WASH STATION  </a:t>
            </a:r>
          </a:p>
        </p:txBody>
      </p:sp>
      <p:sp>
        <p:nvSpPr>
          <p:cNvPr id="5" name="Text Box 123"/>
          <p:cNvSpPr txBox="1">
            <a:spLocks noChangeArrowheads="1"/>
          </p:cNvSpPr>
          <p:nvPr/>
        </p:nvSpPr>
        <p:spPr bwMode="auto">
          <a:xfrm>
            <a:off x="3543319" y="1751260"/>
            <a:ext cx="14211301" cy="1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2960" tIns="122960" rIns="122960" bIns="12296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252" dirty="0">
                <a:solidFill>
                  <a:schemeClr val="bg1"/>
                </a:solidFill>
                <a:latin typeface="+mn-lt"/>
              </a:rPr>
              <a:t>Anas Ahmed, Raslan Razoq , and Mohamed Gamal</a:t>
            </a:r>
          </a:p>
          <a:p>
            <a:pPr algn="ctr" eaLnBrk="1" hangingPunct="1"/>
            <a:r>
              <a:rPr lang="en-US" sz="3252" dirty="0">
                <a:solidFill>
                  <a:schemeClr val="bg1"/>
                </a:solidFill>
                <a:latin typeface="+mn-lt"/>
              </a:rPr>
              <a:t>Supervised: Dr. Yazed Alsaawy</a:t>
            </a:r>
          </a:p>
          <a:p>
            <a:pPr algn="ctr" eaLnBrk="1" hangingPunct="1"/>
            <a:r>
              <a:rPr lang="en-GB" sz="3252" baseline="30000" dirty="0">
                <a:solidFill>
                  <a:schemeClr val="bg1"/>
                </a:solidFill>
                <a:latin typeface="+mn-lt"/>
              </a:rPr>
              <a:t> </a:t>
            </a:r>
            <a:r>
              <a:rPr lang="en-US" sz="3252" dirty="0">
                <a:solidFill>
                  <a:schemeClr val="bg1"/>
                </a:solidFill>
                <a:latin typeface="+mn-lt"/>
              </a:rPr>
              <a:t>Faculty of Computer and Information Systems,</a:t>
            </a:r>
            <a:r>
              <a:rPr lang="en-GB" sz="3252" dirty="0">
                <a:solidFill>
                  <a:schemeClr val="bg1"/>
                </a:solidFill>
                <a:latin typeface="+mn-lt"/>
              </a:rPr>
              <a:t> Islamic University in Madinah</a:t>
            </a:r>
          </a:p>
          <a:p>
            <a:pPr algn="ctr" eaLnBrk="1" hangingPunct="1"/>
            <a:r>
              <a:rPr lang="en-GB" sz="3252" dirty="0">
                <a:solidFill>
                  <a:schemeClr val="bg1"/>
                </a:solidFill>
                <a:latin typeface="+mn-lt"/>
              </a:rPr>
              <a:t>First Semester, 2020-2021</a:t>
            </a:r>
            <a:endParaRPr lang="en-US" sz="3252" dirty="0">
              <a:solidFill>
                <a:schemeClr val="bg1"/>
              </a:solidFill>
              <a:latin typeface="+mn-lt"/>
            </a:endParaRPr>
          </a:p>
        </p:txBody>
      </p:sp>
      <p:sp>
        <p:nvSpPr>
          <p:cNvPr id="24" name="TextBox 23"/>
          <p:cNvSpPr txBox="1"/>
          <p:nvPr/>
        </p:nvSpPr>
        <p:spPr>
          <a:xfrm>
            <a:off x="1188682" y="27155129"/>
            <a:ext cx="8320795" cy="2999423"/>
          </a:xfrm>
          <a:prstGeom prst="rect">
            <a:avLst/>
          </a:prstGeom>
          <a:solidFill>
            <a:schemeClr val="accent1">
              <a:lumMod val="40000"/>
              <a:lumOff val="60000"/>
            </a:schemeClr>
          </a:solidFill>
        </p:spPr>
        <p:txBody>
          <a:bodyPr wrap="square" lIns="61480" tIns="30740" rIns="61480" bIns="30740" rtlCol="0">
            <a:spAutoFit/>
          </a:bodyPr>
          <a:lstStyle/>
          <a:p>
            <a:pPr algn="just" eaLnBrk="1" hangingPunct="1"/>
            <a:r>
              <a:rPr lang="en-US" sz="2121" dirty="0">
                <a:latin typeface="Calibri" pitchFamily="34" charset="0"/>
              </a:rPr>
              <a:t>0</a:t>
            </a:r>
          </a:p>
          <a:p>
            <a:pPr algn="just" eaLnBrk="1" hangingPunct="1"/>
            <a:endParaRPr lang="en-US" sz="2121" dirty="0">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p:txBody>
      </p:sp>
      <p:sp>
        <p:nvSpPr>
          <p:cNvPr id="25" name="TextBox 24"/>
          <p:cNvSpPr txBox="1"/>
          <p:nvPr/>
        </p:nvSpPr>
        <p:spPr>
          <a:xfrm>
            <a:off x="1188683" y="26484342"/>
            <a:ext cx="2897356" cy="739189"/>
          </a:xfrm>
          <a:prstGeom prst="rect">
            <a:avLst/>
          </a:prstGeom>
          <a:noFill/>
        </p:spPr>
        <p:txBody>
          <a:bodyPr wrap="none" lIns="61480" tIns="30740" rIns="61480" bIns="30740" rtlCol="0">
            <a:spAutoFit/>
          </a:bodyPr>
          <a:lstStyle/>
          <a:p>
            <a:r>
              <a:rPr lang="en-US" sz="4400" b="1" dirty="0"/>
              <a:t>Conclusions</a:t>
            </a:r>
          </a:p>
        </p:txBody>
      </p:sp>
      <p:sp>
        <p:nvSpPr>
          <p:cNvPr id="26" name="TextBox 25"/>
          <p:cNvSpPr txBox="1"/>
          <p:nvPr/>
        </p:nvSpPr>
        <p:spPr>
          <a:xfrm>
            <a:off x="11585575" y="27040651"/>
            <a:ext cx="9247188" cy="3221327"/>
          </a:xfrm>
          <a:prstGeom prst="rect">
            <a:avLst/>
          </a:prstGeom>
          <a:noFill/>
        </p:spPr>
        <p:txBody>
          <a:bodyPr wrap="square" lIns="61480" tIns="61480" rIns="61480" bIns="61480" numCol="1" spcCol="434850" rtlCol="0">
            <a:noAutofit/>
          </a:bodyPr>
          <a:lstStyle/>
          <a:p>
            <a:pPr marL="307395" lvl="0" indent="-307395">
              <a:buFont typeface="+mj-lt"/>
              <a:buAutoNum type="arabicPeriod"/>
            </a:pPr>
            <a:r>
              <a:rPr lang="en-US" sz="1200" dirty="0"/>
              <a:t>Pollack, B., 2009. Mobile automated-hand car wash. U.S. Patent Application 12/150,339.</a:t>
            </a:r>
          </a:p>
          <a:p>
            <a:pPr marL="307395" lvl="0" indent="-307395">
              <a:buFont typeface="+mj-lt"/>
              <a:buAutoNum type="arabicPeriod"/>
            </a:pPr>
            <a:r>
              <a:rPr lang="en-US" sz="1200" dirty="0"/>
              <a:t>Kim, S. and Park, E., 2014. Integrated carwash client service management system with real-time work scheduling process and carwash order and reservation for a car parking facility-based hand carwash. U.S. Patent Application 14/306,232.</a:t>
            </a:r>
          </a:p>
          <a:p>
            <a:pPr marL="307395" lvl="0" indent="-307395">
              <a:buFont typeface="+mj-lt"/>
              <a:buAutoNum type="arabicPeriod"/>
            </a:pPr>
            <a:r>
              <a:rPr lang="en-US" sz="1200" dirty="0"/>
              <a:t>Z. </a:t>
            </a:r>
            <a:r>
              <a:rPr lang="en-US" sz="1200" dirty="0" err="1"/>
              <a:t>Jiuru</a:t>
            </a:r>
            <a:r>
              <a:rPr lang="en-US" sz="1200" dirty="0"/>
              <a:t>, "Comparative Study on the Service Pricing Strategy of Car Wash Industry," 2019 Chinese Control and Decision Conference (CCDC), Nanchang, China, 2019, pp. 6098-6103, </a:t>
            </a:r>
            <a:r>
              <a:rPr lang="en-US" sz="1200" dirty="0" err="1"/>
              <a:t>doi</a:t>
            </a:r>
            <a:r>
              <a:rPr lang="en-US" sz="1200" dirty="0"/>
              <a:t>: 10.1109/CCDC.2019.8833180.</a:t>
            </a:r>
          </a:p>
          <a:p>
            <a:pPr marL="307395" lvl="0" indent="-307395">
              <a:buFont typeface="+mj-lt"/>
              <a:buAutoNum type="arabicPeriod"/>
            </a:pPr>
            <a:r>
              <a:rPr lang="en-US" sz="1200" dirty="0" err="1"/>
              <a:t>Neuhofer</a:t>
            </a:r>
            <a:r>
              <a:rPr lang="en-US" sz="1200" dirty="0"/>
              <a:t>, B., </a:t>
            </a:r>
            <a:r>
              <a:rPr lang="en-US" sz="1200" dirty="0" err="1"/>
              <a:t>Buhalis</a:t>
            </a:r>
            <a:r>
              <a:rPr lang="en-US" sz="1200" dirty="0"/>
              <a:t>, D., </a:t>
            </a:r>
            <a:r>
              <a:rPr lang="en-US" sz="1200" dirty="0" err="1"/>
              <a:t>Ladkin</a:t>
            </a:r>
            <a:r>
              <a:rPr lang="en-US" sz="1200" dirty="0"/>
              <a:t>, A., “Smart technologies for personalized experiences: a case study in the hospitality domain”, Journal Electronic Markets, vol. 25, Issue 3, pp. 243-254, September 2015. Springer.</a:t>
            </a:r>
          </a:p>
          <a:p>
            <a:pPr marL="307395" lvl="0" indent="-307395">
              <a:buFont typeface="+mj-lt"/>
              <a:buAutoNum type="arabicPeriod"/>
            </a:pPr>
            <a:r>
              <a:rPr lang="en-US" sz="1200" dirty="0"/>
              <a:t>D. Fisher, “Websites are being replaced,” ABA Banking Journal, pp. 21-25, January 2012 Pollack, B., 2009. Mobile.</a:t>
            </a:r>
          </a:p>
          <a:p>
            <a:pPr marL="307395" lvl="0" indent="-307395">
              <a:buFont typeface="+mj-lt"/>
              <a:buAutoNum type="arabicPeriod"/>
            </a:pPr>
            <a:r>
              <a:rPr lang="en-US" sz="1200" dirty="0" err="1"/>
              <a:t>Jantunen</a:t>
            </a:r>
            <a:r>
              <a:rPr lang="en-US" sz="1200" dirty="0"/>
              <a:t> E., · </a:t>
            </a:r>
            <a:r>
              <a:rPr lang="en-US" sz="1200" dirty="0" err="1"/>
              <a:t>Giordamlis</a:t>
            </a:r>
            <a:r>
              <a:rPr lang="en-US" sz="1200" dirty="0"/>
              <a:t> C., · </a:t>
            </a:r>
            <a:r>
              <a:rPr lang="en-US" sz="1200" dirty="0" err="1"/>
              <a:t>Adgar</a:t>
            </a:r>
            <a:r>
              <a:rPr lang="en-US" sz="1200" dirty="0"/>
              <a:t> · A. and </a:t>
            </a:r>
            <a:r>
              <a:rPr lang="en-US" sz="1200" dirty="0" err="1"/>
              <a:t>Emmanouilidis</a:t>
            </a:r>
            <a:r>
              <a:rPr lang="en-US" sz="1200" dirty="0"/>
              <a:t> C., “Mobile devices and services maintenance”, in E-maintenance, Holmberg, K., </a:t>
            </a:r>
            <a:r>
              <a:rPr lang="en-US" sz="1200" dirty="0" err="1"/>
              <a:t>Adgar</a:t>
            </a:r>
            <a:r>
              <a:rPr lang="en-US" sz="1200" dirty="0"/>
              <a:t>, A., Arnaiz, A., </a:t>
            </a:r>
            <a:r>
              <a:rPr lang="en-US" sz="1200" dirty="0" err="1"/>
              <a:t>Jantunen</a:t>
            </a:r>
            <a:r>
              <a:rPr lang="en-US" sz="1200" dirty="0"/>
              <a:t>, E., </a:t>
            </a:r>
            <a:r>
              <a:rPr lang="en-US" sz="1200" dirty="0" err="1"/>
              <a:t>Mascolo</a:t>
            </a:r>
            <a:r>
              <a:rPr lang="en-US" sz="1200" dirty="0"/>
              <a:t> and J.,</a:t>
            </a:r>
            <a:r>
              <a:rPr lang="en-US" sz="1200" dirty="0" err="1"/>
              <a:t>Mekid</a:t>
            </a:r>
            <a:r>
              <a:rPr lang="en-US" sz="1200" dirty="0"/>
              <a:t>, S. Eds. Springer, 2010, pp. 227-246.</a:t>
            </a:r>
          </a:p>
          <a:p>
            <a:pPr marL="307395" lvl="0" indent="-307395">
              <a:buFont typeface="+mj-lt"/>
              <a:buAutoNum type="arabicPeriod"/>
            </a:pPr>
            <a:r>
              <a:rPr lang="en-US" sz="1200" dirty="0"/>
              <a:t>M. Esteves and A. Pereira, "Y.S.Y.D. - You Stay You Demand: User-centered design approach for mobile hospitality application," 2015 International Conference on Interactive Mobile Communication Technologies and Learning (IMCL), Thessaloniki, 2015, pp. 318-322,.</a:t>
            </a:r>
          </a:p>
          <a:p>
            <a:pPr marL="307395" lvl="0" indent="-307395">
              <a:buFont typeface="+mj-lt"/>
              <a:buAutoNum type="arabicPeriod"/>
            </a:pPr>
            <a:r>
              <a:rPr lang="en-US" sz="1200" dirty="0"/>
              <a:t>V. N. </a:t>
            </a:r>
            <a:r>
              <a:rPr lang="en-US" sz="1200" dirty="0" err="1"/>
              <a:t>Inukollu</a:t>
            </a:r>
            <a:r>
              <a:rPr lang="en-US" sz="1200" dirty="0"/>
              <a:t>, D. D. </a:t>
            </a:r>
            <a:r>
              <a:rPr lang="en-US" sz="1200" dirty="0" err="1"/>
              <a:t>Keshamoni</a:t>
            </a:r>
            <a:r>
              <a:rPr lang="en-US" sz="1200" dirty="0"/>
              <a:t>, T. Kang and M. </a:t>
            </a:r>
            <a:r>
              <a:rPr lang="en-US" sz="1200" dirty="0" err="1"/>
              <a:t>Inukollu</a:t>
            </a:r>
            <a:r>
              <a:rPr lang="en-US" sz="1200" dirty="0"/>
              <a:t>. Factors Influencing Quality Of Mobile Apps: Role Of Mobile App Development Life Cycle. International Journal of Software Engineering &amp; Applications (IJSEA). Available: https://arxiv.org/pdf/1410.4537.pdf, 2014. 5(5): 15-34.</a:t>
            </a:r>
          </a:p>
          <a:p>
            <a:pPr marL="307395" lvl="0" indent="-307395">
              <a:buFont typeface="+mj-lt"/>
              <a:buAutoNum type="arabicPeriod"/>
            </a:pPr>
            <a:r>
              <a:rPr lang="en-US" sz="1200" dirty="0" err="1"/>
              <a:t>Fulenwider</a:t>
            </a:r>
            <a:r>
              <a:rPr lang="en-US" sz="1200" dirty="0"/>
              <a:t>, G., “Web site creation for mobile devices”, Journal of Computing Sciences in Colleges, Vol. 28, Issue 5, pp. 132-133, May 2013.</a:t>
            </a:r>
          </a:p>
          <a:p>
            <a:pPr marL="307395" lvl="0" indent="-307395">
              <a:buFont typeface="+mj-lt"/>
              <a:buAutoNum type="arabicPeriod"/>
            </a:pPr>
            <a:r>
              <a:rPr lang="en-US" sz="1200" dirty="0" err="1"/>
              <a:t>Atawneh</a:t>
            </a:r>
            <a:r>
              <a:rPr lang="en-US" sz="1200" dirty="0"/>
              <a:t>, S., Al-</a:t>
            </a:r>
            <a:r>
              <a:rPr lang="en-US" sz="1200" dirty="0" err="1"/>
              <a:t>Kasasbeh</a:t>
            </a:r>
            <a:r>
              <a:rPr lang="en-US" sz="1200" dirty="0"/>
              <a:t>, B. and Ben </a:t>
            </a:r>
            <a:r>
              <a:rPr lang="en-US" sz="1200" dirty="0" err="1"/>
              <a:t>Rshed</a:t>
            </a:r>
            <a:r>
              <a:rPr lang="en-US" sz="1200" dirty="0"/>
              <a:t>, M. (2019) ‘Android-Based Mobile Application for Door-to-Door Product Delivery’, International Journal of Interactive Mobile Technologies, 13(3), pp. 125–142.</a:t>
            </a:r>
          </a:p>
        </p:txBody>
      </p:sp>
      <p:sp>
        <p:nvSpPr>
          <p:cNvPr id="27" name="TextBox 26"/>
          <p:cNvSpPr txBox="1"/>
          <p:nvPr/>
        </p:nvSpPr>
        <p:spPr>
          <a:xfrm>
            <a:off x="11585574" y="26438369"/>
            <a:ext cx="2689158" cy="739189"/>
          </a:xfrm>
          <a:prstGeom prst="rect">
            <a:avLst/>
          </a:prstGeom>
          <a:noFill/>
        </p:spPr>
        <p:txBody>
          <a:bodyPr wrap="none" lIns="61480" tIns="30740" rIns="61480" bIns="30740" rtlCol="0">
            <a:spAutoFit/>
          </a:bodyPr>
          <a:lstStyle/>
          <a:p>
            <a:r>
              <a:rPr lang="en-US" sz="4400" b="1" dirty="0"/>
              <a:t>References</a:t>
            </a:r>
          </a:p>
        </p:txBody>
      </p:sp>
      <p:sp>
        <p:nvSpPr>
          <p:cNvPr id="10" name="Text Box 189"/>
          <p:cNvSpPr txBox="1">
            <a:spLocks noChangeArrowheads="1"/>
          </p:cNvSpPr>
          <p:nvPr/>
        </p:nvSpPr>
        <p:spPr bwMode="auto">
          <a:xfrm>
            <a:off x="1203604" y="4742487"/>
            <a:ext cx="5943637" cy="7754864"/>
          </a:xfrm>
          <a:prstGeom prst="rect">
            <a:avLst/>
          </a:prstGeom>
          <a:solidFill>
            <a:schemeClr val="bg1"/>
          </a:solidFill>
          <a:ln w="12700">
            <a:solidFill>
              <a:schemeClr val="accent1">
                <a:lumMod val="75000"/>
              </a:schemeClr>
            </a:solidFill>
          </a:ln>
          <a:effectLst/>
        </p:spPr>
        <p:txBody>
          <a:bodyPr wrap="square" lIns="122960" tIns="122960" rIns="122960" bIns="1229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121" dirty="0">
                <a:latin typeface="Calibri" pitchFamily="34" charset="0"/>
              </a:rPr>
              <a:t>Nowadays, mobile and web applications are the best way to reach customers. Using applications to perform daily tasks is now prevalent. So, the developers always try to present the best app to make your life more comfortable. So, we thought to provide an application that would make it easier for customers to request a car wash service or book an appointment before going to the car wash station or provider, evaluate the service provided, and many advantages. We will use a flutter framework to program our application to ensure access to the largest segment of customers, and the control panel will be built using the Laravel framework. We first start with identify our aim, subject area, and argument, doing some literary analysis is the second step to read another research, journal, and conference to understand the area we are looking for after this identify the objective and the method must be the third step in the software system getting requirement, design the system, implement some code, testing, and training is the important thing for the objective, then we find a method for each objective. </a:t>
            </a:r>
          </a:p>
        </p:txBody>
      </p:sp>
      <p:sp>
        <p:nvSpPr>
          <p:cNvPr id="32" name="Rectangle 31"/>
          <p:cNvSpPr/>
          <p:nvPr/>
        </p:nvSpPr>
        <p:spPr>
          <a:xfrm>
            <a:off x="1203606" y="4057216"/>
            <a:ext cx="5943423" cy="6302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r>
              <a:rPr lang="en-US" sz="4400" b="1" dirty="0">
                <a:solidFill>
                  <a:schemeClr val="accent3">
                    <a:lumMod val="20000"/>
                    <a:lumOff val="80000"/>
                  </a:schemeClr>
                </a:solidFill>
              </a:rPr>
              <a:t>Abstract</a:t>
            </a:r>
          </a:p>
        </p:txBody>
      </p:sp>
      <p:sp>
        <p:nvSpPr>
          <p:cNvPr id="33" name="Rectangle 32"/>
          <p:cNvSpPr/>
          <p:nvPr/>
        </p:nvSpPr>
        <p:spPr>
          <a:xfrm>
            <a:off x="1203604" y="12625671"/>
            <a:ext cx="5943423" cy="6302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r>
              <a:rPr lang="en-US" sz="4400" b="1" dirty="0">
                <a:solidFill>
                  <a:schemeClr val="accent3">
                    <a:lumMod val="20000"/>
                    <a:lumOff val="80000"/>
                  </a:schemeClr>
                </a:solidFill>
              </a:rPr>
              <a:t>Literature</a:t>
            </a:r>
            <a:r>
              <a:rPr lang="en-US" sz="5400" dirty="0"/>
              <a:t> </a:t>
            </a:r>
            <a:r>
              <a:rPr lang="en-US" sz="4400" b="1" dirty="0">
                <a:solidFill>
                  <a:schemeClr val="accent3">
                    <a:lumMod val="20000"/>
                    <a:lumOff val="80000"/>
                  </a:schemeClr>
                </a:solidFill>
              </a:rPr>
              <a:t>Review</a:t>
            </a:r>
          </a:p>
        </p:txBody>
      </p:sp>
      <p:sp>
        <p:nvSpPr>
          <p:cNvPr id="34" name="Rectangle 33"/>
          <p:cNvSpPr/>
          <p:nvPr/>
        </p:nvSpPr>
        <p:spPr>
          <a:xfrm>
            <a:off x="7510960" y="4056829"/>
            <a:ext cx="12711601" cy="6302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r>
              <a:rPr lang="en-US" sz="4400" b="1" dirty="0">
                <a:solidFill>
                  <a:schemeClr val="accent3">
                    <a:lumMod val="20000"/>
                    <a:lumOff val="80000"/>
                  </a:schemeClr>
                </a:solidFill>
              </a:rPr>
              <a:t>Framework</a:t>
            </a:r>
            <a:r>
              <a:rPr lang="en-US" sz="4400" dirty="0">
                <a:solidFill>
                  <a:schemeClr val="accent3">
                    <a:lumMod val="20000"/>
                    <a:lumOff val="80000"/>
                  </a:schemeClr>
                </a:solidFill>
              </a:rPr>
              <a:t> </a:t>
            </a:r>
            <a:endParaRPr lang="en-US" sz="4400" b="1" dirty="0">
              <a:solidFill>
                <a:schemeClr val="accent3">
                  <a:lumMod val="20000"/>
                  <a:lumOff val="80000"/>
                </a:schemeClr>
              </a:solidFill>
            </a:endParaRPr>
          </a:p>
        </p:txBody>
      </p:sp>
      <p:sp>
        <p:nvSpPr>
          <p:cNvPr id="35" name="Rectangle 34"/>
          <p:cNvSpPr/>
          <p:nvPr/>
        </p:nvSpPr>
        <p:spPr>
          <a:xfrm>
            <a:off x="7510959" y="9387954"/>
            <a:ext cx="6554924" cy="6302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r>
              <a:rPr lang="en-US" sz="4400" b="1" dirty="0">
                <a:solidFill>
                  <a:schemeClr val="accent3">
                    <a:lumMod val="20000"/>
                    <a:lumOff val="80000"/>
                  </a:schemeClr>
                </a:solidFill>
              </a:rPr>
              <a:t>Aim</a:t>
            </a:r>
          </a:p>
        </p:txBody>
      </p:sp>
      <p:pic>
        <p:nvPicPr>
          <p:cNvPr id="38" name="image1.jpeg">
            <a:extLst>
              <a:ext uri="{FF2B5EF4-FFF2-40B4-BE49-F238E27FC236}">
                <a16:creationId xmlns:a16="http://schemas.microsoft.com/office/drawing/2014/main" id="{7CAF275E-0CF7-48D9-918A-4D9264252E39}"/>
              </a:ext>
            </a:extLst>
          </p:cNvPr>
          <p:cNvPicPr/>
          <p:nvPr/>
        </p:nvPicPr>
        <p:blipFill>
          <a:blip r:embed="rId2" cstate="print"/>
          <a:stretch>
            <a:fillRect/>
          </a:stretch>
        </p:blipFill>
        <p:spPr>
          <a:xfrm>
            <a:off x="182562" y="220665"/>
            <a:ext cx="3409950" cy="3355688"/>
          </a:xfrm>
          <a:prstGeom prst="rect">
            <a:avLst/>
          </a:prstGeom>
        </p:spPr>
      </p:pic>
      <p:pic>
        <p:nvPicPr>
          <p:cNvPr id="31" name="image26.jpeg">
            <a:extLst>
              <a:ext uri="{FF2B5EF4-FFF2-40B4-BE49-F238E27FC236}">
                <a16:creationId xmlns:a16="http://schemas.microsoft.com/office/drawing/2014/main" id="{77713A84-3942-41A8-AD5C-71F0E6F542E3}"/>
              </a:ext>
            </a:extLst>
          </p:cNvPr>
          <p:cNvPicPr/>
          <p:nvPr/>
        </p:nvPicPr>
        <p:blipFill>
          <a:blip r:embed="rId3">
            <a:extLst>
              <a:ext uri="{28A0092B-C50C-407E-A947-70E740481C1C}">
                <a14:useLocalDpi xmlns:a14="http://schemas.microsoft.com/office/drawing/2010/main" val="0"/>
              </a:ext>
            </a:extLst>
          </a:blip>
          <a:srcRect/>
          <a:stretch/>
        </p:blipFill>
        <p:spPr>
          <a:xfrm>
            <a:off x="7475588" y="19561372"/>
            <a:ext cx="6535744" cy="6705270"/>
          </a:xfrm>
          <a:prstGeom prst="rect">
            <a:avLst/>
          </a:prstGeom>
          <a:ln w="6350">
            <a:solidFill>
              <a:srgbClr val="002060"/>
            </a:solidFill>
          </a:ln>
        </p:spPr>
      </p:pic>
      <p:sp>
        <p:nvSpPr>
          <p:cNvPr id="39" name="Rectangle 38">
            <a:extLst>
              <a:ext uri="{FF2B5EF4-FFF2-40B4-BE49-F238E27FC236}">
                <a16:creationId xmlns:a16="http://schemas.microsoft.com/office/drawing/2014/main" id="{0EA3035D-0C04-4261-87F8-932C8F1C52C0}"/>
              </a:ext>
            </a:extLst>
          </p:cNvPr>
          <p:cNvSpPr/>
          <p:nvPr/>
        </p:nvSpPr>
        <p:spPr>
          <a:xfrm>
            <a:off x="7470824" y="18949049"/>
            <a:ext cx="6535744" cy="575795"/>
          </a:xfrm>
          <a:prstGeom prst="rect">
            <a:avLst/>
          </a:prstGeom>
          <a:solidFill>
            <a:schemeClr val="accent1">
              <a:lumMod val="75000"/>
            </a:schemeClr>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r>
              <a:rPr lang="en-US" sz="4400" b="1" dirty="0">
                <a:solidFill>
                  <a:schemeClr val="accent3">
                    <a:lumMod val="20000"/>
                    <a:lumOff val="80000"/>
                  </a:schemeClr>
                </a:solidFill>
              </a:rPr>
              <a:t>Use Cases</a:t>
            </a:r>
          </a:p>
        </p:txBody>
      </p:sp>
      <p:sp>
        <p:nvSpPr>
          <p:cNvPr id="42" name="Text Box 190">
            <a:extLst>
              <a:ext uri="{FF2B5EF4-FFF2-40B4-BE49-F238E27FC236}">
                <a16:creationId xmlns:a16="http://schemas.microsoft.com/office/drawing/2014/main" id="{00047FE6-BA3A-41E3-AEE4-04D89417D68C}"/>
              </a:ext>
            </a:extLst>
          </p:cNvPr>
          <p:cNvSpPr txBox="1">
            <a:spLocks noChangeArrowheads="1"/>
          </p:cNvSpPr>
          <p:nvPr/>
        </p:nvSpPr>
        <p:spPr bwMode="auto">
          <a:xfrm>
            <a:off x="7510959" y="10062786"/>
            <a:ext cx="6554924" cy="2677256"/>
          </a:xfrm>
          <a:prstGeom prst="rect">
            <a:avLst/>
          </a:prstGeom>
          <a:solidFill>
            <a:schemeClr val="bg1"/>
          </a:solidFill>
          <a:ln w="12700">
            <a:solidFill>
              <a:schemeClr val="accent1">
                <a:lumMod val="75000"/>
              </a:schemeClr>
            </a:solidFill>
          </a:ln>
          <a:effectLst/>
        </p:spPr>
        <p:txBody>
          <a:bodyPr wrap="square" lIns="122960" tIns="122960" rIns="122960" bIns="1229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0" marR="0" algn="just">
              <a:lnSpc>
                <a:spcPct val="107000"/>
              </a:lnSpc>
              <a:spcBef>
                <a:spcPts val="0"/>
              </a:spcBef>
              <a:spcAft>
                <a:spcPts val="800"/>
              </a:spcAft>
            </a:pPr>
            <a:r>
              <a:rPr lang="en-US" sz="2121" dirty="0">
                <a:latin typeface="Calibri" pitchFamily="34" charset="0"/>
              </a:rPr>
              <a:t>An application that will allow the user (customer) to request service, to book the car washing service at a certain time of the day (along with other washing options). The car wash station will provide the real-time availability of the service and give the customer update on when he can reserve, and the nature of the service needed, and the mode of payment.</a:t>
            </a:r>
          </a:p>
        </p:txBody>
      </p:sp>
      <p:pic>
        <p:nvPicPr>
          <p:cNvPr id="9" name="صورة 8"/>
          <p:cNvPicPr>
            <a:picLocks noChangeAspect="1"/>
          </p:cNvPicPr>
          <p:nvPr/>
        </p:nvPicPr>
        <p:blipFill>
          <a:blip r:embed="rId4">
            <a:extLst>
              <a:ext uri="{28A0092B-C50C-407E-A947-70E740481C1C}">
                <a14:useLocalDpi xmlns:a14="http://schemas.microsoft.com/office/drawing/2010/main" val="0"/>
              </a:ext>
            </a:extLst>
          </a:blip>
          <a:srcRect/>
          <a:stretch/>
        </p:blipFill>
        <p:spPr>
          <a:xfrm>
            <a:off x="7510960" y="4742609"/>
            <a:ext cx="12711601" cy="4519076"/>
          </a:xfrm>
          <a:prstGeom prst="rect">
            <a:avLst/>
          </a:prstGeom>
          <a:ln>
            <a:solidFill>
              <a:schemeClr val="tx1"/>
            </a:solidFill>
          </a:ln>
        </p:spPr>
      </p:pic>
      <p:sp>
        <p:nvSpPr>
          <p:cNvPr id="46" name="Rectangle 29">
            <a:extLst>
              <a:ext uri="{FF2B5EF4-FFF2-40B4-BE49-F238E27FC236}">
                <a16:creationId xmlns:a16="http://schemas.microsoft.com/office/drawing/2014/main" id="{AD020E3A-50AA-4AC2-8515-C29A6FC63F15}"/>
              </a:ext>
            </a:extLst>
          </p:cNvPr>
          <p:cNvSpPr/>
          <p:nvPr/>
        </p:nvSpPr>
        <p:spPr>
          <a:xfrm>
            <a:off x="14400108" y="9387525"/>
            <a:ext cx="5822453" cy="6302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r>
              <a:rPr lang="en-US" sz="4400" b="1" dirty="0">
                <a:solidFill>
                  <a:schemeClr val="accent3">
                    <a:lumMod val="20000"/>
                    <a:lumOff val="80000"/>
                  </a:schemeClr>
                </a:solidFill>
              </a:rPr>
              <a:t>Objective</a:t>
            </a:r>
          </a:p>
        </p:txBody>
      </p:sp>
      <p:sp>
        <p:nvSpPr>
          <p:cNvPr id="49" name="Text Box 189">
            <a:extLst>
              <a:ext uri="{FF2B5EF4-FFF2-40B4-BE49-F238E27FC236}">
                <a16:creationId xmlns:a16="http://schemas.microsoft.com/office/drawing/2014/main" id="{9F66DD32-174C-49D2-B498-F526E257035A}"/>
              </a:ext>
            </a:extLst>
          </p:cNvPr>
          <p:cNvSpPr txBox="1">
            <a:spLocks noChangeArrowheads="1"/>
          </p:cNvSpPr>
          <p:nvPr/>
        </p:nvSpPr>
        <p:spPr bwMode="auto">
          <a:xfrm>
            <a:off x="1203604" y="13292599"/>
            <a:ext cx="5943423" cy="12976806"/>
          </a:xfrm>
          <a:prstGeom prst="rect">
            <a:avLst/>
          </a:prstGeom>
          <a:solidFill>
            <a:schemeClr val="bg1"/>
          </a:solidFill>
          <a:ln w="12700">
            <a:solidFill>
              <a:schemeClr val="accent1">
                <a:lumMod val="75000"/>
              </a:schemeClr>
            </a:solidFill>
          </a:ln>
          <a:effectLst/>
        </p:spPr>
        <p:txBody>
          <a:bodyPr lIns="122960" tIns="122960" rIns="122960" bIns="1229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121" dirty="0">
                <a:highlight>
                  <a:srgbClr val="FFFF00"/>
                </a:highlight>
                <a:latin typeface="Calibri" pitchFamily="34" charset="0"/>
              </a:rPr>
              <a:t>0</a:t>
            </a: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highlight>
                <a:srgbClr val="FFFF00"/>
              </a:highlight>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a:p>
            <a:pPr algn="just" eaLnBrk="1" hangingPunct="1"/>
            <a:endParaRPr lang="en-US" sz="2121" dirty="0">
              <a:latin typeface="Calibri" pitchFamily="34" charset="0"/>
            </a:endParaRPr>
          </a:p>
        </p:txBody>
      </p:sp>
      <p:pic>
        <p:nvPicPr>
          <p:cNvPr id="50" name="image1.jpeg">
            <a:extLst>
              <a:ext uri="{FF2B5EF4-FFF2-40B4-BE49-F238E27FC236}">
                <a16:creationId xmlns:a16="http://schemas.microsoft.com/office/drawing/2014/main" id="{443070D1-5677-4DF5-B4D8-EDFF33DCF8BD}"/>
              </a:ext>
            </a:extLst>
          </p:cNvPr>
          <p:cNvPicPr/>
          <p:nvPr/>
        </p:nvPicPr>
        <p:blipFill>
          <a:blip r:embed="rId2" cstate="print"/>
          <a:stretch>
            <a:fillRect/>
          </a:stretch>
        </p:blipFill>
        <p:spPr>
          <a:xfrm>
            <a:off x="17803813" y="203874"/>
            <a:ext cx="3409950" cy="3355688"/>
          </a:xfrm>
          <a:prstGeom prst="rect">
            <a:avLst/>
          </a:prstGeom>
        </p:spPr>
      </p:pic>
      <p:sp>
        <p:nvSpPr>
          <p:cNvPr id="54" name="Text Box 189">
            <a:extLst>
              <a:ext uri="{FF2B5EF4-FFF2-40B4-BE49-F238E27FC236}">
                <a16:creationId xmlns:a16="http://schemas.microsoft.com/office/drawing/2014/main" id="{4A213F01-06A5-420D-B359-29A5C55E791F}"/>
              </a:ext>
            </a:extLst>
          </p:cNvPr>
          <p:cNvSpPr txBox="1">
            <a:spLocks noChangeArrowheads="1"/>
          </p:cNvSpPr>
          <p:nvPr/>
        </p:nvSpPr>
        <p:spPr bwMode="auto">
          <a:xfrm>
            <a:off x="14400109" y="10063721"/>
            <a:ext cx="5822452" cy="4844067"/>
          </a:xfrm>
          <a:prstGeom prst="rect">
            <a:avLst/>
          </a:prstGeom>
          <a:solidFill>
            <a:schemeClr val="bg1"/>
          </a:solidFill>
          <a:ln w="12700">
            <a:solidFill>
              <a:schemeClr val="accent1">
                <a:lumMod val="75000"/>
              </a:schemeClr>
            </a:solidFill>
          </a:ln>
          <a:effectLst/>
        </p:spPr>
        <p:txBody>
          <a:bodyPr wrap="square" lIns="122960" tIns="122960" rIns="122960" bIns="1229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0" marR="0" algn="just">
              <a:lnSpc>
                <a:spcPct val="107000"/>
              </a:lnSpc>
              <a:spcBef>
                <a:spcPts val="0"/>
              </a:spcBef>
              <a:spcAft>
                <a:spcPts val="800"/>
              </a:spcAft>
            </a:pPr>
            <a:r>
              <a:rPr lang="en-US" sz="1800" dirty="0">
                <a:solidFill>
                  <a:srgbClr val="000000"/>
                </a:solidFill>
                <a:effectLst/>
                <a:latin typeface="Times New Roman" panose="02020603050405020304" pitchFamily="18" charset="0"/>
                <a:ea typeface="Helvetica" panose="020B0604020202020204" pitchFamily="34" charset="0"/>
                <a:cs typeface="Arial" panose="020B0604020202020204" pitchFamily="34" charset="0"/>
              </a:rPr>
              <a:t>The main objective of the car wash system is making car wash service  full automated form the customer reservation to paying and reviewing the service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800"/>
              </a:spcAft>
            </a:pPr>
            <a:r>
              <a:rPr lang="en-US" sz="1800" dirty="0">
                <a:solidFill>
                  <a:srgbClr val="000000"/>
                </a:solidFill>
                <a:effectLst/>
                <a:latin typeface="Times New Roman" panose="02020603050405020304" pitchFamily="18" charset="0"/>
                <a:ea typeface="Helvetica" panose="020B0604020202020204" pitchFamily="34" charset="0"/>
                <a:cs typeface="Arial" panose="020B0604020202020204" pitchFamily="34" charset="0"/>
              </a:rPr>
              <a:t>Sub-objectives are: </a:t>
            </a:r>
            <a:endParaRPr lang="ar-SA" sz="1800" dirty="0">
              <a:solidFill>
                <a:srgbClr val="000000"/>
              </a:solidFill>
              <a:effectLst/>
              <a:latin typeface="Times New Roman" panose="02020603050405020304" pitchFamily="18" charset="0"/>
              <a:ea typeface="Helvetica" panose="020B0604020202020204" pitchFamily="34" charset="0"/>
              <a:cs typeface="Arial" panose="020B0604020202020204" pitchFamily="34" charset="0"/>
            </a:endParaRPr>
          </a:p>
          <a:p>
            <a:pPr marL="0" marR="0">
              <a:lnSpc>
                <a:spcPct val="115000"/>
              </a:lnSpc>
              <a:spcBef>
                <a:spcPts val="0"/>
              </a:spcBef>
              <a:spcAft>
                <a:spcPts val="800"/>
              </a:spcAft>
            </a:pPr>
            <a:endParaRPr lang="ar-SA" sz="1400" dirty="0">
              <a:solidFill>
                <a:srgbClr val="000000"/>
              </a:solidFill>
              <a:latin typeface="Times New Roman" panose="02020603050405020304" pitchFamily="18" charset="0"/>
              <a:ea typeface="Helvetica" panose="020B0604020202020204" pitchFamily="34" charset="0"/>
              <a:cs typeface="Arial" panose="020B0604020202020204" pitchFamily="34" charset="0"/>
            </a:endParaRPr>
          </a:p>
          <a:p>
            <a:pPr marL="0" marR="0">
              <a:lnSpc>
                <a:spcPct val="115000"/>
              </a:lnSpc>
              <a:spcBef>
                <a:spcPts val="0"/>
              </a:spcBef>
              <a:spcAft>
                <a:spcPts val="800"/>
              </a:spcAft>
            </a:pPr>
            <a:endParaRPr lang="en-US" sz="1400" dirty="0">
              <a:solidFill>
                <a:srgbClr val="000000"/>
              </a:solidFill>
              <a:effectLst/>
              <a:latin typeface="Times New Roman" panose="02020603050405020304" pitchFamily="18" charset="0"/>
              <a:ea typeface="Helvetica" panose="020B0604020202020204" pitchFamily="34" charset="0"/>
              <a:cs typeface="Arial" panose="020B0604020202020204" pitchFamily="34" charset="0"/>
            </a:endParaRPr>
          </a:p>
          <a:p>
            <a:pPr>
              <a:lnSpc>
                <a:spcPct val="115000"/>
              </a:lnSpc>
              <a:spcAft>
                <a:spcPts val="800"/>
              </a:spcAft>
            </a:pPr>
            <a:r>
              <a:rPr lang="en-US" sz="1400" b="1" dirty="0">
                <a:solidFill>
                  <a:srgbClr val="0070C0"/>
                </a:solidFill>
              </a:rPr>
              <a:t>	</a:t>
            </a:r>
          </a:p>
          <a:p>
            <a:pPr marL="0" marR="0">
              <a:lnSpc>
                <a:spcPct val="115000"/>
              </a:lnSpc>
              <a:spcBef>
                <a:spcPts val="0"/>
              </a:spcBef>
              <a:spcAft>
                <a:spcPts val="800"/>
              </a:spcAft>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R="0" lvl="0" algn="just">
              <a:spcBef>
                <a:spcPts val="700"/>
              </a:spcBef>
              <a:spcAft>
                <a:spcPts val="0"/>
              </a:spcAft>
            </a:pPr>
            <a:endParaRPr lang="en-US" sz="1800" dirty="0">
              <a:effectLst/>
              <a:latin typeface="Calibri" panose="020F0502020204030204" pitchFamily="34" charset="0"/>
              <a:ea typeface="Calibri" panose="020F0502020204030204" pitchFamily="34" charset="0"/>
            </a:endParaRPr>
          </a:p>
          <a:p>
            <a:pPr marR="0" lvl="0" algn="just">
              <a:spcBef>
                <a:spcPts val="700"/>
              </a:spcBef>
              <a:spcAft>
                <a:spcPts val="0"/>
              </a:spcAft>
            </a:pPr>
            <a:endParaRPr lang="en-US" sz="1000" dirty="0">
              <a:effectLst/>
              <a:latin typeface="Calibri" panose="020F0502020204030204" pitchFamily="34" charset="0"/>
              <a:ea typeface="Calibri" panose="020F0502020204030204" pitchFamily="34" charset="0"/>
            </a:endParaRPr>
          </a:p>
          <a:p>
            <a:pPr marR="0" lvl="0" algn="just">
              <a:spcBef>
                <a:spcPts val="700"/>
              </a:spcBef>
              <a:spcAft>
                <a:spcPts val="0"/>
              </a:spcAft>
            </a:pPr>
            <a:endParaRPr lang="en-US" sz="1800" dirty="0">
              <a:effectLst/>
              <a:latin typeface="Calibri" panose="020F0502020204030204" pitchFamily="34" charset="0"/>
              <a:ea typeface="Calibri" panose="020F0502020204030204" pitchFamily="34" charset="0"/>
            </a:endParaRPr>
          </a:p>
          <a:p>
            <a:pPr marR="0" lvl="0" algn="just">
              <a:spcBef>
                <a:spcPts val="700"/>
              </a:spcBef>
              <a:spcAft>
                <a:spcPts val="0"/>
              </a:spcAft>
            </a:pPr>
            <a:endParaRPr lang="en-US" sz="1800" dirty="0">
              <a:effectLst/>
              <a:latin typeface="Calibri" panose="020F0502020204030204" pitchFamily="34" charset="0"/>
              <a:ea typeface="Calibri" panose="020F0502020204030204" pitchFamily="34" charset="0"/>
            </a:endParaRPr>
          </a:p>
          <a:p>
            <a:pPr marR="0" lvl="0" algn="just">
              <a:spcBef>
                <a:spcPts val="700"/>
              </a:spcBef>
              <a:spcAft>
                <a:spcPts val="0"/>
              </a:spcAft>
            </a:pPr>
            <a:endParaRPr lang="en-US" sz="1800" dirty="0">
              <a:effectLst/>
              <a:latin typeface="Calibri" panose="020F0502020204030204" pitchFamily="34" charset="0"/>
              <a:ea typeface="Calibri" panose="020F0502020204030204" pitchFamily="34" charset="0"/>
            </a:endParaRPr>
          </a:p>
        </p:txBody>
      </p:sp>
      <p:pic>
        <p:nvPicPr>
          <p:cNvPr id="55" name="Picture 54">
            <a:extLst>
              <a:ext uri="{FF2B5EF4-FFF2-40B4-BE49-F238E27FC236}">
                <a16:creationId xmlns:a16="http://schemas.microsoft.com/office/drawing/2014/main" id="{7CF49110-B336-41A4-AF38-DAA4C44ED181}"/>
              </a:ext>
            </a:extLst>
          </p:cNvPr>
          <p:cNvPicPr/>
          <p:nvPr/>
        </p:nvPicPr>
        <p:blipFill rotWithShape="1">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b="11429"/>
          <a:stretch/>
        </p:blipFill>
        <p:spPr bwMode="auto">
          <a:xfrm>
            <a:off x="14576363" y="11829557"/>
            <a:ext cx="1079019" cy="961087"/>
          </a:xfrm>
          <a:prstGeom prst="rect">
            <a:avLst/>
          </a:prstGeom>
          <a:noFill/>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258FB370-D23E-4B22-BB07-9981ECDA6D5C}"/>
              </a:ext>
            </a:extLst>
          </p:cNvPr>
          <p:cNvSpPr txBox="1"/>
          <p:nvPr/>
        </p:nvSpPr>
        <p:spPr>
          <a:xfrm>
            <a:off x="14441948" y="12661172"/>
            <a:ext cx="1347847" cy="2308324"/>
          </a:xfrm>
          <a:prstGeom prst="rect">
            <a:avLst/>
          </a:prstGeom>
          <a:noFill/>
        </p:spPr>
        <p:txBody>
          <a:bodyPr wrap="square" rtlCol="0">
            <a:spAutoFit/>
          </a:bodyPr>
          <a:lstStyle/>
          <a:p>
            <a:pPr marR="0" lvl="0" algn="ctr">
              <a:spcBef>
                <a:spcPts val="700"/>
              </a:spcBef>
              <a:spcAft>
                <a:spcPts val="0"/>
              </a:spcAft>
            </a:pPr>
            <a:r>
              <a:rPr lang="en-US" sz="1600" b="1" dirty="0">
                <a:solidFill>
                  <a:srgbClr val="0070C0"/>
                </a:solidFill>
              </a:rPr>
              <a:t>Comfortable</a:t>
            </a:r>
            <a:r>
              <a:rPr lang="en-US" sz="1200" b="1" dirty="0">
                <a:solidFill>
                  <a:srgbClr val="0070C0"/>
                </a:solidFill>
              </a:rPr>
              <a:t> </a:t>
            </a:r>
            <a:r>
              <a:rPr lang="en-US" sz="1600" dirty="0">
                <a:solidFill>
                  <a:srgbClr val="002060"/>
                </a:solidFill>
                <a:latin typeface="Times New Roman" panose="02020603050405020304" pitchFamily="18" charset="0"/>
                <a:cs typeface="Arial" panose="020B0604020202020204" pitchFamily="34" charset="0"/>
              </a:rPr>
              <a:t>Provide a car wash service at home (according to the customer's choice of the right place for him)</a:t>
            </a:r>
            <a:endParaRPr lang="en-US" sz="1200" dirty="0">
              <a:solidFill>
                <a:srgbClr val="002060"/>
              </a:solidFill>
              <a:latin typeface="Times New Roman" panose="02020603050405020304" pitchFamily="18" charset="0"/>
              <a:cs typeface="Arial" panose="020B0604020202020204" pitchFamily="34" charset="0"/>
            </a:endParaRPr>
          </a:p>
        </p:txBody>
      </p:sp>
      <p:pic>
        <p:nvPicPr>
          <p:cNvPr id="1026" name="Picture 2" descr="Mobile payment icon flat design Royalty Free Vector Image">
            <a:extLst>
              <a:ext uri="{FF2B5EF4-FFF2-40B4-BE49-F238E27FC236}">
                <a16:creationId xmlns:a16="http://schemas.microsoft.com/office/drawing/2014/main" id="{F40B5203-F907-4684-B429-1AAF3E645FFE}"/>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6794" b="8597"/>
          <a:stretch/>
        </p:blipFill>
        <p:spPr bwMode="auto">
          <a:xfrm>
            <a:off x="16110175" y="11629834"/>
            <a:ext cx="791390" cy="73152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9D394247-6B35-4FA4-ABB3-2ED16430FB48}"/>
              </a:ext>
            </a:extLst>
          </p:cNvPr>
          <p:cNvSpPr txBox="1"/>
          <p:nvPr/>
        </p:nvSpPr>
        <p:spPr>
          <a:xfrm>
            <a:off x="15741340" y="12312632"/>
            <a:ext cx="1582290" cy="2398092"/>
          </a:xfrm>
          <a:prstGeom prst="rect">
            <a:avLst/>
          </a:prstGeom>
          <a:noFill/>
        </p:spPr>
        <p:txBody>
          <a:bodyPr wrap="square" rtlCol="0">
            <a:spAutoFit/>
          </a:bodyPr>
          <a:lstStyle/>
          <a:p>
            <a:pPr marR="0" lvl="0" algn="ctr">
              <a:spcBef>
                <a:spcPts val="700"/>
              </a:spcBef>
              <a:spcAft>
                <a:spcPts val="0"/>
              </a:spcAft>
            </a:pPr>
            <a:r>
              <a:rPr lang="en-US" sz="1600" b="1" dirty="0">
                <a:solidFill>
                  <a:srgbClr val="002060"/>
                </a:solidFill>
              </a:rPr>
              <a:t>Multiplicity</a:t>
            </a:r>
            <a:r>
              <a:rPr lang="en-US" sz="1200" b="1" dirty="0">
                <a:solidFill>
                  <a:srgbClr val="0070C0"/>
                </a:solidFill>
              </a:rPr>
              <a:t> </a:t>
            </a:r>
          </a:p>
          <a:p>
            <a:pPr marR="0" lvl="0" algn="ctr">
              <a:spcBef>
                <a:spcPts val="700"/>
              </a:spcBef>
              <a:spcAft>
                <a:spcPts val="0"/>
              </a:spcAft>
            </a:pPr>
            <a:r>
              <a:rPr lang="en-US" sz="1600" dirty="0">
                <a:solidFill>
                  <a:srgbClr val="0070C0"/>
                </a:solidFill>
                <a:latin typeface="Times New Roman" panose="02020603050405020304" pitchFamily="18" charset="0"/>
                <a:cs typeface="Arial" panose="020B0604020202020204" pitchFamily="34" charset="0"/>
              </a:rPr>
              <a:t>Provide several payment methods for the user, and the ability to pay remotely (as per customer's choice).</a:t>
            </a:r>
            <a:r>
              <a:rPr lang="ar-SA" sz="1600" dirty="0">
                <a:solidFill>
                  <a:srgbClr val="0070C0"/>
                </a:solidFill>
                <a:latin typeface="Times New Roman" panose="02020603050405020304" pitchFamily="18" charset="0"/>
                <a:cs typeface="Arial" panose="020B0604020202020204" pitchFamily="34" charset="0"/>
              </a:rPr>
              <a:t> </a:t>
            </a:r>
            <a:r>
              <a:rPr lang="en-US" sz="1400" dirty="0">
                <a:solidFill>
                  <a:srgbClr val="0070C0"/>
                </a:solidFill>
                <a:latin typeface="Times New Roman" panose="02020603050405020304" pitchFamily="18" charset="0"/>
                <a:cs typeface="Arial" panose="020B0604020202020204" pitchFamily="34" charset="0"/>
              </a:rPr>
              <a:t> </a:t>
            </a:r>
          </a:p>
        </p:txBody>
      </p:sp>
      <p:pic>
        <p:nvPicPr>
          <p:cNvPr id="1030" name="Picture 6" descr="Group, management, report, summary, user icon - Download on Iconfinder">
            <a:extLst>
              <a:ext uri="{FF2B5EF4-FFF2-40B4-BE49-F238E27FC236}">
                <a16:creationId xmlns:a16="http://schemas.microsoft.com/office/drawing/2014/main" id="{18A4DEA7-E5AC-4F03-A497-6E7C7AD456D3}"/>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7557849" y="11188587"/>
            <a:ext cx="731520" cy="731520"/>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6F4C7776-7011-45AE-8456-864AEA2EA924}"/>
              </a:ext>
            </a:extLst>
          </p:cNvPr>
          <p:cNvSpPr txBox="1"/>
          <p:nvPr/>
        </p:nvSpPr>
        <p:spPr>
          <a:xfrm>
            <a:off x="17270400" y="11857989"/>
            <a:ext cx="1340720" cy="1905650"/>
          </a:xfrm>
          <a:prstGeom prst="rect">
            <a:avLst/>
          </a:prstGeom>
          <a:noFill/>
        </p:spPr>
        <p:txBody>
          <a:bodyPr wrap="square" rtlCol="0">
            <a:spAutoFit/>
          </a:bodyPr>
          <a:lstStyle/>
          <a:p>
            <a:pPr marR="0" lvl="0" algn="ctr">
              <a:spcBef>
                <a:spcPts val="700"/>
              </a:spcBef>
              <a:spcAft>
                <a:spcPts val="0"/>
              </a:spcAft>
            </a:pPr>
            <a:r>
              <a:rPr lang="en-US" sz="1600" b="1" dirty="0">
                <a:solidFill>
                  <a:srgbClr val="0070C0"/>
                </a:solidFill>
              </a:rPr>
              <a:t>Helpful</a:t>
            </a:r>
            <a:r>
              <a:rPr lang="en-US" sz="1200" b="1" dirty="0">
                <a:solidFill>
                  <a:srgbClr val="0070C0"/>
                </a:solidFill>
              </a:rPr>
              <a:t> </a:t>
            </a:r>
          </a:p>
          <a:p>
            <a:pPr marR="0" lvl="0" algn="ctr">
              <a:spcBef>
                <a:spcPts val="700"/>
              </a:spcBef>
              <a:spcAft>
                <a:spcPts val="0"/>
              </a:spcAft>
            </a:pPr>
            <a:r>
              <a:rPr lang="en-US" sz="1600" dirty="0">
                <a:solidFill>
                  <a:srgbClr val="002060"/>
                </a:solidFill>
                <a:latin typeface="Times New Roman" panose="02020603050405020304" pitchFamily="18" charset="0"/>
                <a:cs typeface="Arial" panose="020B0604020202020204" pitchFamily="34" charset="0"/>
              </a:rPr>
              <a:t>Provide an opportunity for freelancer services for on-site car wash service.</a:t>
            </a:r>
          </a:p>
        </p:txBody>
      </p:sp>
      <p:pic>
        <p:nvPicPr>
          <p:cNvPr id="1032" name="Picture 8" descr="Account, hands, profile, summary icon - Download on Iconfinder">
            <a:extLst>
              <a:ext uri="{FF2B5EF4-FFF2-40B4-BE49-F238E27FC236}">
                <a16:creationId xmlns:a16="http://schemas.microsoft.com/office/drawing/2014/main" id="{13DB28BA-9B26-44A3-981A-493E2C68AE3C}"/>
              </a:ext>
            </a:extLst>
          </p:cNvPr>
          <p:cNvPicPr>
            <a:picLocks noChangeAspect="1" noChangeArrowheads="1"/>
          </p:cNvPicPr>
          <p:nvPr/>
        </p:nvPicPr>
        <p:blipFill>
          <a:blip r:embed="rId9" cstate="print">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7899000" y="11288670"/>
            <a:ext cx="334617" cy="215405"/>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4DF01714-DFA8-42EB-983B-38DD5B2A645C}"/>
              </a:ext>
            </a:extLst>
          </p:cNvPr>
          <p:cNvSpPr txBox="1"/>
          <p:nvPr/>
        </p:nvSpPr>
        <p:spPr>
          <a:xfrm>
            <a:off x="18525052" y="11450172"/>
            <a:ext cx="1551894" cy="3136756"/>
          </a:xfrm>
          <a:prstGeom prst="rect">
            <a:avLst/>
          </a:prstGeom>
          <a:noFill/>
        </p:spPr>
        <p:txBody>
          <a:bodyPr wrap="square" rtlCol="0">
            <a:spAutoFit/>
          </a:bodyPr>
          <a:lstStyle/>
          <a:p>
            <a:pPr marR="0" lvl="0" algn="ctr">
              <a:spcBef>
                <a:spcPts val="700"/>
              </a:spcBef>
              <a:spcAft>
                <a:spcPts val="0"/>
              </a:spcAft>
            </a:pPr>
            <a:r>
              <a:rPr lang="en-US" sz="1600" b="1" dirty="0">
                <a:solidFill>
                  <a:srgbClr val="002060"/>
                </a:solidFill>
              </a:rPr>
              <a:t>Satisfaction</a:t>
            </a:r>
            <a:r>
              <a:rPr lang="en-US" sz="1200" b="1" dirty="0">
                <a:solidFill>
                  <a:srgbClr val="0070C0"/>
                </a:solidFill>
              </a:rPr>
              <a:t> </a:t>
            </a:r>
          </a:p>
          <a:p>
            <a:pPr marR="0" lvl="0" algn="ctr">
              <a:spcBef>
                <a:spcPts val="700"/>
              </a:spcBef>
              <a:spcAft>
                <a:spcPts val="0"/>
              </a:spcAft>
            </a:pPr>
            <a:r>
              <a:rPr lang="en-US" sz="1600" dirty="0">
                <a:solidFill>
                  <a:srgbClr val="0070C0"/>
                </a:solidFill>
                <a:latin typeface="Times New Roman" panose="02020603050405020304" pitchFamily="18" charset="0"/>
                <a:cs typeface="Arial" panose="020B0604020202020204" pitchFamily="34" charset="0"/>
              </a:rPr>
              <a:t>Knowing and reviewing the evaluation of customers in the car wash application in terms of services provided and offers "feedback".</a:t>
            </a:r>
          </a:p>
        </p:txBody>
      </p:sp>
      <p:pic>
        <p:nvPicPr>
          <p:cNvPr id="60" name="Graphic 59" descr="Comment Like">
            <a:extLst>
              <a:ext uri="{FF2B5EF4-FFF2-40B4-BE49-F238E27FC236}">
                <a16:creationId xmlns:a16="http://schemas.microsoft.com/office/drawing/2014/main" id="{7B70977F-50C0-41A8-B30E-390E8D916169}"/>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19254184" y="10850631"/>
            <a:ext cx="495116" cy="495119"/>
          </a:xfrm>
          <a:prstGeom prst="rect">
            <a:avLst/>
          </a:prstGeom>
        </p:spPr>
      </p:pic>
      <p:pic>
        <p:nvPicPr>
          <p:cNvPr id="61" name="Graphic 60" descr="Comment Like">
            <a:extLst>
              <a:ext uri="{FF2B5EF4-FFF2-40B4-BE49-F238E27FC236}">
                <a16:creationId xmlns:a16="http://schemas.microsoft.com/office/drawing/2014/main" id="{77046AE0-BB6D-43DA-9081-B71929F09D09}"/>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flipH="1" flipV="1">
            <a:off x="19254644" y="11112251"/>
            <a:ext cx="495116" cy="495119"/>
          </a:xfrm>
          <a:prstGeom prst="rect">
            <a:avLst/>
          </a:prstGeom>
        </p:spPr>
      </p:pic>
      <p:pic>
        <p:nvPicPr>
          <p:cNvPr id="1042" name="Picture 18" descr="صور لـ #الملف_الشخصي #أيقونة #سؤال #علامة_استفهام #رئيس #الإنترنت">
            <a:extLst>
              <a:ext uri="{FF2B5EF4-FFF2-40B4-BE49-F238E27FC236}">
                <a16:creationId xmlns:a16="http://schemas.microsoft.com/office/drawing/2014/main" id="{03FC290D-A975-4355-81CA-C748757F9A6E}"/>
              </a:ext>
            </a:extLst>
          </p:cNvPr>
          <p:cNvPicPr>
            <a:picLocks noChangeAspect="1" noChangeArrowheads="1"/>
          </p:cNvPicPr>
          <p:nvPr/>
        </p:nvPicPr>
        <p:blipFill>
          <a:blip r:embed="rId13" cstate="print">
            <a:extLst>
              <a:ext uri="{BEBA8EAE-BF5A-486C-A8C5-ECC9F3942E4B}">
                <a14:imgProps xmlns:a14="http://schemas.microsoft.com/office/drawing/2010/main">
                  <a14:imgLayer r:embed="rId1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8837300" y="10992972"/>
            <a:ext cx="465896"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Connector: Elbow 14">
            <a:extLst>
              <a:ext uri="{FF2B5EF4-FFF2-40B4-BE49-F238E27FC236}">
                <a16:creationId xmlns:a16="http://schemas.microsoft.com/office/drawing/2014/main" id="{95E4BFCD-7F46-4179-BA48-CB155DEC89BD}"/>
              </a:ext>
            </a:extLst>
          </p:cNvPr>
          <p:cNvCxnSpPr>
            <a:cxnSpLocks/>
          </p:cNvCxnSpPr>
          <p:nvPr/>
        </p:nvCxnSpPr>
        <p:spPr>
          <a:xfrm flipV="1">
            <a:off x="14486066" y="12630257"/>
            <a:ext cx="2789064" cy="320465"/>
          </a:xfrm>
          <a:prstGeom prst="bentConnector3">
            <a:avLst>
              <a:gd name="adj1" fmla="val 45902"/>
            </a:avLst>
          </a:prstGeom>
          <a:effectLst/>
        </p:spPr>
        <p:style>
          <a:lnRef idx="2">
            <a:schemeClr val="accent1"/>
          </a:lnRef>
          <a:fillRef idx="0">
            <a:schemeClr val="accent1"/>
          </a:fillRef>
          <a:effectRef idx="1">
            <a:schemeClr val="accent1"/>
          </a:effectRef>
          <a:fontRef idx="minor">
            <a:schemeClr val="tx1"/>
          </a:fontRef>
        </p:style>
      </p:cxnSp>
      <p:cxnSp>
        <p:nvCxnSpPr>
          <p:cNvPr id="67" name="Connector: Elbow 66">
            <a:extLst>
              <a:ext uri="{FF2B5EF4-FFF2-40B4-BE49-F238E27FC236}">
                <a16:creationId xmlns:a16="http://schemas.microsoft.com/office/drawing/2014/main" id="{549F9C46-D497-42BB-BA0F-8FA24450D89C}"/>
              </a:ext>
            </a:extLst>
          </p:cNvPr>
          <p:cNvCxnSpPr>
            <a:cxnSpLocks/>
          </p:cNvCxnSpPr>
          <p:nvPr/>
        </p:nvCxnSpPr>
        <p:spPr>
          <a:xfrm flipV="1">
            <a:off x="17275954" y="12159641"/>
            <a:ext cx="913563" cy="470616"/>
          </a:xfrm>
          <a:prstGeom prst="bentConnector3">
            <a:avLst>
              <a:gd name="adj1" fmla="val 1414"/>
            </a:avLst>
          </a:prstGeom>
          <a:effectLst/>
        </p:spPr>
        <p:style>
          <a:lnRef idx="2">
            <a:schemeClr val="accent1"/>
          </a:lnRef>
          <a:fillRef idx="0">
            <a:schemeClr val="accent1"/>
          </a:fillRef>
          <a:effectRef idx="1">
            <a:schemeClr val="accent1"/>
          </a:effectRef>
          <a:fontRef idx="minor">
            <a:schemeClr val="tx1"/>
          </a:fontRef>
        </p:style>
      </p:cxnSp>
      <p:cxnSp>
        <p:nvCxnSpPr>
          <p:cNvPr id="71" name="Connector: Elbow 70">
            <a:extLst>
              <a:ext uri="{FF2B5EF4-FFF2-40B4-BE49-F238E27FC236}">
                <a16:creationId xmlns:a16="http://schemas.microsoft.com/office/drawing/2014/main" id="{172FABD0-5501-49F2-AD4D-0E1B03786320}"/>
              </a:ext>
            </a:extLst>
          </p:cNvPr>
          <p:cNvCxnSpPr>
            <a:cxnSpLocks/>
          </p:cNvCxnSpPr>
          <p:nvPr/>
        </p:nvCxnSpPr>
        <p:spPr>
          <a:xfrm flipV="1">
            <a:off x="18189517" y="11768033"/>
            <a:ext cx="1837342" cy="391608"/>
          </a:xfrm>
          <a:prstGeom prst="bentConnector3">
            <a:avLst>
              <a:gd name="adj1" fmla="val 20554"/>
            </a:avLst>
          </a:prstGeom>
          <a:effectLst/>
        </p:spPr>
        <p:style>
          <a:lnRef idx="2">
            <a:schemeClr val="accent1"/>
          </a:lnRef>
          <a:fillRef idx="0">
            <a:schemeClr val="accent1"/>
          </a:fillRef>
          <a:effectRef idx="1">
            <a:schemeClr val="accent1"/>
          </a:effectRef>
          <a:fontRef idx="minor">
            <a:schemeClr val="tx1"/>
          </a:fontRef>
        </p:style>
      </p:cxnSp>
      <p:sp>
        <p:nvSpPr>
          <p:cNvPr id="113" name="Rectangle 112">
            <a:extLst>
              <a:ext uri="{FF2B5EF4-FFF2-40B4-BE49-F238E27FC236}">
                <a16:creationId xmlns:a16="http://schemas.microsoft.com/office/drawing/2014/main" id="{C4FBBCA3-CB31-42A5-A2FD-65A14CBA663C}"/>
              </a:ext>
            </a:extLst>
          </p:cNvPr>
          <p:cNvSpPr/>
          <p:nvPr/>
        </p:nvSpPr>
        <p:spPr>
          <a:xfrm>
            <a:off x="7510959" y="12948491"/>
            <a:ext cx="6554924" cy="6302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r>
              <a:rPr lang="en-US" sz="4400" b="1" dirty="0">
                <a:solidFill>
                  <a:schemeClr val="accent3">
                    <a:lumMod val="20000"/>
                    <a:lumOff val="80000"/>
                  </a:schemeClr>
                </a:solidFill>
              </a:rPr>
              <a:t>Interface implementation</a:t>
            </a:r>
          </a:p>
        </p:txBody>
      </p:sp>
      <p:sp>
        <p:nvSpPr>
          <p:cNvPr id="132" name="Rectangle 131">
            <a:extLst>
              <a:ext uri="{FF2B5EF4-FFF2-40B4-BE49-F238E27FC236}">
                <a16:creationId xmlns:a16="http://schemas.microsoft.com/office/drawing/2014/main" id="{E99646CA-31CF-40A2-8F16-2D5EBDD0652D}"/>
              </a:ext>
            </a:extLst>
          </p:cNvPr>
          <p:cNvSpPr/>
          <p:nvPr/>
        </p:nvSpPr>
        <p:spPr>
          <a:xfrm>
            <a:off x="14395078" y="15026430"/>
            <a:ext cx="5832881" cy="6302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1480" tIns="30740" rIns="61480" bIns="30740" rtlCol="0" anchor="ctr"/>
          <a:lstStyle/>
          <a:p>
            <a:pPr algn="ctr"/>
            <a:r>
              <a:rPr lang="en-US" sz="4400" b="1" dirty="0">
                <a:solidFill>
                  <a:schemeClr val="accent3">
                    <a:lumMod val="20000"/>
                    <a:lumOff val="80000"/>
                  </a:schemeClr>
                </a:solidFill>
              </a:rPr>
              <a:t>System Analysis</a:t>
            </a:r>
          </a:p>
        </p:txBody>
      </p:sp>
      <p:sp>
        <p:nvSpPr>
          <p:cNvPr id="133" name="Text Box 189">
            <a:extLst>
              <a:ext uri="{FF2B5EF4-FFF2-40B4-BE49-F238E27FC236}">
                <a16:creationId xmlns:a16="http://schemas.microsoft.com/office/drawing/2014/main" id="{623067B9-D7EF-4F9E-88F9-0AD2FC8F2034}"/>
              </a:ext>
            </a:extLst>
          </p:cNvPr>
          <p:cNvSpPr txBox="1">
            <a:spLocks noChangeArrowheads="1"/>
          </p:cNvSpPr>
          <p:nvPr/>
        </p:nvSpPr>
        <p:spPr bwMode="auto">
          <a:xfrm>
            <a:off x="14389680" y="15708488"/>
            <a:ext cx="5832881" cy="10528059"/>
          </a:xfrm>
          <a:prstGeom prst="rect">
            <a:avLst/>
          </a:prstGeom>
          <a:solidFill>
            <a:schemeClr val="bg1"/>
          </a:solidFill>
          <a:ln w="12700">
            <a:solidFill>
              <a:schemeClr val="accent1">
                <a:lumMod val="75000"/>
              </a:schemeClr>
            </a:solidFill>
          </a:ln>
          <a:effectLst/>
        </p:spPr>
        <p:txBody>
          <a:bodyPr wrap="square" lIns="122960" tIns="122960" rIns="122960" bIns="1229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b="1" dirty="0">
                <a:solidFill>
                  <a:srgbClr val="000000"/>
                </a:solidFill>
                <a:latin typeface="Times New Roman" panose="02020603050405020304" pitchFamily="18" charset="0"/>
                <a:cs typeface="Arial" panose="020B0604020202020204" pitchFamily="34" charset="0"/>
              </a:rPr>
              <a:t>Functional Requirement</a:t>
            </a:r>
          </a:p>
          <a:p>
            <a:pPr algn="just" eaLnBrk="1" hangingPunct="1"/>
            <a:r>
              <a:rPr lang="en-US" sz="1800" dirty="0">
                <a:solidFill>
                  <a:srgbClr val="000000"/>
                </a:solidFill>
                <a:latin typeface="Times New Roman" panose="02020603050405020304" pitchFamily="18" charset="0"/>
                <a:cs typeface="Arial" panose="020B0604020202020204" pitchFamily="34" charset="0"/>
              </a:rPr>
              <a:t>Login ID: Any user who uses the application shall have a Login ID and Password.</a:t>
            </a:r>
          </a:p>
          <a:p>
            <a:pPr algn="just" eaLnBrk="1" hangingPunct="1"/>
            <a:r>
              <a:rPr lang="en-US" sz="1800" dirty="0">
                <a:solidFill>
                  <a:srgbClr val="000000"/>
                </a:solidFill>
                <a:latin typeface="Times New Roman" panose="02020603050405020304" pitchFamily="18" charset="0"/>
                <a:cs typeface="Arial" panose="020B0604020202020204" pitchFamily="34" charset="0"/>
              </a:rPr>
              <a:t>Appointment Booking: The app will allow the customer to book the most appropriate time and date to wash the car.</a:t>
            </a:r>
          </a:p>
          <a:p>
            <a:pPr algn="just" eaLnBrk="1" hangingPunct="1"/>
            <a:r>
              <a:rPr lang="en-US" sz="1800" dirty="0">
                <a:solidFill>
                  <a:srgbClr val="000000"/>
                </a:solidFill>
                <a:latin typeface="Times New Roman" panose="02020603050405020304" pitchFamily="18" charset="0"/>
                <a:cs typeface="Arial" panose="020B0604020202020204" pitchFamily="34" charset="0"/>
              </a:rPr>
              <a:t>Appointment availability: The application should allow the user if there is any available appointment to wash the car and the name of the car wash laundries. </a:t>
            </a:r>
          </a:p>
          <a:p>
            <a:pPr algn="just" eaLnBrk="1" hangingPunct="1"/>
            <a:r>
              <a:rPr lang="en-US" sz="1800" dirty="0">
                <a:solidFill>
                  <a:srgbClr val="000000"/>
                </a:solidFill>
                <a:latin typeface="Times New Roman" panose="02020603050405020304" pitchFamily="18" charset="0"/>
                <a:cs typeface="Arial" panose="020B0604020202020204" pitchFamily="34" charset="0"/>
              </a:rPr>
              <a:t>The information about car wash: The application should allow the user to view the car wash information and services.</a:t>
            </a:r>
          </a:p>
          <a:p>
            <a:pPr algn="just" eaLnBrk="1" hangingPunct="1"/>
            <a:r>
              <a:rPr lang="en-US" sz="1800" dirty="0">
                <a:solidFill>
                  <a:srgbClr val="000000"/>
                </a:solidFill>
                <a:latin typeface="Times New Roman" panose="02020603050405020304" pitchFamily="18" charset="0"/>
                <a:cs typeface="Arial" panose="020B0604020202020204" pitchFamily="34" charset="0"/>
              </a:rPr>
              <a:t>Service type: Request a car wash service, whether in a car wash place or another place.</a:t>
            </a:r>
          </a:p>
          <a:p>
            <a:pPr algn="just" eaLnBrk="1" hangingPunct="1"/>
            <a:r>
              <a:rPr lang="en-US" sz="1800" dirty="0">
                <a:solidFill>
                  <a:srgbClr val="000000"/>
                </a:solidFill>
                <a:latin typeface="Times New Roman" panose="02020603050405020304" pitchFamily="18" charset="0"/>
                <a:cs typeface="Arial" panose="020B0604020202020204" pitchFamily="34" charset="0"/>
              </a:rPr>
              <a:t>Payment method: The application should allow providing several payment methods for users. </a:t>
            </a:r>
          </a:p>
          <a:p>
            <a:pPr algn="just" eaLnBrk="1" hangingPunct="1"/>
            <a:r>
              <a:rPr lang="en-US" sz="1800" dirty="0">
                <a:solidFill>
                  <a:srgbClr val="000000"/>
                </a:solidFill>
                <a:latin typeface="Times New Roman" panose="02020603050405020304" pitchFamily="18" charset="0"/>
                <a:cs typeface="Arial" panose="020B0604020202020204" pitchFamily="34" charset="0"/>
              </a:rPr>
              <a:t>The user review: The application should allow the user to write a review and report on the service provided and the available offers.</a:t>
            </a:r>
          </a:p>
          <a:p>
            <a:pPr algn="just" eaLnBrk="1" hangingPunct="1"/>
            <a:r>
              <a:rPr lang="en-US" sz="1800" dirty="0">
                <a:solidFill>
                  <a:srgbClr val="000000"/>
                </a:solidFill>
                <a:latin typeface="Times New Roman" panose="02020603050405020304" pitchFamily="18" charset="0"/>
                <a:cs typeface="Arial" panose="020B0604020202020204" pitchFamily="34" charset="0"/>
              </a:rPr>
              <a:t>Independent work: The application should allow to enabling laundry workers to participate in free or independent work.</a:t>
            </a:r>
          </a:p>
          <a:p>
            <a:pPr algn="just" eaLnBrk="1" hangingPunct="1"/>
            <a:r>
              <a:rPr lang="en-US" sz="2000" b="1" dirty="0">
                <a:solidFill>
                  <a:srgbClr val="000000"/>
                </a:solidFill>
                <a:latin typeface="Times New Roman" panose="02020603050405020304" pitchFamily="18" charset="0"/>
                <a:cs typeface="Arial" panose="020B0604020202020204" pitchFamily="34" charset="0"/>
              </a:rPr>
              <a:t>Non-functional Requirement</a:t>
            </a:r>
            <a:endParaRPr lang="en-US" sz="2000" dirty="0">
              <a:solidFill>
                <a:srgbClr val="000000"/>
              </a:solidFill>
              <a:latin typeface="Times New Roman" panose="02020603050405020304" pitchFamily="18" charset="0"/>
              <a:cs typeface="Arial" panose="020B0604020202020204" pitchFamily="34" charset="0"/>
            </a:endParaRPr>
          </a:p>
          <a:p>
            <a:pPr algn="just" eaLnBrk="1" hangingPunct="1"/>
            <a:r>
              <a:rPr lang="en-US" sz="1800" dirty="0">
                <a:solidFill>
                  <a:srgbClr val="000000"/>
                </a:solidFill>
                <a:latin typeface="Times New Roman" panose="02020603050405020304" pitchFamily="18" charset="0"/>
                <a:cs typeface="Arial" panose="020B0604020202020204" pitchFamily="34" charset="0"/>
              </a:rPr>
              <a:t>User Identification: The application requires the user to identify themselves and register with the application.</a:t>
            </a:r>
          </a:p>
          <a:p>
            <a:pPr algn="just" eaLnBrk="1" hangingPunct="1"/>
            <a:r>
              <a:rPr lang="en-US" sz="1800" dirty="0">
                <a:solidFill>
                  <a:srgbClr val="000000"/>
                </a:solidFill>
                <a:latin typeface="Times New Roman" panose="02020603050405020304" pitchFamily="18" charset="0"/>
                <a:cs typeface="Arial" panose="020B0604020202020204" pitchFamily="34" charset="0"/>
              </a:rPr>
              <a:t>Modification: Any modification (insert, delete, and update) for the Database shall be synchronized and done only by the user in the ward. </a:t>
            </a:r>
          </a:p>
          <a:p>
            <a:pPr algn="just" eaLnBrk="1" hangingPunct="1"/>
            <a:r>
              <a:rPr lang="en-US" sz="1800" dirty="0">
                <a:solidFill>
                  <a:srgbClr val="000000"/>
                </a:solidFill>
                <a:latin typeface="Times New Roman" panose="02020603050405020304" pitchFamily="18" charset="0"/>
                <a:cs typeface="Arial" panose="020B0604020202020204" pitchFamily="34" charset="0"/>
              </a:rPr>
              <a:t>Rights of car wash employees: Car wash personnel must be able to view all information but will not be able to modify any information in it. </a:t>
            </a:r>
          </a:p>
          <a:p>
            <a:pPr algn="just" eaLnBrk="1" hangingPunct="1"/>
            <a:r>
              <a:rPr lang="en-US" sz="1800" dirty="0">
                <a:solidFill>
                  <a:srgbClr val="000000"/>
                </a:solidFill>
                <a:latin typeface="Times New Roman" panose="02020603050405020304" pitchFamily="18" charset="0"/>
                <a:cs typeface="Arial" panose="020B0604020202020204" pitchFamily="34" charset="0"/>
              </a:rPr>
              <a:t>Administrators' Rights: Administrators must be able to view and amend all information and add new services. </a:t>
            </a:r>
          </a:p>
          <a:p>
            <a:pPr algn="just" eaLnBrk="1" hangingPunct="1"/>
            <a:r>
              <a:rPr lang="en-US" sz="1800" dirty="0">
                <a:solidFill>
                  <a:srgbClr val="000000"/>
                </a:solidFill>
                <a:latin typeface="Times New Roman" panose="02020603050405020304" pitchFamily="18" charset="0"/>
                <a:cs typeface="Arial" panose="020B0604020202020204" pitchFamily="34" charset="0"/>
              </a:rPr>
              <a:t>Response Time: The system shall give responses in 1 second after checking the user information and the information of car wash laundries. </a:t>
            </a:r>
          </a:p>
          <a:p>
            <a:pPr algn="just" eaLnBrk="1" hangingPunct="1"/>
            <a:r>
              <a:rPr lang="en-US" sz="1800" dirty="0">
                <a:solidFill>
                  <a:srgbClr val="000000"/>
                </a:solidFill>
                <a:latin typeface="Times New Roman" panose="02020603050405020304" pitchFamily="18" charset="0"/>
                <a:cs typeface="Arial" panose="020B0604020202020204" pitchFamily="34" charset="0"/>
              </a:rPr>
              <a:t>User-interface: The user-interface screen shall respond within 5 seconds. </a:t>
            </a:r>
          </a:p>
          <a:p>
            <a:pPr algn="just" eaLnBrk="1" hangingPunct="1"/>
            <a:r>
              <a:rPr lang="en-US" sz="1800" dirty="0">
                <a:solidFill>
                  <a:srgbClr val="000000"/>
                </a:solidFill>
                <a:latin typeface="Times New Roman" panose="02020603050405020304" pitchFamily="18" charset="0"/>
                <a:cs typeface="Arial" panose="020B0604020202020204" pitchFamily="34" charset="0"/>
              </a:rPr>
              <a:t>Availability: The system shall be available all the time.</a:t>
            </a:r>
          </a:p>
        </p:txBody>
      </p:sp>
      <p:sp>
        <p:nvSpPr>
          <p:cNvPr id="134" name="Text Box 189">
            <a:extLst>
              <a:ext uri="{FF2B5EF4-FFF2-40B4-BE49-F238E27FC236}">
                <a16:creationId xmlns:a16="http://schemas.microsoft.com/office/drawing/2014/main" id="{771BB8CC-B5B0-481E-AD4A-F57E406A3308}"/>
              </a:ext>
            </a:extLst>
          </p:cNvPr>
          <p:cNvSpPr txBox="1">
            <a:spLocks noChangeArrowheads="1"/>
          </p:cNvSpPr>
          <p:nvPr/>
        </p:nvSpPr>
        <p:spPr bwMode="auto">
          <a:xfrm>
            <a:off x="7510959" y="13615265"/>
            <a:ext cx="6554924" cy="5234302"/>
          </a:xfrm>
          <a:prstGeom prst="rect">
            <a:avLst/>
          </a:prstGeom>
          <a:solidFill>
            <a:schemeClr val="bg1"/>
          </a:solidFill>
          <a:ln w="12700">
            <a:solidFill>
              <a:schemeClr val="accent1">
                <a:lumMod val="75000"/>
              </a:schemeClr>
            </a:solidFill>
          </a:ln>
          <a:effectLst/>
        </p:spPr>
        <p:txBody>
          <a:bodyPr wrap="square" lIns="122960" tIns="122960" rIns="122960" bIns="1229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800" dirty="0">
                <a:highlight>
                  <a:srgbClr val="FFFF00"/>
                </a:highlight>
                <a:latin typeface="Calibri" pitchFamily="34" charset="0"/>
              </a:rPr>
              <a:t> </a:t>
            </a:r>
          </a:p>
          <a:p>
            <a:pPr algn="just" eaLnBrk="1" hangingPunct="1"/>
            <a:endParaRPr lang="en-US" sz="1800" dirty="0">
              <a:highlight>
                <a:srgbClr val="FFFF00"/>
              </a:highlight>
              <a:latin typeface="Calibri" pitchFamily="34" charset="0"/>
            </a:endParaRPr>
          </a:p>
          <a:p>
            <a:pPr algn="just" eaLnBrk="1" hangingPunct="1"/>
            <a:endParaRPr lang="en-US" sz="1800" dirty="0">
              <a:highlight>
                <a:srgbClr val="FFFF00"/>
              </a:highlight>
              <a:latin typeface="Calibri" pitchFamily="34" charset="0"/>
            </a:endParaRPr>
          </a:p>
          <a:p>
            <a:pPr algn="just" eaLnBrk="1" hangingPunct="1"/>
            <a:endParaRPr lang="en-US" sz="1800" dirty="0">
              <a:highlight>
                <a:srgbClr val="FFFF00"/>
              </a:highlight>
              <a:latin typeface="Calibri" pitchFamily="34" charset="0"/>
            </a:endParaRPr>
          </a:p>
          <a:p>
            <a:pPr algn="just" eaLnBrk="1" hangingPunct="1"/>
            <a:endParaRPr lang="en-US" sz="1800" dirty="0">
              <a:highlight>
                <a:srgbClr val="FFFF00"/>
              </a:highlight>
              <a:latin typeface="Calibri" pitchFamily="34" charset="0"/>
            </a:endParaRPr>
          </a:p>
          <a:p>
            <a:pPr algn="just" eaLnBrk="1" hangingPunct="1"/>
            <a:endParaRPr lang="en-US" sz="1800" dirty="0">
              <a:highlight>
                <a:srgbClr val="FFFF00"/>
              </a:highlight>
              <a:latin typeface="Calibri" pitchFamily="34" charset="0"/>
            </a:endParaRPr>
          </a:p>
          <a:p>
            <a:pPr algn="just" eaLnBrk="1" hangingPunct="1"/>
            <a:endParaRPr lang="en-US" sz="1800" dirty="0">
              <a:highlight>
                <a:srgbClr val="FFFF00"/>
              </a:highlight>
              <a:latin typeface="Calibri" pitchFamily="34" charset="0"/>
            </a:endParaRPr>
          </a:p>
          <a:p>
            <a:pPr algn="just" eaLnBrk="1" hangingPunct="1"/>
            <a:endParaRPr lang="en-US" sz="1800" dirty="0">
              <a:highlight>
                <a:srgbClr val="FFFF00"/>
              </a:highlight>
              <a:latin typeface="Calibri" pitchFamily="34" charset="0"/>
            </a:endParaRPr>
          </a:p>
          <a:p>
            <a:pPr algn="just" eaLnBrk="1" hangingPunct="1"/>
            <a:endParaRPr lang="en-US" sz="1800" dirty="0">
              <a:highlight>
                <a:srgbClr val="FFFF00"/>
              </a:highlight>
              <a:latin typeface="Calibri" pitchFamily="34" charset="0"/>
            </a:endParaRPr>
          </a:p>
          <a:p>
            <a:pPr algn="just" eaLnBrk="1" hangingPunct="1"/>
            <a:endParaRPr lang="en-US" sz="1800" dirty="0">
              <a:highlight>
                <a:srgbClr val="FFFF00"/>
              </a:highlight>
              <a:latin typeface="Calibri" pitchFamily="34" charset="0"/>
            </a:endParaRPr>
          </a:p>
          <a:p>
            <a:pPr algn="just" eaLnBrk="1" hangingPunct="1"/>
            <a:endParaRPr lang="en-US" sz="1800" dirty="0">
              <a:highlight>
                <a:srgbClr val="FFFF00"/>
              </a:highlight>
              <a:latin typeface="Calibri" pitchFamily="34" charset="0"/>
            </a:endParaRPr>
          </a:p>
          <a:p>
            <a:pPr algn="just" eaLnBrk="1" hangingPunct="1"/>
            <a:endParaRPr lang="en-US" sz="1800" dirty="0">
              <a:highlight>
                <a:srgbClr val="FFFF00"/>
              </a:highlight>
              <a:latin typeface="Calibri" pitchFamily="34" charset="0"/>
            </a:endParaRPr>
          </a:p>
          <a:p>
            <a:pPr algn="just" eaLnBrk="1" hangingPunct="1"/>
            <a:endParaRPr lang="en-US" sz="1800" dirty="0">
              <a:highlight>
                <a:srgbClr val="FFFF00"/>
              </a:highlight>
              <a:latin typeface="Calibri" pitchFamily="34" charset="0"/>
            </a:endParaRPr>
          </a:p>
          <a:p>
            <a:pPr algn="just" eaLnBrk="1" hangingPunct="1"/>
            <a:endParaRPr lang="en-US" sz="1800" dirty="0">
              <a:highlight>
                <a:srgbClr val="FFFF00"/>
              </a:highlight>
              <a:latin typeface="Calibri" pitchFamily="34" charset="0"/>
            </a:endParaRPr>
          </a:p>
          <a:p>
            <a:pPr algn="just" eaLnBrk="1" hangingPunct="1"/>
            <a:endParaRPr lang="en-US" sz="1800" dirty="0">
              <a:highlight>
                <a:srgbClr val="FFFF00"/>
              </a:highlight>
              <a:latin typeface="Calibri" pitchFamily="34" charset="0"/>
            </a:endParaRPr>
          </a:p>
          <a:p>
            <a:pPr algn="just" eaLnBrk="1" hangingPunct="1"/>
            <a:r>
              <a:rPr lang="en-US" sz="1800" dirty="0">
                <a:highlight>
                  <a:srgbClr val="FFFF00"/>
                </a:highlight>
                <a:latin typeface="Calibri" pitchFamily="34" charset="0"/>
              </a:rPr>
              <a:t>  </a:t>
            </a:r>
          </a:p>
          <a:p>
            <a:pPr algn="just" eaLnBrk="1" hangingPunct="1"/>
            <a:endParaRPr lang="en-US" sz="1800" dirty="0">
              <a:highlight>
                <a:srgbClr val="FFFF00"/>
              </a:highlight>
              <a:latin typeface="Calibri" pitchFamily="34" charset="0"/>
            </a:endParaRPr>
          </a:p>
          <a:p>
            <a:pPr algn="just" eaLnBrk="1" hangingPunct="1"/>
            <a:endParaRPr lang="en-US" sz="1800" dirty="0">
              <a:highlight>
                <a:srgbClr val="FFFF00"/>
              </a:highlight>
              <a:latin typeface="Calibri" pitchFamily="34" charset="0"/>
            </a:endParaRPr>
          </a:p>
        </p:txBody>
      </p:sp>
      <p:sp>
        <p:nvSpPr>
          <p:cNvPr id="1044" name="TextBox 1043">
            <a:extLst>
              <a:ext uri="{FF2B5EF4-FFF2-40B4-BE49-F238E27FC236}">
                <a16:creationId xmlns:a16="http://schemas.microsoft.com/office/drawing/2014/main" id="{33DFC34E-B575-4AAD-A948-92F702ADF872}"/>
              </a:ext>
            </a:extLst>
          </p:cNvPr>
          <p:cNvSpPr txBox="1"/>
          <p:nvPr/>
        </p:nvSpPr>
        <p:spPr>
          <a:xfrm>
            <a:off x="16794162" y="30063401"/>
            <a:ext cx="4602163" cy="184666"/>
          </a:xfrm>
          <a:prstGeom prst="rect">
            <a:avLst/>
          </a:prstGeom>
          <a:solidFill>
            <a:srgbClr val="B9CDE5"/>
          </a:solidFill>
        </p:spPr>
        <p:txBody>
          <a:bodyPr wrap="square" rtlCol="0">
            <a:spAutoFit/>
          </a:bodyPr>
          <a:lstStyle/>
          <a:p>
            <a:endParaRPr lang="en-US" sz="600" dirty="0"/>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3317</TotalTime>
  <Words>1173</Words>
  <Application>Microsoft Office PowerPoint</Application>
  <PresentationFormat>Custom</PresentationFormat>
  <Paragraphs>120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محمد  جمال  محروس العجوزة</cp:lastModifiedBy>
  <cp:revision>118</cp:revision>
  <cp:lastPrinted>2013-02-12T02:21:55Z</cp:lastPrinted>
  <dcterms:created xsi:type="dcterms:W3CDTF">2013-02-10T21:14:48Z</dcterms:created>
  <dcterms:modified xsi:type="dcterms:W3CDTF">2020-12-11T22:33:54Z</dcterms:modified>
</cp:coreProperties>
</file>