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8" r:id="rId19"/>
    <p:sldId id="279" r:id="rId20"/>
    <p:sldId id="280"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000" autoAdjust="0"/>
  </p:normalViewPr>
  <p:slideViewPr>
    <p:cSldViewPr snapToGrid="0">
      <p:cViewPr varScale="1">
        <p:scale>
          <a:sx n="57" d="100"/>
          <a:sy n="57"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668A7D-0E54-4BFD-8C1A-1ED4C011952C}" type="datetimeFigureOut">
              <a:rPr lang="fr-FR" smtClean="0"/>
              <a:t>30/06/2017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EB517-DE52-46F6-88F3-A4ADC6265524}" type="slidenum">
              <a:rPr lang="fr-FR" smtClean="0"/>
              <a:t>‹N°›</a:t>
            </a:fld>
            <a:endParaRPr lang="fr-FR"/>
          </a:p>
        </p:txBody>
      </p:sp>
    </p:spTree>
    <p:extLst>
      <p:ext uri="{BB962C8B-B14F-4D97-AF65-F5344CB8AC3E}">
        <p14:creationId xmlns:p14="http://schemas.microsoft.com/office/powerpoint/2010/main" val="1113953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fr.wikipedia.org/wiki/MySQL#cite_note-3" TargetMode="External"/><Relationship Id="rId3" Type="http://schemas.openxmlformats.org/officeDocument/2006/relationships/hyperlink" Target="https://fr.wikipedia.org/wiki/Alphabet_phon%C3%A9tique_international" TargetMode="External"/><Relationship Id="rId7" Type="http://schemas.openxmlformats.org/officeDocument/2006/relationships/hyperlink" Target="https://fr.wikipedia.org/wiki/Base_de_donn%C3%A9es"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fr.wikipedia.org/wiki/Logiciel_propri%C3%A9taire" TargetMode="External"/><Relationship Id="rId11" Type="http://schemas.openxmlformats.org/officeDocument/2006/relationships/hyperlink" Target="https://fr.wikipedia.org/wiki/Microsoft_SQL_Server" TargetMode="External"/><Relationship Id="rId5" Type="http://schemas.openxmlformats.org/officeDocument/2006/relationships/hyperlink" Target="https://fr.wikipedia.org/wiki/Licence_publique_g%C3%A9n%C3%A9rale_GNU" TargetMode="External"/><Relationship Id="rId10" Type="http://schemas.openxmlformats.org/officeDocument/2006/relationships/hyperlink" Target="https://fr.wikipedia.org/wiki/Informix" TargetMode="External"/><Relationship Id="rId4" Type="http://schemas.openxmlformats.org/officeDocument/2006/relationships/hyperlink" Target="https://fr.wikipedia.org/wiki/Syst%C3%A8me_de_gestion_de_base_de_donn%C3%A9es" TargetMode="External"/><Relationship Id="rId9" Type="http://schemas.openxmlformats.org/officeDocument/2006/relationships/hyperlink" Target="https://fr.wikipedia.org/wiki/Oracle_Databas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Nous sommes emmenés dans le cadre de ce projet de faire l’analyse, la conception et la réalisation d’une application de jeu de dés en utilisant les patrons de conception vus durant le cours de conception d’applications distribuées.</a:t>
            </a:r>
          </a:p>
        </p:txBody>
      </p:sp>
      <p:sp>
        <p:nvSpPr>
          <p:cNvPr id="4" name="Espace réservé du numéro de diapositive 3"/>
          <p:cNvSpPr>
            <a:spLocks noGrp="1"/>
          </p:cNvSpPr>
          <p:nvPr>
            <p:ph type="sldNum" sz="quarter" idx="10"/>
          </p:nvPr>
        </p:nvSpPr>
        <p:spPr/>
        <p:txBody>
          <a:bodyPr/>
          <a:lstStyle/>
          <a:p>
            <a:fld id="{4A0EB517-DE52-46F6-88F3-A4ADC6265524}" type="slidenum">
              <a:rPr lang="fr-FR" smtClean="0"/>
              <a:t>3</a:t>
            </a:fld>
            <a:endParaRPr lang="fr-FR"/>
          </a:p>
        </p:txBody>
      </p:sp>
    </p:spTree>
    <p:extLst>
      <p:ext uri="{BB962C8B-B14F-4D97-AF65-F5344CB8AC3E}">
        <p14:creationId xmlns:p14="http://schemas.microsoft.com/office/powerpoint/2010/main" val="61976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dirty="0" smtClean="0">
                <a:latin typeface="Calibri" panose="020F0502020204030204" pitchFamily="34" charset="0"/>
                <a:ea typeface="Calibri" panose="020F0502020204030204" pitchFamily="34" charset="0"/>
                <a:cs typeface="Arial" panose="020B0604020202020204" pitchFamily="34" charset="0"/>
              </a:rPr>
              <a:t>Plusieurs parties contient une seul </a:t>
            </a:r>
            <a:r>
              <a:rPr lang="fr-FR" dirty="0" err="1" smtClean="0">
                <a:latin typeface="Calibri" panose="020F0502020204030204" pitchFamily="34" charset="0"/>
                <a:ea typeface="Calibri" panose="020F0502020204030204" pitchFamily="34" charset="0"/>
                <a:cs typeface="Arial" panose="020B0604020202020204" pitchFamily="34" charset="0"/>
              </a:rPr>
              <a:t>DBFactory</a:t>
            </a:r>
            <a:endParaRPr lang="fr-FR" dirty="0" smtClean="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dirty="0" smtClean="0">
                <a:latin typeface="Calibri" panose="020F0502020204030204" pitchFamily="34" charset="0"/>
                <a:ea typeface="Calibri" panose="020F0502020204030204" pitchFamily="34" charset="0"/>
                <a:cs typeface="Arial" panose="020B0604020202020204" pitchFamily="34" charset="0"/>
              </a:rPr>
              <a:t>Plusieurs parties à deux dés</a:t>
            </a:r>
          </a:p>
          <a:p>
            <a:pPr>
              <a:lnSpc>
                <a:spcPct val="107000"/>
              </a:lnSpc>
              <a:spcAft>
                <a:spcPts val="800"/>
              </a:spcAft>
            </a:pPr>
            <a:r>
              <a:rPr lang="fr-FR" dirty="0" err="1" smtClean="0">
                <a:latin typeface="Calibri" panose="020F0502020204030204" pitchFamily="34" charset="0"/>
                <a:ea typeface="Calibri" panose="020F0502020204030204" pitchFamily="34" charset="0"/>
                <a:cs typeface="Arial" panose="020B0604020202020204" pitchFamily="34" charset="0"/>
              </a:rPr>
              <a:t>MySqlDB</a:t>
            </a:r>
            <a:r>
              <a:rPr lang="fr-FR" dirty="0" smtClean="0">
                <a:latin typeface="Calibri" panose="020F0502020204030204" pitchFamily="34" charset="0"/>
                <a:ea typeface="Calibri" panose="020F0502020204030204" pitchFamily="34" charset="0"/>
                <a:cs typeface="Arial" panose="020B0604020202020204" pitchFamily="34" charset="0"/>
              </a:rPr>
              <a:t> hérite de </a:t>
            </a:r>
            <a:r>
              <a:rPr lang="fr-FR" dirty="0" err="1" smtClean="0">
                <a:latin typeface="Calibri" panose="020F0502020204030204" pitchFamily="34" charset="0"/>
                <a:ea typeface="Calibri" panose="020F0502020204030204" pitchFamily="34" charset="0"/>
                <a:cs typeface="Arial" panose="020B0604020202020204" pitchFamily="34" charset="0"/>
              </a:rPr>
              <a:t>DBFactory</a:t>
            </a:r>
            <a:endParaRPr lang="fr-FR" dirty="0" smtClean="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dirty="0" err="1" smtClean="0">
                <a:latin typeface="Calibri" panose="020F0502020204030204" pitchFamily="34" charset="0"/>
                <a:ea typeface="Calibri" panose="020F0502020204030204" pitchFamily="34" charset="0"/>
                <a:cs typeface="Arial" panose="020B0604020202020204" pitchFamily="34" charset="0"/>
              </a:rPr>
              <a:t>XmlDB</a:t>
            </a:r>
            <a:r>
              <a:rPr lang="fr-FR" dirty="0" smtClean="0">
                <a:latin typeface="Calibri" panose="020F0502020204030204" pitchFamily="34" charset="0"/>
                <a:ea typeface="Calibri" panose="020F0502020204030204" pitchFamily="34" charset="0"/>
                <a:cs typeface="Arial" panose="020B0604020202020204" pitchFamily="34" charset="0"/>
              </a:rPr>
              <a:t> hérite de </a:t>
            </a:r>
            <a:r>
              <a:rPr lang="fr-FR" dirty="0" err="1" smtClean="0">
                <a:latin typeface="Calibri" panose="020F0502020204030204" pitchFamily="34" charset="0"/>
                <a:ea typeface="Calibri" panose="020F0502020204030204" pitchFamily="34" charset="0"/>
                <a:cs typeface="Arial" panose="020B0604020202020204" pitchFamily="34" charset="0"/>
              </a:rPr>
              <a:t>DBFactory</a:t>
            </a:r>
            <a:endParaRPr lang="fr-FR" dirty="0" smtClean="0">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Espace réservé du numéro de diapositive 3"/>
          <p:cNvSpPr>
            <a:spLocks noGrp="1"/>
          </p:cNvSpPr>
          <p:nvPr>
            <p:ph type="sldNum" sz="quarter" idx="10"/>
          </p:nvPr>
        </p:nvSpPr>
        <p:spPr/>
        <p:txBody>
          <a:bodyPr/>
          <a:lstStyle/>
          <a:p>
            <a:fld id="{4A0EB517-DE52-46F6-88F3-A4ADC6265524}" type="slidenum">
              <a:rPr lang="fr-FR" smtClean="0"/>
              <a:t>10</a:t>
            </a:fld>
            <a:endParaRPr lang="fr-FR"/>
          </a:p>
        </p:txBody>
      </p:sp>
    </p:spTree>
    <p:extLst>
      <p:ext uri="{BB962C8B-B14F-4D97-AF65-F5344CB8AC3E}">
        <p14:creationId xmlns:p14="http://schemas.microsoft.com/office/powerpoint/2010/main" val="4227065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kern="1200" dirty="0" smtClean="0">
                <a:solidFill>
                  <a:schemeClr val="tx1"/>
                </a:solidFill>
                <a:effectLst/>
                <a:latin typeface="+mn-lt"/>
                <a:ea typeface="+mn-ea"/>
                <a:cs typeface="+mn-cs"/>
              </a:rPr>
              <a:t>JAVA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Pour la réalisation de cette application nous utiliserons comme langage de développement le langage JAVA pour le traitement coté back-end.</a:t>
            </a:r>
          </a:p>
          <a:p>
            <a:r>
              <a:rPr lang="fr-FR" sz="1200" b="1" kern="1200" dirty="0" err="1" smtClean="0">
                <a:solidFill>
                  <a:schemeClr val="tx1"/>
                </a:solidFill>
                <a:effectLst/>
                <a:latin typeface="+mn-lt"/>
                <a:ea typeface="+mn-ea"/>
                <a:cs typeface="+mn-cs"/>
              </a:rPr>
              <a:t>Angular</a:t>
            </a:r>
            <a:r>
              <a:rPr lang="fr-FR" sz="1200" b="1" kern="1200" dirty="0" smtClean="0">
                <a:solidFill>
                  <a:schemeClr val="tx1"/>
                </a:solidFill>
                <a:effectLst/>
                <a:latin typeface="+mn-lt"/>
                <a:ea typeface="+mn-ea"/>
                <a:cs typeface="+mn-cs"/>
              </a:rPr>
              <a:t> 2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Pour le traitement coté front-end nous avons choisis comme </a:t>
            </a:r>
            <a:r>
              <a:rPr lang="fr-FR" sz="1200" kern="1200" dirty="0" err="1" smtClean="0">
                <a:solidFill>
                  <a:schemeClr val="tx1"/>
                </a:solidFill>
                <a:effectLst/>
                <a:latin typeface="+mn-lt"/>
                <a:ea typeface="+mn-ea"/>
                <a:cs typeface="+mn-cs"/>
              </a:rPr>
              <a:t>framework</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angular</a:t>
            </a:r>
            <a:r>
              <a:rPr lang="fr-FR" sz="1200" kern="1200" dirty="0" smtClean="0">
                <a:solidFill>
                  <a:schemeClr val="tx1"/>
                </a:solidFill>
                <a:effectLst/>
                <a:latin typeface="+mn-lt"/>
                <a:ea typeface="+mn-ea"/>
                <a:cs typeface="+mn-cs"/>
              </a:rPr>
              <a:t> 2, pour éviter le chargement de l’application (SPA), et aussi il nous a poussez a utiliser un nouveau langage typé : le </a:t>
            </a:r>
            <a:r>
              <a:rPr lang="fr-FR" sz="1200" kern="1200" dirty="0" err="1" smtClean="0">
                <a:solidFill>
                  <a:schemeClr val="tx1"/>
                </a:solidFill>
                <a:effectLst/>
                <a:latin typeface="+mn-lt"/>
                <a:ea typeface="+mn-ea"/>
                <a:cs typeface="+mn-cs"/>
              </a:rPr>
              <a:t>TypeScript</a:t>
            </a:r>
            <a:r>
              <a:rPr lang="fr-FR" sz="1200" kern="1200" dirty="0" smtClean="0">
                <a:solidFill>
                  <a:schemeClr val="tx1"/>
                </a:solidFill>
                <a:effectLst/>
                <a:latin typeface="+mn-lt"/>
                <a:ea typeface="+mn-ea"/>
                <a:cs typeface="+mn-cs"/>
              </a:rPr>
              <a:t>.</a:t>
            </a:r>
            <a:endParaRPr lang="fr-FR" dirty="0"/>
          </a:p>
        </p:txBody>
      </p:sp>
      <p:sp>
        <p:nvSpPr>
          <p:cNvPr id="4" name="Espace réservé du numéro de diapositive 3"/>
          <p:cNvSpPr>
            <a:spLocks noGrp="1"/>
          </p:cNvSpPr>
          <p:nvPr>
            <p:ph type="sldNum" sz="quarter" idx="10"/>
          </p:nvPr>
        </p:nvSpPr>
        <p:spPr/>
        <p:txBody>
          <a:bodyPr/>
          <a:lstStyle/>
          <a:p>
            <a:fld id="{4A0EB517-DE52-46F6-88F3-A4ADC6265524}" type="slidenum">
              <a:rPr lang="fr-FR" smtClean="0"/>
              <a:t>14</a:t>
            </a:fld>
            <a:endParaRPr lang="fr-FR"/>
          </a:p>
        </p:txBody>
      </p:sp>
    </p:spTree>
    <p:extLst>
      <p:ext uri="{BB962C8B-B14F-4D97-AF65-F5344CB8AC3E}">
        <p14:creationId xmlns:p14="http://schemas.microsoft.com/office/powerpoint/2010/main" val="81621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kern="1200" dirty="0" smtClean="0">
                <a:solidFill>
                  <a:schemeClr val="tx1"/>
                </a:solidFill>
                <a:effectLst/>
                <a:latin typeface="+mn-lt"/>
                <a:ea typeface="+mn-ea"/>
                <a:cs typeface="+mn-cs"/>
              </a:rPr>
              <a:t>Eclipse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Dernière version du fameux IDE Eclipse, il tire toute sa puissance par le fait d’être open source ce qui est visible sur la multitude de plugins disponibles.</a:t>
            </a:r>
          </a:p>
          <a:p>
            <a:r>
              <a:rPr lang="fr-FR" sz="1200" b="1" kern="1200" dirty="0" smtClean="0">
                <a:solidFill>
                  <a:schemeClr val="tx1"/>
                </a:solidFill>
                <a:effectLst/>
                <a:latin typeface="+mn-lt"/>
                <a:ea typeface="+mn-ea"/>
                <a:cs typeface="+mn-cs"/>
              </a:rPr>
              <a:t>Visual Studio Code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Visual Studio Code est un éditeur de code source léger mais puissant qui fonctionne sur votre bureau et est disponible pour Windows, </a:t>
            </a:r>
            <a:r>
              <a:rPr lang="fr-FR" sz="1200" kern="1200" dirty="0" err="1" smtClean="0">
                <a:solidFill>
                  <a:schemeClr val="tx1"/>
                </a:solidFill>
                <a:effectLst/>
                <a:latin typeface="+mn-lt"/>
                <a:ea typeface="+mn-ea"/>
                <a:cs typeface="+mn-cs"/>
              </a:rPr>
              <a:t>MacOS</a:t>
            </a:r>
            <a:r>
              <a:rPr lang="fr-FR" sz="1200" kern="1200" dirty="0" smtClean="0">
                <a:solidFill>
                  <a:schemeClr val="tx1"/>
                </a:solidFill>
                <a:effectLst/>
                <a:latin typeface="+mn-lt"/>
                <a:ea typeface="+mn-ea"/>
                <a:cs typeface="+mn-cs"/>
              </a:rPr>
              <a:t> et Linux. Il est livré avec un support intégré pour JavaScript, </a:t>
            </a:r>
            <a:r>
              <a:rPr lang="fr-FR" sz="1200" kern="1200" dirty="0" err="1" smtClean="0">
                <a:solidFill>
                  <a:schemeClr val="tx1"/>
                </a:solidFill>
                <a:effectLst/>
                <a:latin typeface="+mn-lt"/>
                <a:ea typeface="+mn-ea"/>
                <a:cs typeface="+mn-cs"/>
              </a:rPr>
              <a:t>TypeScript</a:t>
            </a:r>
            <a:r>
              <a:rPr lang="fr-FR" sz="1200" kern="1200" dirty="0" smtClean="0">
                <a:solidFill>
                  <a:schemeClr val="tx1"/>
                </a:solidFill>
                <a:effectLst/>
                <a:latin typeface="+mn-lt"/>
                <a:ea typeface="+mn-ea"/>
                <a:cs typeface="+mn-cs"/>
              </a:rPr>
              <a:t> et Node.js et dispose d'un riche écosystème d'extensions pour d'autres langues (C ++, C #, Python, PHP, Go) et les temps d'exécution (tels que .NET et </a:t>
            </a:r>
            <a:r>
              <a:rPr lang="fr-FR" sz="1200" kern="1200" dirty="0" err="1" smtClean="0">
                <a:solidFill>
                  <a:schemeClr val="tx1"/>
                </a:solidFill>
                <a:effectLst/>
                <a:latin typeface="+mn-lt"/>
                <a:ea typeface="+mn-ea"/>
                <a:cs typeface="+mn-cs"/>
              </a:rPr>
              <a:t>Unity</a:t>
            </a:r>
            <a:r>
              <a:rPr lang="fr-FR" sz="1200" kern="1200" dirty="0" smtClean="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10"/>
          </p:nvPr>
        </p:nvSpPr>
        <p:spPr/>
        <p:txBody>
          <a:bodyPr/>
          <a:lstStyle/>
          <a:p>
            <a:fld id="{4A0EB517-DE52-46F6-88F3-A4ADC6265524}" type="slidenum">
              <a:rPr lang="fr-FR" smtClean="0"/>
              <a:t>15</a:t>
            </a:fld>
            <a:endParaRPr lang="fr-FR"/>
          </a:p>
        </p:txBody>
      </p:sp>
    </p:spTree>
    <p:extLst>
      <p:ext uri="{BB962C8B-B14F-4D97-AF65-F5344CB8AC3E}">
        <p14:creationId xmlns:p14="http://schemas.microsoft.com/office/powerpoint/2010/main" val="3328107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kern="1200" dirty="0" err="1" smtClean="0">
                <a:solidFill>
                  <a:schemeClr val="tx1"/>
                </a:solidFill>
                <a:effectLst/>
                <a:latin typeface="+mn-lt"/>
                <a:ea typeface="+mn-ea"/>
                <a:cs typeface="+mn-cs"/>
              </a:rPr>
              <a:t>MySql</a:t>
            </a:r>
            <a:r>
              <a:rPr lang="fr-FR" sz="1200" b="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MySQL (prononcer [</a:t>
            </a:r>
            <a:r>
              <a:rPr lang="fr-FR" sz="1200" u="none" strike="noStrike" kern="1200" dirty="0" err="1" smtClean="0">
                <a:solidFill>
                  <a:schemeClr val="tx1"/>
                </a:solidFill>
                <a:effectLst/>
                <a:latin typeface="+mn-lt"/>
                <a:ea typeface="+mn-ea"/>
                <a:cs typeface="+mn-cs"/>
                <a:hlinkClick r:id="rId3" tooltip="Alphabet phonétique international"/>
              </a:rPr>
              <a:t>maj.ɛs.ky.ɛl</a:t>
            </a:r>
            <a:r>
              <a:rPr lang="fr-FR" sz="1200" kern="1200" dirty="0" smtClean="0">
                <a:solidFill>
                  <a:schemeClr val="tx1"/>
                </a:solidFill>
                <a:effectLst/>
                <a:latin typeface="+mn-lt"/>
                <a:ea typeface="+mn-ea"/>
                <a:cs typeface="+mn-cs"/>
              </a:rPr>
              <a:t>]) est un </a:t>
            </a:r>
            <a:r>
              <a:rPr lang="fr-FR" sz="1200" u="none" strike="noStrike" kern="1200" dirty="0" smtClean="0">
                <a:solidFill>
                  <a:schemeClr val="tx1"/>
                </a:solidFill>
                <a:effectLst/>
                <a:latin typeface="+mn-lt"/>
                <a:ea typeface="+mn-ea"/>
                <a:cs typeface="+mn-cs"/>
                <a:hlinkClick r:id="rId4" tooltip="Système de gestion de base de données"/>
              </a:rPr>
              <a:t>système de gestion de bases de données</a:t>
            </a:r>
            <a:r>
              <a:rPr lang="fr-FR" sz="1200" kern="1200" dirty="0" smtClean="0">
                <a:solidFill>
                  <a:schemeClr val="tx1"/>
                </a:solidFill>
                <a:effectLst/>
                <a:latin typeface="+mn-lt"/>
                <a:ea typeface="+mn-ea"/>
                <a:cs typeface="+mn-cs"/>
              </a:rPr>
              <a:t> relationnelles (SGBDR). Il est distribué sous une double licence </a:t>
            </a:r>
            <a:r>
              <a:rPr lang="fr-FR" sz="1200" u="none" strike="noStrike" kern="1200" dirty="0" smtClean="0">
                <a:solidFill>
                  <a:schemeClr val="tx1"/>
                </a:solidFill>
                <a:effectLst/>
                <a:latin typeface="+mn-lt"/>
                <a:ea typeface="+mn-ea"/>
                <a:cs typeface="+mn-cs"/>
                <a:hlinkClick r:id="rId5" tooltip="Licence publique générale GNU"/>
              </a:rPr>
              <a:t>GPL</a:t>
            </a:r>
            <a:r>
              <a:rPr lang="fr-FR" sz="1200" kern="1200" dirty="0" smtClean="0">
                <a:solidFill>
                  <a:schemeClr val="tx1"/>
                </a:solidFill>
                <a:effectLst/>
                <a:latin typeface="+mn-lt"/>
                <a:ea typeface="+mn-ea"/>
                <a:cs typeface="+mn-cs"/>
              </a:rPr>
              <a:t> et </a:t>
            </a:r>
            <a:r>
              <a:rPr lang="fr-FR" sz="1200" u="none" strike="noStrike" kern="1200" dirty="0" smtClean="0">
                <a:solidFill>
                  <a:schemeClr val="tx1"/>
                </a:solidFill>
                <a:effectLst/>
                <a:latin typeface="+mn-lt"/>
                <a:ea typeface="+mn-ea"/>
                <a:cs typeface="+mn-cs"/>
                <a:hlinkClick r:id="rId6" tooltip="Logiciel propriétaire"/>
              </a:rPr>
              <a:t>propriétaire</a:t>
            </a:r>
            <a:r>
              <a:rPr lang="fr-FR" sz="1200" kern="1200" dirty="0" smtClean="0">
                <a:solidFill>
                  <a:schemeClr val="tx1"/>
                </a:solidFill>
                <a:effectLst/>
                <a:latin typeface="+mn-lt"/>
                <a:ea typeface="+mn-ea"/>
                <a:cs typeface="+mn-cs"/>
              </a:rPr>
              <a:t>. Il fait partie des logiciels de gestion de </a:t>
            </a:r>
            <a:r>
              <a:rPr lang="fr-FR" sz="1200" u="none" strike="noStrike" kern="1200" dirty="0" smtClean="0">
                <a:solidFill>
                  <a:schemeClr val="tx1"/>
                </a:solidFill>
                <a:effectLst/>
                <a:latin typeface="+mn-lt"/>
                <a:ea typeface="+mn-ea"/>
                <a:cs typeface="+mn-cs"/>
                <a:hlinkClick r:id="rId7" tooltip="Base de données"/>
              </a:rPr>
              <a:t>base de données</a:t>
            </a:r>
            <a:r>
              <a:rPr lang="fr-FR" sz="1200" kern="1200" dirty="0" smtClean="0">
                <a:solidFill>
                  <a:schemeClr val="tx1"/>
                </a:solidFill>
                <a:effectLst/>
                <a:latin typeface="+mn-lt"/>
                <a:ea typeface="+mn-ea"/>
                <a:cs typeface="+mn-cs"/>
              </a:rPr>
              <a:t> les plus utilisés au monde</a:t>
            </a:r>
            <a:r>
              <a:rPr lang="fr-FR" sz="1200" u="none" strike="noStrike" kern="1200" dirty="0" smtClean="0">
                <a:solidFill>
                  <a:schemeClr val="tx1"/>
                </a:solidFill>
                <a:effectLst/>
                <a:latin typeface="+mn-lt"/>
                <a:ea typeface="+mn-ea"/>
                <a:cs typeface="+mn-cs"/>
                <a:hlinkClick r:id="rId8"/>
              </a:rPr>
              <a:t>3</a:t>
            </a:r>
            <a:r>
              <a:rPr lang="fr-FR" sz="1200" kern="1200" dirty="0" smtClean="0">
                <a:solidFill>
                  <a:schemeClr val="tx1"/>
                </a:solidFill>
                <a:effectLst/>
                <a:latin typeface="+mn-lt"/>
                <a:ea typeface="+mn-ea"/>
                <a:cs typeface="+mn-cs"/>
              </a:rPr>
              <a:t>, autant par le grand public (applications web principalement) que par des professionnels, en concurrence avec </a:t>
            </a:r>
            <a:r>
              <a:rPr lang="fr-FR" sz="1200" u="none" strike="noStrike" kern="1200" dirty="0" smtClean="0">
                <a:solidFill>
                  <a:schemeClr val="tx1"/>
                </a:solidFill>
                <a:effectLst/>
                <a:latin typeface="+mn-lt"/>
                <a:ea typeface="+mn-ea"/>
                <a:cs typeface="+mn-cs"/>
                <a:hlinkClick r:id="rId9" tooltip="Oracle Database"/>
              </a:rPr>
              <a:t>Oracle</a:t>
            </a:r>
            <a:r>
              <a:rPr lang="fr-FR" sz="1200" kern="1200" dirty="0" smtClean="0">
                <a:solidFill>
                  <a:schemeClr val="tx1"/>
                </a:solidFill>
                <a:effectLst/>
                <a:latin typeface="+mn-lt"/>
                <a:ea typeface="+mn-ea"/>
                <a:cs typeface="+mn-cs"/>
              </a:rPr>
              <a:t>, </a:t>
            </a:r>
            <a:r>
              <a:rPr lang="fr-FR" sz="1200" u="none" strike="noStrike" kern="1200" dirty="0" err="1" smtClean="0">
                <a:solidFill>
                  <a:schemeClr val="tx1"/>
                </a:solidFill>
                <a:effectLst/>
                <a:latin typeface="+mn-lt"/>
                <a:ea typeface="+mn-ea"/>
                <a:cs typeface="+mn-cs"/>
                <a:hlinkClick r:id="rId10" tooltip="Informix"/>
              </a:rPr>
              <a:t>Informix</a:t>
            </a:r>
            <a:r>
              <a:rPr lang="fr-FR" sz="1200" kern="1200" dirty="0" smtClean="0">
                <a:solidFill>
                  <a:schemeClr val="tx1"/>
                </a:solidFill>
                <a:effectLst/>
                <a:latin typeface="+mn-lt"/>
                <a:ea typeface="+mn-ea"/>
                <a:cs typeface="+mn-cs"/>
              </a:rPr>
              <a:t> et </a:t>
            </a:r>
            <a:r>
              <a:rPr lang="fr-FR" sz="1200" u="none" strike="noStrike" kern="1200" dirty="0" smtClean="0">
                <a:solidFill>
                  <a:schemeClr val="tx1"/>
                </a:solidFill>
                <a:effectLst/>
                <a:latin typeface="+mn-lt"/>
                <a:ea typeface="+mn-ea"/>
                <a:cs typeface="+mn-cs"/>
                <a:hlinkClick r:id="rId11" tooltip="Microsoft SQL Server"/>
              </a:rPr>
              <a:t>Microsoft SQL Server</a:t>
            </a:r>
            <a:r>
              <a:rPr lang="fr-FR" sz="1200" kern="1200" dirty="0" smtClean="0">
                <a:solidFill>
                  <a:schemeClr val="tx1"/>
                </a:solidFill>
                <a:effectLst/>
                <a:latin typeface="+mn-lt"/>
                <a:ea typeface="+mn-ea"/>
                <a:cs typeface="+mn-cs"/>
              </a:rPr>
              <a:t>.</a:t>
            </a:r>
          </a:p>
          <a:p>
            <a:r>
              <a:rPr lang="fr-FR" sz="1200" b="1" kern="1200" dirty="0" smtClean="0">
                <a:solidFill>
                  <a:schemeClr val="tx1"/>
                </a:solidFill>
                <a:effectLst/>
                <a:latin typeface="+mn-lt"/>
                <a:ea typeface="+mn-ea"/>
                <a:cs typeface="+mn-cs"/>
              </a:rPr>
              <a:t>XML :</a:t>
            </a:r>
            <a:endParaRPr lang="fr-FR" sz="1200" kern="1200" dirty="0" smtClean="0">
              <a:solidFill>
                <a:schemeClr val="tx1"/>
              </a:solidFill>
              <a:effectLst/>
              <a:latin typeface="+mn-lt"/>
              <a:ea typeface="+mn-ea"/>
              <a:cs typeface="+mn-cs"/>
            </a:endParaRPr>
          </a:p>
          <a:p>
            <a:r>
              <a:rPr lang="fr-FR" sz="1200" kern="1200" dirty="0" err="1" smtClean="0">
                <a:solidFill>
                  <a:schemeClr val="tx1"/>
                </a:solidFill>
                <a:effectLst/>
                <a:latin typeface="+mn-lt"/>
                <a:ea typeface="+mn-ea"/>
                <a:cs typeface="+mn-cs"/>
              </a:rPr>
              <a:t>Xml</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eXtensible</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Markup</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Language</a:t>
            </a:r>
            <a:r>
              <a:rPr lang="fr-FR" sz="1200" kern="1200" dirty="0" smtClean="0">
                <a:solidFill>
                  <a:schemeClr val="tx1"/>
                </a:solidFill>
                <a:effectLst/>
                <a:latin typeface="+mn-lt"/>
                <a:ea typeface="+mn-ea"/>
                <a:cs typeface="+mn-cs"/>
              </a:rPr>
              <a:t>)</a:t>
            </a:r>
            <a:r>
              <a:rPr lang="fr-FR" sz="1200" b="1" kern="120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Est un langage HTML amélioré permettant de définir de nouvelles balises. Il permet de mettre en forme des documents grâce à des balises (</a:t>
            </a:r>
            <a:r>
              <a:rPr lang="fr-FR" sz="1200" kern="1200" dirty="0" err="1" smtClean="0">
                <a:solidFill>
                  <a:schemeClr val="tx1"/>
                </a:solidFill>
                <a:effectLst/>
                <a:latin typeface="+mn-lt"/>
                <a:ea typeface="+mn-ea"/>
                <a:cs typeface="+mn-cs"/>
              </a:rPr>
              <a:t>markup</a:t>
            </a:r>
            <a:r>
              <a:rPr lang="fr-FR" sz="1200" kern="1200" dirty="0" smtClean="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10"/>
          </p:nvPr>
        </p:nvSpPr>
        <p:spPr/>
        <p:txBody>
          <a:bodyPr/>
          <a:lstStyle/>
          <a:p>
            <a:fld id="{4A0EB517-DE52-46F6-88F3-A4ADC6265524}" type="slidenum">
              <a:rPr lang="fr-FR" smtClean="0"/>
              <a:t>16</a:t>
            </a:fld>
            <a:endParaRPr lang="fr-FR"/>
          </a:p>
        </p:txBody>
      </p:sp>
    </p:spTree>
    <p:extLst>
      <p:ext uri="{BB962C8B-B14F-4D97-AF65-F5344CB8AC3E}">
        <p14:creationId xmlns:p14="http://schemas.microsoft.com/office/powerpoint/2010/main" val="2539042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mn-lt"/>
                <a:ea typeface="+mn-ea"/>
                <a:cs typeface="+mn-cs"/>
              </a:rPr>
              <a:t>Le principe de ce patron est de définir une liste d'observateurs dans la classe qui est observée, ainsi avec la méthode </a:t>
            </a:r>
            <a:r>
              <a:rPr lang="fr-FR" sz="1200" kern="1200" dirty="0" err="1" smtClean="0">
                <a:solidFill>
                  <a:schemeClr val="tx1"/>
                </a:solidFill>
                <a:effectLst/>
                <a:latin typeface="+mn-lt"/>
                <a:ea typeface="+mn-ea"/>
                <a:cs typeface="+mn-cs"/>
              </a:rPr>
              <a:t>notifyObserver</a:t>
            </a:r>
            <a:r>
              <a:rPr lang="fr-FR" sz="1200" kern="1200" dirty="0" smtClean="0">
                <a:solidFill>
                  <a:schemeClr val="tx1"/>
                </a:solidFill>
                <a:effectLst/>
                <a:latin typeface="+mn-lt"/>
                <a:ea typeface="+mn-ea"/>
                <a:cs typeface="+mn-cs"/>
              </a:rPr>
              <a:t>(), tous les observateurs sont notifiés lors d'un changement. </a:t>
            </a:r>
          </a:p>
          <a:p>
            <a:r>
              <a:rPr lang="fr-FR" sz="1200" kern="1200" dirty="0" smtClean="0">
                <a:solidFill>
                  <a:schemeClr val="tx1"/>
                </a:solidFill>
                <a:effectLst/>
                <a:latin typeface="+mn-lt"/>
                <a:ea typeface="+mn-ea"/>
                <a:cs typeface="+mn-cs"/>
              </a:rPr>
              <a:t>Les observables sont les dés et la partie. L'observateur est un contrôleur </a:t>
            </a:r>
            <a:r>
              <a:rPr lang="fr-FR" sz="1200" kern="1200" dirty="0" err="1" smtClean="0">
                <a:solidFill>
                  <a:schemeClr val="tx1"/>
                </a:solidFill>
                <a:effectLst/>
                <a:latin typeface="+mn-lt"/>
                <a:ea typeface="+mn-ea"/>
                <a:cs typeface="+mn-cs"/>
              </a:rPr>
              <a:t>Rest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GameController</a:t>
            </a:r>
            <a:r>
              <a:rPr lang="fr-FR" sz="1200" kern="1200" dirty="0" smtClean="0">
                <a:solidFill>
                  <a:schemeClr val="tx1"/>
                </a:solidFill>
                <a:effectLst/>
                <a:latin typeface="+mn-lt"/>
                <a:ea typeface="+mn-ea"/>
                <a:cs typeface="+mn-cs"/>
              </a:rPr>
              <a:t>) où toutes les informations de la partie se trouvent. L'observateur est notifié quand les dés sont lancés (méthode 'roll()' de la classe Dé ) et également à la fin de la méthode 'lancer()' de la classe Partie, qui incrémente le nombre de tours et modifie le score du joueur. </a:t>
            </a:r>
          </a:p>
          <a:p>
            <a:r>
              <a:rPr lang="fr-FR" sz="1200" kern="1200" dirty="0" smtClean="0">
                <a:solidFill>
                  <a:schemeClr val="tx1"/>
                </a:solidFill>
                <a:effectLst/>
                <a:latin typeface="+mn-lt"/>
                <a:ea typeface="+mn-ea"/>
                <a:cs typeface="+mn-cs"/>
              </a:rPr>
              <a:t>La méthode update() de la classe </a:t>
            </a:r>
            <a:r>
              <a:rPr lang="fr-FR" sz="1200" kern="1200" dirty="0" err="1" smtClean="0">
                <a:solidFill>
                  <a:schemeClr val="tx1"/>
                </a:solidFill>
                <a:effectLst/>
                <a:latin typeface="+mn-lt"/>
                <a:ea typeface="+mn-ea"/>
                <a:cs typeface="+mn-cs"/>
              </a:rPr>
              <a:t>GameController</a:t>
            </a:r>
            <a:r>
              <a:rPr lang="fr-FR" sz="1200" kern="1200" dirty="0" smtClean="0">
                <a:solidFill>
                  <a:schemeClr val="tx1"/>
                </a:solidFill>
                <a:effectLst/>
                <a:latin typeface="+mn-lt"/>
                <a:ea typeface="+mn-ea"/>
                <a:cs typeface="+mn-cs"/>
              </a:rPr>
              <a:t> est appelée à chaque notification. Nous vérifions l'instance de l'observable qui a invoqué cette méthode, et nous mettons à jour les éléments de la fenêtre de jeu en fonction de l'observable.</a:t>
            </a:r>
          </a:p>
          <a:p>
            <a:endParaRPr lang="fr-FR" dirty="0"/>
          </a:p>
        </p:txBody>
      </p:sp>
      <p:sp>
        <p:nvSpPr>
          <p:cNvPr id="4" name="Espace réservé du numéro de diapositive 3"/>
          <p:cNvSpPr>
            <a:spLocks noGrp="1"/>
          </p:cNvSpPr>
          <p:nvPr>
            <p:ph type="sldNum" sz="quarter" idx="10"/>
          </p:nvPr>
        </p:nvSpPr>
        <p:spPr/>
        <p:txBody>
          <a:bodyPr/>
          <a:lstStyle/>
          <a:p>
            <a:fld id="{4A0EB517-DE52-46F6-88F3-A4ADC6265524}" type="slidenum">
              <a:rPr lang="fr-FR" smtClean="0"/>
              <a:t>18</a:t>
            </a:fld>
            <a:endParaRPr lang="fr-FR"/>
          </a:p>
        </p:txBody>
      </p:sp>
    </p:spTree>
    <p:extLst>
      <p:ext uri="{BB962C8B-B14F-4D97-AF65-F5344CB8AC3E}">
        <p14:creationId xmlns:p14="http://schemas.microsoft.com/office/powerpoint/2010/main" val="757705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mn-lt"/>
                <a:ea typeface="+mn-ea"/>
                <a:cs typeface="+mn-cs"/>
              </a:rPr>
              <a:t>La fabrique abstraite est une interface générique qui permet de créer des objets concrets. On n'a pas à se soucier de connaître la classe concrète de l'objet en question, le code client n’interagit qu'avec la classe abstraire. </a:t>
            </a:r>
          </a:p>
          <a:p>
            <a:r>
              <a:rPr lang="fr-FR" sz="1200" kern="1200" dirty="0" smtClean="0">
                <a:solidFill>
                  <a:schemeClr val="tx1"/>
                </a:solidFill>
                <a:effectLst/>
                <a:latin typeface="+mn-lt"/>
                <a:ea typeface="+mn-ea"/>
                <a:cs typeface="+mn-cs"/>
              </a:rPr>
              <a:t>Nous avons créé une méthode </a:t>
            </a:r>
            <a:r>
              <a:rPr lang="fr-FR" sz="1200" kern="1200" dirty="0" err="1" smtClean="0">
                <a:solidFill>
                  <a:schemeClr val="tx1"/>
                </a:solidFill>
                <a:effectLst/>
                <a:latin typeface="+mn-lt"/>
                <a:ea typeface="+mn-ea"/>
                <a:cs typeface="+mn-cs"/>
              </a:rPr>
              <a:t>getFactory</a:t>
            </a:r>
            <a:r>
              <a:rPr lang="fr-FR" sz="1200" kern="1200" dirty="0" smtClean="0">
                <a:solidFill>
                  <a:schemeClr val="tx1"/>
                </a:solidFill>
                <a:effectLst/>
                <a:latin typeface="+mn-lt"/>
                <a:ea typeface="+mn-ea"/>
                <a:cs typeface="+mn-cs"/>
              </a:rPr>
              <a:t>(</a:t>
            </a:r>
            <a:r>
              <a:rPr lang="fr-FR" sz="1200" kern="1200" dirty="0" err="1" smtClean="0">
                <a:solidFill>
                  <a:schemeClr val="tx1"/>
                </a:solidFill>
                <a:effectLst/>
                <a:latin typeface="+mn-lt"/>
                <a:ea typeface="+mn-ea"/>
                <a:cs typeface="+mn-cs"/>
              </a:rPr>
              <a:t>int</a:t>
            </a:r>
            <a:r>
              <a:rPr lang="fr-FR" sz="1200" kern="1200" dirty="0" smtClean="0">
                <a:solidFill>
                  <a:schemeClr val="tx1"/>
                </a:solidFill>
                <a:effectLst/>
                <a:latin typeface="+mn-lt"/>
                <a:ea typeface="+mn-ea"/>
                <a:cs typeface="+mn-cs"/>
              </a:rPr>
              <a:t> type) qui retourne aléatoirement une des trois classes de persistance. </a:t>
            </a:r>
          </a:p>
          <a:p>
            <a:endParaRPr lang="fr-FR" dirty="0"/>
          </a:p>
        </p:txBody>
      </p:sp>
      <p:sp>
        <p:nvSpPr>
          <p:cNvPr id="4" name="Espace réservé du numéro de diapositive 3"/>
          <p:cNvSpPr>
            <a:spLocks noGrp="1"/>
          </p:cNvSpPr>
          <p:nvPr>
            <p:ph type="sldNum" sz="quarter" idx="10"/>
          </p:nvPr>
        </p:nvSpPr>
        <p:spPr/>
        <p:txBody>
          <a:bodyPr/>
          <a:lstStyle/>
          <a:p>
            <a:fld id="{4A0EB517-DE52-46F6-88F3-A4ADC6265524}" type="slidenum">
              <a:rPr lang="fr-FR" smtClean="0"/>
              <a:t>19</a:t>
            </a:fld>
            <a:endParaRPr lang="fr-FR"/>
          </a:p>
        </p:txBody>
      </p:sp>
    </p:spTree>
    <p:extLst>
      <p:ext uri="{BB962C8B-B14F-4D97-AF65-F5344CB8AC3E}">
        <p14:creationId xmlns:p14="http://schemas.microsoft.com/office/powerpoint/2010/main" val="736300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Les deux classes de persistance sont des singletons. Elles ne sont instanciées qu'une seule fois. L'instance est créée à l'initialisation.</a:t>
            </a:r>
          </a:p>
          <a:p>
            <a:endParaRPr lang="fr-FR" dirty="0"/>
          </a:p>
        </p:txBody>
      </p:sp>
      <p:sp>
        <p:nvSpPr>
          <p:cNvPr id="4" name="Espace réservé du numéro de diapositive 3"/>
          <p:cNvSpPr>
            <a:spLocks noGrp="1"/>
          </p:cNvSpPr>
          <p:nvPr>
            <p:ph type="sldNum" sz="quarter" idx="10"/>
          </p:nvPr>
        </p:nvSpPr>
        <p:spPr/>
        <p:txBody>
          <a:bodyPr/>
          <a:lstStyle/>
          <a:p>
            <a:fld id="{4A0EB517-DE52-46F6-88F3-A4ADC6265524}" type="slidenum">
              <a:rPr lang="fr-FR" smtClean="0"/>
              <a:t>20</a:t>
            </a:fld>
            <a:endParaRPr lang="fr-FR"/>
          </a:p>
        </p:txBody>
      </p:sp>
    </p:spTree>
    <p:extLst>
      <p:ext uri="{BB962C8B-B14F-4D97-AF65-F5344CB8AC3E}">
        <p14:creationId xmlns:p14="http://schemas.microsoft.com/office/powerpoint/2010/main" val="4230614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mn-lt"/>
                <a:ea typeface="+mn-ea"/>
                <a:cs typeface="+mn-cs"/>
              </a:rPr>
              <a:t>Le but de ce projet était de concevoir et développer une application de jeu de dés en utilisant des technologies aux choix tout en mettant en œuvre les différentes connaissances vues durant le cours d’applications distribuées sur les design patterns. </a:t>
            </a:r>
          </a:p>
          <a:p>
            <a:r>
              <a:rPr lang="fr-FR" sz="1200" kern="1200" dirty="0" smtClean="0">
                <a:solidFill>
                  <a:schemeClr val="tx1"/>
                </a:solidFill>
                <a:effectLst/>
                <a:latin typeface="+mn-lt"/>
                <a:ea typeface="+mn-ea"/>
                <a:cs typeface="+mn-cs"/>
              </a:rPr>
              <a:t>Durant la réalisation de ce projet, nous avons pu apprendre de nombreuses notions comme la persistance des données dans différentes bases de données, le développement des interfaces graphiques en utilisant </a:t>
            </a:r>
            <a:r>
              <a:rPr lang="fr-FR" sz="1200" kern="1200" dirty="0" err="1" smtClean="0">
                <a:solidFill>
                  <a:schemeClr val="tx1"/>
                </a:solidFill>
                <a:effectLst/>
                <a:latin typeface="+mn-lt"/>
                <a:ea typeface="+mn-ea"/>
                <a:cs typeface="+mn-cs"/>
              </a:rPr>
              <a:t>Angular</a:t>
            </a:r>
            <a:r>
              <a:rPr lang="fr-FR" sz="1200" kern="1200" dirty="0" smtClean="0">
                <a:solidFill>
                  <a:schemeClr val="tx1"/>
                </a:solidFill>
                <a:effectLst/>
                <a:latin typeface="+mn-lt"/>
                <a:ea typeface="+mn-ea"/>
                <a:cs typeface="+mn-cs"/>
              </a:rPr>
              <a:t> 2 et la communication entre deux application avec le web service </a:t>
            </a:r>
            <a:r>
              <a:rPr lang="fr-FR" sz="1200" kern="1200" dirty="0" err="1" smtClean="0">
                <a:solidFill>
                  <a:schemeClr val="tx1"/>
                </a:solidFill>
                <a:effectLst/>
                <a:latin typeface="+mn-lt"/>
                <a:ea typeface="+mn-ea"/>
                <a:cs typeface="+mn-cs"/>
              </a:rPr>
              <a:t>RestFull</a:t>
            </a:r>
            <a:r>
              <a:rPr lang="fr-FR" sz="1200" kern="1200" dirty="0" smtClean="0">
                <a:solidFill>
                  <a:schemeClr val="tx1"/>
                </a:solidFill>
                <a:effectLst/>
                <a:latin typeface="+mn-lt"/>
                <a:ea typeface="+mn-ea"/>
                <a:cs typeface="+mn-cs"/>
              </a:rPr>
              <a:t>.</a:t>
            </a:r>
          </a:p>
        </p:txBody>
      </p:sp>
      <p:sp>
        <p:nvSpPr>
          <p:cNvPr id="4" name="Espace réservé du numéro de diapositive 3"/>
          <p:cNvSpPr>
            <a:spLocks noGrp="1"/>
          </p:cNvSpPr>
          <p:nvPr>
            <p:ph type="sldNum" sz="quarter" idx="10"/>
          </p:nvPr>
        </p:nvSpPr>
        <p:spPr/>
        <p:txBody>
          <a:bodyPr/>
          <a:lstStyle/>
          <a:p>
            <a:fld id="{4A0EB517-DE52-46F6-88F3-A4ADC6265524}" type="slidenum">
              <a:rPr lang="fr-FR" smtClean="0"/>
              <a:t>22</a:t>
            </a:fld>
            <a:endParaRPr lang="fr-FR"/>
          </a:p>
        </p:txBody>
      </p:sp>
    </p:spTree>
    <p:extLst>
      <p:ext uri="{BB962C8B-B14F-4D97-AF65-F5344CB8AC3E}">
        <p14:creationId xmlns:p14="http://schemas.microsoft.com/office/powerpoint/2010/main" val="1287504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1AB01A4D-E33B-45FC-9891-58805D0DC8F3}" type="datetime1">
              <a:rPr lang="en-US" smtClean="0"/>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9B20D32-9835-499C-8D0C-EAC4F4F74A23}" type="datetime1">
              <a:rPr lang="en-US" smtClean="0"/>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0C58A6D-CDA7-4139-8414-1A0792C51110}" type="datetime1">
              <a:rPr lang="en-US" smtClean="0"/>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FA426E2-E99D-4D93-841A-7A809F377AE7}" type="datetime1">
              <a:rPr lang="en-US" smtClean="0"/>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C2E7E55B-41DC-43EE-91E1-E42CDBF45424}" type="datetime1">
              <a:rPr lang="en-US" smtClean="0"/>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F5F5B411-8107-429B-853E-C3533423C98A}" type="datetime1">
              <a:rPr lang="en-US" smtClean="0"/>
              <a:t>6/30/2017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7BEC2726-22AC-4F3E-9EFC-F41CB82DBB7E}" type="datetime1">
              <a:rPr lang="en-US" smtClean="0"/>
              <a:t>6/30/2017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066F5325-12D1-4043-9C31-EAA9916CF5FC}" type="datetime1">
              <a:rPr lang="en-US" smtClean="0"/>
              <a:t>6/30/2017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5F0F21-F10E-441B-BDE0-1F311B43B653}" type="datetime1">
              <a:rPr lang="en-US" smtClean="0"/>
              <a:t>6/30/2017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8D190F0-FF2E-44CE-A7BA-776380A78AD9}" type="datetime1">
              <a:rPr lang="en-US" smtClean="0"/>
              <a:t>6/30/2017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5FEC5CF8-6AFB-475B-A599-F3712A5BDCF9}" type="datetime1">
              <a:rPr lang="en-US" smtClean="0"/>
              <a:t>6/30/2017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ACCACA-4844-4D48-AABB-A8A21A6B0EFD}" type="datetime1">
              <a:rPr lang="en-US" smtClean="0"/>
              <a:t>6/30/2017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00052" y="2769325"/>
            <a:ext cx="10058400" cy="1381395"/>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pPr algn="ctr"/>
            <a:r>
              <a:rPr lang="fr-FR" sz="4000" b="1" spc="0" dirty="0" smtClean="0">
                <a:ln/>
                <a:solidFill>
                  <a:schemeClr val="accent3"/>
                </a:solidFill>
                <a:latin typeface="Times New Roman" panose="02020603050405020304" pitchFamily="18" charset="0"/>
                <a:cs typeface="Times New Roman" panose="02020603050405020304" pitchFamily="18" charset="0"/>
              </a:rPr>
              <a:t>CONCEPTION ET REALISATION D’UN JEU DE DES (DICE GAME)</a:t>
            </a:r>
            <a:endParaRPr lang="fr-FR" sz="4000" b="1" spc="0" dirty="0">
              <a:ln/>
              <a:solidFill>
                <a:schemeClr val="accent3"/>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566" y="244910"/>
            <a:ext cx="1636764" cy="572867"/>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2874" y="157314"/>
            <a:ext cx="2139800" cy="748060"/>
          </a:xfrm>
          <a:prstGeom prst="rect">
            <a:avLst/>
          </a:prstGeom>
        </p:spPr>
      </p:pic>
      <p:pic>
        <p:nvPicPr>
          <p:cNvPr id="6" name="Image 5"/>
          <p:cNvPicPr/>
          <p:nvPr/>
        </p:nvPicPr>
        <p:blipFill>
          <a:blip r:embed="rId4" cstate="print">
            <a:extLst>
              <a:ext uri="{28A0092B-C50C-407E-A947-70E740481C1C}">
                <a14:useLocalDpi xmlns:a14="http://schemas.microsoft.com/office/drawing/2010/main" val="0"/>
              </a:ext>
            </a:extLst>
          </a:blip>
          <a:stretch>
            <a:fillRect/>
          </a:stretch>
        </p:blipFill>
        <p:spPr bwMode="auto">
          <a:xfrm>
            <a:off x="5236343" y="1215535"/>
            <a:ext cx="1477690" cy="1399472"/>
          </a:xfrm>
          <a:prstGeom prst="rect">
            <a:avLst/>
          </a:prstGeom>
          <a:noFill/>
          <a:ln>
            <a:noFill/>
          </a:ln>
        </p:spPr>
      </p:pic>
      <p:sp>
        <p:nvSpPr>
          <p:cNvPr id="7" name="ZoneTexte 6"/>
          <p:cNvSpPr txBox="1"/>
          <p:nvPr/>
        </p:nvSpPr>
        <p:spPr>
          <a:xfrm>
            <a:off x="1100052" y="4904897"/>
            <a:ext cx="4263160" cy="1200329"/>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ctr">
            <a:spAutoFit/>
          </a:bodyPr>
          <a:lstStyle/>
          <a:p>
            <a:pPr>
              <a:spcBef>
                <a:spcPct val="0"/>
              </a:spcBef>
            </a:pPr>
            <a:r>
              <a:rPr lang="fr-FR" b="1" dirty="0">
                <a:solidFill>
                  <a:schemeClr val="tx1">
                    <a:lumMod val="95000"/>
                    <a:lumOff val="5000"/>
                  </a:schemeClr>
                </a:solidFill>
                <a:latin typeface="Times New Roman" panose="02020603050405020304" pitchFamily="18" charset="0"/>
                <a:cs typeface="Times New Roman" panose="02020603050405020304" pitchFamily="18" charset="0"/>
              </a:rPr>
              <a:t>Réalisé par :</a:t>
            </a:r>
          </a:p>
          <a:p>
            <a:pPr marL="742950" lvl="1" indent="-285750">
              <a:spcBef>
                <a:spcPct val="0"/>
              </a:spcBef>
              <a:buFont typeface="Arial" panose="020B0604020202020204" pitchFamily="34" charset="0"/>
              <a:buChar char="•"/>
            </a:pPr>
            <a:r>
              <a:rPr lang="fr-FR" b="1" dirty="0" smtClean="0">
                <a:solidFill>
                  <a:schemeClr val="tx1">
                    <a:lumMod val="95000"/>
                    <a:lumOff val="5000"/>
                  </a:schemeClr>
                </a:solidFill>
                <a:latin typeface="Times New Roman" panose="02020603050405020304" pitchFamily="18" charset="0"/>
                <a:cs typeface="Times New Roman" panose="02020603050405020304" pitchFamily="18" charset="0"/>
              </a:rPr>
              <a:t>M. EL KHAOUDI Amine</a:t>
            </a:r>
          </a:p>
          <a:p>
            <a:pPr marL="742950" lvl="1" indent="-285750">
              <a:spcBef>
                <a:spcPct val="0"/>
              </a:spcBef>
              <a:buFont typeface="Arial" panose="020B0604020202020204" pitchFamily="34" charset="0"/>
              <a:buChar char="•"/>
            </a:pPr>
            <a:r>
              <a:rPr lang="fr-FR" b="1" dirty="0" smtClean="0">
                <a:solidFill>
                  <a:schemeClr val="tx1">
                    <a:lumMod val="95000"/>
                    <a:lumOff val="5000"/>
                  </a:schemeClr>
                </a:solidFill>
                <a:latin typeface="Times New Roman" panose="02020603050405020304" pitchFamily="18" charset="0"/>
                <a:cs typeface="Times New Roman" panose="02020603050405020304" pitchFamily="18" charset="0"/>
              </a:rPr>
              <a:t>M</a:t>
            </a:r>
            <a:r>
              <a:rPr lang="fr-FR" b="1" dirty="0">
                <a:solidFill>
                  <a:schemeClr val="tx1">
                    <a:lumMod val="95000"/>
                    <a:lumOff val="5000"/>
                  </a:schemeClr>
                </a:solidFill>
                <a:latin typeface="Times New Roman" panose="02020603050405020304" pitchFamily="18" charset="0"/>
                <a:cs typeface="Times New Roman" panose="02020603050405020304" pitchFamily="18" charset="0"/>
              </a:rPr>
              <a:t>. JANATI IDRISSI Mohammed</a:t>
            </a:r>
          </a:p>
          <a:p>
            <a:pPr marL="742950" lvl="1" indent="-285750">
              <a:spcBef>
                <a:spcPct val="0"/>
              </a:spcBef>
              <a:buFont typeface="Arial" panose="020B0604020202020204" pitchFamily="34" charset="0"/>
              <a:buChar char="•"/>
            </a:pPr>
            <a:r>
              <a:rPr lang="fr-FR" b="1" dirty="0">
                <a:solidFill>
                  <a:schemeClr val="tx1">
                    <a:lumMod val="95000"/>
                    <a:lumOff val="5000"/>
                  </a:schemeClr>
                </a:solidFill>
                <a:latin typeface="Times New Roman" panose="02020603050405020304" pitchFamily="18" charset="0"/>
                <a:cs typeface="Times New Roman" panose="02020603050405020304" pitchFamily="18" charset="0"/>
              </a:rPr>
              <a:t>Mlle. MOULINE Safaa</a:t>
            </a:r>
          </a:p>
        </p:txBody>
      </p:sp>
      <p:sp>
        <p:nvSpPr>
          <p:cNvPr id="8" name="ZoneTexte 7"/>
          <p:cNvSpPr txBox="1"/>
          <p:nvPr/>
        </p:nvSpPr>
        <p:spPr>
          <a:xfrm>
            <a:off x="8303537" y="4904897"/>
            <a:ext cx="2854915"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ctr">
            <a:spAutoFit/>
          </a:bodyPr>
          <a:lstStyle/>
          <a:p>
            <a:pPr>
              <a:spcBef>
                <a:spcPct val="0"/>
              </a:spcBef>
            </a:pPr>
            <a:r>
              <a:rPr lang="fr-FR" b="1" dirty="0">
                <a:solidFill>
                  <a:schemeClr val="tx1"/>
                </a:solidFill>
                <a:latin typeface="Times New Roman" panose="02020603050405020304" pitchFamily="18" charset="0"/>
                <a:cs typeface="Times New Roman" panose="02020603050405020304" pitchFamily="18" charset="0"/>
              </a:rPr>
              <a:t>Encadré par :</a:t>
            </a:r>
          </a:p>
          <a:p>
            <a:pPr marL="742950" lvl="1" indent="-285750">
              <a:spcBef>
                <a:spcPct val="0"/>
              </a:spcBef>
              <a:buFont typeface="Arial" panose="020B0604020202020204" pitchFamily="34" charset="0"/>
              <a:buChar char="•"/>
            </a:pPr>
            <a:r>
              <a:rPr lang="fr-FR" b="1" dirty="0">
                <a:solidFill>
                  <a:schemeClr val="tx1"/>
                </a:solidFill>
                <a:latin typeface="Times New Roman" panose="02020603050405020304" pitchFamily="18" charset="0"/>
                <a:cs typeface="Times New Roman" panose="02020603050405020304" pitchFamily="18" charset="0"/>
              </a:rPr>
              <a:t>M. BOUZIDI Driss</a:t>
            </a:r>
          </a:p>
        </p:txBody>
      </p:sp>
      <p:sp>
        <p:nvSpPr>
          <p:cNvPr id="9" name="ZoneTexte 8"/>
          <p:cNvSpPr txBox="1"/>
          <p:nvPr/>
        </p:nvSpPr>
        <p:spPr>
          <a:xfrm>
            <a:off x="4441371" y="6413863"/>
            <a:ext cx="3067635" cy="369332"/>
          </a:xfrm>
          <a:prstGeom prst="rect">
            <a:avLst/>
          </a:prstGeom>
          <a:noFill/>
        </p:spPr>
        <p:txBody>
          <a:bodyPr wrap="none" rtlCol="0">
            <a:spAutoFit/>
          </a:bodyPr>
          <a:lstStyle/>
          <a:p>
            <a:r>
              <a:rPr lang="fr-FR" dirty="0" smtClean="0">
                <a:solidFill>
                  <a:schemeClr val="bg1"/>
                </a:solidFill>
                <a:latin typeface="Times New Roman" panose="02020603050405020304" pitchFamily="18" charset="0"/>
                <a:cs typeface="Times New Roman" panose="02020603050405020304" pitchFamily="18" charset="0"/>
              </a:rPr>
              <a:t>Année universitaire 2016-2017</a:t>
            </a:r>
            <a:endParaRPr lang="fr-F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52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par>
                                <p:cTn id="8" presetID="6" presetClass="entr" presetSubtype="3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out)">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vert="horz" lIns="91440" tIns="45720" rIns="91440" bIns="45720" rtlCol="0" anchor="ctr"/>
          <a:lstStyle/>
          <a:p>
            <a:fld id="{4FAB73BC-B049-4115-A692-8D63A059BFB8}" type="slidenum">
              <a:rPr lang="en-US" sz="1800" b="1">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pPr/>
              <a:t>10</a:t>
            </a:fld>
            <a:endParaRPr lang="en-US" sz="1800" b="1" dirty="0">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3" name="Titre 1"/>
          <p:cNvSpPr txBox="1">
            <a:spLocks/>
          </p:cNvSpPr>
          <p:nvPr/>
        </p:nvSpPr>
        <p:spPr>
          <a:xfrm>
            <a:off x="1097280" y="155974"/>
            <a:ext cx="10058400" cy="60167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FR" sz="3600" dirty="0" smtClean="0">
                <a:solidFill>
                  <a:srgbClr val="BD582C"/>
                </a:solidFill>
                <a:latin typeface="Times New Roman" panose="02020603050405020304" pitchFamily="18" charset="0"/>
                <a:cs typeface="Times New Roman" panose="02020603050405020304" pitchFamily="18" charset="0"/>
              </a:rPr>
              <a:t>Diagramme de classe</a:t>
            </a:r>
            <a:endParaRPr lang="fr-FR" sz="3600" dirty="0">
              <a:solidFill>
                <a:srgbClr val="BD582C"/>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89" y="757645"/>
            <a:ext cx="11409981" cy="5251454"/>
          </a:xfrm>
          <a:prstGeom prst="rect">
            <a:avLst/>
          </a:prstGeom>
        </p:spPr>
      </p:pic>
    </p:spTree>
    <p:extLst>
      <p:ext uri="{BB962C8B-B14F-4D97-AF65-F5344CB8AC3E}">
        <p14:creationId xmlns:p14="http://schemas.microsoft.com/office/powerpoint/2010/main" val="48049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vert="horz" lIns="91440" tIns="45720" rIns="91440" bIns="45720" rtlCol="0" anchor="ctr"/>
          <a:lstStyle/>
          <a:p>
            <a:fld id="{4FAB73BC-B049-4115-A692-8D63A059BFB8}" type="slidenum">
              <a:rPr lang="en-US" sz="1800" b="1">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pPr/>
              <a:t>11</a:t>
            </a:fld>
            <a:endParaRPr lang="en-US" sz="1800" b="1" dirty="0">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3" name="Titre 1"/>
          <p:cNvSpPr txBox="1">
            <a:spLocks/>
          </p:cNvSpPr>
          <p:nvPr/>
        </p:nvSpPr>
        <p:spPr>
          <a:xfrm>
            <a:off x="1097280" y="155974"/>
            <a:ext cx="10058400" cy="60167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FR" sz="3600" dirty="0" smtClean="0">
                <a:solidFill>
                  <a:srgbClr val="BD582C"/>
                </a:solidFill>
                <a:latin typeface="Times New Roman" panose="02020603050405020304" pitchFamily="18" charset="0"/>
                <a:cs typeface="Times New Roman" panose="02020603050405020304" pitchFamily="18" charset="0"/>
              </a:rPr>
              <a:t>Diagramme de séquence (jouer)</a:t>
            </a:r>
            <a:endParaRPr lang="fr-FR" sz="3600" dirty="0">
              <a:solidFill>
                <a:srgbClr val="BD582C"/>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153" y="1219200"/>
            <a:ext cx="11207891" cy="4488873"/>
          </a:xfrm>
          <a:prstGeom prst="rect">
            <a:avLst/>
          </a:prstGeom>
        </p:spPr>
      </p:pic>
    </p:spTree>
    <p:extLst>
      <p:ext uri="{BB962C8B-B14F-4D97-AF65-F5344CB8AC3E}">
        <p14:creationId xmlns:p14="http://schemas.microsoft.com/office/powerpoint/2010/main" val="272904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vert="horz" lIns="91440" tIns="45720" rIns="91440" bIns="45720" rtlCol="0" anchor="ctr"/>
          <a:lstStyle/>
          <a:p>
            <a:fld id="{4FAB73BC-B049-4115-A692-8D63A059BFB8}" type="slidenum">
              <a:rPr lang="en-US" sz="1800" b="1">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pPr/>
              <a:t>12</a:t>
            </a:fld>
            <a:endParaRPr lang="en-US" sz="1800" b="1" dirty="0">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3" name="Titre 1"/>
          <p:cNvSpPr txBox="1">
            <a:spLocks/>
          </p:cNvSpPr>
          <p:nvPr/>
        </p:nvSpPr>
        <p:spPr>
          <a:xfrm>
            <a:off x="1097280" y="155974"/>
            <a:ext cx="10058400" cy="60167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FR" sz="3600" dirty="0" smtClean="0">
                <a:solidFill>
                  <a:srgbClr val="BD582C"/>
                </a:solidFill>
                <a:latin typeface="Times New Roman" panose="02020603050405020304" pitchFamily="18" charset="0"/>
                <a:cs typeface="Times New Roman" panose="02020603050405020304" pitchFamily="18" charset="0"/>
              </a:rPr>
              <a:t>Diagramme d’activité (jouer)</a:t>
            </a:r>
            <a:endParaRPr lang="fr-FR" sz="3600" dirty="0">
              <a:solidFill>
                <a:srgbClr val="BD582C"/>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977" y="945871"/>
            <a:ext cx="2333005" cy="5325687"/>
          </a:xfrm>
          <a:prstGeom prst="rect">
            <a:avLst/>
          </a:prstGeom>
        </p:spPr>
      </p:pic>
    </p:spTree>
    <p:extLst>
      <p:ext uri="{BB962C8B-B14F-4D97-AF65-F5344CB8AC3E}">
        <p14:creationId xmlns:p14="http://schemas.microsoft.com/office/powerpoint/2010/main" val="40198607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65075" y="3017518"/>
            <a:ext cx="4593772" cy="770709"/>
          </a:xfrm>
        </p:spPr>
        <p:txBody>
          <a:bodyPr>
            <a:normAutofit/>
          </a:bodyPr>
          <a:lstStyle/>
          <a:p>
            <a:r>
              <a:rPr lang="fr-FR" sz="48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REALISATION</a:t>
            </a:r>
            <a:endParaRPr lang="fr-FR" sz="4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vert="horz" lIns="91440" tIns="45720" rIns="91440" bIns="45720" rtlCol="0" anchor="ctr"/>
          <a:lstStyle/>
          <a:p>
            <a:fld id="{4FAB73BC-B049-4115-A692-8D63A059BFB8}" type="slidenum">
              <a:rPr lang="en-US" sz="1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pPr/>
              <a:t>13</a:t>
            </a:fld>
            <a:endPar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639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vert="horz" lIns="91440" tIns="45720" rIns="91440" bIns="45720" rtlCol="0" anchor="ctr"/>
          <a:lstStyle/>
          <a:p>
            <a:fld id="{4FAB73BC-B049-4115-A692-8D63A059BFB8}" type="slidenum">
              <a:rPr lang="en-US" sz="1800" b="1">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pPr/>
              <a:t>14</a:t>
            </a:fld>
            <a:endParaRPr lang="en-US" sz="1800" b="1" dirty="0">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3" name="Titre 1"/>
          <p:cNvSpPr txBox="1">
            <a:spLocks/>
          </p:cNvSpPr>
          <p:nvPr/>
        </p:nvSpPr>
        <p:spPr>
          <a:xfrm>
            <a:off x="1097280" y="155974"/>
            <a:ext cx="10058400" cy="60167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FR" sz="3600" dirty="0" smtClean="0">
                <a:solidFill>
                  <a:srgbClr val="BD582C"/>
                </a:solidFill>
                <a:latin typeface="Times New Roman" panose="02020603050405020304" pitchFamily="18" charset="0"/>
                <a:cs typeface="Times New Roman" panose="02020603050405020304" pitchFamily="18" charset="0"/>
              </a:rPr>
              <a:t>Langages</a:t>
            </a:r>
            <a:endParaRPr lang="fr-FR" sz="3600" dirty="0">
              <a:solidFill>
                <a:srgbClr val="BD582C"/>
              </a:solidFill>
              <a:latin typeface="Times New Roman" panose="02020603050405020304" pitchFamily="18" charset="0"/>
              <a:cs typeface="Times New Roman" panose="02020603050405020304" pitchFamily="18" charset="0"/>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959" y="2161308"/>
            <a:ext cx="3760520" cy="2105891"/>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7556" y="2161308"/>
            <a:ext cx="2791172" cy="2729692"/>
          </a:xfrm>
          <a:prstGeom prst="rect">
            <a:avLst/>
          </a:prstGeom>
        </p:spPr>
      </p:pic>
    </p:spTree>
    <p:extLst>
      <p:ext uri="{BB962C8B-B14F-4D97-AF65-F5344CB8AC3E}">
        <p14:creationId xmlns:p14="http://schemas.microsoft.com/office/powerpoint/2010/main" val="424377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vert="horz" lIns="91440" tIns="45720" rIns="91440" bIns="45720" rtlCol="0" anchor="ctr"/>
          <a:lstStyle/>
          <a:p>
            <a:fld id="{4FAB73BC-B049-4115-A692-8D63A059BFB8}" type="slidenum">
              <a:rPr lang="en-US" sz="1800" b="1">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pPr/>
              <a:t>15</a:t>
            </a:fld>
            <a:endParaRPr lang="en-US" sz="1800" b="1" dirty="0">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3" name="Titre 1"/>
          <p:cNvSpPr txBox="1">
            <a:spLocks/>
          </p:cNvSpPr>
          <p:nvPr/>
        </p:nvSpPr>
        <p:spPr>
          <a:xfrm>
            <a:off x="1097280" y="155974"/>
            <a:ext cx="10058400" cy="60167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FR" sz="3600" dirty="0" smtClean="0">
                <a:solidFill>
                  <a:srgbClr val="BD582C"/>
                </a:solidFill>
                <a:latin typeface="Times New Roman" panose="02020603050405020304" pitchFamily="18" charset="0"/>
                <a:cs typeface="Times New Roman" panose="02020603050405020304" pitchFamily="18" charset="0"/>
              </a:rPr>
              <a:t>Outils</a:t>
            </a:r>
            <a:endParaRPr lang="fr-FR" sz="3600" dirty="0">
              <a:solidFill>
                <a:srgbClr val="BD582C"/>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4072" y="1911927"/>
            <a:ext cx="2729346" cy="2729346"/>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7236" y="2057400"/>
            <a:ext cx="2438400" cy="2438400"/>
          </a:xfrm>
          <a:prstGeom prst="rect">
            <a:avLst/>
          </a:prstGeom>
        </p:spPr>
      </p:pic>
      <p:sp>
        <p:nvSpPr>
          <p:cNvPr id="8" name="ZoneTexte 7"/>
          <p:cNvSpPr txBox="1"/>
          <p:nvPr/>
        </p:nvSpPr>
        <p:spPr>
          <a:xfrm>
            <a:off x="2594849" y="4890655"/>
            <a:ext cx="823174" cy="369332"/>
          </a:xfrm>
          <a:prstGeom prst="rect">
            <a:avLst/>
          </a:prstGeom>
          <a:noFill/>
        </p:spPr>
        <p:txBody>
          <a:bodyPr wrap="none" rtlCol="0">
            <a:spAutoFit/>
          </a:bodyPr>
          <a:lstStyle/>
          <a:p>
            <a:r>
              <a:rPr lang="fr-FR" dirty="0" smtClean="0"/>
              <a:t>Eclipse</a:t>
            </a:r>
            <a:endParaRPr lang="fr-FR" dirty="0"/>
          </a:p>
        </p:txBody>
      </p:sp>
      <p:sp>
        <p:nvSpPr>
          <p:cNvPr id="9" name="ZoneTexte 8"/>
          <p:cNvSpPr txBox="1"/>
          <p:nvPr/>
        </p:nvSpPr>
        <p:spPr>
          <a:xfrm>
            <a:off x="8391973" y="4885915"/>
            <a:ext cx="1933543" cy="369332"/>
          </a:xfrm>
          <a:prstGeom prst="rect">
            <a:avLst/>
          </a:prstGeom>
          <a:noFill/>
        </p:spPr>
        <p:txBody>
          <a:bodyPr wrap="none" rtlCol="0">
            <a:spAutoFit/>
          </a:bodyPr>
          <a:lstStyle/>
          <a:p>
            <a:r>
              <a:rPr lang="fr-FR" dirty="0" smtClean="0"/>
              <a:t>Visual Studio Code</a:t>
            </a:r>
            <a:endParaRPr lang="fr-FR" dirty="0"/>
          </a:p>
        </p:txBody>
      </p:sp>
    </p:spTree>
    <p:extLst>
      <p:ext uri="{BB962C8B-B14F-4D97-AF65-F5344CB8AC3E}">
        <p14:creationId xmlns:p14="http://schemas.microsoft.com/office/powerpoint/2010/main" val="333481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1+#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vert="horz" lIns="91440" tIns="45720" rIns="91440" bIns="45720" rtlCol="0" anchor="ctr"/>
          <a:lstStyle/>
          <a:p>
            <a:fld id="{4FAB73BC-B049-4115-A692-8D63A059BFB8}" type="slidenum">
              <a:rPr lang="en-US" sz="1800" b="1">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pPr/>
              <a:t>16</a:t>
            </a:fld>
            <a:endParaRPr lang="en-US" sz="1800" b="1" dirty="0">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3" name="Titre 1"/>
          <p:cNvSpPr txBox="1">
            <a:spLocks/>
          </p:cNvSpPr>
          <p:nvPr/>
        </p:nvSpPr>
        <p:spPr>
          <a:xfrm>
            <a:off x="1097280" y="155974"/>
            <a:ext cx="10058400" cy="60167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FR" sz="3600" dirty="0" smtClean="0">
                <a:solidFill>
                  <a:srgbClr val="BD582C"/>
                </a:solidFill>
                <a:latin typeface="Times New Roman" panose="02020603050405020304" pitchFamily="18" charset="0"/>
                <a:cs typeface="Times New Roman" panose="02020603050405020304" pitchFamily="18" charset="0"/>
              </a:rPr>
              <a:t>Persistance</a:t>
            </a:r>
            <a:endParaRPr lang="fr-FR" sz="3600" dirty="0">
              <a:solidFill>
                <a:srgbClr val="BD582C"/>
              </a:solidFill>
              <a:latin typeface="Times New Roman" panose="02020603050405020304" pitchFamily="18" charset="0"/>
              <a:cs typeface="Times New Roman" panose="02020603050405020304" pitchFamily="18" charset="0"/>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8070" y="2337321"/>
            <a:ext cx="2292927" cy="2292927"/>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9042" y="2714225"/>
            <a:ext cx="2977664" cy="1539120"/>
          </a:xfrm>
          <a:prstGeom prst="rect">
            <a:avLst/>
          </a:prstGeom>
        </p:spPr>
      </p:pic>
    </p:spTree>
    <p:extLst>
      <p:ext uri="{BB962C8B-B14F-4D97-AF65-F5344CB8AC3E}">
        <p14:creationId xmlns:p14="http://schemas.microsoft.com/office/powerpoint/2010/main" val="382705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835243"/>
            <a:ext cx="10058400" cy="601671"/>
          </a:xfrm>
        </p:spPr>
        <p:txBody>
          <a:bodyPr>
            <a:normAutofit/>
          </a:bodyPr>
          <a:lstStyle/>
          <a:p>
            <a:pPr algn="ctr"/>
            <a:r>
              <a:rPr lang="fr-FR" sz="3600" dirty="0">
                <a:solidFill>
                  <a:srgbClr val="BD582C"/>
                </a:solidFill>
                <a:latin typeface="Times New Roman" panose="02020603050405020304" pitchFamily="18" charset="0"/>
                <a:cs typeface="Times New Roman" panose="02020603050405020304" pitchFamily="18" charset="0"/>
              </a:rPr>
              <a:t>Patron de conception </a:t>
            </a:r>
            <a:r>
              <a:rPr lang="fr-FR" sz="3600" dirty="0" smtClean="0">
                <a:solidFill>
                  <a:srgbClr val="BD582C"/>
                </a:solidFill>
                <a:latin typeface="Times New Roman" panose="02020603050405020304" pitchFamily="18" charset="0"/>
                <a:cs typeface="Times New Roman" panose="02020603050405020304" pitchFamily="18" charset="0"/>
              </a:rPr>
              <a:t>utilisé</a:t>
            </a:r>
            <a:endParaRPr lang="fr-FR" sz="3600" dirty="0">
              <a:solidFill>
                <a:srgbClr val="BD582C"/>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vert="horz" lIns="91440" tIns="45720" rIns="91440" bIns="45720" rtlCol="0" anchor="ctr"/>
          <a:lstStyle/>
          <a:p>
            <a:fld id="{6113E31D-E2AB-40D1-8B51-AFA5AFEF393A}" type="slidenum">
              <a:rPr lang="en-US" sz="1800" b="1">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pPr/>
              <a:t>17</a:t>
            </a:fld>
            <a:endParaRPr lang="en-US" sz="1800" b="1" dirty="0">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6" name="Rectangle à coins arrondis 5"/>
          <p:cNvSpPr/>
          <p:nvPr/>
        </p:nvSpPr>
        <p:spPr>
          <a:xfrm>
            <a:off x="4114800" y="3422073"/>
            <a:ext cx="3657600" cy="900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latin typeface="Times New Roman" panose="02020603050405020304" pitchFamily="18" charset="0"/>
                <a:cs typeface="Times New Roman" panose="02020603050405020304" pitchFamily="18" charset="0"/>
              </a:rPr>
              <a:t>Abstract </a:t>
            </a:r>
            <a:r>
              <a:rPr lang="fr-FR" sz="2800" dirty="0" err="1" smtClean="0">
                <a:latin typeface="Times New Roman" panose="02020603050405020304" pitchFamily="18" charset="0"/>
                <a:cs typeface="Times New Roman" panose="02020603050405020304" pitchFamily="18" charset="0"/>
              </a:rPr>
              <a:t>Factory</a:t>
            </a:r>
            <a:endParaRPr lang="fr-FR" sz="2800" dirty="0">
              <a:latin typeface="Times New Roman" panose="02020603050405020304" pitchFamily="18" charset="0"/>
              <a:cs typeface="Times New Roman" panose="02020603050405020304" pitchFamily="18" charset="0"/>
            </a:endParaRPr>
          </a:p>
        </p:txBody>
      </p:sp>
      <p:sp>
        <p:nvSpPr>
          <p:cNvPr id="7" name="Rectangle à coins arrondis 6"/>
          <p:cNvSpPr/>
          <p:nvPr/>
        </p:nvSpPr>
        <p:spPr>
          <a:xfrm>
            <a:off x="4114800" y="2337460"/>
            <a:ext cx="3657600" cy="900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atin typeface="Times New Roman" panose="02020603050405020304" pitchFamily="18" charset="0"/>
                <a:cs typeface="Times New Roman" panose="02020603050405020304" pitchFamily="18" charset="0"/>
              </a:rPr>
              <a:t>Observer</a:t>
            </a:r>
          </a:p>
        </p:txBody>
      </p:sp>
      <p:sp>
        <p:nvSpPr>
          <p:cNvPr id="8" name="Rectangle à coins arrondis 7"/>
          <p:cNvSpPr/>
          <p:nvPr/>
        </p:nvSpPr>
        <p:spPr>
          <a:xfrm>
            <a:off x="4114800" y="4506686"/>
            <a:ext cx="3657600" cy="900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atin typeface="Times New Roman" panose="02020603050405020304" pitchFamily="18" charset="0"/>
                <a:cs typeface="Times New Roman" panose="02020603050405020304" pitchFamily="18" charset="0"/>
              </a:rPr>
              <a:t>Singleton</a:t>
            </a:r>
          </a:p>
        </p:txBody>
      </p:sp>
    </p:spTree>
    <p:extLst>
      <p:ext uri="{BB962C8B-B14F-4D97-AF65-F5344CB8AC3E}">
        <p14:creationId xmlns:p14="http://schemas.microsoft.com/office/powerpoint/2010/main" val="299076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9"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0-#ppt_h/2"/>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12"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835243"/>
            <a:ext cx="10058400" cy="601671"/>
          </a:xfrm>
        </p:spPr>
        <p:txBody>
          <a:bodyPr>
            <a:normAutofit/>
          </a:bodyPr>
          <a:lstStyle/>
          <a:p>
            <a:pPr algn="ctr"/>
            <a:r>
              <a:rPr lang="fr-FR" sz="3600" dirty="0">
                <a:solidFill>
                  <a:srgbClr val="BD582C"/>
                </a:solidFill>
                <a:latin typeface="Times New Roman" panose="02020603050405020304" pitchFamily="18" charset="0"/>
                <a:cs typeface="Times New Roman" panose="02020603050405020304" pitchFamily="18" charset="0"/>
              </a:rPr>
              <a:t>Patron de conception </a:t>
            </a:r>
            <a:r>
              <a:rPr lang="fr-FR" sz="3600" dirty="0" smtClean="0">
                <a:solidFill>
                  <a:srgbClr val="BD582C"/>
                </a:solidFill>
                <a:latin typeface="Times New Roman" panose="02020603050405020304" pitchFamily="18" charset="0"/>
                <a:cs typeface="Times New Roman" panose="02020603050405020304" pitchFamily="18" charset="0"/>
              </a:rPr>
              <a:t>utilisé</a:t>
            </a:r>
            <a:endParaRPr lang="fr-FR" sz="3600" dirty="0">
              <a:solidFill>
                <a:srgbClr val="BD582C"/>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vert="horz" lIns="91440" tIns="45720" rIns="91440" bIns="45720" rtlCol="0" anchor="ctr"/>
          <a:lstStyle/>
          <a:p>
            <a:r>
              <a:rPr lang="en-US" sz="1800" b="1" dirty="0" smtClean="0">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17</a:t>
            </a:r>
            <a:endParaRPr lang="en-US" sz="1800" b="1" dirty="0">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6" name="Rectangle à coins arrondis 5"/>
          <p:cNvSpPr/>
          <p:nvPr/>
        </p:nvSpPr>
        <p:spPr>
          <a:xfrm>
            <a:off x="4114800" y="3422073"/>
            <a:ext cx="3657600" cy="900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latin typeface="Times New Roman" panose="02020603050405020304" pitchFamily="18" charset="0"/>
                <a:cs typeface="Times New Roman" panose="02020603050405020304" pitchFamily="18" charset="0"/>
              </a:rPr>
              <a:t>Abstract </a:t>
            </a:r>
            <a:r>
              <a:rPr lang="fr-FR" sz="2800" dirty="0" err="1" smtClean="0">
                <a:latin typeface="Times New Roman" panose="02020603050405020304" pitchFamily="18" charset="0"/>
                <a:cs typeface="Times New Roman" panose="02020603050405020304" pitchFamily="18" charset="0"/>
              </a:rPr>
              <a:t>Factory</a:t>
            </a:r>
            <a:endParaRPr lang="fr-FR" sz="2800" dirty="0">
              <a:latin typeface="Times New Roman" panose="02020603050405020304" pitchFamily="18" charset="0"/>
              <a:cs typeface="Times New Roman" panose="02020603050405020304" pitchFamily="18" charset="0"/>
            </a:endParaRPr>
          </a:p>
        </p:txBody>
      </p:sp>
      <p:sp>
        <p:nvSpPr>
          <p:cNvPr id="7" name="Rectangle à coins arrondis 6"/>
          <p:cNvSpPr/>
          <p:nvPr/>
        </p:nvSpPr>
        <p:spPr>
          <a:xfrm>
            <a:off x="4114800" y="2337460"/>
            <a:ext cx="3657600" cy="9005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latin typeface="Times New Roman" panose="02020603050405020304" pitchFamily="18" charset="0"/>
                <a:cs typeface="Times New Roman" panose="02020603050405020304" pitchFamily="18" charset="0"/>
              </a:rPr>
              <a:t>Observer</a:t>
            </a:r>
          </a:p>
        </p:txBody>
      </p:sp>
      <p:sp>
        <p:nvSpPr>
          <p:cNvPr id="8" name="Rectangle à coins arrondis 7"/>
          <p:cNvSpPr/>
          <p:nvPr/>
        </p:nvSpPr>
        <p:spPr>
          <a:xfrm>
            <a:off x="4114800" y="4506686"/>
            <a:ext cx="3657600" cy="900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atin typeface="Times New Roman" panose="02020603050405020304" pitchFamily="18" charset="0"/>
                <a:cs typeface="Times New Roman" panose="02020603050405020304" pitchFamily="18" charset="0"/>
              </a:rPr>
              <a:t>Singleton</a:t>
            </a:r>
          </a:p>
        </p:txBody>
      </p:sp>
    </p:spTree>
    <p:extLst>
      <p:ext uri="{BB962C8B-B14F-4D97-AF65-F5344CB8AC3E}">
        <p14:creationId xmlns:p14="http://schemas.microsoft.com/office/powerpoint/2010/main" val="453522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835243"/>
            <a:ext cx="10058400" cy="601671"/>
          </a:xfrm>
        </p:spPr>
        <p:txBody>
          <a:bodyPr>
            <a:normAutofit/>
          </a:bodyPr>
          <a:lstStyle/>
          <a:p>
            <a:pPr algn="ctr"/>
            <a:r>
              <a:rPr lang="fr-FR" sz="3600" dirty="0">
                <a:solidFill>
                  <a:srgbClr val="BD582C"/>
                </a:solidFill>
                <a:latin typeface="Times New Roman" panose="02020603050405020304" pitchFamily="18" charset="0"/>
                <a:cs typeface="Times New Roman" panose="02020603050405020304" pitchFamily="18" charset="0"/>
              </a:rPr>
              <a:t>Patron de conception </a:t>
            </a:r>
            <a:r>
              <a:rPr lang="fr-FR" sz="3600" dirty="0" smtClean="0">
                <a:solidFill>
                  <a:srgbClr val="BD582C"/>
                </a:solidFill>
                <a:latin typeface="Times New Roman" panose="02020603050405020304" pitchFamily="18" charset="0"/>
                <a:cs typeface="Times New Roman" panose="02020603050405020304" pitchFamily="18" charset="0"/>
              </a:rPr>
              <a:t>utilisé</a:t>
            </a:r>
            <a:endParaRPr lang="fr-FR" sz="3600" dirty="0">
              <a:solidFill>
                <a:srgbClr val="BD582C"/>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vert="horz" lIns="91440" tIns="45720" rIns="91440" bIns="45720" rtlCol="0" anchor="ctr"/>
          <a:lstStyle/>
          <a:p>
            <a:r>
              <a:rPr lang="en-US" sz="1800" b="1" dirty="0" smtClean="0">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17</a:t>
            </a:r>
            <a:endParaRPr lang="en-US" sz="1800" b="1" dirty="0">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6" name="Rectangle à coins arrondis 5"/>
          <p:cNvSpPr/>
          <p:nvPr/>
        </p:nvSpPr>
        <p:spPr>
          <a:xfrm>
            <a:off x="4114800" y="3422073"/>
            <a:ext cx="3657600" cy="9005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solidFill>
                  <a:schemeClr val="tx1"/>
                </a:solidFill>
                <a:latin typeface="Times New Roman" panose="02020603050405020304" pitchFamily="18" charset="0"/>
                <a:cs typeface="Times New Roman" panose="02020603050405020304" pitchFamily="18" charset="0"/>
              </a:rPr>
              <a:t>Abstract </a:t>
            </a:r>
            <a:r>
              <a:rPr lang="fr-FR" sz="2800" dirty="0" err="1" smtClean="0">
                <a:solidFill>
                  <a:schemeClr val="tx1"/>
                </a:solidFill>
                <a:latin typeface="Times New Roman" panose="02020603050405020304" pitchFamily="18" charset="0"/>
                <a:cs typeface="Times New Roman" panose="02020603050405020304" pitchFamily="18" charset="0"/>
              </a:rPr>
              <a:t>Factory</a:t>
            </a:r>
            <a:endParaRPr lang="fr-FR" sz="2800" dirty="0">
              <a:solidFill>
                <a:schemeClr val="tx1"/>
              </a:solidFill>
              <a:latin typeface="Times New Roman" panose="02020603050405020304" pitchFamily="18" charset="0"/>
              <a:cs typeface="Times New Roman" panose="02020603050405020304" pitchFamily="18" charset="0"/>
            </a:endParaRPr>
          </a:p>
        </p:txBody>
      </p:sp>
      <p:sp>
        <p:nvSpPr>
          <p:cNvPr id="7" name="Rectangle à coins arrondis 6"/>
          <p:cNvSpPr/>
          <p:nvPr/>
        </p:nvSpPr>
        <p:spPr>
          <a:xfrm>
            <a:off x="4114800" y="2337460"/>
            <a:ext cx="3657600" cy="900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atin typeface="Times New Roman" panose="02020603050405020304" pitchFamily="18" charset="0"/>
                <a:cs typeface="Times New Roman" panose="02020603050405020304" pitchFamily="18" charset="0"/>
              </a:rPr>
              <a:t>Observer</a:t>
            </a:r>
          </a:p>
        </p:txBody>
      </p:sp>
      <p:sp>
        <p:nvSpPr>
          <p:cNvPr id="8" name="Rectangle à coins arrondis 7"/>
          <p:cNvSpPr/>
          <p:nvPr/>
        </p:nvSpPr>
        <p:spPr>
          <a:xfrm>
            <a:off x="4114800" y="4506686"/>
            <a:ext cx="3657600" cy="900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atin typeface="Times New Roman" panose="02020603050405020304" pitchFamily="18" charset="0"/>
                <a:cs typeface="Times New Roman" panose="02020603050405020304" pitchFamily="18" charset="0"/>
              </a:rPr>
              <a:t>Singleton</a:t>
            </a:r>
          </a:p>
        </p:txBody>
      </p:sp>
    </p:spTree>
    <p:extLst>
      <p:ext uri="{BB962C8B-B14F-4D97-AF65-F5344CB8AC3E}">
        <p14:creationId xmlns:p14="http://schemas.microsoft.com/office/powerpoint/2010/main" val="1265835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835243"/>
            <a:ext cx="10058400" cy="601671"/>
          </a:xfrm>
        </p:spPr>
        <p:txBody>
          <a:bodyPr>
            <a:normAutofit/>
          </a:bodyPr>
          <a:lstStyle/>
          <a:p>
            <a:pPr algn="ctr"/>
            <a:r>
              <a:rPr lang="fr-FR" sz="3600" dirty="0" smtClean="0">
                <a:solidFill>
                  <a:srgbClr val="BD582C"/>
                </a:solidFill>
                <a:latin typeface="Times New Roman" panose="02020603050405020304" pitchFamily="18" charset="0"/>
                <a:cs typeface="Times New Roman" panose="02020603050405020304" pitchFamily="18" charset="0"/>
              </a:rPr>
              <a:t>PLAN</a:t>
            </a:r>
            <a:endParaRPr lang="fr-FR" sz="3600" dirty="0">
              <a:solidFill>
                <a:srgbClr val="BD582C"/>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3251200" y="2199881"/>
            <a:ext cx="5621868" cy="3896119"/>
          </a:xfrm>
        </p:spPr>
        <p:txBody>
          <a:bodyPr>
            <a:noAutofit/>
          </a:bodyPr>
          <a:lstStyle/>
          <a:p>
            <a:r>
              <a:rPr lang="fr-FR" sz="2800" dirty="0" smtClean="0">
                <a:latin typeface="Times New Roman" panose="02020603050405020304" pitchFamily="18" charset="0"/>
                <a:cs typeface="Times New Roman" panose="02020603050405020304" pitchFamily="18" charset="0"/>
              </a:rPr>
              <a:t>INTRODUCTION</a:t>
            </a:r>
          </a:p>
          <a:p>
            <a:r>
              <a:rPr lang="fr-FR" sz="2800" dirty="0" smtClean="0">
                <a:latin typeface="Times New Roman" panose="02020603050405020304" pitchFamily="18" charset="0"/>
                <a:cs typeface="Times New Roman" panose="02020603050405020304" pitchFamily="18" charset="0"/>
              </a:rPr>
              <a:t>CAHIER DES CHARGES</a:t>
            </a:r>
          </a:p>
          <a:p>
            <a:pPr lvl="1"/>
            <a:r>
              <a:rPr lang="fr-FR" sz="2400" dirty="0">
                <a:latin typeface="Times New Roman" panose="02020603050405020304" pitchFamily="18" charset="0"/>
                <a:cs typeface="Times New Roman" panose="02020603050405020304" pitchFamily="18" charset="0"/>
              </a:rPr>
              <a:t>Objectif du projet</a:t>
            </a:r>
          </a:p>
          <a:p>
            <a:pPr lvl="1"/>
            <a:r>
              <a:rPr lang="fr-FR" sz="2400" dirty="0">
                <a:latin typeface="Times New Roman" panose="02020603050405020304" pitchFamily="18" charset="0"/>
                <a:cs typeface="Times New Roman" panose="02020603050405020304" pitchFamily="18" charset="0"/>
              </a:rPr>
              <a:t>Les fonctionnalités</a:t>
            </a:r>
          </a:p>
          <a:p>
            <a:pPr lvl="1"/>
            <a:r>
              <a:rPr lang="fr-FR" sz="2400" dirty="0">
                <a:latin typeface="Times New Roman" panose="02020603050405020304" pitchFamily="18" charset="0"/>
                <a:cs typeface="Times New Roman" panose="02020603050405020304" pitchFamily="18" charset="0"/>
              </a:rPr>
              <a:t>Déroulement du </a:t>
            </a:r>
            <a:r>
              <a:rPr lang="fr-FR" sz="2400" dirty="0" smtClean="0">
                <a:latin typeface="Times New Roman" panose="02020603050405020304" pitchFamily="18" charset="0"/>
                <a:cs typeface="Times New Roman" panose="02020603050405020304" pitchFamily="18" charset="0"/>
              </a:rPr>
              <a:t>jeu</a:t>
            </a:r>
          </a:p>
          <a:p>
            <a:pPr marL="91440" lvl="1" indent="-91440">
              <a:spcBef>
                <a:spcPts val="1200"/>
              </a:spcBef>
              <a:spcAft>
                <a:spcPts val="200"/>
              </a:spcAft>
              <a:buSzPct val="100000"/>
              <a:buFont typeface="Calibri" panose="020F0502020204030204" pitchFamily="34" charset="0"/>
              <a:buChar char=" "/>
            </a:pPr>
            <a:r>
              <a:rPr lang="fr-FR" sz="2400" dirty="0">
                <a:latin typeface="Times New Roman" panose="02020603050405020304" pitchFamily="18" charset="0"/>
                <a:cs typeface="Times New Roman" panose="02020603050405020304" pitchFamily="18" charset="0"/>
              </a:rPr>
              <a:t>CONCEPTION DU </a:t>
            </a:r>
            <a:r>
              <a:rPr lang="fr-FR" sz="2400" dirty="0" smtClean="0">
                <a:latin typeface="Times New Roman" panose="02020603050405020304" pitchFamily="18" charset="0"/>
                <a:cs typeface="Times New Roman" panose="02020603050405020304" pitchFamily="18" charset="0"/>
              </a:rPr>
              <a:t>PROJET</a:t>
            </a:r>
          </a:p>
          <a:p>
            <a:pPr marL="91440" lvl="1" indent="-91440">
              <a:spcBef>
                <a:spcPts val="1200"/>
              </a:spcBef>
              <a:spcAft>
                <a:spcPts val="200"/>
              </a:spcAft>
              <a:buSzPct val="100000"/>
              <a:buFont typeface="Calibri" panose="020F0502020204030204" pitchFamily="34" charset="0"/>
              <a:buChar char=" "/>
            </a:pPr>
            <a:r>
              <a:rPr lang="fr-FR" sz="2400" dirty="0" smtClean="0">
                <a:latin typeface="Times New Roman" panose="02020603050405020304" pitchFamily="18" charset="0"/>
                <a:cs typeface="Times New Roman" panose="02020603050405020304" pitchFamily="18" charset="0"/>
              </a:rPr>
              <a:t>REALISATION DU PROJET</a:t>
            </a:r>
          </a:p>
          <a:p>
            <a:pPr marL="91440" lvl="1" indent="-91440">
              <a:spcBef>
                <a:spcPts val="1200"/>
              </a:spcBef>
              <a:spcAft>
                <a:spcPts val="200"/>
              </a:spcAft>
              <a:buSzPct val="100000"/>
              <a:buFont typeface="Calibri" panose="020F0502020204030204" pitchFamily="34" charset="0"/>
              <a:buChar char=" "/>
            </a:pPr>
            <a:r>
              <a:rPr lang="fr-FR" sz="2400" dirty="0" smtClean="0">
                <a:latin typeface="Times New Roman" panose="02020603050405020304" pitchFamily="18" charset="0"/>
                <a:cs typeface="Times New Roman" panose="02020603050405020304" pitchFamily="18" charset="0"/>
              </a:rPr>
              <a:t>CONCLUSION</a:t>
            </a:r>
          </a:p>
        </p:txBody>
      </p:sp>
      <p:sp>
        <p:nvSpPr>
          <p:cNvPr id="4" name="Espace réservé du numéro de diapositive 3"/>
          <p:cNvSpPr>
            <a:spLocks noGrp="1"/>
          </p:cNvSpPr>
          <p:nvPr>
            <p:ph type="sldNum" sz="quarter" idx="12"/>
          </p:nvPr>
        </p:nvSpPr>
        <p:spPr/>
        <p:txBody>
          <a:bodyPr vert="horz" lIns="91440" tIns="45720" rIns="91440" bIns="45720" rtlCol="0" anchor="ctr"/>
          <a:lstStyle/>
          <a:p>
            <a:fld id="{6113E31D-E2AB-40D1-8B51-AFA5AFEF393A}" type="slidenum">
              <a:rPr lang="en-US" sz="1800" b="1">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pPr/>
              <a:t>2</a:t>
            </a:fld>
            <a:endParaRPr lang="en-US" sz="1800" b="1" dirty="0">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09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left)">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835243"/>
            <a:ext cx="10058400" cy="601671"/>
          </a:xfrm>
        </p:spPr>
        <p:txBody>
          <a:bodyPr>
            <a:normAutofit/>
          </a:bodyPr>
          <a:lstStyle/>
          <a:p>
            <a:pPr algn="ctr"/>
            <a:r>
              <a:rPr lang="fr-FR" sz="3600" dirty="0">
                <a:solidFill>
                  <a:srgbClr val="BD582C"/>
                </a:solidFill>
                <a:latin typeface="Times New Roman" panose="02020603050405020304" pitchFamily="18" charset="0"/>
                <a:cs typeface="Times New Roman" panose="02020603050405020304" pitchFamily="18" charset="0"/>
              </a:rPr>
              <a:t>Patron de conception </a:t>
            </a:r>
            <a:r>
              <a:rPr lang="fr-FR" sz="3600" dirty="0" smtClean="0">
                <a:solidFill>
                  <a:srgbClr val="BD582C"/>
                </a:solidFill>
                <a:latin typeface="Times New Roman" panose="02020603050405020304" pitchFamily="18" charset="0"/>
                <a:cs typeface="Times New Roman" panose="02020603050405020304" pitchFamily="18" charset="0"/>
              </a:rPr>
              <a:t>utilisé</a:t>
            </a:r>
            <a:endParaRPr lang="fr-FR" sz="3600" dirty="0">
              <a:solidFill>
                <a:srgbClr val="BD582C"/>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vert="horz" lIns="91440" tIns="45720" rIns="91440" bIns="45720" rtlCol="0" anchor="ctr"/>
          <a:lstStyle/>
          <a:p>
            <a:r>
              <a:rPr lang="en-US" sz="1800" b="1" dirty="0" smtClean="0">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17</a:t>
            </a:r>
          </a:p>
        </p:txBody>
      </p:sp>
      <p:sp>
        <p:nvSpPr>
          <p:cNvPr id="6" name="Rectangle à coins arrondis 5"/>
          <p:cNvSpPr/>
          <p:nvPr/>
        </p:nvSpPr>
        <p:spPr>
          <a:xfrm>
            <a:off x="4114800" y="3422073"/>
            <a:ext cx="3657600" cy="900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latin typeface="Times New Roman" panose="02020603050405020304" pitchFamily="18" charset="0"/>
                <a:cs typeface="Times New Roman" panose="02020603050405020304" pitchFamily="18" charset="0"/>
              </a:rPr>
              <a:t>Abstract </a:t>
            </a:r>
            <a:r>
              <a:rPr lang="fr-FR" sz="2800" dirty="0" err="1" smtClean="0">
                <a:latin typeface="Times New Roman" panose="02020603050405020304" pitchFamily="18" charset="0"/>
                <a:cs typeface="Times New Roman" panose="02020603050405020304" pitchFamily="18" charset="0"/>
              </a:rPr>
              <a:t>Factory</a:t>
            </a:r>
            <a:endParaRPr lang="fr-FR" sz="2800" dirty="0">
              <a:latin typeface="Times New Roman" panose="02020603050405020304" pitchFamily="18" charset="0"/>
              <a:cs typeface="Times New Roman" panose="02020603050405020304" pitchFamily="18" charset="0"/>
            </a:endParaRPr>
          </a:p>
        </p:txBody>
      </p:sp>
      <p:sp>
        <p:nvSpPr>
          <p:cNvPr id="7" name="Rectangle à coins arrondis 6"/>
          <p:cNvSpPr/>
          <p:nvPr/>
        </p:nvSpPr>
        <p:spPr>
          <a:xfrm>
            <a:off x="4114800" y="2337460"/>
            <a:ext cx="3657600" cy="900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atin typeface="Times New Roman" panose="02020603050405020304" pitchFamily="18" charset="0"/>
                <a:cs typeface="Times New Roman" panose="02020603050405020304" pitchFamily="18" charset="0"/>
              </a:rPr>
              <a:t>Observer</a:t>
            </a:r>
          </a:p>
        </p:txBody>
      </p:sp>
      <p:sp>
        <p:nvSpPr>
          <p:cNvPr id="8" name="Rectangle à coins arrondis 7"/>
          <p:cNvSpPr/>
          <p:nvPr/>
        </p:nvSpPr>
        <p:spPr>
          <a:xfrm>
            <a:off x="4114800" y="4506686"/>
            <a:ext cx="3657600" cy="9005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latin typeface="Times New Roman" panose="02020603050405020304" pitchFamily="18" charset="0"/>
                <a:cs typeface="Times New Roman" panose="02020603050405020304" pitchFamily="18" charset="0"/>
              </a:rPr>
              <a:t>Singleton</a:t>
            </a:r>
          </a:p>
        </p:txBody>
      </p:sp>
    </p:spTree>
    <p:extLst>
      <p:ext uri="{BB962C8B-B14F-4D97-AF65-F5344CB8AC3E}">
        <p14:creationId xmlns:p14="http://schemas.microsoft.com/office/powerpoint/2010/main" val="2086664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65075" y="3017518"/>
            <a:ext cx="4593772" cy="770709"/>
          </a:xfrm>
        </p:spPr>
        <p:txBody>
          <a:bodyPr>
            <a:normAutofit/>
          </a:bodyPr>
          <a:lstStyle/>
          <a:p>
            <a:r>
              <a:rPr lang="fr-FR" sz="48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APPLICATION</a:t>
            </a:r>
            <a:endParaRPr lang="fr-FR" sz="4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vert="horz" lIns="91440" tIns="45720" rIns="91440" bIns="45720" rtlCol="0" anchor="ctr"/>
          <a:lstStyle/>
          <a:p>
            <a:r>
              <a:rPr lang="en-US" sz="1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18</a:t>
            </a:r>
            <a:endPar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22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65075" y="3017518"/>
            <a:ext cx="4593772" cy="770709"/>
          </a:xfrm>
        </p:spPr>
        <p:txBody>
          <a:bodyPr>
            <a:normAutofit/>
          </a:bodyPr>
          <a:lstStyle/>
          <a:p>
            <a:r>
              <a:rPr lang="fr-FR" sz="48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CONCLUSION</a:t>
            </a:r>
            <a:endParaRPr lang="fr-FR" sz="4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vert="horz" lIns="91440" tIns="45720" rIns="91440" bIns="45720" rtlCol="0" anchor="ctr"/>
          <a:lstStyle/>
          <a:p>
            <a:r>
              <a:rPr lang="en-US" sz="1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19</a:t>
            </a:r>
            <a:endPar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39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183183" y="2588026"/>
            <a:ext cx="6329944" cy="2302627"/>
          </a:xfrm>
        </p:spPr>
        <p:txBody>
          <a:bodyPr>
            <a:normAutofit/>
          </a:bodyPr>
          <a:lstStyle/>
          <a:p>
            <a:pPr algn="ctr"/>
            <a:r>
              <a:rPr lang="fr-FR" sz="48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MERCI POUR VOTRE ATTENTION</a:t>
            </a:r>
            <a:endParaRPr lang="fr-FR" sz="4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vert="horz" lIns="91440" tIns="45720" rIns="91440" bIns="45720" rtlCol="0" anchor="ctr"/>
          <a:lstStyle/>
          <a:p>
            <a:r>
              <a:rPr lang="en-US" sz="1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20</a:t>
            </a:r>
            <a:endPar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14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12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86003" y="2939142"/>
            <a:ext cx="6492240" cy="940526"/>
          </a:xfrm>
        </p:spPr>
        <p:txBody>
          <a:bodyPr>
            <a:normAutofit/>
          </a:bodyPr>
          <a:lstStyle/>
          <a:p>
            <a:r>
              <a:rPr lang="fr-FR" sz="54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INTRODUCTION</a:t>
            </a:r>
            <a:endParaRPr lang="fr-FR" sz="5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vert="horz" lIns="91440" tIns="45720" rIns="91440" bIns="45720" rtlCol="0" anchor="ctr"/>
          <a:lstStyle/>
          <a:p>
            <a:fld id="{4FAB73BC-B049-4115-A692-8D63A059BFB8}" type="slidenum">
              <a:rPr lang="en-US" sz="1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pPr/>
              <a:t>3</a:t>
            </a:fld>
            <a:endPar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56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484914" y="3017518"/>
            <a:ext cx="7402286" cy="770709"/>
          </a:xfrm>
        </p:spPr>
        <p:txBody>
          <a:bodyPr>
            <a:normAutofit/>
          </a:bodyPr>
          <a:lstStyle/>
          <a:p>
            <a:r>
              <a:rPr lang="fr-FR" sz="48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CHAIER DES CHARGES</a:t>
            </a:r>
            <a:endParaRPr lang="fr-FR" sz="4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vert="horz" lIns="91440" tIns="45720" rIns="91440" bIns="45720" rtlCol="0" anchor="ctr"/>
          <a:lstStyle/>
          <a:p>
            <a:fld id="{4FAB73BC-B049-4115-A692-8D63A059BFB8}" type="slidenum">
              <a:rPr lang="en-US" sz="1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pPr/>
              <a:t>4</a:t>
            </a:fld>
            <a:endPar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83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835243"/>
            <a:ext cx="10058400" cy="601671"/>
          </a:xfrm>
        </p:spPr>
        <p:txBody>
          <a:bodyPr>
            <a:normAutofit/>
          </a:bodyPr>
          <a:lstStyle/>
          <a:p>
            <a:pPr algn="ctr"/>
            <a:r>
              <a:rPr lang="fr-FR" sz="3600" dirty="0" smtClean="0">
                <a:solidFill>
                  <a:srgbClr val="BD582C"/>
                </a:solidFill>
                <a:latin typeface="Times New Roman" panose="02020603050405020304" pitchFamily="18" charset="0"/>
                <a:cs typeface="Times New Roman" panose="02020603050405020304" pitchFamily="18" charset="0"/>
              </a:rPr>
              <a:t>Objectif du projet</a:t>
            </a:r>
            <a:endParaRPr lang="fr-FR" sz="3600" dirty="0">
              <a:solidFill>
                <a:srgbClr val="BD582C"/>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097280" y="2233748"/>
            <a:ext cx="10058400" cy="3635345"/>
          </a:xfrm>
        </p:spPr>
        <p:txBody>
          <a:bodyPr>
            <a:normAutofit/>
          </a:bodyPr>
          <a:lstStyle/>
          <a:p>
            <a:pPr marL="201168" lvl="1" indent="0" algn="just">
              <a:lnSpc>
                <a:spcPct val="200000"/>
              </a:lnSpc>
              <a:buNone/>
            </a:pPr>
            <a:r>
              <a:rPr lang="fr-FR" sz="2000" dirty="0" smtClean="0">
                <a:latin typeface="Times New Roman" panose="02020603050405020304" pitchFamily="18" charset="0"/>
                <a:cs typeface="Times New Roman" panose="02020603050405020304" pitchFamily="18" charset="0"/>
              </a:rPr>
              <a:t>      L’objectif </a:t>
            </a:r>
            <a:r>
              <a:rPr lang="fr-FR" sz="2000" dirty="0">
                <a:latin typeface="Times New Roman" panose="02020603050405020304" pitchFamily="18" charset="0"/>
                <a:cs typeface="Times New Roman" panose="02020603050405020304" pitchFamily="18" charset="0"/>
              </a:rPr>
              <a:t>de ce projet est de faire l’analyse, la conception d’une application de jeu de dés en utilisant les patrons de conception vus en cours et réaliser l’application avec des technologies au choix mais en utilisant différentes solutions de persistances (bases de données relationnelles, fichiers XML …).</a:t>
            </a:r>
          </a:p>
        </p:txBody>
      </p:sp>
      <p:sp>
        <p:nvSpPr>
          <p:cNvPr id="4" name="Espace réservé du numéro de diapositive 3"/>
          <p:cNvSpPr>
            <a:spLocks noGrp="1"/>
          </p:cNvSpPr>
          <p:nvPr>
            <p:ph type="sldNum" sz="quarter" idx="12"/>
          </p:nvPr>
        </p:nvSpPr>
        <p:spPr/>
        <p:txBody>
          <a:bodyPr vert="horz" lIns="91440" tIns="45720" rIns="91440" bIns="45720" rtlCol="0" anchor="ctr"/>
          <a:lstStyle/>
          <a:p>
            <a:fld id="{6113E31D-E2AB-40D1-8B51-AFA5AFEF393A}" type="slidenum">
              <a:rPr lang="en-US" sz="1800" b="1">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pPr/>
              <a:t>5</a:t>
            </a:fld>
            <a:endParaRPr lang="en-US" sz="1800" b="1" dirty="0">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0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2" presetClass="entr" presetSubtype="8"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835243"/>
            <a:ext cx="10058400" cy="601671"/>
          </a:xfrm>
        </p:spPr>
        <p:txBody>
          <a:bodyPr>
            <a:normAutofit/>
          </a:bodyPr>
          <a:lstStyle/>
          <a:p>
            <a:pPr algn="ctr"/>
            <a:r>
              <a:rPr lang="fr-FR" sz="3600" dirty="0" smtClean="0">
                <a:solidFill>
                  <a:srgbClr val="BD582C"/>
                </a:solidFill>
                <a:latin typeface="Times New Roman" panose="02020603050405020304" pitchFamily="18" charset="0"/>
                <a:cs typeface="Times New Roman" panose="02020603050405020304" pitchFamily="18" charset="0"/>
              </a:rPr>
              <a:t>Les fonctionnalités</a:t>
            </a:r>
            <a:endParaRPr lang="fr-FR" sz="3600" dirty="0">
              <a:solidFill>
                <a:srgbClr val="BD582C"/>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097280" y="2233748"/>
            <a:ext cx="10058400" cy="3635345"/>
          </a:xfrm>
        </p:spPr>
        <p:txBody>
          <a:bodyPr>
            <a:normAutofit/>
          </a:bodyPr>
          <a:lstStyle/>
          <a:p>
            <a:pPr lvl="0">
              <a:lnSpc>
                <a:spcPct val="100000"/>
              </a:lnSpc>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  Présenter </a:t>
            </a:r>
            <a:r>
              <a:rPr lang="fr-FR" dirty="0">
                <a:latin typeface="Times New Roman" panose="02020603050405020304" pitchFamily="18" charset="0"/>
                <a:cs typeface="Times New Roman" panose="02020603050405020304" pitchFamily="18" charset="0"/>
              </a:rPr>
              <a:t>au joueur une interface d’entrée dans le jeu. </a:t>
            </a:r>
          </a:p>
          <a:p>
            <a:pPr lvl="0">
              <a:lnSpc>
                <a:spcPct val="100000"/>
              </a:lnSpc>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  Expliquer </a:t>
            </a:r>
            <a:r>
              <a:rPr lang="fr-FR" dirty="0">
                <a:latin typeface="Times New Roman" panose="02020603050405020304" pitchFamily="18" charset="0"/>
                <a:cs typeface="Times New Roman" panose="02020603050405020304" pitchFamily="18" charset="0"/>
              </a:rPr>
              <a:t>au joueur les conditions du déroulement du jeu, quelles règles devrait-il prendre en compte. </a:t>
            </a:r>
          </a:p>
          <a:p>
            <a:pPr lvl="0">
              <a:lnSpc>
                <a:spcPct val="100000"/>
              </a:lnSpc>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  Guider </a:t>
            </a:r>
            <a:r>
              <a:rPr lang="fr-FR" dirty="0">
                <a:latin typeface="Times New Roman" panose="02020603050405020304" pitchFamily="18" charset="0"/>
                <a:cs typeface="Times New Roman" panose="02020603050405020304" pitchFamily="18" charset="0"/>
              </a:rPr>
              <a:t>le joueur pour découvrir les différentes fonctions de l’application. </a:t>
            </a:r>
          </a:p>
          <a:p>
            <a:pPr lvl="0">
              <a:lnSpc>
                <a:spcPct val="100000"/>
              </a:lnSpc>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  Le </a:t>
            </a:r>
            <a:r>
              <a:rPr lang="fr-FR" dirty="0">
                <a:latin typeface="Times New Roman" panose="02020603050405020304" pitchFamily="18" charset="0"/>
                <a:cs typeface="Times New Roman" panose="02020603050405020304" pitchFamily="18" charset="0"/>
              </a:rPr>
              <a:t>joueur doit choisir un pseudo pour pouvoir sauvegarder ses scores. </a:t>
            </a:r>
          </a:p>
          <a:p>
            <a:pPr lvl="0">
              <a:lnSpc>
                <a:spcPct val="100000"/>
              </a:lnSpc>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  Sauvegarder </a:t>
            </a:r>
            <a:r>
              <a:rPr lang="fr-FR" dirty="0">
                <a:latin typeface="Times New Roman" panose="02020603050405020304" pitchFamily="18" charset="0"/>
                <a:cs typeface="Times New Roman" panose="02020603050405020304" pitchFamily="18" charset="0"/>
              </a:rPr>
              <a:t>les scores de chaque joueur. </a:t>
            </a:r>
          </a:p>
          <a:p>
            <a:pPr>
              <a:lnSpc>
                <a:spcPct val="100000"/>
              </a:lnSpc>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  Chaque </a:t>
            </a:r>
            <a:r>
              <a:rPr lang="fr-FR" dirty="0">
                <a:latin typeface="Times New Roman" panose="02020603050405020304" pitchFamily="18" charset="0"/>
                <a:cs typeface="Times New Roman" panose="02020603050405020304" pitchFamily="18" charset="0"/>
              </a:rPr>
              <a:t>joueur pourra comparer son score au score du meilleur joueur.</a:t>
            </a:r>
          </a:p>
        </p:txBody>
      </p:sp>
      <p:sp>
        <p:nvSpPr>
          <p:cNvPr id="4" name="Espace réservé du numéro de diapositive 3"/>
          <p:cNvSpPr>
            <a:spLocks noGrp="1"/>
          </p:cNvSpPr>
          <p:nvPr>
            <p:ph type="sldNum" sz="quarter" idx="12"/>
          </p:nvPr>
        </p:nvSpPr>
        <p:spPr/>
        <p:txBody>
          <a:bodyPr vert="horz" lIns="91440" tIns="45720" rIns="91440" bIns="45720" rtlCol="0" anchor="ctr"/>
          <a:lstStyle/>
          <a:p>
            <a:fld id="{6113E31D-E2AB-40D1-8B51-AFA5AFEF393A}" type="slidenum">
              <a:rPr lang="en-US" sz="1800" b="1">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pPr/>
              <a:t>6</a:t>
            </a:fld>
            <a:endParaRPr lang="en-US" sz="1800" b="1" dirty="0">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442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left)">
                                      <p:cBhvr>
                                        <p:cTn id="25" dur="500"/>
                                        <p:tgtEl>
                                          <p:spTgt spid="3">
                                            <p:txEl>
                                              <p:pRg st="3" end="3"/>
                                            </p:txEl>
                                          </p:spTgt>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left)">
                                      <p:cBhvr>
                                        <p:cTn id="29" dur="500"/>
                                        <p:tgtEl>
                                          <p:spTgt spid="3">
                                            <p:txEl>
                                              <p:pRg st="4" end="4"/>
                                            </p:txEl>
                                          </p:spTgt>
                                        </p:tgtEl>
                                      </p:cBhvr>
                                    </p:animEffect>
                                  </p:childTnLst>
                                </p:cTn>
                              </p:par>
                            </p:childTnLst>
                          </p:cTn>
                        </p:par>
                        <p:par>
                          <p:cTn id="30" fill="hold">
                            <p:stCondLst>
                              <p:cond delay="3500"/>
                            </p:stCondLst>
                            <p:childTnLst>
                              <p:par>
                                <p:cTn id="31" presetID="22" presetClass="entr" presetSubtype="8" fill="hold"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left)">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835243"/>
            <a:ext cx="10058400" cy="601671"/>
          </a:xfrm>
        </p:spPr>
        <p:txBody>
          <a:bodyPr>
            <a:normAutofit/>
          </a:bodyPr>
          <a:lstStyle/>
          <a:p>
            <a:pPr algn="ctr"/>
            <a:r>
              <a:rPr lang="fr-FR" sz="3600" dirty="0" smtClean="0">
                <a:solidFill>
                  <a:srgbClr val="BD582C"/>
                </a:solidFill>
                <a:latin typeface="Times New Roman" panose="02020603050405020304" pitchFamily="18" charset="0"/>
                <a:cs typeface="Times New Roman" panose="02020603050405020304" pitchFamily="18" charset="0"/>
              </a:rPr>
              <a:t>Déroulement du jeu</a:t>
            </a:r>
            <a:endParaRPr lang="fr-FR" sz="3600" dirty="0">
              <a:solidFill>
                <a:srgbClr val="BD582C"/>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097280" y="2233748"/>
            <a:ext cx="10058400" cy="3635345"/>
          </a:xfrm>
        </p:spPr>
        <p:txBody>
          <a:bodyPr>
            <a:normAutofit/>
          </a:bodyPr>
          <a:lstStyle/>
          <a:p>
            <a:pPr lvl="0" algn="just">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  Pour </a:t>
            </a:r>
            <a:r>
              <a:rPr lang="fr-FR" dirty="0">
                <a:latin typeface="Times New Roman" panose="02020603050405020304" pitchFamily="18" charset="0"/>
                <a:cs typeface="Times New Roman" panose="02020603050405020304" pitchFamily="18" charset="0"/>
              </a:rPr>
              <a:t>jouer, le joueur doit choisir un pseudo puis commencer le jeu. </a:t>
            </a:r>
          </a:p>
          <a:p>
            <a:pPr lvl="0" algn="just">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  Par </a:t>
            </a:r>
            <a:r>
              <a:rPr lang="fr-FR" dirty="0">
                <a:latin typeface="Times New Roman" panose="02020603050405020304" pitchFamily="18" charset="0"/>
                <a:cs typeface="Times New Roman" panose="02020603050405020304" pitchFamily="18" charset="0"/>
              </a:rPr>
              <a:t>défaut, le nombre maximum de lancer autoriser par partie est fixé à 10 mais le joueur a la possibilité de changer ce paramètre. </a:t>
            </a:r>
          </a:p>
          <a:p>
            <a:pPr lvl="0" algn="just">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  Deux </a:t>
            </a:r>
            <a:r>
              <a:rPr lang="fr-FR" dirty="0">
                <a:latin typeface="Times New Roman" panose="02020603050405020304" pitchFamily="18" charset="0"/>
                <a:cs typeface="Times New Roman" panose="02020603050405020304" pitchFamily="18" charset="0"/>
              </a:rPr>
              <a:t>dés de 6 faces sont disponibles et à chaque lancé le joueur obtient une face aléatoire de chaque dé. </a:t>
            </a:r>
          </a:p>
          <a:p>
            <a:pPr lvl="0" algn="just">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  Lorsque </a:t>
            </a:r>
            <a:r>
              <a:rPr lang="fr-FR" dirty="0">
                <a:latin typeface="Times New Roman" panose="02020603050405020304" pitchFamily="18" charset="0"/>
                <a:cs typeface="Times New Roman" panose="02020603050405020304" pitchFamily="18" charset="0"/>
              </a:rPr>
              <a:t>la somme des valeurs des faces des deux dés vaut 7 le joueur marque alors 10 points sinon 0 points. </a:t>
            </a:r>
          </a:p>
          <a:p>
            <a:pPr lvl="0" algn="just">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  Le </a:t>
            </a:r>
            <a:r>
              <a:rPr lang="fr-FR" dirty="0">
                <a:latin typeface="Times New Roman" panose="02020603050405020304" pitchFamily="18" charset="0"/>
                <a:cs typeface="Times New Roman" panose="02020603050405020304" pitchFamily="18" charset="0"/>
              </a:rPr>
              <a:t>jeu se termine lorsque le joueur effectue tous les lancés. </a:t>
            </a:r>
          </a:p>
        </p:txBody>
      </p:sp>
      <p:sp>
        <p:nvSpPr>
          <p:cNvPr id="4" name="Espace réservé du numéro de diapositive 3"/>
          <p:cNvSpPr>
            <a:spLocks noGrp="1"/>
          </p:cNvSpPr>
          <p:nvPr>
            <p:ph type="sldNum" sz="quarter" idx="12"/>
          </p:nvPr>
        </p:nvSpPr>
        <p:spPr/>
        <p:txBody>
          <a:bodyPr vert="horz" lIns="91440" tIns="45720" rIns="91440" bIns="45720" rtlCol="0" anchor="ctr"/>
          <a:lstStyle/>
          <a:p>
            <a:fld id="{6113E31D-E2AB-40D1-8B51-AFA5AFEF393A}" type="slidenum">
              <a:rPr lang="en-US" sz="1800" b="1">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pPr/>
              <a:t>7</a:t>
            </a:fld>
            <a:endParaRPr lang="en-US" sz="1800" b="1" dirty="0">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83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left)">
                                      <p:cBhvr>
                                        <p:cTn id="25" dur="500"/>
                                        <p:tgtEl>
                                          <p:spTgt spid="3">
                                            <p:txEl>
                                              <p:pRg st="3" end="3"/>
                                            </p:txEl>
                                          </p:spTgt>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left)">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65075" y="3017518"/>
            <a:ext cx="4593772" cy="770709"/>
          </a:xfrm>
        </p:spPr>
        <p:txBody>
          <a:bodyPr>
            <a:normAutofit/>
          </a:bodyPr>
          <a:lstStyle/>
          <a:p>
            <a:r>
              <a:rPr lang="fr-FR" sz="48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CONCEPTION</a:t>
            </a:r>
            <a:endParaRPr lang="fr-FR" sz="4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vert="horz" lIns="91440" tIns="45720" rIns="91440" bIns="45720" rtlCol="0" anchor="ctr"/>
          <a:lstStyle/>
          <a:p>
            <a:fld id="{4FAB73BC-B049-4115-A692-8D63A059BFB8}" type="slidenum">
              <a:rPr lang="en-US" sz="1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pPr/>
              <a:t>8</a:t>
            </a:fld>
            <a:endPar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390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vert="horz" lIns="91440" tIns="45720" rIns="91440" bIns="45720" rtlCol="0" anchor="ctr"/>
          <a:lstStyle/>
          <a:p>
            <a:fld id="{4FAB73BC-B049-4115-A692-8D63A059BFB8}" type="slidenum">
              <a:rPr lang="en-US" sz="1800" b="1">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pPr/>
              <a:t>9</a:t>
            </a:fld>
            <a:endParaRPr lang="en-US" sz="1800" b="1" dirty="0">
              <a:ln w="10160">
                <a:solidFill>
                  <a:schemeClr val="accent5"/>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3" name="Titre 1"/>
          <p:cNvSpPr txBox="1">
            <a:spLocks/>
          </p:cNvSpPr>
          <p:nvPr/>
        </p:nvSpPr>
        <p:spPr>
          <a:xfrm>
            <a:off x="1097280" y="155974"/>
            <a:ext cx="10058400" cy="60167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FR" sz="3600" dirty="0" smtClean="0">
                <a:solidFill>
                  <a:srgbClr val="BD582C"/>
                </a:solidFill>
                <a:latin typeface="Times New Roman" panose="02020603050405020304" pitchFamily="18" charset="0"/>
                <a:cs typeface="Times New Roman" panose="02020603050405020304" pitchFamily="18" charset="0"/>
              </a:rPr>
              <a:t>Diagramme de cas d’utilisation</a:t>
            </a:r>
            <a:endParaRPr lang="fr-FR" sz="3600" dirty="0">
              <a:solidFill>
                <a:srgbClr val="BD582C"/>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761" y="954161"/>
            <a:ext cx="6179438" cy="5037137"/>
          </a:xfrm>
          <a:prstGeom prst="rect">
            <a:avLst/>
          </a:prstGeom>
        </p:spPr>
      </p:pic>
    </p:spTree>
    <p:extLst>
      <p:ext uri="{BB962C8B-B14F-4D97-AF65-F5344CB8AC3E}">
        <p14:creationId xmlns:p14="http://schemas.microsoft.com/office/powerpoint/2010/main" val="222753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Rétrospective">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69</TotalTime>
  <Words>768</Words>
  <Application>Microsoft Office PowerPoint</Application>
  <PresentationFormat>Grand écran</PresentationFormat>
  <Paragraphs>120</Paragraphs>
  <Slides>23</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23</vt:i4>
      </vt:variant>
    </vt:vector>
  </HeadingPairs>
  <TitlesOfParts>
    <vt:vector size="29" baseType="lpstr">
      <vt:lpstr>Arial</vt:lpstr>
      <vt:lpstr>Calibri</vt:lpstr>
      <vt:lpstr>Calibri Light</vt:lpstr>
      <vt:lpstr>Times New Roman</vt:lpstr>
      <vt:lpstr>Wingdings</vt:lpstr>
      <vt:lpstr>Rétrospective</vt:lpstr>
      <vt:lpstr>CONCEPTION ET REALISATION D’UN JEU DE DES (DICE GAME)</vt:lpstr>
      <vt:lpstr>PLAN</vt:lpstr>
      <vt:lpstr>Présentation PowerPoint</vt:lpstr>
      <vt:lpstr>Présentation PowerPoint</vt:lpstr>
      <vt:lpstr>Objectif du projet</vt:lpstr>
      <vt:lpstr>Les fonctionnalités</vt:lpstr>
      <vt:lpstr>Déroulement du jeu</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Patron de conception utilisé</vt:lpstr>
      <vt:lpstr>Patron de conception utilisé</vt:lpstr>
      <vt:lpstr>Patron de conception utilisé</vt:lpstr>
      <vt:lpstr>Patron de conception utilisé</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ET REALISATION D’UN JEU DE DES (DICE GAME)</dc:title>
  <dc:creator>simo janati</dc:creator>
  <cp:lastModifiedBy>simo janati</cp:lastModifiedBy>
  <cp:revision>40</cp:revision>
  <dcterms:created xsi:type="dcterms:W3CDTF">2017-06-30T00:44:45Z</dcterms:created>
  <dcterms:modified xsi:type="dcterms:W3CDTF">2017-06-30T01:54:41Z</dcterms:modified>
</cp:coreProperties>
</file>