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charts/chart4.xml" ContentType="application/vnd.openxmlformats-officedocument.drawingml.chart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charts/chart5.xml" ContentType="application/vnd.openxmlformats-officedocument.drawingml.chart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charts/chart6.xml" ContentType="application/vnd.openxmlformats-officedocument.drawingml.chart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charts/chart7.xml" ContentType="application/vnd.openxmlformats-officedocument.drawingml.chart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charts/chart13.xml" ContentType="application/vnd.openxmlformats-officedocument.drawingml.chart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charts/chart14.xml" ContentType="application/vnd.openxmlformats-officedocument.drawingml.chart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charts/chart15.xml" ContentType="application/vnd.openxmlformats-officedocument.drawingml.chart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charts/chart16.xml" ContentType="application/vnd.openxmlformats-officedocument.drawingml.chart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charts/chart1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8" r:id="rId4"/>
    <p:sldId id="259" r:id="rId5"/>
    <p:sldId id="268" r:id="rId6"/>
    <p:sldId id="260" r:id="rId7"/>
    <p:sldId id="261" r:id="rId8"/>
    <p:sldId id="262" r:id="rId9"/>
    <p:sldId id="266" r:id="rId10"/>
    <p:sldId id="264" r:id="rId11"/>
    <p:sldId id="265" r:id="rId12"/>
    <p:sldId id="269" r:id="rId13"/>
    <p:sldId id="270" r:id="rId14"/>
  </p:sldIdLst>
  <p:sldSz cx="12192000" cy="6858000"/>
  <p:notesSz cx="6858000" cy="9144000"/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B9E"/>
    <a:srgbClr val="3D6176"/>
    <a:srgbClr val="1F3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9.xlsb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0.xlsb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1.xlsb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2.xlsb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3.xlsb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4.xlsb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5.xlsb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6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4.xlsb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5.xlsb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6.xlsb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7.xlsb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8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7615507169410514E-2"/>
          <c:y val="6.2682215743440239E-2"/>
          <c:w val="0.94476898566117895"/>
          <c:h val="0.87463556851311952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hlink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9.7181729834791054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900" b="1" kern="1200">
                      <a:solidFill>
                        <a:schemeClr val="bg1"/>
                      </a:solidFill>
                      <a:latin typeface="+mj-lt"/>
                      <a:ea typeface="+mj-ea"/>
                      <a:cs typeface="+mj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210A-4945-BC21-A2E5A4C863EA}"/>
                </c:ext>
              </c:extLst>
            </c:dLbl>
            <c:dLbl>
              <c:idx val="1"/>
              <c:layout>
                <c:manualLayout>
                  <c:x val="0"/>
                  <c:y val="-9.7181729834791054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900" b="1" kern="1200">
                      <a:solidFill>
                        <a:schemeClr val="bg1"/>
                      </a:solidFill>
                      <a:latin typeface="+mj-lt"/>
                      <a:ea typeface="+mj-ea"/>
                      <a:cs typeface="+mj-cs"/>
                      <a:sym typeface="Times New Roman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210A-4945-BC21-A2E5A4C863E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Sheet1!$A$1:$B$1</c:f>
              <c:numCache>
                <c:formatCode>General</c:formatCode>
                <c:ptCount val="2"/>
                <c:pt idx="0">
                  <c:v>971956</c:v>
                </c:pt>
                <c:pt idx="1">
                  <c:v>98354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0A-4945-BC21-A2E5A4C863EA}"/>
            </c:ext>
          </c:extLst>
        </c:ser>
        <c:ser>
          <c:idx val="1"/>
          <c:order val="1"/>
          <c:spPr>
            <a:solidFill>
              <a:srgbClr val="C0C0C0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9.7181729834791054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900" b="1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210A-4945-BC21-A2E5A4C863E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Sheet1!$A$2:$B$2</c:f>
              <c:numCache>
                <c:formatCode>General</c:formatCode>
                <c:ptCount val="2"/>
                <c:pt idx="0">
                  <c:v>174805</c:v>
                </c:pt>
                <c:pt idx="1">
                  <c:v>26020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0A-4945-BC21-A2E5A4C863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100"/>
        <c:axId val="906266111"/>
        <c:axId val="1"/>
      </c:barChart>
      <c:catAx>
        <c:axId val="906266111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146761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906266111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042780748663102"/>
          <c:y val="8.8440651667959655E-2"/>
          <c:w val="0.80867498514557334"/>
          <c:h val="0.8223429014740109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marker>
            <c:symbol val="circle"/>
            <c:size val="7"/>
            <c:spPr>
              <a:solidFill>
                <a:srgbClr val="000000"/>
              </a:solidFill>
              <a:ln w="9525" cmpd="sng" algn="ctr">
                <a:solidFill>
                  <a:srgbClr val="000000"/>
                </a:solidFill>
                <a:prstDash val="solid"/>
              </a:ln>
            </c:spPr>
          </c:marker>
          <c:dPt>
            <c:idx val="1"/>
            <c:marker>
              <c:symbol val="plus"/>
              <c:size val="14"/>
              <c:spPr>
                <a:noFill/>
                <a:ln w="9525" cmpd="sng" algn="ctr">
                  <a:solidFill>
                    <a:srgbClr val="0000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8B1-4F9B-ADA7-2E9C814F0300}"/>
              </c:ext>
            </c:extLst>
          </c:dPt>
          <c:xVal>
            <c:numRef>
              <c:f>Sheet1!$A$1:$A$8</c:f>
              <c:numCache>
                <c:formatCode>General</c:formatCode>
                <c:ptCount val="8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xVal>
          <c:yVal>
            <c:numRef>
              <c:f>Sheet1!$B$1:$B$8</c:f>
              <c:numCache>
                <c:formatCode>General</c:formatCode>
                <c:ptCount val="8"/>
                <c:pt idx="0">
                  <c:v>53</c:v>
                </c:pt>
                <c:pt idx="1">
                  <c:v>55.000000000000007</c:v>
                </c:pt>
                <c:pt idx="2">
                  <c:v>48</c:v>
                </c:pt>
                <c:pt idx="3">
                  <c:v>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8B1-4F9B-ADA7-2E9C814F0300}"/>
            </c:ext>
          </c:extLst>
        </c:ser>
        <c:ser>
          <c:idx val="1"/>
          <c:order val="1"/>
          <c:spPr>
            <a:ln>
              <a:noFill/>
            </a:ln>
          </c:spPr>
          <c:marker>
            <c:symbol val="square"/>
            <c:size val="7"/>
            <c:spPr>
              <a:solidFill>
                <a:srgbClr val="C0C0C0"/>
              </a:solidFill>
              <a:ln w="9525" cmpd="sng" algn="ctr">
                <a:solidFill>
                  <a:srgbClr val="C0C0C0"/>
                </a:solidFill>
                <a:prstDash val="solid"/>
              </a:ln>
            </c:spPr>
          </c:marker>
          <c:xVal>
            <c:numRef>
              <c:f>Sheet1!$A$1:$A$8</c:f>
              <c:numCache>
                <c:formatCode>General</c:formatCode>
                <c:ptCount val="8"/>
                <c:pt idx="4">
                  <c:v>0.2</c:v>
                </c:pt>
                <c:pt idx="5">
                  <c:v>0.4</c:v>
                </c:pt>
                <c:pt idx="6">
                  <c:v>0.6</c:v>
                </c:pt>
                <c:pt idx="7">
                  <c:v>0.8</c:v>
                </c:pt>
              </c:numCache>
            </c:numRef>
          </c:xVal>
          <c:yVal>
            <c:numRef>
              <c:f>Sheet1!$C$1:$C$8</c:f>
              <c:numCache>
                <c:formatCode>General</c:formatCode>
                <c:ptCount val="8"/>
                <c:pt idx="4">
                  <c:v>45</c:v>
                </c:pt>
                <c:pt idx="5">
                  <c:v>45</c:v>
                </c:pt>
                <c:pt idx="6">
                  <c:v>45</c:v>
                </c:pt>
                <c:pt idx="7">
                  <c:v>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8B1-4F9B-ADA7-2E9C814F03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1214127"/>
        <c:axId val="1"/>
      </c:scatterChart>
      <c:valAx>
        <c:axId val="1361214127"/>
        <c:scaling>
          <c:orientation val="minMax"/>
          <c:max val="0.9"/>
          <c:min val="0.1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crossBetween val="midCat"/>
      </c:valAx>
      <c:valAx>
        <c:axId val="1"/>
        <c:scaling>
          <c:orientation val="minMax"/>
          <c:max val="6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none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/>
              </a:defRPr>
            </a:pPr>
            <a:endParaRPr lang="de-DE"/>
          </a:p>
        </c:txPr>
        <c:crossAx val="1361214127"/>
        <c:crosses val="min"/>
        <c:crossBetween val="midCat"/>
        <c:majorUnit val="10"/>
      </c:valAx>
      <c:spPr>
        <a:noFill/>
        <a:ln w="9525" cmpd="sng" algn="ctr">
          <a:solidFill>
            <a:schemeClr val="tx1"/>
          </a:solidFill>
          <a:prstDash val="solid"/>
        </a:ln>
      </c:spPr>
    </c:plotArea>
    <c:plotVisOnly val="0"/>
    <c:dispBlanksAs val="gap"/>
    <c:showDLblsOverMax val="1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042780748663102"/>
          <c:y val="8.8440651667959655E-2"/>
          <c:w val="0.80867498514557334"/>
          <c:h val="0.8223429014740109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marker>
            <c:symbol val="circle"/>
            <c:size val="7"/>
            <c:spPr>
              <a:solidFill>
                <a:srgbClr val="000000"/>
              </a:solidFill>
              <a:ln w="9525" cmpd="sng" algn="ctr">
                <a:solidFill>
                  <a:srgbClr val="000000"/>
                </a:solidFill>
                <a:prstDash val="solid"/>
              </a:ln>
            </c:spPr>
          </c:marker>
          <c:dPt>
            <c:idx val="2"/>
            <c:marker>
              <c:symbol val="plus"/>
              <c:size val="14"/>
              <c:spPr>
                <a:noFill/>
                <a:ln w="9525" cmpd="sng" algn="ctr">
                  <a:solidFill>
                    <a:srgbClr val="0000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0A0-4A1F-96E8-B3EC03E74B48}"/>
              </c:ext>
            </c:extLst>
          </c:dPt>
          <c:xVal>
            <c:numRef>
              <c:f>Sheet1!$A$1:$A$8</c:f>
              <c:numCache>
                <c:formatCode>General</c:formatCode>
                <c:ptCount val="8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xVal>
          <c:yVal>
            <c:numRef>
              <c:f>Sheet1!$B$1:$B$8</c:f>
              <c:numCache>
                <c:formatCode>General</c:formatCode>
                <c:ptCount val="8"/>
                <c:pt idx="0">
                  <c:v>59</c:v>
                </c:pt>
                <c:pt idx="1">
                  <c:v>56.000000000000007</c:v>
                </c:pt>
                <c:pt idx="2">
                  <c:v>61</c:v>
                </c:pt>
                <c:pt idx="3">
                  <c:v>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0A0-4A1F-96E8-B3EC03E74B48}"/>
            </c:ext>
          </c:extLst>
        </c:ser>
        <c:ser>
          <c:idx val="1"/>
          <c:order val="1"/>
          <c:spPr>
            <a:ln>
              <a:noFill/>
            </a:ln>
          </c:spPr>
          <c:marker>
            <c:symbol val="square"/>
            <c:size val="7"/>
            <c:spPr>
              <a:solidFill>
                <a:srgbClr val="C0C0C0"/>
              </a:solidFill>
              <a:ln w="9525" cmpd="sng" algn="ctr">
                <a:solidFill>
                  <a:srgbClr val="C0C0C0"/>
                </a:solidFill>
                <a:prstDash val="solid"/>
              </a:ln>
            </c:spPr>
          </c:marker>
          <c:xVal>
            <c:numRef>
              <c:f>Sheet1!$A$1:$A$8</c:f>
              <c:numCache>
                <c:formatCode>General</c:formatCode>
                <c:ptCount val="8"/>
                <c:pt idx="4">
                  <c:v>0.2</c:v>
                </c:pt>
                <c:pt idx="5">
                  <c:v>0.4</c:v>
                </c:pt>
                <c:pt idx="6">
                  <c:v>0.6</c:v>
                </c:pt>
                <c:pt idx="7">
                  <c:v>0.8</c:v>
                </c:pt>
              </c:numCache>
            </c:numRef>
          </c:xVal>
          <c:yVal>
            <c:numRef>
              <c:f>Sheet1!$C$1:$C$8</c:f>
              <c:numCache>
                <c:formatCode>General</c:formatCode>
                <c:ptCount val="8"/>
                <c:pt idx="4">
                  <c:v>17</c:v>
                </c:pt>
                <c:pt idx="5">
                  <c:v>17</c:v>
                </c:pt>
                <c:pt idx="6">
                  <c:v>17</c:v>
                </c:pt>
                <c:pt idx="7">
                  <c:v>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0A0-4A1F-96E8-B3EC03E74B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8406383"/>
        <c:axId val="1"/>
      </c:scatterChart>
      <c:valAx>
        <c:axId val="1698406383"/>
        <c:scaling>
          <c:orientation val="minMax"/>
          <c:max val="0.9"/>
          <c:min val="0.1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crossBetween val="midCat"/>
      </c:valAx>
      <c:valAx>
        <c:axId val="1"/>
        <c:scaling>
          <c:orientation val="minMax"/>
          <c:max val="7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/>
              </a:defRPr>
            </a:pPr>
            <a:endParaRPr lang="de-DE"/>
          </a:p>
        </c:txPr>
        <c:crossAx val="1698406383"/>
        <c:crosses val="min"/>
        <c:crossBetween val="midCat"/>
        <c:majorUnit val="10"/>
      </c:valAx>
      <c:spPr>
        <a:noFill/>
        <a:ln w="9525" cmpd="sng" algn="ctr">
          <a:solidFill>
            <a:schemeClr val="tx1"/>
          </a:solidFill>
          <a:prstDash val="solid"/>
        </a:ln>
      </c:spPr>
    </c:plotArea>
    <c:plotVisOnly val="0"/>
    <c:dispBlanksAs val="gap"/>
    <c:showDLblsOverMax val="1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042780748663102"/>
          <c:y val="8.8440651667959655E-2"/>
          <c:w val="0.80867498514557334"/>
          <c:h val="0.8223429014740109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marker>
            <c:symbol val="circle"/>
            <c:size val="7"/>
            <c:spPr>
              <a:solidFill>
                <a:srgbClr val="000000"/>
              </a:solidFill>
              <a:ln w="9525" cmpd="sng" algn="ctr">
                <a:solidFill>
                  <a:srgbClr val="000000"/>
                </a:solidFill>
                <a:prstDash val="solid"/>
              </a:ln>
            </c:spPr>
          </c:marker>
          <c:dPt>
            <c:idx val="0"/>
            <c:marker>
              <c:symbol val="plus"/>
              <c:size val="14"/>
              <c:spPr>
                <a:noFill/>
                <a:ln w="9525" cmpd="sng" algn="ctr">
                  <a:solidFill>
                    <a:srgbClr val="0000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772-4C61-83C1-F7FF8A0A6B2D}"/>
              </c:ext>
            </c:extLst>
          </c:dPt>
          <c:xVal>
            <c:numRef>
              <c:f>Sheet1!$A$1:$A$8</c:f>
              <c:numCache>
                <c:formatCode>General</c:formatCode>
                <c:ptCount val="8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xVal>
          <c:yVal>
            <c:numRef>
              <c:f>Sheet1!$B$1:$B$8</c:f>
              <c:numCache>
                <c:formatCode>General</c:formatCode>
                <c:ptCount val="8"/>
                <c:pt idx="0">
                  <c:v>50</c:v>
                </c:pt>
                <c:pt idx="1">
                  <c:v>49</c:v>
                </c:pt>
                <c:pt idx="2">
                  <c:v>39</c:v>
                </c:pt>
                <c:pt idx="3">
                  <c:v>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772-4C61-83C1-F7FF8A0A6B2D}"/>
            </c:ext>
          </c:extLst>
        </c:ser>
        <c:ser>
          <c:idx val="1"/>
          <c:order val="1"/>
          <c:spPr>
            <a:ln>
              <a:noFill/>
            </a:ln>
          </c:spPr>
          <c:marker>
            <c:symbol val="square"/>
            <c:size val="7"/>
            <c:spPr>
              <a:solidFill>
                <a:srgbClr val="C0C0C0"/>
              </a:solidFill>
              <a:ln w="9525" cmpd="sng" algn="ctr">
                <a:solidFill>
                  <a:srgbClr val="C0C0C0"/>
                </a:solidFill>
                <a:prstDash val="solid"/>
              </a:ln>
            </c:spPr>
          </c:marker>
          <c:xVal>
            <c:numRef>
              <c:f>Sheet1!$A$1:$A$8</c:f>
              <c:numCache>
                <c:formatCode>General</c:formatCode>
                <c:ptCount val="8"/>
                <c:pt idx="4">
                  <c:v>0.2</c:v>
                </c:pt>
                <c:pt idx="5">
                  <c:v>0.4</c:v>
                </c:pt>
                <c:pt idx="6">
                  <c:v>0.6</c:v>
                </c:pt>
                <c:pt idx="7">
                  <c:v>0.8</c:v>
                </c:pt>
              </c:numCache>
            </c:numRef>
          </c:xVal>
          <c:yVal>
            <c:numRef>
              <c:f>Sheet1!$C$1:$C$8</c:f>
              <c:numCache>
                <c:formatCode>General</c:formatCode>
                <c:ptCount val="8"/>
                <c:pt idx="4">
                  <c:v>28.999999999999996</c:v>
                </c:pt>
                <c:pt idx="5">
                  <c:v>31</c:v>
                </c:pt>
                <c:pt idx="6">
                  <c:v>25</c:v>
                </c:pt>
                <c:pt idx="7">
                  <c:v>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772-4C61-83C1-F7FF8A0A6B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2294047"/>
        <c:axId val="1"/>
      </c:scatterChart>
      <c:valAx>
        <c:axId val="1082294047"/>
        <c:scaling>
          <c:orientation val="minMax"/>
          <c:max val="0.9"/>
          <c:min val="0.1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crossBetween val="midCat"/>
      </c:valAx>
      <c:valAx>
        <c:axId val="1"/>
        <c:scaling>
          <c:orientation val="minMax"/>
          <c:max val="6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/>
              </a:defRPr>
            </a:pPr>
            <a:endParaRPr lang="de-DE"/>
          </a:p>
        </c:txPr>
        <c:crossAx val="1082294047"/>
        <c:crosses val="min"/>
        <c:crossBetween val="midCat"/>
        <c:majorUnit val="10"/>
      </c:valAx>
      <c:spPr>
        <a:noFill/>
        <a:ln w="9525" cmpd="sng" algn="ctr">
          <a:solidFill>
            <a:schemeClr val="tx1"/>
          </a:solidFill>
          <a:prstDash val="solid"/>
        </a:ln>
      </c:spPr>
    </c:plotArea>
    <c:plotVisOnly val="0"/>
    <c:dispBlanksAs val="gap"/>
    <c:showDLblsOverMax val="1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048933500627352E-2"/>
          <c:y val="0.11142857142857143"/>
          <c:w val="0.97390213299874528"/>
          <c:h val="0.8097959183673469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0000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3081632653061224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0217-4CD7-B3F4-B48709D2D8DD}"/>
                </c:ext>
              </c:extLst>
            </c:dLbl>
            <c:dLbl>
              <c:idx val="2"/>
              <c:layout>
                <c:manualLayout>
                  <c:x val="0"/>
                  <c:y val="-0.4375510204081632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0217-4CD7-B3F4-B48709D2D8D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249</c:v>
                </c:pt>
                <c:pt idx="2">
                  <c:v>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17-4CD7-B3F4-B48709D2D8DD}"/>
            </c:ext>
          </c:extLst>
        </c:ser>
        <c:ser>
          <c:idx val="1"/>
          <c:order val="1"/>
          <c:spPr>
            <a:solidFill>
              <a:srgbClr val="96969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1510204081632653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0217-4CD7-B3F4-B48709D2D8DD}"/>
                </c:ext>
              </c:extLst>
            </c:dLbl>
            <c:dLbl>
              <c:idx val="2"/>
              <c:layout>
                <c:manualLayout>
                  <c:x val="0"/>
                  <c:y val="-7.9183673469387761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0217-4CD7-B3F4-B48709D2D8D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Sheet1!$A$2:$C$2</c:f>
              <c:numCache>
                <c:formatCode>General</c:formatCode>
                <c:ptCount val="3"/>
                <c:pt idx="0">
                  <c:v>107</c:v>
                </c:pt>
                <c:pt idx="2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217-4CD7-B3F4-B48709D2D8DD}"/>
            </c:ext>
          </c:extLst>
        </c:ser>
        <c:ser>
          <c:idx val="2"/>
          <c:order val="2"/>
          <c:spPr>
            <a:solidFill>
              <a:srgbClr val="C30C3E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1367346938775510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0217-4CD7-B3F4-B48709D2D8DD}"/>
                </c:ext>
              </c:extLst>
            </c:dLbl>
            <c:dLbl>
              <c:idx val="2"/>
              <c:layout>
                <c:manualLayout>
                  <c:x val="0"/>
                  <c:y val="-7.9183673469387761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0217-4CD7-B3F4-B48709D2D8D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Sheet1!$A$3:$C$3</c:f>
              <c:numCache>
                <c:formatCode>General</c:formatCode>
                <c:ptCount val="3"/>
                <c:pt idx="0">
                  <c:v>94</c:v>
                </c:pt>
                <c:pt idx="2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217-4CD7-B3F4-B48709D2D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1154538559"/>
        <c:axId val="1"/>
      </c:barChart>
      <c:catAx>
        <c:axId val="1154538559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66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154538559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416412531189355E-2"/>
          <c:y val="0.1204766107678729"/>
          <c:w val="0.97116717493762128"/>
          <c:h val="0.7943512797881729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7770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3901147396293027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6490-4A08-ADAE-F8A22A7962A4}"/>
                </c:ext>
              </c:extLst>
            </c:dLbl>
            <c:dLbl>
              <c:idx val="1"/>
              <c:layout>
                <c:manualLayout>
                  <c:x val="0"/>
                  <c:y val="-0.3477493380406001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6490-4A08-ADAE-F8A22A7962A4}"/>
                </c:ext>
              </c:extLst>
            </c:dLbl>
            <c:dLbl>
              <c:idx val="2"/>
              <c:layout>
                <c:manualLayout>
                  <c:x val="0"/>
                  <c:y val="-0.4324801412180053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6490-4A08-ADAE-F8A22A7962A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67</c:v>
                </c:pt>
                <c:pt idx="1">
                  <c:v>59</c:v>
                </c:pt>
                <c:pt idx="2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490-4A08-ADAE-F8A22A7962A4}"/>
            </c:ext>
          </c:extLst>
        </c:ser>
        <c:ser>
          <c:idx val="1"/>
          <c:order val="1"/>
          <c:spPr>
            <a:solidFill>
              <a:srgbClr val="364D6E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9.8852603706972644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6490-4A08-ADAE-F8A22A7962A4}"/>
                </c:ext>
              </c:extLst>
            </c:dLbl>
            <c:dLbl>
              <c:idx val="1"/>
              <c:layout>
                <c:manualLayout>
                  <c:x val="0"/>
                  <c:y val="-0.1094439541041482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6490-4A08-ADAE-F8A22A7962A4}"/>
                </c:ext>
              </c:extLst>
            </c:dLbl>
            <c:dLbl>
              <c:idx val="2"/>
              <c:layout>
                <c:manualLayout>
                  <c:x val="0"/>
                  <c:y val="-0.3424536628420123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6490-4A08-ADAE-F8A22A7962A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Sheet1!$A$2:$C$2</c:f>
              <c:numCache>
                <c:formatCode>General</c:formatCode>
                <c:ptCount val="3"/>
                <c:pt idx="0">
                  <c:v>12</c:v>
                </c:pt>
                <c:pt idx="1">
                  <c:v>14</c:v>
                </c:pt>
                <c:pt idx="2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490-4A08-ADAE-F8A22A7962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1845470703"/>
        <c:axId val="1"/>
      </c:barChart>
      <c:catAx>
        <c:axId val="1845470703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7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845470703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5893624050214726E-3"/>
          <c:y val="0.1204766107678729"/>
          <c:w val="0.9828212751899571"/>
          <c:h val="0.7943512797881729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tx2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4324801412180053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  <a:sym typeface="Times New Roman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141B-4C78-A0D3-1FF91A0BB15B}"/>
                </c:ext>
              </c:extLst>
            </c:dLbl>
            <c:dLbl>
              <c:idx val="1"/>
              <c:layout>
                <c:manualLayout>
                  <c:x val="0"/>
                  <c:y val="-0.2153574580759046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  <a:sym typeface="Times New Roman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141B-4C78-A0D3-1FF91A0BB15B}"/>
                </c:ext>
              </c:extLst>
            </c:dLbl>
            <c:dLbl>
              <c:idx val="2"/>
              <c:layout>
                <c:manualLayout>
                  <c:x val="0"/>
                  <c:y val="-0.1509267431597528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  <a:sym typeface="Times New Roman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141B-4C78-A0D3-1FF91A0BB15B}"/>
                </c:ext>
              </c:extLst>
            </c:dLbl>
            <c:dLbl>
              <c:idx val="3"/>
              <c:layout>
                <c:manualLayout>
                  <c:x val="0"/>
                  <c:y val="-0.1041482789055604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  <a:sym typeface="Times New Roman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141B-4C78-A0D3-1FF91A0BB15B}"/>
                </c:ext>
              </c:extLst>
            </c:dLbl>
            <c:dLbl>
              <c:idx val="4"/>
              <c:layout>
                <c:manualLayout>
                  <c:x val="0"/>
                  <c:y val="-0.1041482789055604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  <a:sym typeface="Times New Roman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141B-4C78-A0D3-1FF91A0BB15B}"/>
                </c:ext>
              </c:extLst>
            </c:dLbl>
            <c:dLbl>
              <c:idx val="5"/>
              <c:layout>
                <c:manualLayout>
                  <c:x val="0"/>
                  <c:y val="-9.267431597528684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  <a:sym typeface="Times New Roman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141B-4C78-A0D3-1FF91A0BB15B}"/>
                </c:ext>
              </c:extLst>
            </c:dLbl>
            <c:dLbl>
              <c:idx val="6"/>
              <c:layout>
                <c:manualLayout>
                  <c:x val="0"/>
                  <c:y val="-8.826125330979700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  <a:sym typeface="Times New Roman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141B-4C78-A0D3-1FF91A0BB15B}"/>
                </c:ext>
              </c:extLst>
            </c:dLbl>
            <c:dLbl>
              <c:idx val="7"/>
              <c:layout>
                <c:manualLayout>
                  <c:x val="0"/>
                  <c:y val="-6.88437775816416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  <a:sym typeface="Times New Roman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141B-4C78-A0D3-1FF91A0BB15B}"/>
                </c:ext>
              </c:extLst>
            </c:dLbl>
            <c:dLbl>
              <c:idx val="8"/>
              <c:layout>
                <c:manualLayout>
                  <c:x val="0"/>
                  <c:y val="-6.0017652250661961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  <a:sym typeface="Times New Roman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141B-4C78-A0D3-1FF91A0BB15B}"/>
                </c:ext>
              </c:extLst>
            </c:dLbl>
            <c:dLbl>
              <c:idx val="9"/>
              <c:layout>
                <c:manualLayout>
                  <c:x val="0"/>
                  <c:y val="-5.781112091791703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  <a:sym typeface="Times New Roman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141B-4C78-A0D3-1FF91A0BB15B}"/>
                </c:ext>
              </c:extLst>
            </c:dLbl>
            <c:dLbl>
              <c:idx val="10"/>
              <c:layout>
                <c:manualLayout>
                  <c:x val="0"/>
                  <c:y val="-5.560458958517210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  <a:sym typeface="Times New Roman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141B-4C78-A0D3-1FF91A0BB15B}"/>
                </c:ext>
              </c:extLst>
            </c:dLbl>
            <c:dLbl>
              <c:idx val="11"/>
              <c:layout>
                <c:manualLayout>
                  <c:x val="0"/>
                  <c:y val="-5.560458958517210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  <a:sym typeface="Times New Roman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141B-4C78-A0D3-1FF91A0BB15B}"/>
                </c:ext>
              </c:extLst>
            </c:dLbl>
            <c:dLbl>
              <c:idx val="12"/>
              <c:layout>
                <c:manualLayout>
                  <c:x val="0"/>
                  <c:y val="-4.413062665489850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  <a:sym typeface="Times New Roman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141B-4C78-A0D3-1FF91A0BB15B}"/>
                </c:ext>
              </c:extLst>
            </c:dLbl>
            <c:dLbl>
              <c:idx val="13"/>
              <c:layout>
                <c:manualLayout>
                  <c:x val="0"/>
                  <c:y val="-3.97175639894086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  <a:sym typeface="Times New Roman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141B-4C78-A0D3-1FF91A0BB15B}"/>
                </c:ext>
              </c:extLst>
            </c:dLbl>
            <c:dLbl>
              <c:idx val="14"/>
              <c:layout>
                <c:manualLayout>
                  <c:x val="0"/>
                  <c:y val="-3.97175639894086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  <a:sym typeface="Times New Roman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141B-4C78-A0D3-1FF91A0BB15B}"/>
                </c:ext>
              </c:extLst>
            </c:dLbl>
            <c:dLbl>
              <c:idx val="15"/>
              <c:layout>
                <c:manualLayout>
                  <c:x val="0"/>
                  <c:y val="-3.97175639894086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  <a:sym typeface="Times New Roman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141B-4C78-A0D3-1FF91A0BB15B}"/>
                </c:ext>
              </c:extLst>
            </c:dLbl>
            <c:dLbl>
              <c:idx val="16"/>
              <c:layout>
                <c:manualLayout>
                  <c:x val="0"/>
                  <c:y val="-3.751103265666372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  <a:sym typeface="Times New Roman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141B-4C78-A0D3-1FF91A0BB15B}"/>
                </c:ext>
              </c:extLst>
            </c:dLbl>
            <c:dLbl>
              <c:idx val="17"/>
              <c:layout>
                <c:manualLayout>
                  <c:x val="0"/>
                  <c:y val="-3.751103265666372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141B-4C78-A0D3-1FF91A0BB15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Sheet1!$A$1:$R$1</c:f>
              <c:numCache>
                <c:formatCode>General</c:formatCode>
                <c:ptCount val="18"/>
                <c:pt idx="0">
                  <c:v>179</c:v>
                </c:pt>
                <c:pt idx="1">
                  <c:v>81</c:v>
                </c:pt>
                <c:pt idx="2">
                  <c:v>52</c:v>
                </c:pt>
                <c:pt idx="3">
                  <c:v>31</c:v>
                </c:pt>
                <c:pt idx="4">
                  <c:v>31</c:v>
                </c:pt>
                <c:pt idx="5">
                  <c:v>26</c:v>
                </c:pt>
                <c:pt idx="6">
                  <c:v>24</c:v>
                </c:pt>
                <c:pt idx="7">
                  <c:v>15</c:v>
                </c:pt>
                <c:pt idx="8">
                  <c:v>11</c:v>
                </c:pt>
                <c:pt idx="9">
                  <c:v>10</c:v>
                </c:pt>
                <c:pt idx="10">
                  <c:v>9</c:v>
                </c:pt>
                <c:pt idx="11">
                  <c:v>9</c:v>
                </c:pt>
                <c:pt idx="12">
                  <c:v>4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41B-4C78-A0D3-1FF91A0BB1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412104432"/>
        <c:axId val="1"/>
      </c:barChart>
      <c:catAx>
        <c:axId val="141210443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79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41210443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2163742690058479E-2"/>
          <c:y val="0.12409090909090909"/>
          <c:w val="0.97567251461988302"/>
          <c:h val="0.7881818181818182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1F353C"/>
            </a:solidFill>
            <a:ln>
              <a:noFill/>
            </a:ln>
          </c:spPr>
          <c:invertIfNegative val="0"/>
          <c:dPt>
            <c:idx val="10"/>
            <c:invertIfNegative val="0"/>
            <c:bubble3D val="0"/>
            <c:spPr>
              <a:solidFill>
                <a:srgbClr val="3D617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5A17-45AD-AD44-8E1D872011D5}"/>
              </c:ext>
            </c:extLst>
          </c:dPt>
          <c:dPt>
            <c:idx val="11"/>
            <c:invertIfNegative val="0"/>
            <c:bubble3D val="0"/>
            <c:spPr>
              <a:solidFill>
                <a:srgbClr val="3D617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5A17-45AD-AD44-8E1D872011D5}"/>
              </c:ext>
            </c:extLst>
          </c:dPt>
          <c:dPt>
            <c:idx val="12"/>
            <c:invertIfNegative val="0"/>
            <c:bubble3D val="0"/>
            <c:spPr>
              <a:solidFill>
                <a:srgbClr val="3D617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5A17-45AD-AD44-8E1D872011D5}"/>
              </c:ext>
            </c:extLst>
          </c:dPt>
          <c:dPt>
            <c:idx val="13"/>
            <c:invertIfNegative val="0"/>
            <c:bubble3D val="0"/>
            <c:spPr>
              <a:solidFill>
                <a:srgbClr val="538B9E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5A17-45AD-AD44-8E1D872011D5}"/>
              </c:ext>
            </c:extLst>
          </c:dPt>
          <c:dLbls>
            <c:dLbl>
              <c:idx val="0"/>
              <c:layout>
                <c:manualLayout>
                  <c:x val="0"/>
                  <c:y val="-0.3540909090909090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5A17-45AD-AD44-8E1D872011D5}"/>
                </c:ext>
              </c:extLst>
            </c:dLbl>
            <c:dLbl>
              <c:idx val="1"/>
              <c:layout>
                <c:manualLayout>
                  <c:x val="0"/>
                  <c:y val="-0.278181818181818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5A17-45AD-AD44-8E1D872011D5}"/>
                </c:ext>
              </c:extLst>
            </c:dLbl>
            <c:dLbl>
              <c:idx val="2"/>
              <c:layout>
                <c:manualLayout>
                  <c:x val="0"/>
                  <c:y val="-0.1568181818181818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5A17-45AD-AD44-8E1D872011D5}"/>
                </c:ext>
              </c:extLst>
            </c:dLbl>
            <c:dLbl>
              <c:idx val="3"/>
              <c:layout>
                <c:manualLayout>
                  <c:x val="0"/>
                  <c:y val="-0.1504545454545454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5A17-45AD-AD44-8E1D872011D5}"/>
                </c:ext>
              </c:extLst>
            </c:dLbl>
            <c:dLbl>
              <c:idx val="4"/>
              <c:layout>
                <c:manualLayout>
                  <c:x val="0"/>
                  <c:y val="-0.1504545454545454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5A17-45AD-AD44-8E1D872011D5}"/>
                </c:ext>
              </c:extLst>
            </c:dLbl>
            <c:dLbl>
              <c:idx val="5"/>
              <c:layout>
                <c:manualLayout>
                  <c:x val="0"/>
                  <c:y val="-0.1318181818181818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5A17-45AD-AD44-8E1D872011D5}"/>
                </c:ext>
              </c:extLst>
            </c:dLbl>
            <c:dLbl>
              <c:idx val="6"/>
              <c:layout>
                <c:manualLayout>
                  <c:x val="0"/>
                  <c:y val="-0.1127272727272727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5A17-45AD-AD44-8E1D872011D5}"/>
                </c:ext>
              </c:extLst>
            </c:dLbl>
            <c:dLbl>
              <c:idx val="7"/>
              <c:layout>
                <c:manualLayout>
                  <c:x val="0"/>
                  <c:y val="-7.454545454545454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5A17-45AD-AD44-8E1D872011D5}"/>
                </c:ext>
              </c:extLst>
            </c:dLbl>
            <c:dLbl>
              <c:idx val="8"/>
              <c:layout>
                <c:manualLayout>
                  <c:x val="0"/>
                  <c:y val="-4.909090909090908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5A17-45AD-AD44-8E1D872011D5}"/>
                </c:ext>
              </c:extLst>
            </c:dLbl>
            <c:dLbl>
              <c:idx val="9"/>
              <c:layout>
                <c:manualLayout>
                  <c:x val="0"/>
                  <c:y val="-4.272727272727272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5A17-45AD-AD44-8E1D872011D5}"/>
                </c:ext>
              </c:extLst>
            </c:dLbl>
            <c:dLbl>
              <c:idx val="10"/>
              <c:layout>
                <c:manualLayout>
                  <c:x val="0"/>
                  <c:y val="-0.4304545454545454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5A17-45AD-AD44-8E1D872011D5}"/>
                </c:ext>
              </c:extLst>
            </c:dLbl>
            <c:dLbl>
              <c:idx val="11"/>
              <c:layout>
                <c:manualLayout>
                  <c:x val="0"/>
                  <c:y val="-0.1504545454545454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5A17-45AD-AD44-8E1D872011D5}"/>
                </c:ext>
              </c:extLst>
            </c:dLbl>
            <c:dLbl>
              <c:idx val="12"/>
              <c:layout>
                <c:manualLayout>
                  <c:x val="0"/>
                  <c:y val="-4.272727272727272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5A17-45AD-AD44-8E1D872011D5}"/>
                </c:ext>
              </c:extLst>
            </c:dLbl>
            <c:dLbl>
              <c:idx val="13"/>
              <c:layout>
                <c:manualLayout>
                  <c:x val="0"/>
                  <c:y val="-0.3668181818181818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5A17-45AD-AD44-8E1D872011D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Sheet1!$A$1:$N$1</c:f>
              <c:numCache>
                <c:formatCode>General</c:formatCode>
                <c:ptCount val="14"/>
                <c:pt idx="0">
                  <c:v>50</c:v>
                </c:pt>
                <c:pt idx="1">
                  <c:v>38</c:v>
                </c:pt>
                <c:pt idx="2">
                  <c:v>19</c:v>
                </c:pt>
                <c:pt idx="3">
                  <c:v>18</c:v>
                </c:pt>
                <c:pt idx="4">
                  <c:v>18</c:v>
                </c:pt>
                <c:pt idx="5">
                  <c:v>15</c:v>
                </c:pt>
                <c:pt idx="6">
                  <c:v>12</c:v>
                </c:pt>
                <c:pt idx="7">
                  <c:v>6</c:v>
                </c:pt>
                <c:pt idx="8">
                  <c:v>2</c:v>
                </c:pt>
                <c:pt idx="9">
                  <c:v>1</c:v>
                </c:pt>
                <c:pt idx="10">
                  <c:v>62</c:v>
                </c:pt>
                <c:pt idx="11">
                  <c:v>18</c:v>
                </c:pt>
                <c:pt idx="12">
                  <c:v>1</c:v>
                </c:pt>
                <c:pt idx="13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A17-45AD-AD44-8E1D87201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101613551"/>
        <c:axId val="1"/>
      </c:barChart>
      <c:catAx>
        <c:axId val="1101613551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62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101613551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2033898305084748E-2"/>
          <c:y val="6.3106796116504854E-2"/>
          <c:w val="0.91747376916868439"/>
          <c:h val="0.87378640776699024"/>
        </c:manualLayout>
      </c:layout>
      <c:lineChart>
        <c:grouping val="standard"/>
        <c:varyColors val="0"/>
        <c:ser>
          <c:idx val="0"/>
          <c:order val="0"/>
          <c:spPr>
            <a:ln w="19050" cmpd="sng" algn="ctr">
              <a:solidFill>
                <a:srgbClr val="364D6E"/>
              </a:solidFill>
              <a:prstDash val="sysDot"/>
            </a:ln>
          </c:spPr>
          <c:marker>
            <c:symbol val="none"/>
          </c:marker>
          <c:val>
            <c:numRef>
              <c:f>Sheet1!$A$1:$CP$1</c:f>
              <c:numCache>
                <c:formatCode>General</c:formatCode>
                <c:ptCount val="94"/>
                <c:pt idx="50">
                  <c:v>42</c:v>
                </c:pt>
                <c:pt idx="51">
                  <c:v>46</c:v>
                </c:pt>
                <c:pt idx="52">
                  <c:v>43</c:v>
                </c:pt>
                <c:pt idx="53">
                  <c:v>36</c:v>
                </c:pt>
                <c:pt idx="54">
                  <c:v>47</c:v>
                </c:pt>
                <c:pt idx="55">
                  <c:v>51</c:v>
                </c:pt>
                <c:pt idx="56">
                  <c:v>44</c:v>
                </c:pt>
                <c:pt idx="57">
                  <c:v>45</c:v>
                </c:pt>
                <c:pt idx="58">
                  <c:v>46</c:v>
                </c:pt>
                <c:pt idx="59">
                  <c:v>50</c:v>
                </c:pt>
                <c:pt idx="60">
                  <c:v>51</c:v>
                </c:pt>
                <c:pt idx="61">
                  <c:v>47</c:v>
                </c:pt>
                <c:pt idx="62">
                  <c:v>50</c:v>
                </c:pt>
                <c:pt idx="63">
                  <c:v>43</c:v>
                </c:pt>
                <c:pt idx="64">
                  <c:v>42</c:v>
                </c:pt>
                <c:pt idx="65">
                  <c:v>38</c:v>
                </c:pt>
                <c:pt idx="66">
                  <c:v>39</c:v>
                </c:pt>
                <c:pt idx="67">
                  <c:v>49</c:v>
                </c:pt>
                <c:pt idx="68">
                  <c:v>51</c:v>
                </c:pt>
                <c:pt idx="69">
                  <c:v>52</c:v>
                </c:pt>
                <c:pt idx="70">
                  <c:v>55</c:v>
                </c:pt>
                <c:pt idx="71">
                  <c:v>62</c:v>
                </c:pt>
                <c:pt idx="72">
                  <c:v>56</c:v>
                </c:pt>
                <c:pt idx="73">
                  <c:v>53</c:v>
                </c:pt>
                <c:pt idx="74">
                  <c:v>62</c:v>
                </c:pt>
                <c:pt idx="75">
                  <c:v>59</c:v>
                </c:pt>
                <c:pt idx="76">
                  <c:v>59</c:v>
                </c:pt>
                <c:pt idx="77">
                  <c:v>53</c:v>
                </c:pt>
                <c:pt idx="78">
                  <c:v>68</c:v>
                </c:pt>
                <c:pt idx="79">
                  <c:v>88</c:v>
                </c:pt>
                <c:pt idx="80">
                  <c:v>79</c:v>
                </c:pt>
                <c:pt idx="81">
                  <c:v>74</c:v>
                </c:pt>
                <c:pt idx="82">
                  <c:v>79</c:v>
                </c:pt>
                <c:pt idx="83">
                  <c:v>85</c:v>
                </c:pt>
                <c:pt idx="84">
                  <c:v>82</c:v>
                </c:pt>
                <c:pt idx="85">
                  <c:v>85</c:v>
                </c:pt>
                <c:pt idx="86">
                  <c:v>87</c:v>
                </c:pt>
                <c:pt idx="87">
                  <c:v>79</c:v>
                </c:pt>
                <c:pt idx="88">
                  <c:v>83</c:v>
                </c:pt>
                <c:pt idx="89">
                  <c:v>73</c:v>
                </c:pt>
                <c:pt idx="90">
                  <c:v>82</c:v>
                </c:pt>
                <c:pt idx="91">
                  <c:v>100</c:v>
                </c:pt>
                <c:pt idx="92">
                  <c:v>91</c:v>
                </c:pt>
                <c:pt idx="93">
                  <c:v>83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426-458F-ADFF-DBF143A9CB8C}"/>
            </c:ext>
          </c:extLst>
        </c:ser>
        <c:ser>
          <c:idx val="1"/>
          <c:order val="1"/>
          <c:spPr>
            <a:ln w="19050" cmpd="sng" algn="ctr">
              <a:solidFill>
                <a:srgbClr val="007770"/>
              </a:solidFill>
              <a:prstDash val="solid"/>
            </a:ln>
          </c:spPr>
          <c:marker>
            <c:symbol val="none"/>
          </c:marker>
          <c:val>
            <c:numRef>
              <c:f>Sheet1!$A$2:$CP$2</c:f>
              <c:numCache>
                <c:formatCode>General</c:formatCode>
                <c:ptCount val="9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4</c:v>
                </c:pt>
                <c:pt idx="10">
                  <c:v>4</c:v>
                </c:pt>
                <c:pt idx="11">
                  <c:v>6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6</c:v>
                </c:pt>
                <c:pt idx="16">
                  <c:v>7</c:v>
                </c:pt>
                <c:pt idx="17">
                  <c:v>6</c:v>
                </c:pt>
                <c:pt idx="18">
                  <c:v>7</c:v>
                </c:pt>
                <c:pt idx="19">
                  <c:v>10</c:v>
                </c:pt>
                <c:pt idx="20">
                  <c:v>11</c:v>
                </c:pt>
                <c:pt idx="21">
                  <c:v>9</c:v>
                </c:pt>
                <c:pt idx="22">
                  <c:v>14</c:v>
                </c:pt>
                <c:pt idx="23">
                  <c:v>13</c:v>
                </c:pt>
                <c:pt idx="24">
                  <c:v>10</c:v>
                </c:pt>
                <c:pt idx="25">
                  <c:v>13</c:v>
                </c:pt>
                <c:pt idx="26">
                  <c:v>13</c:v>
                </c:pt>
                <c:pt idx="27">
                  <c:v>14</c:v>
                </c:pt>
                <c:pt idx="28">
                  <c:v>14</c:v>
                </c:pt>
                <c:pt idx="29">
                  <c:v>14</c:v>
                </c:pt>
                <c:pt idx="30">
                  <c:v>15</c:v>
                </c:pt>
                <c:pt idx="31">
                  <c:v>18</c:v>
                </c:pt>
                <c:pt idx="32">
                  <c:v>20</c:v>
                </c:pt>
                <c:pt idx="33">
                  <c:v>19</c:v>
                </c:pt>
                <c:pt idx="34">
                  <c:v>20</c:v>
                </c:pt>
                <c:pt idx="35">
                  <c:v>23</c:v>
                </c:pt>
                <c:pt idx="36">
                  <c:v>24</c:v>
                </c:pt>
                <c:pt idx="37">
                  <c:v>23</c:v>
                </c:pt>
                <c:pt idx="38">
                  <c:v>25</c:v>
                </c:pt>
                <c:pt idx="39">
                  <c:v>28</c:v>
                </c:pt>
                <c:pt idx="40">
                  <c:v>27</c:v>
                </c:pt>
                <c:pt idx="41">
                  <c:v>21</c:v>
                </c:pt>
                <c:pt idx="42">
                  <c:v>28</c:v>
                </c:pt>
                <c:pt idx="43">
                  <c:v>33</c:v>
                </c:pt>
                <c:pt idx="44">
                  <c:v>32</c:v>
                </c:pt>
                <c:pt idx="45">
                  <c:v>36</c:v>
                </c:pt>
                <c:pt idx="46">
                  <c:v>37</c:v>
                </c:pt>
                <c:pt idx="47">
                  <c:v>38</c:v>
                </c:pt>
                <c:pt idx="48">
                  <c:v>40</c:v>
                </c:pt>
                <c:pt idx="49">
                  <c:v>40</c:v>
                </c:pt>
                <c:pt idx="50">
                  <c:v>42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426-458F-ADFF-DBF143A9C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432015"/>
        <c:axId val="1"/>
      </c:lineChart>
      <c:catAx>
        <c:axId val="229432015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out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de-DE"/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  <a:sym typeface="Times New Roman"/>
              </a:defRPr>
            </a:pPr>
            <a:endParaRPr lang="de-DE"/>
          </a:p>
        </c:txPr>
        <c:crossAx val="229432015"/>
        <c:crosses val="min"/>
        <c:crossBetween val="midCat"/>
        <c:majorUnit val="10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763018065887354E-2"/>
          <c:y val="9.8519888991674381E-2"/>
          <c:w val="0.94473963868225297"/>
          <c:h val="0.83256244218316378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4463459759481961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25D7-4ACB-88CB-D561AF113036}"/>
                </c:ext>
              </c:extLst>
            </c:dLbl>
            <c:dLbl>
              <c:idx val="1"/>
              <c:layout>
                <c:manualLayout>
                  <c:x val="0"/>
                  <c:y val="-8.2331174838112864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 b="1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25D7-4ACB-88CB-D561AF11303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Sheet1!$A$1:$B$1</c:f>
              <c:numCache>
                <c:formatCode>General</c:formatCode>
                <c:ptCount val="2"/>
                <c:pt idx="0">
                  <c:v>3600</c:v>
                </c:pt>
                <c:pt idx="1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D7-4ACB-88CB-D561AF1130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100"/>
        <c:axId val="908634127"/>
        <c:axId val="1"/>
      </c:barChart>
      <c:catAx>
        <c:axId val="908634127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6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908634127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763018065887354E-2"/>
          <c:y val="6.2682215743440239E-2"/>
          <c:w val="0.94473963868225297"/>
          <c:h val="0.87463556851311952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hlink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9.7181729834791054E-4"/>
                </c:manualLayout>
              </c:layout>
              <c:numFmt formatCode="&quot; &quot;#,##0.00&quot; € &quot;;&quot; &quot;#,##0.00&quot; € 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900" b="1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C6CF-4BF6-9875-583EB474D9AF}"/>
                </c:ext>
              </c:extLst>
            </c:dLbl>
            <c:dLbl>
              <c:idx val="1"/>
              <c:layout>
                <c:manualLayout>
                  <c:x val="0"/>
                  <c:y val="-9.7181729834791054E-4"/>
                </c:manualLayout>
              </c:layout>
              <c:numFmt formatCode="&quot; &quot;#,##0.00&quot; € &quot;;&quot; &quot;#,##0.00&quot; € 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900" b="1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Times New Roman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C6CF-4BF6-9875-583EB474D9A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Sheet1!$A$1:$B$1</c:f>
              <c:numCache>
                <c:formatCode>General</c:formatCode>
                <c:ptCount val="2"/>
                <c:pt idx="0">
                  <c:v>0.97195600000000004</c:v>
                </c:pt>
                <c:pt idx="1">
                  <c:v>0.98353999999999997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CF-4BF6-9875-583EB474D9AF}"/>
            </c:ext>
          </c:extLst>
        </c:ser>
        <c:ser>
          <c:idx val="1"/>
          <c:order val="1"/>
          <c:spPr>
            <a:solidFill>
              <a:srgbClr val="C0C0C0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9.7181729834791054E-4"/>
                </c:manualLayout>
              </c:layout>
              <c:numFmt formatCode="&quot; &quot;#,##0.00&quot; € &quot;;&quot; &quot;#,##0.00&quot; € 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9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C6CF-4BF6-9875-583EB474D9AF}"/>
                </c:ext>
              </c:extLst>
            </c:dLbl>
            <c:dLbl>
              <c:idx val="1"/>
              <c:layout>
                <c:manualLayout>
                  <c:x val="0"/>
                  <c:y val="-9.7181729834791054E-4"/>
                </c:manualLayout>
              </c:layout>
              <c:numFmt formatCode="&quot; &quot;#,##0.00&quot; € &quot;;&quot; &quot;#,##0.00&quot; € 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9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C6CF-4BF6-9875-583EB474D9A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Sheet1!$A$2:$B$2</c:f>
              <c:numCache>
                <c:formatCode>General</c:formatCode>
                <c:ptCount val="2"/>
                <c:pt idx="0">
                  <c:v>0.34960999999999998</c:v>
                </c:pt>
                <c:pt idx="1">
                  <c:v>0.78059999999999985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6CF-4BF6-9875-583EB474D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100"/>
        <c:axId val="640505343"/>
        <c:axId val="1"/>
      </c:barChart>
      <c:catAx>
        <c:axId val="640505343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.7641399999999998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640505343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7212843429328037E-2"/>
          <c:y val="2.7139874739039668E-2"/>
          <c:w val="0.9655743131413439"/>
          <c:h val="0.9394572025052192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</c:spPr>
          <c:invertIfNegative val="0"/>
          <c:val>
            <c:numRef>
              <c:f>Sheet1!$A$1:$C$1</c:f>
              <c:numCache>
                <c:formatCode>General</c:formatCode>
                <c:ptCount val="3"/>
                <c:pt idx="0">
                  <c:v>583</c:v>
                </c:pt>
                <c:pt idx="1">
                  <c:v>453</c:v>
                </c:pt>
                <c:pt idx="2">
                  <c:v>442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77-431D-A5D3-ED154E0E0B91}"/>
            </c:ext>
          </c:extLst>
        </c:ser>
        <c:ser>
          <c:idx val="1"/>
          <c:order val="1"/>
          <c:spPr>
            <a:solidFill>
              <a:srgbClr val="969696"/>
            </a:solidFill>
            <a:ln>
              <a:noFill/>
            </a:ln>
          </c:spPr>
          <c:invertIfNegative val="0"/>
          <c:val>
            <c:numRef>
              <c:f>Sheet1!$A$2:$C$2</c:f>
              <c:numCache>
                <c:formatCode>General</c:formatCode>
                <c:ptCount val="3"/>
                <c:pt idx="0">
                  <c:v>452</c:v>
                </c:pt>
                <c:pt idx="1">
                  <c:v>434</c:v>
                </c:pt>
                <c:pt idx="2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77-431D-A5D3-ED154E0E0B91}"/>
            </c:ext>
          </c:extLst>
        </c:ser>
        <c:ser>
          <c:idx val="2"/>
          <c:order val="2"/>
          <c:spPr>
            <a:solidFill>
              <a:srgbClr val="C30C3E"/>
            </a:solidFill>
            <a:ln>
              <a:noFill/>
            </a:ln>
          </c:spPr>
          <c:invertIfNegative val="0"/>
          <c:val>
            <c:numRef>
              <c:f>Sheet1!$A$3:$C$3</c:f>
              <c:numCache>
                <c:formatCode>General</c:formatCode>
                <c:ptCount val="3"/>
                <c:pt idx="0">
                  <c:v>165</c:v>
                </c:pt>
                <c:pt idx="1">
                  <c:v>313</c:v>
                </c:pt>
                <c:pt idx="2">
                  <c:v>623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77-431D-A5D3-ED154E0E0B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088003199"/>
        <c:axId val="1"/>
      </c:barChart>
      <c:catAx>
        <c:axId val="1088003199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2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088003199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152482269503546E-2"/>
          <c:y val="2.7139874739039668E-2"/>
          <c:w val="0.97695035460992907"/>
          <c:h val="0.9394572025052192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9DB1CF"/>
            </a:solidFill>
            <a:ln>
              <a:noFill/>
            </a:ln>
          </c:spPr>
          <c:invertIfNegative val="0"/>
          <c:val>
            <c:numRef>
              <c:f>Sheet1!$A$1:$C$1</c:f>
              <c:numCache>
                <c:formatCode>General</c:formatCode>
                <c:ptCount val="3"/>
                <c:pt idx="0">
                  <c:v>257</c:v>
                </c:pt>
                <c:pt idx="1">
                  <c:v>153</c:v>
                </c:pt>
                <c:pt idx="2">
                  <c:v>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69-434C-B28E-1833CF543C8D}"/>
            </c:ext>
          </c:extLst>
        </c:ser>
        <c:ser>
          <c:idx val="1"/>
          <c:order val="1"/>
          <c:spPr>
            <a:solidFill>
              <a:srgbClr val="4C6C9C"/>
            </a:solidFill>
            <a:ln>
              <a:noFill/>
            </a:ln>
          </c:spPr>
          <c:invertIfNegative val="0"/>
          <c:val>
            <c:numRef>
              <c:f>Sheet1!$A$2:$C$2</c:f>
              <c:numCache>
                <c:formatCode>General</c:formatCode>
                <c:ptCount val="3"/>
                <c:pt idx="0">
                  <c:v>204</c:v>
                </c:pt>
                <c:pt idx="1">
                  <c:v>146</c:v>
                </c:pt>
                <c:pt idx="2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69-434C-B28E-1833CF543C8D}"/>
            </c:ext>
          </c:extLst>
        </c:ser>
        <c:ser>
          <c:idx val="2"/>
          <c:order val="2"/>
          <c:spPr>
            <a:solidFill>
              <a:schemeClr val="folHlink"/>
            </a:solidFill>
            <a:ln>
              <a:noFill/>
            </a:ln>
          </c:spPr>
          <c:invertIfNegative val="0"/>
          <c:val>
            <c:numRef>
              <c:f>Sheet1!$A$3:$C$3</c:f>
              <c:numCache>
                <c:formatCode>General</c:formatCode>
                <c:ptCount val="3"/>
                <c:pt idx="0">
                  <c:v>122</c:v>
                </c:pt>
                <c:pt idx="1">
                  <c:v>154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69-434C-B28E-1833CF543C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1858696591"/>
        <c:axId val="1"/>
      </c:barChart>
      <c:catAx>
        <c:axId val="1858696591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57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858696591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7142857142857144E-2"/>
          <c:y val="9.6741854636591476E-2"/>
          <c:w val="0.96721804511278198"/>
          <c:h val="0.80651629072681708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rgbClr val="000000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1.5037593984962407E-3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E84C-4E23-B4CA-4079353A68DF}"/>
                </c:ext>
              </c:extLst>
            </c:dLbl>
            <c:dLbl>
              <c:idx val="1"/>
              <c:layout>
                <c:manualLayout>
                  <c:x val="0"/>
                  <c:y val="1.5037593984962407E-3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E84C-4E23-B4CA-4079353A68DF}"/>
                </c:ext>
              </c:extLst>
            </c:dLbl>
            <c:dLbl>
              <c:idx val="2"/>
              <c:layout>
                <c:manualLayout>
                  <c:x val="0"/>
                  <c:y val="1.5037593984962407E-3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E84C-4E23-B4CA-4079353A68D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38.25</c:v>
                </c:pt>
                <c:pt idx="1">
                  <c:v>36.5</c:v>
                </c:pt>
                <c:pt idx="2">
                  <c:v>38.5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4C-4E23-B4CA-4079353A68DF}"/>
            </c:ext>
          </c:extLst>
        </c:ser>
        <c:ser>
          <c:idx val="1"/>
          <c:order val="1"/>
          <c:spPr>
            <a:solidFill>
              <a:srgbClr val="96969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-3.0075187969924811E-4"/>
                  <c:y val="1.5037593984962407E-3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E84C-4E23-B4CA-4079353A68DF}"/>
                </c:ext>
              </c:extLst>
            </c:dLbl>
            <c:dLbl>
              <c:idx val="1"/>
              <c:layout>
                <c:manualLayout>
                  <c:x val="0"/>
                  <c:y val="1.5037593984962407E-3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E84C-4E23-B4CA-4079353A68DF}"/>
                </c:ext>
              </c:extLst>
            </c:dLbl>
            <c:dLbl>
              <c:idx val="2"/>
              <c:layout>
                <c:manualLayout>
                  <c:x val="0"/>
                  <c:y val="1.5037593984962407E-3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E84C-4E23-B4CA-4079353A68D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Sheet1!$A$2:$C$2</c:f>
              <c:numCache>
                <c:formatCode>General</c:formatCode>
                <c:ptCount val="3"/>
                <c:pt idx="0">
                  <c:v>42.750000000000007</c:v>
                </c:pt>
                <c:pt idx="1">
                  <c:v>38.5</c:v>
                </c:pt>
                <c:pt idx="2">
                  <c:v>27.249999999999996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84C-4E23-B4CA-4079353A68DF}"/>
            </c:ext>
          </c:extLst>
        </c:ser>
        <c:ser>
          <c:idx val="2"/>
          <c:order val="2"/>
          <c:spPr>
            <a:solidFill>
              <a:srgbClr val="C30C3E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1.5037593984962407E-3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E84C-4E23-B4CA-4079353A68DF}"/>
                </c:ext>
              </c:extLst>
            </c:dLbl>
            <c:dLbl>
              <c:idx val="1"/>
              <c:layout>
                <c:manualLayout>
                  <c:x val="0"/>
                  <c:y val="1.5037593984962407E-3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E84C-4E23-B4CA-4079353A68DF}"/>
                </c:ext>
              </c:extLst>
            </c:dLbl>
            <c:dLbl>
              <c:idx val="2"/>
              <c:layout>
                <c:manualLayout>
                  <c:x val="0"/>
                  <c:y val="1.5037593984962407E-3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E84C-4E23-B4CA-4079353A68D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Sheet1!$A$3:$C$3</c:f>
              <c:numCache>
                <c:formatCode>General</c:formatCode>
                <c:ptCount val="3"/>
                <c:pt idx="0">
                  <c:v>18.999999999999993</c:v>
                </c:pt>
                <c:pt idx="1">
                  <c:v>25</c:v>
                </c:pt>
                <c:pt idx="2">
                  <c:v>34.25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84C-4E23-B4CA-4079353A68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845440463"/>
        <c:axId val="1"/>
      </c:barChart>
      <c:catAx>
        <c:axId val="1845440463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1845440463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2477325271207549E-3"/>
          <c:y val="0.14363484087102177"/>
          <c:w val="0.98150453494575851"/>
          <c:h val="0.7537688442211055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0000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4183417085427135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8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E6C7-49BB-B20D-B49FA5C62BA8}"/>
                </c:ext>
              </c:extLst>
            </c:dLbl>
            <c:dLbl>
              <c:idx val="1"/>
              <c:layout>
                <c:manualLayout>
                  <c:x val="0"/>
                  <c:y val="-0.1616415410385259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E6C7-49BB-B20D-B49FA5C62BA8}"/>
                </c:ext>
              </c:extLst>
            </c:dLbl>
            <c:dLbl>
              <c:idx val="2"/>
              <c:layout>
                <c:manualLayout>
                  <c:x val="0"/>
                  <c:y val="-0.175460636515912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E6C7-49BB-B20D-B49FA5C62BA8}"/>
                </c:ext>
              </c:extLst>
            </c:dLbl>
            <c:dLbl>
              <c:idx val="3"/>
              <c:layout>
                <c:manualLayout>
                  <c:x val="0"/>
                  <c:y val="-0.1398659966499162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E6C7-49BB-B20D-B49FA5C62BA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Sheet1!$A$1:$D$1</c:f>
              <c:numCache>
                <c:formatCode>General</c:formatCode>
                <c:ptCount val="4"/>
                <c:pt idx="0">
                  <c:v>930</c:v>
                </c:pt>
                <c:pt idx="1">
                  <c:v>316</c:v>
                </c:pt>
                <c:pt idx="2">
                  <c:v>351</c:v>
                </c:pt>
                <c:pt idx="3">
                  <c:v>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C7-49BB-B20D-B49FA5C62BA8}"/>
            </c:ext>
          </c:extLst>
        </c:ser>
        <c:ser>
          <c:idx val="1"/>
          <c:order val="1"/>
          <c:spPr>
            <a:solidFill>
              <a:srgbClr val="C0C0C0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2638190954773869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8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E6C7-49BB-B20D-B49FA5C62BA8}"/>
                </c:ext>
              </c:extLst>
            </c:dLbl>
            <c:dLbl>
              <c:idx val="1"/>
              <c:layout>
                <c:manualLayout>
                  <c:x val="0"/>
                  <c:y val="-0.1419597989949748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E6C7-49BB-B20D-B49FA5C62BA8}"/>
                </c:ext>
              </c:extLst>
            </c:dLbl>
            <c:dLbl>
              <c:idx val="2"/>
              <c:layout>
                <c:manualLayout>
                  <c:x val="0"/>
                  <c:y val="-7.2026800670016752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E6C7-49BB-B20D-B49FA5C62BA8}"/>
                </c:ext>
              </c:extLst>
            </c:dLbl>
            <c:dLbl>
              <c:idx val="3"/>
              <c:layout>
                <c:manualLayout>
                  <c:x val="0"/>
                  <c:y val="-0.105946398659966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E6C7-49BB-B20D-B49FA5C62BA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Sheet1!$A$2:$D$2</c:f>
              <c:numCache>
                <c:formatCode>General</c:formatCode>
                <c:ptCount val="4"/>
                <c:pt idx="0">
                  <c:v>548</c:v>
                </c:pt>
                <c:pt idx="1">
                  <c:v>267</c:v>
                </c:pt>
                <c:pt idx="2">
                  <c:v>102</c:v>
                </c:pt>
                <c:pt idx="3">
                  <c:v>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6C7-49BB-B20D-B49FA5C62B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54560639"/>
        <c:axId val="1"/>
      </c:barChart>
      <c:catAx>
        <c:axId val="1154560639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93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154560639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419354838709678E-2"/>
          <c:y val="0.13528245787908821"/>
          <c:w val="0.9731612903225807"/>
          <c:h val="0.7690782953419227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B2FBF7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4142715559960356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669C-49F0-B02F-42F4B1C4A811}"/>
                </c:ext>
              </c:extLst>
            </c:dLbl>
            <c:dLbl>
              <c:idx val="1"/>
              <c:layout>
                <c:manualLayout>
                  <c:x val="0"/>
                  <c:y val="-0.3270564915758176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669C-49F0-B02F-42F4B1C4A811}"/>
                </c:ext>
              </c:extLst>
            </c:dLbl>
            <c:dLbl>
              <c:idx val="2"/>
              <c:layout>
                <c:manualLayout>
                  <c:x val="0"/>
                  <c:y val="-0.3424182358771060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669C-49F0-B02F-42F4B1C4A81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147</c:v>
                </c:pt>
                <c:pt idx="1">
                  <c:v>113</c:v>
                </c:pt>
                <c:pt idx="2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69C-49F0-B02F-42F4B1C4A811}"/>
            </c:ext>
          </c:extLst>
        </c:ser>
        <c:ser>
          <c:idx val="1"/>
          <c:order val="1"/>
          <c:spPr>
            <a:solidFill>
              <a:srgbClr val="4DD7F3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4241823587710604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669C-49F0-B02F-42F4B1C4A811}"/>
                </c:ext>
              </c:extLst>
            </c:dLbl>
            <c:dLbl>
              <c:idx val="1"/>
              <c:layout>
                <c:manualLayout>
                  <c:x val="0"/>
                  <c:y val="-0.320118929633300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669C-49F0-B02F-42F4B1C4A811}"/>
                </c:ext>
              </c:extLst>
            </c:dLbl>
            <c:dLbl>
              <c:idx val="2"/>
              <c:layout>
                <c:manualLayout>
                  <c:x val="0"/>
                  <c:y val="-0.3424182358771060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669C-49F0-B02F-42F4B1C4A81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Sheet1!$A$2:$C$2</c:f>
              <c:numCache>
                <c:formatCode>General</c:formatCode>
                <c:ptCount val="3"/>
                <c:pt idx="0">
                  <c:v>151</c:v>
                </c:pt>
                <c:pt idx="1">
                  <c:v>110</c:v>
                </c:pt>
                <c:pt idx="2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69C-49F0-B02F-42F4B1C4A811}"/>
            </c:ext>
          </c:extLst>
        </c:ser>
        <c:ser>
          <c:idx val="2"/>
          <c:order val="2"/>
          <c:spPr>
            <a:solidFill>
              <a:srgbClr val="33A2D9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3939544103072348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669C-49F0-B02F-42F4B1C4A811}"/>
                </c:ext>
              </c:extLst>
            </c:dLbl>
            <c:dLbl>
              <c:idx val="1"/>
              <c:layout>
                <c:manualLayout>
                  <c:x val="0"/>
                  <c:y val="-0.3379583746283448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669C-49F0-B02F-42F4B1C4A811}"/>
                </c:ext>
              </c:extLst>
            </c:dLbl>
            <c:dLbl>
              <c:idx val="2"/>
              <c:layout>
                <c:manualLayout>
                  <c:x val="0"/>
                  <c:y val="-0.2869177403369673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669C-49F0-B02F-42F4B1C4A81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Sheet1!$A$3:$C$3</c:f>
              <c:numCache>
                <c:formatCode>General</c:formatCode>
                <c:ptCount val="3"/>
                <c:pt idx="0">
                  <c:v>139</c:v>
                </c:pt>
                <c:pt idx="1">
                  <c:v>117</c:v>
                </c:pt>
                <c:pt idx="2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69C-49F0-B02F-42F4B1C4A811}"/>
            </c:ext>
          </c:extLst>
        </c:ser>
        <c:ser>
          <c:idx val="3"/>
          <c:order val="3"/>
          <c:spPr>
            <a:solidFill>
              <a:srgbClr val="0C6AAE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4117938553022794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669C-49F0-B02F-42F4B1C4A811}"/>
                </c:ext>
              </c:extLst>
            </c:dLbl>
            <c:dLbl>
              <c:idx val="1"/>
              <c:layout>
                <c:manualLayout>
                  <c:x val="0"/>
                  <c:y val="-0.3270564915758176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669C-49F0-B02F-42F4B1C4A811}"/>
                </c:ext>
              </c:extLst>
            </c:dLbl>
            <c:dLbl>
              <c:idx val="2"/>
              <c:layout>
                <c:manualLayout>
                  <c:x val="0"/>
                  <c:y val="-0.3121902874132804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669C-49F0-B02F-42F4B1C4A81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Sheet1!$A$4:$C$4</c:f>
              <c:numCache>
                <c:formatCode>General</c:formatCode>
                <c:ptCount val="3"/>
                <c:pt idx="0">
                  <c:v>146</c:v>
                </c:pt>
                <c:pt idx="1">
                  <c:v>113</c:v>
                </c:pt>
                <c:pt idx="2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69C-49F0-B02F-42F4B1C4A8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1858669711"/>
        <c:axId val="1"/>
      </c:barChart>
      <c:catAx>
        <c:axId val="1858669711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51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858669711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629417382999045E-2"/>
          <c:y val="0.10074013157894737"/>
          <c:w val="0.9274116523400191"/>
          <c:h val="0.79851973684210531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rgbClr val="B2FBF7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AC32-443C-980F-E9E3950A65C0}"/>
              </c:ext>
            </c:extLst>
          </c:dPt>
          <c:dPt>
            <c:idx val="1"/>
            <c:bubble3D val="0"/>
            <c:spPr>
              <a:solidFill>
                <a:srgbClr val="4DD7F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C32-443C-980F-E9E3950A65C0}"/>
              </c:ext>
            </c:extLst>
          </c:dPt>
          <c:dPt>
            <c:idx val="2"/>
            <c:bubble3D val="0"/>
            <c:spPr>
              <a:solidFill>
                <a:srgbClr val="33A2D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AC32-443C-980F-E9E3950A65C0}"/>
              </c:ext>
            </c:extLst>
          </c:dPt>
          <c:dPt>
            <c:idx val="3"/>
            <c:bubble3D val="0"/>
            <c:spPr>
              <a:solidFill>
                <a:srgbClr val="0C6AAE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C32-443C-980F-E9E3950A65C0}"/>
              </c:ext>
            </c:extLst>
          </c:dPt>
          <c:dLbls>
            <c:dLbl>
              <c:idx val="0"/>
              <c:layout>
                <c:manualLayout>
                  <c:x val="1.1461318051575931E-2"/>
                  <c:y val="-1.0279605263157895E-2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AC32-443C-980F-E9E3950A65C0}"/>
                </c:ext>
              </c:extLst>
            </c:dLbl>
            <c:dLbl>
              <c:idx val="1"/>
              <c:layout>
                <c:manualLayout>
                  <c:x val="1.1461318051575931E-2"/>
                  <c:y val="9.8684210526315784E-3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AC32-443C-980F-E9E3950A65C0}"/>
                </c:ext>
              </c:extLst>
            </c:dLbl>
            <c:dLbl>
              <c:idx val="2"/>
              <c:layout>
                <c:manualLayout>
                  <c:x val="-1.0983763132760267E-2"/>
                  <c:y val="7.4013157894736838E-3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AC32-443C-980F-E9E3950A65C0}"/>
                </c:ext>
              </c:extLst>
            </c:dLbl>
            <c:dLbl>
              <c:idx val="3"/>
              <c:layout>
                <c:manualLayout>
                  <c:x val="-1.1461318051575931E-2"/>
                  <c:y val="-1.1513157894736841E-2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AC32-443C-980F-E9E3950A65C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Sheet1!$A$1:$A$4</c:f>
              <c:numCache>
                <c:formatCode>General</c:formatCode>
                <c:ptCount val="4"/>
                <c:pt idx="0">
                  <c:v>25.642760487144788</c:v>
                </c:pt>
                <c:pt idx="1">
                  <c:v>25.710419485791608</c:v>
                </c:pt>
                <c:pt idx="2">
                  <c:v>23.883626522327468</c:v>
                </c:pt>
                <c:pt idx="3">
                  <c:v>24.76319350473613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32-443C-980F-E9E3950A6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</c:plotArea>
    <c:plotVisOnly val="0"/>
    <c:dispBlanksAs val="gap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B7F23-CB3F-4E31-ACBC-B18C249143A3}" type="datetimeFigureOut">
              <a:rPr lang="de-DE" smtClean="0"/>
              <a:t>28.01.2024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A0F67-8E8B-4F17-AB5C-894166FAA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33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A0F67-8E8B-4F17-AB5C-894166FAA44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61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1A723-3BD9-B574-B3F8-8E8A563E2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E78FB1-5D94-0471-E141-2F328C652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0AFB4-F24F-EC7C-4587-9ADA8D34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4FA-B7A1-4FF6-B9F8-E7C55D303720}" type="datetimeFigureOut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1155EA-AA42-F9FB-7BEA-375EE350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F1B86A-97C4-E2C8-8586-431E5998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16DE-0AFC-48F5-8A93-258ED9FF85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76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66908-79D2-E37D-475A-BD39F3B5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BF1133-D2B0-F6A8-0A60-FA50E1A7F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CD47B0-3C15-0EEE-EC0B-1EB54EEE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4FA-B7A1-4FF6-B9F8-E7C55D303720}" type="datetimeFigureOut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F92D26-5412-5AA1-552B-A764C0E8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CE16A-E455-BC81-4A3A-CDF57D4C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16DE-0AFC-48F5-8A93-258ED9FF85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80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CCB65C-9F28-2C3A-D491-AD9E975C2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D237CE-6742-E571-08AB-0773A18CD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6E2557-D679-D8B7-6625-0EC083E4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4FA-B7A1-4FF6-B9F8-E7C55D303720}" type="datetimeFigureOut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354D3-5B88-BFD9-0E24-CFB1DCDC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F4B015-DDB5-BA69-632B-42708049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16DE-0AFC-48F5-8A93-258ED9FF85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25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5B708-0D3D-D337-AC57-669C285E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2E5E8A-42CF-4D66-6E29-00E50F196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B9D57E-A236-2C07-C532-3612C7EF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4FA-B7A1-4FF6-B9F8-E7C55D303720}" type="datetimeFigureOut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E1B0D3-5131-93C0-5863-A0E9C35A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E726A4-9DF1-3B56-654A-53E4394C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16DE-0AFC-48F5-8A93-258ED9FF85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02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151D8-6691-EC4F-9819-36D4D767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13602C-2D85-CA3F-AEAA-80BD36322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4FAC7-847E-F0FD-AA63-AAFC0DEC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4FA-B7A1-4FF6-B9F8-E7C55D303720}" type="datetimeFigureOut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F841E6-4A13-4A69-EEA5-D2E0CB47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2E5CDB-1C0D-D3DF-3EFA-CA6F3629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16DE-0AFC-48F5-8A93-258ED9FF85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30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3D68A-0054-519A-419E-D4E15B7E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91F015-48A0-C3A5-3045-E088E3A43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08C667-2982-1408-7DF9-79F16FBAD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31E7E5-BF86-6DE3-B2E7-D4E05117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4FA-B7A1-4FF6-B9F8-E7C55D303720}" type="datetimeFigureOut">
              <a:rPr lang="de-DE" smtClean="0"/>
              <a:t>28.01.2024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D55327-5C64-467D-9A69-0B6C270D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15EA55-8050-9626-84ED-4F7DC4AA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16DE-0AFC-48F5-8A93-258ED9FF85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61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71F7D-BD8A-8E11-F638-EF15EEFA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0E5372-F529-E1A7-E39D-A24408BAD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98E97F-8EA4-1D8C-C59B-F8B8815D9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B2B5D2-44C6-200B-FE79-87682F0C9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379727-93F6-2DE5-3037-E3684755C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994575-BA41-3D5B-2381-0BC6F363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4FA-B7A1-4FF6-B9F8-E7C55D303720}" type="datetimeFigureOut">
              <a:rPr lang="de-DE" smtClean="0"/>
              <a:t>28.01.2024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602034-0B5D-40BB-0DA0-1F9BDED4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408CD7-01D2-2AAB-E646-E21E2BA5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16DE-0AFC-48F5-8A93-258ED9FF85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9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DB374-5D91-9698-B9A5-BA78A0FF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982E92-333B-9064-AD92-13FA853B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4FA-B7A1-4FF6-B9F8-E7C55D303720}" type="datetimeFigureOut">
              <a:rPr lang="de-DE" smtClean="0"/>
              <a:t>28.01.2024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AAF7B3-F961-C22D-E8D3-B32E598E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9B8ADB-D91E-8521-7AD3-B1F6F507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16DE-0AFC-48F5-8A93-258ED9FF85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88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783F1D-5985-24C7-D35B-8F3029C1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4FA-B7A1-4FF6-B9F8-E7C55D303720}" type="datetimeFigureOut">
              <a:rPr lang="de-DE" smtClean="0"/>
              <a:t>28.01.2024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BDAB54B-AABD-C0B2-6BDC-8148933F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020FBE-CE01-3164-7837-B4B4EE74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16DE-0AFC-48F5-8A93-258ED9FF85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56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7D6AC-1E97-ECF2-31F1-2E93F50B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8DB828-C36A-4C11-89DF-9157ECEBD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16BB95-C324-3199-A53A-FC503D8AD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2B91DD-BF5E-48DE-FBEE-39121AA1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4FA-B7A1-4FF6-B9F8-E7C55D303720}" type="datetimeFigureOut">
              <a:rPr lang="de-DE" smtClean="0"/>
              <a:t>28.01.2024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AECA70-A7E2-185B-DE43-6FC8E2D8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DD1F49-DFDC-6747-F454-95DA413A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16DE-0AFC-48F5-8A93-258ED9FF85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98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57DC0-9F3B-4863-4AFF-0F44D402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A75C45F-6165-4B16-B35B-C73D0808F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92AC33-8501-0645-E3B5-3BCCF025F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D26F5D-7269-6C34-9AA3-8001E116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4FA-B7A1-4FF6-B9F8-E7C55D303720}" type="datetimeFigureOut">
              <a:rPr lang="de-DE" smtClean="0"/>
              <a:t>28.01.2024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F4FC8-B506-A52E-DCBD-65B9F971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43ADEA-9E3E-5A74-A113-E992A94F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16DE-0AFC-48F5-8A93-258ED9FF85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88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7C8DD20E-481D-6F5A-B894-4AD1D331C83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255322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498" imgH="499" progId="TCLayout.ActiveDocument.1">
                  <p:embed/>
                </p:oleObj>
              </mc:Choice>
              <mc:Fallback>
                <p:oleObj name="think-cell Folie" r:id="rId14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C36C61-4052-7732-E47D-270C776DA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1132B1-E7F8-8F32-D5BB-2585E510C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0C84FA-B7A1-4FF6-B9F8-E7C55D303720}" type="datetimeFigureOut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8FF396-1402-FAB1-9D97-115C67BB0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59A872-1FC7-3962-6C08-96D3789D1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816DE-0AFC-48F5-8A93-258ED9FF85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50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chart" Target="../charts/chart2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chart" Target="../charts/chart1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image" Target="../media/image1.emf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oleObject" Target="../embeddings/oleObject2.bin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slideLayout" Target="../slideLayouts/slideLayout1.xml"/><Relationship Id="rId27" Type="http://schemas.openxmlformats.org/officeDocument/2006/relationships/chart" Target="../charts/char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13" Type="http://schemas.openxmlformats.org/officeDocument/2006/relationships/tags" Target="../tags/tag192.xml"/><Relationship Id="rId18" Type="http://schemas.openxmlformats.org/officeDocument/2006/relationships/tags" Target="../tags/tag197.xml"/><Relationship Id="rId3" Type="http://schemas.openxmlformats.org/officeDocument/2006/relationships/tags" Target="../tags/tag182.xml"/><Relationship Id="rId21" Type="http://schemas.openxmlformats.org/officeDocument/2006/relationships/tags" Target="../tags/tag200.xml"/><Relationship Id="rId7" Type="http://schemas.openxmlformats.org/officeDocument/2006/relationships/tags" Target="../tags/tag186.xml"/><Relationship Id="rId12" Type="http://schemas.openxmlformats.org/officeDocument/2006/relationships/tags" Target="../tags/tag191.xml"/><Relationship Id="rId17" Type="http://schemas.openxmlformats.org/officeDocument/2006/relationships/tags" Target="../tags/tag196.xml"/><Relationship Id="rId25" Type="http://schemas.openxmlformats.org/officeDocument/2006/relationships/chart" Target="../charts/chart14.xml"/><Relationship Id="rId2" Type="http://schemas.openxmlformats.org/officeDocument/2006/relationships/tags" Target="../tags/tag181.xml"/><Relationship Id="rId16" Type="http://schemas.openxmlformats.org/officeDocument/2006/relationships/tags" Target="../tags/tag195.xml"/><Relationship Id="rId20" Type="http://schemas.openxmlformats.org/officeDocument/2006/relationships/tags" Target="../tags/tag199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11" Type="http://schemas.openxmlformats.org/officeDocument/2006/relationships/tags" Target="../tags/tag190.xml"/><Relationship Id="rId24" Type="http://schemas.openxmlformats.org/officeDocument/2006/relationships/image" Target="../media/image1.emf"/><Relationship Id="rId5" Type="http://schemas.openxmlformats.org/officeDocument/2006/relationships/tags" Target="../tags/tag184.xml"/><Relationship Id="rId15" Type="http://schemas.openxmlformats.org/officeDocument/2006/relationships/tags" Target="../tags/tag194.xml"/><Relationship Id="rId23" Type="http://schemas.openxmlformats.org/officeDocument/2006/relationships/oleObject" Target="../embeddings/oleObject11.bin"/><Relationship Id="rId10" Type="http://schemas.openxmlformats.org/officeDocument/2006/relationships/tags" Target="../tags/tag189.xml"/><Relationship Id="rId19" Type="http://schemas.openxmlformats.org/officeDocument/2006/relationships/tags" Target="../tags/tag198.xml"/><Relationship Id="rId4" Type="http://schemas.openxmlformats.org/officeDocument/2006/relationships/tags" Target="../tags/tag183.xml"/><Relationship Id="rId9" Type="http://schemas.openxmlformats.org/officeDocument/2006/relationships/tags" Target="../tags/tag188.xml"/><Relationship Id="rId14" Type="http://schemas.openxmlformats.org/officeDocument/2006/relationships/tags" Target="../tags/tag193.xml"/><Relationship Id="rId2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tags" Target="../tags/tag213.xml"/><Relationship Id="rId18" Type="http://schemas.openxmlformats.org/officeDocument/2006/relationships/tags" Target="../tags/tag218.xml"/><Relationship Id="rId3" Type="http://schemas.openxmlformats.org/officeDocument/2006/relationships/tags" Target="../tags/tag203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207.xml"/><Relationship Id="rId12" Type="http://schemas.openxmlformats.org/officeDocument/2006/relationships/tags" Target="../tags/tag212.xml"/><Relationship Id="rId17" Type="http://schemas.openxmlformats.org/officeDocument/2006/relationships/tags" Target="../tags/tag217.xml"/><Relationship Id="rId2" Type="http://schemas.openxmlformats.org/officeDocument/2006/relationships/tags" Target="../tags/tag202.xml"/><Relationship Id="rId16" Type="http://schemas.openxmlformats.org/officeDocument/2006/relationships/tags" Target="../tags/tag216.xml"/><Relationship Id="rId20" Type="http://schemas.openxmlformats.org/officeDocument/2006/relationships/tags" Target="../tags/tag220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tags" Target="../tags/tag211.xml"/><Relationship Id="rId24" Type="http://schemas.openxmlformats.org/officeDocument/2006/relationships/chart" Target="../charts/chart15.xml"/><Relationship Id="rId5" Type="http://schemas.openxmlformats.org/officeDocument/2006/relationships/tags" Target="../tags/tag205.xml"/><Relationship Id="rId15" Type="http://schemas.openxmlformats.org/officeDocument/2006/relationships/tags" Target="../tags/tag215.xml"/><Relationship Id="rId23" Type="http://schemas.openxmlformats.org/officeDocument/2006/relationships/image" Target="../media/image1.emf"/><Relationship Id="rId10" Type="http://schemas.openxmlformats.org/officeDocument/2006/relationships/tags" Target="../tags/tag210.xml"/><Relationship Id="rId19" Type="http://schemas.openxmlformats.org/officeDocument/2006/relationships/tags" Target="../tags/tag219.xml"/><Relationship Id="rId4" Type="http://schemas.openxmlformats.org/officeDocument/2006/relationships/tags" Target="../tags/tag204.xml"/><Relationship Id="rId9" Type="http://schemas.openxmlformats.org/officeDocument/2006/relationships/tags" Target="../tags/tag209.xml"/><Relationship Id="rId14" Type="http://schemas.openxmlformats.org/officeDocument/2006/relationships/tags" Target="../tags/tag214.xml"/><Relationship Id="rId22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13" Type="http://schemas.openxmlformats.org/officeDocument/2006/relationships/tags" Target="../tags/tag233.xml"/><Relationship Id="rId18" Type="http://schemas.openxmlformats.org/officeDocument/2006/relationships/oleObject" Target="../embeddings/oleObject13.bin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12" Type="http://schemas.openxmlformats.org/officeDocument/2006/relationships/tags" Target="../tags/tag23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22.xml"/><Relationship Id="rId16" Type="http://schemas.openxmlformats.org/officeDocument/2006/relationships/tags" Target="../tags/tag236.xml"/><Relationship Id="rId20" Type="http://schemas.openxmlformats.org/officeDocument/2006/relationships/chart" Target="../charts/chart16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11" Type="http://schemas.openxmlformats.org/officeDocument/2006/relationships/tags" Target="../tags/tag231.xml"/><Relationship Id="rId5" Type="http://schemas.openxmlformats.org/officeDocument/2006/relationships/tags" Target="../tags/tag225.xml"/><Relationship Id="rId15" Type="http://schemas.openxmlformats.org/officeDocument/2006/relationships/tags" Target="../tags/tag235.xml"/><Relationship Id="rId10" Type="http://schemas.openxmlformats.org/officeDocument/2006/relationships/tags" Target="../tags/tag230.xml"/><Relationship Id="rId19" Type="http://schemas.openxmlformats.org/officeDocument/2006/relationships/image" Target="../media/image1.emf"/><Relationship Id="rId4" Type="http://schemas.openxmlformats.org/officeDocument/2006/relationships/tags" Target="../tags/tag224.xml"/><Relationship Id="rId9" Type="http://schemas.openxmlformats.org/officeDocument/2006/relationships/tags" Target="../tags/tag229.xml"/><Relationship Id="rId14" Type="http://schemas.openxmlformats.org/officeDocument/2006/relationships/tags" Target="../tags/tag23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44.xml"/><Relationship Id="rId13" Type="http://schemas.openxmlformats.org/officeDocument/2006/relationships/chart" Target="../charts/chart17.xml"/><Relationship Id="rId3" Type="http://schemas.openxmlformats.org/officeDocument/2006/relationships/tags" Target="../tags/tag239.xml"/><Relationship Id="rId7" Type="http://schemas.openxmlformats.org/officeDocument/2006/relationships/tags" Target="../tags/tag243.xml"/><Relationship Id="rId12" Type="http://schemas.openxmlformats.org/officeDocument/2006/relationships/image" Target="../media/image1.emf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11" Type="http://schemas.openxmlformats.org/officeDocument/2006/relationships/oleObject" Target="../embeddings/oleObject14.bin"/><Relationship Id="rId5" Type="http://schemas.openxmlformats.org/officeDocument/2006/relationships/tags" Target="../tags/tag241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40.xml"/><Relationship Id="rId9" Type="http://schemas.openxmlformats.org/officeDocument/2006/relationships/tags" Target="../tags/tag24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tags" Target="../tags/tag41.xml"/><Relationship Id="rId3" Type="http://schemas.openxmlformats.org/officeDocument/2006/relationships/tags" Target="../tags/tag26.xml"/><Relationship Id="rId21" Type="http://schemas.openxmlformats.org/officeDocument/2006/relationships/tags" Target="../tags/tag44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tags" Target="../tags/tag40.xml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20" Type="http://schemas.openxmlformats.org/officeDocument/2006/relationships/tags" Target="../tags/tag43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24" Type="http://schemas.openxmlformats.org/officeDocument/2006/relationships/image" Target="../media/image1.emf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23" Type="http://schemas.openxmlformats.org/officeDocument/2006/relationships/oleObject" Target="../embeddings/oleObject3.bin"/><Relationship Id="rId10" Type="http://schemas.openxmlformats.org/officeDocument/2006/relationships/tags" Target="../tags/tag33.xml"/><Relationship Id="rId19" Type="http://schemas.openxmlformats.org/officeDocument/2006/relationships/tags" Target="../tags/tag42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Relationship Id="rId2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3" Type="http://schemas.openxmlformats.org/officeDocument/2006/relationships/tags" Target="../tags/tag47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0" Type="http://schemas.openxmlformats.org/officeDocument/2006/relationships/tags" Target="../tags/tag64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chart" Target="../charts/chart4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23" Type="http://schemas.openxmlformats.org/officeDocument/2006/relationships/image" Target="../media/image1.emf"/><Relationship Id="rId10" Type="http://schemas.openxmlformats.org/officeDocument/2006/relationships/tags" Target="../tags/tag54.xml"/><Relationship Id="rId19" Type="http://schemas.openxmlformats.org/officeDocument/2006/relationships/tags" Target="../tags/tag63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tags" Target="../tags/tag77.xml"/><Relationship Id="rId18" Type="http://schemas.openxmlformats.org/officeDocument/2006/relationships/tags" Target="../tags/tag82.xml"/><Relationship Id="rId3" Type="http://schemas.openxmlformats.org/officeDocument/2006/relationships/tags" Target="../tags/tag67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tags" Target="../tags/tag81.xml"/><Relationship Id="rId2" Type="http://schemas.openxmlformats.org/officeDocument/2006/relationships/tags" Target="../tags/tag66.xml"/><Relationship Id="rId16" Type="http://schemas.openxmlformats.org/officeDocument/2006/relationships/tags" Target="../tags/tag80.xml"/><Relationship Id="rId20" Type="http://schemas.openxmlformats.org/officeDocument/2006/relationships/tags" Target="../tags/tag84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24" Type="http://schemas.openxmlformats.org/officeDocument/2006/relationships/chart" Target="../charts/chart5.xml"/><Relationship Id="rId5" Type="http://schemas.openxmlformats.org/officeDocument/2006/relationships/tags" Target="../tags/tag69.xml"/><Relationship Id="rId15" Type="http://schemas.openxmlformats.org/officeDocument/2006/relationships/tags" Target="../tags/tag79.xml"/><Relationship Id="rId23" Type="http://schemas.openxmlformats.org/officeDocument/2006/relationships/image" Target="../media/image1.emf"/><Relationship Id="rId10" Type="http://schemas.openxmlformats.org/officeDocument/2006/relationships/tags" Target="../tags/tag74.xml"/><Relationship Id="rId19" Type="http://schemas.openxmlformats.org/officeDocument/2006/relationships/tags" Target="../tags/tag83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Relationship Id="rId22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oleObject" Target="../embeddings/oleObject6.bin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5" Type="http://schemas.openxmlformats.org/officeDocument/2006/relationships/tags" Target="../tags/tag89.xml"/><Relationship Id="rId15" Type="http://schemas.openxmlformats.org/officeDocument/2006/relationships/chart" Target="../charts/chart6.xml"/><Relationship Id="rId10" Type="http://schemas.openxmlformats.org/officeDocument/2006/relationships/tags" Target="../tags/tag94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tags" Target="../tags/tag113.xml"/><Relationship Id="rId3" Type="http://schemas.openxmlformats.org/officeDocument/2006/relationships/tags" Target="../tags/tag98.xml"/><Relationship Id="rId21" Type="http://schemas.openxmlformats.org/officeDocument/2006/relationships/image" Target="../media/image1.emf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" Type="http://schemas.openxmlformats.org/officeDocument/2006/relationships/tags" Target="../tags/tag97.xml"/><Relationship Id="rId16" Type="http://schemas.openxmlformats.org/officeDocument/2006/relationships/tags" Target="../tags/tag111.xml"/><Relationship Id="rId20" Type="http://schemas.openxmlformats.org/officeDocument/2006/relationships/oleObject" Target="../embeddings/oleObject7.bin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10" Type="http://schemas.openxmlformats.org/officeDocument/2006/relationships/tags" Target="../tags/tag105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Relationship Id="rId22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18" Type="http://schemas.openxmlformats.org/officeDocument/2006/relationships/chart" Target="../charts/chart8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image" Target="../media/image1.emf"/><Relationship Id="rId2" Type="http://schemas.openxmlformats.org/officeDocument/2006/relationships/tags" Target="../tags/tag115.xml"/><Relationship Id="rId16" Type="http://schemas.openxmlformats.org/officeDocument/2006/relationships/oleObject" Target="../embeddings/oleObject8.bin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23.xml"/><Relationship Id="rId19" Type="http://schemas.openxmlformats.org/officeDocument/2006/relationships/chart" Target="../charts/chart9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40.xml"/><Relationship Id="rId18" Type="http://schemas.openxmlformats.org/officeDocument/2006/relationships/tags" Target="../tags/tag145.xml"/><Relationship Id="rId26" Type="http://schemas.openxmlformats.org/officeDocument/2006/relationships/tags" Target="../tags/tag153.xml"/><Relationship Id="rId39" Type="http://schemas.openxmlformats.org/officeDocument/2006/relationships/tags" Target="../tags/tag166.xml"/><Relationship Id="rId21" Type="http://schemas.openxmlformats.org/officeDocument/2006/relationships/tags" Target="../tags/tag148.xml"/><Relationship Id="rId34" Type="http://schemas.openxmlformats.org/officeDocument/2006/relationships/tags" Target="../tags/tag161.xml"/><Relationship Id="rId42" Type="http://schemas.openxmlformats.org/officeDocument/2006/relationships/notesSlide" Target="../notesSlides/notesSlide1.xml"/><Relationship Id="rId47" Type="http://schemas.openxmlformats.org/officeDocument/2006/relationships/chart" Target="../charts/chart12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6" Type="http://schemas.openxmlformats.org/officeDocument/2006/relationships/tags" Target="../tags/tag143.xml"/><Relationship Id="rId29" Type="http://schemas.openxmlformats.org/officeDocument/2006/relationships/tags" Target="../tags/tag156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24" Type="http://schemas.openxmlformats.org/officeDocument/2006/relationships/tags" Target="../tags/tag151.xml"/><Relationship Id="rId32" Type="http://schemas.openxmlformats.org/officeDocument/2006/relationships/tags" Target="../tags/tag159.xml"/><Relationship Id="rId37" Type="http://schemas.openxmlformats.org/officeDocument/2006/relationships/tags" Target="../tags/tag164.xml"/><Relationship Id="rId40" Type="http://schemas.openxmlformats.org/officeDocument/2006/relationships/tags" Target="../tags/tag167.xml"/><Relationship Id="rId45" Type="http://schemas.openxmlformats.org/officeDocument/2006/relationships/chart" Target="../charts/chart10.xml"/><Relationship Id="rId5" Type="http://schemas.openxmlformats.org/officeDocument/2006/relationships/tags" Target="../tags/tag132.xml"/><Relationship Id="rId15" Type="http://schemas.openxmlformats.org/officeDocument/2006/relationships/tags" Target="../tags/tag142.xml"/><Relationship Id="rId23" Type="http://schemas.openxmlformats.org/officeDocument/2006/relationships/tags" Target="../tags/tag150.xml"/><Relationship Id="rId28" Type="http://schemas.openxmlformats.org/officeDocument/2006/relationships/tags" Target="../tags/tag155.xml"/><Relationship Id="rId36" Type="http://schemas.openxmlformats.org/officeDocument/2006/relationships/tags" Target="../tags/tag163.xml"/><Relationship Id="rId10" Type="http://schemas.openxmlformats.org/officeDocument/2006/relationships/tags" Target="../tags/tag137.xml"/><Relationship Id="rId19" Type="http://schemas.openxmlformats.org/officeDocument/2006/relationships/tags" Target="../tags/tag146.xml"/><Relationship Id="rId31" Type="http://schemas.openxmlformats.org/officeDocument/2006/relationships/tags" Target="../tags/tag158.xml"/><Relationship Id="rId44" Type="http://schemas.openxmlformats.org/officeDocument/2006/relationships/image" Target="../media/image1.emf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tags" Target="../tags/tag141.xml"/><Relationship Id="rId22" Type="http://schemas.openxmlformats.org/officeDocument/2006/relationships/tags" Target="../tags/tag149.xml"/><Relationship Id="rId27" Type="http://schemas.openxmlformats.org/officeDocument/2006/relationships/tags" Target="../tags/tag154.xml"/><Relationship Id="rId30" Type="http://schemas.openxmlformats.org/officeDocument/2006/relationships/tags" Target="../tags/tag157.xml"/><Relationship Id="rId35" Type="http://schemas.openxmlformats.org/officeDocument/2006/relationships/tags" Target="../tags/tag162.xml"/><Relationship Id="rId43" Type="http://schemas.openxmlformats.org/officeDocument/2006/relationships/oleObject" Target="../embeddings/oleObject9.bin"/><Relationship Id="rId8" Type="http://schemas.openxmlformats.org/officeDocument/2006/relationships/tags" Target="../tags/tag135.xml"/><Relationship Id="rId3" Type="http://schemas.openxmlformats.org/officeDocument/2006/relationships/tags" Target="../tags/tag130.xml"/><Relationship Id="rId12" Type="http://schemas.openxmlformats.org/officeDocument/2006/relationships/tags" Target="../tags/tag139.xml"/><Relationship Id="rId17" Type="http://schemas.openxmlformats.org/officeDocument/2006/relationships/tags" Target="../tags/tag144.xml"/><Relationship Id="rId25" Type="http://schemas.openxmlformats.org/officeDocument/2006/relationships/tags" Target="../tags/tag152.xml"/><Relationship Id="rId33" Type="http://schemas.openxmlformats.org/officeDocument/2006/relationships/tags" Target="../tags/tag160.xml"/><Relationship Id="rId38" Type="http://schemas.openxmlformats.org/officeDocument/2006/relationships/tags" Target="../tags/tag165.xml"/><Relationship Id="rId46" Type="http://schemas.openxmlformats.org/officeDocument/2006/relationships/chart" Target="../charts/chart11.xml"/><Relationship Id="rId20" Type="http://schemas.openxmlformats.org/officeDocument/2006/relationships/tags" Target="../tags/tag147.xml"/><Relationship Id="rId4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12" Type="http://schemas.openxmlformats.org/officeDocument/2006/relationships/tags" Target="../tags/tag179.xml"/><Relationship Id="rId2" Type="http://schemas.openxmlformats.org/officeDocument/2006/relationships/tags" Target="../tags/tag169.xml"/><Relationship Id="rId16" Type="http://schemas.openxmlformats.org/officeDocument/2006/relationships/chart" Target="../charts/chart13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tags" Target="../tags/tag178.xml"/><Relationship Id="rId5" Type="http://schemas.openxmlformats.org/officeDocument/2006/relationships/tags" Target="../tags/tag172.xml"/><Relationship Id="rId15" Type="http://schemas.openxmlformats.org/officeDocument/2006/relationships/image" Target="../media/image1.emf"/><Relationship Id="rId10" Type="http://schemas.openxmlformats.org/officeDocument/2006/relationships/tags" Target="../tags/tag177.xml"/><Relationship Id="rId4" Type="http://schemas.openxmlformats.org/officeDocument/2006/relationships/tags" Target="../tags/tag171.xml"/><Relationship Id="rId9" Type="http://schemas.openxmlformats.org/officeDocument/2006/relationships/tags" Target="../tags/tag176.xml"/><Relationship Id="rId1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C365ED6C-2F4A-8A79-7A1F-0931A19CDC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87044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3" imgW="498" imgH="499" progId="TCLayout.ActiveDocument.1">
                  <p:embed/>
                </p:oleObj>
              </mc:Choice>
              <mc:Fallback>
                <p:oleObj name="think-cell Folie" r:id="rId23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" name="Chart 3">
            <a:extLst>
              <a:ext uri="{FF2B5EF4-FFF2-40B4-BE49-F238E27FC236}">
                <a16:creationId xmlns:a16="http://schemas.microsoft.com/office/drawing/2014/main" id="{FDF32B66-1E96-E6A0-8BDD-91D339B74A2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70932085"/>
              </p:ext>
            </p:extLst>
          </p:nvPr>
        </p:nvGraphicFramePr>
        <p:xfrm>
          <a:off x="4456113" y="1785938"/>
          <a:ext cx="2989262" cy="3267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4776788" y="4899025"/>
            <a:ext cx="93345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A2E330B-2B29-4B67-B288-AA34E0F35FB6}" type="datetime'G''''''PT''''-3.''5 Tu''r''''''''''''''b''''o'''''''''''''">
              <a:rPr lang="de-DE" altLang="en-US" sz="120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pPr/>
              <a:t>GPT-3.5 Turbo</a:t>
            </a:fld>
            <a:endParaRPr lang="de-DE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09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6470650" y="4508500"/>
            <a:ext cx="371475" cy="1238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</p:spPr>
        <p:txBody>
          <a:bodyPr vert="horz" wrap="none" lIns="15875" tIns="0" rIns="15875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4984678-2504-4C54-AB8D-4DBF409FB9EE}" type="datetime'''''''''2''''''''''6''''.''''''''''0''2''''''''''''''''''0'''">
              <a:rPr lang="de-DE" altLang="en-US" sz="900" b="1" smtClean="0">
                <a:effectLst/>
                <a:latin typeface="+mj-lt"/>
                <a:ea typeface="+mj-ea"/>
                <a:cs typeface="+mj-cs"/>
                <a:sym typeface="Times New Roman" panose="02020603050405020304" pitchFamily="18" charset="0"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26.020</a:t>
            </a:fld>
            <a:endParaRPr lang="de-DE" sz="900" b="1" dirty="0">
              <a:latin typeface="+mj-lt"/>
              <a:ea typeface="+mj-ea"/>
              <a:cs typeface="+mj-cs"/>
              <a:sym typeface="Times New Roman" panose="02020603050405020304" pitchFamily="18" charset="0"/>
            </a:endParaRPr>
          </a:p>
        </p:txBody>
      </p:sp>
      <p:sp>
        <p:nvSpPr>
          <p:cNvPr id="30" name="Textplatzhalter 2">
            <a:extLst>
              <a:ext uri="{FF2B5EF4-FFF2-40B4-BE49-F238E27FC236}">
                <a16:creationId xmlns:a16="http://schemas.microsoft.com/office/drawing/2014/main" id="{4F4DF864-B2E3-0D4C-6C75-DA48076444AD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6246813" y="4899025"/>
            <a:ext cx="81915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86C41BF-15E7-468E-8100-621369922646}" type="datetime'G''''''''''PT''-''''''4'' ''''''''''''''Tu''r''''bo'''''''">
              <a:rPr lang="de-DE" altLang="en-US" sz="120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pPr/>
              <a:t>GPT-4 Turbo</a:t>
            </a:fld>
            <a:endParaRPr lang="de-DE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4940300" y="1820863"/>
            <a:ext cx="608013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9050" tIns="0" rIns="1905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DC96759-BB3C-45A0-8B43-74136ED61C75}" type="datetime'1''.''1''''''''46''''''''''''''''''''.7''6''''''''1'">
              <a:rPr lang="de-DE" altLang="en-US" sz="1050" b="1" smtClean="0">
                <a:latin typeface="+mj-lt"/>
                <a:ea typeface="+mj-ea"/>
                <a:cs typeface="+mj-cs"/>
                <a:sym typeface="Times New Roman" panose="02020603050405020304" pitchFamily="18" charset="0"/>
              </a:rPr>
              <a:pPr/>
              <a:t>1.146.761</a:t>
            </a:fld>
            <a:endParaRPr lang="de-DE" sz="1050" b="1" dirty="0">
              <a:latin typeface="+mj-lt"/>
              <a:ea typeface="+mj-ea"/>
              <a:cs typeface="+mj-cs"/>
              <a:sym typeface="Times New Roman" panose="02020603050405020304" pitchFamily="18" charset="0"/>
            </a:endParaRP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6405563" y="4364038"/>
            <a:ext cx="501650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9050" tIns="0" rIns="1905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6181C1C-C2C4-4B7E-B97E-B65528116C6B}" type="datetime'''''''''''''''''''''''''''1''''2''4.3''74'''''''''''''''">
              <a:rPr lang="de-DE" altLang="en-US" sz="1050" b="1" smtClean="0">
                <a:latin typeface="+mj-lt"/>
                <a:ea typeface="+mj-ea"/>
                <a:cs typeface="+mj-cs"/>
                <a:sym typeface="Times New Roman" panose="02020603050405020304" pitchFamily="18" charset="0"/>
              </a:rPr>
              <a:pPr/>
              <a:t>124.374</a:t>
            </a:fld>
            <a:endParaRPr lang="de-DE" sz="1050" b="1" dirty="0">
              <a:latin typeface="+mj-lt"/>
              <a:ea typeface="+mj-ea"/>
              <a:cs typeface="+mj-cs"/>
              <a:sym typeface="Times New Roman" panose="02020603050405020304" pitchFamily="18" charset="0"/>
            </a:endParaRPr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D55A3A64-12C1-1F57-AFE4-041935778D72}"/>
              </a:ext>
            </a:extLst>
          </p:cNvPr>
          <p:cNvSpPr txBox="1"/>
          <p:nvPr/>
        </p:nvSpPr>
        <p:spPr>
          <a:xfrm>
            <a:off x="2378964" y="1168812"/>
            <a:ext cx="743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Vergleich der API-Nutzung und Kosten von GPT-3.5 Turbo und GPT-4 Turbo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3" name="Chart 3">
            <a:extLst>
              <a:ext uri="{FF2B5EF4-FFF2-40B4-BE49-F238E27FC236}">
                <a16:creationId xmlns:a16="http://schemas.microsoft.com/office/drawing/2014/main" id="{4ABE2AE5-BDF5-8141-DD72-D6CDC92E6519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233837012"/>
              </p:ext>
            </p:extLst>
          </p:nvPr>
        </p:nvGraphicFramePr>
        <p:xfrm>
          <a:off x="1009650" y="1652588"/>
          <a:ext cx="2987675" cy="343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sp>
        <p:nvSpPr>
          <p:cNvPr id="180" name="Textplatzhalter 2">
            <a:extLst>
              <a:ext uri="{FF2B5EF4-FFF2-40B4-BE49-F238E27FC236}">
                <a16:creationId xmlns:a16="http://schemas.microsoft.com/office/drawing/2014/main" id="{29A49A45-7910-0214-8D2F-13E6109DE01A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1330325" y="4899025"/>
            <a:ext cx="93345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55D9526-9DE3-43C6-9A12-01DE782FBEA4}" type="datetime'''''GP''T''''''-''''3.''''5 ''T''''ur''''b''o'''''''''''''''">
              <a:rPr lang="de-DE" altLang="en-US" sz="120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pPr/>
              <a:t>GPT-3.5 Turbo</a:t>
            </a:fld>
            <a:endParaRPr lang="de-DE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81" name="Textplatzhalter 2">
            <a:extLst>
              <a:ext uri="{FF2B5EF4-FFF2-40B4-BE49-F238E27FC236}">
                <a16:creationId xmlns:a16="http://schemas.microsoft.com/office/drawing/2014/main" id="{2EF9D0A6-0439-0F0D-19E2-B4081AF98E7A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2798763" y="4899025"/>
            <a:ext cx="81915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14DD0DD-ED7C-4FD2-A446-FEF5D9728F2A}" type="datetime'''''''''''GP''T''''-''4 ''T''''''u''''''r''b''''o'''''''''''''">
              <a:rPr lang="de-DE" altLang="en-US" sz="120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pPr/>
              <a:t>GPT-4 Turbo</a:t>
            </a:fld>
            <a:endParaRPr lang="de-DE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A4693E3E-39CA-5338-9001-1714F6DE76A3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468563" y="2041525"/>
            <a:ext cx="179388" cy="133350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Textplatzhalter 2">
            <a:extLst>
              <a:ext uri="{FF2B5EF4-FFF2-40B4-BE49-F238E27FC236}">
                <a16:creationId xmlns:a16="http://schemas.microsoft.com/office/drawing/2014/main" id="{24DE45DB-3D4D-8CCF-E233-3BCE03E06F62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2698750" y="2049463"/>
            <a:ext cx="11652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4EBA05E5-486A-4D70-850E-2BC60AD58420}" type="datetime'''A''nzah''l A''P''I-An''fragen''/&#10;KI-An''t''wo''''rten'">
              <a:rPr lang="de-DE" altLang="en-US" sz="10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/>
              <a:t>Anzahl API-Anfragen/
KI-Antworten</a:t>
            </a:fld>
            <a:endParaRPr lang="de-DE" sz="1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graphicFrame>
        <p:nvGraphicFramePr>
          <p:cNvPr id="387" name="Chart 3">
            <a:extLst>
              <a:ext uri="{FF2B5EF4-FFF2-40B4-BE49-F238E27FC236}">
                <a16:creationId xmlns:a16="http://schemas.microsoft.com/office/drawing/2014/main" id="{05590732-FACB-346D-106A-10D718BBD7A1}"/>
              </a:ext>
            </a:extLst>
          </p:cNvPr>
          <p:cNvGraphicFramePr/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66927414"/>
              </p:ext>
            </p:extLst>
          </p:nvPr>
        </p:nvGraphicFramePr>
        <p:xfrm>
          <a:off x="7904163" y="1785938"/>
          <a:ext cx="2987675" cy="3267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>
        <p:nvSpPr>
          <p:cNvPr id="228" name="Textplatzhalter 2">
            <a:extLst>
              <a:ext uri="{FF2B5EF4-FFF2-40B4-BE49-F238E27FC236}">
                <a16:creationId xmlns:a16="http://schemas.microsoft.com/office/drawing/2014/main" id="{8DEA2086-128F-55F8-306B-810155C6FAAD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8224838" y="4899025"/>
            <a:ext cx="93345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8BD46F6-D133-4219-808E-25C09639AD6A}" type="datetime'''''''''G''''P''T''-3.5'''''''' T''''''ur''''''''''bo'''''''">
              <a:rPr lang="de-DE" altLang="en-US" sz="120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pPr/>
              <a:t>GPT-3.5 Turbo</a:t>
            </a:fld>
            <a:endParaRPr lang="de-DE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29" name="Textplatzhalter 2">
            <a:extLst>
              <a:ext uri="{FF2B5EF4-FFF2-40B4-BE49-F238E27FC236}">
                <a16:creationId xmlns:a16="http://schemas.microsoft.com/office/drawing/2014/main" id="{2B69C0C5-23A7-2502-2ABD-33F61CFEC9EC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9693275" y="4899025"/>
            <a:ext cx="81915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A7930D7-868E-468F-B708-E94BB760797A}" type="datetime'''''''''''G''PT-4'''''''''''' ''T''u''r''''''''''b''o'''''''">
              <a:rPr lang="de-DE" altLang="en-US" sz="120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pPr/>
              <a:t>GPT-4 Turbo</a:t>
            </a:fld>
            <a:endParaRPr lang="de-DE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30" name="Textplatzhalter 2">
            <a:extLst>
              <a:ext uri="{FF2B5EF4-FFF2-40B4-BE49-F238E27FC236}">
                <a16:creationId xmlns:a16="http://schemas.microsoft.com/office/drawing/2014/main" id="{85E23387-03BB-5192-8465-57802A536086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8480425" y="2546350"/>
            <a:ext cx="4222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4C79353-351C-4401-8E21-AAEE08CD0264}" type="datetime''''''''''' ''''1'',''32'''' ''''''€'''''' '''''">
              <a:rPr lang="de-DE" altLang="en-US" sz="1000" b="1" smtClean="0"/>
              <a:pPr/>
              <a:t> 1,32 € </a:t>
            </a:fld>
            <a:endParaRPr lang="de-DE" sz="1000" b="1" dirty="0">
              <a:sym typeface="Times New Roman" panose="02020603050405020304" pitchFamily="18" charset="0"/>
            </a:endParaRPr>
          </a:p>
        </p:txBody>
      </p:sp>
      <p:sp>
        <p:nvSpPr>
          <p:cNvPr id="231" name="Textplatzhalter 2">
            <a:extLst>
              <a:ext uri="{FF2B5EF4-FFF2-40B4-BE49-F238E27FC236}">
                <a16:creationId xmlns:a16="http://schemas.microsoft.com/office/drawing/2014/main" id="{D646C111-D9C6-299C-0908-DEE2D3C3DC86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9891713" y="1828800"/>
            <a:ext cx="4222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ACDF508-5EAF-452F-A9D3-CD79EB67B9D6}" type="datetime''''''' ''1'''',''''''7''''''''''''''''''6'''''' ''€ '''''''''">
              <a:rPr lang="de-DE" altLang="en-US" sz="1000" b="1" smtClean="0"/>
              <a:pPr/>
              <a:t> 1,76 € </a:t>
            </a:fld>
            <a:endParaRPr lang="de-DE" sz="1000" b="1" dirty="0">
              <a:sym typeface="Times New Roman" panose="02020603050405020304" pitchFamily="18" charset="0"/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01E3EAA3-32E1-060B-9556-82FB1954C892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6954838" y="1982788"/>
            <a:ext cx="179388" cy="133350"/>
          </a:xfrm>
          <a:prstGeom prst="rect">
            <a:avLst/>
          </a:prstGeom>
          <a:solidFill>
            <a:srgbClr val="C0C0C0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3900FBB-D9CB-ADDA-FA41-2EA28FFD4093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6954838" y="2178050"/>
            <a:ext cx="179388" cy="133350"/>
          </a:xfrm>
          <a:prstGeom prst="rect">
            <a:avLst/>
          </a:prstGeom>
          <a:solidFill>
            <a:schemeClr val="hlink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Textplatzhalter 2">
            <a:extLst>
              <a:ext uri="{FF2B5EF4-FFF2-40B4-BE49-F238E27FC236}">
                <a16:creationId xmlns:a16="http://schemas.microsoft.com/office/drawing/2014/main" id="{6E1EF1B8-A8AC-1C26-9C82-24851BDACB51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7185025" y="1990725"/>
            <a:ext cx="9318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F66FD26A-9ACD-48C3-AD76-2EF84B6D25D3}" type="datetime'''G''ener''ate''d'''''''''''' ''Tok''''''''en''''s'''''''''''">
              <a:rPr lang="de-DE" altLang="en-US" sz="10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/>
              <a:t>Generated Tokens</a:t>
            </a:fld>
            <a:endParaRPr lang="de-DE" sz="1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36" name="Textplatzhalter 2">
            <a:extLst>
              <a:ext uri="{FF2B5EF4-FFF2-40B4-BE49-F238E27FC236}">
                <a16:creationId xmlns:a16="http://schemas.microsoft.com/office/drawing/2014/main" id="{AA4BC63E-64A9-6369-9A4A-DB59B56551D9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7185025" y="2185988"/>
            <a:ext cx="808038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CBD61893-4414-485E-BF27-05AEF96AFA01}" type="datetime'''''''''''C''''''o''''''n''te''''xt Tok''''e''''''''''''ns'">
              <a:rPr lang="de-DE" altLang="en-US" sz="10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/>
              <a:t>Context Tokens</a:t>
            </a:fld>
            <a:endParaRPr lang="de-DE" sz="1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29" name="Textfeld 328">
            <a:extLst>
              <a:ext uri="{FF2B5EF4-FFF2-40B4-BE49-F238E27FC236}">
                <a16:creationId xmlns:a16="http://schemas.microsoft.com/office/drawing/2014/main" id="{49CF2913-CC3B-167B-0B4E-D7EA8303958B}"/>
              </a:ext>
            </a:extLst>
          </p:cNvPr>
          <p:cNvSpPr txBox="1"/>
          <p:nvPr/>
        </p:nvSpPr>
        <p:spPr>
          <a:xfrm>
            <a:off x="1368424" y="5228481"/>
            <a:ext cx="227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Anzahl API-Anfragen</a:t>
            </a:r>
            <a:endParaRPr lang="de-DE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Textfeld 353">
            <a:extLst>
              <a:ext uri="{FF2B5EF4-FFF2-40B4-BE49-F238E27FC236}">
                <a16:creationId xmlns:a16="http://schemas.microsoft.com/office/drawing/2014/main" id="{8F64A936-61A1-3FE8-5F28-AAB58723021D}"/>
              </a:ext>
            </a:extLst>
          </p:cNvPr>
          <p:cNvSpPr txBox="1"/>
          <p:nvPr/>
        </p:nvSpPr>
        <p:spPr>
          <a:xfrm>
            <a:off x="4815681" y="5228481"/>
            <a:ext cx="227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Anzahl Tokens</a:t>
            </a:r>
            <a:endParaRPr lang="de-DE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5" name="Textfeld 354">
            <a:extLst>
              <a:ext uri="{FF2B5EF4-FFF2-40B4-BE49-F238E27FC236}">
                <a16:creationId xmlns:a16="http://schemas.microsoft.com/office/drawing/2014/main" id="{C9BCC62C-8D3B-B45C-DFB0-367311328820}"/>
              </a:ext>
            </a:extLst>
          </p:cNvPr>
          <p:cNvSpPr txBox="1"/>
          <p:nvPr/>
        </p:nvSpPr>
        <p:spPr>
          <a:xfrm>
            <a:off x="8262938" y="5228481"/>
            <a:ext cx="227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Kosten</a:t>
            </a:r>
            <a:endParaRPr lang="de-DE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176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126AD562-EB5D-FA06-A911-D2E4515967D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31984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3" imgW="498" imgH="499" progId="TCLayout.ActiveDocument.1">
                  <p:embed/>
                </p:oleObj>
              </mc:Choice>
              <mc:Fallback>
                <p:oleObj name="think-cell Folie" r:id="rId23" imgW="498" imgH="49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26AD562-EB5D-FA06-A911-D2E4515967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Chart 3">
            <a:extLst>
              <a:ext uri="{FF2B5EF4-FFF2-40B4-BE49-F238E27FC236}">
                <a16:creationId xmlns:a16="http://schemas.microsoft.com/office/drawing/2014/main" id="{FEA43918-D4C8-447D-2ACD-66D29463C68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8691954"/>
              </p:ext>
            </p:extLst>
          </p:nvPr>
        </p:nvGraphicFramePr>
        <p:xfrm>
          <a:off x="3070225" y="2378075"/>
          <a:ext cx="5726113" cy="3597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D411B281-DEF7-508D-25BB-0490F472FDAF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3748088" y="2511425"/>
            <a:ext cx="0" cy="34925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7C9BC0A2-58EA-4916-D537-D887A8F3962A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>
            <a:off x="3748088" y="2511425"/>
            <a:ext cx="661988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Gerader Verbinder 144">
            <a:extLst>
              <a:ext uri="{FF2B5EF4-FFF2-40B4-BE49-F238E27FC236}">
                <a16:creationId xmlns:a16="http://schemas.microsoft.com/office/drawing/2014/main" id="{00E443A4-2332-E484-01D5-7D9CC8496856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4410075" y="2511425"/>
            <a:ext cx="0" cy="244475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00D0387E-F2CC-ACEC-7067-5A0FA0F7090E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 bwMode="auto">
          <a:xfrm flipV="1">
            <a:off x="5600700" y="2816225"/>
            <a:ext cx="0" cy="34925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Gerader Verbinder 228">
            <a:extLst>
              <a:ext uri="{FF2B5EF4-FFF2-40B4-BE49-F238E27FC236}">
                <a16:creationId xmlns:a16="http://schemas.microsoft.com/office/drawing/2014/main" id="{296BE1D9-CDE9-8280-8FC1-07D3A271805E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5600700" y="2816225"/>
            <a:ext cx="661988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Gerader Verbinder 160">
            <a:extLst>
              <a:ext uri="{FF2B5EF4-FFF2-40B4-BE49-F238E27FC236}">
                <a16:creationId xmlns:a16="http://schemas.microsoft.com/office/drawing/2014/main" id="{320C18B7-FFBE-10B9-BC94-8792EE7ABB11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>
            <a:off x="6262688" y="2816224"/>
            <a:ext cx="0" cy="206375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64711FB0-5992-C91C-D133-FC00DBF55C51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 flipV="1">
            <a:off x="7454900" y="2206625"/>
            <a:ext cx="0" cy="34925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C4582A32-5976-9E51-1DE7-52A652E192F5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 bwMode="auto">
          <a:xfrm>
            <a:off x="7454900" y="2206625"/>
            <a:ext cx="661988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483E70EC-A4C8-40C3-458D-CB8C3EDD72E2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>
            <a:off x="8116888" y="2206625"/>
            <a:ext cx="0" cy="99695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3243263" y="5737226"/>
            <a:ext cx="16700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0E6E1E8-6B48-42BF-9E10-FDB4C2AB6C5B}" type="datetime'''''''''''''''C''''a''l''culate''d Co''lum''ns'''">
              <a:rPr lang="de-DE" altLang="en-US" sz="16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/>
              <a:t>Calculated Columns</a:t>
            </a:fld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98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5535613" y="5737226"/>
            <a:ext cx="7937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2B05916-7F19-4B42-90F4-A18AA40CAB81}" type="datetime'M''''''''''ea''''''s''''''''ur''''''''''''''''es'''''">
              <a:rPr lang="de-DE" altLang="en-US" sz="16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/>
              <a:t>Measures</a:t>
            </a:fld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35" name="Textplatzhalter 2">
            <a:extLst>
              <a:ext uri="{FF2B5EF4-FFF2-40B4-BE49-F238E27FC236}">
                <a16:creationId xmlns:a16="http://schemas.microsoft.com/office/drawing/2014/main" id="{DCBF98E6-86D9-406B-8783-82EFC2378ED1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7053263" y="5737226"/>
            <a:ext cx="14636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5574EB2-7DE2-48B3-9FD2-4723297BE67C}" type="datetime'C''''a''''''''''l''''cul''at''''e''''''d'' ''''''Table''s'''''">
              <a:rPr lang="de-DE" altLang="en-US" sz="16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/>
              <a:t>Calculated Tables</a:t>
            </a:fld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41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3616325" y="2239963"/>
            <a:ext cx="925513" cy="544513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BD357C6-72B0-4076-A9E5-8871D066F2A1}" type="datetime'''''''''''-5''''''5'''''''''''''''''''''''">
              <a:rPr lang="de-DE" altLang="en-US" sz="1400" b="1" smtClean="0">
                <a:effectLst/>
              </a:rPr>
              <a:pPr/>
              <a:t>-55</a:t>
            </a:fld>
            <a:br>
              <a:rPr lang="de-DE" altLang="en-US" sz="1400" b="1">
                <a:effectLst/>
              </a:rPr>
            </a:br>
            <a:r>
              <a:rPr lang="de-DE" altLang="en-US" sz="1400" b="1">
                <a:effectLst/>
              </a:rPr>
              <a:t>(</a:t>
            </a:r>
            <a:fld id="{4B3EE049-7FC9-40D4-A86B-6C6021282D12}" type="datetime'-''''''''8''''''''''2'''''''''''',''''''''''1''''''''''''''%'">
              <a:rPr lang="de-DE" altLang="en-US" sz="1400" b="1" smtClean="0">
                <a:effectLst/>
              </a:rPr>
              <a:pPr/>
              <a:t>-82,1%</a:t>
            </a:fld>
            <a:r>
              <a:rPr lang="de-DE" altLang="en-US" sz="1400" b="1">
                <a:effectLst/>
              </a:rPr>
              <a:t>)</a:t>
            </a:r>
            <a:endParaRPr lang="de-DE" sz="1400" b="1" dirty="0"/>
          </a:p>
        </p:txBody>
      </p:sp>
      <p:sp>
        <p:nvSpPr>
          <p:cNvPr id="157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5473700" y="2544763"/>
            <a:ext cx="915988" cy="544513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C747EE7-7D18-4758-BA0F-5657E0B09E33}" type="datetime'''''''''''''-4''''''''''5'''''''''''''''''''''''''''">
              <a:rPr lang="de-DE" altLang="en-US" sz="1400" b="1" smtClean="0">
                <a:effectLst/>
              </a:rPr>
              <a:pPr/>
              <a:t>-45</a:t>
            </a:fld>
            <a:br>
              <a:rPr lang="de-DE" altLang="en-US" sz="1400" b="1">
                <a:effectLst/>
              </a:rPr>
            </a:br>
            <a:r>
              <a:rPr lang="de-DE" altLang="en-US" sz="1400" b="1">
                <a:effectLst/>
              </a:rPr>
              <a:t>(</a:t>
            </a:r>
            <a:fld id="{7280915C-4C4B-406E-9523-009CB1B5E1A0}" type="datetime'-''''''''''76'''''''''''',''''''''''''3''''''%'''''''''''''">
              <a:rPr lang="de-DE" altLang="en-US" sz="1400" b="1" smtClean="0">
                <a:effectLst/>
              </a:rPr>
              <a:pPr/>
              <a:t>-76,3%</a:t>
            </a:fld>
            <a:r>
              <a:rPr lang="de-DE" altLang="en-US" sz="1400" b="1">
                <a:effectLst/>
              </a:rPr>
              <a:t>)</a:t>
            </a:r>
            <a:endParaRPr lang="de-DE" sz="1400" b="1" dirty="0"/>
          </a:p>
        </p:txBody>
      </p:sp>
      <p:sp>
        <p:nvSpPr>
          <p:cNvPr id="149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7323138" y="1935163"/>
            <a:ext cx="925513" cy="544513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C30910B-7D5A-402E-8EC7-C9FDD60E8764}" type="datetime'''''''''''''-''''''''1''''''''7'''''''">
              <a:rPr lang="de-DE" altLang="en-US" sz="1400" b="1" smtClean="0">
                <a:effectLst/>
              </a:rPr>
              <a:pPr/>
              <a:t>-17</a:t>
            </a:fld>
            <a:br>
              <a:rPr lang="de-DE" altLang="en-US" sz="1400" b="1">
                <a:effectLst/>
              </a:rPr>
            </a:br>
            <a:r>
              <a:rPr lang="de-DE" altLang="en-US" sz="1400" b="1">
                <a:effectLst/>
              </a:rPr>
              <a:t>(</a:t>
            </a:r>
            <a:fld id="{4AD47CBA-94EF-4F63-9970-F28DFB149D64}" type="datetime'''''''''''-''2''2,''''''''7''''''''''''''''''''''''''''''%'''">
              <a:rPr lang="de-DE" altLang="en-US" sz="1400" b="1" smtClean="0">
                <a:effectLst/>
              </a:rPr>
              <a:pPr/>
              <a:t>-22,7%</a:t>
            </a:fld>
            <a:r>
              <a:rPr lang="de-DE" altLang="en-US" sz="1400" b="1">
                <a:effectLst/>
              </a:rPr>
              <a:t>)</a:t>
            </a:r>
            <a:endParaRPr lang="de-DE" sz="1400" b="1" dirty="0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B5B2D89-539A-1771-717A-A98ED4A3712F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9064625" y="2282825"/>
            <a:ext cx="250825" cy="187325"/>
          </a:xfrm>
          <a:prstGeom prst="rect">
            <a:avLst/>
          </a:prstGeom>
          <a:solidFill>
            <a:srgbClr val="007770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F5EDA77-1823-24DD-6562-13ACCE3434FF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9064625" y="2536825"/>
            <a:ext cx="250825" cy="187325"/>
          </a:xfrm>
          <a:prstGeom prst="rect">
            <a:avLst/>
          </a:prstGeom>
          <a:solidFill>
            <a:srgbClr val="364D6E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9366250" y="2293938"/>
            <a:ext cx="10763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2F96A1CC-7CA3-4BC6-8EE7-03663083CB5C}" type="datetime'G''PT''''''-3.''''5 ''Tu''''r''''b''''''''o'''''''">
              <a:rPr lang="de-DE" altLang="en-US" sz="1400" smtClean="0"/>
              <a:pPr/>
              <a:t>GPT-3.5 Turbo</a:t>
            </a:fld>
            <a:endParaRPr lang="de-DE" sz="1400" dirty="0"/>
          </a:p>
        </p:txBody>
      </p:sp>
      <p:sp>
        <p:nvSpPr>
          <p:cNvPr id="102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9366250" y="2547938"/>
            <a:ext cx="9302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836C0EAD-8E8A-4945-BA02-F5448D83DC52}" type="datetime'G''''P''''''T-''4 T''u''''r''''''''''''b''''''''''''''o'''''">
              <a:rPr lang="de-DE" altLang="en-US" sz="1400" smtClean="0"/>
              <a:pPr/>
              <a:t>GPT-4 Turbo</a:t>
            </a:fld>
            <a:endParaRPr lang="de-DE" sz="1400" dirty="0"/>
          </a:p>
        </p:txBody>
      </p:sp>
      <p:sp>
        <p:nvSpPr>
          <p:cNvPr id="266" name="Textfeld 265">
            <a:extLst>
              <a:ext uri="{FF2B5EF4-FFF2-40B4-BE49-F238E27FC236}">
                <a16:creationId xmlns:a16="http://schemas.microsoft.com/office/drawing/2014/main" id="{C9FDE09C-1155-E45C-A754-7F02C7BAF262}"/>
              </a:ext>
            </a:extLst>
          </p:cNvPr>
          <p:cNvSpPr txBox="1"/>
          <p:nvPr/>
        </p:nvSpPr>
        <p:spPr>
          <a:xfrm>
            <a:off x="1760897" y="860449"/>
            <a:ext cx="8341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Leistungsvergleich zwischen GPT-3.5 Turbo und GPT-4 Turbo bei fehlgeschlagenen Tasks (Syntax- und Semantikfehler)</a:t>
            </a:r>
          </a:p>
        </p:txBody>
      </p:sp>
    </p:spTree>
    <p:extLst>
      <p:ext uri="{BB962C8B-B14F-4D97-AF65-F5344CB8AC3E}">
        <p14:creationId xmlns:p14="http://schemas.microsoft.com/office/powerpoint/2010/main" val="25175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126AD562-EB5D-FA06-A911-D2E4515967D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141023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498" imgH="499" progId="TCLayout.ActiveDocument.1">
                  <p:embed/>
                </p:oleObj>
              </mc:Choice>
              <mc:Fallback>
                <p:oleObj name="think-cell Folie" r:id="rId22" imgW="498" imgH="49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26AD562-EB5D-FA06-A911-D2E4515967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Chart 3">
            <a:extLst>
              <a:ext uri="{FF2B5EF4-FFF2-40B4-BE49-F238E27FC236}">
                <a16:creationId xmlns:a16="http://schemas.microsoft.com/office/drawing/2014/main" id="{F1F383F5-7806-2BAE-1487-1DA46D583C14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0262837"/>
              </p:ext>
            </p:extLst>
          </p:nvPr>
        </p:nvGraphicFramePr>
        <p:xfrm>
          <a:off x="1244600" y="1246188"/>
          <a:ext cx="9610725" cy="3597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sp>
        <p:nvSpPr>
          <p:cNvPr id="2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1493838" y="4595813"/>
            <a:ext cx="192088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87A74532-DBCB-4860-9684-378293471975}" type="datetime' ''''''S''U''''M''''''''''''''('''''''''''''''''''''''''''')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 SUM()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2019300" y="4595812"/>
            <a:ext cx="192088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F32CFC3-C2D3-4DDD-97D5-85EE15A8DDDB}" type="datetime''''''''''' CO''N''C''''''A''T''''''E''NATE''('''')''''''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 CONCATENATE()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2543175" y="4595813"/>
            <a:ext cx="192088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3BFC121-3BF8-42B7-8E55-3BD5DFC37883}" type="datetime''' ''E''O''''MO''''''''''''N''T''''''''''''''H''''('')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 EOMONTH()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10790607-A2CD-B056-0512-C6F5CAD83A0C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068638" y="4595813"/>
            <a:ext cx="1920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638274C-5762-4B77-9FF4-0057A6E6372C}" type="datetime''''''''' ''''''''''V''A''R''''''''''''''''''('')''''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 VAR()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035CDAE3-3D99-B879-70EC-4D9C23D4F0F9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592513" y="4595813"/>
            <a:ext cx="192088" cy="168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AA9E321-7D1A-442B-9958-70A748529D29}" type="datetime' S''''''EL''''''E''C''''T''COLU''''''M''NS('')''''''''''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 SELECTCOLUMNS()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EEDECAE-9B0B-9F8E-E4F1-E2B98C745DC4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117975" y="4595813"/>
            <a:ext cx="192088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2931670-EE1B-4639-B143-8B25349EFDA6}" type="datetime''' ''S''''''UM''''''M''''A''''R''''''''''''''IZE''''''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 SUMMARIZE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AD0E9142-0B01-2903-F5FD-A3BE2D120F6E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641850" y="4595813"/>
            <a:ext cx="192088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CFED24C-86AF-4F95-8182-C3B345ED930C}" type="datetime''''''''''''' F''''''''''''O''''''R''M''''''A''T('')''''''''''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 FORMAT()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6B8CC078-1832-CFF6-D14D-E6D13DD8E93F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5167313" y="4595813"/>
            <a:ext cx="19208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8227583E-3AD1-488E-8175-E32A8B982704}" type="datetime' ''''''''''''''F''I''''''''''''R''''S''T''DA''TE('''')''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 FIRSTDATE()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8FBB9F2B-D7B7-307C-EEF5-50BD0ABCEC34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5691188" y="4595813"/>
            <a:ext cx="192088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8C8D849-434E-4A1C-A4F5-32B1A2665903}" type="datetime' DA''''''''''''T''''''''''''''''EA''DD''()''''''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 DATEADD()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8DB08598-362E-E25F-54CC-3774E73631E2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6216650" y="4595812"/>
            <a:ext cx="192088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21C8CFC-9BEF-425F-A062-052F2DDD5196}" type="datetime''''''' A''''V''E''''''''RA''''GE''('')''''''''''''''''''''''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 AVERAGE()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48FC67DD-6A6E-B884-5B0A-1C7F4701EEF1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6742113" y="4595813"/>
            <a:ext cx="192088" cy="116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8F4246E-3A01-4133-82A3-257D012BA2F8}" type="datetime''''''''' A''''''''L''LE''X''''C''''''''EP''''''''''''T''()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 ALLEXCEPT()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5FA108D1-DC05-658C-FEA9-1B2E80EAF3EE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7265988" y="4595813"/>
            <a:ext cx="192088" cy="140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7DDF837-B856-4ED2-9BD4-2645290F14AB}" type="datetime' A''D''''''DCOLU''''''''''''MN''''''''S('')''''''''''''''''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 ADDCOLUMNS()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44201A5F-A4C4-A2A4-1402-E0421A1C1B19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7791450" y="4595813"/>
            <a:ext cx="192088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F1AB53A-F1D4-4569-B169-109A83DD617F}" type="datetime''''''''''''''''''''''''''''' ''''''S''UM''''X()''''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 SUMX()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0E608CE1-AE9F-6DB0-3C10-1BA231E47A69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8315325" y="4595813"/>
            <a:ext cx="192088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AC14308-123A-44F3-AD11-E5971453C7E1}" type="datetime''''''''' ''RE''''L''''''''''''''AT''E''''''''''D''''('')''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 RELATED()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B021A7A8-527B-09E3-AE8B-805BB8B6002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8840788" y="4595813"/>
            <a:ext cx="192088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460B017-C047-441E-85FB-CBE81A885ACC}" type="datetime''''''' E''''''AR''LI''ER/''E''''''AR''''''L''IE''ST()''''''''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 EARLIER/EARLIEST()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E21B6453-DCA0-EFFC-2EA1-CA8A14973469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9364663" y="4595812"/>
            <a:ext cx="19208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10781A1-4702-4566-AE0F-76ACE830C52C}" type="datetime''' ''''''S''''E''''L''EC''''TE''D''''''COL''U''MN''''''S''()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 SELECTEDCOLUMNS()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20D9971C-8FBA-0936-0485-5658FC0B0E57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9890125" y="4595813"/>
            <a:ext cx="192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45EA5EB-47DB-4892-9D89-0CBE07A7C70F}" type="datetime''''' ''''''R''E''''''LA''''T''''E''''''''''''''''('')''''''''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 RELATE()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7F72FFD9-C63A-0DEB-9BFF-3C8FAC37BC2B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10414000" y="4595812"/>
            <a:ext cx="192088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69A5DDE-D6CA-4BB4-9FF4-ECFCF7498806}" type="datetime' C''ON''T''A''''''''I''''''N''''''''''S''''''R''O''''W''('')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 CONTAINSROW()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7CBE6D1F-F7D3-05D5-EDB4-7391965A5727}"/>
              </a:ext>
            </a:extLst>
          </p:cNvPr>
          <p:cNvSpPr txBox="1"/>
          <p:nvPr/>
        </p:nvSpPr>
        <p:spPr>
          <a:xfrm>
            <a:off x="1216025" y="791543"/>
            <a:ext cx="950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Verteilung syntaktischer Fehlermeldungen in Power BI-Tests nach Funktion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27528470-D93A-F75C-4A3C-C8A0B2BCA10A}"/>
              </a:ext>
            </a:extLst>
          </p:cNvPr>
          <p:cNvSpPr txBox="1"/>
          <p:nvPr/>
        </p:nvSpPr>
        <p:spPr>
          <a:xfrm>
            <a:off x="8812213" y="1372369"/>
            <a:ext cx="1960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Modell: GPT-3.5 Turbo</a:t>
            </a:r>
          </a:p>
        </p:txBody>
      </p:sp>
    </p:spTree>
    <p:extLst>
      <p:ext uri="{BB962C8B-B14F-4D97-AF65-F5344CB8AC3E}">
        <p14:creationId xmlns:p14="http://schemas.microsoft.com/office/powerpoint/2010/main" val="326907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126AD562-EB5D-FA06-A911-D2E4515967D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468842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8" imgW="498" imgH="499" progId="TCLayout.ActiveDocument.1">
                  <p:embed/>
                </p:oleObj>
              </mc:Choice>
              <mc:Fallback>
                <p:oleObj name="think-cell Folie" r:id="rId18" imgW="498" imgH="49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26AD562-EB5D-FA06-A911-D2E4515967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Textfeld 87">
            <a:extLst>
              <a:ext uri="{FF2B5EF4-FFF2-40B4-BE49-F238E27FC236}">
                <a16:creationId xmlns:a16="http://schemas.microsoft.com/office/drawing/2014/main" id="{7CBE6D1F-F7D3-05D5-EDB4-7391965A5727}"/>
              </a:ext>
            </a:extLst>
          </p:cNvPr>
          <p:cNvSpPr txBox="1"/>
          <p:nvPr/>
        </p:nvSpPr>
        <p:spPr>
          <a:xfrm>
            <a:off x="2297906" y="449039"/>
            <a:ext cx="75961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Verteilung von syntaktischen Fehlermeldungen in Power BI-Tests nach Funktionen und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Prompt_IDs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ersten 3 Funktionen mit den meisten gemeldeten Fehlern, unterteilt nach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Prompt_IDs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27528470-D93A-F75C-4A3C-C8A0B2BCA10A}"/>
              </a:ext>
            </a:extLst>
          </p:cNvPr>
          <p:cNvSpPr txBox="1"/>
          <p:nvPr/>
        </p:nvSpPr>
        <p:spPr>
          <a:xfrm>
            <a:off x="7998397" y="1598587"/>
            <a:ext cx="1960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Modell: GPT-3.5 Turbo</a:t>
            </a:r>
          </a:p>
        </p:txBody>
      </p:sp>
      <p:graphicFrame>
        <p:nvGraphicFramePr>
          <p:cNvPr id="457" name="Chart 3">
            <a:extLst>
              <a:ext uri="{FF2B5EF4-FFF2-40B4-BE49-F238E27FC236}">
                <a16:creationId xmlns:a16="http://schemas.microsoft.com/office/drawing/2014/main" id="{652221D7-31E0-EDCC-C3E2-644FF6E817ED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527585"/>
              </p:ext>
            </p:extLst>
          </p:nvPr>
        </p:nvGraphicFramePr>
        <p:xfrm>
          <a:off x="2740025" y="2159000"/>
          <a:ext cx="6786563" cy="349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389" name="Textplatzhalter 2">
            <a:extLst>
              <a:ext uri="{FF2B5EF4-FFF2-40B4-BE49-F238E27FC236}">
                <a16:creationId xmlns:a16="http://schemas.microsoft.com/office/drawing/2014/main" id="{D5183F58-85DA-A2EF-7F08-223FF8D441E5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2963863" y="5403850"/>
            <a:ext cx="192088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D0E2D4C-4970-4850-A2AE-C4407B70329E}" type="datetime'P''r''o''m''''pt''''''''''_''''''''''''''''15''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Prompt_15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90" name="Textplatzhalter 2">
            <a:extLst>
              <a:ext uri="{FF2B5EF4-FFF2-40B4-BE49-F238E27FC236}">
                <a16:creationId xmlns:a16="http://schemas.microsoft.com/office/drawing/2014/main" id="{FA69DFA4-5885-2B34-E8F5-C0CE4193A0F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3436938" y="5403850"/>
            <a:ext cx="192088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9D9B0A0-CF5C-4D98-8F78-8453E029B9C3}" type="datetime'P''r''''''''''o''''mp''t''''''''''''''_''''''''''4''''''0''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Prompt_40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91" name="Textplatzhalter 2">
            <a:extLst>
              <a:ext uri="{FF2B5EF4-FFF2-40B4-BE49-F238E27FC236}">
                <a16:creationId xmlns:a16="http://schemas.microsoft.com/office/drawing/2014/main" id="{0253B560-6833-1B05-BB84-9684BBED1D5E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3910013" y="5403850"/>
            <a:ext cx="19208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558EDBD-9C32-47AA-9830-074121EC3C12}" type="datetime'''P''r''''o''''''''m''''pt''''''_7''''''''''''''''''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Prompt_7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79" name="Textplatzhalter 2">
            <a:extLst>
              <a:ext uri="{FF2B5EF4-FFF2-40B4-BE49-F238E27FC236}">
                <a16:creationId xmlns:a16="http://schemas.microsoft.com/office/drawing/2014/main" id="{3AC1E07C-079E-B2F8-9C63-A17A7F60AFE0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383088" y="5403850"/>
            <a:ext cx="192088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F3EF4A2-A26B-424A-A502-FB25D162776F}" type="datetime'Pr''omp''''''''t''''''''''''''''''''_''1''''''''''''''''3''''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Prompt_13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80" name="Textplatzhalter 2">
            <a:extLst>
              <a:ext uri="{FF2B5EF4-FFF2-40B4-BE49-F238E27FC236}">
                <a16:creationId xmlns:a16="http://schemas.microsoft.com/office/drawing/2014/main" id="{21D30092-2C6D-C5C4-A78A-B1BD54D7F22F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4856163" y="5403850"/>
            <a:ext cx="19208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21AA589-9C8B-4AC2-8BF8-6178C6325F9C}" type="datetime'Pro''''''''m''''''p''''''''''''t''_''''3''''''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Prompt_3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81" name="Textplatzhalter 2">
            <a:extLst>
              <a:ext uri="{FF2B5EF4-FFF2-40B4-BE49-F238E27FC236}">
                <a16:creationId xmlns:a16="http://schemas.microsoft.com/office/drawing/2014/main" id="{16AE7DFE-CD8B-202D-CA55-E2322F2735A8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5329238" y="5403850"/>
            <a:ext cx="192088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FA104CD-C097-4C24-AA62-2312530D6296}" type="datetime'''''P''''''''ro''''''''''m''pt_''''''''''3''''''''''''''''''5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Prompt_35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82" name="Textplatzhalter 2">
            <a:extLst>
              <a:ext uri="{FF2B5EF4-FFF2-40B4-BE49-F238E27FC236}">
                <a16:creationId xmlns:a16="http://schemas.microsoft.com/office/drawing/2014/main" id="{15DB72E0-14E6-2F6F-B9F6-B9D6EA92E71B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802313" y="5403850"/>
            <a:ext cx="19208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440C960-C999-4C72-AD2E-42011A792E58}" type="datetime'''P''''''''r''o''''''''''''m''''''p''''''''t_''9''''''''''''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Prompt_9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83" name="Textplatzhalter 2">
            <a:extLst>
              <a:ext uri="{FF2B5EF4-FFF2-40B4-BE49-F238E27FC236}">
                <a16:creationId xmlns:a16="http://schemas.microsoft.com/office/drawing/2014/main" id="{658FA468-B9D1-1C59-DC3D-AFBCB15058BF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6273800" y="5403850"/>
            <a:ext cx="192088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BD60C97-9276-45D5-A478-721E118D2C40}" type="datetime'''''P''ro''''''''''''m''''''''p''''''''''''''''''t_''''4''5''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Prompt_45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84" name="Textplatzhalter 2">
            <a:extLst>
              <a:ext uri="{FF2B5EF4-FFF2-40B4-BE49-F238E27FC236}">
                <a16:creationId xmlns:a16="http://schemas.microsoft.com/office/drawing/2014/main" id="{AF82B1E6-38D6-3291-C773-BEFACA8B26F2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6746875" y="5403850"/>
            <a:ext cx="192088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B90AFC5-0FC6-4A31-9A65-1BD2DF2E3F14}" type="datetime'''P''r''o''''''m''''''p''t_''27''''''''''''''''''''''''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Prompt_27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85" name="Textplatzhalter 2">
            <a:extLst>
              <a:ext uri="{FF2B5EF4-FFF2-40B4-BE49-F238E27FC236}">
                <a16:creationId xmlns:a16="http://schemas.microsoft.com/office/drawing/2014/main" id="{43AEB3E2-6E82-6372-0FF7-FCDAF9C93444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7219950" y="5403850"/>
            <a:ext cx="192088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D1AE341-D05C-4DF7-9F81-EE5B25BF9060}" type="datetime'''''P''''''r''''''''''om''''p''''''''t''_''4''''3''''''''''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Prompt_43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95" name="Textplatzhalter 2">
            <a:extLst>
              <a:ext uri="{FF2B5EF4-FFF2-40B4-BE49-F238E27FC236}">
                <a16:creationId xmlns:a16="http://schemas.microsoft.com/office/drawing/2014/main" id="{C31F6ED4-7574-4204-4B20-88B0A6B37142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7693025" y="5403850"/>
            <a:ext cx="192088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D90FF27-EBE9-40BB-B780-329F635A4941}" type="datetime'''P''''rom''''pt''''_''''''''''1''''''''''8''''''''''''''''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Prompt_18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96" name="Textplatzhalter 2">
            <a:extLst>
              <a:ext uri="{FF2B5EF4-FFF2-40B4-BE49-F238E27FC236}">
                <a16:creationId xmlns:a16="http://schemas.microsoft.com/office/drawing/2014/main" id="{BDA923FA-90D5-BE19-DDD7-819B881E6ADD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8166100" y="5403850"/>
            <a:ext cx="19208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80084EE-FCAF-4205-9CC9-3D0F4E4A3EF7}" type="datetime'''''''P''''''r''''''''o''''m''''''''''''p''''''t''_2''''''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Prompt_2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97" name="Textplatzhalter 2">
            <a:extLst>
              <a:ext uri="{FF2B5EF4-FFF2-40B4-BE49-F238E27FC236}">
                <a16:creationId xmlns:a16="http://schemas.microsoft.com/office/drawing/2014/main" id="{98BD2489-C010-2588-F190-00C2677A5854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8639175" y="5403850"/>
            <a:ext cx="192088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9521326-B374-494E-BD3B-87E1365EA47F}" type="datetime'P''''''ro''''''m''''''p''''''''t''''_''''''''''''''''15''''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Prompt_15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01" name="Textplatzhalter 2">
            <a:extLst>
              <a:ext uri="{FF2B5EF4-FFF2-40B4-BE49-F238E27FC236}">
                <a16:creationId xmlns:a16="http://schemas.microsoft.com/office/drawing/2014/main" id="{A5027287-0ACE-C532-81AD-F62B2CA9BE2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9112250" y="5403850"/>
            <a:ext cx="192088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C1C4433-340C-4229-B6DE-40D1E407C467}" type="datetime'''''''''Pr''''''''''''''''om''''p''''''''''t''_''1''''''''0''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Prompt_10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graphicFrame>
        <p:nvGraphicFramePr>
          <p:cNvPr id="454" name="Tabelle 453">
            <a:extLst>
              <a:ext uri="{FF2B5EF4-FFF2-40B4-BE49-F238E27FC236}">
                <a16:creationId xmlns:a16="http://schemas.microsoft.com/office/drawing/2014/main" id="{76D4CA41-56C0-902D-AB0A-1B7B1FE07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99676"/>
              </p:ext>
            </p:extLst>
          </p:nvPr>
        </p:nvGraphicFramePr>
        <p:xfrm>
          <a:off x="2297906" y="1629357"/>
          <a:ext cx="319340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1574057189"/>
                    </a:ext>
                  </a:extLst>
                </a:gridCol>
                <a:gridCol w="1390345">
                  <a:extLst>
                    <a:ext uri="{9D8B030D-6E8A-4147-A177-3AD203B41FA5}">
                      <a16:colId xmlns:a16="http://schemas.microsoft.com/office/drawing/2014/main" val="4201023062"/>
                    </a:ext>
                  </a:extLst>
                </a:gridCol>
                <a:gridCol w="471055">
                  <a:extLst>
                    <a:ext uri="{9D8B030D-6E8A-4147-A177-3AD203B41FA5}">
                      <a16:colId xmlns:a16="http://schemas.microsoft.com/office/drawing/2014/main" val="331054309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SUM()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 gemeldete Tests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5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3477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CONCATENATE()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 gemeldete Tests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61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69818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EOMONTH()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 gemeldete Tests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B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695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413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126AD562-EB5D-FA06-A911-D2E4515967D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694477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1" imgW="498" imgH="499" progId="TCLayout.ActiveDocument.1">
                  <p:embed/>
                </p:oleObj>
              </mc:Choice>
              <mc:Fallback>
                <p:oleObj name="think-cell Folie" r:id="rId11" imgW="498" imgH="49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26AD562-EB5D-FA06-A911-D2E4515967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Textfeld 87">
            <a:extLst>
              <a:ext uri="{FF2B5EF4-FFF2-40B4-BE49-F238E27FC236}">
                <a16:creationId xmlns:a16="http://schemas.microsoft.com/office/drawing/2014/main" id="{7CBE6D1F-F7D3-05D5-EDB4-7391965A5727}"/>
              </a:ext>
            </a:extLst>
          </p:cNvPr>
          <p:cNvSpPr txBox="1"/>
          <p:nvPr/>
        </p:nvSpPr>
        <p:spPr>
          <a:xfrm>
            <a:off x="1644650" y="951121"/>
            <a:ext cx="8263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 relative Suchinteresse über die Zeit für den Suchbegriff „Power BI DAX“ im Vergleich zwischen den Modellen GPT-3.5 Turbo und GPT-4 Turbo</a:t>
            </a:r>
          </a:p>
        </p:txBody>
      </p:sp>
      <p:graphicFrame>
        <p:nvGraphicFramePr>
          <p:cNvPr id="468" name="Chart 3">
            <a:extLst>
              <a:ext uri="{FF2B5EF4-FFF2-40B4-BE49-F238E27FC236}">
                <a16:creationId xmlns:a16="http://schemas.microsoft.com/office/drawing/2014/main" id="{B5430E7F-45CB-9F4E-B0B1-7BB2EF573B32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23225966"/>
              </p:ext>
            </p:extLst>
          </p:nvPr>
        </p:nvGraphicFramePr>
        <p:xfrm>
          <a:off x="1644650" y="1663700"/>
          <a:ext cx="7867650" cy="327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705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2116138" y="4845049"/>
            <a:ext cx="19208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49BA455-7407-4629-932B-3892CF53A221}" type="datetime'''''''''''''''''20''15-''''''''''0''7'''''''''''''''''''">
              <a:rPr lang="de-DE" altLang="en-US" sz="140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2015-07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707" name="Textplatzhalter 2">
            <a:extLst>
              <a:ext uri="{FF2B5EF4-FFF2-40B4-BE49-F238E27FC236}">
                <a16:creationId xmlns:a16="http://schemas.microsoft.com/office/drawing/2014/main" id="{2368E437-E2FD-D1E8-2B2E-2F834C8548E6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5997575" y="4845049"/>
            <a:ext cx="19208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6AE41A7-9ED6-425B-8504-2F44F6564FEE}" type="datetime'20''1''''9''''''''''''-''''''0''''''9''''''''''''''''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2019-09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718" name="Textplatzhalter 2">
            <a:extLst>
              <a:ext uri="{FF2B5EF4-FFF2-40B4-BE49-F238E27FC236}">
                <a16:creationId xmlns:a16="http://schemas.microsoft.com/office/drawing/2014/main" id="{3AC7BBD1-C775-F45E-92D1-BC7A02D42BE0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9334500" y="4845049"/>
            <a:ext cx="19208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9B6DB41-A68B-45E5-996E-ED0358AB958D}" type="datetime'2''''''''''0''''''''''2''''''''''3''''-0''4''''''''''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2023-04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cxnSp>
        <p:nvCxnSpPr>
          <p:cNvPr id="735" name="Gerader Verbinder 734">
            <a:extLst>
              <a:ext uri="{FF2B5EF4-FFF2-40B4-BE49-F238E27FC236}">
                <a16:creationId xmlns:a16="http://schemas.microsoft.com/office/drawing/2014/main" id="{84D365E1-3339-ED7E-97B3-17351510FE1B}"/>
              </a:ext>
            </a:extLst>
          </p:cNvPr>
          <p:cNvCxnSpPr/>
          <p:nvPr>
            <p:custDataLst>
              <p:tags r:id="rId6"/>
            </p:custDataLst>
          </p:nvPr>
        </p:nvCxnSpPr>
        <p:spPr bwMode="gray">
          <a:xfrm>
            <a:off x="4398963" y="2155825"/>
            <a:ext cx="228600" cy="0"/>
          </a:xfrm>
          <a:prstGeom prst="line">
            <a:avLst/>
          </a:prstGeom>
          <a:ln w="19050" cap="rnd" cmpd="sng" algn="ctr">
            <a:solidFill>
              <a:srgbClr val="364D6E"/>
            </a:solidFill>
            <a:prstDash val="sysDot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Gerader Verbinder 735">
            <a:extLst>
              <a:ext uri="{FF2B5EF4-FFF2-40B4-BE49-F238E27FC236}">
                <a16:creationId xmlns:a16="http://schemas.microsoft.com/office/drawing/2014/main" id="{CEC3F0F2-CD17-8319-5351-47D13037F980}"/>
              </a:ext>
            </a:extLst>
          </p:cNvPr>
          <p:cNvCxnSpPr/>
          <p:nvPr>
            <p:custDataLst>
              <p:tags r:id="rId7"/>
            </p:custDataLst>
          </p:nvPr>
        </p:nvCxnSpPr>
        <p:spPr bwMode="gray">
          <a:xfrm>
            <a:off x="5735638" y="2155825"/>
            <a:ext cx="231775" cy="0"/>
          </a:xfrm>
          <a:prstGeom prst="line">
            <a:avLst/>
          </a:prstGeom>
          <a:ln w="19050" cap="rnd" cmpd="sng" algn="ctr">
            <a:solidFill>
              <a:srgbClr val="00777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1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689475" y="2073275"/>
            <a:ext cx="9350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5E37560D-6CE8-4E06-8590-0C66162978B3}" type="datetime'G''''P''''''''T''''''-''''''''''''4'' ''T''r''''ub''''''o'">
              <a:rPr lang="de-DE" altLang="en-US" sz="140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GPT-4 Trubo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93" name="Textplatzhalter 2">
            <a:extLst>
              <a:ext uri="{FF2B5EF4-FFF2-40B4-BE49-F238E27FC236}">
                <a16:creationId xmlns:a16="http://schemas.microsoft.com/office/drawing/2014/main" id="{9B6F1139-4A8D-B491-6E38-7DF21B0E748B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6027738" y="2073275"/>
            <a:ext cx="10683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7A8A6C52-04C7-45D9-AC71-DF6C7D86172D}" type="datetime'G''P''''T-''''''''''3''''''.''''5'' ''''''''T''''''urbo'''''">
              <a:rPr lang="de-DE" altLang="en-US" sz="14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GPT-3.5 Turbo</a:t>
            </a:fld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25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41034033-C4E4-52AF-6B91-8097B67E56F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324358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3" imgW="498" imgH="499" progId="TCLayout.ActiveDocument.1">
                  <p:embed/>
                </p:oleObj>
              </mc:Choice>
              <mc:Fallback>
                <p:oleObj name="think-cell Folie" r:id="rId23" imgW="498" imgH="49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1034033-C4E4-52AF-6B91-8097B67E56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B075092F-C457-B4DA-91DA-8020F539377B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9988550" y="2476500"/>
            <a:ext cx="976313" cy="3559175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5C5BFB4-99FB-6D12-5086-616CE848B050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9988550" y="2068512"/>
            <a:ext cx="976313" cy="407988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E4452C23-2B76-9209-3B04-705C23A782E2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9988550" y="1660524"/>
            <a:ext cx="976313" cy="407988"/>
          </a:xfrm>
          <a:prstGeom prst="rect">
            <a:avLst/>
          </a:prstGeom>
          <a:solidFill>
            <a:srgbClr val="C30C3E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1EC5ABD-3B2D-1B48-CE55-CEBD789C0032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2184400" y="4240213"/>
            <a:ext cx="7804150" cy="1795463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AD0D5B8F-0789-7BF3-319E-6D21B0F475B8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184400" y="2998789"/>
            <a:ext cx="7804150" cy="1241425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6CB04A95-5813-8F74-9BC9-7B09BBE8D5B6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184400" y="1660525"/>
            <a:ext cx="7804150" cy="1338263"/>
          </a:xfrm>
          <a:prstGeom prst="rect">
            <a:avLst/>
          </a:prstGeom>
          <a:solidFill>
            <a:srgbClr val="C30C3E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2B4D3D55-2B8A-F2F5-D12C-483AC490B1B6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>
            <a:off x="2179638" y="6035675"/>
            <a:ext cx="878998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5791200" y="2136775"/>
            <a:ext cx="5905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3EF3E86-DA0B-4B0B-90B0-7E587FCECDF7}" type="datetime'''''''''''''''''''30,''''''''6''''''%'">
              <a:rPr lang="de-DE" altLang="en-US" sz="1400" b="1" smtClean="0">
                <a:solidFill>
                  <a:schemeClr val="bg1"/>
                </a:solidFill>
              </a:rPr>
              <a:pPr/>
              <a:t>30,6%</a:t>
            </a:fld>
            <a:br>
              <a:rPr lang="de-DE" altLang="en-US" sz="1400" b="1" dirty="0">
                <a:solidFill>
                  <a:schemeClr val="bg1"/>
                </a:solidFill>
              </a:rPr>
            </a:br>
            <a:r>
              <a:rPr lang="de-DE" altLang="en-US" sz="1400" b="1" dirty="0">
                <a:solidFill>
                  <a:schemeClr val="bg1"/>
                </a:solidFill>
              </a:rPr>
              <a:t>(</a:t>
            </a:r>
            <a:fld id="{EE8B9128-9859-4EC9-B77F-56460556CD85}" type="datetime'1''''''''.1''''''''''''0''''''''''''''''''''''''''1'''''''">
              <a:rPr lang="de-DE" altLang="en-US" sz="1400" b="1" smtClean="0">
                <a:solidFill>
                  <a:schemeClr val="bg1"/>
                </a:solidFill>
              </a:rPr>
              <a:pPr/>
              <a:t>1.101</a:t>
            </a:fld>
            <a:r>
              <a:rPr lang="de-DE" altLang="en-US" sz="1400" b="1" dirty="0">
                <a:solidFill>
                  <a:schemeClr val="bg1"/>
                </a:solidFill>
              </a:rPr>
              <a:t>)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128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5791200" y="3427413"/>
            <a:ext cx="5905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CB58363-9A03-46A1-A39F-C59F9F83CD67}" type="datetime'''''''''''''''2''''8,''4''''''''''''''''%'''''''''''''">
              <a:rPr lang="de-DE" altLang="en-US" sz="1400" b="1" smtClean="0"/>
              <a:pPr/>
              <a:t>28,4%</a:t>
            </a:fld>
            <a:br>
              <a:rPr lang="de-DE" altLang="en-US" sz="1400" b="1"/>
            </a:br>
            <a:r>
              <a:rPr lang="de-DE" altLang="en-US" sz="1400" b="1"/>
              <a:t>(</a:t>
            </a:r>
            <a:fld id="{8F8B454F-FC3F-4BE7-A781-14666A890A4B}" type="datetime'1''.''''''''0''''''''''''''''''''''''''2''''''''''''''''''''1'">
              <a:rPr lang="de-DE" altLang="en-US" sz="1400" b="1" smtClean="0"/>
              <a:pPr/>
              <a:t>1.021</a:t>
            </a:fld>
            <a:r>
              <a:rPr lang="de-DE" altLang="en-US" sz="1400" b="1"/>
              <a:t>)</a:t>
            </a:r>
            <a:endParaRPr lang="de-DE" sz="1400" b="1" dirty="0"/>
          </a:p>
        </p:txBody>
      </p:sp>
      <p:sp>
        <p:nvSpPr>
          <p:cNvPr id="124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5394325" y="6107114"/>
            <a:ext cx="1385888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1F9BC01-2486-49E8-82D0-790688E95847}" type="datetime'''''''''''GPT-''3''''''''.5 T''''''''ur''''''''''b''''''''o'''">
              <a:rPr lang="de-DE" altLang="en-US" sz="17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/>
              <a:t>GPT-3.5 Turbo</a:t>
            </a:fld>
            <a:endParaRPr lang="de-DE" sz="1700" b="1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32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10253663" y="1671638"/>
            <a:ext cx="4445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8787F35-AEA3-415E-859D-3EC62602AAE5}" type="datetime'''''9'''',''''''''''3''''''%'''''''">
              <a:rPr lang="de-DE" altLang="en-US" sz="1400" b="1" smtClean="0">
                <a:solidFill>
                  <a:schemeClr val="bg1"/>
                </a:solidFill>
              </a:rPr>
              <a:pPr/>
              <a:t>9,3%</a:t>
            </a:fld>
            <a:br>
              <a:rPr lang="de-DE" altLang="en-US" sz="1400" b="1">
                <a:solidFill>
                  <a:schemeClr val="bg1"/>
                </a:solidFill>
              </a:rPr>
            </a:br>
            <a:r>
              <a:rPr lang="de-DE" altLang="en-US" sz="1400" b="1">
                <a:solidFill>
                  <a:schemeClr val="bg1"/>
                </a:solidFill>
              </a:rPr>
              <a:t>(</a:t>
            </a:r>
            <a:fld id="{01D679BA-C8E9-49B2-84B7-27BF239D53DA}" type="datetime'''''''''''4''''''''''''''''''''''''''2'''''''''''''">
              <a:rPr lang="de-DE" altLang="en-US" sz="1400" b="1" smtClean="0">
                <a:solidFill>
                  <a:schemeClr val="bg1"/>
                </a:solidFill>
              </a:rPr>
              <a:pPr/>
              <a:t>42</a:t>
            </a:fld>
            <a:r>
              <a:rPr lang="de-DE" altLang="en-US" sz="1400" b="1">
                <a:solidFill>
                  <a:schemeClr val="bg1"/>
                </a:solidFill>
              </a:rPr>
              <a:t>)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133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10253663" y="2079625"/>
            <a:ext cx="4445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F4BF7F6-FADF-4DEF-BE71-53716F8D85C2}" type="datetime'''''''''''9'''''''''''''',''''''''''3''''''%'">
              <a:rPr lang="de-DE" altLang="en-US" sz="1400" b="1" smtClean="0"/>
              <a:pPr/>
              <a:t>9,3%</a:t>
            </a:fld>
            <a:br>
              <a:rPr lang="de-DE" altLang="en-US" sz="1400" b="1"/>
            </a:br>
            <a:r>
              <a:rPr lang="de-DE" altLang="en-US" sz="1400" b="1"/>
              <a:t>(</a:t>
            </a:r>
            <a:fld id="{50CF8A79-003C-46AE-A889-8FE2012975A0}" type="datetime'''''''''4''''''''''2'''''''''''''''''''''">
              <a:rPr lang="de-DE" altLang="en-US" sz="1400" b="1" smtClean="0"/>
              <a:pPr/>
              <a:t>42</a:t>
            </a:fld>
            <a:r>
              <a:rPr lang="de-DE" altLang="en-US" sz="1400" b="1"/>
              <a:t>)</a:t>
            </a:r>
            <a:endParaRPr lang="de-DE" sz="1400" b="1" dirty="0"/>
          </a:p>
        </p:txBody>
      </p:sp>
      <p:sp>
        <p:nvSpPr>
          <p:cNvPr id="130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9837738" y="6107114"/>
            <a:ext cx="1277938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BED59E9-9138-42F4-9BF0-D4C4F9C7FD3A}" type="datetime'''''''''''G''P''''T''''''-'''''' ''''''''''''4 T''u''''rb''o'">
              <a:rPr lang="de-DE" altLang="en-US" sz="17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/>
              <a:t>GPT- 4 Turbo</a:t>
            </a:fld>
            <a:endParaRPr lang="de-DE" sz="1700" b="1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41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815975" y="2212975"/>
            <a:ext cx="1225550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EF0FE9C-D8AD-487A-A818-CC6665E1CD14}" type="datetime'''''''''''''S''y''n''''''t''ax'' ''Erro''''''r'''">
              <a:rPr lang="de-DE" altLang="en-US" sz="17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/>
              <a:t>Syntax Error</a:t>
            </a:fld>
            <a:endParaRPr lang="de-DE" sz="1700" b="1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42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601664" y="3503613"/>
            <a:ext cx="1439863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855DFDD-4D59-4218-820E-960B02030F01}" type="datetime'''S''''''e''m''''an''''tic E''rr''''o''''r'''''''''''''''''''">
              <a:rPr lang="de-DE" altLang="en-US" sz="17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/>
              <a:t>Semantic Error</a:t>
            </a:fld>
            <a:endParaRPr lang="de-DE" sz="1700" b="1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9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5792788" y="1401763"/>
            <a:ext cx="588963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30163" tIns="0" rIns="30163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20B8EA8-CA15-474E-85D1-6992305818ED}" type="datetime'''''''3.''''6''''''''''''''''''''''''''0''''''''''''0'''''''">
              <a:rPr lang="de-DE" altLang="en-US" sz="1700" b="1" smtClean="0"/>
              <a:pPr/>
              <a:t>3.600</a:t>
            </a:fld>
            <a:endParaRPr lang="de-DE" sz="1700" b="1" dirty="0"/>
          </a:p>
        </p:txBody>
      </p:sp>
      <p:sp>
        <p:nvSpPr>
          <p:cNvPr id="134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10272713" y="1401763"/>
            <a:ext cx="407988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30163" tIns="0" rIns="30163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7814B89-912A-46A0-822B-A082CFBE111E}" type="datetime'4''''''''''''''''''''''''''''5''''''''''0'''''''''''''">
              <a:rPr lang="de-DE" altLang="en-US" sz="1700" b="1" smtClean="0"/>
              <a:pPr/>
              <a:t>450</a:t>
            </a:fld>
            <a:endParaRPr lang="de-DE" sz="1700" b="1" dirty="0"/>
          </a:p>
        </p:txBody>
      </p:sp>
      <p:sp>
        <p:nvSpPr>
          <p:cNvPr id="2" name="Textplatzhalter 2">
            <a:extLst>
              <a:ext uri="{FF2B5EF4-FFF2-40B4-BE49-F238E27FC236}">
                <a16:creationId xmlns:a16="http://schemas.microsoft.com/office/drawing/2014/main" id="{9E5B300D-386F-C026-CAF2-67CF03451678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1093788" y="5021263"/>
            <a:ext cx="947738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49BA1A9-105B-4F9A-8883-29F7D2A53D1E}" type="datetime'''S''uc''''c''e''s''s''''''''''''''''f''''''''''u''''''''l'">
              <a:rPr lang="de-DE" altLang="en-US" sz="17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Successful</a:t>
            </a:fld>
            <a:endParaRPr lang="de-DE" sz="1700" b="1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7564D8-4CEA-F2C2-D565-6C1FF68582CF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5792789" y="4945063"/>
            <a:ext cx="5873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490DDB7-6B37-4D4E-955A-43B00239584D}" type="datetime'''''''''''4''''1'''',''''1''''''''''%'">
              <a:rPr lang="de-DE" altLang="en-US" sz="1400" smtClean="0">
                <a:solidFill>
                  <a:schemeClr val="bg1"/>
                </a:solidFill>
              </a:rPr>
              <a:pPr/>
              <a:t>41,1%</a:t>
            </a:fld>
            <a:br>
              <a:rPr lang="de-DE" altLang="en-US" sz="1400">
                <a:solidFill>
                  <a:schemeClr val="bg1"/>
                </a:solidFill>
              </a:rPr>
            </a:br>
            <a:r>
              <a:rPr lang="de-DE" altLang="en-US" sz="1400">
                <a:solidFill>
                  <a:schemeClr val="bg1"/>
                </a:solidFill>
              </a:rPr>
              <a:t>(</a:t>
            </a:r>
            <a:fld id="{C9094ED1-BEBB-4E20-BA6C-DB1F92BF36F8}" type="datetime'''''''''''''''''''1''''.''''''4''''''7''''''''8'''''''''''''">
              <a:rPr lang="de-DE" altLang="en-US" sz="1400" smtClean="0">
                <a:solidFill>
                  <a:schemeClr val="bg1"/>
                </a:solidFill>
              </a:rPr>
              <a:pPr/>
              <a:t>1.478</a:t>
            </a:fld>
            <a:r>
              <a:rPr lang="de-DE" sz="1400">
                <a:solidFill>
                  <a:schemeClr val="bg1"/>
                </a:solidFill>
              </a:rPr>
              <a:t>)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16658322-9327-D0BC-2F50-8644427A9FC4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10209213" y="4064000"/>
            <a:ext cx="5349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9F3C7EC-41F1-4EA3-B711-FA7B9E9BFDF7}" type="datetime'''8''1'''''''''''',''3''%'''''''''''''''''''''''''''''''">
              <a:rPr lang="de-DE" altLang="en-US" sz="1400" smtClean="0">
                <a:solidFill>
                  <a:schemeClr val="bg1"/>
                </a:solidFill>
              </a:rPr>
              <a:pPr/>
              <a:t>81,3%</a:t>
            </a:fld>
            <a:br>
              <a:rPr lang="de-DE" altLang="en-US" sz="1400">
                <a:solidFill>
                  <a:schemeClr val="bg1"/>
                </a:solidFill>
              </a:rPr>
            </a:br>
            <a:r>
              <a:rPr lang="de-DE" altLang="en-US" sz="1400">
                <a:solidFill>
                  <a:schemeClr val="bg1"/>
                </a:solidFill>
              </a:rPr>
              <a:t>(</a:t>
            </a:r>
            <a:fld id="{23DFE5B1-C318-4E11-B8EA-2316EAB16202}" type="datetime'3''''6''''''''6'''''''''''''''''''''''''''''''''''''''''''">
              <a:rPr lang="de-DE" altLang="en-US" sz="1400" smtClean="0">
                <a:solidFill>
                  <a:schemeClr val="bg1"/>
                </a:solidFill>
              </a:rPr>
              <a:pPr/>
              <a:t>366</a:t>
            </a:fld>
            <a:r>
              <a:rPr lang="de-DE" sz="1400">
                <a:solidFill>
                  <a:schemeClr val="bg1"/>
                </a:solidFill>
              </a:rPr>
              <a:t>)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29" name="Textfeld 228">
            <a:extLst>
              <a:ext uri="{FF2B5EF4-FFF2-40B4-BE49-F238E27FC236}">
                <a16:creationId xmlns:a16="http://schemas.microsoft.com/office/drawing/2014/main" id="{881E7932-8810-9514-015D-94CFB5BE6770}"/>
              </a:ext>
            </a:extLst>
          </p:cNvPr>
          <p:cNvSpPr txBox="1"/>
          <p:nvPr/>
        </p:nvSpPr>
        <p:spPr>
          <a:xfrm>
            <a:off x="942433" y="431066"/>
            <a:ext cx="1104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Anteil der DAX-Ausdrucksevaluierungen an der Gesamtzahl der KI-Antworten von GPT-3.5 Turbo und GPT-4 Turbo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17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126AD562-EB5D-FA06-A911-D2E4515967D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818081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498" imgH="499" progId="TCLayout.ActiveDocument.1">
                  <p:embed/>
                </p:oleObj>
              </mc:Choice>
              <mc:Fallback>
                <p:oleObj name="think-cell Folie" r:id="rId22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" name="Textfeld 149">
            <a:extLst>
              <a:ext uri="{FF2B5EF4-FFF2-40B4-BE49-F238E27FC236}">
                <a16:creationId xmlns:a16="http://schemas.microsoft.com/office/drawing/2014/main" id="{55ED7425-BBA1-5E1C-BBB7-457CE4B27621}"/>
              </a:ext>
            </a:extLst>
          </p:cNvPr>
          <p:cNvSpPr txBox="1"/>
          <p:nvPr/>
        </p:nvSpPr>
        <p:spPr>
          <a:xfrm>
            <a:off x="7116762" y="3236180"/>
            <a:ext cx="2539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1.200 Tests pro Kategorie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75064D89-8E72-C9AC-F262-31A118AF4A98}"/>
              </a:ext>
            </a:extLst>
          </p:cNvPr>
          <p:cNvSpPr txBox="1"/>
          <p:nvPr/>
        </p:nvSpPr>
        <p:spPr>
          <a:xfrm>
            <a:off x="1196659" y="1514848"/>
            <a:ext cx="7247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Ergebnisverteilung bei der Evaluation der DAX-Formeln je Use-Case</a:t>
            </a:r>
          </a:p>
        </p:txBody>
      </p:sp>
      <p:graphicFrame>
        <p:nvGraphicFramePr>
          <p:cNvPr id="12" name="Chart 3">
            <a:extLst>
              <a:ext uri="{FF2B5EF4-FFF2-40B4-BE49-F238E27FC236}">
                <a16:creationId xmlns:a16="http://schemas.microsoft.com/office/drawing/2014/main" id="{59D844C4-1872-4AE1-FA17-6E8121554EC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4710491"/>
              </p:ext>
            </p:extLst>
          </p:nvPr>
        </p:nvGraphicFramePr>
        <p:xfrm>
          <a:off x="2212975" y="2427288"/>
          <a:ext cx="4795838" cy="3041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sp>
        <p:nvSpPr>
          <p:cNvPr id="87" name="Textplatzhalter 2">
            <a:extLst>
              <a:ext uri="{FF2B5EF4-FFF2-40B4-BE49-F238E27FC236}">
                <a16:creationId xmlns:a16="http://schemas.microsoft.com/office/drawing/2014/main" id="{B1106A85-3FD7-C939-798A-C5A59CCC00AB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2747963" y="2514600"/>
            <a:ext cx="6397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5C1C8BA-6B3F-4B28-B529-228D27CBF34F}" type="datetime'16''''''''''''''''''''''''''''5'''''''''''''''''''''''">
              <a:rPr lang="de-DE" altLang="en-US" sz="1400" smtClean="0">
                <a:solidFill>
                  <a:schemeClr val="bg1"/>
                </a:solidFill>
              </a:rPr>
              <a:pPr/>
              <a:t>165</a:t>
            </a:fld>
            <a:br>
              <a:rPr lang="de-DE" altLang="en-US" sz="1400">
                <a:solidFill>
                  <a:schemeClr val="bg1"/>
                </a:solidFill>
              </a:rPr>
            </a:br>
            <a:r>
              <a:rPr lang="de-DE" altLang="en-US" sz="1400">
                <a:solidFill>
                  <a:schemeClr val="bg1"/>
                </a:solidFill>
              </a:rPr>
              <a:t>(</a:t>
            </a:r>
            <a:fld id="{55512B33-6AEB-4733-A139-D229BA2CF961}" type="datetime'1''''''''''''''''3'',''8''''''%'''''''''">
              <a:rPr lang="de-DE" altLang="en-US" sz="1400" smtClean="0">
                <a:solidFill>
                  <a:schemeClr val="bg1"/>
                </a:solidFill>
              </a:rPr>
              <a:pPr/>
              <a:t>13,8%</a:t>
            </a:fld>
            <a:r>
              <a:rPr lang="de-DE" sz="1400">
                <a:solidFill>
                  <a:schemeClr val="bg1"/>
                </a:solidFill>
              </a:rPr>
              <a:t>)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0" name="Textplatzhalter 2">
            <a:extLst>
              <a:ext uri="{FF2B5EF4-FFF2-40B4-BE49-F238E27FC236}">
                <a16:creationId xmlns:a16="http://schemas.microsoft.com/office/drawing/2014/main" id="{4FF774E5-A895-946A-F66C-7B8D4B906B0B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2747963" y="3249613"/>
            <a:ext cx="6397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F1BD643-977D-43ED-BAD4-1916770238A3}" type="datetime'''''''''4''''''52'''''''">
              <a:rPr lang="de-DE" altLang="en-US" sz="1400" smtClean="0"/>
              <a:pPr/>
              <a:t>452</a:t>
            </a:fld>
            <a:br>
              <a:rPr lang="de-DE" altLang="en-US" sz="1400"/>
            </a:br>
            <a:r>
              <a:rPr lang="de-DE" altLang="en-US" sz="1400"/>
              <a:t>(</a:t>
            </a:r>
            <a:fld id="{769CB0F5-6FA9-4761-8A89-7D77ACFD8FBA}" type="datetime'''''''3''''''''''''7'',''''''''7%'''''''''''''">
              <a:rPr lang="de-DE" altLang="en-US" sz="1400" smtClean="0"/>
              <a:pPr/>
              <a:t>37,7%</a:t>
            </a:fld>
            <a:r>
              <a:rPr lang="de-DE" sz="1400"/>
              <a:t>)</a:t>
            </a:r>
            <a:endParaRPr lang="de-DE" sz="1400" dirty="0"/>
          </a:p>
        </p:txBody>
      </p:sp>
      <p:sp>
        <p:nvSpPr>
          <p:cNvPr id="71" name="Textplatzhalter 2">
            <a:extLst>
              <a:ext uri="{FF2B5EF4-FFF2-40B4-BE49-F238E27FC236}">
                <a16:creationId xmlns:a16="http://schemas.microsoft.com/office/drawing/2014/main" id="{22564EF6-264A-75D2-FB64-B2076C663B97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747963" y="4481513"/>
            <a:ext cx="6397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76A34AC-D862-4996-B84B-818A00344ECF}" type="datetime'''''''''''''''''''''''''''''''''''''''''5''''''''8''''''3'''''">
              <a:rPr lang="de-DE" altLang="en-US" sz="1400" smtClean="0">
                <a:solidFill>
                  <a:schemeClr val="bg1"/>
                </a:solidFill>
              </a:rPr>
              <a:pPr/>
              <a:t>583</a:t>
            </a:fld>
            <a:br>
              <a:rPr lang="de-DE" altLang="en-US" sz="1400">
                <a:solidFill>
                  <a:schemeClr val="bg1"/>
                </a:solidFill>
              </a:rPr>
            </a:br>
            <a:r>
              <a:rPr lang="de-DE" altLang="en-US" sz="1400">
                <a:solidFill>
                  <a:schemeClr val="bg1"/>
                </a:solidFill>
              </a:rPr>
              <a:t>(</a:t>
            </a:r>
            <a:fld id="{0239CC45-DEE5-4A57-914C-A9D5E605710A}" type="datetime'''''''''''''''''''''48'''''',6%'''''''''''''''">
              <a:rPr lang="de-DE" altLang="en-US" sz="1400" smtClean="0">
                <a:solidFill>
                  <a:schemeClr val="bg1"/>
                </a:solidFill>
              </a:rPr>
              <a:pPr/>
              <a:t>48,6%</a:t>
            </a:fld>
            <a:r>
              <a:rPr lang="de-DE" sz="1400">
                <a:solidFill>
                  <a:schemeClr val="bg1"/>
                </a:solidFill>
              </a:rPr>
              <a:t>)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41910B37-8D5B-928E-71B1-F62F386D9010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2571750" y="5443538"/>
            <a:ext cx="9906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2091238-EF8C-49B9-9EE7-FDE1E1E75719}" type="datetime'''''Calc''''''''ul''''at''ed'' ''Co''lu''m''n''''s'''''''''''">
              <a:rPr lang="de-DE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Calculated Columns</a:t>
            </a:fld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88" name="Textplatzhalter 2">
            <a:extLst>
              <a:ext uri="{FF2B5EF4-FFF2-40B4-BE49-F238E27FC236}">
                <a16:creationId xmlns:a16="http://schemas.microsoft.com/office/drawing/2014/main" id="{BD5A0EBE-4F4E-1975-3932-7FD7738DE4E5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291013" y="2690813"/>
            <a:ext cx="6397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FFF4297-9431-4197-86C7-B3B515CE72DA}" type="datetime'''''''''''''''31''''''3'''''''''''''''''''''''''''''''''''">
              <a:rPr lang="de-DE" altLang="en-US" sz="1400" smtClean="0">
                <a:solidFill>
                  <a:schemeClr val="bg1"/>
                </a:solidFill>
              </a:rPr>
              <a:pPr/>
              <a:t>313</a:t>
            </a:fld>
            <a:br>
              <a:rPr lang="de-DE" altLang="en-US" sz="1400">
                <a:solidFill>
                  <a:schemeClr val="bg1"/>
                </a:solidFill>
              </a:rPr>
            </a:br>
            <a:r>
              <a:rPr lang="de-DE" altLang="en-US" sz="1400">
                <a:solidFill>
                  <a:schemeClr val="bg1"/>
                </a:solidFill>
              </a:rPr>
              <a:t>(</a:t>
            </a:r>
            <a:fld id="{2DB7D5AD-590A-4455-B8E6-A3EAE01BE069}" type="datetime'''''''''''''''''''''2''6'',''''''''''''1%'''''''''''''''''''">
              <a:rPr lang="de-DE" altLang="en-US" sz="1400" smtClean="0">
                <a:solidFill>
                  <a:schemeClr val="bg1"/>
                </a:solidFill>
              </a:rPr>
              <a:pPr/>
              <a:t>26,1%</a:t>
            </a:fld>
            <a:r>
              <a:rPr lang="de-DE" sz="1400">
                <a:solidFill>
                  <a:schemeClr val="bg1"/>
                </a:solidFill>
              </a:rPr>
              <a:t>)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1" name="Textplatzhalter 2">
            <a:extLst>
              <a:ext uri="{FF2B5EF4-FFF2-40B4-BE49-F238E27FC236}">
                <a16:creationId xmlns:a16="http://schemas.microsoft.com/office/drawing/2014/main" id="{A471038B-386E-DF3E-A3DF-C5AA7BFD2B03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291013" y="3579813"/>
            <a:ext cx="6397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B97858E-7FD5-4A2C-8C06-A9D8F5575D4C}" type="datetime'''''''''''''''''4''''34'''">
              <a:rPr lang="de-DE" altLang="en-US" sz="1400" smtClean="0"/>
              <a:pPr/>
              <a:t>434</a:t>
            </a:fld>
            <a:br>
              <a:rPr lang="de-DE" altLang="en-US" sz="1400"/>
            </a:br>
            <a:r>
              <a:rPr lang="de-DE" altLang="en-US" sz="1400"/>
              <a:t>(</a:t>
            </a:r>
            <a:fld id="{938B5497-D0A6-492A-81D8-78B33181452B}" type="datetime'''''''''''''''''''''''''''3''6,''''''''''2''''%'''''''''''">
              <a:rPr lang="de-DE" altLang="en-US" sz="1400" smtClean="0"/>
              <a:pPr/>
              <a:t>36,2%</a:t>
            </a:fld>
            <a:r>
              <a:rPr lang="de-DE" sz="1400"/>
              <a:t>)</a:t>
            </a:r>
            <a:endParaRPr lang="de-DE" sz="1400" dirty="0"/>
          </a:p>
        </p:txBody>
      </p:sp>
      <p:sp>
        <p:nvSpPr>
          <p:cNvPr id="72" name="Textplatzhalter 2">
            <a:extLst>
              <a:ext uri="{FF2B5EF4-FFF2-40B4-BE49-F238E27FC236}">
                <a16:creationId xmlns:a16="http://schemas.microsoft.com/office/drawing/2014/main" id="{C87088CF-2A3A-5C18-279C-22E03198C771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4291013" y="4635500"/>
            <a:ext cx="6397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6CBFFF4-317C-4AA5-B409-98D703B2E724}" type="datetime'''''''''''''''''''''''''''''''''''''45''''''3'">
              <a:rPr lang="de-DE" altLang="en-US" sz="1400" smtClean="0">
                <a:solidFill>
                  <a:schemeClr val="bg1"/>
                </a:solidFill>
              </a:rPr>
              <a:pPr/>
              <a:t>453</a:t>
            </a:fld>
            <a:br>
              <a:rPr lang="de-DE" altLang="en-US" sz="1400">
                <a:solidFill>
                  <a:schemeClr val="bg1"/>
                </a:solidFill>
              </a:rPr>
            </a:br>
            <a:r>
              <a:rPr lang="de-DE" altLang="en-US" sz="1400">
                <a:solidFill>
                  <a:schemeClr val="bg1"/>
                </a:solidFill>
              </a:rPr>
              <a:t>(</a:t>
            </a:r>
            <a:fld id="{5C805212-5E37-4CF0-B13A-F18562BD5733}" type="datetime'''''''''''''''3''7,''''''''''''''''''''''''''''''''8''''%'''">
              <a:rPr lang="de-DE" altLang="en-US" sz="1400" smtClean="0">
                <a:solidFill>
                  <a:schemeClr val="bg1"/>
                </a:solidFill>
              </a:rPr>
              <a:pPr/>
              <a:t>37,8%</a:t>
            </a:fld>
            <a:r>
              <a:rPr lang="de-DE" sz="1400">
                <a:solidFill>
                  <a:schemeClr val="bg1"/>
                </a:solidFill>
              </a:rPr>
              <a:t>)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5A889744-A100-6ADA-BD0D-D8EF7C21328B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4165600" y="5443538"/>
            <a:ext cx="889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D7AE1B8-2086-4078-969F-131055F4347D}" type="datetime'''M''''e''''as''''''''''''''''ur''''''e''s'''">
              <a:rPr lang="de-DE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Measures</a:t>
            </a:fld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89" name="Textplatzhalter 2">
            <a:extLst>
              <a:ext uri="{FF2B5EF4-FFF2-40B4-BE49-F238E27FC236}">
                <a16:creationId xmlns:a16="http://schemas.microsoft.com/office/drawing/2014/main" id="{3F7CD829-24D7-B95E-94F3-51E0F8CBA8A2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5835650" y="3059113"/>
            <a:ext cx="6397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7710319-570B-403C-B87D-F5705F169A40}" type="datetime'''''''''''''''''''6''''23'''''''''''''''''">
              <a:rPr lang="de-DE" altLang="en-US" sz="1400" smtClean="0">
                <a:solidFill>
                  <a:schemeClr val="bg1"/>
                </a:solidFill>
              </a:rPr>
              <a:pPr/>
              <a:t>623</a:t>
            </a:fld>
            <a:br>
              <a:rPr lang="de-DE" altLang="en-US" sz="1400">
                <a:solidFill>
                  <a:schemeClr val="bg1"/>
                </a:solidFill>
              </a:rPr>
            </a:br>
            <a:r>
              <a:rPr lang="de-DE" altLang="en-US" sz="1400">
                <a:solidFill>
                  <a:schemeClr val="bg1"/>
                </a:solidFill>
              </a:rPr>
              <a:t>(</a:t>
            </a:r>
            <a:fld id="{2147FAE6-25E2-4B25-8F0F-07BCA02D05F0}" type="datetime'''''''''''''''5''''''''''''''''''''1'''',''9''''%'''''''''''''">
              <a:rPr lang="de-DE" altLang="en-US" sz="1400" smtClean="0">
                <a:solidFill>
                  <a:schemeClr val="bg1"/>
                </a:solidFill>
              </a:rPr>
              <a:pPr/>
              <a:t>51,9%</a:t>
            </a:fld>
            <a:r>
              <a:rPr lang="de-DE" sz="1400">
                <a:solidFill>
                  <a:schemeClr val="bg1"/>
                </a:solidFill>
              </a:rPr>
              <a:t>)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2" name="Textplatzhalter 2">
            <a:extLst>
              <a:ext uri="{FF2B5EF4-FFF2-40B4-BE49-F238E27FC236}">
                <a16:creationId xmlns:a16="http://schemas.microsoft.com/office/drawing/2014/main" id="{255E7C2D-5C83-4190-7957-6258BC515C09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5926138" y="4017963"/>
            <a:ext cx="4572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2C46323-E1FF-41D4-AE5A-BFCD97E8F41A}" type="datetime'''1''''3''''''5'''''''''''''''''''''">
              <a:rPr lang="de-DE" altLang="en-US" sz="1000" b="1" smtClean="0"/>
              <a:pPr/>
              <a:t>135</a:t>
            </a:fld>
            <a:br>
              <a:rPr lang="de-DE" altLang="en-US" sz="1000" b="1" dirty="0"/>
            </a:br>
            <a:r>
              <a:rPr lang="de-DE" altLang="en-US" sz="1000" b="1" dirty="0"/>
              <a:t>(</a:t>
            </a:r>
            <a:fld id="{8CE612EC-68AF-4290-94C8-B9272D3BD80C}" type="datetime'''1''''''''''''''''''''''''1'''''''',''''''3''''''%'''">
              <a:rPr lang="de-DE" altLang="en-US" sz="1000" b="1" smtClean="0"/>
              <a:pPr/>
              <a:t>11,3%</a:t>
            </a:fld>
            <a:r>
              <a:rPr lang="de-DE" sz="1000" b="1" dirty="0"/>
              <a:t>)</a:t>
            </a:r>
          </a:p>
        </p:txBody>
      </p:sp>
      <p:sp>
        <p:nvSpPr>
          <p:cNvPr id="73" name="Textplatzhalter 2">
            <a:extLst>
              <a:ext uri="{FF2B5EF4-FFF2-40B4-BE49-F238E27FC236}">
                <a16:creationId xmlns:a16="http://schemas.microsoft.com/office/drawing/2014/main" id="{531A0FFB-AAC4-91F5-30C9-4DC6E3FC93AF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5835650" y="4648200"/>
            <a:ext cx="6397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E40E7ED-1F7F-4AD9-804F-B7660A0BD173}" type="datetime'''''''''''44''''''''''''''''''''''''''''''''2'''">
              <a:rPr lang="de-DE" altLang="en-US" sz="1400" smtClean="0">
                <a:solidFill>
                  <a:schemeClr val="bg1"/>
                </a:solidFill>
              </a:rPr>
              <a:pPr/>
              <a:t>442</a:t>
            </a:fld>
            <a:br>
              <a:rPr lang="de-DE" altLang="en-US" sz="1400">
                <a:solidFill>
                  <a:schemeClr val="bg1"/>
                </a:solidFill>
              </a:rPr>
            </a:br>
            <a:r>
              <a:rPr lang="de-DE" altLang="en-US" sz="1400">
                <a:solidFill>
                  <a:schemeClr val="bg1"/>
                </a:solidFill>
              </a:rPr>
              <a:t>(</a:t>
            </a:r>
            <a:fld id="{37AB83A7-F717-4411-9782-B4EDB290B037}" type="datetime'''''''''''''''36,''''''''8''''''%'''''''''''''''''''''''''">
              <a:rPr lang="de-DE" altLang="en-US" sz="1400" smtClean="0">
                <a:solidFill>
                  <a:schemeClr val="bg1"/>
                </a:solidFill>
              </a:rPr>
              <a:pPr/>
              <a:t>36,8%</a:t>
            </a:fld>
            <a:r>
              <a:rPr lang="de-DE" sz="1400">
                <a:solidFill>
                  <a:schemeClr val="bg1"/>
                </a:solidFill>
              </a:rPr>
              <a:t>)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194BD419-609B-F8BB-0623-BAA1FF47D3F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5659438" y="5443538"/>
            <a:ext cx="9906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06B6B00-F6F0-4CF4-A898-F57157CB09AC}" type="datetime'''''C''a''''''lc''u''lat''e''d'''''' ''''Tab''l''''e''''''''s'">
              <a:rPr lang="de-DE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Calculated Tables</a:t>
            </a:fld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0CB0EF01-CB7E-8E6D-DA83-3B013B94D14B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7224713" y="2306638"/>
            <a:ext cx="250825" cy="187325"/>
          </a:xfrm>
          <a:prstGeom prst="rect">
            <a:avLst/>
          </a:prstGeom>
          <a:solidFill>
            <a:srgbClr val="C30C3E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01AB2A70-A5FC-56FD-FAE8-1E771C369752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7224713" y="2560638"/>
            <a:ext cx="250825" cy="187325"/>
          </a:xfrm>
          <a:prstGeom prst="rect">
            <a:avLst/>
          </a:prstGeom>
          <a:solidFill>
            <a:srgbClr val="969696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8D86023C-2FA0-A288-AE0F-D0E88DA21FC6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7224713" y="2814638"/>
            <a:ext cx="250825" cy="187325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platzhalter 2">
            <a:extLst>
              <a:ext uri="{FF2B5EF4-FFF2-40B4-BE49-F238E27FC236}">
                <a16:creationId xmlns:a16="http://schemas.microsoft.com/office/drawing/2014/main" id="{9FE70E24-391A-BE57-68C6-31C48A98DA1C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7526338" y="2317750"/>
            <a:ext cx="9175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002A93EA-58B7-4EF5-AA43-2B493AD72E22}" type="datetime'''''S''''''''y''''n''''''ta''''x ''Er''''''''''ro''r'''">
              <a:rPr lang="de-DE" altLang="en-US" sz="1400" smtClean="0"/>
              <a:pPr/>
              <a:t>Syntax Error</a:t>
            </a:fld>
            <a:endParaRPr lang="de-DE" sz="1400" dirty="0"/>
          </a:p>
        </p:txBody>
      </p:sp>
      <p:sp>
        <p:nvSpPr>
          <p:cNvPr id="79" name="Textplatzhalter 2">
            <a:extLst>
              <a:ext uri="{FF2B5EF4-FFF2-40B4-BE49-F238E27FC236}">
                <a16:creationId xmlns:a16="http://schemas.microsoft.com/office/drawing/2014/main" id="{236704A3-D3C6-F698-FB00-4F1BB44102D1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7526338" y="2571750"/>
            <a:ext cx="11414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2729F748-D163-40F3-8C9E-C72FC2AD48A6}" type="datetime'S''''''''eman''''''t''i''''c ''''''''Err''o''''r'''''''''">
              <a:rPr lang="de-DE" altLang="en-US" sz="1400" smtClean="0"/>
              <a:pPr/>
              <a:t>Semantic Error</a:t>
            </a:fld>
            <a:endParaRPr lang="de-DE" sz="1400" dirty="0"/>
          </a:p>
        </p:txBody>
      </p:sp>
      <p:sp>
        <p:nvSpPr>
          <p:cNvPr id="70" name="Textplatzhalter 2">
            <a:extLst>
              <a:ext uri="{FF2B5EF4-FFF2-40B4-BE49-F238E27FC236}">
                <a16:creationId xmlns:a16="http://schemas.microsoft.com/office/drawing/2014/main" id="{369CC70F-F098-5EB1-748A-CEFF4E114A78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7526338" y="2825750"/>
            <a:ext cx="8524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129668AF-3AE5-46D8-A4FF-6FE1619123AB}" type="datetime'''''''S''''''u''cce''s''''''''''''''''s''''''''''''''ful'">
              <a:rPr lang="de-DE" altLang="en-US" sz="1400" smtClean="0"/>
              <a:pPr/>
              <a:t>Successful</a:t>
            </a:fld>
            <a:endParaRPr lang="de-DE" sz="14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34A11B6-D31A-7FBB-84BC-7C89948AD744}"/>
              </a:ext>
            </a:extLst>
          </p:cNvPr>
          <p:cNvSpPr txBox="1"/>
          <p:nvPr/>
        </p:nvSpPr>
        <p:spPr>
          <a:xfrm>
            <a:off x="7116762" y="3510290"/>
            <a:ext cx="1960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Modell: GPT-3.5 Turbo</a:t>
            </a:r>
          </a:p>
        </p:txBody>
      </p:sp>
    </p:spTree>
    <p:extLst>
      <p:ext uri="{BB962C8B-B14F-4D97-AF65-F5344CB8AC3E}">
        <p14:creationId xmlns:p14="http://schemas.microsoft.com/office/powerpoint/2010/main" val="288013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126AD562-EB5D-FA06-A911-D2E4515967D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96708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498" imgH="499" progId="TCLayout.ActiveDocument.1">
                  <p:embed/>
                </p:oleObj>
              </mc:Choice>
              <mc:Fallback>
                <p:oleObj name="think-cell Folie" r:id="rId22" imgW="498" imgH="49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26AD562-EB5D-FA06-A911-D2E4515967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hart 3">
            <a:extLst>
              <a:ext uri="{FF2B5EF4-FFF2-40B4-BE49-F238E27FC236}">
                <a16:creationId xmlns:a16="http://schemas.microsoft.com/office/drawing/2014/main" id="{1BB7DC94-E0F2-691D-D3E6-33FD89E75424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34572602"/>
              </p:ext>
            </p:extLst>
          </p:nvPr>
        </p:nvGraphicFramePr>
        <p:xfrm>
          <a:off x="1387475" y="2459038"/>
          <a:ext cx="7162800" cy="3041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sp>
        <p:nvSpPr>
          <p:cNvPr id="6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1698625" y="5475287"/>
            <a:ext cx="18732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BDBC853-420D-44FF-8778-B9B8F35139A5}" type="datetime'''''''''''Ca''l''''c''''''u''''l''a''''t''ed Co''lu''mns'">
              <a:rPr lang="de-DE" altLang="en-US" sz="18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/>
              <a:t>Calculated Columns</a:t>
            </a:fld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0F11C826-14CA-645C-B47A-7447088EED94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4522788" y="5475287"/>
            <a:ext cx="889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3D36576-ECAF-4E41-9022-5FFE38B86DA6}" type="datetime'''''''M''''''''''e''''a''''''''''''s''u''''''''''r''''es'''">
              <a:rPr lang="de-DE" altLang="en-US" sz="18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/>
              <a:t>Measures</a:t>
            </a:fld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99665219-A342-069E-015C-529553D45B3B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6480175" y="5475287"/>
            <a:ext cx="16414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08A2B14-5C01-491E-B947-6C643FF12810}" type="datetime'C''''''''alc''''''''''''ula''t''''ed ''''Ta''b''''l''es'">
              <a:rPr lang="de-DE" altLang="en-US" sz="18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/>
              <a:t>Calculated Tables</a:t>
            </a:fld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8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1701800" y="2132013"/>
            <a:ext cx="6397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8CA13FA-1940-490A-8ECC-584E2BD7AD7C}" type="datetime'''''''''''''''''''''''''''''''25''''''''7'''">
              <a:rPr lang="de-DE" altLang="en-US" sz="1400" smtClean="0"/>
              <a:pPr/>
              <a:t>257</a:t>
            </a:fld>
            <a:br>
              <a:rPr lang="de-DE" altLang="en-US" sz="1400" dirty="0">
                <a:effectLst/>
              </a:rPr>
            </a:br>
            <a:r>
              <a:rPr lang="de-DE" altLang="en-US" sz="1400" dirty="0">
                <a:effectLst/>
              </a:rPr>
              <a:t>(</a:t>
            </a:r>
            <a:fld id="{E4FB8A6B-C684-4161-B29A-D6107CADB471}" type="datetime'''''''4''''4'''',''''1''''''%'''''''">
              <a:rPr lang="de-DE" altLang="en-US" sz="1400" smtClean="0"/>
              <a:pPr/>
              <a:t>44,1%</a:t>
            </a:fld>
            <a:r>
              <a:rPr lang="de-DE" altLang="en-US" sz="1400" dirty="0">
                <a:effectLst/>
              </a:rPr>
              <a:t>)</a:t>
            </a:r>
            <a:endParaRPr lang="de-DE" sz="1400" dirty="0"/>
          </a:p>
        </p:txBody>
      </p:sp>
      <p:sp>
        <p:nvSpPr>
          <p:cNvPr id="138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2316163" y="2720975"/>
            <a:ext cx="6397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4B52BBD-FA76-4BE0-A884-1875B0191378}" type="datetime'''''''''''''''''''''''''''''''2''''''''''''0''''''''4'''">
              <a:rPr lang="de-DE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204</a:t>
            </a:fld>
            <a:br>
              <a:rPr lang="de-DE" altLang="en-US" sz="1400">
                <a:effectLst/>
              </a:rPr>
            </a:br>
            <a:r>
              <a:rPr lang="de-DE" altLang="en-US" sz="1400">
                <a:effectLst/>
              </a:rPr>
              <a:t>(</a:t>
            </a:r>
            <a:fld id="{79377DED-B6E3-4C1A-9E6C-F7A51FD2A300}" type="datetime'''3''''''''''''''''''''''''''''''''''''5'',''''''''''''0%'">
              <a:rPr lang="de-DE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35,0%</a:t>
            </a:fld>
            <a:r>
              <a:rPr lang="de-DE" sz="1400"/>
              <a:t>)</a:t>
            </a:r>
            <a:endParaRPr lang="de-DE" sz="1400" dirty="0"/>
          </a:p>
        </p:txBody>
      </p:sp>
      <p:sp>
        <p:nvSpPr>
          <p:cNvPr id="139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2928938" y="3633788"/>
            <a:ext cx="6397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B577732-215B-4A39-9DBB-EDBAFE7CDA6E}" type="datetime'''''''1''''2''2'''''''''''''''''''''''''''''''''''''''''''''''">
              <a:rPr lang="de-DE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122</a:t>
            </a:fld>
            <a:br>
              <a:rPr lang="de-DE" altLang="en-US" sz="1400">
                <a:effectLst/>
              </a:rPr>
            </a:br>
            <a:r>
              <a:rPr lang="de-DE" altLang="en-US" sz="1400">
                <a:effectLst/>
              </a:rPr>
              <a:t>(</a:t>
            </a:r>
            <a:fld id="{5CAC6C57-DAFE-4633-94BE-C1CC2D23210E}" type="datetime'''2''0'''''''',''''9''''''%'''''''''''''''">
              <a:rPr lang="de-DE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20,9%</a:t>
            </a:fld>
            <a:r>
              <a:rPr lang="de-DE" sz="1400"/>
              <a:t>)</a:t>
            </a:r>
            <a:endParaRPr lang="de-DE" sz="1400" dirty="0"/>
          </a:p>
        </p:txBody>
      </p:sp>
      <p:sp>
        <p:nvSpPr>
          <p:cNvPr id="140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4033838" y="3287713"/>
            <a:ext cx="6397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A0133F0-D23A-4303-B35A-038E99B93D0C}" type="datetime'''''''''1''''''''''53'''''''''''''">
              <a:rPr lang="de-DE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153</a:t>
            </a:fld>
            <a:br>
              <a:rPr lang="de-DE" altLang="en-US" sz="1400">
                <a:effectLst/>
              </a:rPr>
            </a:br>
            <a:r>
              <a:rPr lang="de-DE" altLang="en-US" sz="1400">
                <a:effectLst/>
              </a:rPr>
              <a:t>(</a:t>
            </a:r>
            <a:fld id="{592FF861-C26B-436C-9B24-55A07E2F1F58}" type="datetime'''''''''33'''''''''',''''8''''''''''''''''''%'''''''''">
              <a:rPr lang="de-DE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33,8%</a:t>
            </a:fld>
            <a:r>
              <a:rPr lang="de-DE" sz="1400"/>
              <a:t>)</a:t>
            </a:r>
            <a:endParaRPr lang="de-DE" sz="1400" dirty="0"/>
          </a:p>
        </p:txBody>
      </p:sp>
      <p:sp>
        <p:nvSpPr>
          <p:cNvPr id="141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648200" y="3365500"/>
            <a:ext cx="6397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540FA7C-9C11-4E04-8A89-2C12E51C8852}" type="datetime'''''''1''''4''''''''''6'''''">
              <a:rPr lang="de-DE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146</a:t>
            </a:fld>
            <a:br>
              <a:rPr lang="de-DE" altLang="en-US" sz="1400">
                <a:effectLst/>
              </a:rPr>
            </a:br>
            <a:r>
              <a:rPr lang="de-DE" altLang="en-US" sz="1400">
                <a:effectLst/>
              </a:rPr>
              <a:t>(</a:t>
            </a:r>
            <a:fld id="{759C1298-AC61-4553-83C5-B73F9571BED6}" type="datetime'''''''''''''''''3''''''2'',''''2''''''''''''%'''">
              <a:rPr lang="de-DE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32,2%</a:t>
            </a:fld>
            <a:r>
              <a:rPr lang="de-DE" sz="1400"/>
              <a:t>)</a:t>
            </a:r>
            <a:endParaRPr lang="de-DE" sz="1400" dirty="0"/>
          </a:p>
        </p:txBody>
      </p:sp>
      <p:sp>
        <p:nvSpPr>
          <p:cNvPr id="142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5262563" y="3276600"/>
            <a:ext cx="6397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DE66CA9-C334-4E54-9816-8EAE0722191C}" type="datetime'''''1''''''''''''''''5''''''''''''''4'''''''''">
              <a:rPr lang="de-DE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154</a:t>
            </a:fld>
            <a:br>
              <a:rPr lang="de-DE" altLang="en-US" sz="1400">
                <a:effectLst/>
              </a:rPr>
            </a:br>
            <a:r>
              <a:rPr lang="de-DE" altLang="en-US" sz="1400">
                <a:effectLst/>
              </a:rPr>
              <a:t>(</a:t>
            </a:r>
            <a:fld id="{F6509B0B-B14B-4C62-9990-A29BF886E10C}" type="datetime'''''''3''''''''''''''''''''4,''0''''''''''%'''''''''''''''''''">
              <a:rPr lang="de-DE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34,0%</a:t>
            </a:fld>
            <a:r>
              <a:rPr lang="de-DE" sz="1400"/>
              <a:t>)</a:t>
            </a:r>
            <a:endParaRPr lang="de-DE" sz="1400" dirty="0"/>
          </a:p>
        </p:txBody>
      </p:sp>
      <p:sp>
        <p:nvSpPr>
          <p:cNvPr id="143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6367463" y="2887663"/>
            <a:ext cx="6397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780283B-ECD7-4307-93DE-7B751B775755}" type="datetime'''''''''''''''''''''''1''''''''''''''''''''''''8''''''9'">
              <a:rPr lang="de-DE" altLang="en-US" sz="1400" smtClean="0"/>
              <a:pPr/>
              <a:t>189</a:t>
            </a:fld>
            <a:br>
              <a:rPr lang="de-DE" altLang="en-US" sz="1400">
                <a:effectLst/>
              </a:rPr>
            </a:br>
            <a:r>
              <a:rPr lang="de-DE" altLang="en-US" sz="1400">
                <a:effectLst/>
              </a:rPr>
              <a:t>(</a:t>
            </a:r>
            <a:fld id="{B0F6EA3A-ADB4-4E47-9B6F-6E5F50555952}" type="datetime'''4''''''''''2'''''''''',''''''''''''8''%'''''''''">
              <a:rPr lang="de-DE" altLang="en-US" sz="1400" smtClean="0"/>
              <a:pPr/>
              <a:t>42,8%</a:t>
            </a:fld>
            <a:r>
              <a:rPr lang="de-DE" sz="1400"/>
              <a:t>)</a:t>
            </a:r>
            <a:endParaRPr lang="de-DE" sz="1400" dirty="0"/>
          </a:p>
        </p:txBody>
      </p:sp>
      <p:sp>
        <p:nvSpPr>
          <p:cNvPr id="144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6981825" y="3611563"/>
            <a:ext cx="6397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5F58968-768C-46CF-8648-F5AC2BE21BEC}" type="datetime'1''''''''''''''''''''''''''''''2''''4'''''''''''''''''''">
              <a:rPr lang="de-DE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124</a:t>
            </a:fld>
            <a:br>
              <a:rPr lang="de-DE" altLang="en-US" sz="1400">
                <a:effectLst/>
              </a:rPr>
            </a:br>
            <a:r>
              <a:rPr lang="de-DE" altLang="en-US" sz="1400">
                <a:effectLst/>
              </a:rPr>
              <a:t>(</a:t>
            </a:r>
            <a:fld id="{1D36EC87-328F-443E-8DDE-CB1E0D7BB500}" type="datetime'''''2''''''''8'''''''''''''''''''''',''''''1%'''''''''''''">
              <a:rPr lang="de-DE" altLang="en-US" sz="1400" smtClean="0"/>
              <a:pPr/>
              <a:t>28,1%</a:t>
            </a:fld>
            <a:r>
              <a:rPr lang="de-DE" sz="1400"/>
              <a:t>)</a:t>
            </a:r>
            <a:endParaRPr lang="de-DE" sz="1400" dirty="0"/>
          </a:p>
        </p:txBody>
      </p:sp>
      <p:sp>
        <p:nvSpPr>
          <p:cNvPr id="145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7594600" y="3554413"/>
            <a:ext cx="6397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7D94ED7-1E10-491D-BA2F-863851DAAFCB}" type="datetime'''''''''''''''''''''''''''''''''1''''''''2''''9'''''''''''''''">
              <a:rPr lang="de-DE" altLang="en-US" sz="1400" smtClean="0"/>
              <a:pPr/>
              <a:t>129</a:t>
            </a:fld>
            <a:br>
              <a:rPr lang="de-DE" altLang="en-US" sz="1400">
                <a:effectLst/>
              </a:rPr>
            </a:br>
            <a:r>
              <a:rPr lang="de-DE" altLang="en-US" sz="1400">
                <a:effectLst/>
              </a:rPr>
              <a:t>(</a:t>
            </a:r>
            <a:fld id="{9F4B7EE3-8D3B-471A-A65F-2C08785C730C}" type="datetime'''''''''''2''9'''''''''''',''''''2''''''''''%'''''''''">
              <a:rPr lang="de-DE" altLang="en-US" sz="1400" smtClean="0"/>
              <a:pPr/>
              <a:t>29,2%</a:t>
            </a:fld>
            <a:r>
              <a:rPr lang="de-DE" sz="1400"/>
              <a:t>)</a:t>
            </a:r>
            <a:endParaRPr lang="de-DE" sz="14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948B9B3-B676-39C8-87A6-373129FE6897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8934450" y="2273300"/>
            <a:ext cx="250825" cy="187325"/>
          </a:xfrm>
          <a:prstGeom prst="rect">
            <a:avLst/>
          </a:prstGeom>
          <a:solidFill>
            <a:srgbClr val="9DB1CF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4CB22D5-EC41-7930-C5F6-88FD3697B81A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8934450" y="2527300"/>
            <a:ext cx="250825" cy="187325"/>
          </a:xfrm>
          <a:prstGeom prst="rect">
            <a:avLst/>
          </a:prstGeom>
          <a:solidFill>
            <a:srgbClr val="4C6C9C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D3C4EFAA-5BCC-DF9B-DB4E-33EF7B00503C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8934450" y="2781300"/>
            <a:ext cx="250825" cy="187325"/>
          </a:xfrm>
          <a:prstGeom prst="rect">
            <a:avLst/>
          </a:prstGeom>
          <a:solidFill>
            <a:schemeClr val="folHlink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306E25E6-0321-8A60-1C7F-C6526DB263A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9236075" y="2284413"/>
            <a:ext cx="3143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D018F245-3951-4DF9-BBEA-A65E9E00D644}" type="datetime'''''''''''''''''''L''''o''''''''''''''''''''''''''''w'''''''">
              <a:rPr lang="de-DE" altLang="en-US" sz="1400" smtClean="0"/>
              <a:pPr/>
              <a:t>Low</a:t>
            </a:fld>
            <a:endParaRPr lang="de-DE" sz="1400" dirty="0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9236075" y="2538413"/>
            <a:ext cx="6286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77B8CD33-1E6B-4B74-8125-3FA0C3EAC290}" type="datetime'''''''''''''M''''''''''''ed''''''''i''''''''u''''''''m'''">
              <a:rPr lang="de-DE" altLang="en-US" sz="1400" smtClean="0"/>
              <a:pPr/>
              <a:t>Medium</a:t>
            </a:fld>
            <a:endParaRPr lang="de-DE" sz="1400" dirty="0"/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FD97178A-5B11-3668-A4CA-501EF5A73494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9236075" y="2792413"/>
            <a:ext cx="3778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871FD6F9-1B89-4A28-ABE4-9E1E376EB98A}" type="datetime'''''H''''''ar''''''''''''d'''">
              <a:rPr lang="de-DE" altLang="en-US" sz="1400" smtClean="0"/>
              <a:pPr/>
              <a:t>Hard</a:t>
            </a:fld>
            <a:endParaRPr lang="de-DE" sz="1400" dirty="0"/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046FA504-4B6C-6807-8ACA-E5B0D98F1CAB}"/>
              </a:ext>
            </a:extLst>
          </p:cNvPr>
          <p:cNvSpPr txBox="1"/>
          <p:nvPr/>
        </p:nvSpPr>
        <p:spPr>
          <a:xfrm>
            <a:off x="1698625" y="1352054"/>
            <a:ext cx="7915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Verteilung erfolgreicher Evaluierungen nach Komplexitätsgrad</a:t>
            </a: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DCA2CC24-70DB-5C1A-1772-E6BD2C0E4059}"/>
              </a:ext>
            </a:extLst>
          </p:cNvPr>
          <p:cNvSpPr txBox="1"/>
          <p:nvPr/>
        </p:nvSpPr>
        <p:spPr>
          <a:xfrm>
            <a:off x="8372475" y="3055354"/>
            <a:ext cx="18764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Insgesamt 45 Prompts, aufgeteilt in 15 Prompts pro Anwendungsfall und 5 Prompts pro Schwierigkeitsstufe.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F0DB1DE-7DDD-9870-5E31-CFA3196C4613}"/>
              </a:ext>
            </a:extLst>
          </p:cNvPr>
          <p:cNvSpPr txBox="1"/>
          <p:nvPr/>
        </p:nvSpPr>
        <p:spPr>
          <a:xfrm>
            <a:off x="8329613" y="4357313"/>
            <a:ext cx="1960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Modell: GPT-3.5 Turbo</a:t>
            </a:r>
          </a:p>
        </p:txBody>
      </p:sp>
    </p:spTree>
    <p:extLst>
      <p:ext uri="{BB962C8B-B14F-4D97-AF65-F5344CB8AC3E}">
        <p14:creationId xmlns:p14="http://schemas.microsoft.com/office/powerpoint/2010/main" val="89666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126AD562-EB5D-FA06-A911-D2E4515967D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940728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3" imgW="498" imgH="499" progId="TCLayout.ActiveDocument.1">
                  <p:embed/>
                </p:oleObj>
              </mc:Choice>
              <mc:Fallback>
                <p:oleObj name="think-cell Folie" r:id="rId13" imgW="498" imgH="49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26AD562-EB5D-FA06-A911-D2E4515967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" name="Textfeld 150">
            <a:extLst>
              <a:ext uri="{FF2B5EF4-FFF2-40B4-BE49-F238E27FC236}">
                <a16:creationId xmlns:a16="http://schemas.microsoft.com/office/drawing/2014/main" id="{046FA504-4B6C-6807-8ACA-E5B0D98F1CAB}"/>
              </a:ext>
            </a:extLst>
          </p:cNvPr>
          <p:cNvSpPr txBox="1"/>
          <p:nvPr/>
        </p:nvSpPr>
        <p:spPr>
          <a:xfrm>
            <a:off x="1851916" y="1444684"/>
            <a:ext cx="7662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Verteilung der Evaluierungen nach Komplexitätsgrad für den Anwendungsfall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F0DB1DE-7DDD-9870-5E31-CFA3196C4613}"/>
              </a:ext>
            </a:extLst>
          </p:cNvPr>
          <p:cNvSpPr txBox="1"/>
          <p:nvPr/>
        </p:nvSpPr>
        <p:spPr>
          <a:xfrm>
            <a:off x="7827962" y="4428431"/>
            <a:ext cx="1960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Modell: GPT-3.5 Turbo</a:t>
            </a:r>
          </a:p>
        </p:txBody>
      </p:sp>
      <p:graphicFrame>
        <p:nvGraphicFramePr>
          <p:cNvPr id="157" name="Chart 3">
            <a:extLst>
              <a:ext uri="{FF2B5EF4-FFF2-40B4-BE49-F238E27FC236}">
                <a16:creationId xmlns:a16="http://schemas.microsoft.com/office/drawing/2014/main" id="{5E9E1A44-A616-0639-C05D-7085E113D4F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3974892"/>
              </p:ext>
            </p:extLst>
          </p:nvPr>
        </p:nvGraphicFramePr>
        <p:xfrm>
          <a:off x="2403475" y="2022475"/>
          <a:ext cx="5278438" cy="3167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1985963" y="2644775"/>
            <a:ext cx="3714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616AE9E-E5C6-4A3E-95CA-BF4E75033546}" type="datetime'''''''''''''''''L''''''''o''''''w'''''''''''">
              <a:rPr lang="de-DE" altLang="en-US" sz="16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/>
              <a:t>Low</a:t>
            </a:fld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666875" y="3495675"/>
            <a:ext cx="6905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EAC391B-E5A1-4BAA-887B-5AAC30B7919A}" type="datetime'''''''M''''''''ed''i''''''''''''''''''''u''''''m'''''''">
              <a:rPr lang="de-DE" altLang="en-US" sz="16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/>
              <a:t>Medium</a:t>
            </a:fld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1951038" y="4348163"/>
            <a:ext cx="4064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F13F416-FEF6-4BFC-B1D9-046E0950A845}" type="datetime'''H''''''''''''''''''''''''''a''''''''''''''r''''''d'''">
              <a:rPr lang="de-DE" altLang="en-US" sz="16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/>
              <a:t>Hard</a:t>
            </a:fld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237507F-1811-48C5-F144-060DA7E8D126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8123238" y="2516188"/>
            <a:ext cx="250825" cy="187325"/>
          </a:xfrm>
          <a:prstGeom prst="rect">
            <a:avLst/>
          </a:prstGeom>
          <a:solidFill>
            <a:srgbClr val="000000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645E0CCC-AD41-2661-DEFF-A7BC5141C3BB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8123238" y="2770188"/>
            <a:ext cx="250825" cy="187325"/>
          </a:xfrm>
          <a:prstGeom prst="rect">
            <a:avLst/>
          </a:prstGeom>
          <a:solidFill>
            <a:srgbClr val="969696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ED4A4323-8EBC-F746-C506-5023B268819B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8123238" y="3024188"/>
            <a:ext cx="250825" cy="187325"/>
          </a:xfrm>
          <a:prstGeom prst="rect">
            <a:avLst/>
          </a:prstGeom>
          <a:solidFill>
            <a:srgbClr val="C30C3E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8424863" y="2527300"/>
            <a:ext cx="8524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9ECF9600-79A9-4C82-BD65-D99A0BF172F7}" type="datetime'''Su''c''''c''''''''''''es''sf''''u''''''''''''''''''''l'''''">
              <a:rPr lang="de-DE" altLang="en-US" sz="14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Successful</a:t>
            </a:fld>
            <a:endParaRPr lang="de-DE" sz="1400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8424863" y="2781300"/>
            <a:ext cx="11414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C8212213-A2E4-40A6-9734-F7613D6B2796}" type="datetime'''''''Sema''''''''''''nti''''''''''''''c'''' E''''rr''o''r'">
              <a:rPr lang="de-DE" altLang="en-US" sz="1400" smtClean="0"/>
              <a:pPr/>
              <a:t>Semantic Error</a:t>
            </a:fld>
            <a:endParaRPr lang="de-DE" sz="1400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8424863" y="3035300"/>
            <a:ext cx="9175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44495EA2-B740-4799-9E9E-41FBE2C3A631}" type="datetime'''S''''y''''''n''''t''''a''x'' E''''''r''''r''o''r'''''''''''">
              <a:rPr lang="de-DE" altLang="en-US" sz="1400" smtClean="0"/>
              <a:pPr/>
              <a:t>Syntax Error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57542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126AD562-EB5D-FA06-A911-D2E4515967D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77078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0" imgW="498" imgH="499" progId="TCLayout.ActiveDocument.1">
                  <p:embed/>
                </p:oleObj>
              </mc:Choice>
              <mc:Fallback>
                <p:oleObj name="think-cell Folie" r:id="rId20" imgW="498" imgH="49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26AD562-EB5D-FA06-A911-D2E4515967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Chart 3">
            <a:extLst>
              <a:ext uri="{FF2B5EF4-FFF2-40B4-BE49-F238E27FC236}">
                <a16:creationId xmlns:a16="http://schemas.microsoft.com/office/drawing/2014/main" id="{82817BB8-4F78-782B-7441-96572915C5C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4017302"/>
              </p:ext>
            </p:extLst>
          </p:nvPr>
        </p:nvGraphicFramePr>
        <p:xfrm>
          <a:off x="1695450" y="1947863"/>
          <a:ext cx="8926513" cy="3790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cxnSp>
        <p:nvCxnSpPr>
          <p:cNvPr id="269" name="Gerader Verbinder 268">
            <a:extLst>
              <a:ext uri="{FF2B5EF4-FFF2-40B4-BE49-F238E27FC236}">
                <a16:creationId xmlns:a16="http://schemas.microsoft.com/office/drawing/2014/main" id="{7BDABCCC-C8C9-21C6-53C3-22F9854266E3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3238500" y="1717676"/>
            <a:ext cx="0" cy="1636713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Gerader Verbinder 269">
            <a:extLst>
              <a:ext uri="{FF2B5EF4-FFF2-40B4-BE49-F238E27FC236}">
                <a16:creationId xmlns:a16="http://schemas.microsoft.com/office/drawing/2014/main" id="{4EB68D70-E203-4809-7506-A1E5E9F56ED6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 flipH="1">
            <a:off x="2508250" y="1717675"/>
            <a:ext cx="730250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Gerader Verbinder 270">
            <a:extLst>
              <a:ext uri="{FF2B5EF4-FFF2-40B4-BE49-F238E27FC236}">
                <a16:creationId xmlns:a16="http://schemas.microsoft.com/office/drawing/2014/main" id="{BD4122B8-9740-0876-2267-CE1BE6FE3C1E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2508250" y="1717675"/>
            <a:ext cx="0" cy="46355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42E8EC1-52E2-E92D-D851-6904A467805F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 flipV="1">
            <a:off x="7618413" y="3727449"/>
            <a:ext cx="0" cy="10541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2AB631F8-4C9A-8FDC-8817-0EE6FF2F01E6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 bwMode="auto">
          <a:xfrm flipH="1">
            <a:off x="6888163" y="3727450"/>
            <a:ext cx="730250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610E3AA0-DC4F-0B8E-534C-E90A8B78561E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>
            <a:off x="6888163" y="3727451"/>
            <a:ext cx="0" cy="28892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Textplatzhalter 2">
            <a:extLst>
              <a:ext uri="{FF2B5EF4-FFF2-40B4-BE49-F238E27FC236}">
                <a16:creationId xmlns:a16="http://schemas.microsoft.com/office/drawing/2014/main" id="{4F65955F-696D-BE54-96D6-DEB7F2EC0533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2517775" y="5426075"/>
            <a:ext cx="7112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E2ABC30-A7CB-47DC-91C1-5BE7B8214BF3}" type="datetime'''''''''''Ge''sam''''''''''t'''''''''''">
              <a:rPr lang="de-DE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Gesamt</a:t>
            </a:fld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34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4127500" y="5426075"/>
            <a:ext cx="18732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199DEBD-A351-4243-8AD5-B0033865CF99}" type="datetime'''''Calc''u''''''la''''ted'''' ''''''''''''''Co''''lu''m''ns'">
              <a:rPr lang="de-DE" altLang="en-US" sz="18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/>
              <a:t>Calculated Columns</a:t>
            </a:fld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42" name="Textplatzhalter 2">
            <a:extLst>
              <a:ext uri="{FF2B5EF4-FFF2-40B4-BE49-F238E27FC236}">
                <a16:creationId xmlns:a16="http://schemas.microsoft.com/office/drawing/2014/main" id="{A7C7D12C-D443-FDD7-E7ED-8905D86928A8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6808788" y="5426075"/>
            <a:ext cx="889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7A3A8FF-D5EA-4753-A2CF-D512161FC012}" type="datetime'''Me''''''''a''''''s''ur''es'''''''''''''''''''">
              <a:rPr lang="de-DE" altLang="en-US" sz="18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/>
              <a:t>Measures</a:t>
            </a:fld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45" name="Textplatzhalter 2">
            <a:extLst>
              <a:ext uri="{FF2B5EF4-FFF2-40B4-BE49-F238E27FC236}">
                <a16:creationId xmlns:a16="http://schemas.microsoft.com/office/drawing/2014/main" id="{DE84FB1D-BD6B-37C9-44B9-7087F39CEF2C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8623300" y="5426075"/>
            <a:ext cx="16414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9455C2B-55B9-4E6B-99E4-B9DBB898066D}" type="datetime'''Ca''''''lcu''''''late''''d'' ''''''Ta''''''''b''''''le''s'''">
              <a:rPr lang="de-DE" altLang="en-US" sz="18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/>
              <a:t>Calculated Tables</a:t>
            </a:fld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67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2319338" y="1408113"/>
            <a:ext cx="1109663" cy="620713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4CB226A-04C8-490C-8513-28F490039647}" type="datetime'''''''+''''''''''''3''''''''''''''''''''8''2'''''''''''">
              <a:rPr lang="de-DE" altLang="en-US" sz="1600" b="1" smtClean="0">
                <a:effectLst/>
              </a:rPr>
              <a:pPr/>
              <a:t>+382</a:t>
            </a:fld>
            <a:br>
              <a:rPr lang="de-DE" altLang="en-US" sz="1600" b="1">
                <a:effectLst/>
              </a:rPr>
            </a:br>
            <a:r>
              <a:rPr lang="de-DE" altLang="en-US" sz="1600" b="1">
                <a:effectLst/>
              </a:rPr>
              <a:t>(</a:t>
            </a:r>
            <a:fld id="{81A4E8B0-6ABC-4C23-B5E8-F4B8AF526806}" type="datetime'''''''+''''''''''''''''''''''''6''9'''''''''''',''7''''''%'">
              <a:rPr lang="de-DE" altLang="en-US" sz="1600" b="1" smtClean="0">
                <a:effectLst/>
              </a:rPr>
              <a:pPr/>
              <a:t>+69,7%</a:t>
            </a:fld>
            <a:r>
              <a:rPr lang="de-DE" altLang="en-US" sz="1600" b="1">
                <a:effectLst/>
              </a:rPr>
              <a:t>)</a:t>
            </a:r>
            <a:endParaRPr lang="de-DE" sz="1600" b="1" dirty="0"/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6772275" y="3590925"/>
            <a:ext cx="962025" cy="273050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758A0A3-A888-4019-8144-BFC99B000852}" type="datetime'''+2''''44'''',''''''''''''''''''''''''''1%'''''''''''''">
              <a:rPr lang="de-DE" altLang="en-US" sz="1400" b="1" smtClean="0">
                <a:effectLst/>
              </a:rPr>
              <a:pPr/>
              <a:t>+244,1%</a:t>
            </a:fld>
            <a:endParaRPr lang="de-DE" sz="1400" b="1" dirty="0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F5DD8EC4-B863-D07F-CCDD-EDCAEC15E8A7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9072563" y="1654175"/>
            <a:ext cx="250825" cy="187325"/>
          </a:xfrm>
          <a:prstGeom prst="rect">
            <a:avLst/>
          </a:prstGeom>
          <a:solidFill>
            <a:srgbClr val="000000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71F9138D-DF7A-E180-3BBE-24E930A0BE09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9072563" y="1908175"/>
            <a:ext cx="250825" cy="187325"/>
          </a:xfrm>
          <a:prstGeom prst="rect">
            <a:avLst/>
          </a:prstGeom>
          <a:solidFill>
            <a:srgbClr val="C0C0C0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9374188" y="1665288"/>
            <a:ext cx="6492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D7D682BB-2940-4EC1-8F5F-EC3CE40478B2}" type="datetime'''E''''''ng''''''''''''''''''''''''''''''l''''''i''''s''c''h'">
              <a:rPr lang="de-DE" altLang="en-US" sz="1400" smtClean="0"/>
              <a:pPr/>
              <a:t>Englisch</a:t>
            </a:fld>
            <a:endParaRPr lang="de-DE" sz="1400" dirty="0"/>
          </a:p>
        </p:txBody>
      </p:sp>
      <p:sp>
        <p:nvSpPr>
          <p:cNvPr id="133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9374188" y="1919288"/>
            <a:ext cx="6508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EE7406AB-4AE7-48F4-BDB0-2D9D8BFD42C3}" type="datetime'''''D''e''''''ut''''''''''''''''''''''''''''sc''h'''''''''''''">
              <a:rPr lang="de-DE" altLang="en-US" sz="1400" smtClean="0"/>
              <a:pPr/>
              <a:t>Deutsch</a:t>
            </a:fld>
            <a:endParaRPr lang="de-DE" sz="1400" dirty="0"/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27C5A878-5BBB-2E8D-51AF-56B519B7DFCF}"/>
              </a:ext>
            </a:extLst>
          </p:cNvPr>
          <p:cNvSpPr txBox="1"/>
          <p:nvPr/>
        </p:nvSpPr>
        <p:spPr>
          <a:xfrm>
            <a:off x="2167218" y="718403"/>
            <a:ext cx="7982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Vergleich der erfolgreichen Tests zwischen den Sprachen Englisch und Deutsch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3096789-DF79-1C18-D955-37AAD65D5A94}"/>
              </a:ext>
            </a:extLst>
          </p:cNvPr>
          <p:cNvSpPr txBox="1"/>
          <p:nvPr/>
        </p:nvSpPr>
        <p:spPr>
          <a:xfrm>
            <a:off x="8623300" y="2201863"/>
            <a:ext cx="1960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Modell: GPT-3.5 Turbo</a:t>
            </a:r>
          </a:p>
        </p:txBody>
      </p:sp>
    </p:spTree>
    <p:extLst>
      <p:ext uri="{BB962C8B-B14F-4D97-AF65-F5344CB8AC3E}">
        <p14:creationId xmlns:p14="http://schemas.microsoft.com/office/powerpoint/2010/main" val="215605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126AD562-EB5D-FA06-A911-D2E4515967D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442892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6" imgW="498" imgH="499" progId="TCLayout.ActiveDocument.1">
                  <p:embed/>
                </p:oleObj>
              </mc:Choice>
              <mc:Fallback>
                <p:oleObj name="think-cell Folie" r:id="rId16" imgW="498" imgH="49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26AD562-EB5D-FA06-A911-D2E4515967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Chart 3">
            <a:extLst>
              <a:ext uri="{FF2B5EF4-FFF2-40B4-BE49-F238E27FC236}">
                <a16:creationId xmlns:a16="http://schemas.microsoft.com/office/drawing/2014/main" id="{3ACD7EB8-E736-8040-43B5-E1BFDC32F3C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57248488"/>
              </p:ext>
            </p:extLst>
          </p:nvPr>
        </p:nvGraphicFramePr>
        <p:xfrm>
          <a:off x="4618038" y="2605088"/>
          <a:ext cx="6151562" cy="320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112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4862513" y="5570539"/>
            <a:ext cx="16700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6E46D39-4DDD-441C-84C6-DE8DBC24C18B}" type="datetime'C''acl''''''u''lated ''C''o''l''um''''''''n''s'''''''''">
              <a:rPr lang="de-DE" altLang="en-US" sz="16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/>
              <a:t>Caclulated Columns</a:t>
            </a:fld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0" name="Textplatzhalter 2">
            <a:extLst>
              <a:ext uri="{FF2B5EF4-FFF2-40B4-BE49-F238E27FC236}">
                <a16:creationId xmlns:a16="http://schemas.microsoft.com/office/drawing/2014/main" id="{5B14A686-A9C7-516A-442A-6B8682C34CD1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7296150" y="5570539"/>
            <a:ext cx="7937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5E23207-EEC5-409E-AFED-11925568B53E}" type="datetime'''M''''''''''''ea''''''''''s''''''''''''''''u''re''''''''s'">
              <a:rPr lang="de-DE" altLang="en-US" sz="16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/>
              <a:t>Measures</a:t>
            </a:fld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3" name="Textplatzhalter 2">
            <a:extLst>
              <a:ext uri="{FF2B5EF4-FFF2-40B4-BE49-F238E27FC236}">
                <a16:creationId xmlns:a16="http://schemas.microsoft.com/office/drawing/2014/main" id="{AA9C4A6F-4AB6-BEE0-BE29-B72F099BA255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8956676" y="5570539"/>
            <a:ext cx="14636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E51563E-76BA-44A1-B03E-BC8EFEA71CBB}" type="datetime'''C''''a''''''l''''cu''l''''''a''te''''d Ta''''''''bles'''">
              <a:rPr lang="de-DE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Calculated Tables</a:t>
            </a:fld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4752EC93-5C78-7034-E2E9-0C39C8FA6AE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526713" y="1724025"/>
            <a:ext cx="285750" cy="214313"/>
          </a:xfrm>
          <a:prstGeom prst="rect">
            <a:avLst/>
          </a:prstGeom>
          <a:solidFill>
            <a:srgbClr val="B2FBF7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32B4FB67-C4D4-5A3F-756C-E6DEDC9BB7C6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10526713" y="2006600"/>
            <a:ext cx="285750" cy="214313"/>
          </a:xfrm>
          <a:prstGeom prst="rect">
            <a:avLst/>
          </a:prstGeom>
          <a:solidFill>
            <a:srgbClr val="4DD7F3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38199BDB-33CF-356B-A911-3350DE3E7984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10526713" y="2289175"/>
            <a:ext cx="285750" cy="214313"/>
          </a:xfrm>
          <a:prstGeom prst="rect">
            <a:avLst/>
          </a:prstGeom>
          <a:solidFill>
            <a:srgbClr val="33A2D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83F15FA1-435F-0B94-AFD3-CA51F4DE373A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526713" y="2571750"/>
            <a:ext cx="285750" cy="214313"/>
          </a:xfrm>
          <a:prstGeom prst="rect">
            <a:avLst/>
          </a:prstGeom>
          <a:solidFill>
            <a:srgbClr val="0C6AAE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10863263" y="1736725"/>
            <a:ext cx="27463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A70A9FB9-2BB7-4CE9-9E6C-B2A18B335B5D}" type="datetime'''''''''''''0'''',''''2'''''''''''''''''''">
              <a:rPr lang="de-DE" altLang="en-US" sz="1600" smtClean="0"/>
              <a:pPr/>
              <a:t>0,2</a:t>
            </a:fld>
            <a:endParaRPr lang="de-DE" sz="1600" dirty="0"/>
          </a:p>
        </p:txBody>
      </p:sp>
      <p:sp>
        <p:nvSpPr>
          <p:cNvPr id="111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0863263" y="2019300"/>
            <a:ext cx="27463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F8070EA3-5F3B-4667-8BF1-23586380948C}" type="datetime'''''''''0'''''',''4'''''''''''''''''''">
              <a:rPr lang="de-DE" altLang="en-US" sz="1600" smtClean="0"/>
              <a:pPr/>
              <a:t>0,4</a:t>
            </a:fld>
            <a:endParaRPr lang="de-DE" sz="1600" dirty="0"/>
          </a:p>
        </p:txBody>
      </p:sp>
      <p:sp>
        <p:nvSpPr>
          <p:cNvPr id="130" name="Textplatzhalter 2">
            <a:extLst>
              <a:ext uri="{FF2B5EF4-FFF2-40B4-BE49-F238E27FC236}">
                <a16:creationId xmlns:a16="http://schemas.microsoft.com/office/drawing/2014/main" id="{FA23390E-6EBA-19FD-34A5-04D405A9D4A6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10863263" y="2301875"/>
            <a:ext cx="27463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65F86B3B-CDC0-4C3D-9A18-D422E825D844}" type="datetime'0'''''''''',''''''''6'''''''''''''''''''''''''''''''''''''''">
              <a:rPr lang="de-DE" altLang="en-US" sz="1600" smtClean="0"/>
              <a:pPr/>
              <a:t>0,6</a:t>
            </a:fld>
            <a:endParaRPr lang="de-DE" sz="1600" dirty="0"/>
          </a:p>
        </p:txBody>
      </p:sp>
      <p:sp>
        <p:nvSpPr>
          <p:cNvPr id="131" name="Textplatzhalter 2">
            <a:extLst>
              <a:ext uri="{FF2B5EF4-FFF2-40B4-BE49-F238E27FC236}">
                <a16:creationId xmlns:a16="http://schemas.microsoft.com/office/drawing/2014/main" id="{20FB00A8-873D-26BD-4523-EB99573B3B56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10863263" y="2584450"/>
            <a:ext cx="27463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AC31F901-47B0-4E3A-8722-36B80CF40756}" type="datetime'''''''''''''''''''''0'''''''''''''''''''''',8'''''''''''''''''">
              <a:rPr lang="de-DE" altLang="en-US" sz="1600" smtClean="0"/>
              <a:pPr/>
              <a:t>0,8</a:t>
            </a:fld>
            <a:endParaRPr lang="de-DE" sz="1600" dirty="0"/>
          </a:p>
        </p:txBody>
      </p:sp>
      <p:graphicFrame>
        <p:nvGraphicFramePr>
          <p:cNvPr id="3" name="Chart 3">
            <a:extLst>
              <a:ext uri="{FF2B5EF4-FFF2-40B4-BE49-F238E27FC236}">
                <a16:creationId xmlns:a16="http://schemas.microsoft.com/office/drawing/2014/main" id="{E214AB0F-8728-AF6F-8B38-C7ABEFEE09B5}"/>
              </a:ext>
            </a:extLst>
          </p:cNvPr>
          <p:cNvGraphicFramePr/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661833197"/>
              </p:ext>
            </p:extLst>
          </p:nvPr>
        </p:nvGraphicFramePr>
        <p:xfrm>
          <a:off x="1062038" y="2030413"/>
          <a:ext cx="3324225" cy="386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259" name="Textfeld 258">
            <a:extLst>
              <a:ext uri="{FF2B5EF4-FFF2-40B4-BE49-F238E27FC236}">
                <a16:creationId xmlns:a16="http://schemas.microsoft.com/office/drawing/2014/main" id="{3797B3EF-A919-DE20-964D-12400C1D3374}"/>
              </a:ext>
            </a:extLst>
          </p:cNvPr>
          <p:cNvSpPr txBox="1"/>
          <p:nvPr/>
        </p:nvSpPr>
        <p:spPr>
          <a:xfrm>
            <a:off x="1785938" y="5803686"/>
            <a:ext cx="187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+mj-lt"/>
                <a:cs typeface="Times New Roman" panose="02020603050405020304" pitchFamily="18" charset="0"/>
              </a:rPr>
              <a:t>1478/3600</a:t>
            </a:r>
            <a:br>
              <a:rPr lang="de-DE" sz="1200" dirty="0">
                <a:latin typeface="+mj-lt"/>
                <a:cs typeface="Times New Roman" panose="02020603050405020304" pitchFamily="18" charset="0"/>
              </a:rPr>
            </a:br>
            <a:r>
              <a:rPr lang="de-DE" sz="1200" dirty="0">
                <a:latin typeface="+mj-lt"/>
                <a:cs typeface="Times New Roman" panose="02020603050405020304" pitchFamily="18" charset="0"/>
              </a:rPr>
              <a:t>41,1%</a:t>
            </a:r>
          </a:p>
        </p:txBody>
      </p:sp>
      <p:sp>
        <p:nvSpPr>
          <p:cNvPr id="261" name="Textfeld 260">
            <a:extLst>
              <a:ext uri="{FF2B5EF4-FFF2-40B4-BE49-F238E27FC236}">
                <a16:creationId xmlns:a16="http://schemas.microsoft.com/office/drawing/2014/main" id="{2545252B-2AC3-414D-F987-15042EFA83EB}"/>
              </a:ext>
            </a:extLst>
          </p:cNvPr>
          <p:cNvSpPr txBox="1"/>
          <p:nvPr/>
        </p:nvSpPr>
        <p:spPr>
          <a:xfrm>
            <a:off x="4806950" y="5803686"/>
            <a:ext cx="187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+mj-lt"/>
                <a:cs typeface="Times New Roman" panose="02020603050405020304" pitchFamily="18" charset="0"/>
              </a:rPr>
              <a:t>583/1200</a:t>
            </a:r>
          </a:p>
          <a:p>
            <a:pPr algn="ctr"/>
            <a:r>
              <a:rPr lang="de-DE" sz="1200" dirty="0">
                <a:latin typeface="+mj-lt"/>
                <a:cs typeface="Times New Roman" panose="02020603050405020304" pitchFamily="18" charset="0"/>
              </a:rPr>
              <a:t>48,6%</a:t>
            </a:r>
          </a:p>
        </p:txBody>
      </p:sp>
      <p:sp>
        <p:nvSpPr>
          <p:cNvPr id="262" name="Textfeld 261">
            <a:extLst>
              <a:ext uri="{FF2B5EF4-FFF2-40B4-BE49-F238E27FC236}">
                <a16:creationId xmlns:a16="http://schemas.microsoft.com/office/drawing/2014/main" id="{13585873-F94A-1158-358C-2582149DACAC}"/>
              </a:ext>
            </a:extLst>
          </p:cNvPr>
          <p:cNvSpPr txBox="1"/>
          <p:nvPr/>
        </p:nvSpPr>
        <p:spPr>
          <a:xfrm>
            <a:off x="6754812" y="5803686"/>
            <a:ext cx="187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+mj-lt"/>
                <a:cs typeface="Times New Roman" panose="02020603050405020304" pitchFamily="18" charset="0"/>
              </a:rPr>
              <a:t>453/1200</a:t>
            </a:r>
          </a:p>
          <a:p>
            <a:pPr algn="ctr"/>
            <a:r>
              <a:rPr lang="de-DE" sz="1200" dirty="0">
                <a:latin typeface="+mj-lt"/>
                <a:cs typeface="Times New Roman" panose="02020603050405020304" pitchFamily="18" charset="0"/>
              </a:rPr>
              <a:t>37,8%</a:t>
            </a:r>
          </a:p>
        </p:txBody>
      </p:sp>
      <p:sp>
        <p:nvSpPr>
          <p:cNvPr id="263" name="Textfeld 262">
            <a:extLst>
              <a:ext uri="{FF2B5EF4-FFF2-40B4-BE49-F238E27FC236}">
                <a16:creationId xmlns:a16="http://schemas.microsoft.com/office/drawing/2014/main" id="{E3FE6949-98F5-DE66-E753-9916172F095B}"/>
              </a:ext>
            </a:extLst>
          </p:cNvPr>
          <p:cNvSpPr txBox="1"/>
          <p:nvPr/>
        </p:nvSpPr>
        <p:spPr>
          <a:xfrm>
            <a:off x="8750300" y="5803686"/>
            <a:ext cx="187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+mj-lt"/>
                <a:cs typeface="Times New Roman" panose="02020603050405020304" pitchFamily="18" charset="0"/>
              </a:rPr>
              <a:t>442/1200</a:t>
            </a:r>
          </a:p>
          <a:p>
            <a:pPr algn="ctr"/>
            <a:r>
              <a:rPr lang="de-DE" sz="1200" dirty="0">
                <a:latin typeface="+mj-lt"/>
                <a:cs typeface="Times New Roman" panose="02020603050405020304" pitchFamily="18" charset="0"/>
              </a:rPr>
              <a:t>36,8%</a:t>
            </a:r>
          </a:p>
        </p:txBody>
      </p:sp>
      <p:sp>
        <p:nvSpPr>
          <p:cNvPr id="270" name="Textfeld 269">
            <a:extLst>
              <a:ext uri="{FF2B5EF4-FFF2-40B4-BE49-F238E27FC236}">
                <a16:creationId xmlns:a16="http://schemas.microsoft.com/office/drawing/2014/main" id="{332ED580-1379-2846-17A6-2D325596FDED}"/>
              </a:ext>
            </a:extLst>
          </p:cNvPr>
          <p:cNvSpPr txBox="1"/>
          <p:nvPr/>
        </p:nvSpPr>
        <p:spPr>
          <a:xfrm>
            <a:off x="295466" y="5803537"/>
            <a:ext cx="1876425" cy="461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+mj-lt"/>
                <a:cs typeface="Times New Roman" panose="02020603050405020304" pitchFamily="18" charset="0"/>
              </a:rPr>
              <a:t>Erfolgreich/Total Tests</a:t>
            </a:r>
            <a:br>
              <a:rPr lang="de-DE" sz="1200" dirty="0">
                <a:latin typeface="+mj-lt"/>
                <a:cs typeface="Times New Roman" panose="02020603050405020304" pitchFamily="18" charset="0"/>
              </a:rPr>
            </a:br>
            <a:r>
              <a:rPr lang="de-DE" sz="1200" dirty="0">
                <a:latin typeface="+mj-lt"/>
                <a:cs typeface="Times New Roman" panose="02020603050405020304" pitchFamily="18" charset="0"/>
              </a:rPr>
              <a:t>Erfolgsrate %</a:t>
            </a:r>
          </a:p>
        </p:txBody>
      </p:sp>
      <p:sp>
        <p:nvSpPr>
          <p:cNvPr id="278" name="Textfeld 277">
            <a:extLst>
              <a:ext uri="{FF2B5EF4-FFF2-40B4-BE49-F238E27FC236}">
                <a16:creationId xmlns:a16="http://schemas.microsoft.com/office/drawing/2014/main" id="{7D8FF8AB-070E-842E-AFC4-5DC0FEC8B5CB}"/>
              </a:ext>
            </a:extLst>
          </p:cNvPr>
          <p:cNvSpPr txBox="1"/>
          <p:nvPr/>
        </p:nvSpPr>
        <p:spPr>
          <a:xfrm>
            <a:off x="1687513" y="6288294"/>
            <a:ext cx="2073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Gesamtbetrachtung</a:t>
            </a:r>
          </a:p>
        </p:txBody>
      </p:sp>
      <p:sp>
        <p:nvSpPr>
          <p:cNvPr id="279" name="Textfeld 278">
            <a:extLst>
              <a:ext uri="{FF2B5EF4-FFF2-40B4-BE49-F238E27FC236}">
                <a16:creationId xmlns:a16="http://schemas.microsoft.com/office/drawing/2014/main" id="{7730899E-8EF8-B594-8DA4-A3A224444404}"/>
              </a:ext>
            </a:extLst>
          </p:cNvPr>
          <p:cNvSpPr txBox="1"/>
          <p:nvPr/>
        </p:nvSpPr>
        <p:spPr>
          <a:xfrm>
            <a:off x="5905040" y="6288294"/>
            <a:ext cx="3575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Verteilungen in Anwendungsfälle</a:t>
            </a:r>
          </a:p>
        </p:txBody>
      </p:sp>
      <p:sp>
        <p:nvSpPr>
          <p:cNvPr id="287" name="Textfeld 286">
            <a:extLst>
              <a:ext uri="{FF2B5EF4-FFF2-40B4-BE49-F238E27FC236}">
                <a16:creationId xmlns:a16="http://schemas.microsoft.com/office/drawing/2014/main" id="{A087E448-D8FC-93F7-7423-E7916F77E1C0}"/>
              </a:ext>
            </a:extLst>
          </p:cNvPr>
          <p:cNvSpPr txBox="1"/>
          <p:nvPr/>
        </p:nvSpPr>
        <p:spPr>
          <a:xfrm>
            <a:off x="322628" y="1104255"/>
            <a:ext cx="1116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Erfolgsverteilung nach Temperaturen: Gesamtübersicht und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Kategoriebezogene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EDAF4F2-8043-6CB6-2199-05DC3A522A1D}"/>
              </a:ext>
            </a:extLst>
          </p:cNvPr>
          <p:cNvSpPr txBox="1"/>
          <p:nvPr/>
        </p:nvSpPr>
        <p:spPr>
          <a:xfrm>
            <a:off x="9789318" y="2815045"/>
            <a:ext cx="1960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Modell: GPT-3.5 Turbo</a:t>
            </a:r>
          </a:p>
        </p:txBody>
      </p:sp>
    </p:spTree>
    <p:extLst>
      <p:ext uri="{BB962C8B-B14F-4D97-AF65-F5344CB8AC3E}">
        <p14:creationId xmlns:p14="http://schemas.microsoft.com/office/powerpoint/2010/main" val="172756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126AD562-EB5D-FA06-A911-D2E4515967D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2501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3" imgW="498" imgH="499" progId="TCLayout.ActiveDocument.1">
                  <p:embed/>
                </p:oleObj>
              </mc:Choice>
              <mc:Fallback>
                <p:oleObj name="think-cell Folie" r:id="rId43" imgW="498" imgH="49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26AD562-EB5D-FA06-A911-D2E4515967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90" name="Gerader Verbinder 789">
            <a:extLst>
              <a:ext uri="{FF2B5EF4-FFF2-40B4-BE49-F238E27FC236}">
                <a16:creationId xmlns:a16="http://schemas.microsoft.com/office/drawing/2014/main" id="{07302232-763E-D7B2-1CB3-2049485CDBC2}"/>
              </a:ext>
            </a:extLst>
          </p:cNvPr>
          <p:cNvCxnSpPr/>
          <p:nvPr>
            <p:custDataLst>
              <p:tags r:id="rId2"/>
            </p:custDataLst>
          </p:nvPr>
        </p:nvCxnSpPr>
        <p:spPr bwMode="auto">
          <a:xfrm>
            <a:off x="2179638" y="4506913"/>
            <a:ext cx="0" cy="587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1" name="Gerader Verbinder 790">
            <a:extLst>
              <a:ext uri="{FF2B5EF4-FFF2-40B4-BE49-F238E27FC236}">
                <a16:creationId xmlns:a16="http://schemas.microsoft.com/office/drawing/2014/main" id="{D110C448-0787-7833-3B3E-7F58676B04BC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2719388" y="4506913"/>
            <a:ext cx="0" cy="587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9" name="Gerader Verbinder 788">
            <a:extLst>
              <a:ext uri="{FF2B5EF4-FFF2-40B4-BE49-F238E27FC236}">
                <a16:creationId xmlns:a16="http://schemas.microsoft.com/office/drawing/2014/main" id="{958600A0-34E1-DDBA-C302-C5F60570F953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3260725" y="4506913"/>
            <a:ext cx="0" cy="587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Gerader Verbinder 792">
            <a:extLst>
              <a:ext uri="{FF2B5EF4-FFF2-40B4-BE49-F238E27FC236}">
                <a16:creationId xmlns:a16="http://schemas.microsoft.com/office/drawing/2014/main" id="{45B5F410-F6FC-88C1-3ED6-6643330F9DB8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3800475" y="4506913"/>
            <a:ext cx="0" cy="587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5" name="Gerader Verbinder 794">
            <a:extLst>
              <a:ext uri="{FF2B5EF4-FFF2-40B4-BE49-F238E27FC236}">
                <a16:creationId xmlns:a16="http://schemas.microsoft.com/office/drawing/2014/main" id="{6661B443-50BB-93C4-B453-CCD879A9DE42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 flipH="1">
            <a:off x="1858963" y="4225925"/>
            <a:ext cx="508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Gerader Verbinder 791">
            <a:extLst>
              <a:ext uri="{FF2B5EF4-FFF2-40B4-BE49-F238E27FC236}">
                <a16:creationId xmlns:a16="http://schemas.microsoft.com/office/drawing/2014/main" id="{6DB6630D-FA9A-996E-E1E2-20FF0A5B9B81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 flipH="1">
            <a:off x="1858963" y="3946525"/>
            <a:ext cx="508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6" name="Gerader Verbinder 795">
            <a:extLst>
              <a:ext uri="{FF2B5EF4-FFF2-40B4-BE49-F238E27FC236}">
                <a16:creationId xmlns:a16="http://schemas.microsoft.com/office/drawing/2014/main" id="{EF54E67A-CDF0-F2C8-21E6-305A0AE1501C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 flipH="1">
            <a:off x="1858963" y="3665538"/>
            <a:ext cx="508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7" name="Gerader Verbinder 796">
            <a:extLst>
              <a:ext uri="{FF2B5EF4-FFF2-40B4-BE49-F238E27FC236}">
                <a16:creationId xmlns:a16="http://schemas.microsoft.com/office/drawing/2014/main" id="{D494D2B7-BF42-F798-CE7E-A4A3E02F1F19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 flipH="1">
            <a:off x="1858963" y="3384550"/>
            <a:ext cx="508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Gerader Verbinder 797">
            <a:extLst>
              <a:ext uri="{FF2B5EF4-FFF2-40B4-BE49-F238E27FC236}">
                <a16:creationId xmlns:a16="http://schemas.microsoft.com/office/drawing/2014/main" id="{C3F79FED-5DA5-8CAE-96E2-14922ACB1844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 flipH="1">
            <a:off x="1858963" y="3105150"/>
            <a:ext cx="508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9" name="Gerader Verbinder 1098">
            <a:extLst>
              <a:ext uri="{FF2B5EF4-FFF2-40B4-BE49-F238E27FC236}">
                <a16:creationId xmlns:a16="http://schemas.microsoft.com/office/drawing/2014/main" id="{A92E5BC0-4C6F-EDE4-6E7A-FB5003FA3EDD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 flipH="1">
            <a:off x="1858963" y="2824163"/>
            <a:ext cx="508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Chart 3">
            <a:extLst>
              <a:ext uri="{FF2B5EF4-FFF2-40B4-BE49-F238E27FC236}">
                <a16:creationId xmlns:a16="http://schemas.microsoft.com/office/drawing/2014/main" id="{CEBB5AD1-5C86-0AB4-8947-0B7A58D9FAE0}"/>
              </a:ext>
            </a:extLst>
          </p:cNvPr>
          <p:cNvGraphicFramePr/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10902588"/>
              </p:ext>
            </p:extLst>
          </p:nvPr>
        </p:nvGraphicFramePr>
        <p:xfrm>
          <a:off x="1481138" y="2643188"/>
          <a:ext cx="2671762" cy="2046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5"/>
          </a:graphicData>
        </a:graphic>
      </p:graphicFrame>
      <p:sp>
        <p:nvSpPr>
          <p:cNvPr id="803" name="Textplatzhalter 2">
            <a:extLst>
              <a:ext uri="{FF2B5EF4-FFF2-40B4-BE49-F238E27FC236}">
                <a16:creationId xmlns:a16="http://schemas.microsoft.com/office/drawing/2014/main" id="{845958EF-955C-0278-8132-5630019E28AE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063750" y="4640263"/>
            <a:ext cx="231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FEA4033-E247-4219-AF19-0D12C48EAC02}" type="datetime'''''''''''0'''''''''''''''''''''''',''''''''''''''2'">
              <a:rPr lang="de-DE" altLang="en-US" sz="1400" smtClean="0">
                <a:latin typeface="+mj-lt"/>
                <a:ea typeface="+mj-ea"/>
                <a:cs typeface="+mj-cs"/>
                <a:sym typeface="Times New Roman" panose="02020603050405020304" pitchFamily="18" charset="0"/>
              </a:rPr>
              <a:pPr/>
              <a:t>0,2</a:t>
            </a:fld>
            <a:endParaRPr lang="de-DE" sz="1400" dirty="0">
              <a:latin typeface="+mj-lt"/>
              <a:ea typeface="+mj-ea"/>
              <a:cs typeface="+mj-cs"/>
              <a:sym typeface="Times New Roman" panose="02020603050405020304" pitchFamily="18" charset="0"/>
            </a:endParaRPr>
          </a:p>
        </p:txBody>
      </p:sp>
      <p:sp>
        <p:nvSpPr>
          <p:cNvPr id="800" name="Textplatzhalter 2">
            <a:extLst>
              <a:ext uri="{FF2B5EF4-FFF2-40B4-BE49-F238E27FC236}">
                <a16:creationId xmlns:a16="http://schemas.microsoft.com/office/drawing/2014/main" id="{1EF14AD9-275D-A9FF-821F-10708CE6DBF3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2603500" y="4640263"/>
            <a:ext cx="231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6867308-542C-4C32-9B30-13A1D633E0FD}" type="datetime'''''''''''''0,''''''''''''''''''''''''''4'">
              <a:rPr lang="de-DE" altLang="en-US" sz="1400" smtClean="0">
                <a:latin typeface="+mj-lt"/>
                <a:ea typeface="+mj-ea"/>
                <a:cs typeface="+mj-cs"/>
                <a:sym typeface="Times New Roman" panose="02020603050405020304" pitchFamily="18" charset="0"/>
              </a:rPr>
              <a:pPr/>
              <a:t>0,4</a:t>
            </a:fld>
            <a:endParaRPr lang="de-DE" sz="1400" dirty="0">
              <a:latin typeface="+mj-lt"/>
              <a:ea typeface="+mj-ea"/>
              <a:cs typeface="+mj-cs"/>
              <a:sym typeface="Times New Roman" panose="02020603050405020304" pitchFamily="18" charset="0"/>
            </a:endParaRPr>
          </a:p>
        </p:txBody>
      </p:sp>
      <p:sp>
        <p:nvSpPr>
          <p:cNvPr id="801" name="Textplatzhalter 2">
            <a:extLst>
              <a:ext uri="{FF2B5EF4-FFF2-40B4-BE49-F238E27FC236}">
                <a16:creationId xmlns:a16="http://schemas.microsoft.com/office/drawing/2014/main" id="{E499D8AE-59EA-4E34-3CED-A2B2401C2AE1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3144838" y="4640263"/>
            <a:ext cx="231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0B2EDEC-8427-4B7E-9DD4-9646453E61E4}" type="datetime'''''''''''''''''''''''''''''''''''0'''',''''''''''''''6'''''">
              <a:rPr lang="de-DE" altLang="en-US" sz="1400" smtClean="0">
                <a:latin typeface="+mj-lt"/>
                <a:ea typeface="+mj-ea"/>
                <a:cs typeface="+mj-cs"/>
                <a:sym typeface="Times New Roman" panose="02020603050405020304" pitchFamily="18" charset="0"/>
              </a:rPr>
              <a:pPr/>
              <a:t>0,6</a:t>
            </a:fld>
            <a:endParaRPr lang="de-DE" sz="1400" dirty="0">
              <a:latin typeface="+mj-lt"/>
              <a:ea typeface="+mj-ea"/>
              <a:cs typeface="+mj-cs"/>
              <a:sym typeface="Times New Roman" panose="02020603050405020304" pitchFamily="18" charset="0"/>
            </a:endParaRPr>
          </a:p>
        </p:txBody>
      </p:sp>
      <p:sp>
        <p:nvSpPr>
          <p:cNvPr id="802" name="Textplatzhalter 2">
            <a:extLst>
              <a:ext uri="{FF2B5EF4-FFF2-40B4-BE49-F238E27FC236}">
                <a16:creationId xmlns:a16="http://schemas.microsoft.com/office/drawing/2014/main" id="{A7693E51-5D47-01AF-BE48-8A8F9A601766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3684588" y="4640263"/>
            <a:ext cx="231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D9DE2FD-7D10-49CC-AD22-4DCC69C08AE5}" type="datetime'''''''''0,''''''''''''''''''''''''''8'''''''''">
              <a:rPr lang="de-DE" altLang="en-US" sz="1400" smtClean="0">
                <a:latin typeface="+mj-lt"/>
                <a:ea typeface="+mj-ea"/>
                <a:cs typeface="+mj-cs"/>
                <a:sym typeface="Times New Roman" panose="02020603050405020304" pitchFamily="18" charset="0"/>
              </a:rPr>
              <a:pPr/>
              <a:t>0,8</a:t>
            </a:fld>
            <a:endParaRPr lang="de-DE" sz="1400" dirty="0">
              <a:latin typeface="+mj-lt"/>
              <a:ea typeface="+mj-ea"/>
              <a:cs typeface="+mj-cs"/>
              <a:sym typeface="Times New Roman" panose="02020603050405020304" pitchFamily="18" charset="0"/>
            </a:endParaRPr>
          </a:p>
        </p:txBody>
      </p:sp>
      <p:sp>
        <p:nvSpPr>
          <p:cNvPr id="829" name="Textplatzhalter 2">
            <a:extLst>
              <a:ext uri="{FF2B5EF4-FFF2-40B4-BE49-F238E27FC236}">
                <a16:creationId xmlns:a16="http://schemas.microsoft.com/office/drawing/2014/main" id="{BC2D1C54-5E23-05B7-7E9E-695FF58A9267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666751" y="2746375"/>
            <a:ext cx="785813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200" b="1" dirty="0">
                <a:effectLst/>
                <a:sym typeface="Times New Roman" panose="02020603050405020304" pitchFamily="18" charset="0"/>
              </a:rPr>
              <a:t>Erfolgsrate </a:t>
            </a:r>
            <a:br>
              <a:rPr lang="de-DE" altLang="en-US" sz="1200" b="1" dirty="0">
                <a:effectLst/>
                <a:sym typeface="Times New Roman" panose="02020603050405020304" pitchFamily="18" charset="0"/>
              </a:rPr>
            </a:br>
            <a:r>
              <a:rPr lang="de-DE" altLang="en-US" sz="1200" b="1" dirty="0">
                <a:effectLst/>
                <a:sym typeface="Times New Roman" panose="02020603050405020304" pitchFamily="18" charset="0"/>
              </a:rPr>
              <a:t>%</a:t>
            </a:r>
            <a:endParaRPr lang="de-DE" sz="1200" b="1" dirty="0">
              <a:sym typeface="Times New Roman" panose="02020603050405020304" pitchFamily="18" charset="0"/>
            </a:endParaRPr>
          </a:p>
        </p:txBody>
      </p:sp>
      <p:cxnSp>
        <p:nvCxnSpPr>
          <p:cNvPr id="1103" name="Gerader Verbinder 1102">
            <a:extLst>
              <a:ext uri="{FF2B5EF4-FFF2-40B4-BE49-F238E27FC236}">
                <a16:creationId xmlns:a16="http://schemas.microsoft.com/office/drawing/2014/main" id="{0A7FEF47-8842-36D8-ADAA-FE0B93332450}"/>
              </a:ext>
            </a:extLst>
          </p:cNvPr>
          <p:cNvCxnSpPr/>
          <p:nvPr>
            <p:custDataLst>
              <p:tags r:id="rId18"/>
            </p:custDataLst>
          </p:nvPr>
        </p:nvCxnSpPr>
        <p:spPr bwMode="auto">
          <a:xfrm>
            <a:off x="5160963" y="4506913"/>
            <a:ext cx="0" cy="587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4" name="Gerader Verbinder 1103">
            <a:extLst>
              <a:ext uri="{FF2B5EF4-FFF2-40B4-BE49-F238E27FC236}">
                <a16:creationId xmlns:a16="http://schemas.microsoft.com/office/drawing/2014/main" id="{8B768969-ECE5-C776-01F3-39E2E410FDCC}"/>
              </a:ext>
            </a:extLst>
          </p:cNvPr>
          <p:cNvCxnSpPr/>
          <p:nvPr>
            <p:custDataLst>
              <p:tags r:id="rId19"/>
            </p:custDataLst>
          </p:nvPr>
        </p:nvCxnSpPr>
        <p:spPr bwMode="auto">
          <a:xfrm>
            <a:off x="5700713" y="4506913"/>
            <a:ext cx="0" cy="587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5" name="Gerader Verbinder 1104">
            <a:extLst>
              <a:ext uri="{FF2B5EF4-FFF2-40B4-BE49-F238E27FC236}">
                <a16:creationId xmlns:a16="http://schemas.microsoft.com/office/drawing/2014/main" id="{9F35D0CC-C893-C283-C39C-0086AA664F41}"/>
              </a:ext>
            </a:extLst>
          </p:cNvPr>
          <p:cNvCxnSpPr/>
          <p:nvPr>
            <p:custDataLst>
              <p:tags r:id="rId20"/>
            </p:custDataLst>
          </p:nvPr>
        </p:nvCxnSpPr>
        <p:spPr bwMode="auto">
          <a:xfrm>
            <a:off x="6240463" y="4506913"/>
            <a:ext cx="0" cy="587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6" name="Gerader Verbinder 1105">
            <a:extLst>
              <a:ext uri="{FF2B5EF4-FFF2-40B4-BE49-F238E27FC236}">
                <a16:creationId xmlns:a16="http://schemas.microsoft.com/office/drawing/2014/main" id="{6BA04B4B-D304-7E47-2068-A303B535896B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>
            <a:off x="6780213" y="4506913"/>
            <a:ext cx="0" cy="587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Chart 3">
            <a:extLst>
              <a:ext uri="{FF2B5EF4-FFF2-40B4-BE49-F238E27FC236}">
                <a16:creationId xmlns:a16="http://schemas.microsoft.com/office/drawing/2014/main" id="{B139FAD0-FE80-F73C-5565-3B8CA77B826D}"/>
              </a:ext>
            </a:extLst>
          </p:cNvPr>
          <p:cNvGraphicFramePr/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030058068"/>
              </p:ext>
            </p:extLst>
          </p:nvPr>
        </p:nvGraphicFramePr>
        <p:xfrm>
          <a:off x="4462463" y="2643188"/>
          <a:ext cx="2671762" cy="2046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6"/>
          </a:graphicData>
        </a:graphic>
      </p:graphicFrame>
      <p:sp>
        <p:nvSpPr>
          <p:cNvPr id="1117" name="Textplatzhalter 2">
            <a:extLst>
              <a:ext uri="{FF2B5EF4-FFF2-40B4-BE49-F238E27FC236}">
                <a16:creationId xmlns:a16="http://schemas.microsoft.com/office/drawing/2014/main" id="{88836B3E-3F8E-AFC7-D89D-AD180FEF5451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5045075" y="4640263"/>
            <a:ext cx="231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5CC74CA-19A4-439C-9768-5F41ECB6540F}" type="datetime'''0'''''',''''''''''''''''''''''''''''''''''''''''''''2'''">
              <a:rPr lang="de-DE" altLang="en-US" sz="1400" smtClean="0">
                <a:latin typeface="+mj-lt"/>
                <a:ea typeface="+mj-ea"/>
                <a:cs typeface="+mj-cs"/>
                <a:sym typeface="Times New Roman" panose="02020603050405020304" pitchFamily="18" charset="0"/>
              </a:rPr>
              <a:pPr/>
              <a:t>0,2</a:t>
            </a:fld>
            <a:endParaRPr lang="de-DE" sz="1400" dirty="0">
              <a:latin typeface="+mj-lt"/>
              <a:ea typeface="+mj-ea"/>
              <a:cs typeface="+mj-cs"/>
              <a:sym typeface="Times New Roman" panose="02020603050405020304" pitchFamily="18" charset="0"/>
            </a:endParaRPr>
          </a:p>
        </p:txBody>
      </p:sp>
      <p:sp>
        <p:nvSpPr>
          <p:cNvPr id="1118" name="Textplatzhalter 2">
            <a:extLst>
              <a:ext uri="{FF2B5EF4-FFF2-40B4-BE49-F238E27FC236}">
                <a16:creationId xmlns:a16="http://schemas.microsoft.com/office/drawing/2014/main" id="{4B295A7F-4AAA-9240-2758-4252DF3DB5AD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584825" y="4640263"/>
            <a:ext cx="231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82EAC67-AE7C-4E28-9DE4-CD8A636A2719}" type="datetime'''''''''''''''''0,''''''''''''''''''''''''''4'''''''''''''''">
              <a:rPr lang="de-DE" altLang="en-US" sz="1400" smtClean="0">
                <a:latin typeface="+mj-lt"/>
                <a:ea typeface="+mj-ea"/>
                <a:cs typeface="+mj-cs"/>
                <a:sym typeface="Times New Roman" panose="02020603050405020304" pitchFamily="18" charset="0"/>
              </a:rPr>
              <a:pPr/>
              <a:t>0,4</a:t>
            </a:fld>
            <a:endParaRPr lang="de-DE" sz="1400" dirty="0">
              <a:latin typeface="+mj-lt"/>
              <a:ea typeface="+mj-ea"/>
              <a:cs typeface="+mj-cs"/>
              <a:sym typeface="Times New Roman" panose="02020603050405020304" pitchFamily="18" charset="0"/>
            </a:endParaRPr>
          </a:p>
        </p:txBody>
      </p:sp>
      <p:sp>
        <p:nvSpPr>
          <p:cNvPr id="1119" name="Textplatzhalter 2">
            <a:extLst>
              <a:ext uri="{FF2B5EF4-FFF2-40B4-BE49-F238E27FC236}">
                <a16:creationId xmlns:a16="http://schemas.microsoft.com/office/drawing/2014/main" id="{916A385B-D70B-B377-1AD6-E86F892D49D9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124575" y="4640263"/>
            <a:ext cx="231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9223DBF-456A-430B-90C8-8B74943C12A5}" type="datetime'0'''''''''''''''''''''''''''''''''''',''''''''6'''''''''">
              <a:rPr lang="de-DE" altLang="en-US" sz="1400" smtClean="0">
                <a:latin typeface="+mj-lt"/>
                <a:ea typeface="+mj-ea"/>
                <a:cs typeface="+mj-cs"/>
                <a:sym typeface="Times New Roman" panose="02020603050405020304" pitchFamily="18" charset="0"/>
              </a:rPr>
              <a:pPr/>
              <a:t>0,6</a:t>
            </a:fld>
            <a:endParaRPr lang="de-DE" sz="1400" dirty="0">
              <a:latin typeface="+mj-lt"/>
              <a:ea typeface="+mj-ea"/>
              <a:cs typeface="+mj-cs"/>
              <a:sym typeface="Times New Roman" panose="02020603050405020304" pitchFamily="18" charset="0"/>
            </a:endParaRPr>
          </a:p>
        </p:txBody>
      </p:sp>
      <p:sp>
        <p:nvSpPr>
          <p:cNvPr id="1120" name="Textplatzhalter 2">
            <a:extLst>
              <a:ext uri="{FF2B5EF4-FFF2-40B4-BE49-F238E27FC236}">
                <a16:creationId xmlns:a16="http://schemas.microsoft.com/office/drawing/2014/main" id="{E4E2B40F-4287-453F-C749-BCB1325D73F2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6664325" y="4640263"/>
            <a:ext cx="231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03048FF-E306-428A-B3BA-19C49F3196AD}" type="datetime'0'''''''''''''''',''''''''''''8'''''''''''''">
              <a:rPr lang="de-DE" altLang="en-US" sz="1400" smtClean="0">
                <a:latin typeface="+mj-lt"/>
                <a:ea typeface="+mj-ea"/>
                <a:cs typeface="+mj-cs"/>
                <a:sym typeface="Times New Roman" panose="02020603050405020304" pitchFamily="18" charset="0"/>
              </a:rPr>
              <a:pPr/>
              <a:t>0,8</a:t>
            </a:fld>
            <a:endParaRPr lang="de-DE" sz="1400" dirty="0">
              <a:latin typeface="+mj-lt"/>
              <a:ea typeface="+mj-ea"/>
              <a:cs typeface="+mj-cs"/>
              <a:sym typeface="Times New Roman" panose="02020603050405020304" pitchFamily="18" charset="0"/>
            </a:endParaRPr>
          </a:p>
        </p:txBody>
      </p:sp>
      <p:cxnSp>
        <p:nvCxnSpPr>
          <p:cNvPr id="1132" name="Gerader Verbinder 1131">
            <a:extLst>
              <a:ext uri="{FF2B5EF4-FFF2-40B4-BE49-F238E27FC236}">
                <a16:creationId xmlns:a16="http://schemas.microsoft.com/office/drawing/2014/main" id="{687217D3-9ABA-7BDF-1F0E-AF44280461F8}"/>
              </a:ext>
            </a:extLst>
          </p:cNvPr>
          <p:cNvCxnSpPr/>
          <p:nvPr>
            <p:custDataLst>
              <p:tags r:id="rId27"/>
            </p:custDataLst>
          </p:nvPr>
        </p:nvCxnSpPr>
        <p:spPr bwMode="auto">
          <a:xfrm>
            <a:off x="8005763" y="4506913"/>
            <a:ext cx="0" cy="587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3" name="Gerader Verbinder 1132">
            <a:extLst>
              <a:ext uri="{FF2B5EF4-FFF2-40B4-BE49-F238E27FC236}">
                <a16:creationId xmlns:a16="http://schemas.microsoft.com/office/drawing/2014/main" id="{1C476613-4944-2E42-D6E2-8C45E117C039}"/>
              </a:ext>
            </a:extLst>
          </p:cNvPr>
          <p:cNvCxnSpPr/>
          <p:nvPr>
            <p:custDataLst>
              <p:tags r:id="rId28"/>
            </p:custDataLst>
          </p:nvPr>
        </p:nvCxnSpPr>
        <p:spPr bwMode="auto">
          <a:xfrm>
            <a:off x="8545513" y="4506913"/>
            <a:ext cx="0" cy="587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4" name="Gerader Verbinder 1133">
            <a:extLst>
              <a:ext uri="{FF2B5EF4-FFF2-40B4-BE49-F238E27FC236}">
                <a16:creationId xmlns:a16="http://schemas.microsoft.com/office/drawing/2014/main" id="{DB86C8D2-85B1-9241-374D-C300B9134843}"/>
              </a:ext>
            </a:extLst>
          </p:cNvPr>
          <p:cNvCxnSpPr/>
          <p:nvPr>
            <p:custDataLst>
              <p:tags r:id="rId29"/>
            </p:custDataLst>
          </p:nvPr>
        </p:nvCxnSpPr>
        <p:spPr bwMode="auto">
          <a:xfrm>
            <a:off x="9086850" y="4506913"/>
            <a:ext cx="0" cy="587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5" name="Gerader Verbinder 1134">
            <a:extLst>
              <a:ext uri="{FF2B5EF4-FFF2-40B4-BE49-F238E27FC236}">
                <a16:creationId xmlns:a16="http://schemas.microsoft.com/office/drawing/2014/main" id="{52D4F29E-DCDB-AFA6-ED09-2A7804B8C6B2}"/>
              </a:ext>
            </a:extLst>
          </p:cNvPr>
          <p:cNvCxnSpPr/>
          <p:nvPr>
            <p:custDataLst>
              <p:tags r:id="rId30"/>
            </p:custDataLst>
          </p:nvPr>
        </p:nvCxnSpPr>
        <p:spPr bwMode="auto">
          <a:xfrm>
            <a:off x="9626600" y="4506913"/>
            <a:ext cx="0" cy="587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Chart 3">
            <a:extLst>
              <a:ext uri="{FF2B5EF4-FFF2-40B4-BE49-F238E27FC236}">
                <a16:creationId xmlns:a16="http://schemas.microsoft.com/office/drawing/2014/main" id="{5552A377-92A9-03C4-541D-85D3FEAE5E4E}"/>
              </a:ext>
            </a:extLst>
          </p:cNvPr>
          <p:cNvGraphicFramePr/>
          <p:nvPr>
            <p:custDataLst>
              <p:tags r:id="rId31"/>
            </p:custDataLst>
            <p:extLst>
              <p:ext uri="{D42A27DB-BD31-4B8C-83A1-F6EECF244321}">
                <p14:modId xmlns:p14="http://schemas.microsoft.com/office/powerpoint/2010/main" val="4027927258"/>
              </p:ext>
            </p:extLst>
          </p:nvPr>
        </p:nvGraphicFramePr>
        <p:xfrm>
          <a:off x="7307263" y="2643188"/>
          <a:ext cx="2671762" cy="2046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7"/>
          </a:graphicData>
        </a:graphic>
      </p:graphicFrame>
      <p:sp>
        <p:nvSpPr>
          <p:cNvPr id="1143" name="Textplatzhalter 2">
            <a:extLst>
              <a:ext uri="{FF2B5EF4-FFF2-40B4-BE49-F238E27FC236}">
                <a16:creationId xmlns:a16="http://schemas.microsoft.com/office/drawing/2014/main" id="{2381C989-3573-9A17-0E07-96D8F685C93B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7889875" y="4640263"/>
            <a:ext cx="231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0F73F71-CC69-499F-A5D8-E6B3F0B199B7}" type="datetime'''''''''0'''''''''',''2'''''''''">
              <a:rPr lang="de-DE" altLang="en-US" sz="1400" smtClean="0">
                <a:latin typeface="+mj-lt"/>
                <a:ea typeface="+mj-ea"/>
                <a:cs typeface="+mj-cs"/>
                <a:sym typeface="Times New Roman" panose="02020603050405020304" pitchFamily="18" charset="0"/>
              </a:rPr>
              <a:pPr/>
              <a:t>0,2</a:t>
            </a:fld>
            <a:endParaRPr lang="de-DE" sz="1400" dirty="0">
              <a:latin typeface="+mj-lt"/>
              <a:ea typeface="+mj-ea"/>
              <a:cs typeface="+mj-cs"/>
              <a:sym typeface="Times New Roman" panose="02020603050405020304" pitchFamily="18" charset="0"/>
            </a:endParaRPr>
          </a:p>
        </p:txBody>
      </p:sp>
      <p:sp>
        <p:nvSpPr>
          <p:cNvPr id="1144" name="Textplatzhalter 2">
            <a:extLst>
              <a:ext uri="{FF2B5EF4-FFF2-40B4-BE49-F238E27FC236}">
                <a16:creationId xmlns:a16="http://schemas.microsoft.com/office/drawing/2014/main" id="{E086108A-0364-8052-E8FA-19BD8EE03904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8429625" y="4640263"/>
            <a:ext cx="231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5F2E0F1-E858-4928-88CE-BD204BFD2232}" type="datetime'''''''''0'''''''''''''''''''''''''''''',''''''''''''4'''''">
              <a:rPr lang="de-DE" altLang="en-US" sz="1400" smtClean="0">
                <a:latin typeface="+mj-lt"/>
                <a:ea typeface="+mj-ea"/>
                <a:cs typeface="+mj-cs"/>
                <a:sym typeface="Times New Roman" panose="02020603050405020304" pitchFamily="18" charset="0"/>
              </a:rPr>
              <a:pPr/>
              <a:t>0,4</a:t>
            </a:fld>
            <a:endParaRPr lang="de-DE" sz="1400" dirty="0">
              <a:latin typeface="+mj-lt"/>
              <a:ea typeface="+mj-ea"/>
              <a:cs typeface="+mj-cs"/>
              <a:sym typeface="Times New Roman" panose="02020603050405020304" pitchFamily="18" charset="0"/>
            </a:endParaRPr>
          </a:p>
        </p:txBody>
      </p:sp>
      <p:sp>
        <p:nvSpPr>
          <p:cNvPr id="1145" name="Textplatzhalter 2">
            <a:extLst>
              <a:ext uri="{FF2B5EF4-FFF2-40B4-BE49-F238E27FC236}">
                <a16:creationId xmlns:a16="http://schemas.microsoft.com/office/drawing/2014/main" id="{9487E2E6-097A-0E04-A8D5-C1F5EB0AF6A8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8970963" y="4640263"/>
            <a:ext cx="231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12C7D7A-4ABE-4C46-9B4F-E05342F5A93F}" type="datetime'''''''''''''''''0'''''',''''''6'''''''''''''''''">
              <a:rPr lang="de-DE" altLang="en-US" sz="1400" smtClean="0">
                <a:latin typeface="+mj-lt"/>
                <a:ea typeface="+mj-ea"/>
                <a:cs typeface="+mj-cs"/>
                <a:sym typeface="Times New Roman" panose="02020603050405020304" pitchFamily="18" charset="0"/>
              </a:rPr>
              <a:pPr/>
              <a:t>0,6</a:t>
            </a:fld>
            <a:endParaRPr lang="de-DE" sz="1400" dirty="0">
              <a:latin typeface="+mj-lt"/>
              <a:ea typeface="+mj-ea"/>
              <a:cs typeface="+mj-cs"/>
              <a:sym typeface="Times New Roman" panose="02020603050405020304" pitchFamily="18" charset="0"/>
            </a:endParaRPr>
          </a:p>
        </p:txBody>
      </p:sp>
      <p:sp>
        <p:nvSpPr>
          <p:cNvPr id="1146" name="Textplatzhalter 2">
            <a:extLst>
              <a:ext uri="{FF2B5EF4-FFF2-40B4-BE49-F238E27FC236}">
                <a16:creationId xmlns:a16="http://schemas.microsoft.com/office/drawing/2014/main" id="{89D3D18D-C2FC-1E0E-B35C-34C8BA2E48B8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9510713" y="4640263"/>
            <a:ext cx="231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B7D9622-3467-4E21-A24D-2DA35B58F050}" type="datetime'''''''''0'''''''''''''''''''''''''''',8'">
              <a:rPr lang="de-DE" altLang="en-US" sz="1400" smtClean="0">
                <a:latin typeface="+mj-lt"/>
                <a:ea typeface="+mj-ea"/>
                <a:cs typeface="+mj-cs"/>
                <a:sym typeface="Times New Roman" panose="02020603050405020304" pitchFamily="18" charset="0"/>
              </a:rPr>
              <a:pPr/>
              <a:t>0,8</a:t>
            </a:fld>
            <a:endParaRPr lang="de-DE" sz="1400" dirty="0">
              <a:latin typeface="+mj-lt"/>
              <a:ea typeface="+mj-ea"/>
              <a:cs typeface="+mj-cs"/>
              <a:sym typeface="Times New Roman" panose="02020603050405020304" pitchFamily="18" charset="0"/>
            </a:endParaRPr>
          </a:p>
        </p:txBody>
      </p:sp>
      <p:sp>
        <p:nvSpPr>
          <p:cNvPr id="1148" name="Textplatzhalter 2">
            <a:extLst>
              <a:ext uri="{FF2B5EF4-FFF2-40B4-BE49-F238E27FC236}">
                <a16:creationId xmlns:a16="http://schemas.microsoft.com/office/drawing/2014/main" id="{A525E4FE-4984-674F-14FF-090325C61A90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10044113" y="4424363"/>
            <a:ext cx="7905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1200" b="1" dirty="0">
                <a:effectLst/>
                <a:sym typeface="Times New Roman" panose="02020603050405020304" pitchFamily="18" charset="0"/>
              </a:rPr>
              <a:t>Temperatur</a:t>
            </a:r>
            <a:endParaRPr lang="de-DE" sz="1200" b="1" dirty="0">
              <a:sym typeface="Times New Roman" panose="02020603050405020304" pitchFamily="18" charset="0"/>
            </a:endParaRPr>
          </a:p>
        </p:txBody>
      </p:sp>
      <p:sp>
        <p:nvSpPr>
          <p:cNvPr id="1151" name="Ellipse 1150">
            <a:extLst>
              <a:ext uri="{FF2B5EF4-FFF2-40B4-BE49-F238E27FC236}">
                <a16:creationId xmlns:a16="http://schemas.microsoft.com/office/drawing/2014/main" id="{F63A0155-4F7E-1C4B-841D-633DA020BD3F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>
            <a:off x="10231438" y="2944813"/>
            <a:ext cx="88900" cy="889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9" name="Rechteck 1168">
            <a:extLst>
              <a:ext uri="{FF2B5EF4-FFF2-40B4-BE49-F238E27FC236}">
                <a16:creationId xmlns:a16="http://schemas.microsoft.com/office/drawing/2014/main" id="{79D135E1-764B-97FA-A3EA-D1694BDCB317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>
            <a:off x="10231438" y="3198813"/>
            <a:ext cx="88900" cy="8890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rgbClr val="C0C0C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2" name="Textplatzhalter 2">
            <a:extLst>
              <a:ext uri="{FF2B5EF4-FFF2-40B4-BE49-F238E27FC236}">
                <a16:creationId xmlns:a16="http://schemas.microsoft.com/office/drawing/2014/main" id="{C234B5A0-6DDE-2F3D-08B6-ABE546028AFF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10452100" y="2906713"/>
            <a:ext cx="2174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87A8A125-64EC-42EB-AC81-BE01F4C4AA74}" type="datetime'''''''''''''''''''''''''''''''''''E''''N'''''''''''''">
              <a:rPr lang="de-DE" altLang="en-US" sz="1400" smtClean="0">
                <a:latin typeface="+mj-lt"/>
                <a:ea typeface="+mj-ea"/>
                <a:cs typeface="+mj-cs"/>
              </a:rPr>
              <a:pPr/>
              <a:t>EN</a:t>
            </a:fld>
            <a:endParaRPr lang="de-DE" sz="1400" dirty="0">
              <a:latin typeface="+mj-lt"/>
              <a:ea typeface="+mj-ea"/>
              <a:cs typeface="+mj-cs"/>
              <a:sym typeface="Times New Roman" panose="02020603050405020304" pitchFamily="18" charset="0"/>
            </a:endParaRPr>
          </a:p>
        </p:txBody>
      </p:sp>
      <p:sp>
        <p:nvSpPr>
          <p:cNvPr id="1163" name="Textplatzhalter 2">
            <a:extLst>
              <a:ext uri="{FF2B5EF4-FFF2-40B4-BE49-F238E27FC236}">
                <a16:creationId xmlns:a16="http://schemas.microsoft.com/office/drawing/2014/main" id="{68A04E84-B734-D32D-79C8-93337A746494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10452101" y="3160713"/>
            <a:ext cx="2127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2F8796DC-63FA-465D-8B96-E8A9C104B50E}" type="datetime'''''D''''''''''''''''''''''E'''''''''''''''''''''''''''''''">
              <a:rPr lang="de-DE" altLang="en-US" sz="1400" smtClean="0">
                <a:latin typeface="+mj-lt"/>
                <a:ea typeface="+mj-ea"/>
                <a:cs typeface="+mj-cs"/>
              </a:rPr>
              <a:pPr/>
              <a:t>DE</a:t>
            </a:fld>
            <a:endParaRPr lang="de-DE" sz="1400" dirty="0">
              <a:latin typeface="+mj-lt"/>
              <a:ea typeface="+mj-ea"/>
              <a:cs typeface="+mj-cs"/>
              <a:sym typeface="Times New Roman" panose="02020603050405020304" pitchFamily="18" charset="0"/>
            </a:endParaRPr>
          </a:p>
        </p:txBody>
      </p:sp>
      <p:sp>
        <p:nvSpPr>
          <p:cNvPr id="1374" name="Textfeld 1373">
            <a:extLst>
              <a:ext uri="{FF2B5EF4-FFF2-40B4-BE49-F238E27FC236}">
                <a16:creationId xmlns:a16="http://schemas.microsoft.com/office/drawing/2014/main" id="{6C09A1F2-0508-3A76-DF43-AC68901844E2}"/>
              </a:ext>
            </a:extLst>
          </p:cNvPr>
          <p:cNvSpPr txBox="1"/>
          <p:nvPr/>
        </p:nvSpPr>
        <p:spPr>
          <a:xfrm>
            <a:off x="1980365" y="4860513"/>
            <a:ext cx="1993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Calculated</a:t>
            </a: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Columns</a:t>
            </a:r>
          </a:p>
        </p:txBody>
      </p:sp>
      <p:sp>
        <p:nvSpPr>
          <p:cNvPr id="1375" name="Textfeld 1374">
            <a:extLst>
              <a:ext uri="{FF2B5EF4-FFF2-40B4-BE49-F238E27FC236}">
                <a16:creationId xmlns:a16="http://schemas.microsoft.com/office/drawing/2014/main" id="{03E753F3-2141-19F1-F11D-14FD7B0496A7}"/>
              </a:ext>
            </a:extLst>
          </p:cNvPr>
          <p:cNvSpPr txBox="1"/>
          <p:nvPr/>
        </p:nvSpPr>
        <p:spPr>
          <a:xfrm>
            <a:off x="4979737" y="4860513"/>
            <a:ext cx="1993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endParaRPr lang="de-DE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6" name="Textfeld 1375">
            <a:extLst>
              <a:ext uri="{FF2B5EF4-FFF2-40B4-BE49-F238E27FC236}">
                <a16:creationId xmlns:a16="http://schemas.microsoft.com/office/drawing/2014/main" id="{734B8A91-A0F9-AA77-578F-425E86FC3C1B}"/>
              </a:ext>
            </a:extLst>
          </p:cNvPr>
          <p:cNvSpPr txBox="1"/>
          <p:nvPr/>
        </p:nvSpPr>
        <p:spPr>
          <a:xfrm>
            <a:off x="7831806" y="4860513"/>
            <a:ext cx="1993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Calculated</a:t>
            </a: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endParaRPr lang="de-DE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7" name="Textfeld 1386">
            <a:extLst>
              <a:ext uri="{FF2B5EF4-FFF2-40B4-BE49-F238E27FC236}">
                <a16:creationId xmlns:a16="http://schemas.microsoft.com/office/drawing/2014/main" id="{80990C29-D787-1303-FF29-18D9CA3ED704}"/>
              </a:ext>
            </a:extLst>
          </p:cNvPr>
          <p:cNvSpPr txBox="1"/>
          <p:nvPr/>
        </p:nvSpPr>
        <p:spPr>
          <a:xfrm>
            <a:off x="2504725" y="2462015"/>
            <a:ext cx="75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+mj-lt"/>
                <a:cs typeface="Times New Roman" panose="02020603050405020304" pitchFamily="18" charset="0"/>
              </a:rPr>
              <a:t>EN – 0,4</a:t>
            </a:r>
          </a:p>
        </p:txBody>
      </p:sp>
      <p:sp>
        <p:nvSpPr>
          <p:cNvPr id="1388" name="Textfeld 1387">
            <a:extLst>
              <a:ext uri="{FF2B5EF4-FFF2-40B4-BE49-F238E27FC236}">
                <a16:creationId xmlns:a16="http://schemas.microsoft.com/office/drawing/2014/main" id="{A7E48966-214B-3FF8-1FC8-ACCF7C34D704}"/>
              </a:ext>
            </a:extLst>
          </p:cNvPr>
          <p:cNvSpPr txBox="1"/>
          <p:nvPr/>
        </p:nvSpPr>
        <p:spPr>
          <a:xfrm>
            <a:off x="5589588" y="2462015"/>
            <a:ext cx="75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+mj-lt"/>
                <a:cs typeface="Times New Roman" panose="02020603050405020304" pitchFamily="18" charset="0"/>
              </a:rPr>
              <a:t>EN – 0,6</a:t>
            </a:r>
          </a:p>
        </p:txBody>
      </p:sp>
      <p:sp>
        <p:nvSpPr>
          <p:cNvPr id="1389" name="Textfeld 1388">
            <a:extLst>
              <a:ext uri="{FF2B5EF4-FFF2-40B4-BE49-F238E27FC236}">
                <a16:creationId xmlns:a16="http://schemas.microsoft.com/office/drawing/2014/main" id="{69900D3C-D00B-E6D4-73FD-78F7B46F949C}"/>
              </a:ext>
            </a:extLst>
          </p:cNvPr>
          <p:cNvSpPr txBox="1"/>
          <p:nvPr/>
        </p:nvSpPr>
        <p:spPr>
          <a:xfrm>
            <a:off x="8450422" y="2462015"/>
            <a:ext cx="75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+mj-lt"/>
                <a:cs typeface="Times New Roman" panose="02020603050405020304" pitchFamily="18" charset="0"/>
              </a:rPr>
              <a:t>EN – 0,2</a:t>
            </a:r>
          </a:p>
        </p:txBody>
      </p:sp>
      <p:sp>
        <p:nvSpPr>
          <p:cNvPr id="1485" name="Textfeld 1484">
            <a:extLst>
              <a:ext uri="{FF2B5EF4-FFF2-40B4-BE49-F238E27FC236}">
                <a16:creationId xmlns:a16="http://schemas.microsoft.com/office/drawing/2014/main" id="{8A6C31D9-4199-4A69-BD08-5F30CE38AFDB}"/>
              </a:ext>
            </a:extLst>
          </p:cNvPr>
          <p:cNvSpPr txBox="1"/>
          <p:nvPr/>
        </p:nvSpPr>
        <p:spPr>
          <a:xfrm>
            <a:off x="205778" y="1820218"/>
            <a:ext cx="11221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Optimale Kombination (Sprache – Temperatur) für den jeweiligen Anwendungsfall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1534893-4006-31B5-F5FB-5CB144056BBB}"/>
              </a:ext>
            </a:extLst>
          </p:cNvPr>
          <p:cNvSpPr txBox="1"/>
          <p:nvPr/>
        </p:nvSpPr>
        <p:spPr>
          <a:xfrm>
            <a:off x="9002204" y="5349876"/>
            <a:ext cx="1960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Modell: GPT-3.5 Turbo</a:t>
            </a:r>
          </a:p>
        </p:txBody>
      </p:sp>
      <p:sp>
        <p:nvSpPr>
          <p:cNvPr id="2" name="Additionszeichen 1">
            <a:extLst>
              <a:ext uri="{FF2B5EF4-FFF2-40B4-BE49-F238E27FC236}">
                <a16:creationId xmlns:a16="http://schemas.microsoft.com/office/drawing/2014/main" id="{F54FA895-E2A8-4907-483F-62B3659910D7}"/>
              </a:ext>
            </a:extLst>
          </p:cNvPr>
          <p:cNvSpPr/>
          <p:nvPr/>
        </p:nvSpPr>
        <p:spPr>
          <a:xfrm>
            <a:off x="10181051" y="3373881"/>
            <a:ext cx="220250" cy="196407"/>
          </a:xfrm>
          <a:prstGeom prst="mathPlus">
            <a:avLst>
              <a:gd name="adj1" fmla="val 0"/>
            </a:avLst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ysClr val="windowText" lastClr="000000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5F63A01-7722-E75B-D2AB-6D7A9F76E895}"/>
              </a:ext>
            </a:extLst>
          </p:cNvPr>
          <p:cNvSpPr txBox="1"/>
          <p:nvPr/>
        </p:nvSpPr>
        <p:spPr>
          <a:xfrm>
            <a:off x="10361615" y="3329929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+mj-lt"/>
                <a:cs typeface="Times New Roman" panose="02020603050405020304" pitchFamily="18" charset="0"/>
              </a:rPr>
              <a:t>Beste Kombination</a:t>
            </a:r>
          </a:p>
        </p:txBody>
      </p:sp>
    </p:spTree>
    <p:extLst>
      <p:ext uri="{BB962C8B-B14F-4D97-AF65-F5344CB8AC3E}">
        <p14:creationId xmlns:p14="http://schemas.microsoft.com/office/powerpoint/2010/main" val="250917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41034033-C4E4-52AF-6B91-8097B67E56F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550855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498" imgH="499" progId="TCLayout.ActiveDocument.1">
                  <p:embed/>
                </p:oleObj>
              </mc:Choice>
              <mc:Fallback>
                <p:oleObj name="think-cell Folie" r:id="rId14" imgW="498" imgH="49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1034033-C4E4-52AF-6B91-8097B67E56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Textfeld 228">
            <a:extLst>
              <a:ext uri="{FF2B5EF4-FFF2-40B4-BE49-F238E27FC236}">
                <a16:creationId xmlns:a16="http://schemas.microsoft.com/office/drawing/2014/main" id="{881E7932-8810-9514-015D-94CFB5BE6770}"/>
              </a:ext>
            </a:extLst>
          </p:cNvPr>
          <p:cNvSpPr txBox="1"/>
          <p:nvPr/>
        </p:nvSpPr>
        <p:spPr>
          <a:xfrm>
            <a:off x="2794603" y="1245482"/>
            <a:ext cx="5895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Ergebnisse der DAX-Ausdrucksevaluierungen GPT-3.5 Turbo Vs. GPT-4 Turbo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Chart 3">
            <a:extLst>
              <a:ext uri="{FF2B5EF4-FFF2-40B4-BE49-F238E27FC236}">
                <a16:creationId xmlns:a16="http://schemas.microsoft.com/office/drawing/2014/main" id="{FF4FDE3C-914F-562B-649C-9919935475BE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78630248"/>
              </p:ext>
            </p:extLst>
          </p:nvPr>
        </p:nvGraphicFramePr>
        <p:xfrm>
          <a:off x="2786063" y="2360613"/>
          <a:ext cx="6326187" cy="3889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DAE3BE45-4ACE-80CC-9D6E-C2587045FBE0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3354388" y="2433638"/>
            <a:ext cx="4106862" cy="100647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3198813" y="6019799"/>
            <a:ext cx="13938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76A5406-2AD6-4C64-ACD3-7FAF77A868CF}" type="datetime'G''''''''''''P''''''''T''''''''''-3.''5'' ''T''ur''''''b''''o'">
              <a:rPr lang="de-DE" altLang="en-US" sz="18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/>
              <a:t>GPT-3.5 Turbo</a:t>
            </a:fld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79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7362825" y="6019799"/>
            <a:ext cx="12795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2FCBD18-E19A-4752-BD9D-8094EBC1D11E}" type="datetime'GP''''''T''''''- ''''4 ''T''''''''''''u''''r''b''''''''''''o'">
              <a:rPr lang="de-DE" altLang="en-US" sz="18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/>
              <a:t>GPT- 4 Turbo</a:t>
            </a:fld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17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919663" y="2665413"/>
            <a:ext cx="974725" cy="544513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E8A3C7C-417A-4A14-95C1-8660E0627FA8}" type="datetime'+''''''''''''''''''''''''''1''''''''''17'''">
              <a:rPr lang="de-DE" altLang="en-US" sz="1400" b="1" smtClean="0">
                <a:effectLst/>
              </a:rPr>
              <a:pPr/>
              <a:t>+117</a:t>
            </a:fld>
            <a:br>
              <a:rPr lang="de-DE" altLang="en-US" sz="1400" b="1" dirty="0">
                <a:effectLst/>
              </a:rPr>
            </a:br>
            <a:r>
              <a:rPr lang="de-DE" altLang="en-US" sz="1400" b="1" dirty="0">
                <a:effectLst/>
              </a:rPr>
              <a:t>(</a:t>
            </a:r>
            <a:fld id="{146C5EFC-F2AC-469D-889E-E0C711E8A4EF}" type="datetime'+''''4''''7'''',0''''''''''''''''''''%'''''''''''''''''">
              <a:rPr lang="de-DE" altLang="en-US" sz="1400" b="1" smtClean="0">
                <a:effectLst/>
              </a:rPr>
              <a:pPr/>
              <a:t>+47,0%</a:t>
            </a:fld>
            <a:r>
              <a:rPr lang="de-DE" altLang="en-US" sz="1400" b="1" dirty="0">
                <a:effectLst/>
              </a:rPr>
              <a:t>)</a:t>
            </a:r>
            <a:endParaRPr lang="de-DE" sz="1400" b="1" dirty="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85D9569D-86F3-A84A-A672-8727BF625FAA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8169275" y="2011363"/>
            <a:ext cx="250825" cy="187325"/>
          </a:xfrm>
          <a:prstGeom prst="rect">
            <a:avLst/>
          </a:prstGeom>
          <a:solidFill>
            <a:srgbClr val="000000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BC2BC885-36D8-6348-2D82-F0EA8AA297E1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8169275" y="2265363"/>
            <a:ext cx="250825" cy="187325"/>
          </a:xfrm>
          <a:prstGeom prst="rect">
            <a:avLst/>
          </a:prstGeom>
          <a:solidFill>
            <a:srgbClr val="969696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FFFF53BA-A1A6-A190-D5A8-A65508140F4D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8169275" y="2519363"/>
            <a:ext cx="250825" cy="187325"/>
          </a:xfrm>
          <a:prstGeom prst="rect">
            <a:avLst/>
          </a:prstGeom>
          <a:solidFill>
            <a:srgbClr val="C30C3E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Textplatzhalter 2">
            <a:extLst>
              <a:ext uri="{FF2B5EF4-FFF2-40B4-BE49-F238E27FC236}">
                <a16:creationId xmlns:a16="http://schemas.microsoft.com/office/drawing/2014/main" id="{5D1A70CD-2B6A-AEB5-8075-0C07416CC442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8470900" y="2022475"/>
            <a:ext cx="8524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63896EBA-AE0B-4290-8AA9-48E596B13CC9}" type="datetime'''''''S''''u''''''''''c''ce''s''s''''''''f''''u''''''l'''''">
              <a:rPr lang="de-DE" altLang="en-US" sz="1400" smtClean="0"/>
              <a:pPr/>
              <a:t>Successful</a:t>
            </a:fld>
            <a:endParaRPr lang="de-DE" sz="1400" dirty="0"/>
          </a:p>
        </p:txBody>
      </p:sp>
      <p:sp>
        <p:nvSpPr>
          <p:cNvPr id="75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8470900" y="2276475"/>
            <a:ext cx="11414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950B60A4-8D1D-406A-8443-B1D1F023F58E}" type="datetime'Se''m''a''n''''''''ti''c'' E''''''''r''r''''''''o''''''r'''">
              <a:rPr lang="de-DE" altLang="en-US" sz="1400" smtClean="0"/>
              <a:pPr/>
              <a:t>Semantic Error</a:t>
            </a:fld>
            <a:endParaRPr lang="de-DE" sz="1400" dirty="0"/>
          </a:p>
        </p:txBody>
      </p:sp>
      <p:sp>
        <p:nvSpPr>
          <p:cNvPr id="77" name="Textplatzhalter 2">
            <a:extLst>
              <a:ext uri="{FF2B5EF4-FFF2-40B4-BE49-F238E27FC236}">
                <a16:creationId xmlns:a16="http://schemas.microsoft.com/office/drawing/2014/main" id="{238263C9-11C1-0480-68F3-642F2EDEE139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8470900" y="2530475"/>
            <a:ext cx="9175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8F9E497A-DE5A-4405-8FAA-053B11FDBCA8}" type="datetime'S''yn''''''''''''''''t''''''''a''''''x'' ''''''Err''''''o''r'">
              <a:rPr lang="de-DE" altLang="en-US" sz="1400" smtClean="0"/>
              <a:pPr/>
              <a:t>Syntax Error</a:t>
            </a:fld>
            <a:endParaRPr lang="de-DE" sz="1400" dirty="0"/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B865400-84C9-D149-AF52-FF1BC8300118}"/>
              </a:ext>
            </a:extLst>
          </p:cNvPr>
          <p:cNvSpPr txBox="1"/>
          <p:nvPr/>
        </p:nvSpPr>
        <p:spPr>
          <a:xfrm>
            <a:off x="3895725" y="3698113"/>
            <a:ext cx="895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i="0" dirty="0">
                <a:effectLst/>
                <a:latin typeface="+mj-lt"/>
                <a:cs typeface="Times New Roman" panose="02020603050405020304" pitchFamily="18" charset="0"/>
              </a:rPr>
              <a:t>Erfolgsrate</a:t>
            </a:r>
            <a:br>
              <a:rPr lang="de-DE" sz="1100" i="0" dirty="0">
                <a:effectLst/>
                <a:latin typeface="+mj-lt"/>
                <a:cs typeface="Times New Roman" panose="02020603050405020304" pitchFamily="18" charset="0"/>
              </a:rPr>
            </a:br>
            <a:r>
              <a:rPr lang="de-DE" sz="1100" dirty="0">
                <a:latin typeface="+mj-lt"/>
                <a:cs typeface="Times New Roman" panose="02020603050405020304" pitchFamily="18" charset="0"/>
              </a:rPr>
              <a:t>55.3</a:t>
            </a:r>
            <a:r>
              <a:rPr lang="de-DE" sz="1100" i="0" dirty="0">
                <a:effectLst/>
                <a:latin typeface="+mj-lt"/>
                <a:cs typeface="Times New Roman" panose="02020603050405020304" pitchFamily="18" charset="0"/>
              </a:rPr>
              <a:t>% </a:t>
            </a:r>
            <a:endParaRPr lang="de-DE" sz="11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CF0F07A1-6077-C5C5-9EDE-0375ADE0F401}"/>
              </a:ext>
            </a:extLst>
          </p:cNvPr>
          <p:cNvSpPr txBox="1"/>
          <p:nvPr/>
        </p:nvSpPr>
        <p:spPr>
          <a:xfrm>
            <a:off x="7703836" y="3698113"/>
            <a:ext cx="11930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i="0" dirty="0">
                <a:effectLst/>
                <a:latin typeface="+mj-lt"/>
                <a:cs typeface="Times New Roman" panose="02020603050405020304" pitchFamily="18" charset="0"/>
              </a:rPr>
              <a:t>Erfolgsrate</a:t>
            </a:r>
            <a:br>
              <a:rPr lang="de-DE" sz="1100" i="0" dirty="0">
                <a:effectLst/>
                <a:latin typeface="+mj-lt"/>
                <a:cs typeface="Times New Roman" panose="02020603050405020304" pitchFamily="18" charset="0"/>
              </a:rPr>
            </a:br>
            <a:r>
              <a:rPr lang="de-DE" sz="1100" dirty="0">
                <a:latin typeface="+mj-lt"/>
                <a:cs typeface="Times New Roman" panose="02020603050405020304" pitchFamily="18" charset="0"/>
              </a:rPr>
              <a:t>81</a:t>
            </a:r>
            <a:r>
              <a:rPr lang="de-DE" sz="1100" i="0" dirty="0">
                <a:effectLst/>
                <a:latin typeface="+mj-lt"/>
                <a:cs typeface="Times New Roman" panose="02020603050405020304" pitchFamily="18" charset="0"/>
              </a:rPr>
              <a:t>,3% </a:t>
            </a:r>
            <a:endParaRPr lang="de-DE" sz="11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465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27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24&quot;&gt;&lt;elem m_fUsage=&quot;1.53899999999999992362E+00&quot;&gt;&lt;m_msothmcolidx val=&quot;0&quot;/&gt;&lt;m_rgb r=&quot;1F&quot; g=&quot;35&quot; b=&quot;3C&quot;/&gt;&lt;/elem&gt;&lt;elem m_fUsage=&quot;1.08656721000000033861E+00&quot;&gt;&lt;m_msothmcolidx val=&quot;0&quot;/&gt;&lt;m_rgb r=&quot;FF&quot; g=&quot;D0&quot; b=&quot;84&quot;/&gt;&lt;/elem&gt;&lt;elem m_fUsage=&quot;1.06878690000000009519E+00&quot;&gt;&lt;m_msothmcolidx val=&quot;0&quot;/&gt;&lt;m_rgb r=&quot;AA&quot; g=&quot;46&quot; b=&quot;00&quot;/&gt;&lt;/elem&gt;&lt;elem m_fUsage=&quot;1.00000000000000000000E+00&quot;&gt;&lt;m_msothmcolidx val=&quot;0&quot;/&gt;&lt;m_rgb r=&quot;53&quot; g=&quot;8B&quot; b=&quot;9E&quot;/&gt;&lt;/elem&gt;&lt;elem m_fUsage=&quot;9.00000000000000022204E-01&quot;&gt;&lt;m_msothmcolidx val=&quot;0&quot;/&gt;&lt;m_rgb r=&quot;3D&quot; g=&quot;61&quot; b=&quot;76&quot;/&gt;&lt;/elem&gt;&lt;elem m_fUsage=&quot;5.31441000000000163261E-01&quot;&gt;&lt;m_msothmcolidx val=&quot;0&quot;/&gt;&lt;m_rgb r=&quot;81&quot; g=&quot;31&quot; b=&quot;00&quot;/&gt;&lt;/elem&gt;&lt;elem m_fUsage=&quot;3.87420489000000145552E-01&quot;&gt;&lt;m_msothmcolidx val=&quot;0&quot;/&gt;&lt;m_rgb r=&quot;DD&quot; g=&quot;CE&quot; b=&quot;B0&quot;/&gt;&lt;/elem&gt;&lt;elem m_fUsage=&quot;3.48678440100000153201E-01&quot;&gt;&lt;m_msothmcolidx val=&quot;0&quot;/&gt;&lt;m_rgb r=&quot;89&quot; g=&quot;CE&quot; b=&quot;8D&quot;/&gt;&lt;/elem&gt;&lt;elem m_fUsage=&quot;3.13810596090000171188E-01&quot;&gt;&lt;m_msothmcolidx val=&quot;0&quot;/&gt;&lt;m_rgb r=&quot;FF&quot; g=&quot;85&quot; b=&quot;45&quot;/&gt;&lt;/elem&gt;&lt;elem m_fUsage=&quot;2.82429536481000165171E-01&quot;&gt;&lt;m_msothmcolidx val=&quot;0&quot;/&gt;&lt;m_rgb r=&quot;FF&quot; g=&quot;AD&quot; b=&quot;67&quot;/&gt;&lt;/elem&gt;&lt;elem m_fUsage=&quot;2.54186582832900132001E-01&quot;&gt;&lt;m_msothmcolidx val=&quot;0&quot;/&gt;&lt;m_rgb r=&quot;F4&quot; g=&quot;ED&quot; b=&quot;79&quot;/&gt;&lt;/elem&gt;&lt;elem m_fUsage=&quot;2.28767924549610118801E-01&quot;&gt;&lt;m_msothmcolidx val=&quot;0&quot;/&gt;&lt;m_rgb r=&quot;FF&quot; g=&quot;CE&quot; b=&quot;35&quot;/&gt;&lt;/elem&gt;&lt;elem m_fUsage=&quot;2.05891132094649098594E-01&quot;&gt;&lt;m_msothmcolidx val=&quot;0&quot;/&gt;&lt;m_rgb r=&quot;8D&quot; g=&quot;8D&quot; b=&quot;00&quot;/&gt;&lt;/elem&gt;&lt;elem m_fUsage=&quot;1.99695990659566058323E-01&quot;&gt;&lt;m_msothmcolidx val=&quot;0&quot;/&gt;&lt;m_rgb r=&quot;0C&quot; g=&quot;6A&quot; b=&quot;AE&quot;/&gt;&lt;/elem&gt;&lt;elem m_fUsage=&quot;1.93366453359754691954E-01&quot;&gt;&lt;m_msothmcolidx val=&quot;0&quot;/&gt;&lt;m_rgb r=&quot;33&quot; g=&quot;A2&quot; b=&quot;D9&quot;/&gt;&lt;/elem&gt;&lt;elem m_fUsage=&quot;1.89185432208384934905E-01&quot;&gt;&lt;m_msothmcolidx val=&quot;0&quot;/&gt;&lt;m_rgb r=&quot;4D&quot; g=&quot;D7&quot; b=&quot;F3&quot;/&gt;&lt;/elem&gt;&lt;elem m_fUsage=&quot;1.87106471414886177396E-01&quot;&gt;&lt;m_msothmcolidx val=&quot;0&quot;/&gt;&lt;m_rgb r=&quot;B2&quot; g=&quot;FB&quot; b=&quot;F7&quot;/&gt;&lt;/elem&gt;&lt;elem m_fUsage=&quot;1.85302018885184188735E-01&quot;&gt;&lt;m_msothmcolidx val=&quot;0&quot;/&gt;&lt;m_rgb r=&quot;DB&quot; g=&quot;DB&quot; b=&quot;00&quot;/&gt;&lt;/elem&gt;&lt;elem m_fUsage=&quot;1.66771816996665767086E-01&quot;&gt;&lt;m_msothmcolidx val=&quot;0&quot;/&gt;&lt;m_rgb r=&quot;C9&quot; g=&quot;AF&quot; b=&quot;3D&quot;/&gt;&lt;/elem&gt;&lt;elem m_fUsage=&quot;1.50094635296999207030E-01&quot;&gt;&lt;m_msothmcolidx val=&quot;0&quot;/&gt;&lt;m_rgb r=&quot;2A&quot; g=&quot;7B&quot; b=&quot;25&quot;/&gt;&lt;/elem&gt;&lt;elem m_fUsage=&quot;5.81497370030401097840E-02&quot;&gt;&lt;m_msothmcolidx val=&quot;0&quot;/&gt;&lt;m_rgb r=&quot;16&quot; g=&quot;3B&quot; b=&quot;65&quot;/&gt;&lt;/elem&gt;&lt;elem m_fUsage=&quot;5.23347633027360994995E-02&quot;&gt;&lt;m_msothmcolidx val=&quot;0&quot;/&gt;&lt;m_rgb r=&quot;33&quot; g=&quot;EE&quot; b=&quot;E3&quot;/&gt;&lt;/elem&gt;&lt;elem m_fUsage=&quot;4.71012869724624916312E-02&quot;&gt;&lt;m_msothmcolidx val=&quot;0&quot;/&gt;&lt;m_rgb r=&quot;20&quot; g=&quot;C3&quot; b=&quot;CF&quot;/&gt;&lt;/elem&gt;&lt;elem m_fUsage=&quot;4.23911582752162438559E-02&quot;&gt;&lt;m_msothmcolidx val=&quot;0&quot;/&gt;&lt;m_rgb r=&quot;82&quot; g=&quot;14&quot; b=&quot;44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ifHimBj0T_QG4qhS6dC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UBKpxxzS_CBAcV43fQA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KytriZZ.IWqrE9fGEgVQ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jZblO6VhYx1DCM6oUap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ZpyRkuaeJYcgNzw.6cHg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mG9EeDW.P0hQ0u7haGj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7YKn3vdNCrynBORYp2iD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4gwx53uvIvO5nTTavuD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mqem1BbwGuYDuCC8Myw0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Tobqd3S4CEbP6mdxSAzG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0iNQMlk4tdDmXAxoouM1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10fJTodBxiIXC8Bm5fu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hp8DbreOqTADcGiGCjc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2O4heXxKizg9fogxh2zz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EDHvw7Nv6dtfj2BzKC5N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7Rzp2Q1VB4Laj4_LiGCn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nT7L2WxYt.1gI6iS.Hw5A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NA2MstnEGRJFs7cNwhJ2g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PvIaQ2fQgEWiTPd6qGAJ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q2K36L9kmoElpHE4LlH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YOKlgEb3FU0UviVjbV9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Xak_09aMXMOtp53hJybA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eJtTpT.ztq9BDucwl09I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9DeV0YJ1E268QJb..3Ro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6LQiqzst5rdCWhQttus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Zy.3HQvsHumj7zo6KL.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2vtwmjPg5Qm1bhtn1Owew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76V3DXiKLxz2_2dRqddm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KgSmtoJ3C8rP6EteQiLQ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E_nfEKcYwzOoKU6XVIy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Y2FKKzhrIUgSashYgmQa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PtHZkhDrobJbLGjMY.55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VGTdIqFZEDd5xDo7xqsW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1cUTGd2d43jybJPUmy5ow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d11UD21Z8HDa47hwUA9X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vCmeyffGnyYnObDr.Ib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3aguu6ogtkNBcCaOev.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l.LAFGJbT0Wvcw08sNG4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hvkeWNgZ_TrQRceFWLZ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GmFsVL5lBZJUQie.UJKb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wii9pWIAYhqBmqh1UXJ9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CHcxppxC4IdsBZ4aUpr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kp_OA4OuZVepmwQT1qjFg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rlvBulqZTpNVb36lfAWQ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L9JlHJv8IiI61wwTSC_Q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YdJT0IXNS3A.sy6lInOg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9lQav3b0Ptb8qXsoo7Yw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2hqc.03S9.nntMJt8SDzA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MU_z33UM0VZ9yEyXyOA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WXiWLqW3J00Gt8F7icaw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FSus1xBqcdYu9CeGc3wQ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7jMgNyvcTa3_PwhOISRC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.lqYOIlS1GWMwLIjnRrn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DPeFN0OQSHv1UjVFoLPug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l2xj9__pADaK17kexelw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Fv9X3l.VuUtdguT05o3UQ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9AXKf2vhucW4fh5f189rw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Fgp6YcQH9pHYjLNxobr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oZYxlmVUJheMst6n6u_h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yZ2aOPXR6xB8DDeekXf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gNlslO6BL7pdIYackGy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2KWK3cSL.mal_6WcVL0Z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r_p8u4CdhMANB38XL4Eh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RCT7Zke9eVDKmfKMNA.f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VaA_x6TIeHrb3btoqx8w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k7tPkPWkPIWLmI5AavF5w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crlclWphVmvHbJJDde4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jxbhDDnNMMm7I0LVa4I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t6.4oxfDiIlO2J4obZSgw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CdGBCnKt9ia9.PUssjEmw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uUqGdMVUzVHwDBTBJ58RQ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y5a_9uPSWjeloQH.qqEA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tedrdC85_NPY2.jk.9aQ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aW7GBtG3US51r2qKaeY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dZwPGt1TZGawjosPGVYi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MRqoB5uUoUMNakjAk8sw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ebIqKVmDOLs3WTUSo1zyQ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luuvZFzEcmk6Z1hTEFSXw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AcRGEAw90UkhTTkIgIhUQ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Kw5F.w6dgRnal4gS79m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_In8h9ttZ4CqundENcLw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Q.No8SsJUtCmj6.SsN.A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aEDvxTZy5BmX7K4aO8dAA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pJzErN0V2MB97rIbvlF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q75GSxkjkDoWxXdqn7t.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_GmiJ5sRI8MUO07fWYzVA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kuJEx9vJeUNJwKFKvw0A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JL172JJIrSDN4VcIL.ANQ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8BrsaqwAkNGIOJlhQy8Yg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b3_a9vxjomJcGWEPnkZQ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r6xPD0vj5nXKrd68p9.4A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uqwz6Ns8x1K5r7zFQb3Q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rDG5gvB795ZpKUJYPOxwQ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6kqo5UrjRi71GbUTwCY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XkGxxRcPnQhITqzCGCx7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wj9LodeQqLu9gB2KfLexQ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SZ9S1AC5vQzTVG0QJv.TA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iXcVPo.pVZ0mqQITVbOsQ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RXN9CXCBykpFgYS.ZHXw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VwITmtH.sFoIfkEejP4g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63OFW51_Wyeb.n7enbi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qgumoltRPRpruumv_0b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4XXCyxc.8dz2j0Src5_a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yFrSLjgtOOXkSNT1o6Vbg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anK2iJB7W31vqo3q.hxA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kO1maXK9F5fcSjiq3zH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8oic3jtayE8eDgYn6wIw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FUr_6wG4RByVCY0XWMP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pf.Zim_W_CJpkyTQbGgg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bjsLAMbjwmywNrtdx52XQ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5FZmdXFCWYEKho9xrk.fg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Wl0yUCrhA89YFciNLzeg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o_qeDJlB5bT5boBeDRZA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eLZwFWaJkVFuDdzXHdhKA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XEQPIE93glDfdVtuXzXJg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yPjqoYNOAjF_VUrA941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qqkLjp0sDtHist.6Bpqc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840b0_wk3HO_mxVklOrEg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aoc5IJU52.5.RjMHx7BVw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gBW1l0JCCasfxBXw9QQFg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y5W3H.8nDRuI9YX.bcWtQ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aZxOh4QZ9SrfNT.vguTqA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eNOhiE_OFJ.UjuZ9EUu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Nkoj_h1bydEtevjRe7ZLQ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o3ybssQQwhEHOLHIv3dQ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PoxtaYSdG0XpCPiDPTNg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lJziwQyznbPz3Gku1yh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1tvUBaIu6tOUdJ9sqEkMg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ZpfFCKm_PA0I9JIxyPyqg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1BJZOBQZ0ECCDZ06A7mTA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AjMLQrZPW.QaezK3Cg5g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diqre.Gn55XYyfVVmctQ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v6ujrr6YLY3GdFtbJOUAA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hKpRyNMfKsqd9FnV45Tw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KKmJN.Ngqgb1HWjho12Q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nzvGz9B7e.aWhTpbH2kQ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qQyWSOeAzbPDnXrz0hY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tYjYve2lSwoSDR66m8PCg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4IwQng0bwH0oto8vjw9Lg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DTc91NmVOLNNoAgxOkRA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.30OFWBhvVF1NnM0BfzhQ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1Ht_VUOV02WRvbWstbGcQ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e_HA9AcWl3RpAY7TQnD0w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zDDEzkPt2zJIYoepDjBIg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_eAWEgB2Mtn.WB2BldkVw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q6DA8ndJXuEhvxwX6Vjg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U6sB9iXEgkktpKzGzNtP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ejm1bY7xDQT04eKnGVvGA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02fva1Pps7xV_xyvGAwxA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dc8eVLxheelEZZipAekTw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MDTQe8tQmIeuQS_Aswmig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1y5n7WmP9c0xtef3vlnWQ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KW_6ZclNwD9LtFEyEyjl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RcYf0y_MvbOWA5ys5KTE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GrDmll..fu0nakccjNSh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4W3eSBoSkhxZGivpHSu1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AdaUvWv.V_nzn4gmn9d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_pxyL_UlmClB.gaQZVih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17zD86LIcqk62zFRTlaC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7eWnrg3pVmUR3YvgNIt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1TIw_1yJLeJoCwh0B7Z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E8SkqsrLX4Jd8rkrmwMe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yWzLJKDowRyjIkSOmT4G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Wyd8E05aUBc3kjjrB8B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M1LoPHHe8401YC1oEq6D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0Gmxut4vl4O9bnWvKhL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PC9F112h8GsLsSTTkuWN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B2jJYQMIroex3TLPcfdD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kbyOKM2_X3wG6nkVlv42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0gW6.guON84MjvybO.b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4flMKQzCcqrcvsozpk3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LXhT19_kWuBhDvGxPF0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6oyrA7QnG3c85mGDp.kC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UkzI0PBOH3EU9MVKnl97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2s9sXUrCQqplJu7fxheZ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tfi0BGU4d7wYHOMG5aCW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nbukBTKi2C.nI2_qnLQ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KPjomMRd_dJR5lqS8Yzf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M3rlC4e6zt8741LfD09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59ZdVwatZ5DkGR0kcAo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uISYkD_7Kv6roBWreVy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qfN5Ay2QCOR75qRwJgy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1EPx75caCS1_fqX6uQ5l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c2qn5SVNidpZ6ZDmAC6f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kRKkPjvxZ6z07wH0SUW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LB7pmXdlTA7GmjOqhaK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LcA8RllkxJJZjOz0LuLr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fNgMuQ.eF0fZzZckSQnN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xuLi46I8BqZ0oV0hDM1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P1J4ZPXpzjlwWMhN2ogd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S0MZ1rK3LWToNyh.qCo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5xtTf7lg852VAMckLGc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Y4w12eUDhaUiVl4wmK4f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_MEZSXmGGr.pslW7ddez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leW30bD9wVP3nS0dYOh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5l6FtB8ozd6wSZx_0xVb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t_gHa1jdynlSXPdSiIxi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tih52CNUGGD.SVvRKOq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17iyg4TqmJqNZLWAJYnr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2aVGCMbVvoJbPdBhPLG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JAZjKCnmLIB4Pn.NkKKZ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3FP3QNN4hT7SDbw_u7aV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EUF3Muaob6J5rlKvPR2e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Hj3aKsH97AVKHvDI72T7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ehFZ72gP11.nV2ozs8N1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9Z9UnINFWOLqgF.TQ59F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5I4Nc0fJzb0wS6UKgu4P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_v.3PylohKie7RZib2A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07qaiNguT.GKVTl2JnZ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xGlgtf1FTpGmrqobVYvF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QJ6kylNkF2naLG8LRps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dQTxFFINpLlVWe0mDNP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W0L3hyBJ8LKyqeFdM3LD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rRnuMgsmdB.ZVtImWXgY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CGxi4FaeEMp1o_WTYTz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YpPYQdRsOxYX0EXXUpRX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eJGnjmDkuWxjMm3jP8T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UBt2iEiDyrhq8IlEfY6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cAzy.hwWA0QXWY.UxJFK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yHWbds0gpoQ9Kd7niA7h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SGxN8S6PgiLs8Fkr7nhp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zqruBMyMhw3rL0qglUZi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3VZlrmVBSHQDiXH6NJ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VUoQnOODa.XplrhnBuj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O5aiATy4fWNdZ5B_2F1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4_r28gQxn4oHnQkiQ_RV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d1PCal_qjBYUKD7PPsVT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OJSd9GZpGZAu_TJlHJp9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3Mxdw2Nbnh.l6Rnmmy7m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fBOBxtnQ2Mf64SjTODUw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Breitbild</PresentationFormat>
  <Paragraphs>207</Paragraphs>
  <Slides>13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Office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Anas Boutmitar (aboutmit)</dc:creator>
  <cp:lastModifiedBy>Anas Boutmitar (aboutmit)</cp:lastModifiedBy>
  <cp:revision>23</cp:revision>
  <dcterms:created xsi:type="dcterms:W3CDTF">2024-01-16T18:15:19Z</dcterms:created>
  <dcterms:modified xsi:type="dcterms:W3CDTF">2024-01-28T20:47:48Z</dcterms:modified>
</cp:coreProperties>
</file>