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45"/>
  </p:notesMasterIdLst>
  <p:sldIdLst>
    <p:sldId id="256" r:id="rId2"/>
    <p:sldId id="257" r:id="rId3"/>
    <p:sldId id="258" r:id="rId4"/>
    <p:sldId id="300" r:id="rId5"/>
    <p:sldId id="301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302" r:id="rId19"/>
    <p:sldId id="280" r:id="rId20"/>
    <p:sldId id="282" r:id="rId21"/>
    <p:sldId id="281" r:id="rId22"/>
    <p:sldId id="273" r:id="rId23"/>
    <p:sldId id="275" r:id="rId24"/>
    <p:sldId id="276" r:id="rId25"/>
    <p:sldId id="277" r:id="rId26"/>
    <p:sldId id="278" r:id="rId27"/>
    <p:sldId id="283" r:id="rId28"/>
    <p:sldId id="285" r:id="rId29"/>
    <p:sldId id="286" r:id="rId30"/>
    <p:sldId id="287" r:id="rId31"/>
    <p:sldId id="288" r:id="rId32"/>
    <p:sldId id="290" r:id="rId33"/>
    <p:sldId id="291" r:id="rId34"/>
    <p:sldId id="292" r:id="rId35"/>
    <p:sldId id="293" r:id="rId36"/>
    <p:sldId id="304" r:id="rId37"/>
    <p:sldId id="305" r:id="rId38"/>
    <p:sldId id="295" r:id="rId39"/>
    <p:sldId id="296" r:id="rId40"/>
    <p:sldId id="297" r:id="rId41"/>
    <p:sldId id="303" r:id="rId42"/>
    <p:sldId id="298" r:id="rId43"/>
    <p:sldId id="299" r:id="rId4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9102" autoAdjust="0"/>
  </p:normalViewPr>
  <p:slideViewPr>
    <p:cSldViewPr>
      <p:cViewPr>
        <p:scale>
          <a:sx n="70" d="100"/>
          <a:sy n="70" d="100"/>
        </p:scale>
        <p:origin x="-1398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22D59-3A01-46C8-BF1D-1F9CB3D46F08}" type="datetimeFigureOut">
              <a:rPr lang="fr-FR" smtClean="0"/>
              <a:pPr/>
              <a:t>17/09/2020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A01F3-8011-4918-A25D-048AF39508F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0891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A01F3-8011-4918-A25D-048AF39508FA}" type="slidenum">
              <a:rPr lang="fr-FR" smtClean="0"/>
              <a:pPr/>
              <a:t>7</a:t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A01F3-8011-4918-A25D-048AF39508FA}" type="slidenum">
              <a:rPr lang="fr-FR" smtClean="0"/>
              <a:pPr/>
              <a:t>8</a:t>
            </a:fld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Exemple: installation du package timeSeries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A01F3-8011-4918-A25D-048AF39508FA}" type="slidenum">
              <a:rPr lang="fr-FR" smtClean="0"/>
              <a:pPr/>
              <a:t>11</a:t>
            </a:fld>
            <a:endParaRPr lang="fr-F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A01F3-8011-4918-A25D-048AF39508FA}" type="slidenum">
              <a:rPr lang="fr-FR" smtClean="0"/>
              <a:pPr/>
              <a:t>19</a:t>
            </a:fld>
            <a:endParaRPr lang="fr-F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Lors d’une étude statistique, il peut arriver que certaines données ne soient pas disponibles : on dit que </a:t>
            </a:r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donnée est manquante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A01F3-8011-4918-A25D-048AF39508FA}" type="slidenum">
              <a:rPr lang="fr-FR" smtClean="0"/>
              <a:pPr/>
              <a:t>20</a:t>
            </a:fld>
            <a:endParaRPr lang="fr-F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A01F3-8011-4918-A25D-048AF39508FA}" type="slidenum">
              <a:rPr lang="fr-FR" smtClean="0"/>
              <a:pPr/>
              <a:t>21</a:t>
            </a:fld>
            <a:endParaRPr lang="fr-F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 défaut la matrice se remplit</a:t>
            </a:r>
            <a:r>
              <a:rPr lang="fr-FR" baseline="0" dirty="0" smtClean="0"/>
              <a:t> colonne par colonne, pour la remplir par ligne on ajoute </a:t>
            </a:r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byrow=T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manipulation des matrice se fait oralement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A01F3-8011-4918-A25D-048AF39508FA}" type="slidenum">
              <a:rPr lang="fr-FR" smtClean="0"/>
              <a:pPr/>
              <a:t>24</a:t>
            </a:fld>
            <a:endParaRPr lang="fr-F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 vous donne alors la main de pouvoir taper les valeurs d’un jeu de données une par une 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7EA67-C13B-4C41-A9CA-596D0F02FD1B}" type="slidenum">
              <a:rPr lang="fr-FR" smtClean="0"/>
              <a:pPr/>
              <a:t>32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0A26-3DF2-422F-8841-3BDEE926BBED}" type="datetime1">
              <a:rPr lang="fr-FR" smtClean="0"/>
              <a:pPr/>
              <a:t>17/09/2020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999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353-CD5F-45DD-824D-F1684B269FE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103594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409A-74BC-449A-B1EF-81380893B6E0}" type="datetime1">
              <a:rPr lang="fr-FR" smtClean="0"/>
              <a:pPr/>
              <a:t>17/09/2020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999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353-CD5F-45DD-824D-F1684B269FE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431063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CCCD-6A7C-4166-B408-172FB9974AE8}" type="datetime1">
              <a:rPr lang="fr-FR" smtClean="0"/>
              <a:pPr/>
              <a:t>17/09/2020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999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353-CD5F-45DD-824D-F1684B269FE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57529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EAED-C42C-4D6D-9B3B-7F38BA2EB3F3}" type="datetime1">
              <a:rPr lang="fr-FR" smtClean="0"/>
              <a:pPr/>
              <a:t>17/09/2020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999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353-CD5F-45DD-824D-F1684B269FE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752753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F215-1D2C-4FEE-8194-8CFC4187C463}" type="datetime1">
              <a:rPr lang="fr-FR" smtClean="0"/>
              <a:pPr/>
              <a:t>17/09/2020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999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353-CD5F-45DD-824D-F1684B269FE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546617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BCE7-9B40-435A-B3E4-8B42A3C02AD4}" type="datetime1">
              <a:rPr lang="fr-FR" smtClean="0"/>
              <a:pPr/>
              <a:t>17/09/2020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999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353-CD5F-45DD-824D-F1684B269FE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550443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2290-D9E3-4E2D-A662-6C227EF569E3}" type="datetime1">
              <a:rPr lang="fr-FR" smtClean="0"/>
              <a:pPr/>
              <a:t>17/09/2020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999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353-CD5F-45DD-824D-F1684B269FE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52856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39B8-6059-45F5-865D-6EBBCC4B9327}" type="datetime1">
              <a:rPr lang="fr-FR" smtClean="0"/>
              <a:pPr/>
              <a:t>17/09/2020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999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353-CD5F-45DD-824D-F1684B269FE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486743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9D07-6F0B-4DD3-A91D-C0B1ADF191A2}" type="datetime1">
              <a:rPr lang="fr-FR" smtClean="0"/>
              <a:pPr/>
              <a:t>17/09/2020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999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353-CD5F-45DD-824D-F1684B269FE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763016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07CA-C106-4669-86FE-AC8AD4DCC866}" type="datetime1">
              <a:rPr lang="fr-FR" smtClean="0"/>
              <a:pPr/>
              <a:t>17/09/2020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999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353-CD5F-45DD-824D-F1684B269FE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651587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2171-0438-41F3-A68C-5E4A5ECED330}" type="datetime1">
              <a:rPr lang="fr-FR" smtClean="0"/>
              <a:pPr/>
              <a:t>17/09/2020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999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353-CD5F-45DD-824D-F1684B269FE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25138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CB7DF-74A9-40B0-8EB9-12EC53F72234}" type="datetime1">
              <a:rPr lang="fr-FR" smtClean="0"/>
              <a:pPr/>
              <a:t>17/09/2020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999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9C353-CD5F-45DD-824D-F1684B269FE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644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png"/><Relationship Id="rId4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-project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1520" y="1412776"/>
            <a:ext cx="8458200" cy="2160240"/>
          </a:xfrm>
        </p:spPr>
        <p:txBody>
          <a:bodyPr>
            <a:noAutofit/>
          </a:bodyPr>
          <a:lstStyle/>
          <a:p>
            <a:pPr marL="857250" indent="-857250" algn="ctr"/>
            <a:r>
              <a:rPr lang="fr-FR" sz="6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 à l’Analyse Statistique</a:t>
            </a:r>
            <a:endParaRPr lang="fr-FR" sz="6600" b="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131840" y="4149080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4ERP-BI/INFINI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5292080" y="6488668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Année universitaire 2020/2021</a:t>
            </a: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Image 8" descr="logo-esprit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624"/>
            <a:ext cx="1870710" cy="600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5400" dirty="0" smtClean="0">
                <a:latin typeface="Times New Roman" pitchFamily="18" charset="0"/>
                <a:cs typeface="Times New Roman" pitchFamily="18" charset="0"/>
              </a:rPr>
              <a:t>Lancer</a:t>
            </a:r>
            <a:r>
              <a:rPr lang="fr-FR" dirty="0" smtClean="0"/>
              <a:t> R :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79512" y="1481328"/>
            <a:ext cx="8507288" cy="4525963"/>
          </a:xfrm>
        </p:spPr>
        <p:txBody>
          <a:bodyPr/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Vous devez alors vous rendre sous une fenêtre de la sorte:</a:t>
            </a: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353-CD5F-45DD-824D-F1684B269FE6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76872"/>
            <a:ext cx="4464496" cy="378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5724128" y="2636912"/>
            <a:ext cx="3419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Cette fenêtre s’appelle</a:t>
            </a:r>
            <a:r>
              <a:rPr lang="fr-F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la console.</a:t>
            </a:r>
          </a:p>
          <a:p>
            <a:r>
              <a:rPr lang="fr-F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fr-F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c’est l’invite de commande qui apparait  automatiquement au début de chaque ligne de commande.</a:t>
            </a:r>
          </a:p>
          <a:p>
            <a:r>
              <a:rPr lang="fr-F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: apparait en début de ligne si la ligne précédente est incomplète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792088"/>
          </a:xfrm>
        </p:spPr>
        <p:txBody>
          <a:bodyPr>
            <a:normAutofit/>
          </a:bodyPr>
          <a:lstStyle/>
          <a:p>
            <a:pPr algn="ctr"/>
            <a:r>
              <a:rPr lang="fr-FR" sz="4800" dirty="0">
                <a:latin typeface="Times New Roman" pitchFamily="18" charset="0"/>
                <a:cs typeface="Times New Roman" pitchFamily="18" charset="0"/>
              </a:rPr>
              <a:t>Installer et utiliser </a:t>
            </a:r>
            <a:r>
              <a:rPr lang="fr-FR" sz="4800" dirty="0" smtClean="0">
                <a:latin typeface="Times New Roman" pitchFamily="18" charset="0"/>
                <a:cs typeface="Times New Roman" pitchFamily="18" charset="0"/>
              </a:rPr>
              <a:t>un package:</a:t>
            </a:r>
            <a:endParaRPr lang="fr-FR"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1340768"/>
            <a:ext cx="360040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353-CD5F-45DD-824D-F1684B269FE6}" type="slidenum">
              <a:rPr lang="fr-FR" smtClean="0"/>
              <a:pPr/>
              <a:t>11</a:t>
            </a:fld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2339752" y="1556792"/>
            <a:ext cx="79208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0" y="1268760"/>
            <a:ext cx="277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1. Voir si le package est déjà installé, si oui inutile de le télécharger de nouveau.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2483768" y="2708920"/>
            <a:ext cx="64807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0" y="2780928"/>
            <a:ext cx="2627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2. Installer via internet, si le package n’existe pas dans la liste.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3212976"/>
            <a:ext cx="22002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ZoneTexte 21"/>
          <p:cNvSpPr txBox="1"/>
          <p:nvPr/>
        </p:nvSpPr>
        <p:spPr>
          <a:xfrm>
            <a:off x="0" y="4221088"/>
            <a:ext cx="2915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Sélectionner le package à installer puis « OK »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35696" y="5157192"/>
            <a:ext cx="3024336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ZoneTexte 23"/>
          <p:cNvSpPr txBox="1"/>
          <p:nvPr/>
        </p:nvSpPr>
        <p:spPr>
          <a:xfrm>
            <a:off x="0" y="5301208"/>
            <a:ext cx="1979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Téléchargement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 smtClean="0">
                <a:effectLst/>
                <a:latin typeface="Times New Roman" pitchFamily="18" charset="0"/>
                <a:cs typeface="Times New Roman" pitchFamily="18" charset="0"/>
              </a:rPr>
              <a:t>Organiser</a:t>
            </a:r>
            <a:r>
              <a:rPr lang="fr-FR" sz="5400" dirty="0" smtClean="0">
                <a:latin typeface="Times New Roman" pitchFamily="18" charset="0"/>
                <a:cs typeface="Times New Roman" pitchFamily="18" charset="0"/>
              </a:rPr>
              <a:t> un travail R</a:t>
            </a:r>
            <a:endParaRPr lang="fr-FR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7849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Apprenez toujours à stocker vos fichiers dans un dossier réservé à cet usage (nommé </a:t>
            </a:r>
            <a:r>
              <a:rPr lang="fr-F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TravauxEspritR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>
              <a:buFont typeface="Wingdings" pitchFamily="2" charset="2"/>
              <a:buChar char="§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Tapez toutes vos instructions R dans une fenêtre de script appelée script ou R Editor.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353-CD5F-45DD-824D-F1684B269FE6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212976"/>
            <a:ext cx="2808312" cy="364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lèche droite 6"/>
          <p:cNvSpPr/>
          <p:nvPr/>
        </p:nvSpPr>
        <p:spPr>
          <a:xfrm>
            <a:off x="611560" y="3717032"/>
            <a:ext cx="576064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3212976"/>
            <a:ext cx="4608512" cy="364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 smtClean="0">
                <a:latin typeface="Times New Roman" pitchFamily="18" charset="0"/>
                <a:cs typeface="Times New Roman" pitchFamily="18" charset="0"/>
              </a:rPr>
              <a:t>R est une calculatrice :</a:t>
            </a:r>
            <a:endParaRPr lang="fr-FR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/>
          <a:lstStyle/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R permet d’effectuer toutes les opérations élémentaires sur les scalaires : </a:t>
            </a: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*,+,-,/,^</a:t>
            </a:r>
          </a:p>
          <a:p>
            <a:endParaRPr lang="fr-FR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des nombreuses fonctions mathématiques de base sont prédéfinies, comme </a:t>
            </a: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log, exp, sin, cos, abs, sqrt.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Exemple </a:t>
            </a:r>
            <a:r>
              <a:rPr lang="fr-FR" dirty="0" smtClean="0"/>
              <a:t>: </a:t>
            </a:r>
          </a:p>
          <a:p>
            <a:pPr>
              <a:buNone/>
            </a:pP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353-CD5F-45DD-824D-F1684B269FE6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10" name="Image 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348880"/>
            <a:ext cx="158417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5126918"/>
            <a:ext cx="3024336" cy="549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5733256"/>
            <a:ext cx="4306078" cy="598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Affectation et affichage des variables: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28800"/>
            <a:ext cx="5270326" cy="2736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353-CD5F-45DD-824D-F1684B269FE6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59828" y="4653136"/>
            <a:ext cx="846043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400" dirty="0" smtClean="0">
                <a:latin typeface="Times New Roman" pitchFamily="18" charset="0"/>
              </a:rPr>
              <a:t>R fait la différence entre la majuscule et la minuscule.</a:t>
            </a:r>
          </a:p>
          <a:p>
            <a:pPr>
              <a:buFont typeface="Wingdings" pitchFamily="2" charset="2"/>
              <a:buChar char="Ø"/>
            </a:pPr>
            <a:r>
              <a:rPr lang="fr-FR" sz="2400" dirty="0" smtClean="0">
                <a:latin typeface="Times New Roman" pitchFamily="18" charset="0"/>
              </a:rPr>
              <a:t>Un nom de variable ne peut pas contenir des espaces</a:t>
            </a:r>
          </a:p>
          <a:p>
            <a:r>
              <a:rPr lang="fr-FR" sz="2400" dirty="0" smtClean="0">
                <a:latin typeface="Times New Roman" pitchFamily="18" charset="0"/>
              </a:rPr>
              <a:t> ou commencer par un chiffre, sauf s'il est encadré  de guillemets.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 smtClean="0">
                <a:latin typeface="Times New Roman" pitchFamily="18" charset="0"/>
                <a:cs typeface="Times New Roman" pitchFamily="18" charset="0"/>
              </a:rPr>
              <a:t>Première prise en main:</a:t>
            </a:r>
            <a:endParaRPr lang="fr-FR" sz="5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379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348038" y="3284538"/>
          <a:ext cx="20304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0" name="Équation" r:id="rId3" imgW="1180800" imgH="419040" progId="Equation.3">
                  <p:embed/>
                </p:oleObj>
              </mc:Choice>
              <mc:Fallback>
                <p:oleObj name="Équation" r:id="rId3" imgW="118080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284538"/>
                        <a:ext cx="2030412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353-CD5F-45DD-824D-F1684B269FE6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11560" y="1628800"/>
            <a:ext cx="80648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L'indice de masse corporelle (IMC) permet de déterminer la corpulence  d'une personne. Il se calcule au moyen de la formule suivante :</a:t>
            </a:r>
          </a:p>
          <a:p>
            <a:endParaRPr lang="fr-FR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4293096"/>
            <a:ext cx="62198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 smtClean="0">
                <a:latin typeface="Times New Roman" pitchFamily="18" charset="0"/>
                <a:cs typeface="Times New Roman" pitchFamily="18" charset="0"/>
              </a:rPr>
              <a:t>Utilisation des fonctions</a:t>
            </a:r>
            <a:endParaRPr lang="fr-FR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4525963"/>
          </a:xfrm>
        </p:spPr>
        <p:txBody>
          <a:bodyPr/>
          <a:lstStyle/>
          <a:p>
            <a:r>
              <a:rPr lang="fr-FR" sz="2800" dirty="0" smtClean="0"/>
              <a:t>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Le logiciel R contient de nombreuses autres fonctions dans sa version de base, et on peut en ajouter des milliers d'autres.</a:t>
            </a:r>
          </a:p>
          <a:p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: On peut nous même créer la fonction </a:t>
            </a:r>
            <a:r>
              <a:rPr lang="fr-F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combinaison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à partir de la fonction </a:t>
            </a:r>
            <a:r>
              <a:rPr lang="fr-F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factorial</a:t>
            </a:r>
            <a:r>
              <a:rPr lang="fr-FR" sz="24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fr-FR" sz="2800" b="1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8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353-CD5F-45DD-824D-F1684B269FE6}" type="slidenum">
              <a:rPr lang="fr-FR" smtClean="0"/>
              <a:pPr/>
              <a:t>16</a:t>
            </a:fld>
            <a:endParaRPr lang="fr-FR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348880"/>
            <a:ext cx="8009384" cy="537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365104"/>
            <a:ext cx="4968552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3645024"/>
            <a:ext cx="187220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fr-FR" b="1" dirty="0">
                <a:latin typeface="Times New Roman" pitchFamily="18" charset="0"/>
                <a:cs typeface="Times New Roman" pitchFamily="18" charset="0"/>
              </a:rPr>
              <a:t>Les données sur R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353-CD5F-45DD-824D-F1684B269FE6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3534536" y="1988840"/>
            <a:ext cx="22669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b="1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Partie </a:t>
            </a:r>
            <a:r>
              <a:rPr lang="fr-FR" sz="4400" b="1" dirty="0" smtClean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2:</a:t>
            </a:r>
            <a:endParaRPr lang="fr-FR" sz="4400" b="1" dirty="0">
              <a:solidFill>
                <a:srgbClr val="C0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353-CD5F-45DD-824D-F1684B269FE6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755576" y="1556792"/>
            <a:ext cx="2160240" cy="17281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Nature</a:t>
            </a:r>
            <a:endParaRPr lang="fr-FR" sz="2400" b="1" dirty="0"/>
          </a:p>
        </p:txBody>
      </p:sp>
      <p:sp>
        <p:nvSpPr>
          <p:cNvPr id="7" name="Ellipse 6"/>
          <p:cNvSpPr/>
          <p:nvPr/>
        </p:nvSpPr>
        <p:spPr>
          <a:xfrm>
            <a:off x="5076056" y="1556792"/>
            <a:ext cx="2160240" cy="17281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Structure</a:t>
            </a:r>
            <a:endParaRPr lang="fr-FR" sz="2400" b="1" dirty="0"/>
          </a:p>
        </p:txBody>
      </p:sp>
      <p:sp>
        <p:nvSpPr>
          <p:cNvPr id="6" name="Ellipse 5"/>
          <p:cNvSpPr/>
          <p:nvPr/>
        </p:nvSpPr>
        <p:spPr>
          <a:xfrm>
            <a:off x="1907704" y="908720"/>
            <a:ext cx="1368152" cy="93610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026400" y="1201894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Logique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2051616" y="2816932"/>
            <a:ext cx="1368152" cy="93610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172311" y="3132316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Numérique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71500" y="2708920"/>
            <a:ext cx="1368152" cy="93610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86800" y="2847144"/>
            <a:ext cx="1173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Chaîne de </a:t>
            </a:r>
          </a:p>
          <a:p>
            <a:r>
              <a:rPr lang="fr-FR" dirty="0" smtClean="0"/>
              <a:t>caractères</a:t>
            </a:r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5868144" y="862720"/>
            <a:ext cx="1368152" cy="93610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Matrice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6543732" y="2806584"/>
            <a:ext cx="1368152" cy="93610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Liste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4067944" y="1880828"/>
            <a:ext cx="1368152" cy="93610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Vecteur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034" y="4653136"/>
            <a:ext cx="2901318" cy="201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Flèche vers le haut 17"/>
          <p:cNvSpPr/>
          <p:nvPr/>
        </p:nvSpPr>
        <p:spPr>
          <a:xfrm>
            <a:off x="5416664" y="3791116"/>
            <a:ext cx="360040" cy="79208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vers le haut 20"/>
          <p:cNvSpPr/>
          <p:nvPr/>
        </p:nvSpPr>
        <p:spPr>
          <a:xfrm>
            <a:off x="3042568" y="3791116"/>
            <a:ext cx="360040" cy="79208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617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78098"/>
          </a:xfrm>
        </p:spPr>
        <p:txBody>
          <a:bodyPr>
            <a:normAutofit fontScale="90000"/>
          </a:bodyPr>
          <a:lstStyle/>
          <a:p>
            <a:pPr algn="ctr"/>
            <a:r>
              <a:rPr lang="fr-FR" sz="5400" dirty="0" smtClean="0">
                <a:latin typeface="Times New Roman" pitchFamily="18" charset="0"/>
                <a:cs typeface="Times New Roman" pitchFamily="18" charset="0"/>
              </a:rPr>
              <a:t>Natures </a:t>
            </a:r>
            <a:r>
              <a:rPr lang="fr-FR" sz="5400" dirty="0" smtClean="0">
                <a:latin typeface="Times New Roman" pitchFamily="18" charset="0"/>
                <a:cs typeface="Times New Roman" pitchFamily="18" charset="0"/>
              </a:rPr>
              <a:t>des données </a:t>
            </a:r>
            <a:endParaRPr lang="fr-FR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14400" y="836712"/>
            <a:ext cx="8229600" cy="5760640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Les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différentes natures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de données sont :</a:t>
            </a:r>
          </a:p>
          <a:p>
            <a:pPr marL="449263" indent="-92075">
              <a:buFont typeface="Wingdings" pitchFamily="2" charset="2"/>
              <a:buChar char="§"/>
              <a:tabLst>
                <a:tab pos="542925" algn="l"/>
              </a:tabLst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 numeric: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les entiers (integer) et les réels (real)</a:t>
            </a:r>
            <a:endParaRPr lang="fr-FR" b="1" dirty="0" smtClean="0">
              <a:latin typeface="Times New Roman" pitchFamily="18" charset="0"/>
              <a:cs typeface="Times New Roman" pitchFamily="18" charset="0"/>
            </a:endParaRPr>
          </a:p>
          <a:p>
            <a:pPr marL="365125" indent="255588">
              <a:buFont typeface="Wingdings" pitchFamily="2" charset="2"/>
              <a:buChar char="§"/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character: 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Toute information mise entre guillemets (simple' ou double ") correspond à une chaine de caractères</a:t>
            </a:r>
          </a:p>
          <a:p>
            <a:pPr marL="365125" indent="-7938">
              <a:buFont typeface="Wingdings" pitchFamily="2" charset="2"/>
              <a:buChar char="§"/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logical : </a:t>
            </a:r>
          </a:p>
          <a:p>
            <a:pPr>
              <a:buNone/>
            </a:pPr>
            <a:endParaRPr lang="fr-FR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marL="365125" indent="-7938">
              <a:buFont typeface="Wingdings" pitchFamily="2" charset="2"/>
              <a:buChar char="§"/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complex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La fonction 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mode()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permettent de donner la nature d’un élément.</a:t>
            </a: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353-CD5F-45DD-824D-F1684B269FE6}" type="slidenum">
              <a:rPr lang="fr-FR" smtClean="0"/>
              <a:pPr/>
              <a:t>19</a:t>
            </a:fld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3356992"/>
            <a:ext cx="167640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Pour commencer…</a:t>
            </a:r>
            <a:br>
              <a:rPr lang="fr-FR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Statistique    vs   Statistiques:</a:t>
            </a:r>
            <a:b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3946443"/>
          </a:xfrm>
        </p:spPr>
        <p:txBody>
          <a:bodyPr/>
          <a:lstStyle/>
          <a:p>
            <a:pPr algn="ctr">
              <a:buNone/>
            </a:pPr>
            <a:endParaRPr lang="fr-FR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fr-FR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La statistique :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Une branche des mathématiques qui a pour objet l’étude des phénomènes mettant en jeu un grand nombre de données.</a:t>
            </a:r>
          </a:p>
          <a:p>
            <a:pPr>
              <a:buNone/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Les statistiques :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Ensemble de données numériques concernant l’état ou l’évolution d’un phénomène  qu’on étudie par la statistique.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353-CD5F-45DD-824D-F1684B269FE6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5" name="Image 6" descr="esprit_logo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5838825"/>
            <a:ext cx="20574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-828600" y="332656"/>
            <a:ext cx="8229600" cy="778098"/>
          </a:xfrm>
        </p:spPr>
        <p:txBody>
          <a:bodyPr>
            <a:normAutofit/>
          </a:bodyPr>
          <a:lstStyle/>
          <a:p>
            <a:pPr marL="457200" indent="-457200" algn="ctr">
              <a:buFont typeface="Wingdings" panose="05000000000000000000" pitchFamily="2" charset="2"/>
              <a:buChar char="§"/>
            </a:pPr>
            <a:r>
              <a:rPr lang="fr-FR" sz="2800" b="1" dirty="0">
                <a:latin typeface="Times New Roman" pitchFamily="18" charset="0"/>
                <a:ea typeface="+mn-ea"/>
                <a:cs typeface="Times New Roman" pitchFamily="18" charset="0"/>
              </a:rPr>
              <a:t>Les données manquantes</a:t>
            </a:r>
            <a:endParaRPr lang="fr-FR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877272"/>
          </a:xfrm>
        </p:spPr>
        <p:txBody>
          <a:bodyPr/>
          <a:lstStyle/>
          <a:p>
            <a:pPr>
              <a:buNone/>
            </a:pP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       -  NA :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symbole des valeurs manquantes.</a:t>
            </a:r>
          </a:p>
          <a:p>
            <a:r>
              <a:rPr lang="fr-F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na.rm</a:t>
            </a:r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: permet d’enlever les valeurs manquantes avant de manipuler les données.</a:t>
            </a: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na.omit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: fonction permet d’éliminer les éléments d’un vecteur ou les lignes d’une matrice qui contiennent des valeurs manquantes.</a:t>
            </a:r>
          </a:p>
          <a:p>
            <a:pPr>
              <a:buNone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353-CD5F-45DD-824D-F1684B269FE6}" type="slidenum">
              <a:rPr lang="fr-FR" smtClean="0"/>
              <a:pPr/>
              <a:t>20</a:t>
            </a:fld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2204864"/>
            <a:ext cx="3891880" cy="1296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4365104"/>
            <a:ext cx="4392488" cy="249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FR" sz="6000" dirty="0" smtClean="0">
                <a:latin typeface="Times New Roman" pitchFamily="18" charset="0"/>
                <a:cs typeface="Times New Roman" pitchFamily="18" charset="0"/>
              </a:rPr>
              <a:t>Les </a:t>
            </a:r>
            <a:r>
              <a:rPr lang="fr-FR" sz="6000" dirty="0" smtClean="0">
                <a:latin typeface="Times New Roman" pitchFamily="18" charset="0"/>
                <a:cs typeface="Times New Roman" pitchFamily="18" charset="0"/>
              </a:rPr>
              <a:t>fonctions </a:t>
            </a:r>
            <a:r>
              <a:rPr lang="fr-FR" sz="6000" dirty="0" smtClean="0">
                <a:latin typeface="Times New Roman" pitchFamily="18" charset="0"/>
                <a:cs typeface="Times New Roman" pitchFamily="18" charset="0"/>
              </a:rPr>
              <a:t>is/as</a:t>
            </a:r>
            <a:endParaRPr lang="fr-FR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is.xxx(objet)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: pour tester si un objet est de type xxx. Avec xxx=(numeric, character, logical, etc).</a:t>
            </a:r>
          </a:p>
          <a:p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as.xxx(objet)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: convertir un objet au type d’objet xxx. Avec xxx=(numeric, character, logical, etc).</a:t>
            </a: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Exemple:</a:t>
            </a:r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353-CD5F-45DD-824D-F1684B269FE6}" type="slidenum">
              <a:rPr lang="fr-FR" smtClean="0"/>
              <a:pPr/>
              <a:t>21</a:t>
            </a:fld>
            <a:endParaRPr lang="fr-FR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3789040"/>
            <a:ext cx="3600400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27584" y="33265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fr-FR" sz="5400" dirty="0" smtClean="0">
                <a:latin typeface="Times New Roman" pitchFamily="18" charset="0"/>
                <a:cs typeface="Times New Roman" pitchFamily="18" charset="0"/>
              </a:rPr>
              <a:t>Les structures </a:t>
            </a:r>
            <a:r>
              <a:rPr lang="fr-FR" sz="5400" dirty="0" smtClean="0">
                <a:latin typeface="Times New Roman" pitchFamily="18" charset="0"/>
                <a:cs typeface="Times New Roman" pitchFamily="18" charset="0"/>
              </a:rPr>
              <a:t>des données :</a:t>
            </a:r>
            <a:endParaRPr lang="fr-FR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Les différents 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structures 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de données sont:</a:t>
            </a:r>
          </a:p>
          <a:p>
            <a:pPr>
              <a:buNone/>
            </a:pP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    - Les vecteurs</a:t>
            </a:r>
          </a:p>
          <a:p>
            <a:pPr lvl="0">
              <a:buNone/>
            </a:pP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       -Les matrices</a:t>
            </a:r>
          </a:p>
          <a:p>
            <a:pPr lvl="0">
              <a:buNone/>
            </a:pP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          -Les listes</a:t>
            </a:r>
          </a:p>
          <a:p>
            <a:pPr lvl="0">
              <a:buNone/>
            </a:pP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            -Les data. Frame</a:t>
            </a:r>
          </a:p>
          <a:p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On utilise </a:t>
            </a:r>
            <a:r>
              <a:rPr lang="fr-FR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class() 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pour  connaitre la structure d’un objet R.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353-CD5F-45DD-824D-F1684B269FE6}" type="slidenum">
              <a:rPr lang="fr-FR" smtClean="0"/>
              <a:pPr/>
              <a:t>22</a:t>
            </a:fld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600" dirty="0" smtClean="0">
                <a:latin typeface="Times New Roman" pitchFamily="18" charset="0"/>
                <a:cs typeface="Times New Roman" pitchFamily="18" charset="0"/>
              </a:rPr>
              <a:t>1. Les </a:t>
            </a:r>
            <a:r>
              <a:rPr lang="fr-FR" sz="6600" dirty="0" smtClean="0">
                <a:latin typeface="Times New Roman" pitchFamily="18" charset="0"/>
                <a:cs typeface="Times New Roman" pitchFamily="18" charset="0"/>
              </a:rPr>
              <a:t>vecteurs</a:t>
            </a:r>
            <a:endParaRPr lang="fr-FR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Tous les éléments d’un vecteur sont de même type.</a:t>
            </a:r>
          </a:p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Les fonctions les plus utilisées pour créer des vecteurs sont 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« c », « rep »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 « seq »</a:t>
            </a: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353-CD5F-45DD-824D-F1684B269FE6}" type="slidenum">
              <a:rPr lang="fr-FR" smtClean="0"/>
              <a:pPr/>
              <a:t>23</a:t>
            </a:fld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429000"/>
            <a:ext cx="424847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pPr algn="ctr"/>
            <a:r>
              <a:rPr lang="fr-FR" sz="7200" dirty="0" smtClean="0">
                <a:latin typeface="Times New Roman" pitchFamily="18" charset="0"/>
                <a:cs typeface="Times New Roman" pitchFamily="18" charset="0"/>
              </a:rPr>
              <a:t>2. Les </a:t>
            </a:r>
            <a:r>
              <a:rPr lang="fr-FR" sz="6600" dirty="0" smtClean="0">
                <a:latin typeface="Times New Roman" pitchFamily="18" charset="0"/>
                <a:cs typeface="Times New Roman" pitchFamily="18" charset="0"/>
              </a:rPr>
              <a:t>matrices</a:t>
            </a:r>
            <a:endParaRPr lang="fr-FR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10539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Les matrices sont créées avec la fonction </a:t>
            </a:r>
            <a:r>
              <a:rPr lang="fr-FR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matrix()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à partir d'un vecteur.</a:t>
            </a:r>
            <a:r>
              <a:rPr lang="fr-FR" sz="36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On doit fixer le nombre de colonnes </a:t>
            </a:r>
            <a:r>
              <a:rPr lang="fr-FR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ncol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et/ou le nombre de </a:t>
            </a:r>
            <a:r>
              <a:rPr lang="wo-SN" sz="3600" dirty="0" smtClean="0">
                <a:latin typeface="Times New Roman" pitchFamily="18" charset="0"/>
                <a:cs typeface="Times New Roman" pitchFamily="18" charset="0"/>
              </a:rPr>
              <a:t>lignes </a:t>
            </a:r>
            <a:r>
              <a:rPr lang="wo-SN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nrow.</a:t>
            </a:r>
            <a:endParaRPr lang="fr-FR" sz="3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sz="3300" dirty="0" smtClean="0"/>
          </a:p>
          <a:p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Pour concaténer deux ou plusieurs matrices on utilise les fonctions :</a:t>
            </a:r>
          </a:p>
          <a:p>
            <a:pPr>
              <a:buFont typeface="Wingdings" pitchFamily="2" charset="2"/>
              <a:buChar char="§"/>
            </a:pPr>
            <a:r>
              <a:rPr lang="fr-FR" sz="3600" b="1" dirty="0" smtClean="0">
                <a:latin typeface="Times New Roman" pitchFamily="18" charset="0"/>
                <a:cs typeface="Times New Roman" pitchFamily="18" charset="0"/>
              </a:rPr>
              <a:t>rbind()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pour la concaténation verticale des matrices.</a:t>
            </a:r>
          </a:p>
          <a:p>
            <a:pPr>
              <a:buFont typeface="Wingdings" pitchFamily="2" charset="2"/>
              <a:buChar char="§"/>
            </a:pPr>
            <a:r>
              <a:rPr lang="fr-FR" sz="3600" b="1" dirty="0" smtClean="0">
                <a:latin typeface="Times New Roman" pitchFamily="18" charset="0"/>
                <a:cs typeface="Times New Roman" pitchFamily="18" charset="0"/>
              </a:rPr>
              <a:t>cbind()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pour la concaténation horizontale des matrices.</a:t>
            </a:r>
          </a:p>
          <a:p>
            <a:endParaRPr lang="fr-FR" sz="36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353-CD5F-45DD-824D-F1684B269FE6}" type="slidenum">
              <a:rPr lang="fr-FR" smtClean="0"/>
              <a:pPr/>
              <a:t>24</a:t>
            </a:fld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204864"/>
            <a:ext cx="3744416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62074"/>
          </a:xfrm>
        </p:spPr>
        <p:txBody>
          <a:bodyPr>
            <a:noAutofit/>
          </a:bodyPr>
          <a:lstStyle/>
          <a:p>
            <a:pPr algn="ctr"/>
            <a:r>
              <a:rPr lang="fr-FR" sz="8000" dirty="0" smtClean="0">
                <a:latin typeface="Times New Roman" pitchFamily="18" charset="0"/>
                <a:cs typeface="Times New Roman" pitchFamily="18" charset="0"/>
              </a:rPr>
              <a:t>3. Les </a:t>
            </a:r>
            <a:r>
              <a:rPr lang="fr-FR" sz="8000" dirty="0" smtClean="0">
                <a:latin typeface="Times New Roman" pitchFamily="18" charset="0"/>
                <a:cs typeface="Times New Roman" pitchFamily="18" charset="0"/>
              </a:rPr>
              <a:t>listes </a:t>
            </a:r>
            <a:endParaRPr lang="fr-FR" sz="8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882547"/>
          </a:xfrm>
        </p:spPr>
        <p:txBody>
          <a:bodyPr/>
          <a:lstStyle/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Les listes est une structure de données très flexible et très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utilisée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dans R. Elles peuvent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regrouper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des données de différents types</a:t>
            </a: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La constitution d’une liste passe par la fonction suivante         </a:t>
            </a:r>
          </a:p>
          <a:p>
            <a:pPr>
              <a:buNone/>
            </a:pP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                          list(nom1=el1,nom2=el2,...),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353-CD5F-45DD-824D-F1684B269FE6}" type="slidenum">
              <a:rPr lang="fr-FR" smtClean="0"/>
              <a:pPr/>
              <a:t>25</a:t>
            </a:fld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356992"/>
            <a:ext cx="4608512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FR" sz="6600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fr-FR" sz="6600" dirty="0" err="1" smtClean="0">
                <a:latin typeface="Times New Roman" pitchFamily="18" charset="0"/>
                <a:cs typeface="Times New Roman" pitchFamily="18" charset="0"/>
              </a:rPr>
              <a:t>Data.Frame</a:t>
            </a:r>
            <a:endParaRPr lang="fr-FR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976664"/>
          </a:xfrm>
        </p:spPr>
        <p:txBody>
          <a:bodyPr/>
          <a:lstStyle/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Ce type de structure de données est consacré au stockage des données destinées</a:t>
            </a: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à l’analyse.</a:t>
            </a: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Conceptuellement, c'est une matrice dont les lignes correspondent aux individus et les colonnes aux variables (ou caractères) mesurées sur ces derniers.</a:t>
            </a: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La syntaxe de création d’un tableau de données est le suivant : </a:t>
            </a:r>
          </a:p>
          <a:p>
            <a:pPr>
              <a:buNone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                     </a:t>
            </a: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data.frame(nom1=var1,nom2=var2,...)</a:t>
            </a:r>
          </a:p>
          <a:p>
            <a:pPr>
              <a:buNone/>
            </a:pP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353-CD5F-45DD-824D-F1684B269FE6}" type="slidenum">
              <a:rPr lang="fr-FR" smtClean="0"/>
              <a:pPr/>
              <a:t>26</a:t>
            </a:fld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49080"/>
            <a:ext cx="8280920" cy="270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908720"/>
          </a:xfrm>
        </p:spPr>
        <p:txBody>
          <a:bodyPr>
            <a:normAutofit/>
          </a:bodyPr>
          <a:lstStyle/>
          <a:p>
            <a:pPr algn="ctr"/>
            <a:r>
              <a:rPr lang="fr-FR" sz="5400" dirty="0" smtClean="0">
                <a:latin typeface="Times New Roman" pitchFamily="18" charset="0"/>
                <a:cs typeface="Times New Roman" pitchFamily="18" charset="0"/>
              </a:rPr>
              <a:t>Ce qu’il faut retenir</a:t>
            </a:r>
            <a:endParaRPr lang="fr-FR" sz="5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855827"/>
              </p:ext>
            </p:extLst>
          </p:nvPr>
        </p:nvGraphicFramePr>
        <p:xfrm>
          <a:off x="1115616" y="980728"/>
          <a:ext cx="7488832" cy="56945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53118"/>
                <a:gridCol w="4035714"/>
              </a:tblGrid>
              <a:tr h="391019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Fonction</a:t>
                      </a:r>
                      <a:endParaRPr lang="fr-FR" sz="18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Description</a:t>
                      </a:r>
                      <a:endParaRPr lang="fr-FR" sz="18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49654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a</a:t>
                      </a:r>
                      <a:r>
                        <a:rPr lang="fr-FR" sz="1800" baseline="0" dirty="0" smtClean="0"/>
                        <a:t> </a:t>
                      </a:r>
                      <a:r>
                        <a:rPr lang="fr-FR" sz="1800" dirty="0" smtClean="0"/>
                        <a:t>&lt;- valeur</a:t>
                      </a:r>
                      <a:endParaRPr lang="fr-FR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Affecter</a:t>
                      </a:r>
                      <a:r>
                        <a:rPr lang="fr-FR" sz="1800" baseline="0" dirty="0" smtClean="0"/>
                        <a:t> valeur </a:t>
                      </a:r>
                      <a:r>
                        <a:rPr lang="fr-FR" sz="1800" dirty="0" smtClean="0"/>
                        <a:t> à la variable a.</a:t>
                      </a:r>
                      <a:endParaRPr lang="fr-FR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49654">
                <a:tc>
                  <a:txBody>
                    <a:bodyPr/>
                    <a:lstStyle/>
                    <a:p>
                      <a:r>
                        <a:rPr lang="fr-FR" dirty="0" smtClean="0"/>
                        <a:t>typeof(), mode()</a:t>
                      </a:r>
                      <a:endParaRPr lang="fr-FR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Récupérer la nature d’un objet.</a:t>
                      </a:r>
                      <a:endParaRPr lang="fr-FR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49654">
                <a:tc>
                  <a:txBody>
                    <a:bodyPr/>
                    <a:lstStyle/>
                    <a:p>
                      <a:r>
                        <a:rPr lang="fr-FR" dirty="0" smtClean="0"/>
                        <a:t>class()</a:t>
                      </a:r>
                      <a:endParaRPr lang="fr-FR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Connaitre</a:t>
                      </a:r>
                      <a:r>
                        <a:rPr lang="fr-FR" baseline="0" dirty="0" smtClean="0"/>
                        <a:t> la nature des données.</a:t>
                      </a:r>
                      <a:endParaRPr lang="fr-FR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49654">
                <a:tc>
                  <a:txBody>
                    <a:bodyPr/>
                    <a:lstStyle/>
                    <a:p>
                      <a:r>
                        <a:rPr lang="fr-FR" dirty="0" smtClean="0"/>
                        <a:t>is.xxx</a:t>
                      </a:r>
                      <a:endParaRPr lang="fr-FR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Demander</a:t>
                      </a:r>
                      <a:r>
                        <a:rPr lang="fr-FR" baseline="0" dirty="0" smtClean="0"/>
                        <a:t> si l’objet est de type xxx.</a:t>
                      </a:r>
                      <a:endParaRPr lang="fr-FR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49654">
                <a:tc>
                  <a:txBody>
                    <a:bodyPr/>
                    <a:lstStyle/>
                    <a:p>
                      <a:r>
                        <a:rPr lang="fr-FR" dirty="0" smtClean="0"/>
                        <a:t>as.xxx</a:t>
                      </a:r>
                      <a:endParaRPr lang="fr-FR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Convertir un objet au type xxx.</a:t>
                      </a:r>
                      <a:endParaRPr lang="fr-FR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49654">
                <a:tc>
                  <a:txBody>
                    <a:bodyPr/>
                    <a:lstStyle/>
                    <a:p>
                      <a:r>
                        <a:rPr lang="fr-FR" dirty="0" smtClean="0"/>
                        <a:t>NA</a:t>
                      </a:r>
                      <a:endParaRPr lang="fr-FR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Valeur manquante.</a:t>
                      </a:r>
                      <a:endParaRPr lang="fr-FR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11895">
                <a:tc>
                  <a:txBody>
                    <a:bodyPr/>
                    <a:lstStyle/>
                    <a:p>
                      <a:r>
                        <a:rPr lang="fr-FR" dirty="0" smtClean="0"/>
                        <a:t>is.na</a:t>
                      </a:r>
                      <a:endParaRPr lang="fr-FR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Déterminer s’il existe des valeurs manquantes.</a:t>
                      </a:r>
                      <a:endParaRPr lang="fr-FR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49654">
                <a:tc>
                  <a:txBody>
                    <a:bodyPr/>
                    <a:lstStyle/>
                    <a:p>
                      <a:r>
                        <a:rPr lang="fr-FR" dirty="0" smtClean="0"/>
                        <a:t>c()</a:t>
                      </a:r>
                      <a:endParaRPr lang="fr-FR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Créer un vecteur.</a:t>
                      </a:r>
                      <a:endParaRPr lang="fr-FR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11895">
                <a:tc>
                  <a:txBody>
                    <a:bodyPr/>
                    <a:lstStyle/>
                    <a:p>
                      <a:r>
                        <a:rPr lang="fr-FR" dirty="0" smtClean="0"/>
                        <a:t>seq(m,</a:t>
                      </a:r>
                      <a:r>
                        <a:rPr lang="fr-FR" baseline="0" dirty="0" smtClean="0"/>
                        <a:t> n, i)</a:t>
                      </a:r>
                      <a:endParaRPr lang="fr-FR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Créer une suite de nombre de m à n en incrémentant par i.</a:t>
                      </a:r>
                      <a:endParaRPr lang="fr-FR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49654">
                <a:tc>
                  <a:txBody>
                    <a:bodyPr/>
                    <a:lstStyle/>
                    <a:p>
                      <a:r>
                        <a:rPr lang="fr-FR" dirty="0" smtClean="0"/>
                        <a:t>rep(m,n)</a:t>
                      </a:r>
                      <a:endParaRPr lang="fr-FR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Créer une suite contenant m,</a:t>
                      </a:r>
                      <a:r>
                        <a:rPr lang="fr-FR" baseline="0" dirty="0" smtClean="0"/>
                        <a:t> n fois.</a:t>
                      </a:r>
                      <a:endParaRPr lang="fr-FR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49654">
                <a:tc>
                  <a:txBody>
                    <a:bodyPr/>
                    <a:lstStyle/>
                    <a:p>
                      <a:r>
                        <a:rPr lang="fr-FR" dirty="0" smtClean="0"/>
                        <a:t>matrix()</a:t>
                      </a:r>
                      <a:endParaRPr lang="fr-FR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Créer une matrice.</a:t>
                      </a:r>
                      <a:endParaRPr lang="fr-FR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49654">
                <a:tc>
                  <a:txBody>
                    <a:bodyPr/>
                    <a:lstStyle/>
                    <a:p>
                      <a:r>
                        <a:rPr lang="fr-FR" dirty="0" smtClean="0"/>
                        <a:t>list()</a:t>
                      </a:r>
                      <a:endParaRPr lang="fr-FR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Créer une liste.</a:t>
                      </a:r>
                      <a:endParaRPr lang="fr-FR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49654">
                <a:tc>
                  <a:txBody>
                    <a:bodyPr/>
                    <a:lstStyle/>
                    <a:p>
                      <a:r>
                        <a:rPr lang="fr-FR" dirty="0" smtClean="0"/>
                        <a:t>data.frame()</a:t>
                      </a:r>
                      <a:endParaRPr lang="fr-FR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Créer un tableau de</a:t>
                      </a:r>
                      <a:r>
                        <a:rPr lang="fr-FR" baseline="0" dirty="0" smtClean="0"/>
                        <a:t> données.</a:t>
                      </a:r>
                      <a:endParaRPr lang="fr-FR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353-CD5F-45DD-824D-F1684B269FE6}" type="slidenum">
              <a:rPr lang="fr-FR" smtClean="0"/>
              <a:pPr/>
              <a:t>27</a:t>
            </a:fld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252536" y="2031728"/>
            <a:ext cx="9649072" cy="1944216"/>
          </a:xfrm>
        </p:spPr>
        <p:txBody>
          <a:bodyPr>
            <a:noAutofit/>
          </a:bodyPr>
          <a:lstStyle/>
          <a:p>
            <a:pPr algn="ctr"/>
            <a:r>
              <a:rPr lang="fr-FR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dirty="0">
                <a:latin typeface="Times New Roman" pitchFamily="18" charset="0"/>
                <a:cs typeface="Times New Roman" pitchFamily="18" charset="0"/>
              </a:rPr>
            </a:br>
            <a:r>
              <a:rPr lang="fr-FR" sz="4400" b="1" dirty="0">
                <a:latin typeface="Times New Roman" pitchFamily="18" charset="0"/>
                <a:cs typeface="Times New Roman" pitchFamily="18" charset="0"/>
              </a:rPr>
              <a:t>Manipulation des données sous R</a:t>
            </a:r>
            <a:endParaRPr lang="fr-FR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15816" y="2276872"/>
            <a:ext cx="26901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b="1" dirty="0" smtClean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 Partie </a:t>
            </a:r>
            <a:r>
              <a:rPr lang="fr-FR" sz="4400" b="1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3:</a:t>
            </a:r>
            <a:endParaRPr lang="fr-FR" sz="4400" b="1" dirty="0">
              <a:solidFill>
                <a:srgbClr val="C0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722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 smtClean="0">
                <a:latin typeface="Times New Roman" pitchFamily="18" charset="0"/>
                <a:cs typeface="Times New Roman" pitchFamily="18" charset="0"/>
              </a:rPr>
              <a:t>Objectifs:</a:t>
            </a:r>
            <a:endParaRPr lang="fr-FR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Importer des données à partir d’un fichier texte.</a:t>
            </a:r>
          </a:p>
          <a:p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Exporter des données en dehors de R.</a:t>
            </a:r>
          </a:p>
          <a:p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Manipuler les différents types de données.</a:t>
            </a:r>
          </a:p>
          <a:p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Réaliser des graphes avec R.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3643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Objectif de la statistique: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832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Le but de la statistique est de traiter un ensemble de données afin de les présenter et les rendre compréhensibles par tous.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353-CD5F-45DD-824D-F1684B269FE6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Titre 2"/>
          <p:cNvSpPr txBox="1">
            <a:spLocks/>
          </p:cNvSpPr>
          <p:nvPr/>
        </p:nvSpPr>
        <p:spPr>
          <a:xfrm>
            <a:off x="781050" y="249289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Objectifs du module: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03648" y="364502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39552" y="3856474"/>
            <a:ext cx="842493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Comprendre les concepts liés aux outils quantitatifs de base pour l'aide à la décision : statistique descriptive et l’inférence statistique.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Faire l’analyse  exploratoire des données statistiques ;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Pratiquer les techniques statistiques à travers une familiarisation avec les outils 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d’un environnement statistique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R,Python,Excel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…)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Savoir interpréter les résultats numériques et graphiques liés à la statistique élémentaire</a:t>
            </a:r>
          </a:p>
          <a:p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 smtClean="0">
                <a:latin typeface="Times New Roman" pitchFamily="18" charset="0"/>
                <a:cs typeface="Times New Roman" pitchFamily="18" charset="0"/>
              </a:rPr>
              <a:t>Environnement de travail </a:t>
            </a:r>
            <a:endParaRPr lang="fr-FR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8"/>
            <a:ext cx="8507288" cy="4525963"/>
          </a:xfrm>
        </p:spPr>
        <p:txBody>
          <a:bodyPr>
            <a:normAutofit/>
          </a:bodyPr>
          <a:lstStyle/>
          <a:p>
            <a:endParaRPr lang="fr-FR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getwd</a:t>
            </a:r>
            <a:r>
              <a:rPr lang="fr-FR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 :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pour connaitre le répertoire de travail actuel.</a:t>
            </a:r>
          </a:p>
          <a:p>
            <a:r>
              <a:rPr lang="fr-FR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setwd</a:t>
            </a:r>
            <a:r>
              <a:rPr lang="fr-FR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:  pour changer le répertoire courant. Ou bien </a:t>
            </a:r>
            <a:r>
              <a:rPr lang="fr-FR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«Fichier/Changer le répertoire courant»</a:t>
            </a:r>
            <a:r>
              <a:rPr lang="fr-FR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et choisissez le répertoire adéquat.</a:t>
            </a:r>
          </a:p>
          <a:p>
            <a:r>
              <a:rPr lang="fr-FR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fr-FR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: pour lister les variables existantes dans la session de travail.</a:t>
            </a:r>
          </a:p>
          <a:p>
            <a:r>
              <a:rPr lang="fr-FR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rm</a:t>
            </a:r>
            <a:r>
              <a:rPr lang="fr-FR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: pour supprimer une variable.</a:t>
            </a:r>
          </a:p>
          <a:p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289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 smtClean="0">
                <a:latin typeface="Times New Roman" pitchFamily="18" charset="0"/>
                <a:cs typeface="Times New Roman" pitchFamily="18" charset="0"/>
              </a:rPr>
              <a:t>Trouver de l’aide </a:t>
            </a:r>
            <a:endParaRPr lang="fr-FR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help(</a:t>
            </a:r>
            <a:r>
              <a:rPr lang="fr-FR" sz="3200" b="1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 : lance l’aide associée à la commande </a:t>
            </a:r>
            <a:r>
              <a:rPr lang="fr-FR" sz="32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?</a:t>
            </a:r>
            <a:r>
              <a:rPr lang="fr-FR" sz="3200" b="1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: lance aussi l’aide associée à la commande </a:t>
            </a:r>
            <a:r>
              <a:rPr lang="fr-FR" sz="32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fr-FR" sz="3200" b="1" dirty="0" err="1" smtClean="0">
                <a:latin typeface="Times New Roman" pitchFamily="18" charset="0"/>
                <a:cs typeface="Times New Roman" pitchFamily="18" charset="0"/>
              </a:rPr>
              <a:t>apropos</a:t>
            </a:r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si on connait pas le nom exacte de la commande en indiquant un mot clé.</a:t>
            </a:r>
          </a:p>
          <a:p>
            <a:r>
              <a:rPr lang="fr-FR" sz="3200" b="1" dirty="0" err="1" smtClean="0">
                <a:latin typeface="Times New Roman" pitchFamily="18" charset="0"/>
                <a:cs typeface="Times New Roman" pitchFamily="18" charset="0"/>
              </a:rPr>
              <a:t>help.start</a:t>
            </a:r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lance l’aide en ligne 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421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70609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5400" dirty="0" smtClean="0">
                <a:latin typeface="Times New Roman" pitchFamily="18" charset="0"/>
                <a:cs typeface="Times New Roman" pitchFamily="18" charset="0"/>
              </a:rPr>
              <a:t>1. Saisie Manuelle des données</a:t>
            </a:r>
            <a:endParaRPr lang="fr-FR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376672"/>
          </a:xfrm>
        </p:spPr>
        <p:txBody>
          <a:bodyPr>
            <a:normAutofit/>
          </a:bodyPr>
          <a:lstStyle/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En utilisant la fonction </a:t>
            </a:r>
            <a:r>
              <a:rPr lang="fr-F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scan()</a:t>
            </a: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fr-F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la saisie d’une série de données peut être assurée par la main. R vous donne alors la main de pouvoir taper les valeurs d’un jeu de données une par une.</a:t>
            </a: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Le premier retour-chariot après une chaine vide met fin à la saisie.</a:t>
            </a: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276872"/>
            <a:ext cx="295232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7937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Les fonctions </a:t>
            </a:r>
            <a:r>
              <a:rPr lang="fr-FR" sz="3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data.entry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de()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permettent la saisie manuelle d’un ensemble de données directement sous R. </a:t>
            </a:r>
            <a:endParaRPr lang="fr-FR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création de données se fait directement dans un tableau qui s’ouvre dans une fenêtre auxiliaire .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1956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900" dirty="0">
                <a:latin typeface="Times New Roman" pitchFamily="18" charset="0"/>
                <a:cs typeface="Times New Roman" pitchFamily="18" charset="0"/>
              </a:rPr>
              <a:t>2.Importation des données</a:t>
            </a:r>
            <a:endParaRPr lang="fr-FR" sz="4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/>
          </a:bodyPr>
          <a:lstStyle/>
          <a:p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Lorsque  les données sont  volumineuses, il n’est pas très utile d’utiliser R comme outil de saisie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fr-FR" sz="3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fr-FR" sz="32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ead.table</a:t>
            </a:r>
            <a:r>
              <a:rPr lang="fr-FR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endParaRPr lang="fr-FR" sz="32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On utilise la fonction </a:t>
            </a:r>
            <a:r>
              <a:rPr lang="fr-FR" sz="3200" dirty="0" err="1" smtClean="0">
                <a:latin typeface="Times New Roman" pitchFamily="18" charset="0"/>
                <a:cs typeface="Times New Roman" pitchFamily="18" charset="0"/>
              </a:rPr>
              <a:t>read.table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() qui assure l’importation des tableaux de données externes enregistrés sous un éditeur texte.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57" y="5139542"/>
            <a:ext cx="878497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5064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27584" y="836712"/>
            <a:ext cx="8640960" cy="850106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latin typeface="Times New Roman" pitchFamily="18" charset="0"/>
                <a:cs typeface="Times New Roman" pitchFamily="18" charset="0"/>
              </a:rPr>
              <a:t>Paramètres de la fonction </a:t>
            </a:r>
            <a:r>
              <a:rPr lang="fr-FR" sz="3600" b="1" dirty="0" err="1" smtClean="0">
                <a:latin typeface="Times New Roman" pitchFamily="18" charset="0"/>
                <a:cs typeface="Times New Roman" pitchFamily="18" charset="0"/>
              </a:rPr>
              <a:t>read.table</a:t>
            </a:r>
            <a:endParaRPr lang="fr-FR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94515"/>
          </a:xfrm>
        </p:spPr>
        <p:txBody>
          <a:bodyPr>
            <a:normAutofit/>
          </a:bodyPr>
          <a:lstStyle/>
          <a:p>
            <a:r>
              <a:rPr lang="fr-FR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file= </a:t>
            </a:r>
            <a:r>
              <a:rPr lang="fr-FR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file.choose</a:t>
            </a:r>
            <a:r>
              <a:rPr lang="fr-FR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emplacement et nom du fichier à lire</a:t>
            </a:r>
          </a:p>
          <a:p>
            <a:r>
              <a:rPr lang="fr-FR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header=T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Valeur logique indiquant si le fichier contient le nom des variables sur la première ligne.</a:t>
            </a:r>
          </a:p>
          <a:p>
            <a:r>
              <a:rPr lang="fr-FR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sep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: Les valeurs sur chaque ligne sont séparées par ce type de caractère.</a:t>
            </a:r>
          </a:p>
          <a:p>
            <a:r>
              <a:rPr lang="fr-FR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séparateur décimal pour les nombres.</a:t>
            </a:r>
          </a:p>
          <a:p>
            <a:pPr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9334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353-CD5F-45DD-824D-F1684B269FE6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043608" y="476672"/>
            <a:ext cx="77980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Les fonctions </a:t>
            </a:r>
            <a:r>
              <a:rPr lang="fr-FR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read.csv()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 et compagnie sont en fait des dérivées de la fonction plus générique </a:t>
            </a:r>
            <a:r>
              <a:rPr lang="fr-FR" sz="28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read.table</a:t>
            </a:r>
            <a:r>
              <a:rPr lang="fr-FR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24757" y="2132856"/>
            <a:ext cx="143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Depuis Excel:</a:t>
            </a:r>
            <a:endParaRPr lang="fr-FR" b="1" dirty="0"/>
          </a:p>
        </p:txBody>
      </p:sp>
      <p:sp>
        <p:nvSpPr>
          <p:cNvPr id="5" name="Rectangle 4"/>
          <p:cNvSpPr/>
          <p:nvPr/>
        </p:nvSpPr>
        <p:spPr>
          <a:xfrm>
            <a:off x="290710" y="2636912"/>
            <a:ext cx="55983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La démarche pour importer ces données dans R est d'abord de les enregistrer dans un format de type texte. Sous </a:t>
            </a:r>
            <a:r>
              <a:rPr lang="fr-FR" b="1" dirty="0" smtClean="0"/>
              <a:t>Excel</a:t>
            </a:r>
            <a:r>
              <a:rPr lang="fr-FR" dirty="0" smtClean="0"/>
              <a:t>, on peut ainsi sélectionner </a:t>
            </a:r>
            <a:r>
              <a:rPr lang="fr-FR" i="1" dirty="0" smtClean="0"/>
              <a:t>Fichier</a:t>
            </a:r>
            <a:r>
              <a:rPr lang="fr-FR" dirty="0" smtClean="0"/>
              <a:t>, </a:t>
            </a:r>
            <a:r>
              <a:rPr lang="fr-FR" i="1" dirty="0" smtClean="0"/>
              <a:t>Enregistrer sous</a:t>
            </a:r>
            <a:r>
              <a:rPr lang="fr-FR" dirty="0" smtClean="0"/>
              <a:t>, puis dans la zone </a:t>
            </a:r>
            <a:r>
              <a:rPr lang="fr-FR" i="1" dirty="0" smtClean="0"/>
              <a:t>Type de fichier,</a:t>
            </a:r>
            <a:r>
              <a:rPr lang="fr-FR" dirty="0" smtClean="0"/>
              <a:t> choisir soit </a:t>
            </a:r>
            <a:r>
              <a:rPr lang="fr-FR" i="1" dirty="0" smtClean="0"/>
              <a:t>Texte</a:t>
            </a:r>
            <a:r>
              <a:rPr lang="fr-FR" dirty="0" smtClean="0"/>
              <a:t> (</a:t>
            </a:r>
            <a:r>
              <a:rPr lang="fr-FR" i="1" dirty="0" smtClean="0"/>
              <a:t>séparateur tabulation</a:t>
            </a:r>
            <a:r>
              <a:rPr lang="fr-FR" dirty="0" smtClean="0"/>
              <a:t>), soit </a:t>
            </a:r>
            <a:r>
              <a:rPr lang="fr-FR" i="1" dirty="0" smtClean="0"/>
              <a:t>CSV</a:t>
            </a:r>
            <a:r>
              <a:rPr lang="fr-FR" dirty="0" smtClean="0"/>
              <a:t> (</a:t>
            </a:r>
            <a:r>
              <a:rPr lang="fr-FR" i="1" dirty="0" smtClean="0"/>
              <a:t>séparateur : point-virgule</a:t>
            </a:r>
            <a:r>
              <a:rPr lang="fr-FR" dirty="0" smtClean="0"/>
              <a:t>).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03655" y="45091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Dans le premier cas, on peut importer le fichier en utilisant la fonction </a:t>
            </a:r>
            <a:r>
              <a:rPr lang="fr-FR" b="1" dirty="0" smtClean="0">
                <a:solidFill>
                  <a:srgbClr val="C00000"/>
                </a:solidFill>
              </a:rPr>
              <a:t>read.delim2()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3655" y="5589240"/>
            <a:ext cx="4009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Dans le second cas, on utilise </a:t>
            </a:r>
            <a:r>
              <a:rPr lang="fr-FR" b="1" dirty="0" smtClean="0">
                <a:solidFill>
                  <a:srgbClr val="C00000"/>
                </a:solidFill>
              </a:rPr>
              <a:t>read.csv2()</a:t>
            </a:r>
            <a:endParaRPr lang="fr-FR" b="1" dirty="0">
              <a:solidFill>
                <a:srgbClr val="C00000"/>
              </a:solidFill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780" y="4149080"/>
            <a:ext cx="4047116" cy="235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604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353-CD5F-45DD-824D-F1684B269FE6}" type="slidenum">
              <a:rPr lang="fr-FR" smtClean="0"/>
              <a:pPr/>
              <a:t>37</a:t>
            </a:fld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70938" y="1988840"/>
            <a:ext cx="9361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Depuis </a:t>
            </a:r>
            <a:r>
              <a:rPr lang="fr-FR" b="1" dirty="0"/>
              <a:t>OpenOffice</a:t>
            </a:r>
            <a:r>
              <a:rPr lang="fr-FR" dirty="0"/>
              <a:t> on procédera de la même manière, en sélectionnant le type de fichier </a:t>
            </a:r>
            <a:r>
              <a:rPr lang="fr-FR" i="1" dirty="0"/>
              <a:t>Texte CSV</a:t>
            </a:r>
            <a:r>
              <a:rPr lang="fr-FR" dirty="0"/>
              <a:t>.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11560" y="1340768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Depuis OpenOffice </a:t>
            </a:r>
            <a:r>
              <a:rPr lang="fr-FR" b="1" dirty="0" smtClean="0"/>
              <a:t>:</a:t>
            </a:r>
            <a:endParaRPr lang="fr-FR" b="1" dirty="0"/>
          </a:p>
        </p:txBody>
      </p:sp>
      <p:sp>
        <p:nvSpPr>
          <p:cNvPr id="5" name="Rectangle 4"/>
          <p:cNvSpPr/>
          <p:nvPr/>
        </p:nvSpPr>
        <p:spPr>
          <a:xfrm>
            <a:off x="279458" y="2782669"/>
            <a:ext cx="7244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On importe ensuite les données dans R à l'aide de la fonction </a:t>
            </a:r>
            <a:r>
              <a:rPr lang="fr-FR" b="1" dirty="0" smtClean="0">
                <a:solidFill>
                  <a:srgbClr val="C00000"/>
                </a:solidFill>
              </a:rPr>
              <a:t>read.csv()</a:t>
            </a:r>
            <a:endParaRPr lang="fr-FR" b="1" dirty="0">
              <a:solidFill>
                <a:srgbClr val="C00000"/>
              </a:solidFill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84984"/>
            <a:ext cx="54768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1628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780928"/>
            <a:ext cx="70199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611560" y="1700808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La fonction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read.ftable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() permet de lire un tableau de contingence.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005064"/>
            <a:ext cx="804454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1043608" y="890437"/>
            <a:ext cx="23525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read.ftable</a:t>
            </a:r>
            <a:r>
              <a:rPr lang="fr-FR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24338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 smtClean="0">
                <a:latin typeface="Times New Roman" pitchFamily="18" charset="0"/>
                <a:cs typeface="Times New Roman" pitchFamily="18" charset="0"/>
              </a:rPr>
              <a:t>Prise en main</a:t>
            </a:r>
            <a:endParaRPr lang="fr-FR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Dans votre dossier </a:t>
            </a:r>
            <a:r>
              <a:rPr lang="fr-FR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TravauxEspritR</a:t>
            </a:r>
            <a:r>
              <a:rPr lang="fr-FR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commencez par enregistrer le fichier </a:t>
            </a:r>
            <a:r>
              <a:rPr lang="fr-FR" sz="2800" b="1" i="1" dirty="0" smtClean="0">
                <a:latin typeface="Times New Roman" pitchFamily="18" charset="0"/>
                <a:cs typeface="Times New Roman" pitchFamily="18" charset="0"/>
              </a:rPr>
              <a:t>IntMedia.txt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 reçu dans votre boîte mail.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A travers le help chercher l’utilité de la fonction </a:t>
            </a:r>
            <a:r>
              <a:rPr lang="fr-FR" sz="2800" dirty="0" err="1" smtClean="0">
                <a:latin typeface="Times New Roman" pitchFamily="18" charset="0"/>
                <a:cs typeface="Times New Roman" pitchFamily="18" charset="0"/>
              </a:rPr>
              <a:t>readLines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Taper </a:t>
            </a:r>
            <a:r>
              <a:rPr lang="fr-FR" sz="2800" dirty="0" err="1" smtClean="0">
                <a:latin typeface="Times New Roman" pitchFamily="18" charset="0"/>
                <a:cs typeface="Times New Roman" pitchFamily="18" charset="0"/>
              </a:rPr>
              <a:t>readLines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(’’IntMedia.txt’’,n=5)</a:t>
            </a:r>
          </a:p>
          <a:p>
            <a:pPr marL="457200" indent="-457200">
              <a:buFont typeface="+mj-lt"/>
              <a:buAutoNum type="arabicPeriod"/>
            </a:pPr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Préciser alors les paramètres à utiliser pour l’importation de ce fichier à travers la commande </a:t>
            </a:r>
            <a:r>
              <a:rPr lang="fr-FR" sz="2800" dirty="0" err="1" smtClean="0">
                <a:latin typeface="Times New Roman" pitchFamily="18" charset="0"/>
                <a:cs typeface="Times New Roman" pitchFamily="18" charset="0"/>
              </a:rPr>
              <a:t>read.table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Accéder aux variables du tableau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90696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353-CD5F-45DD-824D-F1684B269FE6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131840" y="945454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Times New Roman" pitchFamily="18" charset="0"/>
                <a:ea typeface="+mj-ea"/>
                <a:cs typeface="Times New Roman" pitchFamily="18" charset="0"/>
              </a:rPr>
              <a:t>R vs Python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4499992" y="1844824"/>
            <a:ext cx="0" cy="3744416"/>
          </a:xfrm>
          <a:prstGeom prst="line">
            <a:avLst/>
          </a:prstGeom>
          <a:ln>
            <a:prstDash val="lg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1671663" cy="61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6" descr="The Python Logo | Python Software Found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844824"/>
            <a:ext cx="2008726" cy="67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25783" y="2804199"/>
            <a:ext cx="38164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Python est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plus adapté à la manipulation de données et aux tâches répétitives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6224" y="2834718"/>
            <a:ext cx="43057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R est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meilleur pour l’analyse et l’exploration d’ensembles de données.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240888" y="4116208"/>
            <a:ext cx="43564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R est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plus adapté pour les projets lourds en statistiques et les explorations ponctuelles d’ensembles de données.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0" y="4223673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 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Python permet de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créer de site web et d’automatiser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les processus. </a:t>
            </a:r>
          </a:p>
        </p:txBody>
      </p:sp>
    </p:spTree>
    <p:extLst>
      <p:ext uri="{BB962C8B-B14F-4D97-AF65-F5344CB8AC3E}">
        <p14:creationId xmlns:p14="http://schemas.microsoft.com/office/powerpoint/2010/main" val="951944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900" dirty="0" smtClean="0">
                <a:latin typeface="Times New Roman" pitchFamily="18" charset="0"/>
                <a:cs typeface="Times New Roman" pitchFamily="18" charset="0"/>
              </a:rPr>
              <a:t>3. Exportation </a:t>
            </a:r>
            <a:r>
              <a:rPr lang="fr-FR" sz="4900" dirty="0">
                <a:latin typeface="Times New Roman" pitchFamily="18" charset="0"/>
                <a:cs typeface="Times New Roman" pitchFamily="18" charset="0"/>
              </a:rPr>
              <a:t>des données</a:t>
            </a:r>
            <a:endParaRPr lang="fr-FR" sz="4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/>
          <a:lstStyle/>
          <a:p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Une fois saisie, toutes les données définies sous R, peuvent être exportées de la console et sauvegardées dans un fichier texte pour qu’il soit utilisé ultérieurement.</a:t>
            </a:r>
          </a:p>
          <a:p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La fonction  </a:t>
            </a:r>
            <a:r>
              <a:rPr lang="fr-FR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write.table</a:t>
            </a:r>
            <a:r>
              <a:rPr lang="fr-FR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(données, " </a:t>
            </a:r>
            <a:r>
              <a:rPr lang="fr-FR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nom_fichier</a:t>
            </a:r>
            <a:r>
              <a:rPr lang="fr-FR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", sep= " \t") 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assure l’exportation des données.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2103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353-CD5F-45DD-824D-F1684B269FE6}" type="slidenum">
              <a:rPr lang="fr-FR" smtClean="0"/>
              <a:pPr/>
              <a:t>41</a:t>
            </a:fld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871779" y="349841"/>
            <a:ext cx="806489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R propose également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des autres 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fonctions permettant d'exporter des données vers des formats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variés</a:t>
            </a:r>
          </a:p>
          <a:p>
            <a:endParaRPr lang="fr-FR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8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write.foreign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de l'extension </a:t>
            </a:r>
            <a:r>
              <a:rPr lang="fr-FR" sz="2800" dirty="0" err="1">
                <a:latin typeface="Times New Roman" pitchFamily="18" charset="0"/>
                <a:cs typeface="Times New Roman" pitchFamily="18" charset="0"/>
              </a:rPr>
              <a:t>foreign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, permet d'exporter des données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aux formats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2800" u="sng" dirty="0">
                <a:latin typeface="Times New Roman" pitchFamily="18" charset="0"/>
                <a:cs typeface="Times New Roman" pitchFamily="18" charset="0"/>
              </a:rPr>
              <a:t>SAS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fr-FR" sz="2800" u="sng" dirty="0">
                <a:latin typeface="Times New Roman" pitchFamily="18" charset="0"/>
                <a:cs typeface="Times New Roman" pitchFamily="18" charset="0"/>
              </a:rPr>
              <a:t>SPSS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 ou </a:t>
            </a:r>
            <a:r>
              <a:rPr lang="fr-FR" sz="2800" u="sng" dirty="0">
                <a:latin typeface="Times New Roman" pitchFamily="18" charset="0"/>
                <a:cs typeface="Times New Roman" pitchFamily="18" charset="0"/>
              </a:rPr>
              <a:t>Stata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fr-FR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8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write.dbf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: de 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l'extension </a:t>
            </a:r>
            <a:r>
              <a:rPr lang="fr-FR" sz="2800" dirty="0" err="1">
                <a:latin typeface="Times New Roman" pitchFamily="18" charset="0"/>
                <a:cs typeface="Times New Roman" pitchFamily="18" charset="0"/>
              </a:rPr>
              <a:t>foreign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, permet d'exporter des données au format </a:t>
            </a:r>
            <a:r>
              <a:rPr lang="fr-FR" sz="2800" u="sng" dirty="0" err="1">
                <a:latin typeface="Times New Roman" pitchFamily="18" charset="0"/>
                <a:cs typeface="Times New Roman" pitchFamily="18" charset="0"/>
              </a:rPr>
              <a:t>dBase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fr-FR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8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mls.export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de l'extension </a:t>
            </a:r>
            <a:r>
              <a:rPr lang="fr-FR" sz="2800" dirty="0" err="1">
                <a:latin typeface="Times New Roman" pitchFamily="18" charset="0"/>
                <a:cs typeface="Times New Roman" pitchFamily="18" charset="0"/>
              </a:rPr>
              <a:t>rgrs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, permet d'exporter des données à destination de </a:t>
            </a:r>
            <a:r>
              <a:rPr lang="fr-FR" sz="2800" u="sng" dirty="0">
                <a:latin typeface="Times New Roman" pitchFamily="18" charset="0"/>
                <a:cs typeface="Times New Roman" pitchFamily="18" charset="0"/>
              </a:rPr>
              <a:t>Modalisa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fr-FR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8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save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: permet 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d'enregistrer des objets R sur le disque pour récupération ultérieure ou sur un autre système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447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/>
          <a:lstStyle/>
          <a:p>
            <a:r>
              <a:rPr lang="fr-FR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fr-F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()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: renvoie la longueur d'un vecteur.</a:t>
            </a:r>
          </a:p>
          <a:p>
            <a:r>
              <a:rPr lang="fr-F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sort ()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: permet d'ordonner les éléments d'un vecteur, par valeurs croissantes ou décroissantes.</a:t>
            </a:r>
          </a:p>
          <a:p>
            <a:r>
              <a:rPr lang="fr-FR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rev</a:t>
            </a:r>
            <a:r>
              <a:rPr lang="fr-F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() 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: réarrange les éléments d'un vecteur en sens inverse.</a:t>
            </a:r>
          </a:p>
          <a:p>
            <a:r>
              <a:rPr lang="fr-F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unique ()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: comme son nom l'indique, enlève les doublons d'un vecteur.</a:t>
            </a:r>
          </a:p>
          <a:p>
            <a:r>
              <a:rPr lang="fr-FR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names</a:t>
            </a:r>
            <a:r>
              <a:rPr lang="fr-F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: attribuer un nom à chaque élément du vecteur.</a:t>
            </a:r>
          </a:p>
          <a:p>
            <a:r>
              <a:rPr lang="fr-FR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duplicated</a:t>
            </a:r>
            <a:r>
              <a:rPr lang="fr-F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()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: indique les valeurs qui commencent à être répétées (parcourues de gauche a droite).</a:t>
            </a:r>
          </a:p>
          <a:p>
            <a:pPr marL="0" indent="0">
              <a:buNone/>
            </a:pP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dirty="0"/>
          </a:p>
        </p:txBody>
      </p:sp>
      <p:sp>
        <p:nvSpPr>
          <p:cNvPr id="5" name="Titre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fr-FR" sz="4400" dirty="0" smtClean="0">
                <a:latin typeface="Times New Roman" pitchFamily="18" charset="0"/>
                <a:cs typeface="Times New Roman" pitchFamily="18" charset="0"/>
              </a:rPr>
              <a:t>4. Quelques commandes utiles</a:t>
            </a:r>
            <a:endParaRPr lang="fr-FR" sz="4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059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400" dirty="0" smtClean="0">
                <a:latin typeface="Times New Roman" pitchFamily="18" charset="0"/>
                <a:cs typeface="Times New Roman" pitchFamily="18" charset="0"/>
              </a:rPr>
              <a:t>4. Quelques commandes utiles</a:t>
            </a:r>
            <a:endParaRPr lang="fr-FR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r>
              <a:rPr lang="fr-FR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dim</a:t>
            </a:r>
            <a:r>
              <a:rPr lang="fr-FR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() :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taille de la matrice ou du </a:t>
            </a:r>
            <a:r>
              <a:rPr lang="fr-FR" sz="2800" dirty="0" err="1" smtClean="0">
                <a:latin typeface="Times New Roman" pitchFamily="18" charset="0"/>
                <a:cs typeface="Times New Roman" pitchFamily="18" charset="0"/>
              </a:rPr>
              <a:t>data.frame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fr-FR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fr-FR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nrow</a:t>
            </a:r>
            <a:r>
              <a:rPr lang="fr-FR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():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nombre de lignes.</a:t>
            </a:r>
          </a:p>
          <a:p>
            <a:pPr marL="0" indent="0">
              <a:buNone/>
            </a:pPr>
            <a:r>
              <a:rPr lang="fr-FR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fr-FR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ncol</a:t>
            </a:r>
            <a:r>
              <a:rPr lang="fr-FR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() :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nombre de colonnes.</a:t>
            </a:r>
          </a:p>
          <a:p>
            <a:pPr marL="0" indent="0">
              <a:buNone/>
            </a:pPr>
            <a:r>
              <a:rPr lang="fr-FR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fr-FR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dimnames</a:t>
            </a:r>
            <a:r>
              <a:rPr lang="fr-FR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() :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noms des lignes et des colonnes (sous la forme d'une liste).</a:t>
            </a:r>
          </a:p>
          <a:p>
            <a:pPr marL="0" indent="0">
              <a:buNone/>
            </a:pPr>
            <a:r>
              <a:rPr lang="fr-FR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fr-FR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names</a:t>
            </a:r>
            <a:r>
              <a:rPr lang="fr-FR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(), </a:t>
            </a:r>
            <a:r>
              <a:rPr lang="fr-FR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colnames</a:t>
            </a:r>
            <a:r>
              <a:rPr lang="fr-FR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() :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noms des colonnes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fr-FR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fr-FR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rownames</a:t>
            </a:r>
            <a:r>
              <a:rPr lang="fr-FR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() :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noms des lignes.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863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353-CD5F-45DD-824D-F1684B269FE6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348880"/>
            <a:ext cx="24288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85513"/>
            <a:ext cx="3660715" cy="121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975407" y="1484784"/>
            <a:ext cx="739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Objectif Principal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: Effectuer des analyses statistiques sur les données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3241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58618"/>
          </a:xfrm>
        </p:spPr>
        <p:txBody>
          <a:bodyPr/>
          <a:lstStyle/>
          <a:p>
            <a:pPr algn="ctr"/>
            <a:r>
              <a:rPr lang="fr-FR" sz="4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Partie 1:</a:t>
            </a:r>
            <a:r>
              <a:rPr lang="fr-FR" sz="44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4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4400" b="1" dirty="0" smtClean="0">
                <a:latin typeface="Times New Roman" pitchFamily="18" charset="0"/>
                <a:cs typeface="Times New Roman" pitchFamily="18" charset="0"/>
              </a:rPr>
              <a:t>Présentation du logiciel R: les concepts de base, l’organisation des données.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353-CD5F-45DD-824D-F1684B269FE6}" type="slidenum">
              <a:rPr lang="fr-FR" smtClean="0"/>
              <a:pPr/>
              <a:t>6</a:t>
            </a:fld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 smtClean="0">
                <a:latin typeface="Times New Roman" pitchFamily="18" charset="0"/>
                <a:cs typeface="Times New Roman" pitchFamily="18" charset="0"/>
              </a:rPr>
              <a:t>Qu’est ce que R ?</a:t>
            </a:r>
            <a:endParaRPr lang="fr-FR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En deux mots:</a:t>
            </a:r>
          </a:p>
          <a:p>
            <a:pPr>
              <a:buNone/>
            </a:pP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R est un langage de développement scientifique libre spécialisé dans le calcul et </a:t>
            </a:r>
            <a:r>
              <a:rPr lang="fr-FR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l’analyse statistique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C’est un clone du logiciel S-plus , qui était crée par Ross Ihaka &amp; Robert Gentleman .</a:t>
            </a:r>
          </a:p>
          <a:p>
            <a:pPr>
              <a:buNone/>
            </a:pP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353-CD5F-45DD-824D-F1684B269FE6}" type="slidenum">
              <a:rPr lang="fr-FR" smtClean="0"/>
              <a:pPr/>
              <a:t>7</a:t>
            </a:fld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 smtClean="0">
                <a:latin typeface="Times New Roman" pitchFamily="18" charset="0"/>
                <a:cs typeface="Times New Roman" pitchFamily="18" charset="0"/>
              </a:rPr>
              <a:t>Pourquoi R ?</a:t>
            </a:r>
            <a:endParaRPr lang="fr-FR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525963"/>
          </a:xfrm>
        </p:spPr>
        <p:txBody>
          <a:bodyPr/>
          <a:lstStyle/>
          <a:p>
            <a:endParaRPr lang="fr-FR" dirty="0" smtClean="0"/>
          </a:p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Disponible gratuitement.</a:t>
            </a:r>
          </a:p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Ouvert aux contribution de tous.</a:t>
            </a:r>
          </a:p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Langage de programmation complet et performant.</a:t>
            </a:r>
          </a:p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Syntaxe intuitive ,compact et programme court.</a:t>
            </a:r>
          </a:p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Logiciel multi-platforme. </a:t>
            </a:r>
          </a:p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Développements rapide(langage des script).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353-CD5F-45DD-824D-F1684B269FE6}" type="slidenum">
              <a:rPr lang="fr-FR" smtClean="0"/>
              <a:pPr/>
              <a:t>8</a:t>
            </a:fld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 smtClean="0">
                <a:latin typeface="Times New Roman" pitchFamily="18" charset="0"/>
                <a:cs typeface="Times New Roman" pitchFamily="18" charset="0"/>
              </a:rPr>
              <a:t>Installer R:</a:t>
            </a:r>
            <a:endParaRPr lang="fr-FR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ctr">
              <a:buNone/>
            </a:pPr>
            <a:endParaRPr lang="fr-FR" sz="2400" dirty="0" smtClean="0"/>
          </a:p>
          <a:p>
            <a:pPr lvl="1" algn="ctr">
              <a:buNone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Rendez vous sur la page du </a:t>
            </a:r>
            <a:r>
              <a:rPr lang="fr-FR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CRAN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(Comprehensive R Archive Network): </a:t>
            </a:r>
          </a:p>
          <a:p>
            <a:pPr lvl="1" algn="ctr">
              <a:buNone/>
            </a:pPr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ctr">
              <a:buNone/>
            </a:pPr>
            <a:r>
              <a:rPr lang="fr-FR" sz="2800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http://cran.r-project.org/</a:t>
            </a:r>
            <a:endParaRPr lang="fr-FR" sz="2800" u="sng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ctr">
              <a:buNone/>
            </a:pPr>
            <a:endParaRPr lang="fr-FR" sz="2800" u="sng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Notez également que les fonctions disponibles sont stockées dans une bibliothèque appelées </a:t>
            </a:r>
            <a:r>
              <a:rPr lang="fr-FR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packages.</a:t>
            </a:r>
            <a:endParaRPr lang="fr-FR" sz="2800" u="sng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353-CD5F-45DD-824D-F1684B269FE6}" type="slidenum">
              <a:rPr lang="fr-FR" smtClean="0"/>
              <a:pPr/>
              <a:t>9</a:t>
            </a:fld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ESPRIT (1)</Template>
  <TotalTime>5806</TotalTime>
  <Words>1757</Words>
  <Application>Microsoft Office PowerPoint</Application>
  <PresentationFormat>Affichage à l'écran (4:3)</PresentationFormat>
  <Paragraphs>297</Paragraphs>
  <Slides>43</Slides>
  <Notes>8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45" baseType="lpstr">
      <vt:lpstr>Thème Office</vt:lpstr>
      <vt:lpstr>Équation</vt:lpstr>
      <vt:lpstr>Introduction à l’Analyse Statistique</vt:lpstr>
      <vt:lpstr>  Pour commencer…  Statistique    vs   Statistiques: </vt:lpstr>
      <vt:lpstr>Objectif de la statistique:</vt:lpstr>
      <vt:lpstr>Présentation PowerPoint</vt:lpstr>
      <vt:lpstr>Présentation PowerPoint</vt:lpstr>
      <vt:lpstr>Partie 1: Présentation du logiciel R: les concepts de base, l’organisation des données.</vt:lpstr>
      <vt:lpstr>Qu’est ce que R ?</vt:lpstr>
      <vt:lpstr>Pourquoi R ?</vt:lpstr>
      <vt:lpstr>Installer R:</vt:lpstr>
      <vt:lpstr>Lancer R :</vt:lpstr>
      <vt:lpstr>Installer et utiliser un package:</vt:lpstr>
      <vt:lpstr>Organiser un travail R</vt:lpstr>
      <vt:lpstr>R est une calculatrice :</vt:lpstr>
      <vt:lpstr>Affectation et affichage des variables:</vt:lpstr>
      <vt:lpstr>Première prise en main:</vt:lpstr>
      <vt:lpstr>Utilisation des fonctions</vt:lpstr>
      <vt:lpstr>Les données sur R</vt:lpstr>
      <vt:lpstr>Présentation PowerPoint</vt:lpstr>
      <vt:lpstr>Natures des données </vt:lpstr>
      <vt:lpstr>Les données manquantes</vt:lpstr>
      <vt:lpstr>Les fonctions is/as</vt:lpstr>
      <vt:lpstr>Les structures des données :</vt:lpstr>
      <vt:lpstr>1. Les vecteurs</vt:lpstr>
      <vt:lpstr>2. Les matrices</vt:lpstr>
      <vt:lpstr>3. Les listes </vt:lpstr>
      <vt:lpstr>4. Data.Frame</vt:lpstr>
      <vt:lpstr>Ce qu’il faut retenir</vt:lpstr>
      <vt:lpstr> Manipulation des données sous R</vt:lpstr>
      <vt:lpstr>Objectifs:</vt:lpstr>
      <vt:lpstr>Environnement de travail </vt:lpstr>
      <vt:lpstr>Trouver de l’aide </vt:lpstr>
      <vt:lpstr>1. Saisie Manuelle des données</vt:lpstr>
      <vt:lpstr>Présentation PowerPoint</vt:lpstr>
      <vt:lpstr>2.Importation des données</vt:lpstr>
      <vt:lpstr>Paramètres de la fonction read.table</vt:lpstr>
      <vt:lpstr>Présentation PowerPoint</vt:lpstr>
      <vt:lpstr>Présentation PowerPoint</vt:lpstr>
      <vt:lpstr>Présentation PowerPoint</vt:lpstr>
      <vt:lpstr>Prise en main</vt:lpstr>
      <vt:lpstr>3. Exportation des données</vt:lpstr>
      <vt:lpstr>Présentation PowerPoint</vt:lpstr>
      <vt:lpstr>4. Quelques commandes utiles</vt:lpstr>
      <vt:lpstr>4. Quelques commandes utiles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I   Présentation du logiciel R: les concepts de base, l’organisation des données.</dc:title>
  <dc:creator>user</dc:creator>
  <cp:lastModifiedBy>Utilisateur Windows</cp:lastModifiedBy>
  <cp:revision>82</cp:revision>
  <dcterms:created xsi:type="dcterms:W3CDTF">2014-09-03T09:27:50Z</dcterms:created>
  <dcterms:modified xsi:type="dcterms:W3CDTF">2020-09-17T10:27:47Z</dcterms:modified>
</cp:coreProperties>
</file>