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7.jpg" ContentType="image/jpg"/>
  <Override PartName="/ppt/media/image15.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2"/>
    <p:sldId id="262" r:id="rId3"/>
    <p:sldId id="256" r:id="rId4"/>
    <p:sldId id="257" r:id="rId5"/>
    <p:sldId id="258" r:id="rId6"/>
    <p:sldId id="260" r:id="rId7"/>
    <p:sldId id="261" r:id="rId8"/>
  </p:sldIdLst>
  <p:sldSz cx="12649200" cy="7315200"/>
  <p:notesSz cx="12649200" cy="73152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026" y="4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48690" y="2267712"/>
            <a:ext cx="10751820" cy="153619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97380" y="4096512"/>
            <a:ext cx="8854440" cy="18288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32460" y="1682496"/>
            <a:ext cx="5502402" cy="48280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514338" y="1682496"/>
            <a:ext cx="5502402" cy="48280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28600" y="228600"/>
            <a:ext cx="12192000" cy="323850"/>
          </a:xfrm>
          <a:custGeom>
            <a:avLst/>
            <a:gdLst/>
            <a:ahLst/>
            <a:cxnLst/>
            <a:rect l="l" t="t" r="r" b="b"/>
            <a:pathLst>
              <a:path w="12192000" h="323850">
                <a:moveTo>
                  <a:pt x="12191999" y="323849"/>
                </a:moveTo>
                <a:lnTo>
                  <a:pt x="0" y="323849"/>
                </a:lnTo>
                <a:lnTo>
                  <a:pt x="0" y="0"/>
                </a:lnTo>
                <a:lnTo>
                  <a:pt x="12191999" y="0"/>
                </a:lnTo>
                <a:lnTo>
                  <a:pt x="12191999" y="323849"/>
                </a:lnTo>
                <a:close/>
              </a:path>
            </a:pathLst>
          </a:custGeom>
          <a:solidFill>
            <a:srgbClr val="3B3A38"/>
          </a:solidFill>
        </p:spPr>
        <p:txBody>
          <a:bodyPr wrap="square" lIns="0" tIns="0" rIns="0" bIns="0" rtlCol="0"/>
          <a:lstStyle/>
          <a:p>
            <a:endParaRPr/>
          </a:p>
        </p:txBody>
      </p:sp>
      <p:sp>
        <p:nvSpPr>
          <p:cNvPr id="17" name="bg object 17"/>
          <p:cNvSpPr/>
          <p:nvPr/>
        </p:nvSpPr>
        <p:spPr>
          <a:xfrm>
            <a:off x="228587" y="548639"/>
            <a:ext cx="12192000" cy="1222375"/>
          </a:xfrm>
          <a:custGeom>
            <a:avLst/>
            <a:gdLst/>
            <a:ahLst/>
            <a:cxnLst/>
            <a:rect l="l" t="t" r="r" b="b"/>
            <a:pathLst>
              <a:path w="12192000" h="1222375">
                <a:moveTo>
                  <a:pt x="12192000" y="1213485"/>
                </a:moveTo>
                <a:lnTo>
                  <a:pt x="0" y="1213485"/>
                </a:lnTo>
                <a:lnTo>
                  <a:pt x="0" y="1221752"/>
                </a:lnTo>
                <a:lnTo>
                  <a:pt x="12192000" y="1221752"/>
                </a:lnTo>
                <a:lnTo>
                  <a:pt x="12192000" y="1213485"/>
                </a:lnTo>
                <a:close/>
              </a:path>
              <a:path w="12192000" h="1222375">
                <a:moveTo>
                  <a:pt x="12192000" y="0"/>
                </a:moveTo>
                <a:lnTo>
                  <a:pt x="0" y="0"/>
                </a:lnTo>
                <a:lnTo>
                  <a:pt x="0" y="3810"/>
                </a:lnTo>
                <a:lnTo>
                  <a:pt x="12192000" y="3810"/>
                </a:lnTo>
                <a:lnTo>
                  <a:pt x="12192000" y="0"/>
                </a:lnTo>
                <a:close/>
              </a:path>
            </a:pathLst>
          </a:custGeom>
          <a:solidFill>
            <a:srgbClr val="000000">
              <a:alpha val="10978"/>
            </a:srgbClr>
          </a:solidFill>
        </p:spPr>
        <p:txBody>
          <a:bodyPr wrap="square" lIns="0" tIns="0" rIns="0" bIns="0" rtlCol="0"/>
          <a:lstStyle/>
          <a:p>
            <a:endParaRPr/>
          </a:p>
        </p:txBody>
      </p:sp>
      <p:sp>
        <p:nvSpPr>
          <p:cNvPr id="18" name="bg object 18"/>
          <p:cNvSpPr/>
          <p:nvPr/>
        </p:nvSpPr>
        <p:spPr>
          <a:xfrm>
            <a:off x="228600" y="1762124"/>
            <a:ext cx="12192000" cy="64135"/>
          </a:xfrm>
          <a:custGeom>
            <a:avLst/>
            <a:gdLst/>
            <a:ahLst/>
            <a:cxnLst/>
            <a:rect l="l" t="t" r="r" b="b"/>
            <a:pathLst>
              <a:path w="12192000" h="64135">
                <a:moveTo>
                  <a:pt x="0" y="64135"/>
                </a:moveTo>
                <a:lnTo>
                  <a:pt x="12191999" y="64135"/>
                </a:lnTo>
                <a:lnTo>
                  <a:pt x="12191999" y="0"/>
                </a:lnTo>
                <a:lnTo>
                  <a:pt x="0" y="0"/>
                </a:lnTo>
                <a:lnTo>
                  <a:pt x="0" y="64135"/>
                </a:lnTo>
                <a:close/>
              </a:path>
            </a:pathLst>
          </a:custGeom>
          <a:solidFill>
            <a:srgbClr val="000000">
              <a:alpha val="12939"/>
            </a:srgbClr>
          </a:solidFill>
        </p:spPr>
        <p:txBody>
          <a:bodyPr wrap="square" lIns="0" tIns="0" rIns="0" bIns="0" rtlCol="0"/>
          <a:lstStyle/>
          <a:p>
            <a:endParaRPr/>
          </a:p>
        </p:txBody>
      </p:sp>
      <p:sp>
        <p:nvSpPr>
          <p:cNvPr id="19" name="bg object 19"/>
          <p:cNvSpPr/>
          <p:nvPr/>
        </p:nvSpPr>
        <p:spPr>
          <a:xfrm>
            <a:off x="228600" y="552449"/>
            <a:ext cx="12192000" cy="1209675"/>
          </a:xfrm>
          <a:custGeom>
            <a:avLst/>
            <a:gdLst/>
            <a:ahLst/>
            <a:cxnLst/>
            <a:rect l="l" t="t" r="r" b="b"/>
            <a:pathLst>
              <a:path w="12192000" h="1209675">
                <a:moveTo>
                  <a:pt x="12191999" y="1209674"/>
                </a:moveTo>
                <a:lnTo>
                  <a:pt x="0" y="1209674"/>
                </a:lnTo>
                <a:lnTo>
                  <a:pt x="0" y="0"/>
                </a:lnTo>
                <a:lnTo>
                  <a:pt x="12191999" y="0"/>
                </a:lnTo>
                <a:lnTo>
                  <a:pt x="12191999" y="1209674"/>
                </a:lnTo>
                <a:close/>
              </a:path>
            </a:pathLst>
          </a:custGeom>
          <a:solidFill>
            <a:srgbClr val="F2F1F1"/>
          </a:solidFill>
        </p:spPr>
        <p:txBody>
          <a:bodyPr wrap="square" lIns="0" tIns="0" rIns="0" bIns="0" rtlCol="0"/>
          <a:lstStyle/>
          <a:p>
            <a:endParaRPr/>
          </a:p>
        </p:txBody>
      </p:sp>
      <p:sp>
        <p:nvSpPr>
          <p:cNvPr id="2" name="Holder 2"/>
          <p:cNvSpPr>
            <a:spLocks noGrp="1"/>
          </p:cNvSpPr>
          <p:nvPr>
            <p:ph type="title"/>
          </p:nvPr>
        </p:nvSpPr>
        <p:spPr>
          <a:xfrm>
            <a:off x="632460" y="292608"/>
            <a:ext cx="11384280" cy="117043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32460" y="1682496"/>
            <a:ext cx="11384280" cy="48280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300728" y="6803136"/>
            <a:ext cx="4047744" cy="36576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32460" y="6803136"/>
            <a:ext cx="2909316" cy="36576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7/4/2025</a:t>
            </a:fld>
            <a:endParaRPr lang="en-US"/>
          </a:p>
        </p:txBody>
      </p:sp>
      <p:sp>
        <p:nvSpPr>
          <p:cNvPr id="6" name="Holder 6"/>
          <p:cNvSpPr>
            <a:spLocks noGrp="1"/>
          </p:cNvSpPr>
          <p:nvPr>
            <p:ph type="sldNum" sz="quarter" idx="7"/>
          </p:nvPr>
        </p:nvSpPr>
        <p:spPr>
          <a:xfrm>
            <a:off x="9107424" y="6803136"/>
            <a:ext cx="2909316" cy="36576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jp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hyperlink" Target="https://www.bing.com/maps?cp=25~0&amp;lvl=1&amp;style=r&amp;FORM=BMLOGO" TargetMode="External"/><Relationship Id="rId4" Type="http://schemas.openxmlformats.org/officeDocument/2006/relationships/image" Target="../media/image9.png"/><Relationship Id="rId9" Type="http://schemas.openxmlformats.org/officeDocument/2006/relationships/hyperlink" Target="https://www.openstreetmap.org/copyright"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16.png"/><Relationship Id="rId12"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15.jp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hyperlink" Target="https://www.bing.com/maps?cp=25~0&amp;lvl=1&amp;style=r&amp;FORM=BMLOGO" TargetMode="External"/><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hyperlink" Target="https://www.openstreetmap.org/copyright"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FE1D69-E181-5C34-E42C-1256CC4BB54F}"/>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0"/>
            <a:ext cx="12649200" cy="7366000"/>
          </a:xfrm>
          <a:prstGeom prst="rect">
            <a:avLst/>
          </a:prstGeom>
        </p:spPr>
      </p:pic>
      <p:sp>
        <p:nvSpPr>
          <p:cNvPr id="4" name="TextBox 3">
            <a:extLst>
              <a:ext uri="{FF2B5EF4-FFF2-40B4-BE49-F238E27FC236}">
                <a16:creationId xmlns:a16="http://schemas.microsoft.com/office/drawing/2014/main" id="{83B56C03-8FE6-ABF7-8FC5-1276A095C0CF}"/>
              </a:ext>
            </a:extLst>
          </p:cNvPr>
          <p:cNvSpPr txBox="1"/>
          <p:nvPr/>
        </p:nvSpPr>
        <p:spPr>
          <a:xfrm>
            <a:off x="1752600" y="2087939"/>
            <a:ext cx="9982200" cy="3139321"/>
          </a:xfrm>
          <a:prstGeom prst="rect">
            <a:avLst/>
          </a:prstGeom>
          <a:noFill/>
        </p:spPr>
        <p:txBody>
          <a:bodyPr wrap="square" rtlCol="0">
            <a:spAutoFit/>
          </a:bodyPr>
          <a:lstStyle/>
          <a:p>
            <a:pPr algn="ctr"/>
            <a:r>
              <a:rPr lang="en-US" sz="6600" dirty="0"/>
              <a:t>US CANDY DISTRIBUTION ANALYSIS</a:t>
            </a:r>
          </a:p>
        </p:txBody>
      </p:sp>
    </p:spTree>
    <p:extLst>
      <p:ext uri="{BB962C8B-B14F-4D97-AF65-F5344CB8AC3E}">
        <p14:creationId xmlns:p14="http://schemas.microsoft.com/office/powerpoint/2010/main" val="724492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FE1D69-E181-5C34-E42C-1256CC4BB54F}"/>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0"/>
            <a:ext cx="12649200" cy="7366000"/>
          </a:xfrm>
          <a:prstGeom prst="rect">
            <a:avLst/>
          </a:prstGeom>
        </p:spPr>
      </p:pic>
      <p:sp>
        <p:nvSpPr>
          <p:cNvPr id="2" name="TextBox 1">
            <a:extLst>
              <a:ext uri="{FF2B5EF4-FFF2-40B4-BE49-F238E27FC236}">
                <a16:creationId xmlns:a16="http://schemas.microsoft.com/office/drawing/2014/main" id="{83B56C03-8FE6-ABF7-8FC5-1276A095C0CF}"/>
              </a:ext>
            </a:extLst>
          </p:cNvPr>
          <p:cNvSpPr txBox="1"/>
          <p:nvPr/>
        </p:nvSpPr>
        <p:spPr>
          <a:xfrm>
            <a:off x="1143000" y="609600"/>
            <a:ext cx="9982200" cy="902491"/>
          </a:xfrm>
          <a:prstGeom prst="rect">
            <a:avLst/>
          </a:prstGeom>
          <a:noFill/>
        </p:spPr>
        <p:txBody>
          <a:bodyPr wrap="square" rtlCol="0">
            <a:spAutoFit/>
          </a:bodyPr>
          <a:lstStyle/>
          <a:p>
            <a:pPr algn="ctr">
              <a:lnSpc>
                <a:spcPts val="6145"/>
              </a:lnSpc>
            </a:pPr>
            <a:r>
              <a:rPr lang="en-US" sz="6600">
                <a:solidFill>
                  <a:srgbClr val="8D6F22"/>
                </a:solidFill>
                <a:latin typeface="The Seasons Bold"/>
                <a:ea typeface="The Seasons Bold"/>
                <a:cs typeface="The Seasons Bold"/>
                <a:sym typeface="The Seasons Bold"/>
              </a:rPr>
              <a:t>Project Overview</a:t>
            </a:r>
          </a:p>
        </p:txBody>
      </p:sp>
      <p:sp>
        <p:nvSpPr>
          <p:cNvPr id="6" name="TextBox 5">
            <a:extLst>
              <a:ext uri="{FF2B5EF4-FFF2-40B4-BE49-F238E27FC236}">
                <a16:creationId xmlns:a16="http://schemas.microsoft.com/office/drawing/2014/main" id="{E2D71F94-666A-4EE3-E9F0-6A15A9ADED00}"/>
              </a:ext>
            </a:extLst>
          </p:cNvPr>
          <p:cNvSpPr txBox="1"/>
          <p:nvPr/>
        </p:nvSpPr>
        <p:spPr>
          <a:xfrm>
            <a:off x="1143000" y="1600200"/>
            <a:ext cx="10972800" cy="2956643"/>
          </a:xfrm>
          <a:prstGeom prst="rect">
            <a:avLst/>
          </a:prstGeom>
          <a:noFill/>
        </p:spPr>
        <p:txBody>
          <a:bodyPr wrap="square">
            <a:spAutoFit/>
          </a:bodyPr>
          <a:lstStyle/>
          <a:p>
            <a:pPr algn="l">
              <a:lnSpc>
                <a:spcPts val="6025"/>
              </a:lnSpc>
            </a:pPr>
            <a:r>
              <a:rPr lang="en-US" sz="2510" b="1" dirty="0">
                <a:solidFill>
                  <a:srgbClr val="000000"/>
                </a:solidFill>
                <a:latin typeface="Poppins Bold"/>
                <a:ea typeface="Poppins Bold"/>
                <a:cs typeface="Poppins Bold"/>
                <a:sym typeface="Poppins Bold"/>
              </a:rPr>
              <a:t>Power BI Dashboard</a:t>
            </a:r>
          </a:p>
          <a:p>
            <a:pPr marL="509186" lvl="1" indent="-254593" algn="l">
              <a:lnSpc>
                <a:spcPts val="5660"/>
              </a:lnSpc>
              <a:buFont typeface="Arial"/>
              <a:buChar char="•"/>
            </a:pPr>
            <a:r>
              <a:rPr lang="en-US" sz="2358" b="1" dirty="0">
                <a:solidFill>
                  <a:srgbClr val="000000"/>
                </a:solidFill>
                <a:latin typeface="Poppins"/>
                <a:ea typeface="Poppins"/>
                <a:cs typeface="Poppins"/>
                <a:sym typeface="Poppins"/>
              </a:rPr>
              <a:t>Created an interactive Power BI dashboard with various charts, graphs, and slicers to visualize key metrics and trends, facilitating better decision-making.</a:t>
            </a:r>
          </a:p>
        </p:txBody>
      </p:sp>
    </p:spTree>
    <p:extLst>
      <p:ext uri="{BB962C8B-B14F-4D97-AF65-F5344CB8AC3E}">
        <p14:creationId xmlns:p14="http://schemas.microsoft.com/office/powerpoint/2010/main" val="1543308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86449" y="305283"/>
            <a:ext cx="87693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35" dirty="0">
                <a:solidFill>
                  <a:srgbClr val="FFFFFF"/>
                </a:solidFill>
                <a:latin typeface="Segoe UI"/>
                <a:cs typeface="Segoe UI"/>
              </a:rPr>
              <a:t> </a:t>
            </a:r>
            <a:r>
              <a:rPr sz="900" spc="-20" dirty="0">
                <a:solidFill>
                  <a:srgbClr val="FFFFFF"/>
                </a:solidFill>
                <a:latin typeface="Segoe UI"/>
                <a:cs typeface="Segoe UI"/>
              </a:rPr>
              <a:t>Desktop</a:t>
            </a:r>
            <a:endParaRPr sz="900">
              <a:latin typeface="Segoe UI"/>
              <a:cs typeface="Segoe UI"/>
            </a:endParaRPr>
          </a:p>
        </p:txBody>
      </p:sp>
      <p:grpSp>
        <p:nvGrpSpPr>
          <p:cNvPr id="3" name="object 3"/>
          <p:cNvGrpSpPr/>
          <p:nvPr/>
        </p:nvGrpSpPr>
        <p:grpSpPr>
          <a:xfrm>
            <a:off x="228600" y="228600"/>
            <a:ext cx="12192000" cy="6858000"/>
            <a:chOff x="228600" y="228600"/>
            <a:chExt cx="12192000" cy="6858000"/>
          </a:xfrm>
        </p:grpSpPr>
        <p:sp>
          <p:nvSpPr>
            <p:cNvPr id="4" name="object 4"/>
            <p:cNvSpPr/>
            <p:nvPr/>
          </p:nvSpPr>
          <p:spPr>
            <a:xfrm>
              <a:off x="228600" y="22860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FFFFFF"/>
            </a:solidFill>
          </p:spPr>
          <p:txBody>
            <a:bodyPr wrap="square" lIns="0" tIns="0" rIns="0" bIns="0" rtlCol="0"/>
            <a:lstStyle/>
            <a:p>
              <a:endParaRPr/>
            </a:p>
          </p:txBody>
        </p:sp>
        <p:sp>
          <p:nvSpPr>
            <p:cNvPr id="5" name="object 5"/>
            <p:cNvSpPr/>
            <p:nvPr/>
          </p:nvSpPr>
          <p:spPr>
            <a:xfrm>
              <a:off x="4709147" y="1051559"/>
              <a:ext cx="1841500" cy="1231900"/>
            </a:xfrm>
            <a:custGeom>
              <a:avLst/>
              <a:gdLst/>
              <a:ahLst/>
              <a:cxnLst/>
              <a:rect l="l" t="t" r="r" b="b"/>
              <a:pathLst>
                <a:path w="1841500" h="1231900">
                  <a:moveTo>
                    <a:pt x="1840992" y="0"/>
                  </a:moveTo>
                  <a:lnTo>
                    <a:pt x="1615440" y="0"/>
                  </a:lnTo>
                  <a:lnTo>
                    <a:pt x="1615440" y="91440"/>
                  </a:lnTo>
                  <a:lnTo>
                    <a:pt x="1615440" y="1005840"/>
                  </a:lnTo>
                  <a:lnTo>
                    <a:pt x="91440" y="1005840"/>
                  </a:lnTo>
                  <a:lnTo>
                    <a:pt x="91440" y="91440"/>
                  </a:lnTo>
                  <a:lnTo>
                    <a:pt x="1615440" y="91440"/>
                  </a:lnTo>
                  <a:lnTo>
                    <a:pt x="1615440" y="0"/>
                  </a:lnTo>
                  <a:lnTo>
                    <a:pt x="0" y="0"/>
                  </a:lnTo>
                  <a:lnTo>
                    <a:pt x="0" y="91440"/>
                  </a:lnTo>
                  <a:lnTo>
                    <a:pt x="0" y="1005840"/>
                  </a:lnTo>
                  <a:lnTo>
                    <a:pt x="0" y="1231900"/>
                  </a:lnTo>
                  <a:lnTo>
                    <a:pt x="1840992" y="1231900"/>
                  </a:lnTo>
                  <a:lnTo>
                    <a:pt x="1840992" y="1005840"/>
                  </a:lnTo>
                  <a:lnTo>
                    <a:pt x="1840992" y="91440"/>
                  </a:lnTo>
                  <a:lnTo>
                    <a:pt x="1840992" y="0"/>
                  </a:lnTo>
                  <a:close/>
                </a:path>
              </a:pathLst>
            </a:custGeom>
            <a:solidFill>
              <a:srgbClr val="182129">
                <a:alpha val="30198"/>
              </a:srgbClr>
            </a:solidFill>
          </p:spPr>
          <p:txBody>
            <a:bodyPr wrap="square" lIns="0" tIns="0" rIns="0" bIns="0" rtlCol="0"/>
            <a:lstStyle/>
            <a:p>
              <a:endParaRPr/>
            </a:p>
          </p:txBody>
        </p:sp>
        <p:sp>
          <p:nvSpPr>
            <p:cNvPr id="6" name="object 6"/>
            <p:cNvSpPr/>
            <p:nvPr/>
          </p:nvSpPr>
          <p:spPr>
            <a:xfrm>
              <a:off x="4805362" y="1147762"/>
              <a:ext cx="1514475" cy="904875"/>
            </a:xfrm>
            <a:custGeom>
              <a:avLst/>
              <a:gdLst/>
              <a:ahLst/>
              <a:cxnLst/>
              <a:rect l="l" t="t" r="r" b="b"/>
              <a:pathLst>
                <a:path w="1514475" h="904875">
                  <a:moveTo>
                    <a:pt x="0" y="0"/>
                  </a:moveTo>
                  <a:lnTo>
                    <a:pt x="1514474" y="0"/>
                  </a:lnTo>
                  <a:lnTo>
                    <a:pt x="1514474" y="904874"/>
                  </a:lnTo>
                  <a:lnTo>
                    <a:pt x="0" y="904874"/>
                  </a:lnTo>
                  <a:lnTo>
                    <a:pt x="0" y="0"/>
                  </a:lnTo>
                  <a:close/>
                </a:path>
              </a:pathLst>
            </a:custGeom>
            <a:ln w="9524">
              <a:solidFill>
                <a:srgbClr val="000000"/>
              </a:solidFill>
            </a:ln>
          </p:spPr>
          <p:txBody>
            <a:bodyPr wrap="square" lIns="0" tIns="0" rIns="0" bIns="0" rtlCol="0"/>
            <a:lstStyle/>
            <a:p>
              <a:endParaRPr/>
            </a:p>
          </p:txBody>
        </p:sp>
      </p:grpSp>
      <p:sp>
        <p:nvSpPr>
          <p:cNvPr id="7" name="object 7"/>
          <p:cNvSpPr txBox="1"/>
          <p:nvPr/>
        </p:nvSpPr>
        <p:spPr>
          <a:xfrm>
            <a:off x="5126037" y="1079654"/>
            <a:ext cx="873125" cy="935990"/>
          </a:xfrm>
          <a:prstGeom prst="rect">
            <a:avLst/>
          </a:prstGeom>
        </p:spPr>
        <p:txBody>
          <a:bodyPr vert="horz" wrap="square" lIns="0" tIns="134620" rIns="0" bIns="0" rtlCol="0">
            <a:spAutoFit/>
          </a:bodyPr>
          <a:lstStyle/>
          <a:p>
            <a:pPr marL="12700">
              <a:lnSpc>
                <a:spcPct val="100000"/>
              </a:lnSpc>
              <a:spcBef>
                <a:spcPts val="1060"/>
              </a:spcBef>
            </a:pPr>
            <a:r>
              <a:rPr sz="3450" spc="-175" dirty="0">
                <a:solidFill>
                  <a:srgbClr val="252423"/>
                </a:solidFill>
                <a:latin typeface="Trebuchet MS"/>
                <a:cs typeface="Trebuchet MS"/>
              </a:rPr>
              <a:t>$47K</a:t>
            </a:r>
            <a:endParaRPr sz="3450">
              <a:latin typeface="Trebuchet MS"/>
              <a:cs typeface="Trebuchet MS"/>
            </a:endParaRPr>
          </a:p>
          <a:p>
            <a:pPr marL="21590">
              <a:lnSpc>
                <a:spcPct val="100000"/>
              </a:lnSpc>
              <a:spcBef>
                <a:spcPts val="385"/>
              </a:spcBef>
            </a:pPr>
            <a:r>
              <a:rPr sz="1400" b="1" spc="-25" dirty="0">
                <a:solidFill>
                  <a:srgbClr val="706E75"/>
                </a:solidFill>
                <a:latin typeface="Segoe UI"/>
                <a:cs typeface="Segoe UI"/>
              </a:rPr>
              <a:t>Total</a:t>
            </a:r>
            <a:r>
              <a:rPr sz="1400" b="1" spc="-60" dirty="0">
                <a:solidFill>
                  <a:srgbClr val="706E75"/>
                </a:solidFill>
                <a:latin typeface="Segoe UI"/>
                <a:cs typeface="Segoe UI"/>
              </a:rPr>
              <a:t> </a:t>
            </a:r>
            <a:r>
              <a:rPr sz="1400" b="1" spc="-20" dirty="0">
                <a:solidFill>
                  <a:srgbClr val="706E75"/>
                </a:solidFill>
                <a:latin typeface="Segoe UI"/>
                <a:cs typeface="Segoe UI"/>
              </a:rPr>
              <a:t>Cost</a:t>
            </a:r>
            <a:endParaRPr sz="1400">
              <a:latin typeface="Segoe UI"/>
              <a:cs typeface="Segoe UI"/>
            </a:endParaRPr>
          </a:p>
        </p:txBody>
      </p:sp>
      <p:grpSp>
        <p:nvGrpSpPr>
          <p:cNvPr id="8" name="object 8"/>
          <p:cNvGrpSpPr/>
          <p:nvPr/>
        </p:nvGrpSpPr>
        <p:grpSpPr>
          <a:xfrm>
            <a:off x="6690359" y="1051560"/>
            <a:ext cx="1841500" cy="1158240"/>
            <a:chOff x="6690359" y="1051560"/>
            <a:chExt cx="1841500" cy="1158240"/>
          </a:xfrm>
        </p:grpSpPr>
        <p:sp>
          <p:nvSpPr>
            <p:cNvPr id="9" name="object 9"/>
            <p:cNvSpPr/>
            <p:nvPr/>
          </p:nvSpPr>
          <p:spPr>
            <a:xfrm>
              <a:off x="6690347" y="1051559"/>
              <a:ext cx="1841500" cy="1158240"/>
            </a:xfrm>
            <a:custGeom>
              <a:avLst/>
              <a:gdLst/>
              <a:ahLst/>
              <a:cxnLst/>
              <a:rect l="l" t="t" r="r" b="b"/>
              <a:pathLst>
                <a:path w="1841500" h="1158239">
                  <a:moveTo>
                    <a:pt x="1840992" y="0"/>
                  </a:moveTo>
                  <a:lnTo>
                    <a:pt x="1615440" y="0"/>
                  </a:lnTo>
                  <a:lnTo>
                    <a:pt x="1615440" y="91440"/>
                  </a:lnTo>
                  <a:lnTo>
                    <a:pt x="1615440" y="1005840"/>
                  </a:lnTo>
                  <a:lnTo>
                    <a:pt x="91440" y="1005840"/>
                  </a:lnTo>
                  <a:lnTo>
                    <a:pt x="91440" y="91440"/>
                  </a:lnTo>
                  <a:lnTo>
                    <a:pt x="1615440" y="91440"/>
                  </a:lnTo>
                  <a:lnTo>
                    <a:pt x="1615440" y="0"/>
                  </a:lnTo>
                  <a:lnTo>
                    <a:pt x="0" y="0"/>
                  </a:lnTo>
                  <a:lnTo>
                    <a:pt x="0" y="91440"/>
                  </a:lnTo>
                  <a:lnTo>
                    <a:pt x="0" y="1005840"/>
                  </a:lnTo>
                  <a:lnTo>
                    <a:pt x="0" y="1158240"/>
                  </a:lnTo>
                  <a:lnTo>
                    <a:pt x="1840992" y="1158240"/>
                  </a:lnTo>
                  <a:lnTo>
                    <a:pt x="1840992" y="1005840"/>
                  </a:lnTo>
                  <a:lnTo>
                    <a:pt x="1840992" y="91440"/>
                  </a:lnTo>
                  <a:lnTo>
                    <a:pt x="1840992" y="0"/>
                  </a:lnTo>
                  <a:close/>
                </a:path>
              </a:pathLst>
            </a:custGeom>
            <a:solidFill>
              <a:srgbClr val="182129">
                <a:alpha val="30198"/>
              </a:srgbClr>
            </a:solidFill>
          </p:spPr>
          <p:txBody>
            <a:bodyPr wrap="square" lIns="0" tIns="0" rIns="0" bIns="0" rtlCol="0"/>
            <a:lstStyle/>
            <a:p>
              <a:endParaRPr/>
            </a:p>
          </p:txBody>
        </p:sp>
        <p:sp>
          <p:nvSpPr>
            <p:cNvPr id="10" name="object 10"/>
            <p:cNvSpPr/>
            <p:nvPr/>
          </p:nvSpPr>
          <p:spPr>
            <a:xfrm>
              <a:off x="6786562" y="1147762"/>
              <a:ext cx="1514475" cy="904875"/>
            </a:xfrm>
            <a:custGeom>
              <a:avLst/>
              <a:gdLst/>
              <a:ahLst/>
              <a:cxnLst/>
              <a:rect l="l" t="t" r="r" b="b"/>
              <a:pathLst>
                <a:path w="1514475" h="904875">
                  <a:moveTo>
                    <a:pt x="0" y="0"/>
                  </a:moveTo>
                  <a:lnTo>
                    <a:pt x="1514474" y="0"/>
                  </a:lnTo>
                  <a:lnTo>
                    <a:pt x="1514474" y="904874"/>
                  </a:lnTo>
                  <a:lnTo>
                    <a:pt x="0" y="904874"/>
                  </a:lnTo>
                  <a:lnTo>
                    <a:pt x="0" y="0"/>
                  </a:lnTo>
                  <a:close/>
                </a:path>
              </a:pathLst>
            </a:custGeom>
            <a:ln w="9524">
              <a:solidFill>
                <a:srgbClr val="000000"/>
              </a:solidFill>
            </a:ln>
          </p:spPr>
          <p:txBody>
            <a:bodyPr wrap="square" lIns="0" tIns="0" rIns="0" bIns="0" rtlCol="0"/>
            <a:lstStyle/>
            <a:p>
              <a:endParaRPr/>
            </a:p>
          </p:txBody>
        </p:sp>
      </p:grpSp>
      <p:sp>
        <p:nvSpPr>
          <p:cNvPr id="11" name="object 11"/>
          <p:cNvSpPr txBox="1"/>
          <p:nvPr/>
        </p:nvSpPr>
        <p:spPr>
          <a:xfrm>
            <a:off x="7059612" y="1079654"/>
            <a:ext cx="970915" cy="935990"/>
          </a:xfrm>
          <a:prstGeom prst="rect">
            <a:avLst/>
          </a:prstGeom>
        </p:spPr>
        <p:txBody>
          <a:bodyPr vert="horz" wrap="square" lIns="0" tIns="134620" rIns="0" bIns="0" rtlCol="0">
            <a:spAutoFit/>
          </a:bodyPr>
          <a:lstStyle/>
          <a:p>
            <a:pPr marL="59690">
              <a:lnSpc>
                <a:spcPct val="100000"/>
              </a:lnSpc>
              <a:spcBef>
                <a:spcPts val="1060"/>
              </a:spcBef>
            </a:pPr>
            <a:r>
              <a:rPr sz="3450" spc="-75" dirty="0">
                <a:solidFill>
                  <a:srgbClr val="252423"/>
                </a:solidFill>
                <a:latin typeface="Trebuchet MS"/>
                <a:cs typeface="Trebuchet MS"/>
              </a:rPr>
              <a:t>$92K</a:t>
            </a:r>
            <a:endParaRPr sz="3450">
              <a:latin typeface="Trebuchet MS"/>
              <a:cs typeface="Trebuchet MS"/>
            </a:endParaRPr>
          </a:p>
          <a:p>
            <a:pPr marL="12700">
              <a:lnSpc>
                <a:spcPct val="100000"/>
              </a:lnSpc>
              <a:spcBef>
                <a:spcPts val="385"/>
              </a:spcBef>
            </a:pPr>
            <a:r>
              <a:rPr sz="1400" b="1" spc="-25" dirty="0">
                <a:solidFill>
                  <a:srgbClr val="706E75"/>
                </a:solidFill>
                <a:latin typeface="Segoe UI"/>
                <a:cs typeface="Segoe UI"/>
              </a:rPr>
              <a:t>Total</a:t>
            </a:r>
            <a:r>
              <a:rPr sz="1400" b="1" spc="-60" dirty="0">
                <a:solidFill>
                  <a:srgbClr val="706E75"/>
                </a:solidFill>
                <a:latin typeface="Segoe UI"/>
                <a:cs typeface="Segoe UI"/>
              </a:rPr>
              <a:t> </a:t>
            </a:r>
            <a:r>
              <a:rPr sz="1400" b="1" spc="-10" dirty="0">
                <a:solidFill>
                  <a:srgbClr val="706E75"/>
                </a:solidFill>
                <a:latin typeface="Segoe UI"/>
                <a:cs typeface="Segoe UI"/>
              </a:rPr>
              <a:t>Profit</a:t>
            </a:r>
            <a:endParaRPr sz="1400">
              <a:latin typeface="Segoe UI"/>
              <a:cs typeface="Segoe UI"/>
            </a:endParaRPr>
          </a:p>
        </p:txBody>
      </p:sp>
      <p:grpSp>
        <p:nvGrpSpPr>
          <p:cNvPr id="12" name="object 12"/>
          <p:cNvGrpSpPr/>
          <p:nvPr/>
        </p:nvGrpSpPr>
        <p:grpSpPr>
          <a:xfrm>
            <a:off x="8519159" y="1051560"/>
            <a:ext cx="1841500" cy="1158240"/>
            <a:chOff x="8519159" y="1051560"/>
            <a:chExt cx="1841500" cy="1158240"/>
          </a:xfrm>
        </p:grpSpPr>
        <p:sp>
          <p:nvSpPr>
            <p:cNvPr id="13" name="object 13"/>
            <p:cNvSpPr/>
            <p:nvPr/>
          </p:nvSpPr>
          <p:spPr>
            <a:xfrm>
              <a:off x="8519147" y="1051559"/>
              <a:ext cx="1841500" cy="1158240"/>
            </a:xfrm>
            <a:custGeom>
              <a:avLst/>
              <a:gdLst/>
              <a:ahLst/>
              <a:cxnLst/>
              <a:rect l="l" t="t" r="r" b="b"/>
              <a:pathLst>
                <a:path w="1841500" h="1158239">
                  <a:moveTo>
                    <a:pt x="1840992" y="0"/>
                  </a:moveTo>
                  <a:lnTo>
                    <a:pt x="1615440" y="0"/>
                  </a:lnTo>
                  <a:lnTo>
                    <a:pt x="1615440" y="91440"/>
                  </a:lnTo>
                  <a:lnTo>
                    <a:pt x="1615440" y="1005840"/>
                  </a:lnTo>
                  <a:lnTo>
                    <a:pt x="91440" y="1005840"/>
                  </a:lnTo>
                  <a:lnTo>
                    <a:pt x="91440" y="91440"/>
                  </a:lnTo>
                  <a:lnTo>
                    <a:pt x="1615440" y="91440"/>
                  </a:lnTo>
                  <a:lnTo>
                    <a:pt x="1615440" y="0"/>
                  </a:lnTo>
                  <a:lnTo>
                    <a:pt x="0" y="0"/>
                  </a:lnTo>
                  <a:lnTo>
                    <a:pt x="0" y="91440"/>
                  </a:lnTo>
                  <a:lnTo>
                    <a:pt x="0" y="1005840"/>
                  </a:lnTo>
                  <a:lnTo>
                    <a:pt x="0" y="1158240"/>
                  </a:lnTo>
                  <a:lnTo>
                    <a:pt x="1840992" y="1158240"/>
                  </a:lnTo>
                  <a:lnTo>
                    <a:pt x="1840992" y="1005840"/>
                  </a:lnTo>
                  <a:lnTo>
                    <a:pt x="1840992" y="91440"/>
                  </a:lnTo>
                  <a:lnTo>
                    <a:pt x="1840992" y="0"/>
                  </a:lnTo>
                  <a:close/>
                </a:path>
              </a:pathLst>
            </a:custGeom>
            <a:solidFill>
              <a:srgbClr val="182129">
                <a:alpha val="30198"/>
              </a:srgbClr>
            </a:solidFill>
          </p:spPr>
          <p:txBody>
            <a:bodyPr wrap="square" lIns="0" tIns="0" rIns="0" bIns="0" rtlCol="0"/>
            <a:lstStyle/>
            <a:p>
              <a:endParaRPr/>
            </a:p>
          </p:txBody>
        </p:sp>
        <p:sp>
          <p:nvSpPr>
            <p:cNvPr id="14" name="object 14"/>
            <p:cNvSpPr/>
            <p:nvPr/>
          </p:nvSpPr>
          <p:spPr>
            <a:xfrm>
              <a:off x="8615362" y="1147762"/>
              <a:ext cx="1514475" cy="904875"/>
            </a:xfrm>
            <a:custGeom>
              <a:avLst/>
              <a:gdLst/>
              <a:ahLst/>
              <a:cxnLst/>
              <a:rect l="l" t="t" r="r" b="b"/>
              <a:pathLst>
                <a:path w="1514475" h="904875">
                  <a:moveTo>
                    <a:pt x="0" y="0"/>
                  </a:moveTo>
                  <a:lnTo>
                    <a:pt x="1514474" y="0"/>
                  </a:lnTo>
                  <a:lnTo>
                    <a:pt x="1514474" y="904874"/>
                  </a:lnTo>
                  <a:lnTo>
                    <a:pt x="0" y="904874"/>
                  </a:lnTo>
                  <a:lnTo>
                    <a:pt x="0" y="0"/>
                  </a:lnTo>
                  <a:close/>
                </a:path>
              </a:pathLst>
            </a:custGeom>
            <a:ln w="9524">
              <a:solidFill>
                <a:srgbClr val="000000"/>
              </a:solidFill>
            </a:ln>
          </p:spPr>
          <p:txBody>
            <a:bodyPr wrap="square" lIns="0" tIns="0" rIns="0" bIns="0" rtlCol="0"/>
            <a:lstStyle/>
            <a:p>
              <a:endParaRPr/>
            </a:p>
          </p:txBody>
        </p:sp>
      </p:grpSp>
      <p:sp>
        <p:nvSpPr>
          <p:cNvPr id="15" name="object 15"/>
          <p:cNvSpPr txBox="1"/>
          <p:nvPr/>
        </p:nvSpPr>
        <p:spPr>
          <a:xfrm>
            <a:off x="8778875" y="1079654"/>
            <a:ext cx="1183640" cy="935990"/>
          </a:xfrm>
          <a:prstGeom prst="rect">
            <a:avLst/>
          </a:prstGeom>
        </p:spPr>
        <p:txBody>
          <a:bodyPr vert="horz" wrap="square" lIns="0" tIns="134620" rIns="0" bIns="0" rtlCol="0">
            <a:spAutoFit/>
          </a:bodyPr>
          <a:lstStyle/>
          <a:p>
            <a:pPr marL="3810" algn="ctr">
              <a:lnSpc>
                <a:spcPct val="100000"/>
              </a:lnSpc>
              <a:spcBef>
                <a:spcPts val="1060"/>
              </a:spcBef>
            </a:pPr>
            <a:r>
              <a:rPr sz="3450" spc="-25" dirty="0">
                <a:solidFill>
                  <a:srgbClr val="252423"/>
                </a:solidFill>
                <a:latin typeface="Trebuchet MS"/>
                <a:cs typeface="Trebuchet MS"/>
              </a:rPr>
              <a:t>38K</a:t>
            </a:r>
            <a:endParaRPr sz="3450">
              <a:latin typeface="Trebuchet MS"/>
              <a:cs typeface="Trebuchet MS"/>
            </a:endParaRPr>
          </a:p>
          <a:p>
            <a:pPr algn="ctr">
              <a:lnSpc>
                <a:spcPct val="100000"/>
              </a:lnSpc>
              <a:spcBef>
                <a:spcPts val="385"/>
              </a:spcBef>
            </a:pPr>
            <a:r>
              <a:rPr sz="1400" b="1" dirty="0">
                <a:solidFill>
                  <a:srgbClr val="706E75"/>
                </a:solidFill>
                <a:latin typeface="Segoe UI"/>
                <a:cs typeface="Segoe UI"/>
              </a:rPr>
              <a:t>Quantity</a:t>
            </a:r>
            <a:r>
              <a:rPr sz="1400" b="1" spc="-45" dirty="0">
                <a:solidFill>
                  <a:srgbClr val="706E75"/>
                </a:solidFill>
                <a:latin typeface="Segoe UI"/>
                <a:cs typeface="Segoe UI"/>
              </a:rPr>
              <a:t> </a:t>
            </a:r>
            <a:r>
              <a:rPr sz="1400" b="1" spc="-20" dirty="0">
                <a:solidFill>
                  <a:srgbClr val="706E75"/>
                </a:solidFill>
                <a:latin typeface="Segoe UI"/>
                <a:cs typeface="Segoe UI"/>
              </a:rPr>
              <a:t>Sold</a:t>
            </a:r>
            <a:endParaRPr sz="1400">
              <a:latin typeface="Segoe UI"/>
              <a:cs typeface="Segoe UI"/>
            </a:endParaRPr>
          </a:p>
        </p:txBody>
      </p:sp>
      <p:grpSp>
        <p:nvGrpSpPr>
          <p:cNvPr id="16" name="object 16"/>
          <p:cNvGrpSpPr/>
          <p:nvPr/>
        </p:nvGrpSpPr>
        <p:grpSpPr>
          <a:xfrm>
            <a:off x="10347959" y="1051560"/>
            <a:ext cx="1993900" cy="1158240"/>
            <a:chOff x="10347959" y="1051560"/>
            <a:chExt cx="1993900" cy="1158240"/>
          </a:xfrm>
        </p:grpSpPr>
        <p:sp>
          <p:nvSpPr>
            <p:cNvPr id="17" name="object 17"/>
            <p:cNvSpPr/>
            <p:nvPr/>
          </p:nvSpPr>
          <p:spPr>
            <a:xfrm>
              <a:off x="10347947" y="1051559"/>
              <a:ext cx="1993900" cy="1158240"/>
            </a:xfrm>
            <a:custGeom>
              <a:avLst/>
              <a:gdLst/>
              <a:ahLst/>
              <a:cxnLst/>
              <a:rect l="l" t="t" r="r" b="b"/>
              <a:pathLst>
                <a:path w="1993900" h="1158239">
                  <a:moveTo>
                    <a:pt x="1993392" y="0"/>
                  </a:moveTo>
                  <a:lnTo>
                    <a:pt x="1767840" y="0"/>
                  </a:lnTo>
                  <a:lnTo>
                    <a:pt x="1767840" y="91440"/>
                  </a:lnTo>
                  <a:lnTo>
                    <a:pt x="1767840" y="1005840"/>
                  </a:lnTo>
                  <a:lnTo>
                    <a:pt x="91440" y="1005840"/>
                  </a:lnTo>
                  <a:lnTo>
                    <a:pt x="91440" y="91440"/>
                  </a:lnTo>
                  <a:lnTo>
                    <a:pt x="1767840" y="91440"/>
                  </a:lnTo>
                  <a:lnTo>
                    <a:pt x="1767840" y="0"/>
                  </a:lnTo>
                  <a:lnTo>
                    <a:pt x="0" y="0"/>
                  </a:lnTo>
                  <a:lnTo>
                    <a:pt x="0" y="91440"/>
                  </a:lnTo>
                  <a:lnTo>
                    <a:pt x="0" y="1005840"/>
                  </a:lnTo>
                  <a:lnTo>
                    <a:pt x="0" y="1158240"/>
                  </a:lnTo>
                  <a:lnTo>
                    <a:pt x="1993392" y="1158240"/>
                  </a:lnTo>
                  <a:lnTo>
                    <a:pt x="1993392" y="1005840"/>
                  </a:lnTo>
                  <a:lnTo>
                    <a:pt x="1993392" y="91440"/>
                  </a:lnTo>
                  <a:lnTo>
                    <a:pt x="1993392" y="0"/>
                  </a:lnTo>
                  <a:close/>
                </a:path>
              </a:pathLst>
            </a:custGeom>
            <a:solidFill>
              <a:srgbClr val="182129">
                <a:alpha val="30198"/>
              </a:srgbClr>
            </a:solidFill>
          </p:spPr>
          <p:txBody>
            <a:bodyPr wrap="square" lIns="0" tIns="0" rIns="0" bIns="0" rtlCol="0"/>
            <a:lstStyle/>
            <a:p>
              <a:endParaRPr/>
            </a:p>
          </p:txBody>
        </p:sp>
        <p:sp>
          <p:nvSpPr>
            <p:cNvPr id="18" name="object 18"/>
            <p:cNvSpPr/>
            <p:nvPr/>
          </p:nvSpPr>
          <p:spPr>
            <a:xfrm>
              <a:off x="10444162" y="1147762"/>
              <a:ext cx="1666875" cy="904875"/>
            </a:xfrm>
            <a:custGeom>
              <a:avLst/>
              <a:gdLst/>
              <a:ahLst/>
              <a:cxnLst/>
              <a:rect l="l" t="t" r="r" b="b"/>
              <a:pathLst>
                <a:path w="1666875" h="904875">
                  <a:moveTo>
                    <a:pt x="0" y="0"/>
                  </a:moveTo>
                  <a:lnTo>
                    <a:pt x="1666874" y="0"/>
                  </a:lnTo>
                  <a:lnTo>
                    <a:pt x="1666874" y="904874"/>
                  </a:lnTo>
                  <a:lnTo>
                    <a:pt x="0" y="904874"/>
                  </a:lnTo>
                  <a:lnTo>
                    <a:pt x="0" y="0"/>
                  </a:lnTo>
                  <a:close/>
                </a:path>
              </a:pathLst>
            </a:custGeom>
            <a:ln w="9524">
              <a:solidFill>
                <a:srgbClr val="000000"/>
              </a:solidFill>
            </a:ln>
          </p:spPr>
          <p:txBody>
            <a:bodyPr wrap="square" lIns="0" tIns="0" rIns="0" bIns="0" rtlCol="0"/>
            <a:lstStyle/>
            <a:p>
              <a:endParaRPr/>
            </a:p>
          </p:txBody>
        </p:sp>
      </p:grpSp>
      <p:sp>
        <p:nvSpPr>
          <p:cNvPr id="19" name="object 19"/>
          <p:cNvSpPr txBox="1"/>
          <p:nvPr/>
        </p:nvSpPr>
        <p:spPr>
          <a:xfrm>
            <a:off x="10493374" y="1115549"/>
            <a:ext cx="1564640" cy="875665"/>
          </a:xfrm>
          <a:prstGeom prst="rect">
            <a:avLst/>
          </a:prstGeom>
        </p:spPr>
        <p:txBody>
          <a:bodyPr vert="horz" wrap="square" lIns="0" tIns="117475" rIns="0" bIns="0" rtlCol="0">
            <a:spAutoFit/>
          </a:bodyPr>
          <a:lstStyle/>
          <a:p>
            <a:pPr algn="ctr">
              <a:lnSpc>
                <a:spcPct val="100000"/>
              </a:lnSpc>
              <a:spcBef>
                <a:spcPts val="925"/>
              </a:spcBef>
            </a:pPr>
            <a:r>
              <a:rPr sz="3450" spc="-25" dirty="0">
                <a:solidFill>
                  <a:srgbClr val="252423"/>
                </a:solidFill>
                <a:latin typeface="Trebuchet MS"/>
                <a:cs typeface="Trebuchet MS"/>
              </a:rPr>
              <a:t>66%</a:t>
            </a:r>
            <a:endParaRPr sz="3450">
              <a:latin typeface="Trebuchet MS"/>
              <a:cs typeface="Trebuchet MS"/>
            </a:endParaRPr>
          </a:p>
          <a:p>
            <a:pPr algn="ctr">
              <a:lnSpc>
                <a:spcPct val="100000"/>
              </a:lnSpc>
              <a:spcBef>
                <a:spcPts val="285"/>
              </a:spcBef>
            </a:pPr>
            <a:r>
              <a:rPr sz="1200" b="1" spc="-10" dirty="0">
                <a:solidFill>
                  <a:srgbClr val="706E75"/>
                </a:solidFill>
                <a:latin typeface="Segoe UI"/>
                <a:cs typeface="Segoe UI"/>
              </a:rPr>
              <a:t>Gross</a:t>
            </a:r>
            <a:r>
              <a:rPr sz="1200" b="1" spc="-40" dirty="0">
                <a:solidFill>
                  <a:srgbClr val="706E75"/>
                </a:solidFill>
                <a:latin typeface="Segoe UI"/>
                <a:cs typeface="Segoe UI"/>
              </a:rPr>
              <a:t> </a:t>
            </a:r>
            <a:r>
              <a:rPr sz="1200" b="1" dirty="0">
                <a:solidFill>
                  <a:srgbClr val="706E75"/>
                </a:solidFill>
                <a:latin typeface="Segoe UI"/>
                <a:cs typeface="Segoe UI"/>
              </a:rPr>
              <a:t>Profit</a:t>
            </a:r>
            <a:r>
              <a:rPr sz="1200" b="1" spc="-55" dirty="0">
                <a:solidFill>
                  <a:srgbClr val="706E75"/>
                </a:solidFill>
                <a:latin typeface="Segoe UI"/>
                <a:cs typeface="Segoe UI"/>
              </a:rPr>
              <a:t> </a:t>
            </a:r>
            <a:r>
              <a:rPr sz="1200" b="1" spc="-10" dirty="0">
                <a:solidFill>
                  <a:srgbClr val="706E75"/>
                </a:solidFill>
                <a:latin typeface="Segoe UI"/>
                <a:cs typeface="Segoe UI"/>
              </a:rPr>
              <a:t>Margin…</a:t>
            </a:r>
            <a:endParaRPr sz="1200">
              <a:latin typeface="Segoe UI"/>
              <a:cs typeface="Segoe UI"/>
            </a:endParaRPr>
          </a:p>
        </p:txBody>
      </p:sp>
      <p:sp>
        <p:nvSpPr>
          <p:cNvPr id="20" name="object 20"/>
          <p:cNvSpPr txBox="1"/>
          <p:nvPr/>
        </p:nvSpPr>
        <p:spPr>
          <a:xfrm>
            <a:off x="1992312" y="951707"/>
            <a:ext cx="1042669" cy="240029"/>
          </a:xfrm>
          <a:prstGeom prst="rect">
            <a:avLst/>
          </a:prstGeom>
        </p:spPr>
        <p:txBody>
          <a:bodyPr vert="horz" wrap="square" lIns="0" tIns="13335" rIns="0" bIns="0" rtlCol="0">
            <a:spAutoFit/>
          </a:bodyPr>
          <a:lstStyle/>
          <a:p>
            <a:pPr marL="12700">
              <a:lnSpc>
                <a:spcPct val="100000"/>
              </a:lnSpc>
              <a:spcBef>
                <a:spcPts val="105"/>
              </a:spcBef>
            </a:pPr>
            <a:r>
              <a:rPr sz="1400" spc="-80" dirty="0">
                <a:solidFill>
                  <a:srgbClr val="666666"/>
                </a:solidFill>
                <a:latin typeface="Tahoma"/>
                <a:cs typeface="Tahoma"/>
              </a:rPr>
              <a:t>Total</a:t>
            </a:r>
            <a:r>
              <a:rPr sz="1400" spc="-100" dirty="0">
                <a:solidFill>
                  <a:srgbClr val="666666"/>
                </a:solidFill>
                <a:latin typeface="Tahoma"/>
                <a:cs typeface="Tahoma"/>
              </a:rPr>
              <a:t> </a:t>
            </a:r>
            <a:r>
              <a:rPr sz="1400" spc="-25" dirty="0">
                <a:solidFill>
                  <a:srgbClr val="666666"/>
                </a:solidFill>
                <a:latin typeface="Tahoma"/>
                <a:cs typeface="Tahoma"/>
              </a:rPr>
              <a:t>Sales</a:t>
            </a:r>
            <a:r>
              <a:rPr sz="1400" spc="-80" dirty="0">
                <a:solidFill>
                  <a:srgbClr val="666666"/>
                </a:solidFill>
                <a:latin typeface="Tahoma"/>
                <a:cs typeface="Tahoma"/>
              </a:rPr>
              <a:t> </a:t>
            </a:r>
            <a:r>
              <a:rPr sz="1400" spc="-40" dirty="0">
                <a:solidFill>
                  <a:srgbClr val="666666"/>
                </a:solidFill>
                <a:latin typeface="Tahoma"/>
                <a:cs typeface="Tahoma"/>
              </a:rPr>
              <a:t>CY</a:t>
            </a:r>
            <a:endParaRPr sz="1400">
              <a:latin typeface="Tahoma"/>
              <a:cs typeface="Tahoma"/>
            </a:endParaRPr>
          </a:p>
        </p:txBody>
      </p:sp>
      <p:sp>
        <p:nvSpPr>
          <p:cNvPr id="21" name="object 21"/>
          <p:cNvSpPr/>
          <p:nvPr/>
        </p:nvSpPr>
        <p:spPr>
          <a:xfrm>
            <a:off x="733424" y="1171574"/>
            <a:ext cx="3562350" cy="990600"/>
          </a:xfrm>
          <a:custGeom>
            <a:avLst/>
            <a:gdLst/>
            <a:ahLst/>
            <a:cxnLst/>
            <a:rect l="l" t="t" r="r" b="b"/>
            <a:pathLst>
              <a:path w="3562350" h="990600">
                <a:moveTo>
                  <a:pt x="3562349" y="990599"/>
                </a:moveTo>
                <a:lnTo>
                  <a:pt x="0" y="990599"/>
                </a:lnTo>
                <a:lnTo>
                  <a:pt x="1187449" y="956444"/>
                </a:lnTo>
                <a:lnTo>
                  <a:pt x="2374899" y="537097"/>
                </a:lnTo>
                <a:lnTo>
                  <a:pt x="3562349" y="0"/>
                </a:lnTo>
                <a:lnTo>
                  <a:pt x="3562349" y="990599"/>
                </a:lnTo>
                <a:close/>
              </a:path>
            </a:pathLst>
          </a:custGeom>
          <a:solidFill>
            <a:srgbClr val="93607D">
              <a:alpha val="20999"/>
            </a:srgbClr>
          </a:solidFill>
        </p:spPr>
        <p:txBody>
          <a:bodyPr wrap="square" lIns="0" tIns="0" rIns="0" bIns="0" rtlCol="0"/>
          <a:lstStyle/>
          <a:p>
            <a:endParaRPr/>
          </a:p>
        </p:txBody>
      </p:sp>
      <p:sp>
        <p:nvSpPr>
          <p:cNvPr id="22" name="object 22"/>
          <p:cNvSpPr txBox="1"/>
          <p:nvPr/>
        </p:nvSpPr>
        <p:spPr>
          <a:xfrm>
            <a:off x="1701800" y="1797050"/>
            <a:ext cx="1624330" cy="208279"/>
          </a:xfrm>
          <a:prstGeom prst="rect">
            <a:avLst/>
          </a:prstGeom>
        </p:spPr>
        <p:txBody>
          <a:bodyPr vert="horz" wrap="square" lIns="0" tIns="12700" rIns="0" bIns="0" rtlCol="0">
            <a:spAutoFit/>
          </a:bodyPr>
          <a:lstStyle/>
          <a:p>
            <a:pPr marL="12700">
              <a:lnSpc>
                <a:spcPct val="100000"/>
              </a:lnSpc>
              <a:spcBef>
                <a:spcPts val="100"/>
              </a:spcBef>
            </a:pPr>
            <a:r>
              <a:rPr sz="1200" b="1" spc="-20" dirty="0">
                <a:solidFill>
                  <a:srgbClr val="252423"/>
                </a:solidFill>
                <a:latin typeface="Segoe UI"/>
                <a:cs typeface="Segoe UI"/>
              </a:rPr>
              <a:t>Target: </a:t>
            </a:r>
            <a:r>
              <a:rPr sz="1200" b="1" spc="-25" dirty="0">
                <a:solidFill>
                  <a:srgbClr val="252423"/>
                </a:solidFill>
                <a:latin typeface="Segoe UI"/>
                <a:cs typeface="Segoe UI"/>
              </a:rPr>
              <a:t>45000</a:t>
            </a:r>
            <a:r>
              <a:rPr sz="1200" b="1" spc="-95" dirty="0">
                <a:solidFill>
                  <a:srgbClr val="252423"/>
                </a:solidFill>
                <a:latin typeface="Segoe UI"/>
                <a:cs typeface="Segoe UI"/>
              </a:rPr>
              <a:t> </a:t>
            </a:r>
            <a:r>
              <a:rPr sz="1200" spc="-10" dirty="0">
                <a:solidFill>
                  <a:srgbClr val="252423"/>
                </a:solidFill>
                <a:latin typeface="Segoe UI"/>
                <a:cs typeface="Segoe UI"/>
              </a:rPr>
              <a:t>(+2.13%)</a:t>
            </a:r>
            <a:endParaRPr sz="1200">
              <a:latin typeface="Segoe UI"/>
              <a:cs typeface="Segoe UI"/>
            </a:endParaRPr>
          </a:p>
        </p:txBody>
      </p:sp>
      <p:sp>
        <p:nvSpPr>
          <p:cNvPr id="23" name="object 23"/>
          <p:cNvSpPr txBox="1"/>
          <p:nvPr/>
        </p:nvSpPr>
        <p:spPr>
          <a:xfrm>
            <a:off x="1514474" y="1168400"/>
            <a:ext cx="2000250" cy="711200"/>
          </a:xfrm>
          <a:prstGeom prst="rect">
            <a:avLst/>
          </a:prstGeom>
        </p:spPr>
        <p:txBody>
          <a:bodyPr vert="horz" wrap="square" lIns="0" tIns="12700" rIns="0" bIns="0" rtlCol="0">
            <a:spAutoFit/>
          </a:bodyPr>
          <a:lstStyle/>
          <a:p>
            <a:pPr marL="38100">
              <a:lnSpc>
                <a:spcPct val="100000"/>
              </a:lnSpc>
              <a:spcBef>
                <a:spcPts val="100"/>
              </a:spcBef>
            </a:pPr>
            <a:r>
              <a:rPr sz="4500" spc="-210" dirty="0">
                <a:solidFill>
                  <a:srgbClr val="93607D"/>
                </a:solidFill>
                <a:latin typeface="Tahoma"/>
                <a:cs typeface="Tahoma"/>
              </a:rPr>
              <a:t>$45,959</a:t>
            </a:r>
            <a:r>
              <a:rPr sz="1350" spc="-315" baseline="58641" dirty="0">
                <a:solidFill>
                  <a:srgbClr val="93607D"/>
                </a:solidFill>
                <a:latin typeface="Arial MT"/>
                <a:cs typeface="Arial MT"/>
              </a:rPr>
              <a:t></a:t>
            </a:r>
            <a:endParaRPr sz="1350" baseline="58641">
              <a:latin typeface="Arial MT"/>
              <a:cs typeface="Arial MT"/>
            </a:endParaRPr>
          </a:p>
        </p:txBody>
      </p:sp>
      <p:sp>
        <p:nvSpPr>
          <p:cNvPr id="24" name="object 24"/>
          <p:cNvSpPr txBox="1"/>
          <p:nvPr/>
        </p:nvSpPr>
        <p:spPr>
          <a:xfrm>
            <a:off x="1149350" y="2224941"/>
            <a:ext cx="1229360" cy="209550"/>
          </a:xfrm>
          <a:prstGeom prst="rect">
            <a:avLst/>
          </a:prstGeom>
        </p:spPr>
        <p:txBody>
          <a:bodyPr vert="horz" wrap="square" lIns="0" tIns="13335" rIns="0" bIns="0" rtlCol="0">
            <a:spAutoFit/>
          </a:bodyPr>
          <a:lstStyle/>
          <a:p>
            <a:pPr marL="12700">
              <a:lnSpc>
                <a:spcPct val="100000"/>
              </a:lnSpc>
              <a:spcBef>
                <a:spcPts val="105"/>
              </a:spcBef>
            </a:pPr>
            <a:r>
              <a:rPr sz="1200" spc="-90" dirty="0">
                <a:latin typeface="Tahoma"/>
                <a:cs typeface="Tahoma"/>
              </a:rPr>
              <a:t>Total</a:t>
            </a:r>
            <a:r>
              <a:rPr sz="1200" spc="-65" dirty="0">
                <a:latin typeface="Tahoma"/>
                <a:cs typeface="Tahoma"/>
              </a:rPr>
              <a:t> </a:t>
            </a:r>
            <a:r>
              <a:rPr sz="1200" spc="-30" dirty="0">
                <a:latin typeface="Tahoma"/>
                <a:cs typeface="Tahoma"/>
              </a:rPr>
              <a:t>Sales</a:t>
            </a:r>
            <a:r>
              <a:rPr sz="1200" spc="-80" dirty="0">
                <a:latin typeface="Tahoma"/>
                <a:cs typeface="Tahoma"/>
              </a:rPr>
              <a:t> </a:t>
            </a:r>
            <a:r>
              <a:rPr sz="1200" spc="-65" dirty="0">
                <a:latin typeface="Tahoma"/>
                <a:cs typeface="Tahoma"/>
              </a:rPr>
              <a:t>CY</a:t>
            </a:r>
            <a:r>
              <a:rPr sz="1200" spc="-75" dirty="0">
                <a:latin typeface="Tahoma"/>
                <a:cs typeface="Tahoma"/>
              </a:rPr>
              <a:t> </a:t>
            </a:r>
            <a:r>
              <a:rPr sz="1200" spc="-40" dirty="0">
                <a:latin typeface="Tahoma"/>
                <a:cs typeface="Tahoma"/>
              </a:rPr>
              <a:t>vs</a:t>
            </a:r>
            <a:r>
              <a:rPr sz="1200" spc="-85" dirty="0">
                <a:latin typeface="Tahoma"/>
                <a:cs typeface="Tahoma"/>
              </a:rPr>
              <a:t> </a:t>
            </a:r>
            <a:r>
              <a:rPr sz="1200" spc="-50" dirty="0">
                <a:latin typeface="Tahoma"/>
                <a:cs typeface="Tahoma"/>
              </a:rPr>
              <a:t>LY</a:t>
            </a:r>
            <a:endParaRPr sz="1200">
              <a:latin typeface="Tahoma"/>
              <a:cs typeface="Tahoma"/>
            </a:endParaRPr>
          </a:p>
        </p:txBody>
      </p:sp>
      <p:sp>
        <p:nvSpPr>
          <p:cNvPr id="25" name="object 25"/>
          <p:cNvSpPr txBox="1"/>
          <p:nvPr/>
        </p:nvSpPr>
        <p:spPr>
          <a:xfrm>
            <a:off x="1073150" y="6251574"/>
            <a:ext cx="2026285" cy="341630"/>
          </a:xfrm>
          <a:prstGeom prst="rect">
            <a:avLst/>
          </a:prstGeom>
        </p:spPr>
        <p:txBody>
          <a:bodyPr vert="horz" wrap="square" lIns="0" tIns="12700" rIns="0" bIns="0" rtlCol="0">
            <a:spAutoFit/>
          </a:bodyPr>
          <a:lstStyle/>
          <a:p>
            <a:pPr marL="12700">
              <a:lnSpc>
                <a:spcPts val="1065"/>
              </a:lnSpc>
              <a:spcBef>
                <a:spcPts val="100"/>
              </a:spcBef>
              <a:tabLst>
                <a:tab pos="1285240" algn="l"/>
              </a:tabLst>
            </a:pPr>
            <a:r>
              <a:rPr sz="900" spc="-25" dirty="0">
                <a:solidFill>
                  <a:srgbClr val="706E75"/>
                </a:solidFill>
                <a:latin typeface="Segoe UI"/>
                <a:cs typeface="Segoe UI"/>
              </a:rPr>
              <a:t>$0K</a:t>
            </a:r>
            <a:r>
              <a:rPr sz="900" dirty="0">
                <a:solidFill>
                  <a:srgbClr val="706E75"/>
                </a:solidFill>
                <a:latin typeface="Segoe UI"/>
                <a:cs typeface="Segoe UI"/>
              </a:rPr>
              <a:t>	</a:t>
            </a:r>
            <a:r>
              <a:rPr sz="900" spc="-20" dirty="0">
                <a:solidFill>
                  <a:srgbClr val="706E75"/>
                </a:solidFill>
                <a:latin typeface="Segoe UI"/>
                <a:cs typeface="Segoe UI"/>
              </a:rPr>
              <a:t>$20K</a:t>
            </a:r>
            <a:endParaRPr sz="900">
              <a:latin typeface="Segoe UI"/>
              <a:cs typeface="Segoe UI"/>
            </a:endParaRPr>
          </a:p>
          <a:p>
            <a:pPr marL="131445">
              <a:lnSpc>
                <a:spcPts val="1425"/>
              </a:lnSpc>
            </a:pPr>
            <a:r>
              <a:rPr sz="1200" spc="-35" dirty="0">
                <a:solidFill>
                  <a:srgbClr val="252423"/>
                </a:solidFill>
                <a:latin typeface="Tahoma"/>
                <a:cs typeface="Tahoma"/>
              </a:rPr>
              <a:t>Previous</a:t>
            </a:r>
            <a:r>
              <a:rPr sz="1200" spc="-70" dirty="0">
                <a:solidFill>
                  <a:srgbClr val="252423"/>
                </a:solidFill>
                <a:latin typeface="Tahoma"/>
                <a:cs typeface="Tahoma"/>
              </a:rPr>
              <a:t> </a:t>
            </a:r>
            <a:r>
              <a:rPr sz="1200" spc="-100" dirty="0">
                <a:solidFill>
                  <a:srgbClr val="252423"/>
                </a:solidFill>
                <a:latin typeface="Tahoma"/>
                <a:cs typeface="Tahoma"/>
              </a:rPr>
              <a:t>Year</a:t>
            </a:r>
            <a:r>
              <a:rPr sz="1200" spc="-30" dirty="0">
                <a:solidFill>
                  <a:srgbClr val="252423"/>
                </a:solidFill>
                <a:latin typeface="Tahoma"/>
                <a:cs typeface="Tahoma"/>
              </a:rPr>
              <a:t> Sales</a:t>
            </a:r>
            <a:r>
              <a:rPr sz="1200" spc="-70" dirty="0">
                <a:solidFill>
                  <a:srgbClr val="252423"/>
                </a:solidFill>
                <a:latin typeface="Tahoma"/>
                <a:cs typeface="Tahoma"/>
              </a:rPr>
              <a:t> </a:t>
            </a:r>
            <a:r>
              <a:rPr sz="1200" spc="-150" dirty="0">
                <a:solidFill>
                  <a:srgbClr val="252423"/>
                </a:solidFill>
                <a:latin typeface="Tahoma"/>
                <a:cs typeface="Tahoma"/>
              </a:rPr>
              <a:t>(ADD</a:t>
            </a:r>
            <a:r>
              <a:rPr sz="1200" spc="-60" dirty="0">
                <a:solidFill>
                  <a:srgbClr val="252423"/>
                </a:solidFill>
                <a:latin typeface="Tahoma"/>
                <a:cs typeface="Tahoma"/>
              </a:rPr>
              <a:t> </a:t>
            </a:r>
            <a:r>
              <a:rPr sz="1200" spc="-155" dirty="0">
                <a:solidFill>
                  <a:srgbClr val="252423"/>
                </a:solidFill>
                <a:latin typeface="Tahoma"/>
                <a:cs typeface="Tahoma"/>
              </a:rPr>
              <a:t>DAT…</a:t>
            </a:r>
            <a:endParaRPr sz="1200">
              <a:latin typeface="Tahoma"/>
              <a:cs typeface="Tahoma"/>
            </a:endParaRPr>
          </a:p>
        </p:txBody>
      </p:sp>
      <p:sp>
        <p:nvSpPr>
          <p:cNvPr id="26" name="object 26"/>
          <p:cNvSpPr txBox="1"/>
          <p:nvPr/>
        </p:nvSpPr>
        <p:spPr>
          <a:xfrm>
            <a:off x="268595" y="4324225"/>
            <a:ext cx="177800" cy="407034"/>
          </a:xfrm>
          <a:prstGeom prst="rect">
            <a:avLst/>
          </a:prstGeom>
        </p:spPr>
        <p:txBody>
          <a:bodyPr vert="vert270" wrap="square" lIns="0" tIns="0" rIns="0" bIns="0" rtlCol="0">
            <a:spAutoFit/>
          </a:bodyPr>
          <a:lstStyle/>
          <a:p>
            <a:pPr marL="12700">
              <a:lnSpc>
                <a:spcPts val="1275"/>
              </a:lnSpc>
            </a:pPr>
            <a:r>
              <a:rPr sz="1200" spc="-60" dirty="0">
                <a:solidFill>
                  <a:srgbClr val="252423"/>
                </a:solidFill>
                <a:latin typeface="Tahoma"/>
                <a:cs typeface="Tahoma"/>
              </a:rPr>
              <a:t>Month</a:t>
            </a:r>
            <a:endParaRPr sz="1200">
              <a:latin typeface="Tahoma"/>
              <a:cs typeface="Tahoma"/>
            </a:endParaRPr>
          </a:p>
        </p:txBody>
      </p:sp>
      <p:sp>
        <p:nvSpPr>
          <p:cNvPr id="27" name="object 27"/>
          <p:cNvSpPr txBox="1"/>
          <p:nvPr/>
        </p:nvSpPr>
        <p:spPr>
          <a:xfrm>
            <a:off x="530225" y="2945919"/>
            <a:ext cx="571500" cy="3145155"/>
          </a:xfrm>
          <a:prstGeom prst="rect">
            <a:avLst/>
          </a:prstGeom>
        </p:spPr>
        <p:txBody>
          <a:bodyPr vert="horz" wrap="square" lIns="0" tIns="12700" rIns="0" bIns="0" rtlCol="0">
            <a:spAutoFit/>
          </a:bodyPr>
          <a:lstStyle/>
          <a:p>
            <a:pPr marR="5715" algn="r">
              <a:lnSpc>
                <a:spcPct val="100000"/>
              </a:lnSpc>
              <a:spcBef>
                <a:spcPts val="100"/>
              </a:spcBef>
            </a:pPr>
            <a:r>
              <a:rPr sz="900" spc="-10" dirty="0">
                <a:solidFill>
                  <a:srgbClr val="706E75"/>
                </a:solidFill>
                <a:latin typeface="Segoe UI"/>
                <a:cs typeface="Segoe UI"/>
              </a:rPr>
              <a:t>December</a:t>
            </a:r>
            <a:endParaRPr sz="900">
              <a:latin typeface="Segoe UI"/>
              <a:cs typeface="Segoe UI"/>
            </a:endParaRPr>
          </a:p>
          <a:p>
            <a:pPr marL="12700" marR="5715" indent="9525" algn="r">
              <a:lnSpc>
                <a:spcPct val="197700"/>
              </a:lnSpc>
            </a:pPr>
            <a:r>
              <a:rPr sz="900" spc="-10" dirty="0">
                <a:solidFill>
                  <a:srgbClr val="706E75"/>
                </a:solidFill>
                <a:latin typeface="Segoe UI"/>
                <a:cs typeface="Segoe UI"/>
              </a:rPr>
              <a:t>November September October</a:t>
            </a:r>
            <a:endParaRPr sz="900">
              <a:latin typeface="Segoe UI"/>
              <a:cs typeface="Segoe UI"/>
            </a:endParaRPr>
          </a:p>
          <a:p>
            <a:pPr marL="193040" marR="6985" indent="142875" algn="r">
              <a:lnSpc>
                <a:spcPct val="197700"/>
              </a:lnSpc>
            </a:pPr>
            <a:r>
              <a:rPr sz="900" spc="-25" dirty="0">
                <a:solidFill>
                  <a:srgbClr val="706E75"/>
                </a:solidFill>
                <a:latin typeface="Segoe UI"/>
                <a:cs typeface="Segoe UI"/>
              </a:rPr>
              <a:t>May </a:t>
            </a:r>
            <a:r>
              <a:rPr sz="900" spc="-10" dirty="0">
                <a:solidFill>
                  <a:srgbClr val="706E75"/>
                </a:solidFill>
                <a:latin typeface="Segoe UI"/>
                <a:cs typeface="Segoe UI"/>
              </a:rPr>
              <a:t>August</a:t>
            </a:r>
            <a:endParaRPr sz="900">
              <a:latin typeface="Segoe UI"/>
              <a:cs typeface="Segoe UI"/>
            </a:endParaRPr>
          </a:p>
          <a:p>
            <a:pPr marL="116839" marR="5080" indent="247650" algn="r">
              <a:lnSpc>
                <a:spcPct val="197700"/>
              </a:lnSpc>
            </a:pPr>
            <a:r>
              <a:rPr sz="900" spc="-20" dirty="0">
                <a:solidFill>
                  <a:srgbClr val="706E75"/>
                </a:solidFill>
                <a:latin typeface="Segoe UI"/>
                <a:cs typeface="Segoe UI"/>
              </a:rPr>
              <a:t>July </a:t>
            </a:r>
            <a:r>
              <a:rPr sz="900" spc="-10" dirty="0">
                <a:solidFill>
                  <a:srgbClr val="706E75"/>
                </a:solidFill>
                <a:latin typeface="Segoe UI"/>
                <a:cs typeface="Segoe UI"/>
              </a:rPr>
              <a:t>April March </a:t>
            </a:r>
            <a:r>
              <a:rPr sz="900" spc="-20" dirty="0">
                <a:solidFill>
                  <a:srgbClr val="706E75"/>
                </a:solidFill>
                <a:latin typeface="Segoe UI"/>
                <a:cs typeface="Segoe UI"/>
              </a:rPr>
              <a:t>June </a:t>
            </a:r>
            <a:r>
              <a:rPr sz="900" spc="-10" dirty="0">
                <a:solidFill>
                  <a:srgbClr val="706E75"/>
                </a:solidFill>
                <a:latin typeface="Segoe UI"/>
                <a:cs typeface="Segoe UI"/>
              </a:rPr>
              <a:t>January February</a:t>
            </a:r>
            <a:endParaRPr sz="900">
              <a:latin typeface="Segoe UI"/>
              <a:cs typeface="Segoe UI"/>
            </a:endParaRPr>
          </a:p>
        </p:txBody>
      </p:sp>
      <p:grpSp>
        <p:nvGrpSpPr>
          <p:cNvPr id="28" name="object 28"/>
          <p:cNvGrpSpPr/>
          <p:nvPr/>
        </p:nvGrpSpPr>
        <p:grpSpPr>
          <a:xfrm>
            <a:off x="286384" y="2564637"/>
            <a:ext cx="2225040" cy="3559810"/>
            <a:chOff x="286384" y="2564637"/>
            <a:chExt cx="2225040" cy="3559810"/>
          </a:xfrm>
        </p:grpSpPr>
        <p:sp>
          <p:nvSpPr>
            <p:cNvPr id="29" name="object 29"/>
            <p:cNvSpPr/>
            <p:nvPr/>
          </p:nvSpPr>
          <p:spPr>
            <a:xfrm>
              <a:off x="1171562" y="2927857"/>
              <a:ext cx="906780" cy="3089275"/>
            </a:xfrm>
            <a:custGeom>
              <a:avLst/>
              <a:gdLst/>
              <a:ahLst/>
              <a:cxnLst/>
              <a:rect l="l" t="t" r="r" b="b"/>
              <a:pathLst>
                <a:path w="906780" h="3089275">
                  <a:moveTo>
                    <a:pt x="158699" y="2982480"/>
                  </a:moveTo>
                  <a:lnTo>
                    <a:pt x="0" y="2982480"/>
                  </a:lnTo>
                  <a:lnTo>
                    <a:pt x="0" y="3089249"/>
                  </a:lnTo>
                  <a:lnTo>
                    <a:pt x="158699" y="3089249"/>
                  </a:lnTo>
                  <a:lnTo>
                    <a:pt x="158699" y="2982480"/>
                  </a:lnTo>
                  <a:close/>
                </a:path>
                <a:path w="906780" h="3089275">
                  <a:moveTo>
                    <a:pt x="206476" y="2711348"/>
                  </a:moveTo>
                  <a:lnTo>
                    <a:pt x="0" y="2711348"/>
                  </a:lnTo>
                  <a:lnTo>
                    <a:pt x="0" y="2818104"/>
                  </a:lnTo>
                  <a:lnTo>
                    <a:pt x="206476" y="2818104"/>
                  </a:lnTo>
                  <a:lnTo>
                    <a:pt x="206476" y="2711348"/>
                  </a:lnTo>
                  <a:close/>
                </a:path>
                <a:path w="906780" h="3089275">
                  <a:moveTo>
                    <a:pt x="396811" y="2440216"/>
                  </a:moveTo>
                  <a:lnTo>
                    <a:pt x="0" y="2440216"/>
                  </a:lnTo>
                  <a:lnTo>
                    <a:pt x="0" y="2546972"/>
                  </a:lnTo>
                  <a:lnTo>
                    <a:pt x="396811" y="2546972"/>
                  </a:lnTo>
                  <a:lnTo>
                    <a:pt x="396811" y="2440216"/>
                  </a:lnTo>
                  <a:close/>
                </a:path>
                <a:path w="906780" h="3089275">
                  <a:moveTo>
                    <a:pt x="400659" y="2169083"/>
                  </a:moveTo>
                  <a:lnTo>
                    <a:pt x="0" y="2169083"/>
                  </a:lnTo>
                  <a:lnTo>
                    <a:pt x="0" y="2275840"/>
                  </a:lnTo>
                  <a:lnTo>
                    <a:pt x="400659" y="2275840"/>
                  </a:lnTo>
                  <a:lnTo>
                    <a:pt x="400659" y="2169083"/>
                  </a:lnTo>
                  <a:close/>
                </a:path>
                <a:path w="906780" h="3089275">
                  <a:moveTo>
                    <a:pt x="405434" y="1897951"/>
                  </a:moveTo>
                  <a:lnTo>
                    <a:pt x="0" y="1897951"/>
                  </a:lnTo>
                  <a:lnTo>
                    <a:pt x="0" y="2004707"/>
                  </a:lnTo>
                  <a:lnTo>
                    <a:pt x="405434" y="2004707"/>
                  </a:lnTo>
                  <a:lnTo>
                    <a:pt x="405434" y="1897951"/>
                  </a:lnTo>
                  <a:close/>
                </a:path>
                <a:path w="906780" h="3089275">
                  <a:moveTo>
                    <a:pt x="447497" y="1626806"/>
                  </a:moveTo>
                  <a:lnTo>
                    <a:pt x="0" y="1626806"/>
                  </a:lnTo>
                  <a:lnTo>
                    <a:pt x="0" y="1733575"/>
                  </a:lnTo>
                  <a:lnTo>
                    <a:pt x="447497" y="1733575"/>
                  </a:lnTo>
                  <a:lnTo>
                    <a:pt x="447497" y="1626806"/>
                  </a:lnTo>
                  <a:close/>
                </a:path>
                <a:path w="906780" h="3089275">
                  <a:moveTo>
                    <a:pt x="448792" y="1355674"/>
                  </a:moveTo>
                  <a:lnTo>
                    <a:pt x="0" y="1355674"/>
                  </a:lnTo>
                  <a:lnTo>
                    <a:pt x="0" y="1462430"/>
                  </a:lnTo>
                  <a:lnTo>
                    <a:pt x="448792" y="1462430"/>
                  </a:lnTo>
                  <a:lnTo>
                    <a:pt x="448792" y="1355674"/>
                  </a:lnTo>
                  <a:close/>
                </a:path>
                <a:path w="906780" h="3089275">
                  <a:moveTo>
                    <a:pt x="459054" y="1084541"/>
                  </a:moveTo>
                  <a:lnTo>
                    <a:pt x="0" y="1084541"/>
                  </a:lnTo>
                  <a:lnTo>
                    <a:pt x="0" y="1191298"/>
                  </a:lnTo>
                  <a:lnTo>
                    <a:pt x="459054" y="1191298"/>
                  </a:lnTo>
                  <a:lnTo>
                    <a:pt x="459054" y="1084541"/>
                  </a:lnTo>
                  <a:close/>
                </a:path>
                <a:path w="906780" h="3089275">
                  <a:moveTo>
                    <a:pt x="479082" y="813409"/>
                  </a:moveTo>
                  <a:lnTo>
                    <a:pt x="0" y="813409"/>
                  </a:lnTo>
                  <a:lnTo>
                    <a:pt x="0" y="920165"/>
                  </a:lnTo>
                  <a:lnTo>
                    <a:pt x="479082" y="920165"/>
                  </a:lnTo>
                  <a:lnTo>
                    <a:pt x="479082" y="813409"/>
                  </a:lnTo>
                  <a:close/>
                </a:path>
                <a:path w="906780" h="3089275">
                  <a:moveTo>
                    <a:pt x="834834" y="542277"/>
                  </a:moveTo>
                  <a:lnTo>
                    <a:pt x="0" y="542277"/>
                  </a:lnTo>
                  <a:lnTo>
                    <a:pt x="0" y="649033"/>
                  </a:lnTo>
                  <a:lnTo>
                    <a:pt x="834834" y="649033"/>
                  </a:lnTo>
                  <a:lnTo>
                    <a:pt x="834834" y="542277"/>
                  </a:lnTo>
                  <a:close/>
                </a:path>
                <a:path w="906780" h="3089275">
                  <a:moveTo>
                    <a:pt x="900899" y="271132"/>
                  </a:moveTo>
                  <a:lnTo>
                    <a:pt x="0" y="271132"/>
                  </a:lnTo>
                  <a:lnTo>
                    <a:pt x="0" y="377901"/>
                  </a:lnTo>
                  <a:lnTo>
                    <a:pt x="900899" y="377901"/>
                  </a:lnTo>
                  <a:lnTo>
                    <a:pt x="900899" y="271132"/>
                  </a:lnTo>
                  <a:close/>
                </a:path>
                <a:path w="906780" h="3089275">
                  <a:moveTo>
                    <a:pt x="906564" y="0"/>
                  </a:moveTo>
                  <a:lnTo>
                    <a:pt x="0" y="0"/>
                  </a:lnTo>
                  <a:lnTo>
                    <a:pt x="0" y="106756"/>
                  </a:lnTo>
                  <a:lnTo>
                    <a:pt x="906564" y="106756"/>
                  </a:lnTo>
                  <a:lnTo>
                    <a:pt x="906564" y="0"/>
                  </a:lnTo>
                  <a:close/>
                </a:path>
              </a:pathLst>
            </a:custGeom>
            <a:solidFill>
              <a:srgbClr val="364A58"/>
            </a:solidFill>
          </p:spPr>
          <p:txBody>
            <a:bodyPr wrap="square" lIns="0" tIns="0" rIns="0" bIns="0" rtlCol="0"/>
            <a:lstStyle/>
            <a:p>
              <a:endParaRPr/>
            </a:p>
          </p:txBody>
        </p:sp>
        <p:sp>
          <p:nvSpPr>
            <p:cNvPr id="30" name="object 30"/>
            <p:cNvSpPr/>
            <p:nvPr/>
          </p:nvSpPr>
          <p:spPr>
            <a:xfrm>
              <a:off x="1171562" y="3034614"/>
              <a:ext cx="1339850" cy="3089275"/>
            </a:xfrm>
            <a:custGeom>
              <a:avLst/>
              <a:gdLst/>
              <a:ahLst/>
              <a:cxnLst/>
              <a:rect l="l" t="t" r="r" b="b"/>
              <a:pathLst>
                <a:path w="1339850" h="3089275">
                  <a:moveTo>
                    <a:pt x="256032" y="2982493"/>
                  </a:moveTo>
                  <a:lnTo>
                    <a:pt x="0" y="2982493"/>
                  </a:lnTo>
                  <a:lnTo>
                    <a:pt x="0" y="3089249"/>
                  </a:lnTo>
                  <a:lnTo>
                    <a:pt x="256032" y="3089249"/>
                  </a:lnTo>
                  <a:lnTo>
                    <a:pt x="256032" y="2982493"/>
                  </a:lnTo>
                  <a:close/>
                </a:path>
                <a:path w="1339850" h="3089275">
                  <a:moveTo>
                    <a:pt x="342303" y="2711348"/>
                  </a:moveTo>
                  <a:lnTo>
                    <a:pt x="0" y="2711348"/>
                  </a:lnTo>
                  <a:lnTo>
                    <a:pt x="0" y="2818117"/>
                  </a:lnTo>
                  <a:lnTo>
                    <a:pt x="342303" y="2818117"/>
                  </a:lnTo>
                  <a:lnTo>
                    <a:pt x="342303" y="2711348"/>
                  </a:lnTo>
                  <a:close/>
                </a:path>
                <a:path w="1339850" h="3089275">
                  <a:moveTo>
                    <a:pt x="578027" y="1897951"/>
                  </a:moveTo>
                  <a:lnTo>
                    <a:pt x="0" y="1897951"/>
                  </a:lnTo>
                  <a:lnTo>
                    <a:pt x="0" y="2004707"/>
                  </a:lnTo>
                  <a:lnTo>
                    <a:pt x="578027" y="2004707"/>
                  </a:lnTo>
                  <a:lnTo>
                    <a:pt x="578027" y="1897951"/>
                  </a:lnTo>
                  <a:close/>
                </a:path>
                <a:path w="1339850" h="3089275">
                  <a:moveTo>
                    <a:pt x="607656" y="2169083"/>
                  </a:moveTo>
                  <a:lnTo>
                    <a:pt x="0" y="2169083"/>
                  </a:lnTo>
                  <a:lnTo>
                    <a:pt x="0" y="2275840"/>
                  </a:lnTo>
                  <a:lnTo>
                    <a:pt x="607656" y="2275840"/>
                  </a:lnTo>
                  <a:lnTo>
                    <a:pt x="607656" y="2169083"/>
                  </a:lnTo>
                  <a:close/>
                </a:path>
                <a:path w="1339850" h="3089275">
                  <a:moveTo>
                    <a:pt x="626300" y="2440216"/>
                  </a:moveTo>
                  <a:lnTo>
                    <a:pt x="0" y="2440216"/>
                  </a:lnTo>
                  <a:lnTo>
                    <a:pt x="0" y="2546985"/>
                  </a:lnTo>
                  <a:lnTo>
                    <a:pt x="626300" y="2546985"/>
                  </a:lnTo>
                  <a:lnTo>
                    <a:pt x="626300" y="2440216"/>
                  </a:lnTo>
                  <a:close/>
                </a:path>
                <a:path w="1339850" h="3089275">
                  <a:moveTo>
                    <a:pt x="638683" y="1626819"/>
                  </a:moveTo>
                  <a:lnTo>
                    <a:pt x="0" y="1626819"/>
                  </a:lnTo>
                  <a:lnTo>
                    <a:pt x="0" y="1733575"/>
                  </a:lnTo>
                  <a:lnTo>
                    <a:pt x="638683" y="1733575"/>
                  </a:lnTo>
                  <a:lnTo>
                    <a:pt x="638683" y="1626819"/>
                  </a:lnTo>
                  <a:close/>
                </a:path>
                <a:path w="1339850" h="3089275">
                  <a:moveTo>
                    <a:pt x="654011" y="1355674"/>
                  </a:moveTo>
                  <a:lnTo>
                    <a:pt x="0" y="1355674"/>
                  </a:lnTo>
                  <a:lnTo>
                    <a:pt x="0" y="1462443"/>
                  </a:lnTo>
                  <a:lnTo>
                    <a:pt x="654011" y="1462443"/>
                  </a:lnTo>
                  <a:lnTo>
                    <a:pt x="654011" y="1355674"/>
                  </a:lnTo>
                  <a:close/>
                </a:path>
                <a:path w="1339850" h="3089275">
                  <a:moveTo>
                    <a:pt x="665086" y="1084541"/>
                  </a:moveTo>
                  <a:lnTo>
                    <a:pt x="0" y="1084541"/>
                  </a:lnTo>
                  <a:lnTo>
                    <a:pt x="0" y="1191298"/>
                  </a:lnTo>
                  <a:lnTo>
                    <a:pt x="665086" y="1191298"/>
                  </a:lnTo>
                  <a:lnTo>
                    <a:pt x="665086" y="1084541"/>
                  </a:lnTo>
                  <a:close/>
                </a:path>
                <a:path w="1339850" h="3089275">
                  <a:moveTo>
                    <a:pt x="760628" y="813409"/>
                  </a:moveTo>
                  <a:lnTo>
                    <a:pt x="0" y="813409"/>
                  </a:lnTo>
                  <a:lnTo>
                    <a:pt x="0" y="920165"/>
                  </a:lnTo>
                  <a:lnTo>
                    <a:pt x="760628" y="920165"/>
                  </a:lnTo>
                  <a:lnTo>
                    <a:pt x="760628" y="813409"/>
                  </a:lnTo>
                  <a:close/>
                </a:path>
                <a:path w="1339850" h="3089275">
                  <a:moveTo>
                    <a:pt x="1248600" y="542277"/>
                  </a:moveTo>
                  <a:lnTo>
                    <a:pt x="0" y="542277"/>
                  </a:lnTo>
                  <a:lnTo>
                    <a:pt x="0" y="649033"/>
                  </a:lnTo>
                  <a:lnTo>
                    <a:pt x="1248600" y="649033"/>
                  </a:lnTo>
                  <a:lnTo>
                    <a:pt x="1248600" y="542277"/>
                  </a:lnTo>
                  <a:close/>
                </a:path>
                <a:path w="1339850" h="3089275">
                  <a:moveTo>
                    <a:pt x="1319199" y="0"/>
                  </a:moveTo>
                  <a:lnTo>
                    <a:pt x="0" y="0"/>
                  </a:lnTo>
                  <a:lnTo>
                    <a:pt x="0" y="106768"/>
                  </a:lnTo>
                  <a:lnTo>
                    <a:pt x="1319199" y="106768"/>
                  </a:lnTo>
                  <a:lnTo>
                    <a:pt x="1319199" y="0"/>
                  </a:lnTo>
                  <a:close/>
                </a:path>
                <a:path w="1339850" h="3089275">
                  <a:moveTo>
                    <a:pt x="1339672" y="271145"/>
                  </a:moveTo>
                  <a:lnTo>
                    <a:pt x="0" y="271145"/>
                  </a:lnTo>
                  <a:lnTo>
                    <a:pt x="0" y="377901"/>
                  </a:lnTo>
                  <a:lnTo>
                    <a:pt x="1339672" y="377901"/>
                  </a:lnTo>
                  <a:lnTo>
                    <a:pt x="1339672" y="271145"/>
                  </a:lnTo>
                  <a:close/>
                </a:path>
              </a:pathLst>
            </a:custGeom>
            <a:solidFill>
              <a:srgbClr val="C380A6"/>
            </a:solidFill>
          </p:spPr>
          <p:txBody>
            <a:bodyPr wrap="square" lIns="0" tIns="0" rIns="0" bIns="0" rtlCol="0"/>
            <a:lstStyle/>
            <a:p>
              <a:endParaRPr/>
            </a:p>
          </p:txBody>
        </p:sp>
        <p:pic>
          <p:nvPicPr>
            <p:cNvPr id="31" name="object 31"/>
            <p:cNvPicPr/>
            <p:nvPr/>
          </p:nvPicPr>
          <p:blipFill>
            <a:blip r:embed="rId2" cstate="print"/>
            <a:stretch>
              <a:fillRect/>
            </a:stretch>
          </p:blipFill>
          <p:spPr>
            <a:xfrm>
              <a:off x="286384" y="2564637"/>
              <a:ext cx="95249" cy="95249"/>
            </a:xfrm>
            <a:prstGeom prst="rect">
              <a:avLst/>
            </a:prstGeom>
          </p:spPr>
        </p:pic>
      </p:grpSp>
      <p:sp>
        <p:nvSpPr>
          <p:cNvPr id="32" name="object 32"/>
          <p:cNvSpPr txBox="1"/>
          <p:nvPr/>
        </p:nvSpPr>
        <p:spPr>
          <a:xfrm>
            <a:off x="388540" y="2517806"/>
            <a:ext cx="1778635"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706E75"/>
                </a:solidFill>
                <a:latin typeface="Segoe UI"/>
                <a:cs typeface="Segoe UI"/>
              </a:rPr>
              <a:t>Previous </a:t>
            </a:r>
            <a:r>
              <a:rPr sz="1000" dirty="0">
                <a:solidFill>
                  <a:srgbClr val="706E75"/>
                </a:solidFill>
                <a:latin typeface="Segoe UI"/>
                <a:cs typeface="Segoe UI"/>
              </a:rPr>
              <a:t>Year</a:t>
            </a:r>
            <a:r>
              <a:rPr sz="1000" spc="-10" dirty="0">
                <a:solidFill>
                  <a:srgbClr val="706E75"/>
                </a:solidFill>
                <a:latin typeface="Segoe UI"/>
                <a:cs typeface="Segoe UI"/>
              </a:rPr>
              <a:t> </a:t>
            </a:r>
            <a:r>
              <a:rPr sz="1000" dirty="0">
                <a:solidFill>
                  <a:srgbClr val="706E75"/>
                </a:solidFill>
                <a:latin typeface="Segoe UI"/>
                <a:cs typeface="Segoe UI"/>
              </a:rPr>
              <a:t>Sales</a:t>
            </a:r>
            <a:r>
              <a:rPr sz="1000" spc="-10" dirty="0">
                <a:solidFill>
                  <a:srgbClr val="706E75"/>
                </a:solidFill>
                <a:latin typeface="Segoe UI"/>
                <a:cs typeface="Segoe UI"/>
              </a:rPr>
              <a:t> (ADD</a:t>
            </a:r>
            <a:r>
              <a:rPr sz="1000" spc="-50" dirty="0">
                <a:solidFill>
                  <a:srgbClr val="706E75"/>
                </a:solidFill>
                <a:latin typeface="Segoe UI"/>
                <a:cs typeface="Segoe UI"/>
              </a:rPr>
              <a:t> </a:t>
            </a:r>
            <a:r>
              <a:rPr sz="1000" spc="-10" dirty="0">
                <a:solidFill>
                  <a:srgbClr val="706E75"/>
                </a:solidFill>
                <a:latin typeface="Segoe UI"/>
                <a:cs typeface="Segoe UI"/>
              </a:rPr>
              <a:t>DATE)</a:t>
            </a:r>
            <a:endParaRPr sz="1000">
              <a:latin typeface="Segoe UI"/>
              <a:cs typeface="Segoe UI"/>
            </a:endParaRPr>
          </a:p>
        </p:txBody>
      </p:sp>
      <p:pic>
        <p:nvPicPr>
          <p:cNvPr id="33" name="object 33"/>
          <p:cNvPicPr/>
          <p:nvPr/>
        </p:nvPicPr>
        <p:blipFill>
          <a:blip r:embed="rId3" cstate="print"/>
          <a:stretch>
            <a:fillRect/>
          </a:stretch>
        </p:blipFill>
        <p:spPr>
          <a:xfrm>
            <a:off x="2210434" y="2564637"/>
            <a:ext cx="95249" cy="95249"/>
          </a:xfrm>
          <a:prstGeom prst="rect">
            <a:avLst/>
          </a:prstGeom>
        </p:spPr>
      </p:pic>
      <p:sp>
        <p:nvSpPr>
          <p:cNvPr id="34" name="object 34"/>
          <p:cNvSpPr txBox="1"/>
          <p:nvPr/>
        </p:nvSpPr>
        <p:spPr>
          <a:xfrm>
            <a:off x="2314376" y="2517806"/>
            <a:ext cx="800735"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706E75"/>
                </a:solidFill>
                <a:latin typeface="Segoe UI"/>
                <a:cs typeface="Segoe UI"/>
              </a:rPr>
              <a:t>Total</a:t>
            </a:r>
            <a:r>
              <a:rPr sz="1000" spc="-40" dirty="0">
                <a:solidFill>
                  <a:srgbClr val="706E75"/>
                </a:solidFill>
                <a:latin typeface="Segoe UI"/>
                <a:cs typeface="Segoe UI"/>
              </a:rPr>
              <a:t> </a:t>
            </a:r>
            <a:r>
              <a:rPr sz="1000" dirty="0">
                <a:solidFill>
                  <a:srgbClr val="706E75"/>
                </a:solidFill>
                <a:latin typeface="Segoe UI"/>
                <a:cs typeface="Segoe UI"/>
              </a:rPr>
              <a:t>Sales </a:t>
            </a:r>
            <a:r>
              <a:rPr sz="1000" spc="-25" dirty="0">
                <a:solidFill>
                  <a:srgbClr val="706E75"/>
                </a:solidFill>
                <a:latin typeface="Segoe UI"/>
                <a:cs typeface="Segoe UI"/>
              </a:rPr>
              <a:t>CY</a:t>
            </a:r>
            <a:endParaRPr sz="1000">
              <a:latin typeface="Segoe UI"/>
              <a:cs typeface="Segoe UI"/>
            </a:endParaRPr>
          </a:p>
        </p:txBody>
      </p:sp>
      <p:sp>
        <p:nvSpPr>
          <p:cNvPr id="35" name="object 35"/>
          <p:cNvSpPr txBox="1"/>
          <p:nvPr/>
        </p:nvSpPr>
        <p:spPr>
          <a:xfrm>
            <a:off x="4587875" y="2631312"/>
            <a:ext cx="578485" cy="224790"/>
          </a:xfrm>
          <a:prstGeom prst="rect">
            <a:avLst/>
          </a:prstGeom>
        </p:spPr>
        <p:txBody>
          <a:bodyPr vert="horz" wrap="square" lIns="0" tIns="13335" rIns="0" bIns="0" rtlCol="0">
            <a:spAutoFit/>
          </a:bodyPr>
          <a:lstStyle/>
          <a:p>
            <a:pPr marL="12700">
              <a:lnSpc>
                <a:spcPct val="100000"/>
              </a:lnSpc>
              <a:spcBef>
                <a:spcPts val="105"/>
              </a:spcBef>
            </a:pPr>
            <a:r>
              <a:rPr sz="1300" spc="-110" dirty="0">
                <a:latin typeface="Tahoma"/>
                <a:cs typeface="Tahoma"/>
              </a:rPr>
              <a:t>LY</a:t>
            </a:r>
            <a:r>
              <a:rPr sz="1300" spc="-100" dirty="0">
                <a:latin typeface="Tahoma"/>
                <a:cs typeface="Tahoma"/>
              </a:rPr>
              <a:t> </a:t>
            </a:r>
            <a:r>
              <a:rPr sz="1300" spc="-20" dirty="0">
                <a:latin typeface="Tahoma"/>
                <a:cs typeface="Tahoma"/>
              </a:rPr>
              <a:t>vs</a:t>
            </a:r>
            <a:r>
              <a:rPr sz="1300" spc="-100" dirty="0">
                <a:latin typeface="Tahoma"/>
                <a:cs typeface="Tahoma"/>
              </a:rPr>
              <a:t> </a:t>
            </a:r>
            <a:r>
              <a:rPr sz="1300" spc="-65" dirty="0">
                <a:latin typeface="Tahoma"/>
                <a:cs typeface="Tahoma"/>
              </a:rPr>
              <a:t>CY</a:t>
            </a:r>
            <a:endParaRPr sz="1300">
              <a:latin typeface="Tahoma"/>
              <a:cs typeface="Tahoma"/>
            </a:endParaRPr>
          </a:p>
        </p:txBody>
      </p:sp>
      <p:sp>
        <p:nvSpPr>
          <p:cNvPr id="36" name="object 36"/>
          <p:cNvSpPr txBox="1"/>
          <p:nvPr/>
        </p:nvSpPr>
        <p:spPr>
          <a:xfrm>
            <a:off x="4521200" y="6445249"/>
            <a:ext cx="1492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706E75"/>
                </a:solidFill>
                <a:latin typeface="Segoe UI"/>
                <a:cs typeface="Segoe UI"/>
              </a:rPr>
              <a:t>0K</a:t>
            </a:r>
            <a:endParaRPr sz="900">
              <a:latin typeface="Segoe UI"/>
              <a:cs typeface="Segoe UI"/>
            </a:endParaRPr>
          </a:p>
        </p:txBody>
      </p:sp>
      <p:sp>
        <p:nvSpPr>
          <p:cNvPr id="37" name="object 37"/>
          <p:cNvSpPr txBox="1"/>
          <p:nvPr/>
        </p:nvSpPr>
        <p:spPr>
          <a:xfrm>
            <a:off x="4678362" y="6445249"/>
            <a:ext cx="1143000" cy="305435"/>
          </a:xfrm>
          <a:prstGeom prst="rect">
            <a:avLst/>
          </a:prstGeom>
        </p:spPr>
        <p:txBody>
          <a:bodyPr vert="horz" wrap="square" lIns="0" tIns="12700" rIns="0" bIns="0" rtlCol="0">
            <a:spAutoFit/>
          </a:bodyPr>
          <a:lstStyle/>
          <a:p>
            <a:pPr marL="676910">
              <a:lnSpc>
                <a:spcPct val="100000"/>
              </a:lnSpc>
              <a:spcBef>
                <a:spcPts val="100"/>
              </a:spcBef>
            </a:pPr>
            <a:r>
              <a:rPr sz="900" spc="-25" dirty="0">
                <a:solidFill>
                  <a:srgbClr val="706E75"/>
                </a:solidFill>
                <a:latin typeface="Segoe UI"/>
                <a:cs typeface="Segoe UI"/>
              </a:rPr>
              <a:t>5K</a:t>
            </a:r>
            <a:endParaRPr sz="900">
              <a:latin typeface="Segoe UI"/>
              <a:cs typeface="Segoe UI"/>
            </a:endParaRPr>
          </a:p>
          <a:p>
            <a:pPr marL="12700">
              <a:lnSpc>
                <a:spcPct val="100000"/>
              </a:lnSpc>
              <a:spcBef>
                <a:spcPts val="45"/>
              </a:spcBef>
            </a:pPr>
            <a:r>
              <a:rPr sz="900" spc="-50" dirty="0">
                <a:solidFill>
                  <a:srgbClr val="252423"/>
                </a:solidFill>
                <a:latin typeface="Tahoma"/>
                <a:cs typeface="Tahoma"/>
              </a:rPr>
              <a:t>Diff.Total</a:t>
            </a:r>
            <a:r>
              <a:rPr sz="900" spc="-60" dirty="0">
                <a:solidFill>
                  <a:srgbClr val="252423"/>
                </a:solidFill>
                <a:latin typeface="Tahoma"/>
                <a:cs typeface="Tahoma"/>
              </a:rPr>
              <a:t> </a:t>
            </a:r>
            <a:r>
              <a:rPr sz="900" spc="-10" dirty="0">
                <a:solidFill>
                  <a:srgbClr val="252423"/>
                </a:solidFill>
                <a:latin typeface="Tahoma"/>
                <a:cs typeface="Tahoma"/>
              </a:rPr>
              <a:t>Sales</a:t>
            </a:r>
            <a:r>
              <a:rPr sz="900" spc="-15" dirty="0">
                <a:solidFill>
                  <a:srgbClr val="252423"/>
                </a:solidFill>
                <a:latin typeface="Tahoma"/>
                <a:cs typeface="Tahoma"/>
              </a:rPr>
              <a:t> </a:t>
            </a:r>
            <a:r>
              <a:rPr sz="900" spc="-110" dirty="0">
                <a:solidFill>
                  <a:srgbClr val="252423"/>
                </a:solidFill>
                <a:latin typeface="Tahoma"/>
                <a:cs typeface="Tahoma"/>
              </a:rPr>
              <a:t>LY</a:t>
            </a:r>
            <a:r>
              <a:rPr sz="900" spc="-65" dirty="0">
                <a:solidFill>
                  <a:srgbClr val="252423"/>
                </a:solidFill>
                <a:latin typeface="Tahoma"/>
                <a:cs typeface="Tahoma"/>
              </a:rPr>
              <a:t> </a:t>
            </a:r>
            <a:r>
              <a:rPr sz="900" dirty="0">
                <a:solidFill>
                  <a:srgbClr val="252423"/>
                </a:solidFill>
                <a:latin typeface="Tahoma"/>
                <a:cs typeface="Tahoma"/>
              </a:rPr>
              <a:t>vs</a:t>
            </a:r>
            <a:r>
              <a:rPr sz="900" spc="-15" dirty="0">
                <a:solidFill>
                  <a:srgbClr val="252423"/>
                </a:solidFill>
                <a:latin typeface="Tahoma"/>
                <a:cs typeface="Tahoma"/>
              </a:rPr>
              <a:t> </a:t>
            </a:r>
            <a:r>
              <a:rPr sz="900" spc="-25" dirty="0">
                <a:solidFill>
                  <a:srgbClr val="252423"/>
                </a:solidFill>
                <a:latin typeface="Tahoma"/>
                <a:cs typeface="Tahoma"/>
              </a:rPr>
              <a:t>CY</a:t>
            </a:r>
            <a:endParaRPr sz="900">
              <a:latin typeface="Tahoma"/>
              <a:cs typeface="Tahoma"/>
            </a:endParaRPr>
          </a:p>
        </p:txBody>
      </p:sp>
      <p:sp>
        <p:nvSpPr>
          <p:cNvPr id="38" name="object 38"/>
          <p:cNvSpPr txBox="1"/>
          <p:nvPr/>
        </p:nvSpPr>
        <p:spPr>
          <a:xfrm>
            <a:off x="3765384" y="4540194"/>
            <a:ext cx="139700" cy="311785"/>
          </a:xfrm>
          <a:prstGeom prst="rect">
            <a:avLst/>
          </a:prstGeom>
        </p:spPr>
        <p:txBody>
          <a:bodyPr vert="vert270" wrap="square" lIns="0" tIns="0" rIns="0" bIns="0" rtlCol="0">
            <a:spAutoFit/>
          </a:bodyPr>
          <a:lstStyle/>
          <a:p>
            <a:pPr marL="12700">
              <a:lnSpc>
                <a:spcPts val="980"/>
              </a:lnSpc>
            </a:pPr>
            <a:r>
              <a:rPr sz="900" spc="-40" dirty="0">
                <a:solidFill>
                  <a:srgbClr val="252423"/>
                </a:solidFill>
                <a:latin typeface="Tahoma"/>
                <a:cs typeface="Tahoma"/>
              </a:rPr>
              <a:t>Month</a:t>
            </a:r>
            <a:endParaRPr sz="900">
              <a:latin typeface="Tahoma"/>
              <a:cs typeface="Tahoma"/>
            </a:endParaRPr>
          </a:p>
        </p:txBody>
      </p:sp>
      <p:sp>
        <p:nvSpPr>
          <p:cNvPr id="39" name="object 39"/>
          <p:cNvSpPr txBox="1"/>
          <p:nvPr/>
        </p:nvSpPr>
        <p:spPr>
          <a:xfrm>
            <a:off x="4054475" y="3092019"/>
            <a:ext cx="466725" cy="3189605"/>
          </a:xfrm>
          <a:prstGeom prst="rect">
            <a:avLst/>
          </a:prstGeom>
        </p:spPr>
        <p:txBody>
          <a:bodyPr vert="horz" wrap="square" lIns="0" tIns="12700" rIns="0" bIns="0" rtlCol="0">
            <a:spAutoFit/>
          </a:bodyPr>
          <a:lstStyle/>
          <a:p>
            <a:pPr marL="97790">
              <a:lnSpc>
                <a:spcPct val="100000"/>
              </a:lnSpc>
              <a:spcBef>
                <a:spcPts val="100"/>
              </a:spcBef>
            </a:pPr>
            <a:r>
              <a:rPr sz="900" spc="-10" dirty="0">
                <a:solidFill>
                  <a:srgbClr val="706E75"/>
                </a:solidFill>
                <a:latin typeface="Segoe UI"/>
                <a:cs typeface="Segoe UI"/>
              </a:rPr>
              <a:t>Nove…</a:t>
            </a:r>
            <a:endParaRPr sz="900">
              <a:latin typeface="Segoe UI"/>
              <a:cs typeface="Segoe UI"/>
            </a:endParaRPr>
          </a:p>
          <a:p>
            <a:pPr marL="12700" marR="5715" indent="76200" algn="just">
              <a:lnSpc>
                <a:spcPct val="200599"/>
              </a:lnSpc>
            </a:pPr>
            <a:r>
              <a:rPr sz="900" spc="-20" dirty="0">
                <a:solidFill>
                  <a:srgbClr val="706E75"/>
                </a:solidFill>
                <a:latin typeface="Segoe UI"/>
                <a:cs typeface="Segoe UI"/>
              </a:rPr>
              <a:t>Septe… </a:t>
            </a:r>
            <a:r>
              <a:rPr sz="900" spc="-10" dirty="0">
                <a:solidFill>
                  <a:srgbClr val="706E75"/>
                </a:solidFill>
                <a:latin typeface="Segoe UI"/>
                <a:cs typeface="Segoe UI"/>
              </a:rPr>
              <a:t>Decem… October</a:t>
            </a:r>
            <a:endParaRPr sz="900">
              <a:latin typeface="Segoe UI"/>
              <a:cs typeface="Segoe UI"/>
            </a:endParaRPr>
          </a:p>
          <a:p>
            <a:pPr marL="88265" marR="5080" indent="133350" algn="r">
              <a:lnSpc>
                <a:spcPct val="200599"/>
              </a:lnSpc>
            </a:pPr>
            <a:r>
              <a:rPr sz="900" spc="-20" dirty="0">
                <a:solidFill>
                  <a:srgbClr val="706E75"/>
                </a:solidFill>
                <a:latin typeface="Segoe UI"/>
                <a:cs typeface="Segoe UI"/>
              </a:rPr>
              <a:t>June </a:t>
            </a:r>
            <a:r>
              <a:rPr sz="900" spc="-10" dirty="0">
                <a:solidFill>
                  <a:srgbClr val="706E75"/>
                </a:solidFill>
                <a:latin typeface="Segoe UI"/>
                <a:cs typeface="Segoe UI"/>
              </a:rPr>
              <a:t>March </a:t>
            </a:r>
            <a:r>
              <a:rPr sz="900" spc="-25" dirty="0">
                <a:solidFill>
                  <a:srgbClr val="706E75"/>
                </a:solidFill>
                <a:latin typeface="Segoe UI"/>
                <a:cs typeface="Segoe UI"/>
              </a:rPr>
              <a:t>May </a:t>
            </a:r>
            <a:r>
              <a:rPr sz="900" spc="-10" dirty="0">
                <a:solidFill>
                  <a:srgbClr val="706E75"/>
                </a:solidFill>
                <a:latin typeface="Segoe UI"/>
                <a:cs typeface="Segoe UI"/>
              </a:rPr>
              <a:t>August</a:t>
            </a:r>
            <a:endParaRPr sz="900">
              <a:latin typeface="Segoe UI"/>
              <a:cs typeface="Segoe UI"/>
            </a:endParaRPr>
          </a:p>
          <a:p>
            <a:pPr marL="12700" marR="8255" indent="247650" algn="r">
              <a:lnSpc>
                <a:spcPct val="200599"/>
              </a:lnSpc>
            </a:pPr>
            <a:r>
              <a:rPr sz="900" spc="-20" dirty="0">
                <a:solidFill>
                  <a:srgbClr val="706E75"/>
                </a:solidFill>
                <a:latin typeface="Segoe UI"/>
                <a:cs typeface="Segoe UI"/>
              </a:rPr>
              <a:t>July </a:t>
            </a:r>
            <a:r>
              <a:rPr sz="900" spc="-10" dirty="0">
                <a:solidFill>
                  <a:srgbClr val="706E75"/>
                </a:solidFill>
                <a:latin typeface="Segoe UI"/>
                <a:cs typeface="Segoe UI"/>
              </a:rPr>
              <a:t>April January February</a:t>
            </a:r>
            <a:endParaRPr sz="900">
              <a:latin typeface="Segoe UI"/>
              <a:cs typeface="Segoe UI"/>
            </a:endParaRPr>
          </a:p>
        </p:txBody>
      </p:sp>
      <p:sp>
        <p:nvSpPr>
          <p:cNvPr id="40" name="object 40"/>
          <p:cNvSpPr/>
          <p:nvPr/>
        </p:nvSpPr>
        <p:spPr>
          <a:xfrm>
            <a:off x="4591050" y="6099174"/>
            <a:ext cx="245745" cy="217170"/>
          </a:xfrm>
          <a:custGeom>
            <a:avLst/>
            <a:gdLst/>
            <a:ahLst/>
            <a:cxnLst/>
            <a:rect l="l" t="t" r="r" b="b"/>
            <a:pathLst>
              <a:path w="245745" h="217170">
                <a:moveTo>
                  <a:pt x="245693" y="216693"/>
                </a:moveTo>
                <a:lnTo>
                  <a:pt x="0" y="216693"/>
                </a:lnTo>
                <a:lnTo>
                  <a:pt x="0" y="0"/>
                </a:lnTo>
                <a:lnTo>
                  <a:pt x="245693" y="0"/>
                </a:lnTo>
                <a:lnTo>
                  <a:pt x="245693" y="216693"/>
                </a:lnTo>
                <a:close/>
              </a:path>
            </a:pathLst>
          </a:custGeom>
          <a:solidFill>
            <a:srgbClr val="364A58"/>
          </a:solidFill>
        </p:spPr>
        <p:txBody>
          <a:bodyPr wrap="square" lIns="0" tIns="0" rIns="0" bIns="0" rtlCol="0"/>
          <a:lstStyle/>
          <a:p>
            <a:endParaRPr/>
          </a:p>
        </p:txBody>
      </p:sp>
      <p:grpSp>
        <p:nvGrpSpPr>
          <p:cNvPr id="41" name="object 41"/>
          <p:cNvGrpSpPr/>
          <p:nvPr/>
        </p:nvGrpSpPr>
        <p:grpSpPr>
          <a:xfrm>
            <a:off x="4591050" y="2209800"/>
            <a:ext cx="7829550" cy="3830954"/>
            <a:chOff x="4591050" y="2209800"/>
            <a:chExt cx="7829550" cy="3830954"/>
          </a:xfrm>
        </p:grpSpPr>
        <p:sp>
          <p:nvSpPr>
            <p:cNvPr id="42" name="object 42"/>
            <p:cNvSpPr/>
            <p:nvPr/>
          </p:nvSpPr>
          <p:spPr>
            <a:xfrm>
              <a:off x="4591037" y="3072345"/>
              <a:ext cx="1108075" cy="2968625"/>
            </a:xfrm>
            <a:custGeom>
              <a:avLst/>
              <a:gdLst/>
              <a:ahLst/>
              <a:cxnLst/>
              <a:rect l="l" t="t" r="r" b="b"/>
              <a:pathLst>
                <a:path w="1108075" h="2968625">
                  <a:moveTo>
                    <a:pt x="342887" y="2751671"/>
                  </a:moveTo>
                  <a:lnTo>
                    <a:pt x="0" y="2751671"/>
                  </a:lnTo>
                  <a:lnTo>
                    <a:pt x="0" y="2968358"/>
                  </a:lnTo>
                  <a:lnTo>
                    <a:pt x="342887" y="2968358"/>
                  </a:lnTo>
                  <a:lnTo>
                    <a:pt x="342887" y="2751671"/>
                  </a:lnTo>
                  <a:close/>
                </a:path>
                <a:path w="1108075" h="2968625">
                  <a:moveTo>
                    <a:pt x="435698" y="2476500"/>
                  </a:moveTo>
                  <a:lnTo>
                    <a:pt x="0" y="2476500"/>
                  </a:lnTo>
                  <a:lnTo>
                    <a:pt x="0" y="2693200"/>
                  </a:lnTo>
                  <a:lnTo>
                    <a:pt x="435698" y="2693200"/>
                  </a:lnTo>
                  <a:lnTo>
                    <a:pt x="435698" y="2476500"/>
                  </a:lnTo>
                  <a:close/>
                </a:path>
                <a:path w="1108075" h="2968625">
                  <a:moveTo>
                    <a:pt x="482638" y="2201329"/>
                  </a:moveTo>
                  <a:lnTo>
                    <a:pt x="0" y="2201329"/>
                  </a:lnTo>
                  <a:lnTo>
                    <a:pt x="0" y="2418029"/>
                  </a:lnTo>
                  <a:lnTo>
                    <a:pt x="482638" y="2418029"/>
                  </a:lnTo>
                  <a:lnTo>
                    <a:pt x="482638" y="2201329"/>
                  </a:lnTo>
                  <a:close/>
                </a:path>
                <a:path w="1108075" h="2968625">
                  <a:moveTo>
                    <a:pt x="518058" y="1926170"/>
                  </a:moveTo>
                  <a:lnTo>
                    <a:pt x="0" y="1926170"/>
                  </a:lnTo>
                  <a:lnTo>
                    <a:pt x="0" y="2142858"/>
                  </a:lnTo>
                  <a:lnTo>
                    <a:pt x="518058" y="2142858"/>
                  </a:lnTo>
                  <a:lnTo>
                    <a:pt x="518058" y="1926170"/>
                  </a:lnTo>
                  <a:close/>
                </a:path>
                <a:path w="1108075" h="2968625">
                  <a:moveTo>
                    <a:pt x="520115" y="1651000"/>
                  </a:moveTo>
                  <a:lnTo>
                    <a:pt x="0" y="1651000"/>
                  </a:lnTo>
                  <a:lnTo>
                    <a:pt x="0" y="1867700"/>
                  </a:lnTo>
                  <a:lnTo>
                    <a:pt x="520115" y="1867700"/>
                  </a:lnTo>
                  <a:lnTo>
                    <a:pt x="520115" y="1651000"/>
                  </a:lnTo>
                  <a:close/>
                </a:path>
                <a:path w="1108075" h="2968625">
                  <a:moveTo>
                    <a:pt x="522554" y="1375829"/>
                  </a:moveTo>
                  <a:lnTo>
                    <a:pt x="0" y="1375829"/>
                  </a:lnTo>
                  <a:lnTo>
                    <a:pt x="0" y="1592529"/>
                  </a:lnTo>
                  <a:lnTo>
                    <a:pt x="522554" y="1592529"/>
                  </a:lnTo>
                  <a:lnTo>
                    <a:pt x="522554" y="1375829"/>
                  </a:lnTo>
                  <a:close/>
                </a:path>
                <a:path w="1108075" h="2968625">
                  <a:moveTo>
                    <a:pt x="579323" y="1100670"/>
                  </a:moveTo>
                  <a:lnTo>
                    <a:pt x="0" y="1100670"/>
                  </a:lnTo>
                  <a:lnTo>
                    <a:pt x="0" y="1317358"/>
                  </a:lnTo>
                  <a:lnTo>
                    <a:pt x="579323" y="1317358"/>
                  </a:lnTo>
                  <a:lnTo>
                    <a:pt x="579323" y="1100670"/>
                  </a:lnTo>
                  <a:close/>
                </a:path>
                <a:path w="1108075" h="2968625">
                  <a:moveTo>
                    <a:pt x="710742" y="825500"/>
                  </a:moveTo>
                  <a:lnTo>
                    <a:pt x="0" y="825500"/>
                  </a:lnTo>
                  <a:lnTo>
                    <a:pt x="0" y="1042200"/>
                  </a:lnTo>
                  <a:lnTo>
                    <a:pt x="710742" y="1042200"/>
                  </a:lnTo>
                  <a:lnTo>
                    <a:pt x="710742" y="825500"/>
                  </a:lnTo>
                  <a:close/>
                </a:path>
                <a:path w="1108075" h="2968625">
                  <a:moveTo>
                    <a:pt x="1041654" y="550329"/>
                  </a:moveTo>
                  <a:lnTo>
                    <a:pt x="0" y="550329"/>
                  </a:lnTo>
                  <a:lnTo>
                    <a:pt x="0" y="767029"/>
                  </a:lnTo>
                  <a:lnTo>
                    <a:pt x="1041654" y="767029"/>
                  </a:lnTo>
                  <a:lnTo>
                    <a:pt x="1041654" y="550329"/>
                  </a:lnTo>
                  <a:close/>
                </a:path>
                <a:path w="1108075" h="2968625">
                  <a:moveTo>
                    <a:pt x="1044486" y="275170"/>
                  </a:moveTo>
                  <a:lnTo>
                    <a:pt x="0" y="275170"/>
                  </a:lnTo>
                  <a:lnTo>
                    <a:pt x="0" y="491858"/>
                  </a:lnTo>
                  <a:lnTo>
                    <a:pt x="1044486" y="491858"/>
                  </a:lnTo>
                  <a:lnTo>
                    <a:pt x="1044486" y="275170"/>
                  </a:lnTo>
                  <a:close/>
                </a:path>
                <a:path w="1108075" h="2968625">
                  <a:moveTo>
                    <a:pt x="1107617" y="0"/>
                  </a:moveTo>
                  <a:lnTo>
                    <a:pt x="0" y="0"/>
                  </a:lnTo>
                  <a:lnTo>
                    <a:pt x="0" y="216700"/>
                  </a:lnTo>
                  <a:lnTo>
                    <a:pt x="1107617" y="216700"/>
                  </a:lnTo>
                  <a:lnTo>
                    <a:pt x="1107617" y="0"/>
                  </a:lnTo>
                  <a:close/>
                </a:path>
              </a:pathLst>
            </a:custGeom>
            <a:solidFill>
              <a:srgbClr val="364A58"/>
            </a:solidFill>
          </p:spPr>
          <p:txBody>
            <a:bodyPr wrap="square" lIns="0" tIns="0" rIns="0" bIns="0" rtlCol="0"/>
            <a:lstStyle/>
            <a:p>
              <a:endParaRPr/>
            </a:p>
          </p:txBody>
        </p:sp>
        <p:sp>
          <p:nvSpPr>
            <p:cNvPr id="43" name="object 43"/>
            <p:cNvSpPr/>
            <p:nvPr/>
          </p:nvSpPr>
          <p:spPr>
            <a:xfrm>
              <a:off x="6324600" y="2209800"/>
              <a:ext cx="6096000" cy="1676400"/>
            </a:xfrm>
            <a:custGeom>
              <a:avLst/>
              <a:gdLst/>
              <a:ahLst/>
              <a:cxnLst/>
              <a:rect l="l" t="t" r="r" b="b"/>
              <a:pathLst>
                <a:path w="6096000" h="1676400">
                  <a:moveTo>
                    <a:pt x="6095999" y="1676399"/>
                  </a:moveTo>
                  <a:lnTo>
                    <a:pt x="0" y="1676399"/>
                  </a:lnTo>
                  <a:lnTo>
                    <a:pt x="0" y="0"/>
                  </a:lnTo>
                  <a:lnTo>
                    <a:pt x="6095999" y="0"/>
                  </a:lnTo>
                  <a:lnTo>
                    <a:pt x="6095999" y="1676399"/>
                  </a:lnTo>
                  <a:close/>
                </a:path>
              </a:pathLst>
            </a:custGeom>
            <a:solidFill>
              <a:srgbClr val="FFFFFF"/>
            </a:solidFill>
          </p:spPr>
          <p:txBody>
            <a:bodyPr wrap="square" lIns="0" tIns="0" rIns="0" bIns="0" rtlCol="0"/>
            <a:lstStyle/>
            <a:p>
              <a:endParaRPr/>
            </a:p>
          </p:txBody>
        </p:sp>
      </p:grpSp>
      <p:sp>
        <p:nvSpPr>
          <p:cNvPr id="44" name="object 44"/>
          <p:cNvSpPr txBox="1"/>
          <p:nvPr/>
        </p:nvSpPr>
        <p:spPr>
          <a:xfrm>
            <a:off x="8840787" y="2167791"/>
            <a:ext cx="1064260" cy="209550"/>
          </a:xfrm>
          <a:prstGeom prst="rect">
            <a:avLst/>
          </a:prstGeom>
        </p:spPr>
        <p:txBody>
          <a:bodyPr vert="horz" wrap="square" lIns="0" tIns="13335" rIns="0" bIns="0" rtlCol="0">
            <a:spAutoFit/>
          </a:bodyPr>
          <a:lstStyle/>
          <a:p>
            <a:pPr marL="12700">
              <a:lnSpc>
                <a:spcPct val="100000"/>
              </a:lnSpc>
              <a:spcBef>
                <a:spcPts val="105"/>
              </a:spcBef>
            </a:pPr>
            <a:r>
              <a:rPr sz="1200" spc="-30" dirty="0">
                <a:latin typeface="Tahoma"/>
                <a:cs typeface="Tahoma"/>
              </a:rPr>
              <a:t>Sales</a:t>
            </a:r>
            <a:r>
              <a:rPr sz="1200" spc="-85" dirty="0">
                <a:latin typeface="Tahoma"/>
                <a:cs typeface="Tahoma"/>
              </a:rPr>
              <a:t> </a:t>
            </a:r>
            <a:r>
              <a:rPr sz="1200" spc="-60" dirty="0">
                <a:latin typeface="Tahoma"/>
                <a:cs typeface="Tahoma"/>
              </a:rPr>
              <a:t>by</a:t>
            </a:r>
            <a:r>
              <a:rPr sz="1200" spc="-80" dirty="0">
                <a:latin typeface="Tahoma"/>
                <a:cs typeface="Tahoma"/>
              </a:rPr>
              <a:t> </a:t>
            </a:r>
            <a:r>
              <a:rPr sz="1200" spc="-30" dirty="0">
                <a:latin typeface="Tahoma"/>
                <a:cs typeface="Tahoma"/>
              </a:rPr>
              <a:t>Division</a:t>
            </a:r>
            <a:endParaRPr sz="1200">
              <a:latin typeface="Tahoma"/>
              <a:cs typeface="Tahoma"/>
            </a:endParaRPr>
          </a:p>
        </p:txBody>
      </p:sp>
      <p:grpSp>
        <p:nvGrpSpPr>
          <p:cNvPr id="45" name="object 45"/>
          <p:cNvGrpSpPr/>
          <p:nvPr/>
        </p:nvGrpSpPr>
        <p:grpSpPr>
          <a:xfrm>
            <a:off x="7153275" y="2767012"/>
            <a:ext cx="1457325" cy="771525"/>
            <a:chOff x="7153275" y="2767012"/>
            <a:chExt cx="1457325" cy="771525"/>
          </a:xfrm>
        </p:grpSpPr>
        <p:pic>
          <p:nvPicPr>
            <p:cNvPr id="46" name="object 46"/>
            <p:cNvPicPr/>
            <p:nvPr/>
          </p:nvPicPr>
          <p:blipFill>
            <a:blip r:embed="rId4" cstate="print"/>
            <a:stretch>
              <a:fillRect/>
            </a:stretch>
          </p:blipFill>
          <p:spPr>
            <a:xfrm>
              <a:off x="7153275" y="2767012"/>
              <a:ext cx="9524" cy="771524"/>
            </a:xfrm>
            <a:prstGeom prst="rect">
              <a:avLst/>
            </a:prstGeom>
          </p:spPr>
        </p:pic>
        <p:pic>
          <p:nvPicPr>
            <p:cNvPr id="47" name="object 47"/>
            <p:cNvPicPr/>
            <p:nvPr/>
          </p:nvPicPr>
          <p:blipFill>
            <a:blip r:embed="rId4" cstate="print"/>
            <a:stretch>
              <a:fillRect/>
            </a:stretch>
          </p:blipFill>
          <p:spPr>
            <a:xfrm>
              <a:off x="7877174" y="2767012"/>
              <a:ext cx="9524" cy="771524"/>
            </a:xfrm>
            <a:prstGeom prst="rect">
              <a:avLst/>
            </a:prstGeom>
          </p:spPr>
        </p:pic>
        <p:pic>
          <p:nvPicPr>
            <p:cNvPr id="48" name="object 48"/>
            <p:cNvPicPr/>
            <p:nvPr/>
          </p:nvPicPr>
          <p:blipFill>
            <a:blip r:embed="rId4" cstate="print"/>
            <a:stretch>
              <a:fillRect/>
            </a:stretch>
          </p:blipFill>
          <p:spPr>
            <a:xfrm>
              <a:off x="8601074" y="2767012"/>
              <a:ext cx="9524" cy="771524"/>
            </a:xfrm>
            <a:prstGeom prst="rect">
              <a:avLst/>
            </a:prstGeom>
          </p:spPr>
        </p:pic>
      </p:grpSp>
      <p:sp>
        <p:nvSpPr>
          <p:cNvPr id="49" name="object 49"/>
          <p:cNvSpPr txBox="1"/>
          <p:nvPr/>
        </p:nvSpPr>
        <p:spPr>
          <a:xfrm>
            <a:off x="8474075" y="3549650"/>
            <a:ext cx="2635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706E75"/>
                </a:solidFill>
                <a:latin typeface="Segoe UI"/>
                <a:cs typeface="Segoe UI"/>
              </a:rPr>
              <a:t>$40K</a:t>
            </a:r>
            <a:endParaRPr sz="900">
              <a:latin typeface="Segoe UI"/>
              <a:cs typeface="Segoe UI"/>
            </a:endParaRPr>
          </a:p>
        </p:txBody>
      </p:sp>
      <p:grpSp>
        <p:nvGrpSpPr>
          <p:cNvPr id="50" name="object 50"/>
          <p:cNvGrpSpPr/>
          <p:nvPr/>
        </p:nvGrpSpPr>
        <p:grpSpPr>
          <a:xfrm>
            <a:off x="9324974" y="2767012"/>
            <a:ext cx="1457325" cy="771525"/>
            <a:chOff x="9324974" y="2767012"/>
            <a:chExt cx="1457325" cy="771525"/>
          </a:xfrm>
        </p:grpSpPr>
        <p:pic>
          <p:nvPicPr>
            <p:cNvPr id="51" name="object 51"/>
            <p:cNvPicPr/>
            <p:nvPr/>
          </p:nvPicPr>
          <p:blipFill>
            <a:blip r:embed="rId4" cstate="print"/>
            <a:stretch>
              <a:fillRect/>
            </a:stretch>
          </p:blipFill>
          <p:spPr>
            <a:xfrm>
              <a:off x="9324974" y="2767012"/>
              <a:ext cx="9524" cy="771524"/>
            </a:xfrm>
            <a:prstGeom prst="rect">
              <a:avLst/>
            </a:prstGeom>
          </p:spPr>
        </p:pic>
        <p:pic>
          <p:nvPicPr>
            <p:cNvPr id="52" name="object 52"/>
            <p:cNvPicPr/>
            <p:nvPr/>
          </p:nvPicPr>
          <p:blipFill>
            <a:blip r:embed="rId4" cstate="print"/>
            <a:stretch>
              <a:fillRect/>
            </a:stretch>
          </p:blipFill>
          <p:spPr>
            <a:xfrm>
              <a:off x="10048874" y="2767012"/>
              <a:ext cx="9524" cy="771524"/>
            </a:xfrm>
            <a:prstGeom prst="rect">
              <a:avLst/>
            </a:prstGeom>
          </p:spPr>
        </p:pic>
        <p:pic>
          <p:nvPicPr>
            <p:cNvPr id="53" name="object 53"/>
            <p:cNvPicPr/>
            <p:nvPr/>
          </p:nvPicPr>
          <p:blipFill>
            <a:blip r:embed="rId4" cstate="print"/>
            <a:stretch>
              <a:fillRect/>
            </a:stretch>
          </p:blipFill>
          <p:spPr>
            <a:xfrm>
              <a:off x="10772774" y="2767012"/>
              <a:ext cx="9524" cy="771524"/>
            </a:xfrm>
            <a:prstGeom prst="rect">
              <a:avLst/>
            </a:prstGeom>
          </p:spPr>
        </p:pic>
      </p:grpSp>
      <p:sp>
        <p:nvSpPr>
          <p:cNvPr id="54" name="object 54"/>
          <p:cNvSpPr txBox="1"/>
          <p:nvPr/>
        </p:nvSpPr>
        <p:spPr>
          <a:xfrm>
            <a:off x="10617199" y="3549650"/>
            <a:ext cx="320675"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706E75"/>
                </a:solidFill>
                <a:latin typeface="Segoe UI"/>
                <a:cs typeface="Segoe UI"/>
              </a:rPr>
              <a:t>$100K</a:t>
            </a:r>
            <a:endParaRPr sz="900">
              <a:latin typeface="Segoe UI"/>
              <a:cs typeface="Segoe UI"/>
            </a:endParaRPr>
          </a:p>
        </p:txBody>
      </p:sp>
      <p:pic>
        <p:nvPicPr>
          <p:cNvPr id="55" name="object 55"/>
          <p:cNvPicPr/>
          <p:nvPr/>
        </p:nvPicPr>
        <p:blipFill>
          <a:blip r:embed="rId4" cstate="print"/>
          <a:stretch>
            <a:fillRect/>
          </a:stretch>
        </p:blipFill>
        <p:spPr>
          <a:xfrm>
            <a:off x="11496674" y="2767012"/>
            <a:ext cx="9524" cy="771524"/>
          </a:xfrm>
          <a:prstGeom prst="rect">
            <a:avLst/>
          </a:prstGeom>
        </p:spPr>
      </p:pic>
      <p:sp>
        <p:nvSpPr>
          <p:cNvPr id="56" name="object 56"/>
          <p:cNvSpPr txBox="1"/>
          <p:nvPr/>
        </p:nvSpPr>
        <p:spPr>
          <a:xfrm>
            <a:off x="11341099" y="3549650"/>
            <a:ext cx="320675"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706E75"/>
                </a:solidFill>
                <a:latin typeface="Segoe UI"/>
                <a:cs typeface="Segoe UI"/>
              </a:rPr>
              <a:t>$120K</a:t>
            </a:r>
            <a:endParaRPr sz="900">
              <a:latin typeface="Segoe UI"/>
              <a:cs typeface="Segoe UI"/>
            </a:endParaRPr>
          </a:p>
        </p:txBody>
      </p:sp>
      <p:pic>
        <p:nvPicPr>
          <p:cNvPr id="57" name="object 57"/>
          <p:cNvPicPr/>
          <p:nvPr/>
        </p:nvPicPr>
        <p:blipFill>
          <a:blip r:embed="rId4" cstate="print"/>
          <a:stretch>
            <a:fillRect/>
          </a:stretch>
        </p:blipFill>
        <p:spPr>
          <a:xfrm>
            <a:off x="12220574" y="2767012"/>
            <a:ext cx="9524" cy="771524"/>
          </a:xfrm>
          <a:prstGeom prst="rect">
            <a:avLst/>
          </a:prstGeom>
        </p:spPr>
      </p:pic>
      <p:sp>
        <p:nvSpPr>
          <p:cNvPr id="58" name="object 58"/>
          <p:cNvSpPr txBox="1"/>
          <p:nvPr/>
        </p:nvSpPr>
        <p:spPr>
          <a:xfrm>
            <a:off x="12064999" y="3549650"/>
            <a:ext cx="320675"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706E75"/>
                </a:solidFill>
                <a:latin typeface="Segoe UI"/>
                <a:cs typeface="Segoe UI"/>
              </a:rPr>
              <a:t>$140K</a:t>
            </a:r>
            <a:endParaRPr sz="900">
              <a:latin typeface="Segoe UI"/>
              <a:cs typeface="Segoe UI"/>
            </a:endParaRPr>
          </a:p>
        </p:txBody>
      </p:sp>
      <p:sp>
        <p:nvSpPr>
          <p:cNvPr id="59" name="object 59"/>
          <p:cNvSpPr txBox="1"/>
          <p:nvPr/>
        </p:nvSpPr>
        <p:spPr>
          <a:xfrm>
            <a:off x="8931275" y="3549650"/>
            <a:ext cx="1508125" cy="305435"/>
          </a:xfrm>
          <a:prstGeom prst="rect">
            <a:avLst/>
          </a:prstGeom>
        </p:spPr>
        <p:txBody>
          <a:bodyPr vert="horz" wrap="square" lIns="0" tIns="12700" rIns="0" bIns="0" rtlCol="0">
            <a:spAutoFit/>
          </a:bodyPr>
          <a:lstStyle/>
          <a:p>
            <a:pPr marL="12065" algn="ctr">
              <a:lnSpc>
                <a:spcPct val="100000"/>
              </a:lnSpc>
              <a:spcBef>
                <a:spcPts val="100"/>
              </a:spcBef>
              <a:tabLst>
                <a:tab pos="735965" algn="l"/>
              </a:tabLst>
            </a:pPr>
            <a:r>
              <a:rPr sz="900" spc="-20" dirty="0">
                <a:solidFill>
                  <a:srgbClr val="706E75"/>
                </a:solidFill>
                <a:latin typeface="Segoe UI"/>
                <a:cs typeface="Segoe UI"/>
              </a:rPr>
              <a:t>$60K</a:t>
            </a:r>
            <a:r>
              <a:rPr sz="900" dirty="0">
                <a:solidFill>
                  <a:srgbClr val="706E75"/>
                </a:solidFill>
                <a:latin typeface="Segoe UI"/>
                <a:cs typeface="Segoe UI"/>
              </a:rPr>
              <a:t>	</a:t>
            </a:r>
            <a:r>
              <a:rPr sz="900" spc="-20" dirty="0">
                <a:solidFill>
                  <a:srgbClr val="706E75"/>
                </a:solidFill>
                <a:latin typeface="Segoe UI"/>
                <a:cs typeface="Segoe UI"/>
              </a:rPr>
              <a:t>$80K</a:t>
            </a:r>
            <a:endParaRPr sz="900">
              <a:latin typeface="Segoe UI"/>
              <a:cs typeface="Segoe UI"/>
            </a:endParaRPr>
          </a:p>
          <a:p>
            <a:pPr algn="ctr">
              <a:lnSpc>
                <a:spcPct val="100000"/>
              </a:lnSpc>
              <a:spcBef>
                <a:spcPts val="45"/>
              </a:spcBef>
            </a:pPr>
            <a:r>
              <a:rPr sz="900" spc="-65" dirty="0">
                <a:solidFill>
                  <a:srgbClr val="252423"/>
                </a:solidFill>
                <a:latin typeface="Tahoma"/>
                <a:cs typeface="Tahoma"/>
              </a:rPr>
              <a:t>Sum</a:t>
            </a:r>
            <a:r>
              <a:rPr sz="900" spc="-75" dirty="0">
                <a:solidFill>
                  <a:srgbClr val="252423"/>
                </a:solidFill>
                <a:latin typeface="Tahoma"/>
                <a:cs typeface="Tahoma"/>
              </a:rPr>
              <a:t> </a:t>
            </a:r>
            <a:r>
              <a:rPr sz="900" spc="-50" dirty="0">
                <a:solidFill>
                  <a:srgbClr val="252423"/>
                </a:solidFill>
                <a:latin typeface="Tahoma"/>
                <a:cs typeface="Tahoma"/>
              </a:rPr>
              <a:t>of</a:t>
            </a:r>
            <a:r>
              <a:rPr sz="900" spc="-70" dirty="0">
                <a:solidFill>
                  <a:srgbClr val="252423"/>
                </a:solidFill>
                <a:latin typeface="Tahoma"/>
                <a:cs typeface="Tahoma"/>
              </a:rPr>
              <a:t> </a:t>
            </a:r>
            <a:r>
              <a:rPr sz="900" spc="-10" dirty="0">
                <a:solidFill>
                  <a:srgbClr val="252423"/>
                </a:solidFill>
                <a:latin typeface="Tahoma"/>
                <a:cs typeface="Tahoma"/>
              </a:rPr>
              <a:t>Sales</a:t>
            </a:r>
            <a:r>
              <a:rPr sz="900" spc="-20" dirty="0">
                <a:solidFill>
                  <a:srgbClr val="252423"/>
                </a:solidFill>
                <a:latin typeface="Tahoma"/>
                <a:cs typeface="Tahoma"/>
              </a:rPr>
              <a:t> </a:t>
            </a:r>
            <a:r>
              <a:rPr sz="900" spc="-50" dirty="0">
                <a:solidFill>
                  <a:srgbClr val="252423"/>
                </a:solidFill>
                <a:latin typeface="Tahoma"/>
                <a:cs typeface="Tahoma"/>
              </a:rPr>
              <a:t>and</a:t>
            </a:r>
            <a:r>
              <a:rPr sz="900" spc="-30" dirty="0">
                <a:solidFill>
                  <a:srgbClr val="252423"/>
                </a:solidFill>
                <a:latin typeface="Tahoma"/>
                <a:cs typeface="Tahoma"/>
              </a:rPr>
              <a:t> </a:t>
            </a:r>
            <a:r>
              <a:rPr sz="900" spc="-65" dirty="0">
                <a:solidFill>
                  <a:srgbClr val="252423"/>
                </a:solidFill>
                <a:latin typeface="Tahoma"/>
                <a:cs typeface="Tahoma"/>
              </a:rPr>
              <a:t>Sum</a:t>
            </a:r>
            <a:r>
              <a:rPr sz="900" spc="-75" dirty="0">
                <a:solidFill>
                  <a:srgbClr val="252423"/>
                </a:solidFill>
                <a:latin typeface="Tahoma"/>
                <a:cs typeface="Tahoma"/>
              </a:rPr>
              <a:t> </a:t>
            </a:r>
            <a:r>
              <a:rPr sz="900" spc="-50" dirty="0">
                <a:solidFill>
                  <a:srgbClr val="252423"/>
                </a:solidFill>
                <a:latin typeface="Tahoma"/>
                <a:cs typeface="Tahoma"/>
              </a:rPr>
              <a:t>of</a:t>
            </a:r>
            <a:r>
              <a:rPr sz="900" spc="-70" dirty="0">
                <a:solidFill>
                  <a:srgbClr val="252423"/>
                </a:solidFill>
                <a:latin typeface="Tahoma"/>
                <a:cs typeface="Tahoma"/>
              </a:rPr>
              <a:t> </a:t>
            </a:r>
            <a:r>
              <a:rPr sz="900" spc="-10" dirty="0">
                <a:solidFill>
                  <a:srgbClr val="252423"/>
                </a:solidFill>
                <a:latin typeface="Tahoma"/>
                <a:cs typeface="Tahoma"/>
              </a:rPr>
              <a:t>Target</a:t>
            </a:r>
            <a:endParaRPr sz="900">
              <a:latin typeface="Tahoma"/>
              <a:cs typeface="Tahoma"/>
            </a:endParaRPr>
          </a:p>
        </p:txBody>
      </p:sp>
      <p:sp>
        <p:nvSpPr>
          <p:cNvPr id="60" name="object 60"/>
          <p:cNvSpPr txBox="1"/>
          <p:nvPr/>
        </p:nvSpPr>
        <p:spPr>
          <a:xfrm>
            <a:off x="6356183" y="2939993"/>
            <a:ext cx="139700" cy="407034"/>
          </a:xfrm>
          <a:prstGeom prst="rect">
            <a:avLst/>
          </a:prstGeom>
        </p:spPr>
        <p:txBody>
          <a:bodyPr vert="vert270" wrap="square" lIns="0" tIns="0" rIns="0" bIns="0" rtlCol="0">
            <a:spAutoFit/>
          </a:bodyPr>
          <a:lstStyle/>
          <a:p>
            <a:pPr marL="12700">
              <a:lnSpc>
                <a:spcPts val="980"/>
              </a:lnSpc>
            </a:pPr>
            <a:r>
              <a:rPr sz="900" spc="-10" dirty="0">
                <a:solidFill>
                  <a:srgbClr val="252423"/>
                </a:solidFill>
                <a:latin typeface="Tahoma"/>
                <a:cs typeface="Tahoma"/>
              </a:rPr>
              <a:t>Division</a:t>
            </a:r>
            <a:endParaRPr sz="900">
              <a:latin typeface="Tahoma"/>
              <a:cs typeface="Tahoma"/>
            </a:endParaRPr>
          </a:p>
        </p:txBody>
      </p:sp>
      <p:grpSp>
        <p:nvGrpSpPr>
          <p:cNvPr id="61" name="object 61"/>
          <p:cNvGrpSpPr/>
          <p:nvPr/>
        </p:nvGrpSpPr>
        <p:grpSpPr>
          <a:xfrm>
            <a:off x="6379844" y="2500883"/>
            <a:ext cx="5443855" cy="937260"/>
            <a:chOff x="6379844" y="2500883"/>
            <a:chExt cx="5443855" cy="937260"/>
          </a:xfrm>
        </p:grpSpPr>
        <p:sp>
          <p:nvSpPr>
            <p:cNvPr id="62" name="object 62"/>
            <p:cNvSpPr/>
            <p:nvPr/>
          </p:nvSpPr>
          <p:spPr>
            <a:xfrm>
              <a:off x="7153262" y="2839516"/>
              <a:ext cx="4670425" cy="516255"/>
            </a:xfrm>
            <a:custGeom>
              <a:avLst/>
              <a:gdLst/>
              <a:ahLst/>
              <a:cxnLst/>
              <a:rect l="l" t="t" r="r" b="b"/>
              <a:pathLst>
                <a:path w="4670425" h="516254">
                  <a:moveTo>
                    <a:pt x="15481" y="433908"/>
                  </a:moveTo>
                  <a:lnTo>
                    <a:pt x="0" y="433908"/>
                  </a:lnTo>
                  <a:lnTo>
                    <a:pt x="0" y="516128"/>
                  </a:lnTo>
                  <a:lnTo>
                    <a:pt x="15481" y="516128"/>
                  </a:lnTo>
                  <a:lnTo>
                    <a:pt x="15481" y="433908"/>
                  </a:lnTo>
                  <a:close/>
                </a:path>
                <a:path w="4670425" h="516254">
                  <a:moveTo>
                    <a:pt x="339636" y="216954"/>
                  </a:moveTo>
                  <a:lnTo>
                    <a:pt x="0" y="216954"/>
                  </a:lnTo>
                  <a:lnTo>
                    <a:pt x="0" y="299173"/>
                  </a:lnTo>
                  <a:lnTo>
                    <a:pt x="339636" y="299173"/>
                  </a:lnTo>
                  <a:lnTo>
                    <a:pt x="339636" y="216954"/>
                  </a:lnTo>
                  <a:close/>
                </a:path>
                <a:path w="4670425" h="516254">
                  <a:moveTo>
                    <a:pt x="4669866" y="0"/>
                  </a:moveTo>
                  <a:lnTo>
                    <a:pt x="0" y="0"/>
                  </a:lnTo>
                  <a:lnTo>
                    <a:pt x="0" y="82219"/>
                  </a:lnTo>
                  <a:lnTo>
                    <a:pt x="4669866" y="82219"/>
                  </a:lnTo>
                  <a:lnTo>
                    <a:pt x="4669866" y="0"/>
                  </a:lnTo>
                  <a:close/>
                </a:path>
              </a:pathLst>
            </a:custGeom>
            <a:solidFill>
              <a:srgbClr val="364A58"/>
            </a:solidFill>
          </p:spPr>
          <p:txBody>
            <a:bodyPr wrap="square" lIns="0" tIns="0" rIns="0" bIns="0" rtlCol="0"/>
            <a:lstStyle/>
            <a:p>
              <a:endParaRPr/>
            </a:p>
          </p:txBody>
        </p:sp>
        <p:sp>
          <p:nvSpPr>
            <p:cNvPr id="63" name="object 63"/>
            <p:cNvSpPr/>
            <p:nvPr/>
          </p:nvSpPr>
          <p:spPr>
            <a:xfrm>
              <a:off x="7153262" y="2921736"/>
              <a:ext cx="977265" cy="516255"/>
            </a:xfrm>
            <a:custGeom>
              <a:avLst/>
              <a:gdLst/>
              <a:ahLst/>
              <a:cxnLst/>
              <a:rect l="l" t="t" r="r" b="b"/>
              <a:pathLst>
                <a:path w="977265" h="516254">
                  <a:moveTo>
                    <a:pt x="108585" y="216954"/>
                  </a:moveTo>
                  <a:lnTo>
                    <a:pt x="0" y="216954"/>
                  </a:lnTo>
                  <a:lnTo>
                    <a:pt x="0" y="299173"/>
                  </a:lnTo>
                  <a:lnTo>
                    <a:pt x="108585" y="299173"/>
                  </a:lnTo>
                  <a:lnTo>
                    <a:pt x="108585" y="216954"/>
                  </a:lnTo>
                  <a:close/>
                </a:path>
                <a:path w="977265" h="516254">
                  <a:moveTo>
                    <a:pt x="542925" y="433908"/>
                  </a:moveTo>
                  <a:lnTo>
                    <a:pt x="0" y="433908"/>
                  </a:lnTo>
                  <a:lnTo>
                    <a:pt x="0" y="516128"/>
                  </a:lnTo>
                  <a:lnTo>
                    <a:pt x="542925" y="516128"/>
                  </a:lnTo>
                  <a:lnTo>
                    <a:pt x="542925" y="433908"/>
                  </a:lnTo>
                  <a:close/>
                </a:path>
                <a:path w="977265" h="516254">
                  <a:moveTo>
                    <a:pt x="977265" y="0"/>
                  </a:moveTo>
                  <a:lnTo>
                    <a:pt x="0" y="0"/>
                  </a:lnTo>
                  <a:lnTo>
                    <a:pt x="0" y="82207"/>
                  </a:lnTo>
                  <a:lnTo>
                    <a:pt x="977265" y="82207"/>
                  </a:lnTo>
                  <a:lnTo>
                    <a:pt x="977265" y="0"/>
                  </a:lnTo>
                  <a:close/>
                </a:path>
              </a:pathLst>
            </a:custGeom>
            <a:solidFill>
              <a:srgbClr val="C380A6"/>
            </a:solidFill>
          </p:spPr>
          <p:txBody>
            <a:bodyPr wrap="square" lIns="0" tIns="0" rIns="0" bIns="0" rtlCol="0"/>
            <a:lstStyle/>
            <a:p>
              <a:endParaRPr/>
            </a:p>
          </p:txBody>
        </p:sp>
        <p:pic>
          <p:nvPicPr>
            <p:cNvPr id="64" name="object 64"/>
            <p:cNvPicPr/>
            <p:nvPr/>
          </p:nvPicPr>
          <p:blipFill>
            <a:blip r:embed="rId2" cstate="print"/>
            <a:stretch>
              <a:fillRect/>
            </a:stretch>
          </p:blipFill>
          <p:spPr>
            <a:xfrm>
              <a:off x="6379844" y="2500883"/>
              <a:ext cx="95249" cy="95249"/>
            </a:xfrm>
            <a:prstGeom prst="rect">
              <a:avLst/>
            </a:prstGeom>
          </p:spPr>
        </p:pic>
      </p:grpSp>
      <p:sp>
        <p:nvSpPr>
          <p:cNvPr id="65" name="object 65"/>
          <p:cNvSpPr txBox="1"/>
          <p:nvPr/>
        </p:nvSpPr>
        <p:spPr>
          <a:xfrm>
            <a:off x="6479480" y="2463800"/>
            <a:ext cx="66484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706E75"/>
                </a:solidFill>
                <a:latin typeface="Segoe UI"/>
                <a:cs typeface="Segoe UI"/>
              </a:rPr>
              <a:t>Sum</a:t>
            </a:r>
            <a:r>
              <a:rPr sz="900" spc="5" dirty="0">
                <a:solidFill>
                  <a:srgbClr val="706E75"/>
                </a:solidFill>
                <a:latin typeface="Segoe UI"/>
                <a:cs typeface="Segoe UI"/>
              </a:rPr>
              <a:t> </a:t>
            </a:r>
            <a:r>
              <a:rPr sz="900" dirty="0">
                <a:solidFill>
                  <a:srgbClr val="706E75"/>
                </a:solidFill>
                <a:latin typeface="Segoe UI"/>
                <a:cs typeface="Segoe UI"/>
              </a:rPr>
              <a:t>of</a:t>
            </a:r>
            <a:r>
              <a:rPr sz="900" spc="-20" dirty="0">
                <a:solidFill>
                  <a:srgbClr val="706E75"/>
                </a:solidFill>
                <a:latin typeface="Segoe UI"/>
                <a:cs typeface="Segoe UI"/>
              </a:rPr>
              <a:t> </a:t>
            </a:r>
            <a:r>
              <a:rPr sz="900" spc="-10" dirty="0">
                <a:solidFill>
                  <a:srgbClr val="706E75"/>
                </a:solidFill>
                <a:latin typeface="Segoe UI"/>
                <a:cs typeface="Segoe UI"/>
              </a:rPr>
              <a:t>Sales</a:t>
            </a:r>
            <a:endParaRPr sz="900">
              <a:latin typeface="Segoe UI"/>
              <a:cs typeface="Segoe UI"/>
            </a:endParaRPr>
          </a:p>
        </p:txBody>
      </p:sp>
      <p:pic>
        <p:nvPicPr>
          <p:cNvPr id="66" name="object 66"/>
          <p:cNvPicPr/>
          <p:nvPr/>
        </p:nvPicPr>
        <p:blipFill>
          <a:blip r:embed="rId3" cstate="print"/>
          <a:stretch>
            <a:fillRect/>
          </a:stretch>
        </p:blipFill>
        <p:spPr>
          <a:xfrm>
            <a:off x="7179944" y="2500883"/>
            <a:ext cx="95249" cy="95249"/>
          </a:xfrm>
          <a:prstGeom prst="rect">
            <a:avLst/>
          </a:prstGeom>
        </p:spPr>
      </p:pic>
      <p:sp>
        <p:nvSpPr>
          <p:cNvPr id="67" name="object 67"/>
          <p:cNvSpPr txBox="1"/>
          <p:nvPr/>
        </p:nvSpPr>
        <p:spPr>
          <a:xfrm>
            <a:off x="7283301" y="2463800"/>
            <a:ext cx="73088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706E75"/>
                </a:solidFill>
                <a:latin typeface="Segoe UI"/>
                <a:cs typeface="Segoe UI"/>
              </a:rPr>
              <a:t>Sum</a:t>
            </a:r>
            <a:r>
              <a:rPr sz="900" spc="5" dirty="0">
                <a:solidFill>
                  <a:srgbClr val="706E75"/>
                </a:solidFill>
                <a:latin typeface="Segoe UI"/>
                <a:cs typeface="Segoe UI"/>
              </a:rPr>
              <a:t> </a:t>
            </a:r>
            <a:r>
              <a:rPr sz="900" dirty="0">
                <a:solidFill>
                  <a:srgbClr val="706E75"/>
                </a:solidFill>
                <a:latin typeface="Segoe UI"/>
                <a:cs typeface="Segoe UI"/>
              </a:rPr>
              <a:t>of</a:t>
            </a:r>
            <a:r>
              <a:rPr sz="900" spc="-20" dirty="0">
                <a:solidFill>
                  <a:srgbClr val="706E75"/>
                </a:solidFill>
                <a:latin typeface="Segoe UI"/>
                <a:cs typeface="Segoe UI"/>
              </a:rPr>
              <a:t> </a:t>
            </a:r>
            <a:r>
              <a:rPr sz="900" spc="-10" dirty="0">
                <a:solidFill>
                  <a:srgbClr val="706E75"/>
                </a:solidFill>
                <a:latin typeface="Segoe UI"/>
                <a:cs typeface="Segoe UI"/>
              </a:rPr>
              <a:t>Target</a:t>
            </a:r>
            <a:endParaRPr sz="900">
              <a:latin typeface="Segoe UI"/>
              <a:cs typeface="Segoe UI"/>
            </a:endParaRPr>
          </a:p>
        </p:txBody>
      </p:sp>
      <p:sp>
        <p:nvSpPr>
          <p:cNvPr id="68" name="object 68"/>
          <p:cNvSpPr txBox="1"/>
          <p:nvPr/>
        </p:nvSpPr>
        <p:spPr>
          <a:xfrm>
            <a:off x="6359524" y="2756104"/>
            <a:ext cx="1654175" cy="1330960"/>
          </a:xfrm>
          <a:prstGeom prst="rect">
            <a:avLst/>
          </a:prstGeom>
        </p:spPr>
        <p:txBody>
          <a:bodyPr vert="horz" wrap="square" lIns="0" tIns="92075" rIns="0" bIns="0" rtlCol="0">
            <a:spAutoFit/>
          </a:bodyPr>
          <a:lstStyle/>
          <a:p>
            <a:pPr marL="193040">
              <a:lnSpc>
                <a:spcPct val="100000"/>
              </a:lnSpc>
              <a:spcBef>
                <a:spcPts val="725"/>
              </a:spcBef>
            </a:pPr>
            <a:r>
              <a:rPr sz="900" spc="-10" dirty="0">
                <a:solidFill>
                  <a:srgbClr val="706E75"/>
                </a:solidFill>
                <a:latin typeface="Segoe UI"/>
                <a:cs typeface="Segoe UI"/>
              </a:rPr>
              <a:t>Chocolate</a:t>
            </a:r>
            <a:endParaRPr sz="900">
              <a:latin typeface="Segoe UI"/>
              <a:cs typeface="Segoe UI"/>
            </a:endParaRPr>
          </a:p>
          <a:p>
            <a:pPr marL="421640" marR="935990">
              <a:lnSpc>
                <a:spcPct val="158200"/>
              </a:lnSpc>
            </a:pPr>
            <a:r>
              <a:rPr sz="900" spc="-10" dirty="0">
                <a:solidFill>
                  <a:srgbClr val="706E75"/>
                </a:solidFill>
                <a:latin typeface="Segoe UI"/>
                <a:cs typeface="Segoe UI"/>
              </a:rPr>
              <a:t>Other </a:t>
            </a:r>
            <a:r>
              <a:rPr sz="900" spc="-20" dirty="0">
                <a:solidFill>
                  <a:srgbClr val="706E75"/>
                </a:solidFill>
                <a:latin typeface="Segoe UI"/>
                <a:cs typeface="Segoe UI"/>
              </a:rPr>
              <a:t>Sugar</a:t>
            </a:r>
            <a:endParaRPr sz="900">
              <a:latin typeface="Segoe UI"/>
              <a:cs typeface="Segoe UI"/>
            </a:endParaRPr>
          </a:p>
          <a:p>
            <a:pPr marL="707390">
              <a:lnSpc>
                <a:spcPct val="100000"/>
              </a:lnSpc>
              <a:spcBef>
                <a:spcPts val="1125"/>
              </a:spcBef>
              <a:tabLst>
                <a:tab pos="1402715" algn="l"/>
              </a:tabLst>
            </a:pPr>
            <a:r>
              <a:rPr sz="900" spc="-25" dirty="0">
                <a:solidFill>
                  <a:srgbClr val="706E75"/>
                </a:solidFill>
                <a:latin typeface="Segoe UI"/>
                <a:cs typeface="Segoe UI"/>
              </a:rPr>
              <a:t>$0K</a:t>
            </a:r>
            <a:r>
              <a:rPr sz="900" dirty="0">
                <a:solidFill>
                  <a:srgbClr val="706E75"/>
                </a:solidFill>
                <a:latin typeface="Segoe UI"/>
                <a:cs typeface="Segoe UI"/>
              </a:rPr>
              <a:t>	</a:t>
            </a:r>
            <a:r>
              <a:rPr sz="900" spc="-20" dirty="0">
                <a:solidFill>
                  <a:srgbClr val="706E75"/>
                </a:solidFill>
                <a:latin typeface="Segoe UI"/>
                <a:cs typeface="Segoe UI"/>
              </a:rPr>
              <a:t>$20K</a:t>
            </a:r>
            <a:endParaRPr sz="900">
              <a:latin typeface="Segoe UI"/>
              <a:cs typeface="Segoe UI"/>
            </a:endParaRPr>
          </a:p>
          <a:p>
            <a:pPr>
              <a:lnSpc>
                <a:spcPct val="100000"/>
              </a:lnSpc>
              <a:spcBef>
                <a:spcPts val="70"/>
              </a:spcBef>
            </a:pPr>
            <a:endParaRPr sz="900">
              <a:latin typeface="Segoe UI"/>
              <a:cs typeface="Segoe UI"/>
            </a:endParaRPr>
          </a:p>
          <a:p>
            <a:pPr marL="12700">
              <a:lnSpc>
                <a:spcPct val="100000"/>
              </a:lnSpc>
              <a:spcBef>
                <a:spcPts val="5"/>
              </a:spcBef>
            </a:pPr>
            <a:r>
              <a:rPr sz="1400" spc="-80" dirty="0">
                <a:solidFill>
                  <a:srgbClr val="252423"/>
                </a:solidFill>
                <a:latin typeface="Tahoma"/>
                <a:cs typeface="Tahoma"/>
              </a:rPr>
              <a:t>Sum </a:t>
            </a:r>
            <a:r>
              <a:rPr sz="1400" spc="-90" dirty="0">
                <a:solidFill>
                  <a:srgbClr val="252423"/>
                </a:solidFill>
                <a:latin typeface="Tahoma"/>
                <a:cs typeface="Tahoma"/>
              </a:rPr>
              <a:t>of</a:t>
            </a:r>
            <a:r>
              <a:rPr sz="1400" spc="-135" dirty="0">
                <a:solidFill>
                  <a:srgbClr val="252423"/>
                </a:solidFill>
                <a:latin typeface="Tahoma"/>
                <a:cs typeface="Tahoma"/>
              </a:rPr>
              <a:t> </a:t>
            </a:r>
            <a:r>
              <a:rPr sz="1400" spc="-25" dirty="0">
                <a:solidFill>
                  <a:srgbClr val="252423"/>
                </a:solidFill>
                <a:latin typeface="Tahoma"/>
                <a:cs typeface="Tahoma"/>
              </a:rPr>
              <a:t>Sales</a:t>
            </a:r>
            <a:r>
              <a:rPr sz="1400" spc="-100" dirty="0">
                <a:solidFill>
                  <a:srgbClr val="252423"/>
                </a:solidFill>
                <a:latin typeface="Tahoma"/>
                <a:cs typeface="Tahoma"/>
              </a:rPr>
              <a:t> </a:t>
            </a:r>
            <a:r>
              <a:rPr sz="1400" spc="-85" dirty="0">
                <a:solidFill>
                  <a:srgbClr val="252423"/>
                </a:solidFill>
                <a:latin typeface="Tahoma"/>
                <a:cs typeface="Tahoma"/>
              </a:rPr>
              <a:t>by</a:t>
            </a:r>
            <a:r>
              <a:rPr sz="1400" spc="-100" dirty="0">
                <a:solidFill>
                  <a:srgbClr val="252423"/>
                </a:solidFill>
                <a:latin typeface="Tahoma"/>
                <a:cs typeface="Tahoma"/>
              </a:rPr>
              <a:t> </a:t>
            </a:r>
            <a:r>
              <a:rPr sz="1400" spc="-20" dirty="0">
                <a:solidFill>
                  <a:srgbClr val="252423"/>
                </a:solidFill>
                <a:latin typeface="Tahoma"/>
                <a:cs typeface="Tahoma"/>
              </a:rPr>
              <a:t>City</a:t>
            </a:r>
            <a:endParaRPr sz="1400">
              <a:latin typeface="Tahoma"/>
              <a:cs typeface="Tahoma"/>
            </a:endParaRPr>
          </a:p>
        </p:txBody>
      </p:sp>
      <p:pic>
        <p:nvPicPr>
          <p:cNvPr id="69" name="object 69"/>
          <p:cNvPicPr/>
          <p:nvPr/>
        </p:nvPicPr>
        <p:blipFill>
          <a:blip r:embed="rId5" cstate="print"/>
          <a:stretch>
            <a:fillRect/>
          </a:stretch>
        </p:blipFill>
        <p:spPr>
          <a:xfrm>
            <a:off x="7658100" y="4233862"/>
            <a:ext cx="9524" cy="914399"/>
          </a:xfrm>
          <a:prstGeom prst="rect">
            <a:avLst/>
          </a:prstGeom>
        </p:spPr>
      </p:pic>
      <p:sp>
        <p:nvSpPr>
          <p:cNvPr id="70" name="object 70"/>
          <p:cNvSpPr txBox="1"/>
          <p:nvPr/>
        </p:nvSpPr>
        <p:spPr>
          <a:xfrm>
            <a:off x="7559675" y="5159375"/>
            <a:ext cx="20637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706E75"/>
                </a:solidFill>
                <a:latin typeface="Segoe UI"/>
                <a:cs typeface="Segoe UI"/>
              </a:rPr>
              <a:t>$0K</a:t>
            </a:r>
            <a:endParaRPr sz="900">
              <a:latin typeface="Segoe UI"/>
              <a:cs typeface="Segoe UI"/>
            </a:endParaRPr>
          </a:p>
        </p:txBody>
      </p:sp>
      <p:pic>
        <p:nvPicPr>
          <p:cNvPr id="71" name="object 71"/>
          <p:cNvPicPr/>
          <p:nvPr/>
        </p:nvPicPr>
        <p:blipFill>
          <a:blip r:embed="rId5" cstate="print"/>
          <a:stretch>
            <a:fillRect/>
          </a:stretch>
        </p:blipFill>
        <p:spPr>
          <a:xfrm>
            <a:off x="9270545" y="4233862"/>
            <a:ext cx="9524" cy="914399"/>
          </a:xfrm>
          <a:prstGeom prst="rect">
            <a:avLst/>
          </a:prstGeom>
        </p:spPr>
      </p:pic>
      <p:sp>
        <p:nvSpPr>
          <p:cNvPr id="72" name="object 72"/>
          <p:cNvSpPr txBox="1"/>
          <p:nvPr/>
        </p:nvSpPr>
        <p:spPr>
          <a:xfrm>
            <a:off x="9172120" y="5159375"/>
            <a:ext cx="20637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706E75"/>
                </a:solidFill>
                <a:latin typeface="Segoe UI"/>
                <a:cs typeface="Segoe UI"/>
              </a:rPr>
              <a:t>$5K</a:t>
            </a:r>
            <a:endParaRPr sz="900">
              <a:latin typeface="Segoe UI"/>
              <a:cs typeface="Segoe UI"/>
            </a:endParaRPr>
          </a:p>
        </p:txBody>
      </p:sp>
      <p:pic>
        <p:nvPicPr>
          <p:cNvPr id="73" name="object 73"/>
          <p:cNvPicPr/>
          <p:nvPr/>
        </p:nvPicPr>
        <p:blipFill>
          <a:blip r:embed="rId5" cstate="print"/>
          <a:stretch>
            <a:fillRect/>
          </a:stretch>
        </p:blipFill>
        <p:spPr>
          <a:xfrm>
            <a:off x="10882992" y="4233862"/>
            <a:ext cx="9524" cy="914399"/>
          </a:xfrm>
          <a:prstGeom prst="rect">
            <a:avLst/>
          </a:prstGeom>
        </p:spPr>
      </p:pic>
      <p:sp>
        <p:nvSpPr>
          <p:cNvPr id="74" name="object 74"/>
          <p:cNvSpPr txBox="1"/>
          <p:nvPr/>
        </p:nvSpPr>
        <p:spPr>
          <a:xfrm>
            <a:off x="10755992" y="5159375"/>
            <a:ext cx="2635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706E75"/>
                </a:solidFill>
                <a:latin typeface="Segoe UI"/>
                <a:cs typeface="Segoe UI"/>
              </a:rPr>
              <a:t>$10K</a:t>
            </a:r>
            <a:endParaRPr sz="900">
              <a:latin typeface="Segoe UI"/>
              <a:cs typeface="Segoe UI"/>
            </a:endParaRPr>
          </a:p>
        </p:txBody>
      </p:sp>
      <p:sp>
        <p:nvSpPr>
          <p:cNvPr id="75" name="object 75"/>
          <p:cNvSpPr txBox="1"/>
          <p:nvPr/>
        </p:nvSpPr>
        <p:spPr>
          <a:xfrm>
            <a:off x="6356183" y="4563206"/>
            <a:ext cx="139700" cy="212090"/>
          </a:xfrm>
          <a:prstGeom prst="rect">
            <a:avLst/>
          </a:prstGeom>
        </p:spPr>
        <p:txBody>
          <a:bodyPr vert="vert270" wrap="square" lIns="0" tIns="0" rIns="0" bIns="0" rtlCol="0">
            <a:spAutoFit/>
          </a:bodyPr>
          <a:lstStyle/>
          <a:p>
            <a:pPr marL="12700">
              <a:lnSpc>
                <a:spcPts val="980"/>
              </a:lnSpc>
            </a:pPr>
            <a:r>
              <a:rPr sz="900" spc="-20" dirty="0">
                <a:solidFill>
                  <a:srgbClr val="252423"/>
                </a:solidFill>
                <a:latin typeface="Tahoma"/>
                <a:cs typeface="Tahoma"/>
              </a:rPr>
              <a:t>City</a:t>
            </a:r>
            <a:endParaRPr sz="900">
              <a:latin typeface="Tahoma"/>
              <a:cs typeface="Tahoma"/>
            </a:endParaRPr>
          </a:p>
        </p:txBody>
      </p:sp>
      <p:sp>
        <p:nvSpPr>
          <p:cNvPr id="76" name="object 76"/>
          <p:cNvSpPr txBox="1"/>
          <p:nvPr/>
        </p:nvSpPr>
        <p:spPr>
          <a:xfrm>
            <a:off x="6854825" y="4196358"/>
            <a:ext cx="731520" cy="854075"/>
          </a:xfrm>
          <a:prstGeom prst="rect">
            <a:avLst/>
          </a:prstGeom>
        </p:spPr>
        <p:txBody>
          <a:bodyPr vert="horz" wrap="square" lIns="0" tIns="12700" rIns="0" bIns="0" rtlCol="0">
            <a:spAutoFit/>
          </a:bodyPr>
          <a:lstStyle/>
          <a:p>
            <a:pPr marL="31115" marR="5080" indent="-19050" algn="just">
              <a:lnSpc>
                <a:spcPct val="151000"/>
              </a:lnSpc>
              <a:spcBef>
                <a:spcPts val="100"/>
              </a:spcBef>
            </a:pPr>
            <a:r>
              <a:rPr sz="900" dirty="0">
                <a:solidFill>
                  <a:srgbClr val="706E75"/>
                </a:solidFill>
                <a:latin typeface="Segoe UI"/>
                <a:cs typeface="Segoe UI"/>
              </a:rPr>
              <a:t>New</a:t>
            </a:r>
            <a:r>
              <a:rPr sz="900" spc="-20" dirty="0">
                <a:solidFill>
                  <a:srgbClr val="706E75"/>
                </a:solidFill>
                <a:latin typeface="Segoe UI"/>
                <a:cs typeface="Segoe UI"/>
              </a:rPr>
              <a:t> York</a:t>
            </a:r>
            <a:r>
              <a:rPr sz="900" spc="-40" dirty="0">
                <a:solidFill>
                  <a:srgbClr val="706E75"/>
                </a:solidFill>
                <a:latin typeface="Segoe UI"/>
                <a:cs typeface="Segoe UI"/>
              </a:rPr>
              <a:t> </a:t>
            </a:r>
            <a:r>
              <a:rPr sz="900" spc="-20" dirty="0">
                <a:solidFill>
                  <a:srgbClr val="706E75"/>
                </a:solidFill>
                <a:latin typeface="Segoe UI"/>
                <a:cs typeface="Segoe UI"/>
              </a:rPr>
              <a:t>City </a:t>
            </a:r>
            <a:r>
              <a:rPr sz="900" dirty="0">
                <a:solidFill>
                  <a:srgbClr val="706E75"/>
                </a:solidFill>
                <a:latin typeface="Segoe UI"/>
                <a:cs typeface="Segoe UI"/>
              </a:rPr>
              <a:t>Los</a:t>
            </a:r>
            <a:r>
              <a:rPr sz="900" spc="-25" dirty="0">
                <a:solidFill>
                  <a:srgbClr val="706E75"/>
                </a:solidFill>
                <a:latin typeface="Segoe UI"/>
                <a:cs typeface="Segoe UI"/>
              </a:rPr>
              <a:t> </a:t>
            </a:r>
            <a:r>
              <a:rPr sz="900" spc="-10" dirty="0">
                <a:solidFill>
                  <a:srgbClr val="706E75"/>
                </a:solidFill>
                <a:latin typeface="Segoe UI"/>
                <a:cs typeface="Segoe UI"/>
              </a:rPr>
              <a:t>Angeles Philadelphia </a:t>
            </a:r>
            <a:r>
              <a:rPr sz="900" dirty="0">
                <a:solidFill>
                  <a:srgbClr val="706E75"/>
                </a:solidFill>
                <a:latin typeface="Segoe UI"/>
                <a:cs typeface="Segoe UI"/>
              </a:rPr>
              <a:t>San</a:t>
            </a:r>
            <a:r>
              <a:rPr sz="900" spc="-60" dirty="0">
                <a:solidFill>
                  <a:srgbClr val="706E75"/>
                </a:solidFill>
                <a:latin typeface="Segoe UI"/>
                <a:cs typeface="Segoe UI"/>
              </a:rPr>
              <a:t> </a:t>
            </a:r>
            <a:r>
              <a:rPr sz="900" spc="-10" dirty="0">
                <a:solidFill>
                  <a:srgbClr val="706E75"/>
                </a:solidFill>
                <a:latin typeface="Segoe UI"/>
                <a:cs typeface="Segoe UI"/>
              </a:rPr>
              <a:t>Francisco</a:t>
            </a:r>
            <a:endParaRPr sz="900">
              <a:latin typeface="Segoe UI"/>
              <a:cs typeface="Segoe UI"/>
            </a:endParaRPr>
          </a:p>
        </p:txBody>
      </p:sp>
      <p:grpSp>
        <p:nvGrpSpPr>
          <p:cNvPr id="77" name="object 77"/>
          <p:cNvGrpSpPr/>
          <p:nvPr/>
        </p:nvGrpSpPr>
        <p:grpSpPr>
          <a:xfrm>
            <a:off x="7658100" y="4186237"/>
            <a:ext cx="4719955" cy="957580"/>
            <a:chOff x="7658100" y="4186237"/>
            <a:chExt cx="4719955" cy="957580"/>
          </a:xfrm>
        </p:grpSpPr>
        <p:sp>
          <p:nvSpPr>
            <p:cNvPr id="78" name="object 78"/>
            <p:cNvSpPr/>
            <p:nvPr/>
          </p:nvSpPr>
          <p:spPr>
            <a:xfrm>
              <a:off x="7658087" y="4273829"/>
              <a:ext cx="4036060" cy="774065"/>
            </a:xfrm>
            <a:custGeom>
              <a:avLst/>
              <a:gdLst/>
              <a:ahLst/>
              <a:cxnLst/>
              <a:rect l="l" t="t" r="r" b="b"/>
              <a:pathLst>
                <a:path w="4036059" h="774064">
                  <a:moveTo>
                    <a:pt x="2263432" y="621195"/>
                  </a:moveTo>
                  <a:lnTo>
                    <a:pt x="0" y="621195"/>
                  </a:lnTo>
                  <a:lnTo>
                    <a:pt x="0" y="773595"/>
                  </a:lnTo>
                  <a:lnTo>
                    <a:pt x="2263432" y="773595"/>
                  </a:lnTo>
                  <a:lnTo>
                    <a:pt x="2263432" y="621195"/>
                  </a:lnTo>
                  <a:close/>
                </a:path>
                <a:path w="4036059" h="774064">
                  <a:moveTo>
                    <a:pt x="2391435" y="414134"/>
                  </a:moveTo>
                  <a:lnTo>
                    <a:pt x="0" y="414134"/>
                  </a:lnTo>
                  <a:lnTo>
                    <a:pt x="0" y="566534"/>
                  </a:lnTo>
                  <a:lnTo>
                    <a:pt x="2391435" y="566534"/>
                  </a:lnTo>
                  <a:lnTo>
                    <a:pt x="2391435" y="414134"/>
                  </a:lnTo>
                  <a:close/>
                </a:path>
                <a:path w="4036059" h="774064">
                  <a:moveTo>
                    <a:pt x="3356711" y="207073"/>
                  </a:moveTo>
                  <a:lnTo>
                    <a:pt x="0" y="207073"/>
                  </a:lnTo>
                  <a:lnTo>
                    <a:pt x="0" y="359473"/>
                  </a:lnTo>
                  <a:lnTo>
                    <a:pt x="3356711" y="359473"/>
                  </a:lnTo>
                  <a:lnTo>
                    <a:pt x="3356711" y="207073"/>
                  </a:lnTo>
                  <a:close/>
                </a:path>
                <a:path w="4036059" h="774064">
                  <a:moveTo>
                    <a:pt x="4035933" y="0"/>
                  </a:moveTo>
                  <a:lnTo>
                    <a:pt x="0" y="0"/>
                  </a:lnTo>
                  <a:lnTo>
                    <a:pt x="0" y="152400"/>
                  </a:lnTo>
                  <a:lnTo>
                    <a:pt x="4035933" y="152400"/>
                  </a:lnTo>
                  <a:lnTo>
                    <a:pt x="4035933" y="0"/>
                  </a:lnTo>
                  <a:close/>
                </a:path>
              </a:pathLst>
            </a:custGeom>
            <a:solidFill>
              <a:srgbClr val="364A58"/>
            </a:solidFill>
          </p:spPr>
          <p:txBody>
            <a:bodyPr wrap="square" lIns="0" tIns="0" rIns="0" bIns="0" rtlCol="0"/>
            <a:lstStyle/>
            <a:p>
              <a:endParaRPr/>
            </a:p>
          </p:txBody>
        </p:sp>
        <p:sp>
          <p:nvSpPr>
            <p:cNvPr id="79" name="object 79"/>
            <p:cNvSpPr/>
            <p:nvPr/>
          </p:nvSpPr>
          <p:spPr>
            <a:xfrm>
              <a:off x="12296775" y="4191000"/>
              <a:ext cx="76200" cy="952500"/>
            </a:xfrm>
            <a:custGeom>
              <a:avLst/>
              <a:gdLst/>
              <a:ahLst/>
              <a:cxnLst/>
              <a:rect l="l" t="t" r="r" b="b"/>
              <a:pathLst>
                <a:path w="76200" h="952500">
                  <a:moveTo>
                    <a:pt x="76200" y="952499"/>
                  </a:moveTo>
                  <a:lnTo>
                    <a:pt x="0" y="952499"/>
                  </a:lnTo>
                  <a:lnTo>
                    <a:pt x="0" y="0"/>
                  </a:lnTo>
                  <a:lnTo>
                    <a:pt x="76200" y="0"/>
                  </a:lnTo>
                  <a:lnTo>
                    <a:pt x="76200" y="952499"/>
                  </a:lnTo>
                  <a:close/>
                </a:path>
              </a:pathLst>
            </a:custGeom>
            <a:solidFill>
              <a:srgbClr val="E9E9E9">
                <a:alpha val="50000"/>
              </a:srgbClr>
            </a:solidFill>
          </p:spPr>
          <p:txBody>
            <a:bodyPr wrap="square" lIns="0" tIns="0" rIns="0" bIns="0" rtlCol="0"/>
            <a:lstStyle/>
            <a:p>
              <a:endParaRPr/>
            </a:p>
          </p:txBody>
        </p:sp>
        <p:sp>
          <p:nvSpPr>
            <p:cNvPr id="80" name="object 80"/>
            <p:cNvSpPr/>
            <p:nvPr/>
          </p:nvSpPr>
          <p:spPr>
            <a:xfrm>
              <a:off x="12296775" y="4191000"/>
              <a:ext cx="76200" cy="7620"/>
            </a:xfrm>
            <a:custGeom>
              <a:avLst/>
              <a:gdLst/>
              <a:ahLst/>
              <a:cxnLst/>
              <a:rect l="l" t="t" r="r" b="b"/>
              <a:pathLst>
                <a:path w="76200" h="7620">
                  <a:moveTo>
                    <a:pt x="76200" y="6997"/>
                  </a:moveTo>
                  <a:lnTo>
                    <a:pt x="0" y="6997"/>
                  </a:lnTo>
                  <a:lnTo>
                    <a:pt x="0" y="0"/>
                  </a:lnTo>
                  <a:lnTo>
                    <a:pt x="76200" y="0"/>
                  </a:lnTo>
                  <a:lnTo>
                    <a:pt x="76200" y="6997"/>
                  </a:lnTo>
                  <a:close/>
                </a:path>
              </a:pathLst>
            </a:custGeom>
            <a:solidFill>
              <a:srgbClr val="000000">
                <a:alpha val="19999"/>
              </a:srgbClr>
            </a:solidFill>
          </p:spPr>
          <p:txBody>
            <a:bodyPr wrap="square" lIns="0" tIns="0" rIns="0" bIns="0" rtlCol="0"/>
            <a:lstStyle/>
            <a:p>
              <a:endParaRPr/>
            </a:p>
          </p:txBody>
        </p:sp>
        <p:sp>
          <p:nvSpPr>
            <p:cNvPr id="81" name="object 81"/>
            <p:cNvSpPr/>
            <p:nvPr/>
          </p:nvSpPr>
          <p:spPr>
            <a:xfrm>
              <a:off x="12296775" y="4191000"/>
              <a:ext cx="76200" cy="7620"/>
            </a:xfrm>
            <a:custGeom>
              <a:avLst/>
              <a:gdLst/>
              <a:ahLst/>
              <a:cxnLst/>
              <a:rect l="l" t="t" r="r" b="b"/>
              <a:pathLst>
                <a:path w="76200" h="7620">
                  <a:moveTo>
                    <a:pt x="76200" y="6997"/>
                  </a:moveTo>
                  <a:lnTo>
                    <a:pt x="0" y="6997"/>
                  </a:lnTo>
                  <a:lnTo>
                    <a:pt x="0" y="0"/>
                  </a:lnTo>
                  <a:lnTo>
                    <a:pt x="76200" y="0"/>
                  </a:lnTo>
                </a:path>
              </a:pathLst>
            </a:custGeom>
            <a:ln w="9524">
              <a:solidFill>
                <a:srgbClr val="FFFFFF"/>
              </a:solidFill>
            </a:ln>
          </p:spPr>
          <p:txBody>
            <a:bodyPr wrap="square" lIns="0" tIns="0" rIns="0" bIns="0" rtlCol="0"/>
            <a:lstStyle/>
            <a:p>
              <a:endParaRPr/>
            </a:p>
          </p:txBody>
        </p:sp>
      </p:grpSp>
      <p:sp>
        <p:nvSpPr>
          <p:cNvPr id="82" name="object 82"/>
          <p:cNvSpPr txBox="1"/>
          <p:nvPr/>
        </p:nvSpPr>
        <p:spPr>
          <a:xfrm>
            <a:off x="6954837" y="5718206"/>
            <a:ext cx="229870" cy="177800"/>
          </a:xfrm>
          <a:prstGeom prst="rect">
            <a:avLst/>
          </a:prstGeom>
        </p:spPr>
        <p:txBody>
          <a:bodyPr vert="horz" wrap="square" lIns="0" tIns="12700" rIns="0" bIns="0" rtlCol="0">
            <a:spAutoFit/>
          </a:bodyPr>
          <a:lstStyle/>
          <a:p>
            <a:pPr marL="12700">
              <a:lnSpc>
                <a:spcPct val="100000"/>
              </a:lnSpc>
              <a:spcBef>
                <a:spcPts val="100"/>
              </a:spcBef>
            </a:pPr>
            <a:r>
              <a:rPr sz="1000" spc="-20" dirty="0">
                <a:solidFill>
                  <a:srgbClr val="182129"/>
                </a:solidFill>
                <a:latin typeface="Segoe UI"/>
                <a:cs typeface="Segoe UI"/>
              </a:rPr>
              <a:t>City</a:t>
            </a:r>
            <a:endParaRPr sz="1000">
              <a:latin typeface="Segoe UI"/>
              <a:cs typeface="Segoe UI"/>
            </a:endParaRPr>
          </a:p>
        </p:txBody>
      </p:sp>
      <p:sp>
        <p:nvSpPr>
          <p:cNvPr id="83" name="object 83"/>
          <p:cNvSpPr txBox="1"/>
          <p:nvPr/>
        </p:nvSpPr>
        <p:spPr>
          <a:xfrm>
            <a:off x="7655371" y="5718206"/>
            <a:ext cx="736600"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182129"/>
                </a:solidFill>
                <a:latin typeface="Segoe UI"/>
                <a:cs typeface="Segoe UI"/>
              </a:rPr>
              <a:t>Sum</a:t>
            </a:r>
            <a:r>
              <a:rPr sz="1000" spc="-30" dirty="0">
                <a:solidFill>
                  <a:srgbClr val="182129"/>
                </a:solidFill>
                <a:latin typeface="Segoe UI"/>
                <a:cs typeface="Segoe UI"/>
              </a:rPr>
              <a:t> </a:t>
            </a:r>
            <a:r>
              <a:rPr sz="1000" dirty="0">
                <a:solidFill>
                  <a:srgbClr val="182129"/>
                </a:solidFill>
                <a:latin typeface="Segoe UI"/>
                <a:cs typeface="Segoe UI"/>
              </a:rPr>
              <a:t>of</a:t>
            </a:r>
            <a:r>
              <a:rPr sz="1000" spc="-15" dirty="0">
                <a:solidFill>
                  <a:srgbClr val="182129"/>
                </a:solidFill>
                <a:latin typeface="Segoe UI"/>
                <a:cs typeface="Segoe UI"/>
              </a:rPr>
              <a:t> </a:t>
            </a:r>
            <a:r>
              <a:rPr sz="1000" spc="-10" dirty="0">
                <a:solidFill>
                  <a:srgbClr val="182129"/>
                </a:solidFill>
                <a:latin typeface="Segoe UI"/>
                <a:cs typeface="Segoe UI"/>
              </a:rPr>
              <a:t>Sales</a:t>
            </a:r>
            <a:endParaRPr sz="1000">
              <a:latin typeface="Segoe UI"/>
              <a:cs typeface="Segoe UI"/>
            </a:endParaRPr>
          </a:p>
        </p:txBody>
      </p:sp>
      <p:sp>
        <p:nvSpPr>
          <p:cNvPr id="84" name="object 84"/>
          <p:cNvSpPr txBox="1"/>
          <p:nvPr/>
        </p:nvSpPr>
        <p:spPr>
          <a:xfrm>
            <a:off x="8704312" y="5718206"/>
            <a:ext cx="1116330"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182129"/>
                </a:solidFill>
                <a:latin typeface="Segoe UI"/>
                <a:cs typeface="Segoe UI"/>
              </a:rPr>
              <a:t>Sum</a:t>
            </a:r>
            <a:r>
              <a:rPr sz="1000" spc="-20" dirty="0">
                <a:solidFill>
                  <a:srgbClr val="182129"/>
                </a:solidFill>
                <a:latin typeface="Segoe UI"/>
                <a:cs typeface="Segoe UI"/>
              </a:rPr>
              <a:t> </a:t>
            </a:r>
            <a:r>
              <a:rPr sz="1000" dirty="0">
                <a:solidFill>
                  <a:srgbClr val="182129"/>
                </a:solidFill>
                <a:latin typeface="Segoe UI"/>
                <a:cs typeface="Segoe UI"/>
              </a:rPr>
              <a:t>of</a:t>
            </a:r>
            <a:r>
              <a:rPr sz="1000" spc="5" dirty="0">
                <a:solidFill>
                  <a:srgbClr val="182129"/>
                </a:solidFill>
                <a:latin typeface="Segoe UI"/>
                <a:cs typeface="Segoe UI"/>
              </a:rPr>
              <a:t> </a:t>
            </a:r>
            <a:r>
              <a:rPr sz="1000" dirty="0">
                <a:solidFill>
                  <a:srgbClr val="182129"/>
                </a:solidFill>
                <a:latin typeface="Segoe UI"/>
                <a:cs typeface="Segoe UI"/>
              </a:rPr>
              <a:t>Gross</a:t>
            </a:r>
            <a:r>
              <a:rPr sz="1000" spc="45" dirty="0">
                <a:solidFill>
                  <a:srgbClr val="182129"/>
                </a:solidFill>
                <a:latin typeface="Segoe UI"/>
                <a:cs typeface="Segoe UI"/>
              </a:rPr>
              <a:t> </a:t>
            </a:r>
            <a:r>
              <a:rPr sz="1000" spc="-10" dirty="0">
                <a:solidFill>
                  <a:srgbClr val="182129"/>
                </a:solidFill>
                <a:latin typeface="Segoe UI"/>
                <a:cs typeface="Segoe UI"/>
              </a:rPr>
              <a:t>Profit</a:t>
            </a:r>
            <a:endParaRPr sz="1000">
              <a:latin typeface="Segoe UI"/>
              <a:cs typeface="Segoe UI"/>
            </a:endParaRPr>
          </a:p>
        </p:txBody>
      </p:sp>
      <p:sp>
        <p:nvSpPr>
          <p:cNvPr id="85" name="object 85"/>
          <p:cNvSpPr txBox="1"/>
          <p:nvPr/>
        </p:nvSpPr>
        <p:spPr>
          <a:xfrm>
            <a:off x="10224740" y="5718206"/>
            <a:ext cx="727075"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182129"/>
                </a:solidFill>
                <a:latin typeface="Segoe UI"/>
                <a:cs typeface="Segoe UI"/>
              </a:rPr>
              <a:t>Sum</a:t>
            </a:r>
            <a:r>
              <a:rPr sz="1000" spc="-30" dirty="0">
                <a:solidFill>
                  <a:srgbClr val="182129"/>
                </a:solidFill>
                <a:latin typeface="Segoe UI"/>
                <a:cs typeface="Segoe UI"/>
              </a:rPr>
              <a:t> </a:t>
            </a:r>
            <a:r>
              <a:rPr sz="1000" dirty="0">
                <a:solidFill>
                  <a:srgbClr val="182129"/>
                </a:solidFill>
                <a:latin typeface="Segoe UI"/>
                <a:cs typeface="Segoe UI"/>
              </a:rPr>
              <a:t>of</a:t>
            </a:r>
            <a:r>
              <a:rPr sz="1000" spc="-15" dirty="0">
                <a:solidFill>
                  <a:srgbClr val="182129"/>
                </a:solidFill>
                <a:latin typeface="Segoe UI"/>
                <a:cs typeface="Segoe UI"/>
              </a:rPr>
              <a:t> </a:t>
            </a:r>
            <a:r>
              <a:rPr sz="1000" spc="-10" dirty="0">
                <a:solidFill>
                  <a:srgbClr val="182129"/>
                </a:solidFill>
                <a:latin typeface="Segoe UI"/>
                <a:cs typeface="Segoe UI"/>
              </a:rPr>
              <a:t>Units</a:t>
            </a:r>
            <a:endParaRPr sz="1000">
              <a:latin typeface="Segoe UI"/>
              <a:cs typeface="Segoe UI"/>
            </a:endParaRPr>
          </a:p>
        </p:txBody>
      </p:sp>
      <p:sp>
        <p:nvSpPr>
          <p:cNvPr id="86" name="object 86"/>
          <p:cNvSpPr txBox="1"/>
          <p:nvPr/>
        </p:nvSpPr>
        <p:spPr>
          <a:xfrm>
            <a:off x="10009980" y="5859843"/>
            <a:ext cx="115570" cy="133985"/>
          </a:xfrm>
          <a:prstGeom prst="rect">
            <a:avLst/>
          </a:prstGeom>
        </p:spPr>
        <p:txBody>
          <a:bodyPr vert="horz" wrap="square" lIns="0" tIns="13970" rIns="0" bIns="0" rtlCol="0">
            <a:spAutoFit/>
          </a:bodyPr>
          <a:lstStyle/>
          <a:p>
            <a:pPr marL="12700">
              <a:lnSpc>
                <a:spcPct val="100000"/>
              </a:lnSpc>
              <a:spcBef>
                <a:spcPts val="110"/>
              </a:spcBef>
            </a:pPr>
            <a:r>
              <a:rPr sz="700" spc="195" dirty="0">
                <a:solidFill>
                  <a:srgbClr val="182129"/>
                </a:solidFill>
                <a:latin typeface="Arial MT"/>
                <a:cs typeface="Arial MT"/>
              </a:rPr>
              <a:t>V</a:t>
            </a:r>
            <a:endParaRPr sz="700">
              <a:latin typeface="Arial MT"/>
              <a:cs typeface="Arial MT"/>
            </a:endParaRPr>
          </a:p>
        </p:txBody>
      </p:sp>
      <p:sp>
        <p:nvSpPr>
          <p:cNvPr id="87" name="object 87"/>
          <p:cNvSpPr txBox="1"/>
          <p:nvPr/>
        </p:nvSpPr>
        <p:spPr>
          <a:xfrm>
            <a:off x="11244360" y="5718206"/>
            <a:ext cx="1120775"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182129"/>
                </a:solidFill>
                <a:latin typeface="Segoe UI"/>
                <a:cs typeface="Segoe UI"/>
              </a:rPr>
              <a:t>Average</a:t>
            </a:r>
            <a:r>
              <a:rPr sz="1000" spc="-10" dirty="0">
                <a:solidFill>
                  <a:srgbClr val="182129"/>
                </a:solidFill>
                <a:latin typeface="Segoe UI"/>
                <a:cs typeface="Segoe UI"/>
              </a:rPr>
              <a:t> </a:t>
            </a:r>
            <a:r>
              <a:rPr sz="1000" dirty="0">
                <a:solidFill>
                  <a:srgbClr val="182129"/>
                </a:solidFill>
                <a:latin typeface="Segoe UI"/>
                <a:cs typeface="Segoe UI"/>
              </a:rPr>
              <a:t>of</a:t>
            </a:r>
            <a:r>
              <a:rPr sz="1000" spc="-25" dirty="0">
                <a:solidFill>
                  <a:srgbClr val="182129"/>
                </a:solidFill>
                <a:latin typeface="Segoe UI"/>
                <a:cs typeface="Segoe UI"/>
              </a:rPr>
              <a:t> </a:t>
            </a:r>
            <a:r>
              <a:rPr sz="1000" dirty="0">
                <a:solidFill>
                  <a:srgbClr val="182129"/>
                </a:solidFill>
                <a:latin typeface="Segoe UI"/>
                <a:cs typeface="Segoe UI"/>
              </a:rPr>
              <a:t>Profit</a:t>
            </a:r>
            <a:r>
              <a:rPr sz="1000" spc="-40" dirty="0">
                <a:solidFill>
                  <a:srgbClr val="182129"/>
                </a:solidFill>
                <a:latin typeface="Segoe UI"/>
                <a:cs typeface="Segoe UI"/>
              </a:rPr>
              <a:t> </a:t>
            </a:r>
            <a:r>
              <a:rPr sz="1000" spc="-50" dirty="0">
                <a:solidFill>
                  <a:srgbClr val="182129"/>
                </a:solidFill>
                <a:latin typeface="Segoe UI"/>
                <a:cs typeface="Segoe UI"/>
              </a:rPr>
              <a:t>M</a:t>
            </a:r>
            <a:endParaRPr sz="1000">
              <a:latin typeface="Segoe UI"/>
              <a:cs typeface="Segoe UI"/>
            </a:endParaRPr>
          </a:p>
        </p:txBody>
      </p:sp>
      <p:graphicFrame>
        <p:nvGraphicFramePr>
          <p:cNvPr id="88" name="object 88"/>
          <p:cNvGraphicFramePr>
            <a:graphicFrameLocks noGrp="1"/>
          </p:cNvGraphicFramePr>
          <p:nvPr/>
        </p:nvGraphicFramePr>
        <p:xfrm>
          <a:off x="6629400" y="5938837"/>
          <a:ext cx="5703568" cy="983615"/>
        </p:xfrm>
        <a:graphic>
          <a:graphicData uri="http://schemas.openxmlformats.org/drawingml/2006/table">
            <a:tbl>
              <a:tblPr firstRow="1" bandRow="1">
                <a:tableStyleId>{2D5ABB26-0587-4C30-8999-92F81FD0307C}</a:tableStyleId>
              </a:tblPr>
              <a:tblGrid>
                <a:gridCol w="871219">
                  <a:extLst>
                    <a:ext uri="{9D8B030D-6E8A-4147-A177-3AD203B41FA5}">
                      <a16:colId xmlns:a16="http://schemas.microsoft.com/office/drawing/2014/main" val="20000"/>
                    </a:ext>
                  </a:extLst>
                </a:gridCol>
                <a:gridCol w="1158875">
                  <a:extLst>
                    <a:ext uri="{9D8B030D-6E8A-4147-A177-3AD203B41FA5}">
                      <a16:colId xmlns:a16="http://schemas.microsoft.com/office/drawing/2014/main" val="20001"/>
                    </a:ext>
                  </a:extLst>
                </a:gridCol>
                <a:gridCol w="1329690">
                  <a:extLst>
                    <a:ext uri="{9D8B030D-6E8A-4147-A177-3AD203B41FA5}">
                      <a16:colId xmlns:a16="http://schemas.microsoft.com/office/drawing/2014/main" val="20002"/>
                    </a:ext>
                  </a:extLst>
                </a:gridCol>
                <a:gridCol w="1281430">
                  <a:extLst>
                    <a:ext uri="{9D8B030D-6E8A-4147-A177-3AD203B41FA5}">
                      <a16:colId xmlns:a16="http://schemas.microsoft.com/office/drawing/2014/main" val="20003"/>
                    </a:ext>
                  </a:extLst>
                </a:gridCol>
                <a:gridCol w="1062354">
                  <a:extLst>
                    <a:ext uri="{9D8B030D-6E8A-4147-A177-3AD203B41FA5}">
                      <a16:colId xmlns:a16="http://schemas.microsoft.com/office/drawing/2014/main" val="20004"/>
                    </a:ext>
                  </a:extLst>
                </a:gridCol>
              </a:tblGrid>
              <a:tr h="190500">
                <a:tc>
                  <a:txBody>
                    <a:bodyPr/>
                    <a:lstStyle/>
                    <a:p>
                      <a:pPr marL="46990">
                        <a:lnSpc>
                          <a:spcPct val="100000"/>
                        </a:lnSpc>
                        <a:spcBef>
                          <a:spcPts val="160"/>
                        </a:spcBef>
                      </a:pPr>
                      <a:r>
                        <a:rPr sz="1000" dirty="0">
                          <a:solidFill>
                            <a:srgbClr val="182129"/>
                          </a:solidFill>
                          <a:latin typeface="Segoe UI"/>
                          <a:cs typeface="Segoe UI"/>
                        </a:rPr>
                        <a:t>New</a:t>
                      </a:r>
                      <a:r>
                        <a:rPr sz="1000" spc="-40" dirty="0">
                          <a:solidFill>
                            <a:srgbClr val="182129"/>
                          </a:solidFill>
                          <a:latin typeface="Segoe UI"/>
                          <a:cs typeface="Segoe UI"/>
                        </a:rPr>
                        <a:t> </a:t>
                      </a:r>
                      <a:r>
                        <a:rPr sz="1000" spc="-20" dirty="0">
                          <a:solidFill>
                            <a:srgbClr val="182129"/>
                          </a:solidFill>
                          <a:latin typeface="Segoe UI"/>
                          <a:cs typeface="Segoe UI"/>
                        </a:rPr>
                        <a:t>York</a:t>
                      </a:r>
                      <a:r>
                        <a:rPr sz="1000" spc="-35" dirty="0">
                          <a:solidFill>
                            <a:srgbClr val="182129"/>
                          </a:solidFill>
                          <a:latin typeface="Segoe UI"/>
                          <a:cs typeface="Segoe UI"/>
                        </a:rPr>
                        <a:t> </a:t>
                      </a:r>
                      <a:r>
                        <a:rPr sz="1000" spc="-20" dirty="0">
                          <a:solidFill>
                            <a:srgbClr val="182129"/>
                          </a:solidFill>
                          <a:latin typeface="Segoe UI"/>
                          <a:cs typeface="Segoe UI"/>
                        </a:rPr>
                        <a:t>City</a:t>
                      </a:r>
                      <a:endParaRPr sz="1000">
                        <a:latin typeface="Segoe UI"/>
                        <a:cs typeface="Segoe UI"/>
                      </a:endParaRPr>
                    </a:p>
                  </a:txBody>
                  <a:tcPr marL="0" marR="0" marT="20320" marB="0">
                    <a:lnR w="9525">
                      <a:solidFill>
                        <a:srgbClr val="BD3878"/>
                      </a:solidFill>
                      <a:prstDash val="solid"/>
                    </a:lnR>
                    <a:lnT w="9525">
                      <a:solidFill>
                        <a:srgbClr val="BD3878"/>
                      </a:solidFill>
                      <a:prstDash val="solid"/>
                    </a:lnT>
                    <a:lnB w="9525">
                      <a:solidFill>
                        <a:srgbClr val="E3E3E4"/>
                      </a:solidFill>
                      <a:prstDash val="solid"/>
                    </a:lnB>
                  </a:tcPr>
                </a:tc>
                <a:tc>
                  <a:txBody>
                    <a:bodyPr/>
                    <a:lstStyle/>
                    <a:p>
                      <a:pPr marL="228600">
                        <a:lnSpc>
                          <a:spcPct val="100000"/>
                        </a:lnSpc>
                        <a:spcBef>
                          <a:spcPts val="160"/>
                        </a:spcBef>
                      </a:pPr>
                      <a:r>
                        <a:rPr sz="1000" spc="-10" dirty="0">
                          <a:solidFill>
                            <a:srgbClr val="182129"/>
                          </a:solidFill>
                          <a:latin typeface="Segoe UI"/>
                          <a:cs typeface="Segoe UI"/>
                        </a:rPr>
                        <a:t>$12,514.90</a:t>
                      </a:r>
                      <a:endParaRPr sz="1000">
                        <a:latin typeface="Segoe UI"/>
                        <a:cs typeface="Segoe UI"/>
                      </a:endParaRPr>
                    </a:p>
                  </a:txBody>
                  <a:tcPr marL="0" marR="0" marT="20320" marB="0">
                    <a:lnL w="9525">
                      <a:solidFill>
                        <a:srgbClr val="BD3878"/>
                      </a:solidFill>
                      <a:prstDash val="solid"/>
                    </a:lnL>
                    <a:lnT w="9525">
                      <a:solidFill>
                        <a:srgbClr val="BD3878"/>
                      </a:solidFill>
                      <a:prstDash val="solid"/>
                    </a:lnT>
                    <a:lnB w="9525">
                      <a:solidFill>
                        <a:srgbClr val="E3E3E4"/>
                      </a:solidFill>
                      <a:prstDash val="solid"/>
                    </a:lnB>
                  </a:tcPr>
                </a:tc>
                <a:tc>
                  <a:txBody>
                    <a:bodyPr/>
                    <a:lstStyle/>
                    <a:p>
                      <a:pPr marL="337820">
                        <a:lnSpc>
                          <a:spcPct val="100000"/>
                        </a:lnSpc>
                        <a:spcBef>
                          <a:spcPts val="160"/>
                        </a:spcBef>
                      </a:pPr>
                      <a:r>
                        <a:rPr sz="1000" spc="-10" dirty="0">
                          <a:solidFill>
                            <a:srgbClr val="182129"/>
                          </a:solidFill>
                          <a:latin typeface="Segoe UI"/>
                          <a:cs typeface="Segoe UI"/>
                        </a:rPr>
                        <a:t>$8,240.51</a:t>
                      </a:r>
                      <a:endParaRPr sz="1000">
                        <a:latin typeface="Segoe UI"/>
                        <a:cs typeface="Segoe UI"/>
                      </a:endParaRPr>
                    </a:p>
                  </a:txBody>
                  <a:tcPr marL="0" marR="0" marT="20320" marB="0">
                    <a:lnT w="9525">
                      <a:solidFill>
                        <a:srgbClr val="BD3878"/>
                      </a:solidFill>
                      <a:prstDash val="solid"/>
                    </a:lnT>
                    <a:lnB w="9525">
                      <a:solidFill>
                        <a:srgbClr val="E3E3E4"/>
                      </a:solidFill>
                      <a:prstDash val="solid"/>
                    </a:lnB>
                  </a:tcPr>
                </a:tc>
                <a:tc>
                  <a:txBody>
                    <a:bodyPr/>
                    <a:lstStyle/>
                    <a:p>
                      <a:pPr marL="466090">
                        <a:lnSpc>
                          <a:spcPct val="100000"/>
                        </a:lnSpc>
                        <a:spcBef>
                          <a:spcPts val="160"/>
                        </a:spcBef>
                      </a:pPr>
                      <a:r>
                        <a:rPr sz="1000" spc="-20" dirty="0">
                          <a:solidFill>
                            <a:srgbClr val="182129"/>
                          </a:solidFill>
                          <a:latin typeface="Segoe UI"/>
                          <a:cs typeface="Segoe UI"/>
                        </a:rPr>
                        <a:t>3417</a:t>
                      </a:r>
                      <a:endParaRPr sz="1000">
                        <a:latin typeface="Segoe UI"/>
                        <a:cs typeface="Segoe UI"/>
                      </a:endParaRPr>
                    </a:p>
                  </a:txBody>
                  <a:tcPr marL="0" marR="0" marT="20320" marB="0">
                    <a:lnT w="9525">
                      <a:solidFill>
                        <a:srgbClr val="BD3878"/>
                      </a:solidFill>
                      <a:prstDash val="solid"/>
                    </a:lnT>
                    <a:lnB w="9525">
                      <a:solidFill>
                        <a:srgbClr val="E3E3E4"/>
                      </a:solidFill>
                      <a:prstDash val="solid"/>
                    </a:lnB>
                  </a:tcPr>
                </a:tc>
                <a:tc>
                  <a:txBody>
                    <a:bodyPr/>
                    <a:lstStyle/>
                    <a:p>
                      <a:pPr marR="108585" algn="r">
                        <a:lnSpc>
                          <a:spcPct val="100000"/>
                        </a:lnSpc>
                        <a:spcBef>
                          <a:spcPts val="160"/>
                        </a:spcBef>
                      </a:pPr>
                      <a:r>
                        <a:rPr sz="1000" spc="-10" dirty="0">
                          <a:solidFill>
                            <a:srgbClr val="182129"/>
                          </a:solidFill>
                          <a:latin typeface="Segoe UI"/>
                          <a:cs typeface="Segoe UI"/>
                        </a:rPr>
                        <a:t>32.46%</a:t>
                      </a:r>
                      <a:endParaRPr sz="1000">
                        <a:latin typeface="Segoe UI"/>
                        <a:cs typeface="Segoe UI"/>
                      </a:endParaRPr>
                    </a:p>
                  </a:txBody>
                  <a:tcPr marL="0" marR="0" marT="20320" marB="0">
                    <a:lnT w="9525">
                      <a:solidFill>
                        <a:srgbClr val="BD3878"/>
                      </a:solidFill>
                      <a:prstDash val="solid"/>
                    </a:lnT>
                    <a:lnB w="9525">
                      <a:solidFill>
                        <a:srgbClr val="E3E3E4"/>
                      </a:solidFill>
                      <a:prstDash val="solid"/>
                    </a:lnB>
                  </a:tcPr>
                </a:tc>
                <a:extLst>
                  <a:ext uri="{0D108BD9-81ED-4DB2-BD59-A6C34878D82A}">
                    <a16:rowId xmlns:a16="http://schemas.microsoft.com/office/drawing/2014/main" val="10000"/>
                  </a:ext>
                </a:extLst>
              </a:tr>
              <a:tr h="189865">
                <a:tc>
                  <a:txBody>
                    <a:bodyPr/>
                    <a:lstStyle/>
                    <a:p>
                      <a:pPr marL="46990">
                        <a:lnSpc>
                          <a:spcPct val="100000"/>
                        </a:lnSpc>
                        <a:spcBef>
                          <a:spcPts val="160"/>
                        </a:spcBef>
                      </a:pPr>
                      <a:r>
                        <a:rPr sz="1000" dirty="0">
                          <a:solidFill>
                            <a:srgbClr val="182129"/>
                          </a:solidFill>
                          <a:latin typeface="Segoe UI"/>
                          <a:cs typeface="Segoe UI"/>
                        </a:rPr>
                        <a:t>Los</a:t>
                      </a:r>
                      <a:r>
                        <a:rPr sz="1000" spc="20" dirty="0">
                          <a:solidFill>
                            <a:srgbClr val="182129"/>
                          </a:solidFill>
                          <a:latin typeface="Segoe UI"/>
                          <a:cs typeface="Segoe UI"/>
                        </a:rPr>
                        <a:t> </a:t>
                      </a:r>
                      <a:r>
                        <a:rPr sz="1000" spc="-10" dirty="0">
                          <a:solidFill>
                            <a:srgbClr val="182129"/>
                          </a:solidFill>
                          <a:latin typeface="Segoe UI"/>
                          <a:cs typeface="Segoe UI"/>
                        </a:rPr>
                        <a:t>Angeles</a:t>
                      </a:r>
                      <a:endParaRPr sz="1000">
                        <a:latin typeface="Segoe UI"/>
                        <a:cs typeface="Segoe UI"/>
                      </a:endParaRPr>
                    </a:p>
                  </a:txBody>
                  <a:tcPr marL="0" marR="0" marT="20320" marB="0">
                    <a:lnR w="9525">
                      <a:solidFill>
                        <a:srgbClr val="BD3878"/>
                      </a:solidFill>
                      <a:prstDash val="solid"/>
                    </a:lnR>
                    <a:lnT w="9525">
                      <a:solidFill>
                        <a:srgbClr val="E3E3E4"/>
                      </a:solidFill>
                      <a:prstDash val="solid"/>
                    </a:lnT>
                    <a:lnB w="9525">
                      <a:solidFill>
                        <a:srgbClr val="E3E3E4"/>
                      </a:solidFill>
                      <a:prstDash val="solid"/>
                    </a:lnB>
                    <a:solidFill>
                      <a:srgbClr val="ECECED"/>
                    </a:solidFill>
                  </a:tcPr>
                </a:tc>
                <a:tc>
                  <a:txBody>
                    <a:bodyPr/>
                    <a:lstStyle/>
                    <a:p>
                      <a:pPr marL="228600">
                        <a:lnSpc>
                          <a:spcPct val="100000"/>
                        </a:lnSpc>
                        <a:spcBef>
                          <a:spcPts val="160"/>
                        </a:spcBef>
                      </a:pPr>
                      <a:r>
                        <a:rPr sz="1000" spc="-10" dirty="0">
                          <a:solidFill>
                            <a:srgbClr val="182129"/>
                          </a:solidFill>
                          <a:latin typeface="Segoe UI"/>
                          <a:cs typeface="Segoe UI"/>
                        </a:rPr>
                        <a:t>$10,408.75</a:t>
                      </a:r>
                      <a:endParaRPr sz="1000">
                        <a:latin typeface="Segoe UI"/>
                        <a:cs typeface="Segoe UI"/>
                      </a:endParaRPr>
                    </a:p>
                  </a:txBody>
                  <a:tcPr marL="0" marR="0" marT="20320" marB="0">
                    <a:lnL w="9525">
                      <a:solidFill>
                        <a:srgbClr val="BD3878"/>
                      </a:solidFill>
                      <a:prstDash val="solid"/>
                    </a:lnL>
                    <a:lnT w="9525">
                      <a:solidFill>
                        <a:srgbClr val="E3E3E4"/>
                      </a:solidFill>
                      <a:prstDash val="solid"/>
                    </a:lnT>
                    <a:lnB w="9525">
                      <a:solidFill>
                        <a:srgbClr val="E3E3E4"/>
                      </a:solidFill>
                      <a:prstDash val="solid"/>
                    </a:lnB>
                    <a:solidFill>
                      <a:srgbClr val="ECECED"/>
                    </a:solidFill>
                  </a:tcPr>
                </a:tc>
                <a:tc>
                  <a:txBody>
                    <a:bodyPr/>
                    <a:lstStyle/>
                    <a:p>
                      <a:pPr marL="337820">
                        <a:lnSpc>
                          <a:spcPct val="100000"/>
                        </a:lnSpc>
                        <a:spcBef>
                          <a:spcPts val="160"/>
                        </a:spcBef>
                      </a:pPr>
                      <a:r>
                        <a:rPr sz="1000" spc="-10" dirty="0">
                          <a:solidFill>
                            <a:srgbClr val="182129"/>
                          </a:solidFill>
                          <a:latin typeface="Segoe UI"/>
                          <a:cs typeface="Segoe UI"/>
                        </a:rPr>
                        <a:t>$6,898.61</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L="466090">
                        <a:lnSpc>
                          <a:spcPct val="100000"/>
                        </a:lnSpc>
                        <a:spcBef>
                          <a:spcPts val="160"/>
                        </a:spcBef>
                      </a:pPr>
                      <a:r>
                        <a:rPr sz="1000" spc="-20" dirty="0">
                          <a:solidFill>
                            <a:srgbClr val="182129"/>
                          </a:solidFill>
                          <a:latin typeface="Segoe UI"/>
                          <a:cs typeface="Segoe UI"/>
                        </a:rPr>
                        <a:t>2879</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R="108585" algn="r">
                        <a:lnSpc>
                          <a:spcPct val="100000"/>
                        </a:lnSpc>
                        <a:spcBef>
                          <a:spcPts val="160"/>
                        </a:spcBef>
                      </a:pPr>
                      <a:r>
                        <a:rPr sz="1000" spc="-10" dirty="0">
                          <a:solidFill>
                            <a:srgbClr val="182129"/>
                          </a:solidFill>
                          <a:latin typeface="Segoe UI"/>
                          <a:cs typeface="Segoe UI"/>
                        </a:rPr>
                        <a:t>34.15%</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extLst>
                  <a:ext uri="{0D108BD9-81ED-4DB2-BD59-A6C34878D82A}">
                    <a16:rowId xmlns:a16="http://schemas.microsoft.com/office/drawing/2014/main" val="10001"/>
                  </a:ext>
                </a:extLst>
              </a:tr>
              <a:tr h="189865">
                <a:tc>
                  <a:txBody>
                    <a:bodyPr/>
                    <a:lstStyle/>
                    <a:p>
                      <a:pPr marL="46990">
                        <a:lnSpc>
                          <a:spcPct val="100000"/>
                        </a:lnSpc>
                        <a:spcBef>
                          <a:spcPts val="160"/>
                        </a:spcBef>
                      </a:pPr>
                      <a:r>
                        <a:rPr sz="1000" spc="-10" dirty="0">
                          <a:solidFill>
                            <a:srgbClr val="182129"/>
                          </a:solidFill>
                          <a:latin typeface="Segoe UI"/>
                          <a:cs typeface="Segoe UI"/>
                        </a:rPr>
                        <a:t>Philadelphia</a:t>
                      </a:r>
                      <a:endParaRPr sz="1000">
                        <a:latin typeface="Segoe UI"/>
                        <a:cs typeface="Segoe UI"/>
                      </a:endParaRPr>
                    </a:p>
                  </a:txBody>
                  <a:tcPr marL="0" marR="0" marT="20320" marB="0">
                    <a:lnR w="9525">
                      <a:solidFill>
                        <a:srgbClr val="BD3878"/>
                      </a:solidFill>
                      <a:prstDash val="solid"/>
                    </a:lnR>
                    <a:lnT w="9525">
                      <a:solidFill>
                        <a:srgbClr val="E3E3E4"/>
                      </a:solidFill>
                      <a:prstDash val="solid"/>
                    </a:lnT>
                    <a:lnB w="9525">
                      <a:solidFill>
                        <a:srgbClr val="E3E3E4"/>
                      </a:solidFill>
                      <a:prstDash val="solid"/>
                    </a:lnB>
                  </a:tcPr>
                </a:tc>
                <a:tc>
                  <a:txBody>
                    <a:bodyPr/>
                    <a:lstStyle/>
                    <a:p>
                      <a:pPr marL="262255">
                        <a:lnSpc>
                          <a:spcPct val="100000"/>
                        </a:lnSpc>
                        <a:spcBef>
                          <a:spcPts val="160"/>
                        </a:spcBef>
                      </a:pPr>
                      <a:r>
                        <a:rPr sz="1000" spc="-10" dirty="0">
                          <a:solidFill>
                            <a:srgbClr val="182129"/>
                          </a:solidFill>
                          <a:latin typeface="Segoe UI"/>
                          <a:cs typeface="Segoe UI"/>
                        </a:rPr>
                        <a:t>$7,415.52</a:t>
                      </a:r>
                      <a:endParaRPr sz="1000">
                        <a:latin typeface="Segoe UI"/>
                        <a:cs typeface="Segoe UI"/>
                      </a:endParaRPr>
                    </a:p>
                  </a:txBody>
                  <a:tcPr marL="0" marR="0" marT="20320" marB="0">
                    <a:lnL w="9525">
                      <a:solidFill>
                        <a:srgbClr val="BD3878"/>
                      </a:solidFill>
                      <a:prstDash val="solid"/>
                    </a:lnL>
                    <a:lnT w="9525">
                      <a:solidFill>
                        <a:srgbClr val="E3E3E4"/>
                      </a:solidFill>
                      <a:prstDash val="solid"/>
                    </a:lnT>
                    <a:lnB w="9525">
                      <a:solidFill>
                        <a:srgbClr val="E3E3E4"/>
                      </a:solidFill>
                      <a:prstDash val="solid"/>
                    </a:lnB>
                  </a:tcPr>
                </a:tc>
                <a:tc>
                  <a:txBody>
                    <a:bodyPr/>
                    <a:lstStyle/>
                    <a:p>
                      <a:pPr marL="337820">
                        <a:lnSpc>
                          <a:spcPct val="100000"/>
                        </a:lnSpc>
                        <a:spcBef>
                          <a:spcPts val="160"/>
                        </a:spcBef>
                      </a:pPr>
                      <a:r>
                        <a:rPr sz="1000" spc="-10" dirty="0">
                          <a:solidFill>
                            <a:srgbClr val="182129"/>
                          </a:solidFill>
                          <a:latin typeface="Segoe UI"/>
                          <a:cs typeface="Segoe UI"/>
                        </a:rPr>
                        <a:t>$4,813.82</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L="466090">
                        <a:lnSpc>
                          <a:spcPct val="100000"/>
                        </a:lnSpc>
                        <a:spcBef>
                          <a:spcPts val="160"/>
                        </a:spcBef>
                      </a:pPr>
                      <a:r>
                        <a:rPr sz="1000" spc="-20" dirty="0">
                          <a:solidFill>
                            <a:srgbClr val="182129"/>
                          </a:solidFill>
                          <a:latin typeface="Segoe UI"/>
                          <a:cs typeface="Segoe UI"/>
                        </a:rPr>
                        <a:t>1981</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R="108585" algn="r">
                        <a:lnSpc>
                          <a:spcPct val="100000"/>
                        </a:lnSpc>
                        <a:spcBef>
                          <a:spcPts val="160"/>
                        </a:spcBef>
                      </a:pPr>
                      <a:r>
                        <a:rPr sz="1000" spc="-10" dirty="0">
                          <a:solidFill>
                            <a:srgbClr val="182129"/>
                          </a:solidFill>
                          <a:latin typeface="Segoe UI"/>
                          <a:cs typeface="Segoe UI"/>
                        </a:rPr>
                        <a:t>32.51%</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extLst>
                  <a:ext uri="{0D108BD9-81ED-4DB2-BD59-A6C34878D82A}">
                    <a16:rowId xmlns:a16="http://schemas.microsoft.com/office/drawing/2014/main" val="10002"/>
                  </a:ext>
                </a:extLst>
              </a:tr>
              <a:tr h="189865">
                <a:tc>
                  <a:txBody>
                    <a:bodyPr/>
                    <a:lstStyle/>
                    <a:p>
                      <a:pPr marL="46990">
                        <a:lnSpc>
                          <a:spcPct val="100000"/>
                        </a:lnSpc>
                        <a:spcBef>
                          <a:spcPts val="160"/>
                        </a:spcBef>
                      </a:pPr>
                      <a:r>
                        <a:rPr sz="1000" dirty="0">
                          <a:solidFill>
                            <a:srgbClr val="182129"/>
                          </a:solidFill>
                          <a:latin typeface="Segoe UI"/>
                          <a:cs typeface="Segoe UI"/>
                        </a:rPr>
                        <a:t>San</a:t>
                      </a:r>
                      <a:r>
                        <a:rPr sz="1000" spc="-30" dirty="0">
                          <a:solidFill>
                            <a:srgbClr val="182129"/>
                          </a:solidFill>
                          <a:latin typeface="Segoe UI"/>
                          <a:cs typeface="Segoe UI"/>
                        </a:rPr>
                        <a:t> </a:t>
                      </a:r>
                      <a:r>
                        <a:rPr sz="1000" spc="-10" dirty="0">
                          <a:solidFill>
                            <a:srgbClr val="182129"/>
                          </a:solidFill>
                          <a:latin typeface="Segoe UI"/>
                          <a:cs typeface="Segoe UI"/>
                        </a:rPr>
                        <a:t>Francisco</a:t>
                      </a:r>
                      <a:endParaRPr sz="1000">
                        <a:latin typeface="Segoe UI"/>
                        <a:cs typeface="Segoe UI"/>
                      </a:endParaRPr>
                    </a:p>
                  </a:txBody>
                  <a:tcPr marL="0" marR="0" marT="20320" marB="0">
                    <a:lnR w="9525">
                      <a:solidFill>
                        <a:srgbClr val="BD3878"/>
                      </a:solidFill>
                      <a:prstDash val="solid"/>
                    </a:lnR>
                    <a:lnT w="9525">
                      <a:solidFill>
                        <a:srgbClr val="E3E3E4"/>
                      </a:solidFill>
                      <a:prstDash val="solid"/>
                    </a:lnT>
                    <a:lnB w="9525">
                      <a:solidFill>
                        <a:srgbClr val="E3E3E4"/>
                      </a:solidFill>
                      <a:prstDash val="solid"/>
                    </a:lnB>
                    <a:solidFill>
                      <a:srgbClr val="ECECED"/>
                    </a:solidFill>
                  </a:tcPr>
                </a:tc>
                <a:tc>
                  <a:txBody>
                    <a:bodyPr/>
                    <a:lstStyle/>
                    <a:p>
                      <a:pPr marL="262255">
                        <a:lnSpc>
                          <a:spcPct val="100000"/>
                        </a:lnSpc>
                        <a:spcBef>
                          <a:spcPts val="160"/>
                        </a:spcBef>
                      </a:pPr>
                      <a:r>
                        <a:rPr sz="1000" spc="-10" dirty="0">
                          <a:solidFill>
                            <a:srgbClr val="182129"/>
                          </a:solidFill>
                          <a:latin typeface="Segoe UI"/>
                          <a:cs typeface="Segoe UI"/>
                        </a:rPr>
                        <a:t>$7,018.61</a:t>
                      </a:r>
                      <a:endParaRPr sz="1000">
                        <a:latin typeface="Segoe UI"/>
                        <a:cs typeface="Segoe UI"/>
                      </a:endParaRPr>
                    </a:p>
                  </a:txBody>
                  <a:tcPr marL="0" marR="0" marT="20320" marB="0">
                    <a:lnL w="9525">
                      <a:solidFill>
                        <a:srgbClr val="BD3878"/>
                      </a:solidFill>
                      <a:prstDash val="solid"/>
                    </a:lnL>
                    <a:lnT w="9525">
                      <a:solidFill>
                        <a:srgbClr val="E3E3E4"/>
                      </a:solidFill>
                      <a:prstDash val="solid"/>
                    </a:lnT>
                    <a:lnB w="9525">
                      <a:solidFill>
                        <a:srgbClr val="E3E3E4"/>
                      </a:solidFill>
                      <a:prstDash val="solid"/>
                    </a:lnB>
                    <a:solidFill>
                      <a:srgbClr val="ECECED"/>
                    </a:solidFill>
                  </a:tcPr>
                </a:tc>
                <a:tc>
                  <a:txBody>
                    <a:bodyPr/>
                    <a:lstStyle/>
                    <a:p>
                      <a:pPr marL="337820">
                        <a:lnSpc>
                          <a:spcPct val="100000"/>
                        </a:lnSpc>
                        <a:spcBef>
                          <a:spcPts val="160"/>
                        </a:spcBef>
                      </a:pPr>
                      <a:r>
                        <a:rPr sz="1000" spc="-10" dirty="0">
                          <a:solidFill>
                            <a:srgbClr val="182129"/>
                          </a:solidFill>
                          <a:latin typeface="Segoe UI"/>
                          <a:cs typeface="Segoe UI"/>
                        </a:rPr>
                        <a:t>$4,650.77</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L="466090">
                        <a:lnSpc>
                          <a:spcPct val="100000"/>
                        </a:lnSpc>
                        <a:spcBef>
                          <a:spcPts val="160"/>
                        </a:spcBef>
                      </a:pPr>
                      <a:r>
                        <a:rPr sz="1000" spc="-20" dirty="0">
                          <a:solidFill>
                            <a:srgbClr val="182129"/>
                          </a:solidFill>
                          <a:latin typeface="Segoe UI"/>
                          <a:cs typeface="Segoe UI"/>
                        </a:rPr>
                        <a:t>1935</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R="108585" algn="r">
                        <a:lnSpc>
                          <a:spcPct val="100000"/>
                        </a:lnSpc>
                        <a:spcBef>
                          <a:spcPts val="160"/>
                        </a:spcBef>
                      </a:pPr>
                      <a:r>
                        <a:rPr sz="1000" spc="-10" dirty="0">
                          <a:solidFill>
                            <a:srgbClr val="182129"/>
                          </a:solidFill>
                          <a:latin typeface="Segoe UI"/>
                          <a:cs typeface="Segoe UI"/>
                        </a:rPr>
                        <a:t>34.34%</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extLst>
                  <a:ext uri="{0D108BD9-81ED-4DB2-BD59-A6C34878D82A}">
                    <a16:rowId xmlns:a16="http://schemas.microsoft.com/office/drawing/2014/main" val="10003"/>
                  </a:ext>
                </a:extLst>
              </a:tr>
              <a:tr h="223520">
                <a:tc>
                  <a:txBody>
                    <a:bodyPr/>
                    <a:lstStyle/>
                    <a:p>
                      <a:pPr marL="46990">
                        <a:lnSpc>
                          <a:spcPct val="100000"/>
                        </a:lnSpc>
                        <a:spcBef>
                          <a:spcPts val="160"/>
                        </a:spcBef>
                      </a:pPr>
                      <a:r>
                        <a:rPr sz="1000" spc="-10" dirty="0">
                          <a:solidFill>
                            <a:srgbClr val="182129"/>
                          </a:solidFill>
                          <a:latin typeface="Segoe UI"/>
                          <a:cs typeface="Segoe UI"/>
                        </a:rPr>
                        <a:t>Seattle</a:t>
                      </a:r>
                      <a:endParaRPr sz="1000">
                        <a:latin typeface="Segoe UI"/>
                        <a:cs typeface="Segoe UI"/>
                      </a:endParaRPr>
                    </a:p>
                  </a:txBody>
                  <a:tcPr marL="0" marR="0" marT="20320" marB="0">
                    <a:lnR w="9525">
                      <a:solidFill>
                        <a:srgbClr val="BD3878"/>
                      </a:solidFill>
                      <a:prstDash val="solid"/>
                    </a:lnR>
                    <a:lnT w="9525">
                      <a:solidFill>
                        <a:srgbClr val="E3E3E4"/>
                      </a:solidFill>
                      <a:prstDash val="solid"/>
                    </a:lnT>
                    <a:lnB w="76200">
                      <a:solidFill>
                        <a:srgbClr val="ECECED"/>
                      </a:solidFill>
                      <a:prstDash val="solid"/>
                    </a:lnB>
                  </a:tcPr>
                </a:tc>
                <a:tc>
                  <a:txBody>
                    <a:bodyPr/>
                    <a:lstStyle/>
                    <a:p>
                      <a:pPr marL="262255">
                        <a:lnSpc>
                          <a:spcPct val="100000"/>
                        </a:lnSpc>
                        <a:spcBef>
                          <a:spcPts val="160"/>
                        </a:spcBef>
                      </a:pPr>
                      <a:r>
                        <a:rPr sz="1000" spc="-10" dirty="0">
                          <a:solidFill>
                            <a:srgbClr val="182129"/>
                          </a:solidFill>
                          <a:latin typeface="Segoe UI"/>
                          <a:cs typeface="Segoe UI"/>
                        </a:rPr>
                        <a:t>$5,893.39</a:t>
                      </a:r>
                      <a:endParaRPr sz="1000">
                        <a:latin typeface="Segoe UI"/>
                        <a:cs typeface="Segoe UI"/>
                      </a:endParaRPr>
                    </a:p>
                  </a:txBody>
                  <a:tcPr marL="0" marR="0" marT="20320" marB="0">
                    <a:lnL w="9525">
                      <a:solidFill>
                        <a:srgbClr val="BD3878"/>
                      </a:solidFill>
                      <a:prstDash val="solid"/>
                    </a:lnL>
                    <a:lnT w="9525">
                      <a:solidFill>
                        <a:srgbClr val="E3E3E4"/>
                      </a:solidFill>
                      <a:prstDash val="solid"/>
                    </a:lnT>
                    <a:lnB w="76200">
                      <a:solidFill>
                        <a:srgbClr val="ECECED"/>
                      </a:solidFill>
                      <a:prstDash val="solid"/>
                    </a:lnB>
                  </a:tcPr>
                </a:tc>
                <a:tc>
                  <a:txBody>
                    <a:bodyPr/>
                    <a:lstStyle/>
                    <a:p>
                      <a:pPr marL="337820">
                        <a:lnSpc>
                          <a:spcPct val="100000"/>
                        </a:lnSpc>
                        <a:spcBef>
                          <a:spcPts val="160"/>
                        </a:spcBef>
                      </a:pPr>
                      <a:r>
                        <a:rPr sz="1000" spc="-10" dirty="0">
                          <a:solidFill>
                            <a:srgbClr val="182129"/>
                          </a:solidFill>
                          <a:latin typeface="Segoe UI"/>
                          <a:cs typeface="Segoe UI"/>
                        </a:rPr>
                        <a:t>$3,880.68</a:t>
                      </a:r>
                      <a:endParaRPr sz="1000">
                        <a:latin typeface="Segoe UI"/>
                        <a:cs typeface="Segoe UI"/>
                      </a:endParaRPr>
                    </a:p>
                  </a:txBody>
                  <a:tcPr marL="0" marR="0" marT="20320" marB="0">
                    <a:lnT w="9525">
                      <a:solidFill>
                        <a:srgbClr val="E3E3E4"/>
                      </a:solidFill>
                      <a:prstDash val="solid"/>
                    </a:lnT>
                    <a:lnB w="76200">
                      <a:solidFill>
                        <a:srgbClr val="ECECED"/>
                      </a:solidFill>
                      <a:prstDash val="solid"/>
                    </a:lnB>
                  </a:tcPr>
                </a:tc>
                <a:tc>
                  <a:txBody>
                    <a:bodyPr/>
                    <a:lstStyle/>
                    <a:p>
                      <a:pPr marL="466090">
                        <a:lnSpc>
                          <a:spcPct val="100000"/>
                        </a:lnSpc>
                        <a:spcBef>
                          <a:spcPts val="160"/>
                        </a:spcBef>
                      </a:pPr>
                      <a:r>
                        <a:rPr sz="1000" spc="-20" dirty="0">
                          <a:solidFill>
                            <a:srgbClr val="182129"/>
                          </a:solidFill>
                          <a:latin typeface="Segoe UI"/>
                          <a:cs typeface="Segoe UI"/>
                        </a:rPr>
                        <a:t>1590</a:t>
                      </a:r>
                      <a:endParaRPr sz="1000">
                        <a:latin typeface="Segoe UI"/>
                        <a:cs typeface="Segoe UI"/>
                      </a:endParaRPr>
                    </a:p>
                  </a:txBody>
                  <a:tcPr marL="0" marR="0" marT="20320" marB="0">
                    <a:lnT w="9525">
                      <a:solidFill>
                        <a:srgbClr val="E3E3E4"/>
                      </a:solidFill>
                      <a:prstDash val="solid"/>
                    </a:lnT>
                    <a:lnB w="76200">
                      <a:solidFill>
                        <a:srgbClr val="ECECED"/>
                      </a:solidFill>
                      <a:prstDash val="solid"/>
                    </a:lnB>
                  </a:tcPr>
                </a:tc>
                <a:tc>
                  <a:txBody>
                    <a:bodyPr/>
                    <a:lstStyle/>
                    <a:p>
                      <a:pPr marR="108585" algn="r">
                        <a:lnSpc>
                          <a:spcPct val="100000"/>
                        </a:lnSpc>
                        <a:spcBef>
                          <a:spcPts val="160"/>
                        </a:spcBef>
                      </a:pPr>
                      <a:r>
                        <a:rPr sz="1000" spc="-10" dirty="0">
                          <a:solidFill>
                            <a:srgbClr val="182129"/>
                          </a:solidFill>
                          <a:latin typeface="Segoe UI"/>
                          <a:cs typeface="Segoe UI"/>
                        </a:rPr>
                        <a:t>32.96%</a:t>
                      </a:r>
                      <a:endParaRPr sz="1000">
                        <a:latin typeface="Segoe UI"/>
                        <a:cs typeface="Segoe UI"/>
                      </a:endParaRPr>
                    </a:p>
                  </a:txBody>
                  <a:tcPr marL="0" marR="0" marT="20320" marB="0">
                    <a:lnT w="9525">
                      <a:solidFill>
                        <a:srgbClr val="E3E3E4"/>
                      </a:solidFill>
                      <a:prstDash val="solid"/>
                    </a:lnT>
                    <a:lnB w="76200">
                      <a:solidFill>
                        <a:srgbClr val="ECECED"/>
                      </a:solidFill>
                      <a:prstDash val="solid"/>
                    </a:lnB>
                  </a:tcPr>
                </a:tc>
                <a:extLst>
                  <a:ext uri="{0D108BD9-81ED-4DB2-BD59-A6C34878D82A}">
                    <a16:rowId xmlns:a16="http://schemas.microsoft.com/office/drawing/2014/main" val="10004"/>
                  </a:ext>
                </a:extLst>
              </a:tr>
            </a:tbl>
          </a:graphicData>
        </a:graphic>
      </p:graphicFrame>
      <p:grpSp>
        <p:nvGrpSpPr>
          <p:cNvPr id="89" name="object 89"/>
          <p:cNvGrpSpPr/>
          <p:nvPr/>
        </p:nvGrpSpPr>
        <p:grpSpPr>
          <a:xfrm>
            <a:off x="380999" y="228600"/>
            <a:ext cx="12039600" cy="6858000"/>
            <a:chOff x="380999" y="228600"/>
            <a:chExt cx="12039600" cy="6858000"/>
          </a:xfrm>
        </p:grpSpPr>
        <p:sp>
          <p:nvSpPr>
            <p:cNvPr id="90" name="object 90"/>
            <p:cNvSpPr/>
            <p:nvPr/>
          </p:nvSpPr>
          <p:spPr>
            <a:xfrm>
              <a:off x="6629399" y="7000875"/>
              <a:ext cx="5705475" cy="85725"/>
            </a:xfrm>
            <a:custGeom>
              <a:avLst/>
              <a:gdLst/>
              <a:ahLst/>
              <a:cxnLst/>
              <a:rect l="l" t="t" r="r" b="b"/>
              <a:pathLst>
                <a:path w="5705475" h="85725">
                  <a:moveTo>
                    <a:pt x="5668295" y="85724"/>
                  </a:moveTo>
                  <a:lnTo>
                    <a:pt x="37178" y="85724"/>
                  </a:lnTo>
                  <a:lnTo>
                    <a:pt x="31710" y="84637"/>
                  </a:lnTo>
                  <a:lnTo>
                    <a:pt x="1087" y="54013"/>
                  </a:lnTo>
                  <a:lnTo>
                    <a:pt x="0" y="48546"/>
                  </a:lnTo>
                  <a:lnTo>
                    <a:pt x="0" y="42862"/>
                  </a:lnTo>
                  <a:lnTo>
                    <a:pt x="0" y="37178"/>
                  </a:lnTo>
                  <a:lnTo>
                    <a:pt x="21208" y="5437"/>
                  </a:lnTo>
                  <a:lnTo>
                    <a:pt x="37178" y="0"/>
                  </a:lnTo>
                  <a:lnTo>
                    <a:pt x="5668295" y="0"/>
                  </a:lnTo>
                  <a:lnTo>
                    <a:pt x="5700035" y="21208"/>
                  </a:lnTo>
                  <a:lnTo>
                    <a:pt x="5705473" y="37178"/>
                  </a:lnTo>
                  <a:lnTo>
                    <a:pt x="5705473" y="48546"/>
                  </a:lnTo>
                  <a:lnTo>
                    <a:pt x="5684265" y="80286"/>
                  </a:lnTo>
                  <a:lnTo>
                    <a:pt x="5673762" y="84637"/>
                  </a:lnTo>
                  <a:lnTo>
                    <a:pt x="5668295" y="85724"/>
                  </a:lnTo>
                  <a:close/>
                </a:path>
              </a:pathLst>
            </a:custGeom>
            <a:solidFill>
              <a:srgbClr val="FFFFFF">
                <a:alpha val="50000"/>
              </a:srgbClr>
            </a:solidFill>
          </p:spPr>
          <p:txBody>
            <a:bodyPr wrap="square" lIns="0" tIns="0" rIns="0" bIns="0" rtlCol="0"/>
            <a:lstStyle/>
            <a:p>
              <a:endParaRPr/>
            </a:p>
          </p:txBody>
        </p:sp>
        <p:sp>
          <p:nvSpPr>
            <p:cNvPr id="91" name="object 91"/>
            <p:cNvSpPr/>
            <p:nvPr/>
          </p:nvSpPr>
          <p:spPr>
            <a:xfrm>
              <a:off x="6634162" y="7005637"/>
              <a:ext cx="5162550" cy="76200"/>
            </a:xfrm>
            <a:custGeom>
              <a:avLst/>
              <a:gdLst/>
              <a:ahLst/>
              <a:cxnLst/>
              <a:rect l="l" t="t" r="r" b="b"/>
              <a:pathLst>
                <a:path w="5162550" h="76200">
                  <a:moveTo>
                    <a:pt x="5129501" y="76199"/>
                  </a:moveTo>
                  <a:lnTo>
                    <a:pt x="33047" y="76199"/>
                  </a:lnTo>
                  <a:lnTo>
                    <a:pt x="28187" y="75233"/>
                  </a:lnTo>
                  <a:lnTo>
                    <a:pt x="966" y="48012"/>
                  </a:lnTo>
                  <a:lnTo>
                    <a:pt x="0" y="43152"/>
                  </a:lnTo>
                  <a:lnTo>
                    <a:pt x="0" y="38099"/>
                  </a:lnTo>
                  <a:lnTo>
                    <a:pt x="0" y="33047"/>
                  </a:lnTo>
                  <a:lnTo>
                    <a:pt x="28187" y="966"/>
                  </a:lnTo>
                  <a:lnTo>
                    <a:pt x="33047" y="0"/>
                  </a:lnTo>
                  <a:lnTo>
                    <a:pt x="5129501" y="0"/>
                  </a:lnTo>
                  <a:lnTo>
                    <a:pt x="5161582" y="28187"/>
                  </a:lnTo>
                  <a:lnTo>
                    <a:pt x="5162549" y="33047"/>
                  </a:lnTo>
                  <a:lnTo>
                    <a:pt x="5162549" y="43152"/>
                  </a:lnTo>
                  <a:lnTo>
                    <a:pt x="5134361" y="75233"/>
                  </a:lnTo>
                  <a:lnTo>
                    <a:pt x="5129501" y="76199"/>
                  </a:lnTo>
                  <a:close/>
                </a:path>
              </a:pathLst>
            </a:custGeom>
            <a:solidFill>
              <a:srgbClr val="605D5C">
                <a:alpha val="50000"/>
              </a:srgbClr>
            </a:solidFill>
          </p:spPr>
          <p:txBody>
            <a:bodyPr wrap="square" lIns="0" tIns="0" rIns="0" bIns="0" rtlCol="0"/>
            <a:lstStyle/>
            <a:p>
              <a:endParaRPr/>
            </a:p>
          </p:txBody>
        </p:sp>
        <p:sp>
          <p:nvSpPr>
            <p:cNvPr id="92" name="object 92"/>
            <p:cNvSpPr/>
            <p:nvPr/>
          </p:nvSpPr>
          <p:spPr>
            <a:xfrm>
              <a:off x="6634162" y="7005637"/>
              <a:ext cx="5162550" cy="76200"/>
            </a:xfrm>
            <a:custGeom>
              <a:avLst/>
              <a:gdLst/>
              <a:ahLst/>
              <a:cxnLst/>
              <a:rect l="l" t="t" r="r" b="b"/>
              <a:pathLst>
                <a:path w="5162550" h="76200">
                  <a:moveTo>
                    <a:pt x="0" y="38099"/>
                  </a:moveTo>
                  <a:lnTo>
                    <a:pt x="0" y="33047"/>
                  </a:lnTo>
                  <a:lnTo>
                    <a:pt x="966" y="28187"/>
                  </a:lnTo>
                  <a:lnTo>
                    <a:pt x="2900" y="23519"/>
                  </a:lnTo>
                  <a:lnTo>
                    <a:pt x="4833" y="18851"/>
                  </a:lnTo>
                  <a:lnTo>
                    <a:pt x="7586" y="14731"/>
                  </a:lnTo>
                  <a:lnTo>
                    <a:pt x="11159" y="11159"/>
                  </a:lnTo>
                  <a:lnTo>
                    <a:pt x="14731" y="7586"/>
                  </a:lnTo>
                  <a:lnTo>
                    <a:pt x="18851" y="4833"/>
                  </a:lnTo>
                  <a:lnTo>
                    <a:pt x="23519" y="2900"/>
                  </a:lnTo>
                  <a:lnTo>
                    <a:pt x="28187" y="966"/>
                  </a:lnTo>
                  <a:lnTo>
                    <a:pt x="33047" y="0"/>
                  </a:lnTo>
                  <a:lnTo>
                    <a:pt x="38099" y="0"/>
                  </a:lnTo>
                  <a:lnTo>
                    <a:pt x="5124449" y="0"/>
                  </a:lnTo>
                  <a:lnTo>
                    <a:pt x="5129501" y="0"/>
                  </a:lnTo>
                  <a:lnTo>
                    <a:pt x="5134361" y="966"/>
                  </a:lnTo>
                  <a:lnTo>
                    <a:pt x="5159648" y="23519"/>
                  </a:lnTo>
                  <a:lnTo>
                    <a:pt x="5161582" y="28187"/>
                  </a:lnTo>
                  <a:lnTo>
                    <a:pt x="5162549" y="33047"/>
                  </a:lnTo>
                  <a:lnTo>
                    <a:pt x="5162549" y="38099"/>
                  </a:lnTo>
                  <a:lnTo>
                    <a:pt x="5162549" y="43152"/>
                  </a:lnTo>
                  <a:lnTo>
                    <a:pt x="5161582" y="48012"/>
                  </a:lnTo>
                  <a:lnTo>
                    <a:pt x="5159648" y="52680"/>
                  </a:lnTo>
                  <a:lnTo>
                    <a:pt x="5157714" y="57348"/>
                  </a:lnTo>
                  <a:lnTo>
                    <a:pt x="5124449" y="76199"/>
                  </a:lnTo>
                  <a:lnTo>
                    <a:pt x="38099" y="76199"/>
                  </a:lnTo>
                  <a:lnTo>
                    <a:pt x="4833" y="57348"/>
                  </a:lnTo>
                  <a:lnTo>
                    <a:pt x="0" y="43152"/>
                  </a:lnTo>
                  <a:lnTo>
                    <a:pt x="0" y="38099"/>
                  </a:lnTo>
                  <a:close/>
                </a:path>
              </a:pathLst>
            </a:custGeom>
            <a:ln w="9524">
              <a:solidFill>
                <a:srgbClr val="FFFFFF"/>
              </a:solidFill>
            </a:ln>
          </p:spPr>
          <p:txBody>
            <a:bodyPr wrap="square" lIns="0" tIns="0" rIns="0" bIns="0" rtlCol="0"/>
            <a:lstStyle/>
            <a:p>
              <a:endParaRPr/>
            </a:p>
          </p:txBody>
        </p:sp>
        <p:sp>
          <p:nvSpPr>
            <p:cNvPr id="93" name="object 93"/>
            <p:cNvSpPr/>
            <p:nvPr/>
          </p:nvSpPr>
          <p:spPr>
            <a:xfrm>
              <a:off x="12334873" y="5714999"/>
              <a:ext cx="85725" cy="1285875"/>
            </a:xfrm>
            <a:custGeom>
              <a:avLst/>
              <a:gdLst/>
              <a:ahLst/>
              <a:cxnLst/>
              <a:rect l="l" t="t" r="r" b="b"/>
              <a:pathLst>
                <a:path w="85725" h="1285875">
                  <a:moveTo>
                    <a:pt x="48546" y="1285874"/>
                  </a:moveTo>
                  <a:lnTo>
                    <a:pt x="37178" y="1285874"/>
                  </a:lnTo>
                  <a:lnTo>
                    <a:pt x="31710" y="1284787"/>
                  </a:lnTo>
                  <a:lnTo>
                    <a:pt x="1087" y="1254163"/>
                  </a:lnTo>
                  <a:lnTo>
                    <a:pt x="0" y="1248696"/>
                  </a:lnTo>
                  <a:lnTo>
                    <a:pt x="0" y="1243012"/>
                  </a:lnTo>
                  <a:lnTo>
                    <a:pt x="0" y="37178"/>
                  </a:lnTo>
                  <a:lnTo>
                    <a:pt x="21207" y="5437"/>
                  </a:lnTo>
                  <a:lnTo>
                    <a:pt x="37178" y="0"/>
                  </a:lnTo>
                  <a:lnTo>
                    <a:pt x="48546" y="0"/>
                  </a:lnTo>
                  <a:lnTo>
                    <a:pt x="80286" y="21208"/>
                  </a:lnTo>
                  <a:lnTo>
                    <a:pt x="85724" y="37178"/>
                  </a:lnTo>
                  <a:lnTo>
                    <a:pt x="85724" y="1248696"/>
                  </a:lnTo>
                  <a:lnTo>
                    <a:pt x="64516" y="1280436"/>
                  </a:lnTo>
                  <a:lnTo>
                    <a:pt x="54013" y="1284787"/>
                  </a:lnTo>
                  <a:lnTo>
                    <a:pt x="48546" y="1285874"/>
                  </a:lnTo>
                  <a:close/>
                </a:path>
              </a:pathLst>
            </a:custGeom>
            <a:solidFill>
              <a:srgbClr val="FFFFFF">
                <a:alpha val="50000"/>
              </a:srgbClr>
            </a:solidFill>
          </p:spPr>
          <p:txBody>
            <a:bodyPr wrap="square" lIns="0" tIns="0" rIns="0" bIns="0" rtlCol="0"/>
            <a:lstStyle/>
            <a:p>
              <a:endParaRPr/>
            </a:p>
          </p:txBody>
        </p:sp>
        <p:pic>
          <p:nvPicPr>
            <p:cNvPr id="94" name="object 94"/>
            <p:cNvPicPr/>
            <p:nvPr/>
          </p:nvPicPr>
          <p:blipFill>
            <a:blip r:embed="rId6" cstate="print"/>
            <a:stretch>
              <a:fillRect/>
            </a:stretch>
          </p:blipFill>
          <p:spPr>
            <a:xfrm>
              <a:off x="12334874" y="5714999"/>
              <a:ext cx="85724" cy="95249"/>
            </a:xfrm>
            <a:prstGeom prst="rect">
              <a:avLst/>
            </a:prstGeom>
          </p:spPr>
        </p:pic>
        <p:sp>
          <p:nvSpPr>
            <p:cNvPr id="95" name="object 95"/>
            <p:cNvSpPr/>
            <p:nvPr/>
          </p:nvSpPr>
          <p:spPr>
            <a:xfrm>
              <a:off x="380999" y="228600"/>
              <a:ext cx="11887200" cy="762000"/>
            </a:xfrm>
            <a:custGeom>
              <a:avLst/>
              <a:gdLst/>
              <a:ahLst/>
              <a:cxnLst/>
              <a:rect l="l" t="t" r="r" b="b"/>
              <a:pathLst>
                <a:path w="11887200" h="762000">
                  <a:moveTo>
                    <a:pt x="11887199" y="761999"/>
                  </a:moveTo>
                  <a:lnTo>
                    <a:pt x="0" y="761999"/>
                  </a:lnTo>
                  <a:lnTo>
                    <a:pt x="0" y="0"/>
                  </a:lnTo>
                  <a:lnTo>
                    <a:pt x="11887199" y="0"/>
                  </a:lnTo>
                  <a:lnTo>
                    <a:pt x="11887199" y="761999"/>
                  </a:lnTo>
                  <a:close/>
                </a:path>
              </a:pathLst>
            </a:custGeom>
            <a:solidFill>
              <a:srgbClr val="456073"/>
            </a:solidFill>
          </p:spPr>
          <p:txBody>
            <a:bodyPr wrap="square" lIns="0" tIns="0" rIns="0" bIns="0" rtlCol="0"/>
            <a:lstStyle/>
            <a:p>
              <a:endParaRPr/>
            </a:p>
          </p:txBody>
        </p:sp>
      </p:grpSp>
      <p:graphicFrame>
        <p:nvGraphicFramePr>
          <p:cNvPr id="96" name="object 96"/>
          <p:cNvGraphicFramePr>
            <a:graphicFrameLocks noGrp="1"/>
          </p:cNvGraphicFramePr>
          <p:nvPr/>
        </p:nvGraphicFramePr>
        <p:xfrm>
          <a:off x="628649" y="457200"/>
          <a:ext cx="3779518" cy="399415"/>
        </p:xfrm>
        <a:graphic>
          <a:graphicData uri="http://schemas.openxmlformats.org/drawingml/2006/table">
            <a:tbl>
              <a:tblPr firstRow="1" bandRow="1">
                <a:tableStyleId>{2D5ABB26-0587-4C30-8999-92F81FD0307C}</a:tableStyleId>
              </a:tblPr>
              <a:tblGrid>
                <a:gridCol w="937894">
                  <a:extLst>
                    <a:ext uri="{9D8B030D-6E8A-4147-A177-3AD203B41FA5}">
                      <a16:colId xmlns:a16="http://schemas.microsoft.com/office/drawing/2014/main" val="20000"/>
                    </a:ext>
                  </a:extLst>
                </a:gridCol>
                <a:gridCol w="951865">
                  <a:extLst>
                    <a:ext uri="{9D8B030D-6E8A-4147-A177-3AD203B41FA5}">
                      <a16:colId xmlns:a16="http://schemas.microsoft.com/office/drawing/2014/main" val="20001"/>
                    </a:ext>
                  </a:extLst>
                </a:gridCol>
                <a:gridCol w="951864">
                  <a:extLst>
                    <a:ext uri="{9D8B030D-6E8A-4147-A177-3AD203B41FA5}">
                      <a16:colId xmlns:a16="http://schemas.microsoft.com/office/drawing/2014/main" val="20002"/>
                    </a:ext>
                  </a:extLst>
                </a:gridCol>
                <a:gridCol w="937895">
                  <a:extLst>
                    <a:ext uri="{9D8B030D-6E8A-4147-A177-3AD203B41FA5}">
                      <a16:colId xmlns:a16="http://schemas.microsoft.com/office/drawing/2014/main" val="20003"/>
                    </a:ext>
                  </a:extLst>
                </a:gridCol>
              </a:tblGrid>
              <a:tr h="399415">
                <a:tc>
                  <a:txBody>
                    <a:bodyPr/>
                    <a:lstStyle/>
                    <a:p>
                      <a:pPr marR="4445" algn="ctr">
                        <a:lnSpc>
                          <a:spcPct val="100000"/>
                        </a:lnSpc>
                        <a:spcBef>
                          <a:spcPts val="985"/>
                        </a:spcBef>
                      </a:pPr>
                      <a:r>
                        <a:rPr sz="1000" spc="-20" dirty="0">
                          <a:latin typeface="Segoe UI"/>
                          <a:cs typeface="Segoe UI"/>
                        </a:rPr>
                        <a:t>2021</a:t>
                      </a:r>
                      <a:endParaRPr sz="1000">
                        <a:latin typeface="Segoe UI"/>
                        <a:cs typeface="Segoe UI"/>
                      </a:endParaRPr>
                    </a:p>
                  </a:txBody>
                  <a:tcPr marL="0" marR="0" marT="125095" marB="0">
                    <a:lnL w="9525">
                      <a:solidFill>
                        <a:srgbClr val="706E75"/>
                      </a:solidFill>
                      <a:prstDash val="solid"/>
                    </a:lnL>
                    <a:lnR w="9525">
                      <a:solidFill>
                        <a:srgbClr val="706E75"/>
                      </a:solidFill>
                      <a:prstDash val="solid"/>
                    </a:lnR>
                    <a:lnT w="9525">
                      <a:solidFill>
                        <a:srgbClr val="706E75"/>
                      </a:solidFill>
                      <a:prstDash val="solid"/>
                    </a:lnT>
                    <a:lnB w="9525">
                      <a:solidFill>
                        <a:srgbClr val="706E75"/>
                      </a:solidFill>
                      <a:prstDash val="solid"/>
                    </a:lnB>
                    <a:solidFill>
                      <a:srgbClr val="FFFFFF"/>
                    </a:solidFill>
                  </a:tcPr>
                </a:tc>
                <a:tc>
                  <a:txBody>
                    <a:bodyPr/>
                    <a:lstStyle/>
                    <a:p>
                      <a:pPr marL="1270" algn="ctr">
                        <a:lnSpc>
                          <a:spcPct val="100000"/>
                        </a:lnSpc>
                        <a:spcBef>
                          <a:spcPts val="985"/>
                        </a:spcBef>
                      </a:pPr>
                      <a:r>
                        <a:rPr sz="1000" spc="-20" dirty="0">
                          <a:latin typeface="Segoe UI"/>
                          <a:cs typeface="Segoe UI"/>
                        </a:rPr>
                        <a:t>2022</a:t>
                      </a:r>
                      <a:endParaRPr sz="1000">
                        <a:latin typeface="Segoe UI"/>
                        <a:cs typeface="Segoe UI"/>
                      </a:endParaRPr>
                    </a:p>
                  </a:txBody>
                  <a:tcPr marL="0" marR="0" marT="125095" marB="0">
                    <a:lnL w="9525">
                      <a:solidFill>
                        <a:srgbClr val="706E75"/>
                      </a:solidFill>
                      <a:prstDash val="solid"/>
                    </a:lnL>
                    <a:lnR w="9525">
                      <a:solidFill>
                        <a:srgbClr val="706E75"/>
                      </a:solidFill>
                      <a:prstDash val="solid"/>
                    </a:lnR>
                    <a:lnT w="9525">
                      <a:solidFill>
                        <a:srgbClr val="706E75"/>
                      </a:solidFill>
                      <a:prstDash val="solid"/>
                    </a:lnT>
                    <a:lnB w="9525">
                      <a:solidFill>
                        <a:srgbClr val="706E75"/>
                      </a:solidFill>
                      <a:prstDash val="solid"/>
                    </a:lnB>
                    <a:solidFill>
                      <a:srgbClr val="FFFFFF"/>
                    </a:solidFill>
                  </a:tcPr>
                </a:tc>
                <a:tc>
                  <a:txBody>
                    <a:bodyPr/>
                    <a:lstStyle/>
                    <a:p>
                      <a:pPr marL="1270" algn="ctr">
                        <a:lnSpc>
                          <a:spcPct val="100000"/>
                        </a:lnSpc>
                        <a:spcBef>
                          <a:spcPts val="985"/>
                        </a:spcBef>
                      </a:pPr>
                      <a:r>
                        <a:rPr sz="1000" spc="-20" dirty="0">
                          <a:latin typeface="Segoe UI"/>
                          <a:cs typeface="Segoe UI"/>
                        </a:rPr>
                        <a:t>2023</a:t>
                      </a:r>
                      <a:endParaRPr sz="1000">
                        <a:latin typeface="Segoe UI"/>
                        <a:cs typeface="Segoe UI"/>
                      </a:endParaRPr>
                    </a:p>
                  </a:txBody>
                  <a:tcPr marL="0" marR="0" marT="125095" marB="0">
                    <a:lnL w="9525">
                      <a:solidFill>
                        <a:srgbClr val="706E75"/>
                      </a:solidFill>
                      <a:prstDash val="solid"/>
                    </a:lnL>
                    <a:lnR w="9525">
                      <a:solidFill>
                        <a:srgbClr val="706E75"/>
                      </a:solidFill>
                      <a:prstDash val="solid"/>
                    </a:lnR>
                    <a:lnT w="9525">
                      <a:solidFill>
                        <a:srgbClr val="706E75"/>
                      </a:solidFill>
                      <a:prstDash val="solid"/>
                    </a:lnT>
                    <a:lnB w="9525">
                      <a:solidFill>
                        <a:srgbClr val="706E75"/>
                      </a:solidFill>
                      <a:prstDash val="solid"/>
                    </a:lnB>
                    <a:solidFill>
                      <a:srgbClr val="FFFFFF"/>
                    </a:solidFill>
                  </a:tcPr>
                </a:tc>
                <a:tc>
                  <a:txBody>
                    <a:bodyPr/>
                    <a:lstStyle/>
                    <a:p>
                      <a:pPr marL="15875" algn="ctr">
                        <a:lnSpc>
                          <a:spcPct val="100000"/>
                        </a:lnSpc>
                        <a:spcBef>
                          <a:spcPts val="985"/>
                        </a:spcBef>
                      </a:pPr>
                      <a:r>
                        <a:rPr sz="1000" spc="-20" dirty="0">
                          <a:latin typeface="Segoe UI"/>
                          <a:cs typeface="Segoe UI"/>
                        </a:rPr>
                        <a:t>2024</a:t>
                      </a:r>
                      <a:endParaRPr sz="1000">
                        <a:latin typeface="Segoe UI"/>
                        <a:cs typeface="Segoe UI"/>
                      </a:endParaRPr>
                    </a:p>
                  </a:txBody>
                  <a:tcPr marL="0" marR="0" marT="125095" marB="0">
                    <a:lnL w="9525">
                      <a:solidFill>
                        <a:srgbClr val="706E75"/>
                      </a:solidFill>
                      <a:prstDash val="solid"/>
                    </a:lnL>
                    <a:lnR w="9525">
                      <a:solidFill>
                        <a:srgbClr val="706E75"/>
                      </a:solidFill>
                      <a:prstDash val="solid"/>
                    </a:lnR>
                    <a:lnT w="9525">
                      <a:solidFill>
                        <a:srgbClr val="706E75"/>
                      </a:solidFill>
                      <a:prstDash val="solid"/>
                    </a:lnT>
                    <a:lnB w="9525">
                      <a:solidFill>
                        <a:srgbClr val="706E75"/>
                      </a:solidFill>
                      <a:prstDash val="solid"/>
                    </a:lnB>
                    <a:solidFill>
                      <a:srgbClr val="FFFFFF"/>
                    </a:solidFill>
                  </a:tcPr>
                </a:tc>
                <a:extLst>
                  <a:ext uri="{0D108BD9-81ED-4DB2-BD59-A6C34878D82A}">
                    <a16:rowId xmlns:a16="http://schemas.microsoft.com/office/drawing/2014/main" val="10000"/>
                  </a:ext>
                </a:extLst>
              </a:tr>
            </a:tbl>
          </a:graphicData>
        </a:graphic>
      </p:graphicFrame>
      <p:grpSp>
        <p:nvGrpSpPr>
          <p:cNvPr id="97" name="object 97"/>
          <p:cNvGrpSpPr/>
          <p:nvPr/>
        </p:nvGrpSpPr>
        <p:grpSpPr>
          <a:xfrm>
            <a:off x="7452359" y="228599"/>
            <a:ext cx="2451100" cy="988060"/>
            <a:chOff x="7452359" y="228599"/>
            <a:chExt cx="2451100" cy="988060"/>
          </a:xfrm>
        </p:grpSpPr>
        <p:sp>
          <p:nvSpPr>
            <p:cNvPr id="98" name="object 98"/>
            <p:cNvSpPr/>
            <p:nvPr/>
          </p:nvSpPr>
          <p:spPr>
            <a:xfrm>
              <a:off x="7452347" y="228599"/>
              <a:ext cx="2451100" cy="988060"/>
            </a:xfrm>
            <a:custGeom>
              <a:avLst/>
              <a:gdLst/>
              <a:ahLst/>
              <a:cxnLst/>
              <a:rect l="l" t="t" r="r" b="b"/>
              <a:pathLst>
                <a:path w="2451100" h="988060">
                  <a:moveTo>
                    <a:pt x="2450592" y="0"/>
                  </a:moveTo>
                  <a:lnTo>
                    <a:pt x="2225040" y="0"/>
                  </a:lnTo>
                  <a:lnTo>
                    <a:pt x="2225040" y="762000"/>
                  </a:lnTo>
                  <a:lnTo>
                    <a:pt x="91440" y="762000"/>
                  </a:lnTo>
                  <a:lnTo>
                    <a:pt x="91440" y="0"/>
                  </a:lnTo>
                  <a:lnTo>
                    <a:pt x="0" y="0"/>
                  </a:lnTo>
                  <a:lnTo>
                    <a:pt x="0" y="762000"/>
                  </a:lnTo>
                  <a:lnTo>
                    <a:pt x="0" y="988060"/>
                  </a:lnTo>
                  <a:lnTo>
                    <a:pt x="2450592" y="988060"/>
                  </a:lnTo>
                  <a:lnTo>
                    <a:pt x="2450592" y="762000"/>
                  </a:lnTo>
                  <a:lnTo>
                    <a:pt x="2450592" y="0"/>
                  </a:lnTo>
                  <a:close/>
                </a:path>
              </a:pathLst>
            </a:custGeom>
            <a:solidFill>
              <a:srgbClr val="182129">
                <a:alpha val="30198"/>
              </a:srgbClr>
            </a:solidFill>
          </p:spPr>
          <p:txBody>
            <a:bodyPr wrap="square" lIns="0" tIns="0" rIns="0" bIns="0" rtlCol="0"/>
            <a:lstStyle/>
            <a:p>
              <a:endParaRPr/>
            </a:p>
          </p:txBody>
        </p:sp>
        <p:sp>
          <p:nvSpPr>
            <p:cNvPr id="99" name="object 99"/>
            <p:cNvSpPr/>
            <p:nvPr/>
          </p:nvSpPr>
          <p:spPr>
            <a:xfrm>
              <a:off x="7548562" y="233362"/>
              <a:ext cx="2124075" cy="752475"/>
            </a:xfrm>
            <a:custGeom>
              <a:avLst/>
              <a:gdLst/>
              <a:ahLst/>
              <a:cxnLst/>
              <a:rect l="l" t="t" r="r" b="b"/>
              <a:pathLst>
                <a:path w="2124075" h="752475">
                  <a:moveTo>
                    <a:pt x="0" y="0"/>
                  </a:moveTo>
                  <a:lnTo>
                    <a:pt x="2124074" y="0"/>
                  </a:lnTo>
                  <a:lnTo>
                    <a:pt x="2124074" y="752474"/>
                  </a:lnTo>
                  <a:lnTo>
                    <a:pt x="0" y="752474"/>
                  </a:lnTo>
                  <a:lnTo>
                    <a:pt x="0" y="0"/>
                  </a:lnTo>
                  <a:close/>
                </a:path>
              </a:pathLst>
            </a:custGeom>
            <a:ln w="9524">
              <a:solidFill>
                <a:srgbClr val="000000"/>
              </a:solidFill>
            </a:ln>
          </p:spPr>
          <p:txBody>
            <a:bodyPr wrap="square" lIns="0" tIns="0" rIns="0" bIns="0" rtlCol="0"/>
            <a:lstStyle/>
            <a:p>
              <a:endParaRPr/>
            </a:p>
          </p:txBody>
        </p:sp>
      </p:grpSp>
      <p:sp>
        <p:nvSpPr>
          <p:cNvPr id="100" name="object 100"/>
          <p:cNvSpPr txBox="1"/>
          <p:nvPr/>
        </p:nvSpPr>
        <p:spPr>
          <a:xfrm>
            <a:off x="7664450" y="241493"/>
            <a:ext cx="634365" cy="269240"/>
          </a:xfrm>
          <a:prstGeom prst="rect">
            <a:avLst/>
          </a:prstGeom>
        </p:spPr>
        <p:txBody>
          <a:bodyPr vert="horz" wrap="square" lIns="0" tIns="12065" rIns="0" bIns="0" rtlCol="0">
            <a:spAutoFit/>
          </a:bodyPr>
          <a:lstStyle/>
          <a:p>
            <a:pPr marL="12700">
              <a:lnSpc>
                <a:spcPct val="100000"/>
              </a:lnSpc>
              <a:spcBef>
                <a:spcPts val="95"/>
              </a:spcBef>
            </a:pPr>
            <a:r>
              <a:rPr sz="1600" spc="-60" dirty="0">
                <a:solidFill>
                  <a:srgbClr val="FFFFFF"/>
                </a:solidFill>
                <a:latin typeface="Tahoma"/>
                <a:cs typeface="Tahoma"/>
              </a:rPr>
              <a:t>Factory</a:t>
            </a:r>
            <a:endParaRPr sz="1600">
              <a:latin typeface="Tahoma"/>
              <a:cs typeface="Tahoma"/>
            </a:endParaRPr>
          </a:p>
        </p:txBody>
      </p:sp>
      <p:sp>
        <p:nvSpPr>
          <p:cNvPr id="101" name="object 101"/>
          <p:cNvSpPr/>
          <p:nvPr/>
        </p:nvSpPr>
        <p:spPr>
          <a:xfrm>
            <a:off x="7653337" y="566737"/>
            <a:ext cx="1914525" cy="238125"/>
          </a:xfrm>
          <a:custGeom>
            <a:avLst/>
            <a:gdLst/>
            <a:ahLst/>
            <a:cxnLst/>
            <a:rect l="l" t="t" r="r" b="b"/>
            <a:pathLst>
              <a:path w="1914525" h="238125">
                <a:moveTo>
                  <a:pt x="0" y="0"/>
                </a:moveTo>
                <a:lnTo>
                  <a:pt x="1914524" y="0"/>
                </a:lnTo>
                <a:lnTo>
                  <a:pt x="1914524" y="238124"/>
                </a:lnTo>
                <a:lnTo>
                  <a:pt x="0" y="238124"/>
                </a:lnTo>
                <a:lnTo>
                  <a:pt x="0" y="0"/>
                </a:lnTo>
                <a:close/>
              </a:path>
            </a:pathLst>
          </a:custGeom>
          <a:ln w="9524">
            <a:solidFill>
              <a:srgbClr val="E9E9E9"/>
            </a:solidFill>
          </a:ln>
        </p:spPr>
        <p:txBody>
          <a:bodyPr wrap="square" lIns="0" tIns="0" rIns="0" bIns="0" rtlCol="0"/>
          <a:lstStyle/>
          <a:p>
            <a:endParaRPr/>
          </a:p>
        </p:txBody>
      </p:sp>
      <p:sp>
        <p:nvSpPr>
          <p:cNvPr id="102" name="object 102"/>
          <p:cNvSpPr txBox="1"/>
          <p:nvPr/>
        </p:nvSpPr>
        <p:spPr>
          <a:xfrm>
            <a:off x="7693025" y="593756"/>
            <a:ext cx="184785" cy="177800"/>
          </a:xfrm>
          <a:prstGeom prst="rect">
            <a:avLst/>
          </a:prstGeom>
        </p:spPr>
        <p:txBody>
          <a:bodyPr vert="horz" wrap="square" lIns="0" tIns="12700" rIns="0" bIns="0" rtlCol="0">
            <a:spAutoFit/>
          </a:bodyPr>
          <a:lstStyle/>
          <a:p>
            <a:pPr marL="12700">
              <a:lnSpc>
                <a:spcPct val="100000"/>
              </a:lnSpc>
              <a:spcBef>
                <a:spcPts val="100"/>
              </a:spcBef>
            </a:pPr>
            <a:r>
              <a:rPr sz="1000" spc="-25" dirty="0">
                <a:solidFill>
                  <a:srgbClr val="FFFFFF"/>
                </a:solidFill>
                <a:latin typeface="Times New Roman"/>
                <a:cs typeface="Times New Roman"/>
              </a:rPr>
              <a:t>All</a:t>
            </a:r>
            <a:endParaRPr sz="1000">
              <a:latin typeface="Times New Roman"/>
              <a:cs typeface="Times New Roman"/>
            </a:endParaRPr>
          </a:p>
        </p:txBody>
      </p:sp>
      <p:sp>
        <p:nvSpPr>
          <p:cNvPr id="103" name="object 103"/>
          <p:cNvSpPr txBox="1"/>
          <p:nvPr/>
        </p:nvSpPr>
        <p:spPr>
          <a:xfrm>
            <a:off x="9378949" y="273050"/>
            <a:ext cx="177800" cy="208279"/>
          </a:xfrm>
          <a:prstGeom prst="rect">
            <a:avLst/>
          </a:prstGeom>
        </p:spPr>
        <p:txBody>
          <a:bodyPr vert="horz" wrap="square" lIns="0" tIns="12700" rIns="0" bIns="0" rtlCol="0">
            <a:spAutoFit/>
          </a:bodyPr>
          <a:lstStyle/>
          <a:p>
            <a:pPr marL="12700">
              <a:lnSpc>
                <a:spcPct val="100000"/>
              </a:lnSpc>
              <a:spcBef>
                <a:spcPts val="100"/>
              </a:spcBef>
            </a:pPr>
            <a:r>
              <a:rPr sz="1200" spc="350" dirty="0">
                <a:solidFill>
                  <a:srgbClr val="706E75"/>
                </a:solidFill>
                <a:latin typeface="Arial MT"/>
                <a:cs typeface="Arial MT"/>
              </a:rPr>
              <a:t>V</a:t>
            </a:r>
            <a:endParaRPr sz="1200">
              <a:latin typeface="Arial MT"/>
              <a:cs typeface="Arial MT"/>
            </a:endParaRPr>
          </a:p>
        </p:txBody>
      </p:sp>
      <p:sp>
        <p:nvSpPr>
          <p:cNvPr id="104" name="object 104"/>
          <p:cNvSpPr txBox="1"/>
          <p:nvPr/>
        </p:nvSpPr>
        <p:spPr>
          <a:xfrm>
            <a:off x="9378949" y="622331"/>
            <a:ext cx="152400" cy="177800"/>
          </a:xfrm>
          <a:prstGeom prst="rect">
            <a:avLst/>
          </a:prstGeom>
        </p:spPr>
        <p:txBody>
          <a:bodyPr vert="horz" wrap="square" lIns="0" tIns="12700" rIns="0" bIns="0" rtlCol="0">
            <a:spAutoFit/>
          </a:bodyPr>
          <a:lstStyle/>
          <a:p>
            <a:pPr marL="12700">
              <a:lnSpc>
                <a:spcPct val="100000"/>
              </a:lnSpc>
              <a:spcBef>
                <a:spcPts val="100"/>
              </a:spcBef>
            </a:pPr>
            <a:r>
              <a:rPr sz="1000" spc="280" dirty="0">
                <a:solidFill>
                  <a:srgbClr val="FFFFFF"/>
                </a:solidFill>
                <a:latin typeface="Arial MT"/>
                <a:cs typeface="Arial MT"/>
              </a:rPr>
              <a:t>V</a:t>
            </a:r>
            <a:endParaRPr sz="1000">
              <a:latin typeface="Arial MT"/>
              <a:cs typeface="Arial MT"/>
            </a:endParaRPr>
          </a:p>
        </p:txBody>
      </p:sp>
      <p:grpSp>
        <p:nvGrpSpPr>
          <p:cNvPr id="105" name="object 105"/>
          <p:cNvGrpSpPr/>
          <p:nvPr/>
        </p:nvGrpSpPr>
        <p:grpSpPr>
          <a:xfrm>
            <a:off x="10195559" y="228599"/>
            <a:ext cx="2225040" cy="988060"/>
            <a:chOff x="10195559" y="228599"/>
            <a:chExt cx="2225040" cy="988060"/>
          </a:xfrm>
        </p:grpSpPr>
        <p:sp>
          <p:nvSpPr>
            <p:cNvPr id="106" name="object 106"/>
            <p:cNvSpPr/>
            <p:nvPr/>
          </p:nvSpPr>
          <p:spPr>
            <a:xfrm>
              <a:off x="10195547" y="228599"/>
              <a:ext cx="2225040" cy="988060"/>
            </a:xfrm>
            <a:custGeom>
              <a:avLst/>
              <a:gdLst/>
              <a:ahLst/>
              <a:cxnLst/>
              <a:rect l="l" t="t" r="r" b="b"/>
              <a:pathLst>
                <a:path w="2225040" h="988060">
                  <a:moveTo>
                    <a:pt x="2225040" y="0"/>
                  </a:moveTo>
                  <a:lnTo>
                    <a:pt x="2072640" y="0"/>
                  </a:lnTo>
                  <a:lnTo>
                    <a:pt x="2072640" y="762000"/>
                  </a:lnTo>
                  <a:lnTo>
                    <a:pt x="91440" y="762000"/>
                  </a:lnTo>
                  <a:lnTo>
                    <a:pt x="91440" y="0"/>
                  </a:lnTo>
                  <a:lnTo>
                    <a:pt x="0" y="0"/>
                  </a:lnTo>
                  <a:lnTo>
                    <a:pt x="0" y="762000"/>
                  </a:lnTo>
                  <a:lnTo>
                    <a:pt x="0" y="988060"/>
                  </a:lnTo>
                  <a:lnTo>
                    <a:pt x="2225040" y="988060"/>
                  </a:lnTo>
                  <a:lnTo>
                    <a:pt x="2225040" y="762000"/>
                  </a:lnTo>
                  <a:lnTo>
                    <a:pt x="2225040" y="0"/>
                  </a:lnTo>
                  <a:close/>
                </a:path>
              </a:pathLst>
            </a:custGeom>
            <a:solidFill>
              <a:srgbClr val="182129">
                <a:alpha val="30198"/>
              </a:srgbClr>
            </a:solidFill>
          </p:spPr>
          <p:txBody>
            <a:bodyPr wrap="square" lIns="0" tIns="0" rIns="0" bIns="0" rtlCol="0"/>
            <a:lstStyle/>
            <a:p>
              <a:endParaRPr/>
            </a:p>
          </p:txBody>
        </p:sp>
        <p:sp>
          <p:nvSpPr>
            <p:cNvPr id="107" name="object 107"/>
            <p:cNvSpPr/>
            <p:nvPr/>
          </p:nvSpPr>
          <p:spPr>
            <a:xfrm>
              <a:off x="10291762" y="233362"/>
              <a:ext cx="1971675" cy="752475"/>
            </a:xfrm>
            <a:custGeom>
              <a:avLst/>
              <a:gdLst/>
              <a:ahLst/>
              <a:cxnLst/>
              <a:rect l="l" t="t" r="r" b="b"/>
              <a:pathLst>
                <a:path w="1971675" h="752475">
                  <a:moveTo>
                    <a:pt x="0" y="0"/>
                  </a:moveTo>
                  <a:lnTo>
                    <a:pt x="1971674" y="0"/>
                  </a:lnTo>
                  <a:lnTo>
                    <a:pt x="1971674" y="752474"/>
                  </a:lnTo>
                  <a:lnTo>
                    <a:pt x="0" y="752474"/>
                  </a:lnTo>
                  <a:lnTo>
                    <a:pt x="0" y="0"/>
                  </a:lnTo>
                  <a:close/>
                </a:path>
              </a:pathLst>
            </a:custGeom>
            <a:ln w="9524">
              <a:solidFill>
                <a:srgbClr val="000000"/>
              </a:solidFill>
            </a:ln>
          </p:spPr>
          <p:txBody>
            <a:bodyPr wrap="square" lIns="0" tIns="0" rIns="0" bIns="0" rtlCol="0"/>
            <a:lstStyle/>
            <a:p>
              <a:endParaRPr/>
            </a:p>
          </p:txBody>
        </p:sp>
      </p:grpSp>
      <p:sp>
        <p:nvSpPr>
          <p:cNvPr id="108" name="object 108"/>
          <p:cNvSpPr txBox="1"/>
          <p:nvPr/>
        </p:nvSpPr>
        <p:spPr>
          <a:xfrm>
            <a:off x="10407649" y="241493"/>
            <a:ext cx="1153795" cy="269240"/>
          </a:xfrm>
          <a:prstGeom prst="rect">
            <a:avLst/>
          </a:prstGeom>
        </p:spPr>
        <p:txBody>
          <a:bodyPr vert="horz" wrap="square" lIns="0" tIns="12065" rIns="0" bIns="0" rtlCol="0">
            <a:spAutoFit/>
          </a:bodyPr>
          <a:lstStyle/>
          <a:p>
            <a:pPr marL="12700">
              <a:lnSpc>
                <a:spcPct val="100000"/>
              </a:lnSpc>
              <a:spcBef>
                <a:spcPts val="95"/>
              </a:spcBef>
            </a:pPr>
            <a:r>
              <a:rPr sz="1600" spc="-90" dirty="0">
                <a:solidFill>
                  <a:srgbClr val="FFFFFF"/>
                </a:solidFill>
                <a:latin typeface="Tahoma"/>
                <a:cs typeface="Tahoma"/>
              </a:rPr>
              <a:t>Product</a:t>
            </a:r>
            <a:r>
              <a:rPr sz="1600" spc="-130" dirty="0">
                <a:solidFill>
                  <a:srgbClr val="FFFFFF"/>
                </a:solidFill>
                <a:latin typeface="Tahoma"/>
                <a:cs typeface="Tahoma"/>
              </a:rPr>
              <a:t> </a:t>
            </a:r>
            <a:r>
              <a:rPr sz="1600" spc="-80" dirty="0">
                <a:solidFill>
                  <a:srgbClr val="FFFFFF"/>
                </a:solidFill>
                <a:latin typeface="Tahoma"/>
                <a:cs typeface="Tahoma"/>
              </a:rPr>
              <a:t>Name</a:t>
            </a:r>
            <a:endParaRPr sz="1600">
              <a:latin typeface="Tahoma"/>
              <a:cs typeface="Tahoma"/>
            </a:endParaRPr>
          </a:p>
        </p:txBody>
      </p:sp>
      <p:sp>
        <p:nvSpPr>
          <p:cNvPr id="109" name="object 109"/>
          <p:cNvSpPr/>
          <p:nvPr/>
        </p:nvSpPr>
        <p:spPr>
          <a:xfrm>
            <a:off x="10396536" y="566737"/>
            <a:ext cx="1762125" cy="238125"/>
          </a:xfrm>
          <a:custGeom>
            <a:avLst/>
            <a:gdLst/>
            <a:ahLst/>
            <a:cxnLst/>
            <a:rect l="l" t="t" r="r" b="b"/>
            <a:pathLst>
              <a:path w="1762125" h="238125">
                <a:moveTo>
                  <a:pt x="0" y="0"/>
                </a:moveTo>
                <a:lnTo>
                  <a:pt x="1762124" y="0"/>
                </a:lnTo>
                <a:lnTo>
                  <a:pt x="1762124" y="238124"/>
                </a:lnTo>
                <a:lnTo>
                  <a:pt x="0" y="238124"/>
                </a:lnTo>
                <a:lnTo>
                  <a:pt x="0" y="0"/>
                </a:lnTo>
                <a:close/>
              </a:path>
            </a:pathLst>
          </a:custGeom>
          <a:ln w="9524">
            <a:solidFill>
              <a:srgbClr val="E9E9E9"/>
            </a:solidFill>
          </a:ln>
        </p:spPr>
        <p:txBody>
          <a:bodyPr wrap="square" lIns="0" tIns="0" rIns="0" bIns="0" rtlCol="0"/>
          <a:lstStyle/>
          <a:p>
            <a:endParaRPr/>
          </a:p>
        </p:txBody>
      </p:sp>
      <p:sp>
        <p:nvSpPr>
          <p:cNvPr id="110" name="object 110"/>
          <p:cNvSpPr txBox="1"/>
          <p:nvPr/>
        </p:nvSpPr>
        <p:spPr>
          <a:xfrm>
            <a:off x="10436224" y="593756"/>
            <a:ext cx="184785" cy="177800"/>
          </a:xfrm>
          <a:prstGeom prst="rect">
            <a:avLst/>
          </a:prstGeom>
        </p:spPr>
        <p:txBody>
          <a:bodyPr vert="horz" wrap="square" lIns="0" tIns="12700" rIns="0" bIns="0" rtlCol="0">
            <a:spAutoFit/>
          </a:bodyPr>
          <a:lstStyle/>
          <a:p>
            <a:pPr marL="12700">
              <a:lnSpc>
                <a:spcPct val="100000"/>
              </a:lnSpc>
              <a:spcBef>
                <a:spcPts val="100"/>
              </a:spcBef>
            </a:pPr>
            <a:r>
              <a:rPr sz="1000" spc="-25" dirty="0">
                <a:solidFill>
                  <a:srgbClr val="FFFFFF"/>
                </a:solidFill>
                <a:latin typeface="Times New Roman"/>
                <a:cs typeface="Times New Roman"/>
              </a:rPr>
              <a:t>All</a:t>
            </a:r>
            <a:endParaRPr sz="1000">
              <a:latin typeface="Times New Roman"/>
              <a:cs typeface="Times New Roman"/>
            </a:endParaRPr>
          </a:p>
        </p:txBody>
      </p:sp>
      <p:sp>
        <p:nvSpPr>
          <p:cNvPr id="111" name="object 111"/>
          <p:cNvSpPr txBox="1"/>
          <p:nvPr/>
        </p:nvSpPr>
        <p:spPr>
          <a:xfrm>
            <a:off x="11969749" y="273050"/>
            <a:ext cx="177800" cy="208279"/>
          </a:xfrm>
          <a:prstGeom prst="rect">
            <a:avLst/>
          </a:prstGeom>
        </p:spPr>
        <p:txBody>
          <a:bodyPr vert="horz" wrap="square" lIns="0" tIns="12700" rIns="0" bIns="0" rtlCol="0">
            <a:spAutoFit/>
          </a:bodyPr>
          <a:lstStyle/>
          <a:p>
            <a:pPr marL="12700">
              <a:lnSpc>
                <a:spcPct val="100000"/>
              </a:lnSpc>
              <a:spcBef>
                <a:spcPts val="100"/>
              </a:spcBef>
            </a:pPr>
            <a:r>
              <a:rPr sz="1200" spc="350" dirty="0">
                <a:solidFill>
                  <a:srgbClr val="706E75"/>
                </a:solidFill>
                <a:latin typeface="Arial MT"/>
                <a:cs typeface="Arial MT"/>
              </a:rPr>
              <a:t>V</a:t>
            </a:r>
            <a:endParaRPr sz="1200">
              <a:latin typeface="Arial MT"/>
              <a:cs typeface="Arial MT"/>
            </a:endParaRPr>
          </a:p>
        </p:txBody>
      </p:sp>
      <p:sp>
        <p:nvSpPr>
          <p:cNvPr id="112" name="object 112"/>
          <p:cNvSpPr txBox="1"/>
          <p:nvPr/>
        </p:nvSpPr>
        <p:spPr>
          <a:xfrm>
            <a:off x="11969749" y="622331"/>
            <a:ext cx="152400" cy="177800"/>
          </a:xfrm>
          <a:prstGeom prst="rect">
            <a:avLst/>
          </a:prstGeom>
        </p:spPr>
        <p:txBody>
          <a:bodyPr vert="horz" wrap="square" lIns="0" tIns="12700" rIns="0" bIns="0" rtlCol="0">
            <a:spAutoFit/>
          </a:bodyPr>
          <a:lstStyle/>
          <a:p>
            <a:pPr marL="12700">
              <a:lnSpc>
                <a:spcPct val="100000"/>
              </a:lnSpc>
              <a:spcBef>
                <a:spcPts val="100"/>
              </a:spcBef>
            </a:pPr>
            <a:r>
              <a:rPr sz="1000" spc="280" dirty="0">
                <a:solidFill>
                  <a:srgbClr val="FFFFFF"/>
                </a:solidFill>
                <a:latin typeface="Arial MT"/>
                <a:cs typeface="Arial MT"/>
              </a:rPr>
              <a:t>V</a:t>
            </a:r>
            <a:endParaRPr sz="1000">
              <a:latin typeface="Arial MT"/>
              <a:cs typeface="Arial MT"/>
            </a:endParaRPr>
          </a:p>
        </p:txBody>
      </p:sp>
      <p:grpSp>
        <p:nvGrpSpPr>
          <p:cNvPr id="113" name="object 113"/>
          <p:cNvGrpSpPr/>
          <p:nvPr/>
        </p:nvGrpSpPr>
        <p:grpSpPr>
          <a:xfrm>
            <a:off x="4709159" y="228599"/>
            <a:ext cx="2451100" cy="988060"/>
            <a:chOff x="4709159" y="228599"/>
            <a:chExt cx="2451100" cy="988060"/>
          </a:xfrm>
        </p:grpSpPr>
        <p:sp>
          <p:nvSpPr>
            <p:cNvPr id="114" name="object 114"/>
            <p:cNvSpPr/>
            <p:nvPr/>
          </p:nvSpPr>
          <p:spPr>
            <a:xfrm>
              <a:off x="4709147" y="228599"/>
              <a:ext cx="2451100" cy="988060"/>
            </a:xfrm>
            <a:custGeom>
              <a:avLst/>
              <a:gdLst/>
              <a:ahLst/>
              <a:cxnLst/>
              <a:rect l="l" t="t" r="r" b="b"/>
              <a:pathLst>
                <a:path w="2451100" h="988060">
                  <a:moveTo>
                    <a:pt x="2450592" y="0"/>
                  </a:moveTo>
                  <a:lnTo>
                    <a:pt x="2225040" y="0"/>
                  </a:lnTo>
                  <a:lnTo>
                    <a:pt x="2225040" y="762000"/>
                  </a:lnTo>
                  <a:lnTo>
                    <a:pt x="91440" y="762000"/>
                  </a:lnTo>
                  <a:lnTo>
                    <a:pt x="91440" y="0"/>
                  </a:lnTo>
                  <a:lnTo>
                    <a:pt x="0" y="0"/>
                  </a:lnTo>
                  <a:lnTo>
                    <a:pt x="0" y="762000"/>
                  </a:lnTo>
                  <a:lnTo>
                    <a:pt x="0" y="988060"/>
                  </a:lnTo>
                  <a:lnTo>
                    <a:pt x="2450592" y="988060"/>
                  </a:lnTo>
                  <a:lnTo>
                    <a:pt x="2450592" y="762000"/>
                  </a:lnTo>
                  <a:lnTo>
                    <a:pt x="2450592" y="0"/>
                  </a:lnTo>
                  <a:close/>
                </a:path>
              </a:pathLst>
            </a:custGeom>
            <a:solidFill>
              <a:srgbClr val="182129">
                <a:alpha val="30198"/>
              </a:srgbClr>
            </a:solidFill>
          </p:spPr>
          <p:txBody>
            <a:bodyPr wrap="square" lIns="0" tIns="0" rIns="0" bIns="0" rtlCol="0"/>
            <a:lstStyle/>
            <a:p>
              <a:endParaRPr/>
            </a:p>
          </p:txBody>
        </p:sp>
        <p:sp>
          <p:nvSpPr>
            <p:cNvPr id="115" name="object 115"/>
            <p:cNvSpPr/>
            <p:nvPr/>
          </p:nvSpPr>
          <p:spPr>
            <a:xfrm>
              <a:off x="4805362" y="233362"/>
              <a:ext cx="2124075" cy="752475"/>
            </a:xfrm>
            <a:custGeom>
              <a:avLst/>
              <a:gdLst/>
              <a:ahLst/>
              <a:cxnLst/>
              <a:rect l="l" t="t" r="r" b="b"/>
              <a:pathLst>
                <a:path w="2124075" h="752475">
                  <a:moveTo>
                    <a:pt x="0" y="0"/>
                  </a:moveTo>
                  <a:lnTo>
                    <a:pt x="2124074" y="0"/>
                  </a:lnTo>
                  <a:lnTo>
                    <a:pt x="2124074" y="752474"/>
                  </a:lnTo>
                  <a:lnTo>
                    <a:pt x="0" y="752474"/>
                  </a:lnTo>
                  <a:lnTo>
                    <a:pt x="0" y="0"/>
                  </a:lnTo>
                  <a:close/>
                </a:path>
              </a:pathLst>
            </a:custGeom>
            <a:ln w="9524">
              <a:solidFill>
                <a:srgbClr val="000000"/>
              </a:solidFill>
            </a:ln>
          </p:spPr>
          <p:txBody>
            <a:bodyPr wrap="square" lIns="0" tIns="0" rIns="0" bIns="0" rtlCol="0"/>
            <a:lstStyle/>
            <a:p>
              <a:endParaRPr/>
            </a:p>
          </p:txBody>
        </p:sp>
      </p:grpSp>
      <p:sp>
        <p:nvSpPr>
          <p:cNvPr id="116" name="object 116"/>
          <p:cNvSpPr txBox="1"/>
          <p:nvPr/>
        </p:nvSpPr>
        <p:spPr>
          <a:xfrm>
            <a:off x="4921249" y="241493"/>
            <a:ext cx="670560" cy="269240"/>
          </a:xfrm>
          <a:prstGeom prst="rect">
            <a:avLst/>
          </a:prstGeom>
        </p:spPr>
        <p:txBody>
          <a:bodyPr vert="horz" wrap="square" lIns="0" tIns="12065" rIns="0" bIns="0" rtlCol="0">
            <a:spAutoFit/>
          </a:bodyPr>
          <a:lstStyle/>
          <a:p>
            <a:pPr marL="12700">
              <a:lnSpc>
                <a:spcPct val="100000"/>
              </a:lnSpc>
              <a:spcBef>
                <a:spcPts val="95"/>
              </a:spcBef>
            </a:pPr>
            <a:r>
              <a:rPr sz="1600" spc="-50" dirty="0">
                <a:solidFill>
                  <a:srgbClr val="FFFFFF"/>
                </a:solidFill>
                <a:latin typeface="Tahoma"/>
                <a:cs typeface="Tahoma"/>
              </a:rPr>
              <a:t>Division</a:t>
            </a:r>
            <a:endParaRPr sz="1600">
              <a:latin typeface="Tahoma"/>
              <a:cs typeface="Tahoma"/>
            </a:endParaRPr>
          </a:p>
        </p:txBody>
      </p:sp>
      <p:sp>
        <p:nvSpPr>
          <p:cNvPr id="117" name="object 117"/>
          <p:cNvSpPr/>
          <p:nvPr/>
        </p:nvSpPr>
        <p:spPr>
          <a:xfrm>
            <a:off x="4910137" y="566737"/>
            <a:ext cx="1914525" cy="238125"/>
          </a:xfrm>
          <a:custGeom>
            <a:avLst/>
            <a:gdLst/>
            <a:ahLst/>
            <a:cxnLst/>
            <a:rect l="l" t="t" r="r" b="b"/>
            <a:pathLst>
              <a:path w="1914525" h="238125">
                <a:moveTo>
                  <a:pt x="0" y="0"/>
                </a:moveTo>
                <a:lnTo>
                  <a:pt x="1914524" y="0"/>
                </a:lnTo>
                <a:lnTo>
                  <a:pt x="1914524" y="238124"/>
                </a:lnTo>
                <a:lnTo>
                  <a:pt x="0" y="238124"/>
                </a:lnTo>
                <a:lnTo>
                  <a:pt x="0" y="0"/>
                </a:lnTo>
                <a:close/>
              </a:path>
            </a:pathLst>
          </a:custGeom>
          <a:ln w="9524">
            <a:solidFill>
              <a:srgbClr val="E9E9E9"/>
            </a:solidFill>
          </a:ln>
        </p:spPr>
        <p:txBody>
          <a:bodyPr wrap="square" lIns="0" tIns="0" rIns="0" bIns="0" rtlCol="0"/>
          <a:lstStyle/>
          <a:p>
            <a:endParaRPr/>
          </a:p>
        </p:txBody>
      </p:sp>
      <p:sp>
        <p:nvSpPr>
          <p:cNvPr id="118" name="object 118"/>
          <p:cNvSpPr txBox="1"/>
          <p:nvPr/>
        </p:nvSpPr>
        <p:spPr>
          <a:xfrm>
            <a:off x="4949824" y="593756"/>
            <a:ext cx="184785" cy="177800"/>
          </a:xfrm>
          <a:prstGeom prst="rect">
            <a:avLst/>
          </a:prstGeom>
        </p:spPr>
        <p:txBody>
          <a:bodyPr vert="horz" wrap="square" lIns="0" tIns="12700" rIns="0" bIns="0" rtlCol="0">
            <a:spAutoFit/>
          </a:bodyPr>
          <a:lstStyle/>
          <a:p>
            <a:pPr marL="12700">
              <a:lnSpc>
                <a:spcPct val="100000"/>
              </a:lnSpc>
              <a:spcBef>
                <a:spcPts val="100"/>
              </a:spcBef>
            </a:pPr>
            <a:r>
              <a:rPr sz="1000" spc="-25" dirty="0">
                <a:solidFill>
                  <a:srgbClr val="FFFFFF"/>
                </a:solidFill>
                <a:latin typeface="Times New Roman"/>
                <a:cs typeface="Times New Roman"/>
              </a:rPr>
              <a:t>All</a:t>
            </a:r>
            <a:endParaRPr sz="1000">
              <a:latin typeface="Times New Roman"/>
              <a:cs typeface="Times New Roman"/>
            </a:endParaRPr>
          </a:p>
        </p:txBody>
      </p:sp>
      <p:sp>
        <p:nvSpPr>
          <p:cNvPr id="119" name="object 119"/>
          <p:cNvSpPr txBox="1"/>
          <p:nvPr/>
        </p:nvSpPr>
        <p:spPr>
          <a:xfrm>
            <a:off x="6635750" y="273050"/>
            <a:ext cx="177800" cy="208279"/>
          </a:xfrm>
          <a:prstGeom prst="rect">
            <a:avLst/>
          </a:prstGeom>
        </p:spPr>
        <p:txBody>
          <a:bodyPr vert="horz" wrap="square" lIns="0" tIns="12700" rIns="0" bIns="0" rtlCol="0">
            <a:spAutoFit/>
          </a:bodyPr>
          <a:lstStyle/>
          <a:p>
            <a:pPr marL="12700">
              <a:lnSpc>
                <a:spcPct val="100000"/>
              </a:lnSpc>
              <a:spcBef>
                <a:spcPts val="100"/>
              </a:spcBef>
            </a:pPr>
            <a:r>
              <a:rPr sz="1200" spc="350" dirty="0">
                <a:solidFill>
                  <a:srgbClr val="706E75"/>
                </a:solidFill>
                <a:latin typeface="Arial MT"/>
                <a:cs typeface="Arial MT"/>
              </a:rPr>
              <a:t>V</a:t>
            </a:r>
            <a:endParaRPr sz="1200">
              <a:latin typeface="Arial MT"/>
              <a:cs typeface="Arial MT"/>
            </a:endParaRPr>
          </a:p>
        </p:txBody>
      </p:sp>
      <p:sp>
        <p:nvSpPr>
          <p:cNvPr id="120" name="object 120"/>
          <p:cNvSpPr txBox="1"/>
          <p:nvPr/>
        </p:nvSpPr>
        <p:spPr>
          <a:xfrm>
            <a:off x="6635750" y="622331"/>
            <a:ext cx="152400" cy="177800"/>
          </a:xfrm>
          <a:prstGeom prst="rect">
            <a:avLst/>
          </a:prstGeom>
        </p:spPr>
        <p:txBody>
          <a:bodyPr vert="horz" wrap="square" lIns="0" tIns="12700" rIns="0" bIns="0" rtlCol="0">
            <a:spAutoFit/>
          </a:bodyPr>
          <a:lstStyle/>
          <a:p>
            <a:pPr marL="12700">
              <a:lnSpc>
                <a:spcPct val="100000"/>
              </a:lnSpc>
              <a:spcBef>
                <a:spcPts val="100"/>
              </a:spcBef>
            </a:pPr>
            <a:r>
              <a:rPr sz="1000" spc="280" dirty="0">
                <a:solidFill>
                  <a:srgbClr val="FFFFFF"/>
                </a:solidFill>
                <a:latin typeface="Arial MT"/>
                <a:cs typeface="Arial MT"/>
              </a:rPr>
              <a:t>V</a:t>
            </a:r>
            <a:endParaRPr sz="100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6449" y="305283"/>
            <a:ext cx="87693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35" dirty="0">
                <a:solidFill>
                  <a:srgbClr val="FFFFFF"/>
                </a:solidFill>
                <a:latin typeface="Segoe UI"/>
                <a:cs typeface="Segoe UI"/>
              </a:rPr>
              <a:t> </a:t>
            </a:r>
            <a:r>
              <a:rPr sz="900" spc="-20" dirty="0">
                <a:solidFill>
                  <a:srgbClr val="FFFFFF"/>
                </a:solidFill>
                <a:latin typeface="Segoe UI"/>
                <a:cs typeface="Segoe UI"/>
              </a:rPr>
              <a:t>Desktop</a:t>
            </a:r>
            <a:endParaRPr sz="900">
              <a:latin typeface="Segoe UI"/>
              <a:cs typeface="Segoe UI"/>
            </a:endParaRPr>
          </a:p>
        </p:txBody>
      </p:sp>
      <p:sp>
        <p:nvSpPr>
          <p:cNvPr id="3" name="object 3"/>
          <p:cNvSpPr/>
          <p:nvPr/>
        </p:nvSpPr>
        <p:spPr>
          <a:xfrm>
            <a:off x="228600" y="22860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FFFFFF"/>
          </a:solidFill>
        </p:spPr>
        <p:txBody>
          <a:bodyPr wrap="square" lIns="0" tIns="0" rIns="0" bIns="0" rtlCol="0"/>
          <a:lstStyle/>
          <a:p>
            <a:endParaRPr/>
          </a:p>
        </p:txBody>
      </p:sp>
      <p:sp>
        <p:nvSpPr>
          <p:cNvPr id="4" name="object 4"/>
          <p:cNvSpPr txBox="1"/>
          <p:nvPr/>
        </p:nvSpPr>
        <p:spPr>
          <a:xfrm>
            <a:off x="1763712" y="952563"/>
            <a:ext cx="1042669"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666666"/>
                </a:solidFill>
                <a:latin typeface="Tahoma"/>
                <a:cs typeface="Tahoma"/>
              </a:rPr>
              <a:t>Total</a:t>
            </a:r>
            <a:r>
              <a:rPr sz="1400" spc="-100" dirty="0">
                <a:solidFill>
                  <a:srgbClr val="666666"/>
                </a:solidFill>
                <a:latin typeface="Tahoma"/>
                <a:cs typeface="Tahoma"/>
              </a:rPr>
              <a:t> </a:t>
            </a:r>
            <a:r>
              <a:rPr sz="1400" spc="-25" dirty="0">
                <a:solidFill>
                  <a:srgbClr val="666666"/>
                </a:solidFill>
                <a:latin typeface="Tahoma"/>
                <a:cs typeface="Tahoma"/>
              </a:rPr>
              <a:t>Sales</a:t>
            </a:r>
            <a:r>
              <a:rPr sz="1400" spc="-80" dirty="0">
                <a:solidFill>
                  <a:srgbClr val="666666"/>
                </a:solidFill>
                <a:latin typeface="Tahoma"/>
                <a:cs typeface="Tahoma"/>
              </a:rPr>
              <a:t> </a:t>
            </a:r>
            <a:r>
              <a:rPr sz="1400" spc="-40" dirty="0">
                <a:solidFill>
                  <a:srgbClr val="666666"/>
                </a:solidFill>
                <a:latin typeface="Tahoma"/>
                <a:cs typeface="Tahoma"/>
              </a:rPr>
              <a:t>CY</a:t>
            </a:r>
            <a:endParaRPr sz="1400">
              <a:latin typeface="Tahoma"/>
              <a:cs typeface="Tahoma"/>
            </a:endParaRPr>
          </a:p>
        </p:txBody>
      </p:sp>
      <p:sp>
        <p:nvSpPr>
          <p:cNvPr id="5" name="object 5"/>
          <p:cNvSpPr/>
          <p:nvPr/>
        </p:nvSpPr>
        <p:spPr>
          <a:xfrm>
            <a:off x="581025" y="1171574"/>
            <a:ext cx="3409950" cy="838200"/>
          </a:xfrm>
          <a:custGeom>
            <a:avLst/>
            <a:gdLst/>
            <a:ahLst/>
            <a:cxnLst/>
            <a:rect l="l" t="t" r="r" b="b"/>
            <a:pathLst>
              <a:path w="3409950" h="838200">
                <a:moveTo>
                  <a:pt x="3409949" y="838199"/>
                </a:moveTo>
                <a:lnTo>
                  <a:pt x="0" y="838199"/>
                </a:lnTo>
                <a:lnTo>
                  <a:pt x="1136649" y="809299"/>
                </a:lnTo>
                <a:lnTo>
                  <a:pt x="2273299" y="454467"/>
                </a:lnTo>
                <a:lnTo>
                  <a:pt x="3409949" y="0"/>
                </a:lnTo>
                <a:lnTo>
                  <a:pt x="3409949" y="838199"/>
                </a:lnTo>
                <a:close/>
              </a:path>
            </a:pathLst>
          </a:custGeom>
          <a:solidFill>
            <a:srgbClr val="93607D">
              <a:alpha val="20999"/>
            </a:srgbClr>
          </a:solidFill>
        </p:spPr>
        <p:txBody>
          <a:bodyPr wrap="square" lIns="0" tIns="0" rIns="0" bIns="0" rtlCol="0"/>
          <a:lstStyle/>
          <a:p>
            <a:endParaRPr/>
          </a:p>
        </p:txBody>
      </p:sp>
      <p:sp>
        <p:nvSpPr>
          <p:cNvPr id="6" name="object 6"/>
          <p:cNvSpPr txBox="1"/>
          <p:nvPr/>
        </p:nvSpPr>
        <p:spPr>
          <a:xfrm>
            <a:off x="1473199" y="1720850"/>
            <a:ext cx="1624330" cy="208279"/>
          </a:xfrm>
          <a:prstGeom prst="rect">
            <a:avLst/>
          </a:prstGeom>
        </p:spPr>
        <p:txBody>
          <a:bodyPr vert="horz" wrap="square" lIns="0" tIns="12700" rIns="0" bIns="0" rtlCol="0">
            <a:spAutoFit/>
          </a:bodyPr>
          <a:lstStyle/>
          <a:p>
            <a:pPr marL="12700">
              <a:lnSpc>
                <a:spcPct val="100000"/>
              </a:lnSpc>
              <a:spcBef>
                <a:spcPts val="100"/>
              </a:spcBef>
            </a:pPr>
            <a:r>
              <a:rPr sz="1200" b="1" spc="-20" dirty="0">
                <a:solidFill>
                  <a:srgbClr val="252423"/>
                </a:solidFill>
                <a:latin typeface="Segoe UI"/>
                <a:cs typeface="Segoe UI"/>
              </a:rPr>
              <a:t>Target: </a:t>
            </a:r>
            <a:r>
              <a:rPr sz="1200" b="1" spc="-25" dirty="0">
                <a:solidFill>
                  <a:srgbClr val="252423"/>
                </a:solidFill>
                <a:latin typeface="Segoe UI"/>
                <a:cs typeface="Segoe UI"/>
              </a:rPr>
              <a:t>45000</a:t>
            </a:r>
            <a:r>
              <a:rPr sz="1200" b="1" spc="-95" dirty="0">
                <a:solidFill>
                  <a:srgbClr val="252423"/>
                </a:solidFill>
                <a:latin typeface="Segoe UI"/>
                <a:cs typeface="Segoe UI"/>
              </a:rPr>
              <a:t> </a:t>
            </a:r>
            <a:r>
              <a:rPr sz="1200" spc="-10" dirty="0">
                <a:solidFill>
                  <a:srgbClr val="252423"/>
                </a:solidFill>
                <a:latin typeface="Segoe UI"/>
                <a:cs typeface="Segoe UI"/>
              </a:rPr>
              <a:t>(+2.13%)</a:t>
            </a:r>
            <a:endParaRPr sz="1200">
              <a:latin typeface="Segoe UI"/>
              <a:cs typeface="Segoe UI"/>
            </a:endParaRPr>
          </a:p>
        </p:txBody>
      </p:sp>
      <p:sp>
        <p:nvSpPr>
          <p:cNvPr id="7" name="object 7"/>
          <p:cNvSpPr txBox="1"/>
          <p:nvPr/>
        </p:nvSpPr>
        <p:spPr>
          <a:xfrm>
            <a:off x="1285874" y="1092200"/>
            <a:ext cx="2000250" cy="711200"/>
          </a:xfrm>
          <a:prstGeom prst="rect">
            <a:avLst/>
          </a:prstGeom>
        </p:spPr>
        <p:txBody>
          <a:bodyPr vert="horz" wrap="square" lIns="0" tIns="12700" rIns="0" bIns="0" rtlCol="0">
            <a:spAutoFit/>
          </a:bodyPr>
          <a:lstStyle/>
          <a:p>
            <a:pPr marL="38100">
              <a:lnSpc>
                <a:spcPct val="100000"/>
              </a:lnSpc>
              <a:spcBef>
                <a:spcPts val="100"/>
              </a:spcBef>
            </a:pPr>
            <a:r>
              <a:rPr sz="4500" spc="-210" dirty="0">
                <a:solidFill>
                  <a:srgbClr val="93607D"/>
                </a:solidFill>
                <a:latin typeface="Tahoma"/>
                <a:cs typeface="Tahoma"/>
              </a:rPr>
              <a:t>$45,959</a:t>
            </a:r>
            <a:r>
              <a:rPr sz="1350" spc="-315" baseline="58641" dirty="0">
                <a:solidFill>
                  <a:srgbClr val="93607D"/>
                </a:solidFill>
                <a:latin typeface="Arial MT"/>
                <a:cs typeface="Arial MT"/>
              </a:rPr>
              <a:t></a:t>
            </a:r>
            <a:endParaRPr sz="1350" baseline="58641">
              <a:latin typeface="Arial MT"/>
              <a:cs typeface="Arial MT"/>
            </a:endParaRPr>
          </a:p>
        </p:txBody>
      </p:sp>
      <p:grpSp>
        <p:nvGrpSpPr>
          <p:cNvPr id="8" name="object 8"/>
          <p:cNvGrpSpPr/>
          <p:nvPr/>
        </p:nvGrpSpPr>
        <p:grpSpPr>
          <a:xfrm>
            <a:off x="4099559" y="1051560"/>
            <a:ext cx="1993900" cy="1158240"/>
            <a:chOff x="4099559" y="1051560"/>
            <a:chExt cx="1993900" cy="1158240"/>
          </a:xfrm>
        </p:grpSpPr>
        <p:sp>
          <p:nvSpPr>
            <p:cNvPr id="9" name="object 9"/>
            <p:cNvSpPr/>
            <p:nvPr/>
          </p:nvSpPr>
          <p:spPr>
            <a:xfrm>
              <a:off x="4099547" y="1051559"/>
              <a:ext cx="1993900" cy="1158240"/>
            </a:xfrm>
            <a:custGeom>
              <a:avLst/>
              <a:gdLst/>
              <a:ahLst/>
              <a:cxnLst/>
              <a:rect l="l" t="t" r="r" b="b"/>
              <a:pathLst>
                <a:path w="1993900" h="1158239">
                  <a:moveTo>
                    <a:pt x="1993392" y="0"/>
                  </a:moveTo>
                  <a:lnTo>
                    <a:pt x="1767840" y="0"/>
                  </a:lnTo>
                  <a:lnTo>
                    <a:pt x="1767840" y="91440"/>
                  </a:lnTo>
                  <a:lnTo>
                    <a:pt x="1767840" y="1005840"/>
                  </a:lnTo>
                  <a:lnTo>
                    <a:pt x="91440" y="1005840"/>
                  </a:lnTo>
                  <a:lnTo>
                    <a:pt x="91440" y="91440"/>
                  </a:lnTo>
                  <a:lnTo>
                    <a:pt x="1767840" y="91440"/>
                  </a:lnTo>
                  <a:lnTo>
                    <a:pt x="1767840" y="0"/>
                  </a:lnTo>
                  <a:lnTo>
                    <a:pt x="0" y="0"/>
                  </a:lnTo>
                  <a:lnTo>
                    <a:pt x="0" y="91440"/>
                  </a:lnTo>
                  <a:lnTo>
                    <a:pt x="0" y="1005840"/>
                  </a:lnTo>
                  <a:lnTo>
                    <a:pt x="0" y="1158240"/>
                  </a:lnTo>
                  <a:lnTo>
                    <a:pt x="1993392" y="1158240"/>
                  </a:lnTo>
                  <a:lnTo>
                    <a:pt x="1993392" y="1005840"/>
                  </a:lnTo>
                  <a:lnTo>
                    <a:pt x="1993392" y="91440"/>
                  </a:lnTo>
                  <a:lnTo>
                    <a:pt x="1993392" y="0"/>
                  </a:lnTo>
                  <a:close/>
                </a:path>
              </a:pathLst>
            </a:custGeom>
            <a:solidFill>
              <a:srgbClr val="182129">
                <a:alpha val="30198"/>
              </a:srgbClr>
            </a:solidFill>
          </p:spPr>
          <p:txBody>
            <a:bodyPr wrap="square" lIns="0" tIns="0" rIns="0" bIns="0" rtlCol="0"/>
            <a:lstStyle/>
            <a:p>
              <a:endParaRPr/>
            </a:p>
          </p:txBody>
        </p:sp>
        <p:sp>
          <p:nvSpPr>
            <p:cNvPr id="10" name="object 10"/>
            <p:cNvSpPr/>
            <p:nvPr/>
          </p:nvSpPr>
          <p:spPr>
            <a:xfrm>
              <a:off x="4195762" y="1147762"/>
              <a:ext cx="1666875" cy="904875"/>
            </a:xfrm>
            <a:custGeom>
              <a:avLst/>
              <a:gdLst/>
              <a:ahLst/>
              <a:cxnLst/>
              <a:rect l="l" t="t" r="r" b="b"/>
              <a:pathLst>
                <a:path w="1666875" h="904875">
                  <a:moveTo>
                    <a:pt x="0" y="0"/>
                  </a:moveTo>
                  <a:lnTo>
                    <a:pt x="1666874" y="0"/>
                  </a:lnTo>
                  <a:lnTo>
                    <a:pt x="1666874" y="904874"/>
                  </a:lnTo>
                  <a:lnTo>
                    <a:pt x="0" y="904874"/>
                  </a:lnTo>
                  <a:lnTo>
                    <a:pt x="0" y="0"/>
                  </a:lnTo>
                  <a:close/>
                </a:path>
              </a:pathLst>
            </a:custGeom>
            <a:ln w="9524">
              <a:solidFill>
                <a:srgbClr val="000000"/>
              </a:solidFill>
            </a:ln>
          </p:spPr>
          <p:txBody>
            <a:bodyPr wrap="square" lIns="0" tIns="0" rIns="0" bIns="0" rtlCol="0"/>
            <a:lstStyle/>
            <a:p>
              <a:endParaRPr/>
            </a:p>
          </p:txBody>
        </p:sp>
      </p:grpSp>
      <p:sp>
        <p:nvSpPr>
          <p:cNvPr id="11" name="object 11"/>
          <p:cNvSpPr txBox="1"/>
          <p:nvPr/>
        </p:nvSpPr>
        <p:spPr>
          <a:xfrm>
            <a:off x="4200525" y="1216660"/>
            <a:ext cx="1657350" cy="831215"/>
          </a:xfrm>
          <a:prstGeom prst="rect">
            <a:avLst/>
          </a:prstGeom>
          <a:solidFill>
            <a:srgbClr val="FFFFFF"/>
          </a:solidFill>
        </p:spPr>
        <p:txBody>
          <a:bodyPr vert="horz" wrap="square" lIns="0" tIns="0" rIns="0" bIns="0" rtlCol="0">
            <a:spAutoFit/>
          </a:bodyPr>
          <a:lstStyle/>
          <a:p>
            <a:pPr algn="ctr">
              <a:lnSpc>
                <a:spcPts val="4125"/>
              </a:lnSpc>
            </a:pPr>
            <a:r>
              <a:rPr sz="3450" spc="-25" dirty="0">
                <a:solidFill>
                  <a:srgbClr val="252423"/>
                </a:solidFill>
                <a:latin typeface="Trebuchet MS"/>
                <a:cs typeface="Trebuchet MS"/>
              </a:rPr>
              <a:t>10K</a:t>
            </a:r>
            <a:endParaRPr sz="3450">
              <a:latin typeface="Trebuchet MS"/>
              <a:cs typeface="Trebuchet MS"/>
            </a:endParaRPr>
          </a:p>
          <a:p>
            <a:pPr marL="1905" algn="ctr">
              <a:lnSpc>
                <a:spcPct val="100000"/>
              </a:lnSpc>
              <a:spcBef>
                <a:spcPts val="385"/>
              </a:spcBef>
            </a:pPr>
            <a:r>
              <a:rPr sz="1400" b="1" spc="-25" dirty="0">
                <a:solidFill>
                  <a:srgbClr val="706E75"/>
                </a:solidFill>
                <a:latin typeface="Segoe UI"/>
                <a:cs typeface="Segoe UI"/>
              </a:rPr>
              <a:t>Total</a:t>
            </a:r>
            <a:r>
              <a:rPr sz="1400" b="1" spc="-60" dirty="0">
                <a:solidFill>
                  <a:srgbClr val="706E75"/>
                </a:solidFill>
                <a:latin typeface="Segoe UI"/>
                <a:cs typeface="Segoe UI"/>
              </a:rPr>
              <a:t> </a:t>
            </a:r>
            <a:r>
              <a:rPr sz="1400" b="1" spc="-10" dirty="0">
                <a:solidFill>
                  <a:srgbClr val="706E75"/>
                </a:solidFill>
                <a:latin typeface="Segoe UI"/>
                <a:cs typeface="Segoe UI"/>
              </a:rPr>
              <a:t>Orders</a:t>
            </a:r>
            <a:endParaRPr sz="1400">
              <a:latin typeface="Segoe UI"/>
              <a:cs typeface="Segoe UI"/>
            </a:endParaRPr>
          </a:p>
        </p:txBody>
      </p:sp>
      <p:grpSp>
        <p:nvGrpSpPr>
          <p:cNvPr id="12" name="object 12"/>
          <p:cNvGrpSpPr/>
          <p:nvPr/>
        </p:nvGrpSpPr>
        <p:grpSpPr>
          <a:xfrm>
            <a:off x="6080759" y="1051560"/>
            <a:ext cx="2298700" cy="1231900"/>
            <a:chOff x="6080759" y="1051560"/>
            <a:chExt cx="2298700" cy="1231900"/>
          </a:xfrm>
        </p:grpSpPr>
        <p:sp>
          <p:nvSpPr>
            <p:cNvPr id="13" name="object 13"/>
            <p:cNvSpPr/>
            <p:nvPr/>
          </p:nvSpPr>
          <p:spPr>
            <a:xfrm>
              <a:off x="6080747" y="1051559"/>
              <a:ext cx="2298700" cy="1231900"/>
            </a:xfrm>
            <a:custGeom>
              <a:avLst/>
              <a:gdLst/>
              <a:ahLst/>
              <a:cxnLst/>
              <a:rect l="l" t="t" r="r" b="b"/>
              <a:pathLst>
                <a:path w="2298700" h="1231900">
                  <a:moveTo>
                    <a:pt x="2298192" y="0"/>
                  </a:moveTo>
                  <a:lnTo>
                    <a:pt x="2072640" y="0"/>
                  </a:lnTo>
                  <a:lnTo>
                    <a:pt x="2072640" y="91440"/>
                  </a:lnTo>
                  <a:lnTo>
                    <a:pt x="2072640" y="1005840"/>
                  </a:lnTo>
                  <a:lnTo>
                    <a:pt x="91440" y="1005840"/>
                  </a:lnTo>
                  <a:lnTo>
                    <a:pt x="91440" y="91440"/>
                  </a:lnTo>
                  <a:lnTo>
                    <a:pt x="2072640" y="91440"/>
                  </a:lnTo>
                  <a:lnTo>
                    <a:pt x="2072640" y="0"/>
                  </a:lnTo>
                  <a:lnTo>
                    <a:pt x="0" y="0"/>
                  </a:lnTo>
                  <a:lnTo>
                    <a:pt x="0" y="91440"/>
                  </a:lnTo>
                  <a:lnTo>
                    <a:pt x="0" y="1005840"/>
                  </a:lnTo>
                  <a:lnTo>
                    <a:pt x="0" y="1231900"/>
                  </a:lnTo>
                  <a:lnTo>
                    <a:pt x="2298192" y="1231900"/>
                  </a:lnTo>
                  <a:lnTo>
                    <a:pt x="2298192" y="1005840"/>
                  </a:lnTo>
                  <a:lnTo>
                    <a:pt x="2298192" y="91440"/>
                  </a:lnTo>
                  <a:lnTo>
                    <a:pt x="2298192" y="0"/>
                  </a:lnTo>
                  <a:close/>
                </a:path>
              </a:pathLst>
            </a:custGeom>
            <a:solidFill>
              <a:srgbClr val="182129">
                <a:alpha val="30198"/>
              </a:srgbClr>
            </a:solidFill>
          </p:spPr>
          <p:txBody>
            <a:bodyPr wrap="square" lIns="0" tIns="0" rIns="0" bIns="0" rtlCol="0"/>
            <a:lstStyle/>
            <a:p>
              <a:endParaRPr/>
            </a:p>
          </p:txBody>
        </p:sp>
        <p:sp>
          <p:nvSpPr>
            <p:cNvPr id="14" name="object 14"/>
            <p:cNvSpPr/>
            <p:nvPr/>
          </p:nvSpPr>
          <p:spPr>
            <a:xfrm>
              <a:off x="6176962" y="1147762"/>
              <a:ext cx="1971675" cy="904875"/>
            </a:xfrm>
            <a:custGeom>
              <a:avLst/>
              <a:gdLst/>
              <a:ahLst/>
              <a:cxnLst/>
              <a:rect l="l" t="t" r="r" b="b"/>
              <a:pathLst>
                <a:path w="1971675" h="904875">
                  <a:moveTo>
                    <a:pt x="0" y="0"/>
                  </a:moveTo>
                  <a:lnTo>
                    <a:pt x="1971674" y="0"/>
                  </a:lnTo>
                  <a:lnTo>
                    <a:pt x="1971674" y="904874"/>
                  </a:lnTo>
                  <a:lnTo>
                    <a:pt x="0" y="904874"/>
                  </a:lnTo>
                  <a:lnTo>
                    <a:pt x="0" y="0"/>
                  </a:lnTo>
                  <a:close/>
                </a:path>
              </a:pathLst>
            </a:custGeom>
            <a:ln w="9524">
              <a:solidFill>
                <a:srgbClr val="000000"/>
              </a:solidFill>
            </a:ln>
          </p:spPr>
          <p:txBody>
            <a:bodyPr wrap="square" lIns="0" tIns="0" rIns="0" bIns="0" rtlCol="0"/>
            <a:lstStyle/>
            <a:p>
              <a:endParaRPr/>
            </a:p>
          </p:txBody>
        </p:sp>
      </p:grpSp>
      <p:sp>
        <p:nvSpPr>
          <p:cNvPr id="15" name="object 15"/>
          <p:cNvSpPr txBox="1"/>
          <p:nvPr/>
        </p:nvSpPr>
        <p:spPr>
          <a:xfrm>
            <a:off x="6181724" y="1216660"/>
            <a:ext cx="1962150" cy="831215"/>
          </a:xfrm>
          <a:prstGeom prst="rect">
            <a:avLst/>
          </a:prstGeom>
          <a:solidFill>
            <a:srgbClr val="FFFFFF"/>
          </a:solidFill>
        </p:spPr>
        <p:txBody>
          <a:bodyPr vert="horz" wrap="square" lIns="0" tIns="0" rIns="0" bIns="0" rtlCol="0">
            <a:spAutoFit/>
          </a:bodyPr>
          <a:lstStyle/>
          <a:p>
            <a:pPr marL="556895">
              <a:lnSpc>
                <a:spcPts val="4125"/>
              </a:lnSpc>
            </a:pPr>
            <a:r>
              <a:rPr sz="3450" spc="-20" dirty="0">
                <a:solidFill>
                  <a:srgbClr val="252423"/>
                </a:solidFill>
                <a:latin typeface="Trebuchet MS"/>
                <a:cs typeface="Trebuchet MS"/>
              </a:rPr>
              <a:t>$47K</a:t>
            </a:r>
            <a:endParaRPr sz="3450">
              <a:latin typeface="Trebuchet MS"/>
              <a:cs typeface="Trebuchet MS"/>
            </a:endParaRPr>
          </a:p>
          <a:p>
            <a:pPr marL="566420">
              <a:lnSpc>
                <a:spcPct val="100000"/>
              </a:lnSpc>
              <a:spcBef>
                <a:spcPts val="385"/>
              </a:spcBef>
            </a:pPr>
            <a:r>
              <a:rPr sz="1400" b="1" spc="-25" dirty="0">
                <a:solidFill>
                  <a:srgbClr val="706E75"/>
                </a:solidFill>
                <a:latin typeface="Segoe UI"/>
                <a:cs typeface="Segoe UI"/>
              </a:rPr>
              <a:t>Total</a:t>
            </a:r>
            <a:r>
              <a:rPr sz="1400" b="1" spc="-60" dirty="0">
                <a:solidFill>
                  <a:srgbClr val="706E75"/>
                </a:solidFill>
                <a:latin typeface="Segoe UI"/>
                <a:cs typeface="Segoe UI"/>
              </a:rPr>
              <a:t> </a:t>
            </a:r>
            <a:r>
              <a:rPr sz="1400" b="1" spc="-20" dirty="0">
                <a:solidFill>
                  <a:srgbClr val="706E75"/>
                </a:solidFill>
                <a:latin typeface="Segoe UI"/>
                <a:cs typeface="Segoe UI"/>
              </a:rPr>
              <a:t>Cost</a:t>
            </a:r>
            <a:endParaRPr sz="1400">
              <a:latin typeface="Segoe UI"/>
              <a:cs typeface="Segoe UI"/>
            </a:endParaRPr>
          </a:p>
        </p:txBody>
      </p:sp>
      <p:grpSp>
        <p:nvGrpSpPr>
          <p:cNvPr id="16" name="object 16"/>
          <p:cNvGrpSpPr/>
          <p:nvPr/>
        </p:nvGrpSpPr>
        <p:grpSpPr>
          <a:xfrm>
            <a:off x="8366759" y="1051560"/>
            <a:ext cx="2146300" cy="1158240"/>
            <a:chOff x="8366759" y="1051560"/>
            <a:chExt cx="2146300" cy="1158240"/>
          </a:xfrm>
        </p:grpSpPr>
        <p:sp>
          <p:nvSpPr>
            <p:cNvPr id="17" name="object 17"/>
            <p:cNvSpPr/>
            <p:nvPr/>
          </p:nvSpPr>
          <p:spPr>
            <a:xfrm>
              <a:off x="8366747" y="1051559"/>
              <a:ext cx="2146300" cy="1158240"/>
            </a:xfrm>
            <a:custGeom>
              <a:avLst/>
              <a:gdLst/>
              <a:ahLst/>
              <a:cxnLst/>
              <a:rect l="l" t="t" r="r" b="b"/>
              <a:pathLst>
                <a:path w="2146300" h="1158239">
                  <a:moveTo>
                    <a:pt x="2145792" y="0"/>
                  </a:moveTo>
                  <a:lnTo>
                    <a:pt x="1920240" y="0"/>
                  </a:lnTo>
                  <a:lnTo>
                    <a:pt x="1920240" y="91440"/>
                  </a:lnTo>
                  <a:lnTo>
                    <a:pt x="1920240" y="1005840"/>
                  </a:lnTo>
                  <a:lnTo>
                    <a:pt x="91440" y="1005840"/>
                  </a:lnTo>
                  <a:lnTo>
                    <a:pt x="91440" y="91440"/>
                  </a:lnTo>
                  <a:lnTo>
                    <a:pt x="1920240" y="91440"/>
                  </a:lnTo>
                  <a:lnTo>
                    <a:pt x="1920240" y="0"/>
                  </a:lnTo>
                  <a:lnTo>
                    <a:pt x="0" y="0"/>
                  </a:lnTo>
                  <a:lnTo>
                    <a:pt x="0" y="91440"/>
                  </a:lnTo>
                  <a:lnTo>
                    <a:pt x="0" y="1005840"/>
                  </a:lnTo>
                  <a:lnTo>
                    <a:pt x="0" y="1158240"/>
                  </a:lnTo>
                  <a:lnTo>
                    <a:pt x="2145792" y="1158240"/>
                  </a:lnTo>
                  <a:lnTo>
                    <a:pt x="2145792" y="1005840"/>
                  </a:lnTo>
                  <a:lnTo>
                    <a:pt x="2145792" y="91440"/>
                  </a:lnTo>
                  <a:lnTo>
                    <a:pt x="2145792" y="0"/>
                  </a:lnTo>
                  <a:close/>
                </a:path>
              </a:pathLst>
            </a:custGeom>
            <a:solidFill>
              <a:srgbClr val="182129">
                <a:alpha val="30198"/>
              </a:srgbClr>
            </a:solidFill>
          </p:spPr>
          <p:txBody>
            <a:bodyPr wrap="square" lIns="0" tIns="0" rIns="0" bIns="0" rtlCol="0"/>
            <a:lstStyle/>
            <a:p>
              <a:endParaRPr/>
            </a:p>
          </p:txBody>
        </p:sp>
        <p:sp>
          <p:nvSpPr>
            <p:cNvPr id="18" name="object 18"/>
            <p:cNvSpPr/>
            <p:nvPr/>
          </p:nvSpPr>
          <p:spPr>
            <a:xfrm>
              <a:off x="8462962" y="1147762"/>
              <a:ext cx="1819275" cy="904875"/>
            </a:xfrm>
            <a:custGeom>
              <a:avLst/>
              <a:gdLst/>
              <a:ahLst/>
              <a:cxnLst/>
              <a:rect l="l" t="t" r="r" b="b"/>
              <a:pathLst>
                <a:path w="1819275" h="904875">
                  <a:moveTo>
                    <a:pt x="0" y="0"/>
                  </a:moveTo>
                  <a:lnTo>
                    <a:pt x="1819274" y="0"/>
                  </a:lnTo>
                  <a:lnTo>
                    <a:pt x="1819274" y="904874"/>
                  </a:lnTo>
                  <a:lnTo>
                    <a:pt x="0" y="904874"/>
                  </a:lnTo>
                  <a:lnTo>
                    <a:pt x="0" y="0"/>
                  </a:lnTo>
                  <a:close/>
                </a:path>
              </a:pathLst>
            </a:custGeom>
            <a:ln w="9524">
              <a:solidFill>
                <a:srgbClr val="000000"/>
              </a:solidFill>
            </a:ln>
          </p:spPr>
          <p:txBody>
            <a:bodyPr wrap="square" lIns="0" tIns="0" rIns="0" bIns="0" rtlCol="0"/>
            <a:lstStyle/>
            <a:p>
              <a:endParaRPr/>
            </a:p>
          </p:txBody>
        </p:sp>
      </p:grpSp>
      <p:sp>
        <p:nvSpPr>
          <p:cNvPr id="19" name="object 19"/>
          <p:cNvSpPr txBox="1"/>
          <p:nvPr/>
        </p:nvSpPr>
        <p:spPr>
          <a:xfrm>
            <a:off x="8467725" y="1216660"/>
            <a:ext cx="1805305" cy="831215"/>
          </a:xfrm>
          <a:prstGeom prst="rect">
            <a:avLst/>
          </a:prstGeom>
          <a:solidFill>
            <a:srgbClr val="FFFFFF"/>
          </a:solidFill>
        </p:spPr>
        <p:txBody>
          <a:bodyPr vert="horz" wrap="square" lIns="0" tIns="0" rIns="0" bIns="0" rtlCol="0">
            <a:spAutoFit/>
          </a:bodyPr>
          <a:lstStyle/>
          <a:p>
            <a:pPr marL="4445" algn="ctr">
              <a:lnSpc>
                <a:spcPts val="4125"/>
              </a:lnSpc>
            </a:pPr>
            <a:r>
              <a:rPr sz="3450" spc="-25" dirty="0">
                <a:solidFill>
                  <a:srgbClr val="252423"/>
                </a:solidFill>
                <a:latin typeface="Trebuchet MS"/>
                <a:cs typeface="Trebuchet MS"/>
              </a:rPr>
              <a:t>38K</a:t>
            </a:r>
            <a:endParaRPr sz="3450">
              <a:latin typeface="Trebuchet MS"/>
              <a:cs typeface="Trebuchet MS"/>
            </a:endParaRPr>
          </a:p>
          <a:p>
            <a:pPr algn="ctr">
              <a:lnSpc>
                <a:spcPct val="100000"/>
              </a:lnSpc>
              <a:spcBef>
                <a:spcPts val="385"/>
              </a:spcBef>
            </a:pPr>
            <a:r>
              <a:rPr sz="1400" b="1" dirty="0">
                <a:solidFill>
                  <a:srgbClr val="706E75"/>
                </a:solidFill>
                <a:latin typeface="Segoe UI"/>
                <a:cs typeface="Segoe UI"/>
              </a:rPr>
              <a:t>Quantity</a:t>
            </a:r>
            <a:r>
              <a:rPr sz="1400" b="1" spc="-45" dirty="0">
                <a:solidFill>
                  <a:srgbClr val="706E75"/>
                </a:solidFill>
                <a:latin typeface="Segoe UI"/>
                <a:cs typeface="Segoe UI"/>
              </a:rPr>
              <a:t> </a:t>
            </a:r>
            <a:r>
              <a:rPr sz="1400" b="1" spc="-20" dirty="0">
                <a:solidFill>
                  <a:srgbClr val="706E75"/>
                </a:solidFill>
                <a:latin typeface="Segoe UI"/>
                <a:cs typeface="Segoe UI"/>
              </a:rPr>
              <a:t>Sold</a:t>
            </a:r>
            <a:endParaRPr sz="1400">
              <a:latin typeface="Segoe UI"/>
              <a:cs typeface="Segoe UI"/>
            </a:endParaRPr>
          </a:p>
        </p:txBody>
      </p:sp>
      <p:grpSp>
        <p:nvGrpSpPr>
          <p:cNvPr id="20" name="object 20"/>
          <p:cNvGrpSpPr/>
          <p:nvPr/>
        </p:nvGrpSpPr>
        <p:grpSpPr>
          <a:xfrm>
            <a:off x="10500359" y="1051560"/>
            <a:ext cx="1920239" cy="1231900"/>
            <a:chOff x="10500359" y="1051560"/>
            <a:chExt cx="1920239" cy="1231900"/>
          </a:xfrm>
        </p:grpSpPr>
        <p:sp>
          <p:nvSpPr>
            <p:cNvPr id="21" name="object 21"/>
            <p:cNvSpPr/>
            <p:nvPr/>
          </p:nvSpPr>
          <p:spPr>
            <a:xfrm>
              <a:off x="10500347" y="1051559"/>
              <a:ext cx="1920239" cy="1231900"/>
            </a:xfrm>
            <a:custGeom>
              <a:avLst/>
              <a:gdLst/>
              <a:ahLst/>
              <a:cxnLst/>
              <a:rect l="l" t="t" r="r" b="b"/>
              <a:pathLst>
                <a:path w="1920240" h="1231900">
                  <a:moveTo>
                    <a:pt x="1920240" y="0"/>
                  </a:moveTo>
                  <a:lnTo>
                    <a:pt x="1767840" y="0"/>
                  </a:lnTo>
                  <a:lnTo>
                    <a:pt x="1767840" y="91440"/>
                  </a:lnTo>
                  <a:lnTo>
                    <a:pt x="1767840" y="1005840"/>
                  </a:lnTo>
                  <a:lnTo>
                    <a:pt x="91440" y="1005840"/>
                  </a:lnTo>
                  <a:lnTo>
                    <a:pt x="91440" y="91440"/>
                  </a:lnTo>
                  <a:lnTo>
                    <a:pt x="1767840" y="91440"/>
                  </a:lnTo>
                  <a:lnTo>
                    <a:pt x="1767840" y="0"/>
                  </a:lnTo>
                  <a:lnTo>
                    <a:pt x="0" y="0"/>
                  </a:lnTo>
                  <a:lnTo>
                    <a:pt x="0" y="91440"/>
                  </a:lnTo>
                  <a:lnTo>
                    <a:pt x="0" y="1005840"/>
                  </a:lnTo>
                  <a:lnTo>
                    <a:pt x="0" y="1231900"/>
                  </a:lnTo>
                  <a:lnTo>
                    <a:pt x="1920240" y="1231900"/>
                  </a:lnTo>
                  <a:lnTo>
                    <a:pt x="1920240" y="1005840"/>
                  </a:lnTo>
                  <a:lnTo>
                    <a:pt x="1920240" y="91440"/>
                  </a:lnTo>
                  <a:lnTo>
                    <a:pt x="1920240" y="0"/>
                  </a:lnTo>
                  <a:close/>
                </a:path>
              </a:pathLst>
            </a:custGeom>
            <a:solidFill>
              <a:srgbClr val="182129">
                <a:alpha val="30198"/>
              </a:srgbClr>
            </a:solidFill>
          </p:spPr>
          <p:txBody>
            <a:bodyPr wrap="square" lIns="0" tIns="0" rIns="0" bIns="0" rtlCol="0"/>
            <a:lstStyle/>
            <a:p>
              <a:endParaRPr/>
            </a:p>
          </p:txBody>
        </p:sp>
        <p:sp>
          <p:nvSpPr>
            <p:cNvPr id="22" name="object 22"/>
            <p:cNvSpPr/>
            <p:nvPr/>
          </p:nvSpPr>
          <p:spPr>
            <a:xfrm>
              <a:off x="10596562" y="1147762"/>
              <a:ext cx="1666875" cy="904875"/>
            </a:xfrm>
            <a:custGeom>
              <a:avLst/>
              <a:gdLst/>
              <a:ahLst/>
              <a:cxnLst/>
              <a:rect l="l" t="t" r="r" b="b"/>
              <a:pathLst>
                <a:path w="1666875" h="904875">
                  <a:moveTo>
                    <a:pt x="0" y="0"/>
                  </a:moveTo>
                  <a:lnTo>
                    <a:pt x="1666874" y="0"/>
                  </a:lnTo>
                  <a:lnTo>
                    <a:pt x="1666874" y="904874"/>
                  </a:lnTo>
                  <a:lnTo>
                    <a:pt x="0" y="904874"/>
                  </a:lnTo>
                  <a:lnTo>
                    <a:pt x="0" y="0"/>
                  </a:lnTo>
                  <a:close/>
                </a:path>
              </a:pathLst>
            </a:custGeom>
            <a:ln w="9524">
              <a:solidFill>
                <a:srgbClr val="000000"/>
              </a:solidFill>
            </a:ln>
          </p:spPr>
          <p:txBody>
            <a:bodyPr wrap="square" lIns="0" tIns="0" rIns="0" bIns="0" rtlCol="0"/>
            <a:lstStyle/>
            <a:p>
              <a:endParaRPr/>
            </a:p>
          </p:txBody>
        </p:sp>
      </p:grpSp>
      <p:sp>
        <p:nvSpPr>
          <p:cNvPr id="23" name="object 23"/>
          <p:cNvSpPr txBox="1"/>
          <p:nvPr/>
        </p:nvSpPr>
        <p:spPr>
          <a:xfrm>
            <a:off x="10601324" y="1216660"/>
            <a:ext cx="1657350" cy="831215"/>
          </a:xfrm>
          <a:prstGeom prst="rect">
            <a:avLst/>
          </a:prstGeom>
          <a:solidFill>
            <a:srgbClr val="FFFFFF"/>
          </a:solidFill>
        </p:spPr>
        <p:txBody>
          <a:bodyPr vert="horz" wrap="square" lIns="0" tIns="66040" rIns="0" bIns="0" rtlCol="0">
            <a:spAutoFit/>
          </a:bodyPr>
          <a:lstStyle/>
          <a:p>
            <a:pPr algn="ctr">
              <a:lnSpc>
                <a:spcPct val="100000"/>
              </a:lnSpc>
              <a:spcBef>
                <a:spcPts val="520"/>
              </a:spcBef>
            </a:pPr>
            <a:r>
              <a:rPr sz="2800" spc="-25" dirty="0">
                <a:solidFill>
                  <a:srgbClr val="252423"/>
                </a:solidFill>
                <a:latin typeface="Trebuchet MS"/>
                <a:cs typeface="Trebuchet MS"/>
              </a:rPr>
              <a:t>66%</a:t>
            </a:r>
            <a:endParaRPr sz="2800">
              <a:latin typeface="Trebuchet MS"/>
              <a:cs typeface="Trebuchet MS"/>
            </a:endParaRPr>
          </a:p>
          <a:p>
            <a:pPr algn="ctr">
              <a:lnSpc>
                <a:spcPct val="100000"/>
              </a:lnSpc>
              <a:spcBef>
                <a:spcPts val="440"/>
              </a:spcBef>
            </a:pPr>
            <a:r>
              <a:rPr sz="1100" b="1" dirty="0">
                <a:solidFill>
                  <a:srgbClr val="706E75"/>
                </a:solidFill>
                <a:latin typeface="Segoe UI"/>
                <a:cs typeface="Segoe UI"/>
              </a:rPr>
              <a:t>Gross</a:t>
            </a:r>
            <a:r>
              <a:rPr sz="1100" b="1" spc="50" dirty="0">
                <a:solidFill>
                  <a:srgbClr val="706E75"/>
                </a:solidFill>
                <a:latin typeface="Segoe UI"/>
                <a:cs typeface="Segoe UI"/>
              </a:rPr>
              <a:t> </a:t>
            </a:r>
            <a:r>
              <a:rPr sz="1100" b="1" dirty="0">
                <a:solidFill>
                  <a:srgbClr val="706E75"/>
                </a:solidFill>
                <a:latin typeface="Segoe UI"/>
                <a:cs typeface="Segoe UI"/>
              </a:rPr>
              <a:t>Profit</a:t>
            </a:r>
            <a:r>
              <a:rPr sz="1100" b="1" spc="35" dirty="0">
                <a:solidFill>
                  <a:srgbClr val="706E75"/>
                </a:solidFill>
                <a:latin typeface="Segoe UI"/>
                <a:cs typeface="Segoe UI"/>
              </a:rPr>
              <a:t> </a:t>
            </a:r>
            <a:r>
              <a:rPr sz="1100" b="1" dirty="0">
                <a:solidFill>
                  <a:srgbClr val="706E75"/>
                </a:solidFill>
                <a:latin typeface="Segoe UI"/>
                <a:cs typeface="Segoe UI"/>
              </a:rPr>
              <a:t>Margin</a:t>
            </a:r>
            <a:r>
              <a:rPr sz="1100" b="1" spc="20" dirty="0">
                <a:solidFill>
                  <a:srgbClr val="706E75"/>
                </a:solidFill>
                <a:latin typeface="Segoe UI"/>
                <a:cs typeface="Segoe UI"/>
              </a:rPr>
              <a:t> </a:t>
            </a:r>
            <a:r>
              <a:rPr sz="1100" b="1" spc="-50" dirty="0">
                <a:solidFill>
                  <a:srgbClr val="706E75"/>
                </a:solidFill>
                <a:latin typeface="Segoe UI"/>
                <a:cs typeface="Segoe UI"/>
              </a:rPr>
              <a:t>%</a:t>
            </a:r>
            <a:endParaRPr sz="1100">
              <a:latin typeface="Segoe UI"/>
              <a:cs typeface="Segoe UI"/>
            </a:endParaRPr>
          </a:p>
        </p:txBody>
      </p:sp>
      <p:sp>
        <p:nvSpPr>
          <p:cNvPr id="24" name="object 24"/>
          <p:cNvSpPr/>
          <p:nvPr/>
        </p:nvSpPr>
        <p:spPr>
          <a:xfrm>
            <a:off x="838200" y="2209800"/>
            <a:ext cx="5486400" cy="1676400"/>
          </a:xfrm>
          <a:custGeom>
            <a:avLst/>
            <a:gdLst/>
            <a:ahLst/>
            <a:cxnLst/>
            <a:rect l="l" t="t" r="r" b="b"/>
            <a:pathLst>
              <a:path w="5486400" h="1676400">
                <a:moveTo>
                  <a:pt x="5486399" y="1676399"/>
                </a:moveTo>
                <a:lnTo>
                  <a:pt x="0" y="1676399"/>
                </a:lnTo>
                <a:lnTo>
                  <a:pt x="0" y="0"/>
                </a:lnTo>
                <a:lnTo>
                  <a:pt x="5486399" y="0"/>
                </a:lnTo>
                <a:lnTo>
                  <a:pt x="5486399" y="1676399"/>
                </a:lnTo>
                <a:close/>
              </a:path>
            </a:pathLst>
          </a:custGeom>
          <a:solidFill>
            <a:srgbClr val="FFFFFF"/>
          </a:solidFill>
        </p:spPr>
        <p:txBody>
          <a:bodyPr wrap="square" lIns="0" tIns="0" rIns="0" bIns="0" rtlCol="0"/>
          <a:lstStyle/>
          <a:p>
            <a:endParaRPr/>
          </a:p>
        </p:txBody>
      </p:sp>
      <p:sp>
        <p:nvSpPr>
          <p:cNvPr id="25" name="object 25"/>
          <p:cNvSpPr txBox="1"/>
          <p:nvPr/>
        </p:nvSpPr>
        <p:spPr>
          <a:xfrm>
            <a:off x="2201862" y="2170907"/>
            <a:ext cx="2752725" cy="240029"/>
          </a:xfrm>
          <a:prstGeom prst="rect">
            <a:avLst/>
          </a:prstGeom>
        </p:spPr>
        <p:txBody>
          <a:bodyPr vert="horz" wrap="square" lIns="0" tIns="13335" rIns="0" bIns="0" rtlCol="0">
            <a:spAutoFit/>
          </a:bodyPr>
          <a:lstStyle/>
          <a:p>
            <a:pPr marL="12700">
              <a:lnSpc>
                <a:spcPct val="100000"/>
              </a:lnSpc>
              <a:spcBef>
                <a:spcPts val="105"/>
              </a:spcBef>
            </a:pPr>
            <a:r>
              <a:rPr sz="1400" spc="-145" dirty="0">
                <a:latin typeface="Tahoma"/>
                <a:cs typeface="Tahoma"/>
              </a:rPr>
              <a:t>Top</a:t>
            </a:r>
            <a:r>
              <a:rPr sz="1400" spc="-130" dirty="0">
                <a:latin typeface="Tahoma"/>
                <a:cs typeface="Tahoma"/>
              </a:rPr>
              <a:t> </a:t>
            </a:r>
            <a:r>
              <a:rPr sz="1400" spc="-25" dirty="0">
                <a:latin typeface="Tahoma"/>
                <a:cs typeface="Tahoma"/>
              </a:rPr>
              <a:t>5</a:t>
            </a:r>
            <a:r>
              <a:rPr sz="1400" spc="-120" dirty="0">
                <a:latin typeface="Tahoma"/>
                <a:cs typeface="Tahoma"/>
              </a:rPr>
              <a:t> </a:t>
            </a:r>
            <a:r>
              <a:rPr sz="1400" spc="-45" dirty="0">
                <a:latin typeface="Tahoma"/>
                <a:cs typeface="Tahoma"/>
              </a:rPr>
              <a:t>Cities</a:t>
            </a:r>
            <a:r>
              <a:rPr sz="1400" spc="-85" dirty="0">
                <a:latin typeface="Tahoma"/>
                <a:cs typeface="Tahoma"/>
              </a:rPr>
              <a:t> by </a:t>
            </a:r>
            <a:r>
              <a:rPr sz="1400" spc="-25" dirty="0">
                <a:latin typeface="Tahoma"/>
                <a:cs typeface="Tahoma"/>
              </a:rPr>
              <a:t>Sales</a:t>
            </a:r>
            <a:r>
              <a:rPr sz="1400" spc="-85" dirty="0">
                <a:latin typeface="Tahoma"/>
                <a:cs typeface="Tahoma"/>
              </a:rPr>
              <a:t> </a:t>
            </a:r>
            <a:r>
              <a:rPr sz="1400" spc="-75" dirty="0">
                <a:latin typeface="Tahoma"/>
                <a:cs typeface="Tahoma"/>
              </a:rPr>
              <a:t>and</a:t>
            </a:r>
            <a:r>
              <a:rPr sz="1400" spc="-114" dirty="0">
                <a:latin typeface="Tahoma"/>
                <a:cs typeface="Tahoma"/>
              </a:rPr>
              <a:t> </a:t>
            </a:r>
            <a:r>
              <a:rPr sz="1400" spc="-50" dirty="0">
                <a:latin typeface="Tahoma"/>
                <a:cs typeface="Tahoma"/>
              </a:rPr>
              <a:t>Profit</a:t>
            </a:r>
            <a:r>
              <a:rPr sz="1400" spc="-85" dirty="0">
                <a:latin typeface="Tahoma"/>
                <a:cs typeface="Tahoma"/>
              </a:rPr>
              <a:t> </a:t>
            </a:r>
            <a:r>
              <a:rPr sz="1400" spc="-30" dirty="0">
                <a:latin typeface="Tahoma"/>
                <a:cs typeface="Tahoma"/>
              </a:rPr>
              <a:t>Margin</a:t>
            </a:r>
            <a:endParaRPr sz="1400">
              <a:latin typeface="Tahoma"/>
              <a:cs typeface="Tahoma"/>
            </a:endParaRPr>
          </a:p>
        </p:txBody>
      </p:sp>
      <p:sp>
        <p:nvSpPr>
          <p:cNvPr id="26" name="object 26"/>
          <p:cNvSpPr txBox="1"/>
          <p:nvPr/>
        </p:nvSpPr>
        <p:spPr>
          <a:xfrm>
            <a:off x="3154362" y="3692525"/>
            <a:ext cx="1774825" cy="162560"/>
          </a:xfrm>
          <a:prstGeom prst="rect">
            <a:avLst/>
          </a:prstGeom>
        </p:spPr>
        <p:txBody>
          <a:bodyPr vert="horz" wrap="square" lIns="0" tIns="12700" rIns="0" bIns="0" rtlCol="0">
            <a:spAutoFit/>
          </a:bodyPr>
          <a:lstStyle/>
          <a:p>
            <a:pPr marL="12700">
              <a:lnSpc>
                <a:spcPct val="100000"/>
              </a:lnSpc>
              <a:spcBef>
                <a:spcPts val="100"/>
              </a:spcBef>
            </a:pPr>
            <a:r>
              <a:rPr sz="900" spc="-65" dirty="0">
                <a:solidFill>
                  <a:srgbClr val="252423"/>
                </a:solidFill>
                <a:latin typeface="Tahoma"/>
                <a:cs typeface="Tahoma"/>
              </a:rPr>
              <a:t>Sum</a:t>
            </a:r>
            <a:r>
              <a:rPr sz="900" spc="-75" dirty="0">
                <a:solidFill>
                  <a:srgbClr val="252423"/>
                </a:solidFill>
                <a:latin typeface="Tahoma"/>
                <a:cs typeface="Tahoma"/>
              </a:rPr>
              <a:t> </a:t>
            </a:r>
            <a:r>
              <a:rPr sz="900" spc="-50" dirty="0">
                <a:solidFill>
                  <a:srgbClr val="252423"/>
                </a:solidFill>
                <a:latin typeface="Tahoma"/>
                <a:cs typeface="Tahoma"/>
              </a:rPr>
              <a:t>of</a:t>
            </a:r>
            <a:r>
              <a:rPr sz="900" spc="-75" dirty="0">
                <a:solidFill>
                  <a:srgbClr val="252423"/>
                </a:solidFill>
                <a:latin typeface="Tahoma"/>
                <a:cs typeface="Tahoma"/>
              </a:rPr>
              <a:t> </a:t>
            </a:r>
            <a:r>
              <a:rPr sz="900" spc="-10" dirty="0">
                <a:solidFill>
                  <a:srgbClr val="252423"/>
                </a:solidFill>
                <a:latin typeface="Tahoma"/>
                <a:cs typeface="Tahoma"/>
              </a:rPr>
              <a:t>Sales</a:t>
            </a:r>
            <a:r>
              <a:rPr sz="900" spc="-25" dirty="0">
                <a:solidFill>
                  <a:srgbClr val="252423"/>
                </a:solidFill>
                <a:latin typeface="Tahoma"/>
                <a:cs typeface="Tahoma"/>
              </a:rPr>
              <a:t> </a:t>
            </a:r>
            <a:r>
              <a:rPr sz="900" spc="-50" dirty="0">
                <a:solidFill>
                  <a:srgbClr val="252423"/>
                </a:solidFill>
                <a:latin typeface="Tahoma"/>
                <a:cs typeface="Tahoma"/>
              </a:rPr>
              <a:t>and</a:t>
            </a:r>
            <a:r>
              <a:rPr sz="900" spc="-35" dirty="0">
                <a:solidFill>
                  <a:srgbClr val="252423"/>
                </a:solidFill>
                <a:latin typeface="Tahoma"/>
                <a:cs typeface="Tahoma"/>
              </a:rPr>
              <a:t> </a:t>
            </a:r>
            <a:r>
              <a:rPr sz="900" spc="-65" dirty="0">
                <a:solidFill>
                  <a:srgbClr val="252423"/>
                </a:solidFill>
                <a:latin typeface="Tahoma"/>
                <a:cs typeface="Tahoma"/>
              </a:rPr>
              <a:t>Sum</a:t>
            </a:r>
            <a:r>
              <a:rPr sz="900" spc="-75" dirty="0">
                <a:solidFill>
                  <a:srgbClr val="252423"/>
                </a:solidFill>
                <a:latin typeface="Tahoma"/>
                <a:cs typeface="Tahoma"/>
              </a:rPr>
              <a:t> </a:t>
            </a:r>
            <a:r>
              <a:rPr sz="900" spc="-50" dirty="0">
                <a:solidFill>
                  <a:srgbClr val="252423"/>
                </a:solidFill>
                <a:latin typeface="Tahoma"/>
                <a:cs typeface="Tahoma"/>
              </a:rPr>
              <a:t>of</a:t>
            </a:r>
            <a:r>
              <a:rPr sz="900" spc="-75" dirty="0">
                <a:solidFill>
                  <a:srgbClr val="252423"/>
                </a:solidFill>
                <a:latin typeface="Tahoma"/>
                <a:cs typeface="Tahoma"/>
              </a:rPr>
              <a:t> </a:t>
            </a:r>
            <a:r>
              <a:rPr sz="900" dirty="0">
                <a:solidFill>
                  <a:srgbClr val="252423"/>
                </a:solidFill>
                <a:latin typeface="Tahoma"/>
                <a:cs typeface="Tahoma"/>
              </a:rPr>
              <a:t>Gross</a:t>
            </a:r>
            <a:r>
              <a:rPr sz="900" spc="-25" dirty="0">
                <a:solidFill>
                  <a:srgbClr val="252423"/>
                </a:solidFill>
                <a:latin typeface="Tahoma"/>
                <a:cs typeface="Tahoma"/>
              </a:rPr>
              <a:t> </a:t>
            </a:r>
            <a:r>
              <a:rPr sz="900" spc="-10" dirty="0">
                <a:solidFill>
                  <a:srgbClr val="252423"/>
                </a:solidFill>
                <a:latin typeface="Tahoma"/>
                <a:cs typeface="Tahoma"/>
              </a:rPr>
              <a:t>Profit</a:t>
            </a:r>
            <a:endParaRPr sz="900">
              <a:latin typeface="Tahoma"/>
              <a:cs typeface="Tahoma"/>
            </a:endParaRPr>
          </a:p>
        </p:txBody>
      </p:sp>
      <p:sp>
        <p:nvSpPr>
          <p:cNvPr id="27" name="object 27"/>
          <p:cNvSpPr txBox="1"/>
          <p:nvPr/>
        </p:nvSpPr>
        <p:spPr>
          <a:xfrm>
            <a:off x="869784" y="3029681"/>
            <a:ext cx="139700" cy="212090"/>
          </a:xfrm>
          <a:prstGeom prst="rect">
            <a:avLst/>
          </a:prstGeom>
        </p:spPr>
        <p:txBody>
          <a:bodyPr vert="vert270" wrap="square" lIns="0" tIns="0" rIns="0" bIns="0" rtlCol="0">
            <a:spAutoFit/>
          </a:bodyPr>
          <a:lstStyle/>
          <a:p>
            <a:pPr marL="12700">
              <a:lnSpc>
                <a:spcPts val="980"/>
              </a:lnSpc>
            </a:pPr>
            <a:r>
              <a:rPr sz="900" spc="-20" dirty="0">
                <a:solidFill>
                  <a:srgbClr val="252423"/>
                </a:solidFill>
                <a:latin typeface="Tahoma"/>
                <a:cs typeface="Tahoma"/>
              </a:rPr>
              <a:t>City</a:t>
            </a:r>
            <a:endParaRPr sz="900">
              <a:latin typeface="Tahoma"/>
              <a:cs typeface="Tahoma"/>
            </a:endParaRPr>
          </a:p>
        </p:txBody>
      </p:sp>
      <p:sp>
        <p:nvSpPr>
          <p:cNvPr id="28" name="object 28"/>
          <p:cNvSpPr txBox="1"/>
          <p:nvPr/>
        </p:nvSpPr>
        <p:spPr>
          <a:xfrm>
            <a:off x="1292224" y="2616353"/>
            <a:ext cx="447675" cy="162560"/>
          </a:xfrm>
          <a:prstGeom prst="rect">
            <a:avLst/>
          </a:prstGeom>
        </p:spPr>
        <p:txBody>
          <a:bodyPr vert="horz" wrap="square" lIns="0" tIns="12700" rIns="0" bIns="0" rtlCol="0">
            <a:spAutoFit/>
          </a:bodyPr>
          <a:lstStyle/>
          <a:p>
            <a:pPr marL="12700">
              <a:lnSpc>
                <a:spcPct val="100000"/>
              </a:lnSpc>
              <a:spcBef>
                <a:spcPts val="100"/>
              </a:spcBef>
            </a:pPr>
            <a:r>
              <a:rPr sz="900" b="1" spc="-10" dirty="0">
                <a:solidFill>
                  <a:srgbClr val="706E75"/>
                </a:solidFill>
                <a:latin typeface="Segoe UI"/>
                <a:cs typeface="Segoe UI"/>
              </a:rPr>
              <a:t>Yonkers</a:t>
            </a:r>
            <a:endParaRPr sz="900">
              <a:latin typeface="Segoe UI"/>
              <a:cs typeface="Segoe UI"/>
            </a:endParaRPr>
          </a:p>
        </p:txBody>
      </p:sp>
      <p:grpSp>
        <p:nvGrpSpPr>
          <p:cNvPr id="29" name="object 29"/>
          <p:cNvGrpSpPr/>
          <p:nvPr/>
        </p:nvGrpSpPr>
        <p:grpSpPr>
          <a:xfrm>
            <a:off x="1809750" y="2599996"/>
            <a:ext cx="3900170" cy="1068070"/>
            <a:chOff x="1809750" y="2599996"/>
            <a:chExt cx="3900170" cy="1068070"/>
          </a:xfrm>
        </p:grpSpPr>
        <p:sp>
          <p:nvSpPr>
            <p:cNvPr id="30" name="object 30"/>
            <p:cNvSpPr/>
            <p:nvPr/>
          </p:nvSpPr>
          <p:spPr>
            <a:xfrm>
              <a:off x="1809737" y="2600007"/>
              <a:ext cx="2404745" cy="1068070"/>
            </a:xfrm>
            <a:custGeom>
              <a:avLst/>
              <a:gdLst/>
              <a:ahLst/>
              <a:cxnLst/>
              <a:rect l="l" t="t" r="r" b="b"/>
              <a:pathLst>
                <a:path w="2404745" h="1068070">
                  <a:moveTo>
                    <a:pt x="2404351" y="0"/>
                  </a:moveTo>
                  <a:lnTo>
                    <a:pt x="0" y="0"/>
                  </a:lnTo>
                  <a:lnTo>
                    <a:pt x="0" y="213487"/>
                  </a:lnTo>
                  <a:lnTo>
                    <a:pt x="0" y="426974"/>
                  </a:lnTo>
                  <a:lnTo>
                    <a:pt x="0" y="640473"/>
                  </a:lnTo>
                  <a:lnTo>
                    <a:pt x="0" y="853960"/>
                  </a:lnTo>
                  <a:lnTo>
                    <a:pt x="0" y="1067447"/>
                  </a:lnTo>
                  <a:lnTo>
                    <a:pt x="155917" y="1067447"/>
                  </a:lnTo>
                  <a:lnTo>
                    <a:pt x="155917" y="853960"/>
                  </a:lnTo>
                  <a:lnTo>
                    <a:pt x="478269" y="853960"/>
                  </a:lnTo>
                  <a:lnTo>
                    <a:pt x="478269" y="640473"/>
                  </a:lnTo>
                  <a:lnTo>
                    <a:pt x="627202" y="640473"/>
                  </a:lnTo>
                  <a:lnTo>
                    <a:pt x="627202" y="426974"/>
                  </a:lnTo>
                  <a:lnTo>
                    <a:pt x="702170" y="426974"/>
                  </a:lnTo>
                  <a:lnTo>
                    <a:pt x="702170" y="213487"/>
                  </a:lnTo>
                  <a:lnTo>
                    <a:pt x="2404351" y="213487"/>
                  </a:lnTo>
                  <a:lnTo>
                    <a:pt x="2404351" y="0"/>
                  </a:lnTo>
                  <a:close/>
                </a:path>
              </a:pathLst>
            </a:custGeom>
            <a:solidFill>
              <a:srgbClr val="364A58"/>
            </a:solidFill>
          </p:spPr>
          <p:txBody>
            <a:bodyPr wrap="square" lIns="0" tIns="0" rIns="0" bIns="0" rtlCol="0"/>
            <a:lstStyle/>
            <a:p>
              <a:endParaRPr/>
            </a:p>
          </p:txBody>
        </p:sp>
        <p:sp>
          <p:nvSpPr>
            <p:cNvPr id="31" name="object 31"/>
            <p:cNvSpPr/>
            <p:nvPr/>
          </p:nvSpPr>
          <p:spPr>
            <a:xfrm>
              <a:off x="1965655" y="2600007"/>
              <a:ext cx="3744595" cy="1068070"/>
            </a:xfrm>
            <a:custGeom>
              <a:avLst/>
              <a:gdLst/>
              <a:ahLst/>
              <a:cxnLst/>
              <a:rect l="l" t="t" r="r" b="b"/>
              <a:pathLst>
                <a:path w="3744595" h="1068070">
                  <a:moveTo>
                    <a:pt x="111226" y="853960"/>
                  </a:moveTo>
                  <a:lnTo>
                    <a:pt x="0" y="853960"/>
                  </a:lnTo>
                  <a:lnTo>
                    <a:pt x="0" y="1067447"/>
                  </a:lnTo>
                  <a:lnTo>
                    <a:pt x="111226" y="1067447"/>
                  </a:lnTo>
                  <a:lnTo>
                    <a:pt x="111226" y="853960"/>
                  </a:lnTo>
                  <a:close/>
                </a:path>
                <a:path w="3744595" h="1068070">
                  <a:moveTo>
                    <a:pt x="653186" y="640473"/>
                  </a:moveTo>
                  <a:lnTo>
                    <a:pt x="322351" y="640473"/>
                  </a:lnTo>
                  <a:lnTo>
                    <a:pt x="322351" y="853960"/>
                  </a:lnTo>
                  <a:lnTo>
                    <a:pt x="653186" y="853960"/>
                  </a:lnTo>
                  <a:lnTo>
                    <a:pt x="653186" y="640473"/>
                  </a:lnTo>
                  <a:close/>
                </a:path>
                <a:path w="3744595" h="1068070">
                  <a:moveTo>
                    <a:pt x="3743972" y="0"/>
                  </a:moveTo>
                  <a:lnTo>
                    <a:pt x="2248433" y="0"/>
                  </a:lnTo>
                  <a:lnTo>
                    <a:pt x="2248433" y="213487"/>
                  </a:lnTo>
                  <a:lnTo>
                    <a:pt x="3743972" y="213487"/>
                  </a:lnTo>
                  <a:lnTo>
                    <a:pt x="3743972" y="0"/>
                  </a:lnTo>
                  <a:close/>
                </a:path>
              </a:pathLst>
            </a:custGeom>
            <a:solidFill>
              <a:srgbClr val="C380A6"/>
            </a:solidFill>
          </p:spPr>
          <p:txBody>
            <a:bodyPr wrap="square" lIns="0" tIns="0" rIns="0" bIns="0" rtlCol="0"/>
            <a:lstStyle/>
            <a:p>
              <a:endParaRPr/>
            </a:p>
          </p:txBody>
        </p:sp>
      </p:grpSp>
      <p:sp>
        <p:nvSpPr>
          <p:cNvPr id="32" name="object 32"/>
          <p:cNvSpPr txBox="1"/>
          <p:nvPr/>
        </p:nvSpPr>
        <p:spPr>
          <a:xfrm>
            <a:off x="2813487" y="2619776"/>
            <a:ext cx="40195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Segoe UI"/>
                <a:cs typeface="Segoe UI"/>
              </a:rPr>
              <a:t>$269.11</a:t>
            </a:r>
            <a:endParaRPr sz="900">
              <a:latin typeface="Segoe UI"/>
              <a:cs typeface="Segoe UI"/>
            </a:endParaRPr>
          </a:p>
        </p:txBody>
      </p:sp>
      <p:sp>
        <p:nvSpPr>
          <p:cNvPr id="33" name="object 33"/>
          <p:cNvSpPr txBox="1"/>
          <p:nvPr/>
        </p:nvSpPr>
        <p:spPr>
          <a:xfrm>
            <a:off x="4834868" y="2619776"/>
            <a:ext cx="259079" cy="162560"/>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FFFFFF"/>
                </a:solidFill>
                <a:latin typeface="Segoe UI"/>
                <a:cs typeface="Segoe UI"/>
              </a:rPr>
              <a:t>$167</a:t>
            </a:r>
            <a:endParaRPr sz="900">
              <a:latin typeface="Segoe UI"/>
              <a:cs typeface="Segoe UI"/>
            </a:endParaRPr>
          </a:p>
        </p:txBody>
      </p:sp>
      <p:graphicFrame>
        <p:nvGraphicFramePr>
          <p:cNvPr id="34" name="object 34"/>
          <p:cNvGraphicFramePr>
            <a:graphicFrameLocks noGrp="1"/>
          </p:cNvGraphicFramePr>
          <p:nvPr/>
        </p:nvGraphicFramePr>
        <p:xfrm>
          <a:off x="1406524" y="2813487"/>
          <a:ext cx="1590675" cy="426720"/>
        </p:xfrm>
        <a:graphic>
          <a:graphicData uri="http://schemas.openxmlformats.org/drawingml/2006/table">
            <a:tbl>
              <a:tblPr firstRow="1" bandRow="1">
                <a:tableStyleId>{2D5ABB26-0587-4C30-8999-92F81FD0307C}</a:tableStyleId>
              </a:tblPr>
              <a:tblGrid>
                <a:gridCol w="455295">
                  <a:extLst>
                    <a:ext uri="{9D8B030D-6E8A-4147-A177-3AD203B41FA5}">
                      <a16:colId xmlns:a16="http://schemas.microsoft.com/office/drawing/2014/main" val="20000"/>
                    </a:ext>
                  </a:extLst>
                </a:gridCol>
                <a:gridCol w="575945">
                  <a:extLst>
                    <a:ext uri="{9D8B030D-6E8A-4147-A177-3AD203B41FA5}">
                      <a16:colId xmlns:a16="http://schemas.microsoft.com/office/drawing/2014/main" val="20001"/>
                    </a:ext>
                  </a:extLst>
                </a:gridCol>
                <a:gridCol w="75565">
                  <a:extLst>
                    <a:ext uri="{9D8B030D-6E8A-4147-A177-3AD203B41FA5}">
                      <a16:colId xmlns:a16="http://schemas.microsoft.com/office/drawing/2014/main" val="20002"/>
                    </a:ext>
                  </a:extLst>
                </a:gridCol>
                <a:gridCol w="338455">
                  <a:extLst>
                    <a:ext uri="{9D8B030D-6E8A-4147-A177-3AD203B41FA5}">
                      <a16:colId xmlns:a16="http://schemas.microsoft.com/office/drawing/2014/main" val="20003"/>
                    </a:ext>
                  </a:extLst>
                </a:gridCol>
                <a:gridCol w="145415">
                  <a:extLst>
                    <a:ext uri="{9D8B030D-6E8A-4147-A177-3AD203B41FA5}">
                      <a16:colId xmlns:a16="http://schemas.microsoft.com/office/drawing/2014/main" val="20004"/>
                    </a:ext>
                  </a:extLst>
                </a:gridCol>
              </a:tblGrid>
              <a:tr h="213360">
                <a:tc>
                  <a:txBody>
                    <a:bodyPr/>
                    <a:lstStyle/>
                    <a:p>
                      <a:pPr marR="125095" algn="r">
                        <a:lnSpc>
                          <a:spcPct val="100000"/>
                        </a:lnSpc>
                        <a:spcBef>
                          <a:spcPts val="225"/>
                        </a:spcBef>
                      </a:pPr>
                      <a:r>
                        <a:rPr sz="900" b="1" spc="-20" dirty="0">
                          <a:solidFill>
                            <a:srgbClr val="706E75"/>
                          </a:solidFill>
                          <a:latin typeface="Segoe UI"/>
                          <a:cs typeface="Segoe UI"/>
                        </a:rPr>
                        <a:t>Yuma</a:t>
                      </a:r>
                      <a:endParaRPr sz="900">
                        <a:latin typeface="Segoe UI"/>
                        <a:cs typeface="Segoe UI"/>
                      </a:endParaRPr>
                    </a:p>
                  </a:txBody>
                  <a:tcPr marL="0" marR="0" marT="28575" marB="0"/>
                </a:tc>
                <a:tc>
                  <a:txBody>
                    <a:bodyPr/>
                    <a:lstStyle/>
                    <a:p>
                      <a:pPr marL="141605">
                        <a:lnSpc>
                          <a:spcPct val="100000"/>
                        </a:lnSpc>
                        <a:spcBef>
                          <a:spcPts val="254"/>
                        </a:spcBef>
                      </a:pPr>
                      <a:r>
                        <a:rPr sz="900" spc="-10" dirty="0">
                          <a:solidFill>
                            <a:srgbClr val="FFFFFF"/>
                          </a:solidFill>
                          <a:latin typeface="Segoe UI"/>
                          <a:cs typeface="Segoe UI"/>
                        </a:rPr>
                        <a:t>$78.59</a:t>
                      </a:r>
                      <a:endParaRPr sz="900">
                        <a:latin typeface="Segoe UI"/>
                        <a:cs typeface="Segoe UI"/>
                      </a:endParaRPr>
                    </a:p>
                  </a:txBody>
                  <a:tcPr marL="0" marR="0" marT="32384" marB="0">
                    <a:solidFill>
                      <a:srgbClr val="364A58"/>
                    </a:solidFill>
                  </a:tcPr>
                </a:tc>
                <a:tc>
                  <a:txBody>
                    <a:bodyPr/>
                    <a:lstStyle/>
                    <a:p>
                      <a:pPr>
                        <a:lnSpc>
                          <a:spcPct val="100000"/>
                        </a:lnSpc>
                      </a:pPr>
                      <a:endParaRPr sz="1000">
                        <a:latin typeface="Times New Roman"/>
                        <a:cs typeface="Times New Roman"/>
                      </a:endParaRPr>
                    </a:p>
                  </a:txBody>
                  <a:tcPr marL="0" marR="0" marT="0" marB="0">
                    <a:solidFill>
                      <a:srgbClr val="364A58"/>
                    </a:solidFill>
                  </a:tcPr>
                </a:tc>
                <a:tc>
                  <a:txBody>
                    <a:bodyPr/>
                    <a:lstStyle/>
                    <a:p>
                      <a:pPr marL="154940">
                        <a:lnSpc>
                          <a:spcPct val="100000"/>
                        </a:lnSpc>
                        <a:spcBef>
                          <a:spcPts val="254"/>
                        </a:spcBef>
                      </a:pPr>
                      <a:r>
                        <a:rPr sz="900" spc="-30" dirty="0">
                          <a:solidFill>
                            <a:srgbClr val="FFFFFF"/>
                          </a:solidFill>
                          <a:latin typeface="Segoe UI"/>
                          <a:cs typeface="Segoe UI"/>
                        </a:rPr>
                        <a:t>$54</a:t>
                      </a:r>
                      <a:endParaRPr sz="900">
                        <a:latin typeface="Segoe UI"/>
                        <a:cs typeface="Segoe UI"/>
                      </a:endParaRPr>
                    </a:p>
                  </a:txBody>
                  <a:tcPr marL="0" marR="0" marT="32384" marB="0">
                    <a:solidFill>
                      <a:srgbClr val="C380A6"/>
                    </a:solidFill>
                  </a:tcPr>
                </a:tc>
                <a:tc>
                  <a:txBody>
                    <a:bodyPr/>
                    <a:lstStyle/>
                    <a:p>
                      <a:pPr>
                        <a:lnSpc>
                          <a:spcPct val="100000"/>
                        </a:lnSpc>
                      </a:pPr>
                      <a:endParaRPr sz="1000">
                        <a:latin typeface="Times New Roman"/>
                        <a:cs typeface="Times New Roman"/>
                      </a:endParaRPr>
                    </a:p>
                  </a:txBody>
                  <a:tcPr marL="0" marR="0" marT="0" marB="0">
                    <a:solidFill>
                      <a:srgbClr val="C380A6"/>
                    </a:solidFill>
                  </a:tcPr>
                </a:tc>
                <a:extLst>
                  <a:ext uri="{0D108BD9-81ED-4DB2-BD59-A6C34878D82A}">
                    <a16:rowId xmlns:a16="http://schemas.microsoft.com/office/drawing/2014/main" val="10000"/>
                  </a:ext>
                </a:extLst>
              </a:tr>
              <a:tr h="213360">
                <a:tc>
                  <a:txBody>
                    <a:bodyPr/>
                    <a:lstStyle/>
                    <a:p>
                      <a:pPr marR="132080" algn="r">
                        <a:lnSpc>
                          <a:spcPct val="100000"/>
                        </a:lnSpc>
                        <a:spcBef>
                          <a:spcPts val="225"/>
                        </a:spcBef>
                      </a:pPr>
                      <a:r>
                        <a:rPr sz="900" b="1" spc="-20" dirty="0">
                          <a:solidFill>
                            <a:srgbClr val="706E75"/>
                          </a:solidFill>
                          <a:latin typeface="Segoe UI"/>
                          <a:cs typeface="Segoe UI"/>
                        </a:rPr>
                        <a:t>York</a:t>
                      </a:r>
                      <a:endParaRPr sz="900">
                        <a:latin typeface="Segoe UI"/>
                        <a:cs typeface="Segoe UI"/>
                      </a:endParaRPr>
                    </a:p>
                  </a:txBody>
                  <a:tcPr marL="0" marR="0" marT="28575" marB="0"/>
                </a:tc>
                <a:tc>
                  <a:txBody>
                    <a:bodyPr/>
                    <a:lstStyle/>
                    <a:p>
                      <a:pPr marL="132715">
                        <a:lnSpc>
                          <a:spcPct val="100000"/>
                        </a:lnSpc>
                        <a:spcBef>
                          <a:spcPts val="254"/>
                        </a:spcBef>
                      </a:pPr>
                      <a:r>
                        <a:rPr sz="900" spc="-10" dirty="0">
                          <a:solidFill>
                            <a:srgbClr val="FFFFFF"/>
                          </a:solidFill>
                          <a:latin typeface="Segoe UI"/>
                          <a:cs typeface="Segoe UI"/>
                        </a:rPr>
                        <a:t>$70.2</a:t>
                      </a:r>
                      <a:endParaRPr sz="900">
                        <a:latin typeface="Segoe UI"/>
                        <a:cs typeface="Segoe UI"/>
                      </a:endParaRPr>
                    </a:p>
                  </a:txBody>
                  <a:tcPr marL="0" marR="0" marT="32384" marB="0">
                    <a:solidFill>
                      <a:srgbClr val="364A58"/>
                    </a:solidFill>
                  </a:tcPr>
                </a:tc>
                <a:tc>
                  <a:txBody>
                    <a:bodyPr/>
                    <a:lstStyle/>
                    <a:p>
                      <a:pPr>
                        <a:lnSpc>
                          <a:spcPct val="100000"/>
                        </a:lnSpc>
                      </a:pPr>
                      <a:endParaRPr sz="1000">
                        <a:latin typeface="Times New Roman"/>
                        <a:cs typeface="Times New Roman"/>
                      </a:endParaRPr>
                    </a:p>
                  </a:txBody>
                  <a:tcPr marL="0" marR="0" marT="0" marB="0">
                    <a:solidFill>
                      <a:srgbClr val="C380A6"/>
                    </a:solidFill>
                  </a:tcPr>
                </a:tc>
                <a:tc>
                  <a:txBody>
                    <a:bodyPr/>
                    <a:lstStyle/>
                    <a:p>
                      <a:pPr marL="45085">
                        <a:lnSpc>
                          <a:spcPct val="100000"/>
                        </a:lnSpc>
                        <a:spcBef>
                          <a:spcPts val="254"/>
                        </a:spcBef>
                      </a:pPr>
                      <a:r>
                        <a:rPr sz="900" spc="-25" dirty="0">
                          <a:solidFill>
                            <a:srgbClr val="FFFFFF"/>
                          </a:solidFill>
                          <a:latin typeface="Segoe UI"/>
                          <a:cs typeface="Segoe UI"/>
                        </a:rPr>
                        <a:t>$46</a:t>
                      </a:r>
                      <a:endParaRPr sz="900">
                        <a:latin typeface="Segoe UI"/>
                        <a:cs typeface="Segoe UI"/>
                      </a:endParaRPr>
                    </a:p>
                  </a:txBody>
                  <a:tcPr marL="0" marR="0" marT="32384" marB="0">
                    <a:solidFill>
                      <a:srgbClr val="C380A6"/>
                    </a:solidFill>
                  </a:tcPr>
                </a:tc>
                <a:tc>
                  <a:txBody>
                    <a:bodyPr/>
                    <a:lstStyle/>
                    <a:p>
                      <a:pPr>
                        <a:lnSpc>
                          <a:spcPct val="100000"/>
                        </a:lnSpc>
                      </a:pPr>
                      <a:endParaRPr sz="1000">
                        <a:latin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35" name="object 35"/>
          <p:cNvSpPr txBox="1"/>
          <p:nvPr/>
        </p:nvSpPr>
        <p:spPr>
          <a:xfrm>
            <a:off x="1044575" y="3187342"/>
            <a:ext cx="1511935" cy="445770"/>
          </a:xfrm>
          <a:prstGeom prst="rect">
            <a:avLst/>
          </a:prstGeom>
        </p:spPr>
        <p:txBody>
          <a:bodyPr vert="horz" wrap="square" lIns="0" tIns="85725" rIns="0" bIns="0" rtlCol="0">
            <a:spAutoFit/>
          </a:bodyPr>
          <a:lstStyle/>
          <a:p>
            <a:pPr marL="12700">
              <a:lnSpc>
                <a:spcPct val="100000"/>
              </a:lnSpc>
              <a:spcBef>
                <a:spcPts val="675"/>
              </a:spcBef>
              <a:tabLst>
                <a:tab pos="846455" algn="l"/>
                <a:tab pos="1322705" algn="l"/>
              </a:tabLst>
            </a:pPr>
            <a:r>
              <a:rPr sz="1350" b="1" spc="-15" baseline="3086" dirty="0">
                <a:solidFill>
                  <a:srgbClr val="706E75"/>
                </a:solidFill>
                <a:latin typeface="Segoe UI"/>
                <a:cs typeface="Segoe UI"/>
              </a:rPr>
              <a:t>Woonsocket</a:t>
            </a:r>
            <a:r>
              <a:rPr sz="1350" b="1" baseline="3086" dirty="0">
                <a:solidFill>
                  <a:srgbClr val="706E75"/>
                </a:solidFill>
                <a:latin typeface="Segoe UI"/>
                <a:cs typeface="Segoe UI"/>
              </a:rPr>
              <a:t>	</a:t>
            </a:r>
            <a:r>
              <a:rPr sz="900" spc="-10" dirty="0">
                <a:solidFill>
                  <a:srgbClr val="FFFFFF"/>
                </a:solidFill>
                <a:latin typeface="Segoe UI"/>
                <a:cs typeface="Segoe UI"/>
              </a:rPr>
              <a:t>$53.53</a:t>
            </a:r>
            <a:r>
              <a:rPr sz="900" dirty="0">
                <a:solidFill>
                  <a:srgbClr val="FFFFFF"/>
                </a:solidFill>
                <a:latin typeface="Segoe UI"/>
                <a:cs typeface="Segoe UI"/>
              </a:rPr>
              <a:t>	</a:t>
            </a:r>
            <a:r>
              <a:rPr sz="900" spc="-25" dirty="0">
                <a:solidFill>
                  <a:srgbClr val="FFFFFF"/>
                </a:solidFill>
                <a:latin typeface="Segoe UI"/>
                <a:cs typeface="Segoe UI"/>
              </a:rPr>
              <a:t>$37</a:t>
            </a:r>
            <a:endParaRPr sz="900">
              <a:latin typeface="Segoe UI"/>
              <a:cs typeface="Segoe UI"/>
            </a:endParaRPr>
          </a:p>
          <a:p>
            <a:pPr marL="288290">
              <a:lnSpc>
                <a:spcPct val="100000"/>
              </a:lnSpc>
              <a:spcBef>
                <a:spcPts val="570"/>
              </a:spcBef>
            </a:pPr>
            <a:r>
              <a:rPr sz="900" b="1" spc="-10" dirty="0">
                <a:solidFill>
                  <a:srgbClr val="706E75"/>
                </a:solidFill>
                <a:latin typeface="Segoe UI"/>
                <a:cs typeface="Segoe UI"/>
              </a:rPr>
              <a:t>Yucaipa</a:t>
            </a:r>
            <a:endParaRPr sz="900">
              <a:latin typeface="Segoe UI"/>
              <a:cs typeface="Segoe UI"/>
            </a:endParaRPr>
          </a:p>
        </p:txBody>
      </p:sp>
      <p:sp>
        <p:nvSpPr>
          <p:cNvPr id="36" name="object 36"/>
          <p:cNvSpPr/>
          <p:nvPr/>
        </p:nvSpPr>
        <p:spPr>
          <a:xfrm>
            <a:off x="6781800" y="2209800"/>
            <a:ext cx="5334000" cy="1676400"/>
          </a:xfrm>
          <a:custGeom>
            <a:avLst/>
            <a:gdLst/>
            <a:ahLst/>
            <a:cxnLst/>
            <a:rect l="l" t="t" r="r" b="b"/>
            <a:pathLst>
              <a:path w="5334000" h="1676400">
                <a:moveTo>
                  <a:pt x="5333999" y="1676399"/>
                </a:moveTo>
                <a:lnTo>
                  <a:pt x="0" y="1676399"/>
                </a:lnTo>
                <a:lnTo>
                  <a:pt x="0" y="0"/>
                </a:lnTo>
                <a:lnTo>
                  <a:pt x="5333999" y="0"/>
                </a:lnTo>
                <a:lnTo>
                  <a:pt x="5333999" y="1676399"/>
                </a:lnTo>
                <a:close/>
              </a:path>
            </a:pathLst>
          </a:custGeom>
          <a:solidFill>
            <a:srgbClr val="FFFFFF"/>
          </a:solidFill>
        </p:spPr>
        <p:txBody>
          <a:bodyPr wrap="square" lIns="0" tIns="0" rIns="0" bIns="0" rtlCol="0"/>
          <a:lstStyle/>
          <a:p>
            <a:endParaRPr/>
          </a:p>
        </p:txBody>
      </p:sp>
      <p:sp>
        <p:nvSpPr>
          <p:cNvPr id="37" name="object 37"/>
          <p:cNvSpPr txBox="1"/>
          <p:nvPr/>
        </p:nvSpPr>
        <p:spPr>
          <a:xfrm>
            <a:off x="7954962" y="2170907"/>
            <a:ext cx="2981325" cy="240029"/>
          </a:xfrm>
          <a:prstGeom prst="rect">
            <a:avLst/>
          </a:prstGeom>
        </p:spPr>
        <p:txBody>
          <a:bodyPr vert="horz" wrap="square" lIns="0" tIns="13335" rIns="0" bIns="0" rtlCol="0">
            <a:spAutoFit/>
          </a:bodyPr>
          <a:lstStyle/>
          <a:p>
            <a:pPr marL="12700">
              <a:lnSpc>
                <a:spcPct val="100000"/>
              </a:lnSpc>
              <a:spcBef>
                <a:spcPts val="105"/>
              </a:spcBef>
            </a:pPr>
            <a:r>
              <a:rPr sz="1400" spc="-145" dirty="0">
                <a:latin typeface="Tahoma"/>
                <a:cs typeface="Tahoma"/>
              </a:rPr>
              <a:t>Top</a:t>
            </a:r>
            <a:r>
              <a:rPr sz="1400" spc="-120" dirty="0">
                <a:latin typeface="Tahoma"/>
                <a:cs typeface="Tahoma"/>
              </a:rPr>
              <a:t> </a:t>
            </a:r>
            <a:r>
              <a:rPr sz="1400" spc="-90" dirty="0">
                <a:latin typeface="Tahoma"/>
                <a:cs typeface="Tahoma"/>
              </a:rPr>
              <a:t>3</a:t>
            </a:r>
            <a:r>
              <a:rPr sz="1400" spc="-130" dirty="0">
                <a:latin typeface="Tahoma"/>
                <a:cs typeface="Tahoma"/>
              </a:rPr>
              <a:t> </a:t>
            </a:r>
            <a:r>
              <a:rPr sz="1400" spc="-50" dirty="0">
                <a:latin typeface="Tahoma"/>
                <a:cs typeface="Tahoma"/>
              </a:rPr>
              <a:t>Products</a:t>
            </a:r>
            <a:r>
              <a:rPr sz="1400" spc="-85" dirty="0">
                <a:latin typeface="Tahoma"/>
                <a:cs typeface="Tahoma"/>
              </a:rPr>
              <a:t> by </a:t>
            </a:r>
            <a:r>
              <a:rPr sz="1400" spc="-25" dirty="0">
                <a:latin typeface="Tahoma"/>
                <a:cs typeface="Tahoma"/>
              </a:rPr>
              <a:t>Sales</a:t>
            </a:r>
            <a:r>
              <a:rPr sz="1400" spc="-90" dirty="0">
                <a:latin typeface="Tahoma"/>
                <a:cs typeface="Tahoma"/>
              </a:rPr>
              <a:t> </a:t>
            </a:r>
            <a:r>
              <a:rPr sz="1400" spc="-75" dirty="0">
                <a:latin typeface="Tahoma"/>
                <a:cs typeface="Tahoma"/>
              </a:rPr>
              <a:t>and</a:t>
            </a:r>
            <a:r>
              <a:rPr sz="1400" spc="-120" dirty="0">
                <a:latin typeface="Tahoma"/>
                <a:cs typeface="Tahoma"/>
              </a:rPr>
              <a:t> </a:t>
            </a:r>
            <a:r>
              <a:rPr sz="1400" spc="-50" dirty="0">
                <a:latin typeface="Tahoma"/>
                <a:cs typeface="Tahoma"/>
              </a:rPr>
              <a:t>Profit</a:t>
            </a:r>
            <a:r>
              <a:rPr sz="1400" spc="-85" dirty="0">
                <a:latin typeface="Tahoma"/>
                <a:cs typeface="Tahoma"/>
              </a:rPr>
              <a:t> </a:t>
            </a:r>
            <a:r>
              <a:rPr sz="1400" spc="-30" dirty="0">
                <a:latin typeface="Tahoma"/>
                <a:cs typeface="Tahoma"/>
              </a:rPr>
              <a:t>Margin</a:t>
            </a:r>
            <a:endParaRPr sz="1400">
              <a:latin typeface="Tahoma"/>
              <a:cs typeface="Tahoma"/>
            </a:endParaRPr>
          </a:p>
        </p:txBody>
      </p:sp>
      <p:sp>
        <p:nvSpPr>
          <p:cNvPr id="38" name="object 38"/>
          <p:cNvSpPr txBox="1"/>
          <p:nvPr/>
        </p:nvSpPr>
        <p:spPr>
          <a:xfrm>
            <a:off x="9345611" y="3692525"/>
            <a:ext cx="1774825" cy="162560"/>
          </a:xfrm>
          <a:prstGeom prst="rect">
            <a:avLst/>
          </a:prstGeom>
        </p:spPr>
        <p:txBody>
          <a:bodyPr vert="horz" wrap="square" lIns="0" tIns="12700" rIns="0" bIns="0" rtlCol="0">
            <a:spAutoFit/>
          </a:bodyPr>
          <a:lstStyle/>
          <a:p>
            <a:pPr marL="12700">
              <a:lnSpc>
                <a:spcPct val="100000"/>
              </a:lnSpc>
              <a:spcBef>
                <a:spcPts val="100"/>
              </a:spcBef>
            </a:pPr>
            <a:r>
              <a:rPr sz="900" spc="-65" dirty="0">
                <a:solidFill>
                  <a:srgbClr val="252423"/>
                </a:solidFill>
                <a:latin typeface="Tahoma"/>
                <a:cs typeface="Tahoma"/>
              </a:rPr>
              <a:t>Sum</a:t>
            </a:r>
            <a:r>
              <a:rPr sz="900" spc="-75" dirty="0">
                <a:solidFill>
                  <a:srgbClr val="252423"/>
                </a:solidFill>
                <a:latin typeface="Tahoma"/>
                <a:cs typeface="Tahoma"/>
              </a:rPr>
              <a:t> </a:t>
            </a:r>
            <a:r>
              <a:rPr sz="900" spc="-50" dirty="0">
                <a:solidFill>
                  <a:srgbClr val="252423"/>
                </a:solidFill>
                <a:latin typeface="Tahoma"/>
                <a:cs typeface="Tahoma"/>
              </a:rPr>
              <a:t>of</a:t>
            </a:r>
            <a:r>
              <a:rPr sz="900" spc="-75" dirty="0">
                <a:solidFill>
                  <a:srgbClr val="252423"/>
                </a:solidFill>
                <a:latin typeface="Tahoma"/>
                <a:cs typeface="Tahoma"/>
              </a:rPr>
              <a:t> </a:t>
            </a:r>
            <a:r>
              <a:rPr sz="900" spc="-10" dirty="0">
                <a:solidFill>
                  <a:srgbClr val="252423"/>
                </a:solidFill>
                <a:latin typeface="Tahoma"/>
                <a:cs typeface="Tahoma"/>
              </a:rPr>
              <a:t>Sales</a:t>
            </a:r>
            <a:r>
              <a:rPr sz="900" spc="-25" dirty="0">
                <a:solidFill>
                  <a:srgbClr val="252423"/>
                </a:solidFill>
                <a:latin typeface="Tahoma"/>
                <a:cs typeface="Tahoma"/>
              </a:rPr>
              <a:t> </a:t>
            </a:r>
            <a:r>
              <a:rPr sz="900" spc="-50" dirty="0">
                <a:solidFill>
                  <a:srgbClr val="252423"/>
                </a:solidFill>
                <a:latin typeface="Tahoma"/>
                <a:cs typeface="Tahoma"/>
              </a:rPr>
              <a:t>and</a:t>
            </a:r>
            <a:r>
              <a:rPr sz="900" spc="-35" dirty="0">
                <a:solidFill>
                  <a:srgbClr val="252423"/>
                </a:solidFill>
                <a:latin typeface="Tahoma"/>
                <a:cs typeface="Tahoma"/>
              </a:rPr>
              <a:t> </a:t>
            </a:r>
            <a:r>
              <a:rPr sz="900" spc="-65" dirty="0">
                <a:solidFill>
                  <a:srgbClr val="252423"/>
                </a:solidFill>
                <a:latin typeface="Tahoma"/>
                <a:cs typeface="Tahoma"/>
              </a:rPr>
              <a:t>Sum</a:t>
            </a:r>
            <a:r>
              <a:rPr sz="900" spc="-75" dirty="0">
                <a:solidFill>
                  <a:srgbClr val="252423"/>
                </a:solidFill>
                <a:latin typeface="Tahoma"/>
                <a:cs typeface="Tahoma"/>
              </a:rPr>
              <a:t> </a:t>
            </a:r>
            <a:r>
              <a:rPr sz="900" spc="-50" dirty="0">
                <a:solidFill>
                  <a:srgbClr val="252423"/>
                </a:solidFill>
                <a:latin typeface="Tahoma"/>
                <a:cs typeface="Tahoma"/>
              </a:rPr>
              <a:t>of</a:t>
            </a:r>
            <a:r>
              <a:rPr sz="900" spc="-75" dirty="0">
                <a:solidFill>
                  <a:srgbClr val="252423"/>
                </a:solidFill>
                <a:latin typeface="Tahoma"/>
                <a:cs typeface="Tahoma"/>
              </a:rPr>
              <a:t> </a:t>
            </a:r>
            <a:r>
              <a:rPr sz="900" dirty="0">
                <a:solidFill>
                  <a:srgbClr val="252423"/>
                </a:solidFill>
                <a:latin typeface="Tahoma"/>
                <a:cs typeface="Tahoma"/>
              </a:rPr>
              <a:t>Gross</a:t>
            </a:r>
            <a:r>
              <a:rPr sz="900" spc="-25" dirty="0">
                <a:solidFill>
                  <a:srgbClr val="252423"/>
                </a:solidFill>
                <a:latin typeface="Tahoma"/>
                <a:cs typeface="Tahoma"/>
              </a:rPr>
              <a:t> </a:t>
            </a:r>
            <a:r>
              <a:rPr sz="900" spc="-10" dirty="0">
                <a:solidFill>
                  <a:srgbClr val="252423"/>
                </a:solidFill>
                <a:latin typeface="Tahoma"/>
                <a:cs typeface="Tahoma"/>
              </a:rPr>
              <a:t>Profit</a:t>
            </a:r>
            <a:endParaRPr sz="900">
              <a:latin typeface="Tahoma"/>
              <a:cs typeface="Tahoma"/>
            </a:endParaRPr>
          </a:p>
        </p:txBody>
      </p:sp>
      <p:sp>
        <p:nvSpPr>
          <p:cNvPr id="39" name="object 39"/>
          <p:cNvSpPr txBox="1"/>
          <p:nvPr/>
        </p:nvSpPr>
        <p:spPr>
          <a:xfrm>
            <a:off x="6813384" y="2788989"/>
            <a:ext cx="139700" cy="690880"/>
          </a:xfrm>
          <a:prstGeom prst="rect">
            <a:avLst/>
          </a:prstGeom>
        </p:spPr>
        <p:txBody>
          <a:bodyPr vert="vert270" wrap="square" lIns="0" tIns="0" rIns="0" bIns="0" rtlCol="0">
            <a:spAutoFit/>
          </a:bodyPr>
          <a:lstStyle/>
          <a:p>
            <a:pPr marL="12700">
              <a:lnSpc>
                <a:spcPts val="980"/>
              </a:lnSpc>
            </a:pPr>
            <a:r>
              <a:rPr sz="900" spc="-25" dirty="0">
                <a:solidFill>
                  <a:srgbClr val="252423"/>
                </a:solidFill>
                <a:latin typeface="Tahoma"/>
                <a:cs typeface="Tahoma"/>
              </a:rPr>
              <a:t>Product</a:t>
            </a:r>
            <a:r>
              <a:rPr sz="900" spc="-15" dirty="0">
                <a:solidFill>
                  <a:srgbClr val="252423"/>
                </a:solidFill>
                <a:latin typeface="Tahoma"/>
                <a:cs typeface="Tahoma"/>
              </a:rPr>
              <a:t> </a:t>
            </a:r>
            <a:r>
              <a:rPr sz="900" spc="-40" dirty="0">
                <a:solidFill>
                  <a:srgbClr val="252423"/>
                </a:solidFill>
                <a:latin typeface="Tahoma"/>
                <a:cs typeface="Tahoma"/>
              </a:rPr>
              <a:t>Name</a:t>
            </a:r>
            <a:endParaRPr sz="900">
              <a:latin typeface="Tahoma"/>
              <a:cs typeface="Tahoma"/>
            </a:endParaRPr>
          </a:p>
        </p:txBody>
      </p:sp>
      <p:sp>
        <p:nvSpPr>
          <p:cNvPr id="40" name="object 40"/>
          <p:cNvSpPr txBox="1"/>
          <p:nvPr/>
        </p:nvSpPr>
        <p:spPr>
          <a:xfrm>
            <a:off x="7131050" y="2699378"/>
            <a:ext cx="119507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706E75"/>
                </a:solidFill>
                <a:latin typeface="Segoe UI"/>
                <a:cs typeface="Segoe UI"/>
              </a:rPr>
              <a:t>Wonka</a:t>
            </a:r>
            <a:r>
              <a:rPr sz="900" spc="-35" dirty="0">
                <a:solidFill>
                  <a:srgbClr val="706E75"/>
                </a:solidFill>
                <a:latin typeface="Segoe UI"/>
                <a:cs typeface="Segoe UI"/>
              </a:rPr>
              <a:t> </a:t>
            </a:r>
            <a:r>
              <a:rPr sz="900" dirty="0">
                <a:solidFill>
                  <a:srgbClr val="706E75"/>
                </a:solidFill>
                <a:latin typeface="Segoe UI"/>
                <a:cs typeface="Segoe UI"/>
              </a:rPr>
              <a:t>Bar</a:t>
            </a:r>
            <a:r>
              <a:rPr sz="900" spc="-40" dirty="0">
                <a:solidFill>
                  <a:srgbClr val="706E75"/>
                </a:solidFill>
                <a:latin typeface="Segoe UI"/>
                <a:cs typeface="Segoe UI"/>
              </a:rPr>
              <a:t> </a:t>
            </a:r>
            <a:r>
              <a:rPr sz="900" dirty="0">
                <a:solidFill>
                  <a:srgbClr val="706E75"/>
                </a:solidFill>
                <a:latin typeface="Segoe UI"/>
                <a:cs typeface="Segoe UI"/>
              </a:rPr>
              <a:t>-</a:t>
            </a:r>
            <a:r>
              <a:rPr sz="900" spc="-15" dirty="0">
                <a:solidFill>
                  <a:srgbClr val="706E75"/>
                </a:solidFill>
                <a:latin typeface="Segoe UI"/>
                <a:cs typeface="Segoe UI"/>
              </a:rPr>
              <a:t> </a:t>
            </a:r>
            <a:r>
              <a:rPr sz="900" spc="-10" dirty="0">
                <a:solidFill>
                  <a:srgbClr val="706E75"/>
                </a:solidFill>
                <a:latin typeface="Segoe UI"/>
                <a:cs typeface="Segoe UI"/>
              </a:rPr>
              <a:t>Triple</a:t>
            </a:r>
            <a:r>
              <a:rPr sz="900" spc="-45" dirty="0">
                <a:solidFill>
                  <a:srgbClr val="706E75"/>
                </a:solidFill>
                <a:latin typeface="Segoe UI"/>
                <a:cs typeface="Segoe UI"/>
              </a:rPr>
              <a:t> </a:t>
            </a:r>
            <a:r>
              <a:rPr sz="900" spc="-25" dirty="0">
                <a:solidFill>
                  <a:srgbClr val="706E75"/>
                </a:solidFill>
                <a:latin typeface="Segoe UI"/>
                <a:cs typeface="Segoe UI"/>
              </a:rPr>
              <a:t>Da…</a:t>
            </a:r>
            <a:endParaRPr sz="900">
              <a:latin typeface="Segoe UI"/>
              <a:cs typeface="Segoe UI"/>
            </a:endParaRPr>
          </a:p>
        </p:txBody>
      </p:sp>
      <p:sp>
        <p:nvSpPr>
          <p:cNvPr id="41" name="object 41"/>
          <p:cNvSpPr txBox="1"/>
          <p:nvPr/>
        </p:nvSpPr>
        <p:spPr>
          <a:xfrm>
            <a:off x="7112000" y="3043336"/>
            <a:ext cx="121412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706E75"/>
                </a:solidFill>
                <a:latin typeface="Segoe UI"/>
                <a:cs typeface="Segoe UI"/>
              </a:rPr>
              <a:t>Wonka</a:t>
            </a:r>
            <a:r>
              <a:rPr sz="900" spc="-45" dirty="0">
                <a:solidFill>
                  <a:srgbClr val="706E75"/>
                </a:solidFill>
                <a:latin typeface="Segoe UI"/>
                <a:cs typeface="Segoe UI"/>
              </a:rPr>
              <a:t> </a:t>
            </a:r>
            <a:r>
              <a:rPr sz="900" dirty="0">
                <a:solidFill>
                  <a:srgbClr val="706E75"/>
                </a:solidFill>
                <a:latin typeface="Segoe UI"/>
                <a:cs typeface="Segoe UI"/>
              </a:rPr>
              <a:t>Bar</a:t>
            </a:r>
            <a:r>
              <a:rPr sz="900" spc="-45" dirty="0">
                <a:solidFill>
                  <a:srgbClr val="706E75"/>
                </a:solidFill>
                <a:latin typeface="Segoe UI"/>
                <a:cs typeface="Segoe UI"/>
              </a:rPr>
              <a:t> </a:t>
            </a:r>
            <a:r>
              <a:rPr sz="900" dirty="0">
                <a:solidFill>
                  <a:srgbClr val="706E75"/>
                </a:solidFill>
                <a:latin typeface="Segoe UI"/>
                <a:cs typeface="Segoe UI"/>
              </a:rPr>
              <a:t>-</a:t>
            </a:r>
            <a:r>
              <a:rPr sz="900" spc="-10" dirty="0">
                <a:solidFill>
                  <a:srgbClr val="706E75"/>
                </a:solidFill>
                <a:latin typeface="Segoe UI"/>
                <a:cs typeface="Segoe UI"/>
              </a:rPr>
              <a:t>Scrumdid…</a:t>
            </a:r>
            <a:endParaRPr sz="900">
              <a:latin typeface="Segoe UI"/>
              <a:cs typeface="Segoe UI"/>
            </a:endParaRPr>
          </a:p>
        </p:txBody>
      </p:sp>
      <p:sp>
        <p:nvSpPr>
          <p:cNvPr id="42" name="object 42"/>
          <p:cNvSpPr txBox="1"/>
          <p:nvPr/>
        </p:nvSpPr>
        <p:spPr>
          <a:xfrm>
            <a:off x="7673975" y="3387294"/>
            <a:ext cx="64833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706E75"/>
                </a:solidFill>
                <a:latin typeface="Segoe UI"/>
                <a:cs typeface="Segoe UI"/>
              </a:rPr>
              <a:t>Wonka</a:t>
            </a:r>
            <a:r>
              <a:rPr sz="900" spc="-55" dirty="0">
                <a:solidFill>
                  <a:srgbClr val="706E75"/>
                </a:solidFill>
                <a:latin typeface="Segoe UI"/>
                <a:cs typeface="Segoe UI"/>
              </a:rPr>
              <a:t> </a:t>
            </a:r>
            <a:r>
              <a:rPr sz="900" spc="-25" dirty="0">
                <a:solidFill>
                  <a:srgbClr val="706E75"/>
                </a:solidFill>
                <a:latin typeface="Segoe UI"/>
                <a:cs typeface="Segoe UI"/>
              </a:rPr>
              <a:t>Gum</a:t>
            </a:r>
            <a:endParaRPr sz="900">
              <a:latin typeface="Segoe UI"/>
              <a:cs typeface="Segoe UI"/>
            </a:endParaRPr>
          </a:p>
        </p:txBody>
      </p:sp>
      <p:graphicFrame>
        <p:nvGraphicFramePr>
          <p:cNvPr id="43" name="object 43"/>
          <p:cNvGraphicFramePr>
            <a:graphicFrameLocks noGrp="1"/>
          </p:cNvGraphicFramePr>
          <p:nvPr/>
        </p:nvGraphicFramePr>
        <p:xfrm>
          <a:off x="8401050" y="2652183"/>
          <a:ext cx="3666490" cy="948055"/>
        </p:xfrm>
        <a:graphic>
          <a:graphicData uri="http://schemas.openxmlformats.org/drawingml/2006/table">
            <a:tbl>
              <a:tblPr firstRow="1" bandRow="1">
                <a:tableStyleId>{2D5ABB26-0587-4C30-8999-92F81FD0307C}</a:tableStyleId>
              </a:tblPr>
              <a:tblGrid>
                <a:gridCol w="2218055">
                  <a:extLst>
                    <a:ext uri="{9D8B030D-6E8A-4147-A177-3AD203B41FA5}">
                      <a16:colId xmlns:a16="http://schemas.microsoft.com/office/drawing/2014/main" val="20000"/>
                    </a:ext>
                  </a:extLst>
                </a:gridCol>
                <a:gridCol w="194310">
                  <a:extLst>
                    <a:ext uri="{9D8B030D-6E8A-4147-A177-3AD203B41FA5}">
                      <a16:colId xmlns:a16="http://schemas.microsoft.com/office/drawing/2014/main" val="20001"/>
                    </a:ext>
                  </a:extLst>
                </a:gridCol>
                <a:gridCol w="1254125">
                  <a:extLst>
                    <a:ext uri="{9D8B030D-6E8A-4147-A177-3AD203B41FA5}">
                      <a16:colId xmlns:a16="http://schemas.microsoft.com/office/drawing/2014/main" val="20002"/>
                    </a:ext>
                  </a:extLst>
                </a:gridCol>
              </a:tblGrid>
              <a:tr h="302260">
                <a:tc>
                  <a:txBody>
                    <a:bodyPr/>
                    <a:lstStyle/>
                    <a:p>
                      <a:pPr marL="4445" algn="ctr">
                        <a:lnSpc>
                          <a:spcPct val="100000"/>
                        </a:lnSpc>
                        <a:spcBef>
                          <a:spcPts val="440"/>
                        </a:spcBef>
                      </a:pPr>
                      <a:r>
                        <a:rPr sz="900" spc="-10" dirty="0">
                          <a:solidFill>
                            <a:srgbClr val="FFFFFF"/>
                          </a:solidFill>
                          <a:latin typeface="Segoe UI"/>
                          <a:cs typeface="Segoe UI"/>
                        </a:rPr>
                        <a:t>$28,088</a:t>
                      </a:r>
                      <a:endParaRPr sz="900">
                        <a:latin typeface="Segoe UI"/>
                        <a:cs typeface="Segoe UI"/>
                      </a:endParaRPr>
                    </a:p>
                  </a:txBody>
                  <a:tcPr marL="0" marR="0" marT="55880" marB="0">
                    <a:lnB w="83274">
                      <a:solidFill>
                        <a:srgbClr val="FFFFFF"/>
                      </a:solidFill>
                      <a:prstDash val="solid"/>
                    </a:lnB>
                    <a:solidFill>
                      <a:srgbClr val="364A58"/>
                    </a:solidFill>
                  </a:tcPr>
                </a:tc>
                <a:tc gridSpan="2">
                  <a:txBody>
                    <a:bodyPr/>
                    <a:lstStyle/>
                    <a:p>
                      <a:pPr marL="4445" algn="ctr">
                        <a:lnSpc>
                          <a:spcPct val="100000"/>
                        </a:lnSpc>
                        <a:spcBef>
                          <a:spcPts val="440"/>
                        </a:spcBef>
                      </a:pPr>
                      <a:r>
                        <a:rPr sz="900" spc="-10" dirty="0">
                          <a:solidFill>
                            <a:srgbClr val="FFFFFF"/>
                          </a:solidFill>
                          <a:latin typeface="Segoe UI"/>
                          <a:cs typeface="Segoe UI"/>
                        </a:rPr>
                        <a:t>$18,350</a:t>
                      </a:r>
                      <a:endParaRPr sz="900">
                        <a:latin typeface="Segoe UI"/>
                        <a:cs typeface="Segoe UI"/>
                      </a:endParaRPr>
                    </a:p>
                  </a:txBody>
                  <a:tcPr marL="0" marR="0" marT="55880" marB="0">
                    <a:lnB w="83274">
                      <a:solidFill>
                        <a:srgbClr val="FFFFFF"/>
                      </a:solidFill>
                      <a:prstDash val="solid"/>
                    </a:lnB>
                    <a:solidFill>
                      <a:srgbClr val="C380A6"/>
                    </a:solidFill>
                  </a:tcPr>
                </a:tc>
                <a:tc hMerge="1">
                  <a:txBody>
                    <a:bodyPr/>
                    <a:lstStyle/>
                    <a:p>
                      <a:endParaRPr/>
                    </a:p>
                  </a:txBody>
                  <a:tcPr marL="0" marR="0" marT="0" marB="0"/>
                </a:tc>
                <a:extLst>
                  <a:ext uri="{0D108BD9-81ED-4DB2-BD59-A6C34878D82A}">
                    <a16:rowId xmlns:a16="http://schemas.microsoft.com/office/drawing/2014/main" val="10000"/>
                  </a:ext>
                </a:extLst>
              </a:tr>
              <a:tr h="343535">
                <a:tc>
                  <a:txBody>
                    <a:bodyPr/>
                    <a:lstStyle/>
                    <a:p>
                      <a:pPr marR="41275" algn="ctr">
                        <a:lnSpc>
                          <a:spcPct val="100000"/>
                        </a:lnSpc>
                        <a:spcBef>
                          <a:spcPts val="770"/>
                        </a:spcBef>
                      </a:pPr>
                      <a:r>
                        <a:rPr sz="900" spc="-10" dirty="0">
                          <a:solidFill>
                            <a:srgbClr val="FFFFFF"/>
                          </a:solidFill>
                          <a:latin typeface="Segoe UI"/>
                          <a:cs typeface="Segoe UI"/>
                        </a:rPr>
                        <a:t>$27,227</a:t>
                      </a:r>
                      <a:endParaRPr sz="900">
                        <a:latin typeface="Segoe UI"/>
                        <a:cs typeface="Segoe UI"/>
                      </a:endParaRPr>
                    </a:p>
                  </a:txBody>
                  <a:tcPr marL="0" marR="0" marT="97790" marB="0">
                    <a:lnT w="83274">
                      <a:solidFill>
                        <a:srgbClr val="FFFFFF"/>
                      </a:solidFill>
                      <a:prstDash val="solid"/>
                    </a:lnT>
                    <a:lnB w="83274">
                      <a:solidFill>
                        <a:srgbClr val="FFFFFF"/>
                      </a:solidFill>
                      <a:prstDash val="solid"/>
                    </a:lnB>
                    <a:solidFill>
                      <a:srgbClr val="364A58"/>
                    </a:solidFill>
                  </a:tcPr>
                </a:tc>
                <a:tc gridSpan="2">
                  <a:txBody>
                    <a:bodyPr/>
                    <a:lstStyle/>
                    <a:p>
                      <a:pPr marR="41275" algn="ctr">
                        <a:lnSpc>
                          <a:spcPct val="100000"/>
                        </a:lnSpc>
                        <a:spcBef>
                          <a:spcPts val="770"/>
                        </a:spcBef>
                      </a:pPr>
                      <a:r>
                        <a:rPr sz="900" spc="-10" dirty="0">
                          <a:solidFill>
                            <a:srgbClr val="FFFFFF"/>
                          </a:solidFill>
                          <a:latin typeface="Segoe UI"/>
                          <a:cs typeface="Segoe UI"/>
                        </a:rPr>
                        <a:t>$18,908</a:t>
                      </a:r>
                      <a:endParaRPr sz="900">
                        <a:latin typeface="Segoe UI"/>
                        <a:cs typeface="Segoe UI"/>
                      </a:endParaRPr>
                    </a:p>
                  </a:txBody>
                  <a:tcPr marL="0" marR="0" marT="97790" marB="0">
                    <a:lnT w="83274">
                      <a:solidFill>
                        <a:srgbClr val="FFFFFF"/>
                      </a:solidFill>
                      <a:prstDash val="solid"/>
                    </a:lnT>
                    <a:lnB w="83274">
                      <a:solidFill>
                        <a:srgbClr val="FFFFFF"/>
                      </a:solidFill>
                      <a:prstDash val="solid"/>
                    </a:lnB>
                    <a:solidFill>
                      <a:srgbClr val="C380A6"/>
                    </a:solidFill>
                  </a:tcPr>
                </a:tc>
                <a:tc hMerge="1">
                  <a:txBody>
                    <a:bodyPr/>
                    <a:lstStyle/>
                    <a:p>
                      <a:endParaRPr/>
                    </a:p>
                  </a:txBody>
                  <a:tcPr marL="0" marR="0" marT="0" marB="0"/>
                </a:tc>
                <a:extLst>
                  <a:ext uri="{0D108BD9-81ED-4DB2-BD59-A6C34878D82A}">
                    <a16:rowId xmlns:a16="http://schemas.microsoft.com/office/drawing/2014/main" val="10001"/>
                  </a:ext>
                </a:extLst>
              </a:tr>
              <a:tr h="302260">
                <a:tc gridSpan="2">
                  <a:txBody>
                    <a:bodyPr/>
                    <a:lstStyle/>
                    <a:p>
                      <a:pPr marL="4445" algn="ctr">
                        <a:lnSpc>
                          <a:spcPct val="100000"/>
                        </a:lnSpc>
                        <a:spcBef>
                          <a:spcPts val="770"/>
                        </a:spcBef>
                      </a:pPr>
                      <a:r>
                        <a:rPr sz="900" spc="-20" dirty="0">
                          <a:solidFill>
                            <a:srgbClr val="FFFFFF"/>
                          </a:solidFill>
                          <a:latin typeface="Segoe UI"/>
                          <a:cs typeface="Segoe UI"/>
                        </a:rPr>
                        <a:t>$598</a:t>
                      </a:r>
                      <a:endParaRPr sz="900">
                        <a:latin typeface="Segoe UI"/>
                        <a:cs typeface="Segoe UI"/>
                      </a:endParaRPr>
                    </a:p>
                  </a:txBody>
                  <a:tcPr marL="0" marR="0" marT="97790" marB="0">
                    <a:lnT w="83274">
                      <a:solidFill>
                        <a:srgbClr val="FFFFFF"/>
                      </a:solidFill>
                      <a:prstDash val="solid"/>
                    </a:lnT>
                    <a:solidFill>
                      <a:srgbClr val="364A58"/>
                    </a:solidFill>
                  </a:tcPr>
                </a:tc>
                <a:tc hMerge="1">
                  <a:txBody>
                    <a:bodyPr/>
                    <a:lstStyle/>
                    <a:p>
                      <a:endParaRPr/>
                    </a:p>
                  </a:txBody>
                  <a:tcPr marL="0" marR="0" marT="0" marB="0"/>
                </a:tc>
                <a:tc>
                  <a:txBody>
                    <a:bodyPr/>
                    <a:lstStyle/>
                    <a:p>
                      <a:pPr marL="4445" algn="ctr">
                        <a:lnSpc>
                          <a:spcPct val="100000"/>
                        </a:lnSpc>
                        <a:spcBef>
                          <a:spcPts val="770"/>
                        </a:spcBef>
                      </a:pPr>
                      <a:r>
                        <a:rPr sz="900" spc="-20" dirty="0">
                          <a:solidFill>
                            <a:srgbClr val="FFFFFF"/>
                          </a:solidFill>
                          <a:latin typeface="Segoe UI"/>
                          <a:cs typeface="Segoe UI"/>
                        </a:rPr>
                        <a:t>$311</a:t>
                      </a:r>
                      <a:endParaRPr sz="900">
                        <a:latin typeface="Segoe UI"/>
                        <a:cs typeface="Segoe UI"/>
                      </a:endParaRPr>
                    </a:p>
                  </a:txBody>
                  <a:tcPr marL="0" marR="0" marT="97790" marB="0">
                    <a:lnT w="83274">
                      <a:solidFill>
                        <a:srgbClr val="FFFFFF"/>
                      </a:solidFill>
                      <a:prstDash val="solid"/>
                    </a:lnT>
                    <a:solidFill>
                      <a:srgbClr val="C380A6"/>
                    </a:solidFill>
                  </a:tcPr>
                </a:tc>
                <a:extLst>
                  <a:ext uri="{0D108BD9-81ED-4DB2-BD59-A6C34878D82A}">
                    <a16:rowId xmlns:a16="http://schemas.microsoft.com/office/drawing/2014/main" val="10002"/>
                  </a:ext>
                </a:extLst>
              </a:tr>
            </a:tbl>
          </a:graphicData>
        </a:graphic>
      </p:graphicFrame>
      <p:graphicFrame>
        <p:nvGraphicFramePr>
          <p:cNvPr id="44" name="object 44"/>
          <p:cNvGraphicFramePr>
            <a:graphicFrameLocks noGrp="1"/>
          </p:cNvGraphicFramePr>
          <p:nvPr/>
        </p:nvGraphicFramePr>
        <p:xfrm>
          <a:off x="6838949" y="4060338"/>
          <a:ext cx="5333362" cy="1391920"/>
        </p:xfrm>
        <a:graphic>
          <a:graphicData uri="http://schemas.openxmlformats.org/drawingml/2006/table">
            <a:tbl>
              <a:tblPr firstRow="1" bandRow="1">
                <a:tableStyleId>{2D5ABB26-0587-4C30-8999-92F81FD0307C}</a:tableStyleId>
              </a:tblPr>
              <a:tblGrid>
                <a:gridCol w="887730">
                  <a:extLst>
                    <a:ext uri="{9D8B030D-6E8A-4147-A177-3AD203B41FA5}">
                      <a16:colId xmlns:a16="http://schemas.microsoft.com/office/drawing/2014/main" val="20000"/>
                    </a:ext>
                  </a:extLst>
                </a:gridCol>
                <a:gridCol w="1353184">
                  <a:extLst>
                    <a:ext uri="{9D8B030D-6E8A-4147-A177-3AD203B41FA5}">
                      <a16:colId xmlns:a16="http://schemas.microsoft.com/office/drawing/2014/main" val="20001"/>
                    </a:ext>
                  </a:extLst>
                </a:gridCol>
                <a:gridCol w="1261110">
                  <a:extLst>
                    <a:ext uri="{9D8B030D-6E8A-4147-A177-3AD203B41FA5}">
                      <a16:colId xmlns:a16="http://schemas.microsoft.com/office/drawing/2014/main" val="20002"/>
                    </a:ext>
                  </a:extLst>
                </a:gridCol>
                <a:gridCol w="1179829">
                  <a:extLst>
                    <a:ext uri="{9D8B030D-6E8A-4147-A177-3AD203B41FA5}">
                      <a16:colId xmlns:a16="http://schemas.microsoft.com/office/drawing/2014/main" val="20003"/>
                    </a:ext>
                  </a:extLst>
                </a:gridCol>
                <a:gridCol w="651509">
                  <a:extLst>
                    <a:ext uri="{9D8B030D-6E8A-4147-A177-3AD203B41FA5}">
                      <a16:colId xmlns:a16="http://schemas.microsoft.com/office/drawing/2014/main" val="20004"/>
                    </a:ext>
                  </a:extLst>
                </a:gridCol>
              </a:tblGrid>
              <a:tr h="287655">
                <a:tc>
                  <a:txBody>
                    <a:bodyPr/>
                    <a:lstStyle/>
                    <a:p>
                      <a:pPr marL="47625">
                        <a:lnSpc>
                          <a:spcPts val="1165"/>
                        </a:lnSpc>
                        <a:spcBef>
                          <a:spcPts val="325"/>
                        </a:spcBef>
                      </a:pPr>
                      <a:r>
                        <a:rPr sz="1000" spc="-10" dirty="0">
                          <a:solidFill>
                            <a:srgbClr val="182129"/>
                          </a:solidFill>
                          <a:latin typeface="Segoe UI"/>
                          <a:cs typeface="Segoe UI"/>
                        </a:rPr>
                        <a:t>Factory </a:t>
                      </a:r>
                      <a:r>
                        <a:rPr sz="1000" spc="-20" dirty="0">
                          <a:solidFill>
                            <a:srgbClr val="182129"/>
                          </a:solidFill>
                          <a:latin typeface="Segoe UI"/>
                          <a:cs typeface="Segoe UI"/>
                        </a:rPr>
                        <a:t>Name</a:t>
                      </a:r>
                      <a:endParaRPr sz="1000">
                        <a:latin typeface="Segoe UI"/>
                        <a:cs typeface="Segoe UI"/>
                      </a:endParaRPr>
                    </a:p>
                    <a:p>
                      <a:pPr marL="47625">
                        <a:lnSpc>
                          <a:spcPts val="675"/>
                        </a:lnSpc>
                      </a:pPr>
                      <a:r>
                        <a:rPr sz="700" spc="-50" dirty="0">
                          <a:solidFill>
                            <a:srgbClr val="182129"/>
                          </a:solidFill>
                          <a:latin typeface="Arial MT"/>
                          <a:cs typeface="Arial MT"/>
                        </a:rPr>
                        <a:t></a:t>
                      </a:r>
                      <a:endParaRPr sz="700">
                        <a:latin typeface="Arial MT"/>
                        <a:cs typeface="Arial MT"/>
                      </a:endParaRPr>
                    </a:p>
                  </a:txBody>
                  <a:tcPr marL="0" marR="0" marT="41275" marB="0">
                    <a:lnB w="9525">
                      <a:solidFill>
                        <a:srgbClr val="BD3878"/>
                      </a:solidFill>
                      <a:prstDash val="solid"/>
                    </a:lnB>
                  </a:tcPr>
                </a:tc>
                <a:tc>
                  <a:txBody>
                    <a:bodyPr/>
                    <a:lstStyle/>
                    <a:p>
                      <a:pPr marL="635" algn="ctr">
                        <a:lnSpc>
                          <a:spcPct val="100000"/>
                        </a:lnSpc>
                        <a:spcBef>
                          <a:spcPts val="325"/>
                        </a:spcBef>
                      </a:pPr>
                      <a:r>
                        <a:rPr sz="1000" spc="-10" dirty="0">
                          <a:solidFill>
                            <a:srgbClr val="182129"/>
                          </a:solidFill>
                          <a:latin typeface="Segoe UI"/>
                          <a:cs typeface="Segoe UI"/>
                        </a:rPr>
                        <a:t>Sum</a:t>
                      </a:r>
                      <a:r>
                        <a:rPr sz="1000" spc="-30" dirty="0">
                          <a:solidFill>
                            <a:srgbClr val="182129"/>
                          </a:solidFill>
                          <a:latin typeface="Segoe UI"/>
                          <a:cs typeface="Segoe UI"/>
                        </a:rPr>
                        <a:t> </a:t>
                      </a:r>
                      <a:r>
                        <a:rPr sz="1000" dirty="0">
                          <a:solidFill>
                            <a:srgbClr val="182129"/>
                          </a:solidFill>
                          <a:latin typeface="Segoe UI"/>
                          <a:cs typeface="Segoe UI"/>
                        </a:rPr>
                        <a:t>of</a:t>
                      </a:r>
                      <a:r>
                        <a:rPr sz="1000" spc="-15" dirty="0">
                          <a:solidFill>
                            <a:srgbClr val="182129"/>
                          </a:solidFill>
                          <a:latin typeface="Segoe UI"/>
                          <a:cs typeface="Segoe UI"/>
                        </a:rPr>
                        <a:t> </a:t>
                      </a:r>
                      <a:r>
                        <a:rPr sz="1000" spc="-10" dirty="0">
                          <a:solidFill>
                            <a:srgbClr val="182129"/>
                          </a:solidFill>
                          <a:latin typeface="Segoe UI"/>
                          <a:cs typeface="Segoe UI"/>
                        </a:rPr>
                        <a:t>ProductOrders</a:t>
                      </a:r>
                      <a:endParaRPr sz="1000">
                        <a:latin typeface="Segoe UI"/>
                        <a:cs typeface="Segoe UI"/>
                      </a:endParaRPr>
                    </a:p>
                  </a:txBody>
                  <a:tcPr marL="0" marR="0" marT="41275" marB="0">
                    <a:lnB w="9525">
                      <a:solidFill>
                        <a:srgbClr val="BD3878"/>
                      </a:solidFill>
                      <a:prstDash val="solid"/>
                    </a:lnB>
                  </a:tcPr>
                </a:tc>
                <a:tc>
                  <a:txBody>
                    <a:bodyPr/>
                    <a:lstStyle/>
                    <a:p>
                      <a:pPr marL="3810" algn="ctr">
                        <a:lnSpc>
                          <a:spcPct val="100000"/>
                        </a:lnSpc>
                        <a:spcBef>
                          <a:spcPts val="325"/>
                        </a:spcBef>
                      </a:pPr>
                      <a:r>
                        <a:rPr sz="1000" spc="-10" dirty="0">
                          <a:solidFill>
                            <a:srgbClr val="182129"/>
                          </a:solidFill>
                          <a:latin typeface="Segoe UI"/>
                          <a:cs typeface="Segoe UI"/>
                        </a:rPr>
                        <a:t>Sum</a:t>
                      </a:r>
                      <a:r>
                        <a:rPr sz="1000" spc="-30" dirty="0">
                          <a:solidFill>
                            <a:srgbClr val="182129"/>
                          </a:solidFill>
                          <a:latin typeface="Segoe UI"/>
                          <a:cs typeface="Segoe UI"/>
                        </a:rPr>
                        <a:t> </a:t>
                      </a:r>
                      <a:r>
                        <a:rPr sz="1000" dirty="0">
                          <a:solidFill>
                            <a:srgbClr val="182129"/>
                          </a:solidFill>
                          <a:latin typeface="Segoe UI"/>
                          <a:cs typeface="Segoe UI"/>
                        </a:rPr>
                        <a:t>of</a:t>
                      </a:r>
                      <a:r>
                        <a:rPr sz="1000" spc="-15" dirty="0">
                          <a:solidFill>
                            <a:srgbClr val="182129"/>
                          </a:solidFill>
                          <a:latin typeface="Segoe UI"/>
                          <a:cs typeface="Segoe UI"/>
                        </a:rPr>
                        <a:t> </a:t>
                      </a:r>
                      <a:r>
                        <a:rPr sz="1000" spc="-10" dirty="0">
                          <a:solidFill>
                            <a:srgbClr val="182129"/>
                          </a:solidFill>
                          <a:latin typeface="Segoe UI"/>
                          <a:cs typeface="Segoe UI"/>
                        </a:rPr>
                        <a:t>ProductProfit</a:t>
                      </a:r>
                      <a:endParaRPr sz="1000">
                        <a:latin typeface="Segoe UI"/>
                        <a:cs typeface="Segoe UI"/>
                      </a:endParaRPr>
                    </a:p>
                  </a:txBody>
                  <a:tcPr marL="0" marR="0" marT="41275" marB="0">
                    <a:lnB w="9525">
                      <a:solidFill>
                        <a:srgbClr val="BD3878"/>
                      </a:solidFill>
                      <a:prstDash val="solid"/>
                    </a:lnB>
                  </a:tcPr>
                </a:tc>
                <a:tc>
                  <a:txBody>
                    <a:bodyPr/>
                    <a:lstStyle/>
                    <a:p>
                      <a:pPr algn="ctr">
                        <a:lnSpc>
                          <a:spcPct val="100000"/>
                        </a:lnSpc>
                        <a:spcBef>
                          <a:spcPts val="325"/>
                        </a:spcBef>
                      </a:pPr>
                      <a:r>
                        <a:rPr sz="1000" spc="-10" dirty="0">
                          <a:solidFill>
                            <a:srgbClr val="182129"/>
                          </a:solidFill>
                          <a:latin typeface="Segoe UI"/>
                          <a:cs typeface="Segoe UI"/>
                        </a:rPr>
                        <a:t>Sum</a:t>
                      </a:r>
                      <a:r>
                        <a:rPr sz="1000" spc="-30" dirty="0">
                          <a:solidFill>
                            <a:srgbClr val="182129"/>
                          </a:solidFill>
                          <a:latin typeface="Segoe UI"/>
                          <a:cs typeface="Segoe UI"/>
                        </a:rPr>
                        <a:t> </a:t>
                      </a:r>
                      <a:r>
                        <a:rPr sz="1000" dirty="0">
                          <a:solidFill>
                            <a:srgbClr val="182129"/>
                          </a:solidFill>
                          <a:latin typeface="Segoe UI"/>
                          <a:cs typeface="Segoe UI"/>
                        </a:rPr>
                        <a:t>of</a:t>
                      </a:r>
                      <a:r>
                        <a:rPr sz="1000" spc="-15" dirty="0">
                          <a:solidFill>
                            <a:srgbClr val="182129"/>
                          </a:solidFill>
                          <a:latin typeface="Segoe UI"/>
                          <a:cs typeface="Segoe UI"/>
                        </a:rPr>
                        <a:t> </a:t>
                      </a:r>
                      <a:r>
                        <a:rPr sz="1000" spc="-10" dirty="0">
                          <a:solidFill>
                            <a:srgbClr val="182129"/>
                          </a:solidFill>
                          <a:latin typeface="Segoe UI"/>
                          <a:cs typeface="Segoe UI"/>
                        </a:rPr>
                        <a:t>ProductQTY</a:t>
                      </a:r>
                      <a:endParaRPr sz="1000">
                        <a:latin typeface="Segoe UI"/>
                        <a:cs typeface="Segoe UI"/>
                      </a:endParaRPr>
                    </a:p>
                  </a:txBody>
                  <a:tcPr marL="0" marR="0" marT="41275" marB="0">
                    <a:lnB w="9525">
                      <a:solidFill>
                        <a:srgbClr val="BD3878"/>
                      </a:solidFill>
                      <a:prstDash val="solid"/>
                    </a:lnB>
                  </a:tcPr>
                </a:tc>
                <a:tc>
                  <a:txBody>
                    <a:bodyPr/>
                    <a:lstStyle/>
                    <a:p>
                      <a:pPr marL="50165" marR="30480">
                        <a:lnSpc>
                          <a:spcPct val="100000"/>
                        </a:lnSpc>
                        <a:spcBef>
                          <a:spcPts val="325"/>
                        </a:spcBef>
                      </a:pPr>
                      <a:r>
                        <a:rPr sz="1000" spc="-10" dirty="0">
                          <a:solidFill>
                            <a:srgbClr val="182129"/>
                          </a:solidFill>
                          <a:latin typeface="Segoe UI"/>
                          <a:cs typeface="Segoe UI"/>
                        </a:rPr>
                        <a:t>Sum</a:t>
                      </a:r>
                      <a:r>
                        <a:rPr sz="1000" spc="-30" dirty="0">
                          <a:solidFill>
                            <a:srgbClr val="182129"/>
                          </a:solidFill>
                          <a:latin typeface="Segoe UI"/>
                          <a:cs typeface="Segoe UI"/>
                        </a:rPr>
                        <a:t> </a:t>
                      </a:r>
                      <a:r>
                        <a:rPr sz="1000" dirty="0">
                          <a:solidFill>
                            <a:srgbClr val="182129"/>
                          </a:solidFill>
                          <a:latin typeface="Segoe UI"/>
                          <a:cs typeface="Segoe UI"/>
                        </a:rPr>
                        <a:t>of</a:t>
                      </a:r>
                      <a:r>
                        <a:rPr sz="1000" spc="-15" dirty="0">
                          <a:solidFill>
                            <a:srgbClr val="182129"/>
                          </a:solidFill>
                          <a:latin typeface="Segoe UI"/>
                          <a:cs typeface="Segoe UI"/>
                        </a:rPr>
                        <a:t> </a:t>
                      </a:r>
                      <a:r>
                        <a:rPr sz="1000" spc="-25" dirty="0">
                          <a:solidFill>
                            <a:srgbClr val="182129"/>
                          </a:solidFill>
                          <a:latin typeface="Segoe UI"/>
                          <a:cs typeface="Segoe UI"/>
                        </a:rPr>
                        <a:t>Pr</a:t>
                      </a:r>
                      <a:endParaRPr sz="1000">
                        <a:latin typeface="Segoe UI"/>
                        <a:cs typeface="Segoe UI"/>
                      </a:endParaRPr>
                    </a:p>
                  </a:txBody>
                  <a:tcPr marL="0" marR="0" marT="41275" marB="0">
                    <a:lnB w="9525">
                      <a:solidFill>
                        <a:srgbClr val="BD3878"/>
                      </a:solidFill>
                      <a:prstDash val="solid"/>
                    </a:lnB>
                  </a:tcPr>
                </a:tc>
                <a:extLst>
                  <a:ext uri="{0D108BD9-81ED-4DB2-BD59-A6C34878D82A}">
                    <a16:rowId xmlns:a16="http://schemas.microsoft.com/office/drawing/2014/main" val="10000"/>
                  </a:ext>
                </a:extLst>
              </a:tr>
              <a:tr h="190500">
                <a:tc>
                  <a:txBody>
                    <a:bodyPr/>
                    <a:lstStyle/>
                    <a:p>
                      <a:pPr marL="47625">
                        <a:lnSpc>
                          <a:spcPct val="100000"/>
                        </a:lnSpc>
                        <a:spcBef>
                          <a:spcPts val="160"/>
                        </a:spcBef>
                      </a:pPr>
                      <a:r>
                        <a:rPr sz="1000" dirty="0">
                          <a:solidFill>
                            <a:srgbClr val="182129"/>
                          </a:solidFill>
                          <a:latin typeface="Segoe UI"/>
                          <a:cs typeface="Segoe UI"/>
                        </a:rPr>
                        <a:t>Lot's</a:t>
                      </a:r>
                      <a:r>
                        <a:rPr sz="1000" spc="10" dirty="0">
                          <a:solidFill>
                            <a:srgbClr val="182129"/>
                          </a:solidFill>
                          <a:latin typeface="Segoe UI"/>
                          <a:cs typeface="Segoe UI"/>
                        </a:rPr>
                        <a:t> </a:t>
                      </a:r>
                      <a:r>
                        <a:rPr sz="1000" dirty="0">
                          <a:solidFill>
                            <a:srgbClr val="182129"/>
                          </a:solidFill>
                          <a:latin typeface="Segoe UI"/>
                          <a:cs typeface="Segoe UI"/>
                        </a:rPr>
                        <a:t>O'</a:t>
                      </a:r>
                      <a:r>
                        <a:rPr sz="1000" spc="-15" dirty="0">
                          <a:solidFill>
                            <a:srgbClr val="182129"/>
                          </a:solidFill>
                          <a:latin typeface="Segoe UI"/>
                          <a:cs typeface="Segoe UI"/>
                        </a:rPr>
                        <a:t> </a:t>
                      </a:r>
                      <a:r>
                        <a:rPr sz="1000" spc="-20" dirty="0">
                          <a:solidFill>
                            <a:srgbClr val="182129"/>
                          </a:solidFill>
                          <a:latin typeface="Segoe UI"/>
                          <a:cs typeface="Segoe UI"/>
                        </a:rPr>
                        <a:t>Nuts</a:t>
                      </a:r>
                      <a:endParaRPr sz="1000">
                        <a:latin typeface="Segoe UI"/>
                        <a:cs typeface="Segoe UI"/>
                      </a:endParaRPr>
                    </a:p>
                  </a:txBody>
                  <a:tcPr marL="0" marR="0" marT="20320" marB="0">
                    <a:lnT w="9525">
                      <a:solidFill>
                        <a:srgbClr val="BD3878"/>
                      </a:solidFill>
                      <a:prstDash val="solid"/>
                    </a:lnT>
                    <a:lnB w="9525">
                      <a:solidFill>
                        <a:srgbClr val="E3E3E4"/>
                      </a:solidFill>
                      <a:prstDash val="solid"/>
                    </a:lnB>
                  </a:tcPr>
                </a:tc>
                <a:tc>
                  <a:txBody>
                    <a:bodyPr/>
                    <a:lstStyle/>
                    <a:p>
                      <a:pPr marL="5715" algn="ctr">
                        <a:lnSpc>
                          <a:spcPct val="100000"/>
                        </a:lnSpc>
                        <a:spcBef>
                          <a:spcPts val="160"/>
                        </a:spcBef>
                      </a:pPr>
                      <a:r>
                        <a:rPr sz="1000" spc="-20" dirty="0">
                          <a:solidFill>
                            <a:srgbClr val="182129"/>
                          </a:solidFill>
                          <a:latin typeface="Segoe UI"/>
                          <a:cs typeface="Segoe UI"/>
                        </a:rPr>
                        <a:t>4669</a:t>
                      </a:r>
                      <a:endParaRPr sz="1000">
                        <a:latin typeface="Segoe UI"/>
                        <a:cs typeface="Segoe UI"/>
                      </a:endParaRPr>
                    </a:p>
                  </a:txBody>
                  <a:tcPr marL="0" marR="0" marT="20320" marB="0">
                    <a:lnT w="9525">
                      <a:solidFill>
                        <a:srgbClr val="BD3878"/>
                      </a:solidFill>
                      <a:prstDash val="solid"/>
                    </a:lnT>
                    <a:lnB w="9525">
                      <a:solidFill>
                        <a:srgbClr val="E3E3E4"/>
                      </a:solidFill>
                      <a:prstDash val="solid"/>
                    </a:lnB>
                  </a:tcPr>
                </a:tc>
                <a:tc>
                  <a:txBody>
                    <a:bodyPr/>
                    <a:lstStyle/>
                    <a:p>
                      <a:pPr marL="635" algn="ctr">
                        <a:lnSpc>
                          <a:spcPct val="100000"/>
                        </a:lnSpc>
                        <a:spcBef>
                          <a:spcPts val="160"/>
                        </a:spcBef>
                      </a:pPr>
                      <a:r>
                        <a:rPr sz="1000" spc="-10" dirty="0">
                          <a:solidFill>
                            <a:srgbClr val="182129"/>
                          </a:solidFill>
                          <a:latin typeface="Segoe UI"/>
                          <a:cs typeface="Segoe UI"/>
                        </a:rPr>
                        <a:t>$51,802</a:t>
                      </a:r>
                      <a:endParaRPr sz="1000">
                        <a:latin typeface="Segoe UI"/>
                        <a:cs typeface="Segoe UI"/>
                      </a:endParaRPr>
                    </a:p>
                  </a:txBody>
                  <a:tcPr marL="0" marR="0" marT="20320" marB="0">
                    <a:lnT w="9525">
                      <a:solidFill>
                        <a:srgbClr val="BD3878"/>
                      </a:solidFill>
                      <a:prstDash val="solid"/>
                    </a:lnT>
                    <a:lnB w="9525">
                      <a:solidFill>
                        <a:srgbClr val="E3E3E4"/>
                      </a:solidFill>
                      <a:prstDash val="solid"/>
                    </a:lnB>
                  </a:tcPr>
                </a:tc>
                <a:tc>
                  <a:txBody>
                    <a:bodyPr/>
                    <a:lstStyle/>
                    <a:p>
                      <a:pPr algn="ctr">
                        <a:lnSpc>
                          <a:spcPct val="100000"/>
                        </a:lnSpc>
                        <a:spcBef>
                          <a:spcPts val="160"/>
                        </a:spcBef>
                      </a:pPr>
                      <a:r>
                        <a:rPr sz="1000" spc="-10" dirty="0">
                          <a:solidFill>
                            <a:srgbClr val="182129"/>
                          </a:solidFill>
                          <a:latin typeface="Segoe UI"/>
                          <a:cs typeface="Segoe UI"/>
                        </a:rPr>
                        <a:t>21019</a:t>
                      </a:r>
                      <a:endParaRPr sz="1000">
                        <a:latin typeface="Segoe UI"/>
                        <a:cs typeface="Segoe UI"/>
                      </a:endParaRPr>
                    </a:p>
                  </a:txBody>
                  <a:tcPr marL="0" marR="0" marT="20320" marB="0">
                    <a:lnT w="9525">
                      <a:solidFill>
                        <a:srgbClr val="BD3878"/>
                      </a:solidFill>
                      <a:prstDash val="solid"/>
                    </a:lnT>
                    <a:lnB w="9525">
                      <a:solidFill>
                        <a:srgbClr val="E3E3E4"/>
                      </a:solidFill>
                      <a:prstDash val="solid"/>
                    </a:lnB>
                  </a:tcPr>
                </a:tc>
                <a:tc>
                  <a:txBody>
                    <a:bodyPr/>
                    <a:lstStyle/>
                    <a:p>
                      <a:pPr marR="34290" algn="r">
                        <a:lnSpc>
                          <a:spcPct val="100000"/>
                        </a:lnSpc>
                        <a:spcBef>
                          <a:spcPts val="160"/>
                        </a:spcBef>
                      </a:pPr>
                      <a:r>
                        <a:rPr sz="1000" spc="-25" dirty="0">
                          <a:solidFill>
                            <a:srgbClr val="182129"/>
                          </a:solidFill>
                          <a:latin typeface="Segoe UI"/>
                          <a:cs typeface="Segoe UI"/>
                        </a:rPr>
                        <a:t>$74</a:t>
                      </a:r>
                      <a:endParaRPr sz="1000">
                        <a:latin typeface="Segoe UI"/>
                        <a:cs typeface="Segoe UI"/>
                      </a:endParaRPr>
                    </a:p>
                  </a:txBody>
                  <a:tcPr marL="0" marR="0" marT="20320" marB="0">
                    <a:lnT w="9525">
                      <a:solidFill>
                        <a:srgbClr val="BD3878"/>
                      </a:solidFill>
                      <a:prstDash val="solid"/>
                    </a:lnT>
                    <a:lnB w="9525">
                      <a:solidFill>
                        <a:srgbClr val="E3E3E4"/>
                      </a:solidFill>
                      <a:prstDash val="solid"/>
                    </a:lnB>
                  </a:tcPr>
                </a:tc>
                <a:extLst>
                  <a:ext uri="{0D108BD9-81ED-4DB2-BD59-A6C34878D82A}">
                    <a16:rowId xmlns:a16="http://schemas.microsoft.com/office/drawing/2014/main" val="10001"/>
                  </a:ext>
                </a:extLst>
              </a:tr>
              <a:tr h="189865">
                <a:tc>
                  <a:txBody>
                    <a:bodyPr/>
                    <a:lstStyle/>
                    <a:p>
                      <a:pPr marL="46990">
                        <a:lnSpc>
                          <a:spcPct val="100000"/>
                        </a:lnSpc>
                        <a:spcBef>
                          <a:spcPts val="160"/>
                        </a:spcBef>
                      </a:pPr>
                      <a:r>
                        <a:rPr sz="1000" dirty="0">
                          <a:solidFill>
                            <a:srgbClr val="182129"/>
                          </a:solidFill>
                          <a:latin typeface="Segoe UI"/>
                          <a:cs typeface="Segoe UI"/>
                        </a:rPr>
                        <a:t>Secret</a:t>
                      </a:r>
                      <a:r>
                        <a:rPr sz="1000" spc="-45" dirty="0">
                          <a:solidFill>
                            <a:srgbClr val="182129"/>
                          </a:solidFill>
                          <a:latin typeface="Segoe UI"/>
                          <a:cs typeface="Segoe UI"/>
                        </a:rPr>
                        <a:t> </a:t>
                      </a:r>
                      <a:r>
                        <a:rPr sz="1000" spc="-10" dirty="0">
                          <a:solidFill>
                            <a:srgbClr val="182129"/>
                          </a:solidFill>
                          <a:latin typeface="Segoe UI"/>
                          <a:cs typeface="Segoe UI"/>
                        </a:rPr>
                        <a:t>Factory</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L="5715" algn="ctr">
                        <a:lnSpc>
                          <a:spcPct val="100000"/>
                        </a:lnSpc>
                        <a:spcBef>
                          <a:spcPts val="160"/>
                        </a:spcBef>
                      </a:pPr>
                      <a:r>
                        <a:rPr sz="1000" spc="-25" dirty="0">
                          <a:solidFill>
                            <a:srgbClr val="182129"/>
                          </a:solidFill>
                          <a:latin typeface="Segoe UI"/>
                          <a:cs typeface="Segoe UI"/>
                        </a:rPr>
                        <a:t>209</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L="635" algn="ctr">
                        <a:lnSpc>
                          <a:spcPct val="100000"/>
                        </a:lnSpc>
                        <a:spcBef>
                          <a:spcPts val="160"/>
                        </a:spcBef>
                      </a:pPr>
                      <a:r>
                        <a:rPr sz="1000" spc="-10" dirty="0">
                          <a:solidFill>
                            <a:srgbClr val="182129"/>
                          </a:solidFill>
                          <a:latin typeface="Segoe UI"/>
                          <a:cs typeface="Segoe UI"/>
                        </a:rPr>
                        <a:t>$4,205</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algn="ctr">
                        <a:lnSpc>
                          <a:spcPct val="100000"/>
                        </a:lnSpc>
                        <a:spcBef>
                          <a:spcPts val="160"/>
                        </a:spcBef>
                      </a:pPr>
                      <a:r>
                        <a:rPr sz="1000" spc="-25" dirty="0">
                          <a:solidFill>
                            <a:srgbClr val="182129"/>
                          </a:solidFill>
                          <a:latin typeface="Segoe UI"/>
                          <a:cs typeface="Segoe UI"/>
                        </a:rPr>
                        <a:t>870</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R="69850" algn="r">
                        <a:lnSpc>
                          <a:spcPct val="100000"/>
                        </a:lnSpc>
                        <a:spcBef>
                          <a:spcPts val="160"/>
                        </a:spcBef>
                      </a:pPr>
                      <a:r>
                        <a:rPr sz="1000" spc="-25" dirty="0">
                          <a:solidFill>
                            <a:srgbClr val="182129"/>
                          </a:solidFill>
                          <a:latin typeface="Segoe UI"/>
                          <a:cs typeface="Segoe UI"/>
                        </a:rPr>
                        <a:t>$8,</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extLst>
                  <a:ext uri="{0D108BD9-81ED-4DB2-BD59-A6C34878D82A}">
                    <a16:rowId xmlns:a16="http://schemas.microsoft.com/office/drawing/2014/main" val="10002"/>
                  </a:ext>
                </a:extLst>
              </a:tr>
              <a:tr h="189865">
                <a:tc>
                  <a:txBody>
                    <a:bodyPr/>
                    <a:lstStyle/>
                    <a:p>
                      <a:pPr marL="47625">
                        <a:lnSpc>
                          <a:spcPct val="100000"/>
                        </a:lnSpc>
                        <a:spcBef>
                          <a:spcPts val="160"/>
                        </a:spcBef>
                      </a:pPr>
                      <a:r>
                        <a:rPr sz="1000" dirty="0">
                          <a:solidFill>
                            <a:srgbClr val="182129"/>
                          </a:solidFill>
                          <a:latin typeface="Segoe UI"/>
                          <a:cs typeface="Segoe UI"/>
                        </a:rPr>
                        <a:t>Sugar </a:t>
                      </a:r>
                      <a:r>
                        <a:rPr sz="1000" spc="-10" dirty="0">
                          <a:solidFill>
                            <a:srgbClr val="182129"/>
                          </a:solidFill>
                          <a:latin typeface="Segoe UI"/>
                          <a:cs typeface="Segoe UI"/>
                        </a:rPr>
                        <a:t>Shack</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L="5715" algn="ctr">
                        <a:lnSpc>
                          <a:spcPct val="100000"/>
                        </a:lnSpc>
                        <a:spcBef>
                          <a:spcPts val="160"/>
                        </a:spcBef>
                      </a:pPr>
                      <a:r>
                        <a:rPr sz="1000" spc="-25" dirty="0">
                          <a:solidFill>
                            <a:srgbClr val="182129"/>
                          </a:solidFill>
                          <a:latin typeface="Segoe UI"/>
                          <a:cs typeface="Segoe UI"/>
                        </a:rPr>
                        <a:t>33</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L="635" algn="ctr">
                        <a:lnSpc>
                          <a:spcPct val="100000"/>
                        </a:lnSpc>
                        <a:spcBef>
                          <a:spcPts val="160"/>
                        </a:spcBef>
                      </a:pPr>
                      <a:r>
                        <a:rPr sz="1000" spc="-20" dirty="0">
                          <a:solidFill>
                            <a:srgbClr val="182129"/>
                          </a:solidFill>
                          <a:latin typeface="Segoe UI"/>
                          <a:cs typeface="Segoe UI"/>
                        </a:rPr>
                        <a:t>$121</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algn="ctr">
                        <a:lnSpc>
                          <a:spcPct val="100000"/>
                        </a:lnSpc>
                        <a:spcBef>
                          <a:spcPts val="160"/>
                        </a:spcBef>
                      </a:pPr>
                      <a:r>
                        <a:rPr sz="1000" spc="-25" dirty="0">
                          <a:solidFill>
                            <a:srgbClr val="182129"/>
                          </a:solidFill>
                          <a:latin typeface="Segoe UI"/>
                          <a:cs typeface="Segoe UI"/>
                        </a:rPr>
                        <a:t>107</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R="20955" algn="r">
                        <a:lnSpc>
                          <a:spcPct val="100000"/>
                        </a:lnSpc>
                        <a:spcBef>
                          <a:spcPts val="160"/>
                        </a:spcBef>
                      </a:pPr>
                      <a:r>
                        <a:rPr sz="1000" spc="-25" dirty="0">
                          <a:solidFill>
                            <a:srgbClr val="182129"/>
                          </a:solidFill>
                          <a:latin typeface="Segoe UI"/>
                          <a:cs typeface="Segoe UI"/>
                        </a:rPr>
                        <a:t>$2</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extLst>
                  <a:ext uri="{0D108BD9-81ED-4DB2-BD59-A6C34878D82A}">
                    <a16:rowId xmlns:a16="http://schemas.microsoft.com/office/drawing/2014/main" val="10003"/>
                  </a:ext>
                </a:extLst>
              </a:tr>
              <a:tr h="340995">
                <a:tc>
                  <a:txBody>
                    <a:bodyPr/>
                    <a:lstStyle/>
                    <a:p>
                      <a:pPr marL="47625" marR="283210">
                        <a:lnSpc>
                          <a:spcPts val="1280"/>
                        </a:lnSpc>
                      </a:pPr>
                      <a:r>
                        <a:rPr sz="1000" dirty="0">
                          <a:solidFill>
                            <a:srgbClr val="182129"/>
                          </a:solidFill>
                          <a:latin typeface="Segoe UI"/>
                          <a:cs typeface="Segoe UI"/>
                        </a:rPr>
                        <a:t>The</a:t>
                      </a:r>
                      <a:r>
                        <a:rPr sz="1000" spc="-35" dirty="0">
                          <a:solidFill>
                            <a:srgbClr val="182129"/>
                          </a:solidFill>
                          <a:latin typeface="Segoe UI"/>
                          <a:cs typeface="Segoe UI"/>
                        </a:rPr>
                        <a:t> </a:t>
                      </a:r>
                      <a:r>
                        <a:rPr sz="1000" spc="-25" dirty="0">
                          <a:solidFill>
                            <a:srgbClr val="182129"/>
                          </a:solidFill>
                          <a:latin typeface="Segoe UI"/>
                          <a:cs typeface="Segoe UI"/>
                        </a:rPr>
                        <a:t>Other </a:t>
                      </a:r>
                      <a:r>
                        <a:rPr sz="1000" spc="-10" dirty="0">
                          <a:solidFill>
                            <a:srgbClr val="182129"/>
                          </a:solidFill>
                          <a:latin typeface="Segoe UI"/>
                          <a:cs typeface="Segoe UI"/>
                        </a:rPr>
                        <a:t>Factory</a:t>
                      </a:r>
                      <a:endParaRPr sz="1000">
                        <a:latin typeface="Segoe UI"/>
                        <a:cs typeface="Segoe UI"/>
                      </a:endParaRPr>
                    </a:p>
                  </a:txBody>
                  <a:tcPr marL="0" marR="0" marT="0" marB="0">
                    <a:lnT w="9525">
                      <a:solidFill>
                        <a:srgbClr val="E3E3E4"/>
                      </a:solidFill>
                      <a:prstDash val="solid"/>
                    </a:lnT>
                    <a:lnB w="9525">
                      <a:solidFill>
                        <a:srgbClr val="BD3878"/>
                      </a:solidFill>
                      <a:prstDash val="solid"/>
                    </a:lnB>
                    <a:solidFill>
                      <a:srgbClr val="ECECED"/>
                    </a:solidFill>
                  </a:tcPr>
                </a:tc>
                <a:tc>
                  <a:txBody>
                    <a:bodyPr/>
                    <a:lstStyle/>
                    <a:p>
                      <a:pPr marL="5715" algn="ctr">
                        <a:lnSpc>
                          <a:spcPct val="100000"/>
                        </a:lnSpc>
                        <a:spcBef>
                          <a:spcPts val="160"/>
                        </a:spcBef>
                      </a:pPr>
                      <a:r>
                        <a:rPr sz="1000" spc="-25" dirty="0">
                          <a:solidFill>
                            <a:srgbClr val="182129"/>
                          </a:solidFill>
                          <a:latin typeface="Segoe UI"/>
                          <a:cs typeface="Segoe UI"/>
                        </a:rPr>
                        <a:t>98</a:t>
                      </a:r>
                      <a:endParaRPr sz="1000">
                        <a:latin typeface="Segoe UI"/>
                        <a:cs typeface="Segoe UI"/>
                      </a:endParaRPr>
                    </a:p>
                  </a:txBody>
                  <a:tcPr marL="0" marR="0" marT="20320" marB="0">
                    <a:lnT w="9525">
                      <a:solidFill>
                        <a:srgbClr val="E3E3E4"/>
                      </a:solidFill>
                      <a:prstDash val="solid"/>
                    </a:lnT>
                    <a:lnB w="9525">
                      <a:solidFill>
                        <a:srgbClr val="BD3878"/>
                      </a:solidFill>
                      <a:prstDash val="solid"/>
                    </a:lnB>
                    <a:solidFill>
                      <a:srgbClr val="ECECED"/>
                    </a:solidFill>
                  </a:tcPr>
                </a:tc>
                <a:tc>
                  <a:txBody>
                    <a:bodyPr/>
                    <a:lstStyle/>
                    <a:p>
                      <a:pPr marL="635" algn="ctr">
                        <a:lnSpc>
                          <a:spcPct val="100000"/>
                        </a:lnSpc>
                        <a:spcBef>
                          <a:spcPts val="160"/>
                        </a:spcBef>
                      </a:pPr>
                      <a:r>
                        <a:rPr sz="1000" spc="-20" dirty="0">
                          <a:solidFill>
                            <a:srgbClr val="182129"/>
                          </a:solidFill>
                          <a:latin typeface="Segoe UI"/>
                          <a:cs typeface="Segoe UI"/>
                        </a:rPr>
                        <a:t>$152</a:t>
                      </a:r>
                      <a:endParaRPr sz="1000">
                        <a:latin typeface="Segoe UI"/>
                        <a:cs typeface="Segoe UI"/>
                      </a:endParaRPr>
                    </a:p>
                  </a:txBody>
                  <a:tcPr marL="0" marR="0" marT="20320" marB="0">
                    <a:lnT w="9525">
                      <a:solidFill>
                        <a:srgbClr val="E3E3E4"/>
                      </a:solidFill>
                      <a:prstDash val="solid"/>
                    </a:lnT>
                    <a:lnB w="9525">
                      <a:solidFill>
                        <a:srgbClr val="BD3878"/>
                      </a:solidFill>
                      <a:prstDash val="solid"/>
                    </a:lnB>
                    <a:solidFill>
                      <a:srgbClr val="ECECED"/>
                    </a:solidFill>
                  </a:tcPr>
                </a:tc>
                <a:tc>
                  <a:txBody>
                    <a:bodyPr/>
                    <a:lstStyle/>
                    <a:p>
                      <a:pPr algn="ctr">
                        <a:lnSpc>
                          <a:spcPct val="100000"/>
                        </a:lnSpc>
                        <a:spcBef>
                          <a:spcPts val="160"/>
                        </a:spcBef>
                      </a:pPr>
                      <a:r>
                        <a:rPr sz="1000" spc="-25" dirty="0">
                          <a:solidFill>
                            <a:srgbClr val="182129"/>
                          </a:solidFill>
                          <a:latin typeface="Segoe UI"/>
                          <a:cs typeface="Segoe UI"/>
                        </a:rPr>
                        <a:t>388</a:t>
                      </a:r>
                      <a:endParaRPr sz="1000">
                        <a:latin typeface="Segoe UI"/>
                        <a:cs typeface="Segoe UI"/>
                      </a:endParaRPr>
                    </a:p>
                  </a:txBody>
                  <a:tcPr marL="0" marR="0" marT="20320" marB="0">
                    <a:lnT w="9525">
                      <a:solidFill>
                        <a:srgbClr val="E3E3E4"/>
                      </a:solidFill>
                      <a:prstDash val="solid"/>
                    </a:lnT>
                    <a:lnB w="9525">
                      <a:solidFill>
                        <a:srgbClr val="BD3878"/>
                      </a:solidFill>
                      <a:prstDash val="solid"/>
                    </a:lnB>
                    <a:solidFill>
                      <a:srgbClr val="ECECED"/>
                    </a:solidFill>
                  </a:tcPr>
                </a:tc>
                <a:tc>
                  <a:txBody>
                    <a:bodyPr/>
                    <a:lstStyle/>
                    <a:p>
                      <a:pPr marR="40005" algn="r">
                        <a:lnSpc>
                          <a:spcPct val="100000"/>
                        </a:lnSpc>
                        <a:spcBef>
                          <a:spcPts val="160"/>
                        </a:spcBef>
                      </a:pPr>
                      <a:r>
                        <a:rPr sz="1000" spc="-25" dirty="0">
                          <a:solidFill>
                            <a:srgbClr val="182129"/>
                          </a:solidFill>
                          <a:latin typeface="Segoe UI"/>
                          <a:cs typeface="Segoe UI"/>
                        </a:rPr>
                        <a:t>$1,</a:t>
                      </a:r>
                      <a:endParaRPr sz="1000">
                        <a:latin typeface="Segoe UI"/>
                        <a:cs typeface="Segoe UI"/>
                      </a:endParaRPr>
                    </a:p>
                  </a:txBody>
                  <a:tcPr marL="0" marR="0" marT="20320" marB="0">
                    <a:lnT w="9525">
                      <a:solidFill>
                        <a:srgbClr val="E3E3E4"/>
                      </a:solidFill>
                      <a:prstDash val="solid"/>
                    </a:lnT>
                    <a:lnB w="9525">
                      <a:solidFill>
                        <a:srgbClr val="BD3878"/>
                      </a:solidFill>
                      <a:prstDash val="solid"/>
                    </a:lnB>
                    <a:solidFill>
                      <a:srgbClr val="ECECED"/>
                    </a:solidFill>
                  </a:tcPr>
                </a:tc>
                <a:extLst>
                  <a:ext uri="{0D108BD9-81ED-4DB2-BD59-A6C34878D82A}">
                    <a16:rowId xmlns:a16="http://schemas.microsoft.com/office/drawing/2014/main" val="10004"/>
                  </a:ext>
                </a:extLst>
              </a:tr>
              <a:tr h="193040">
                <a:tc>
                  <a:txBody>
                    <a:bodyPr/>
                    <a:lstStyle/>
                    <a:p>
                      <a:pPr marL="47625">
                        <a:lnSpc>
                          <a:spcPct val="100000"/>
                        </a:lnSpc>
                        <a:spcBef>
                          <a:spcPts val="160"/>
                        </a:spcBef>
                      </a:pPr>
                      <a:r>
                        <a:rPr sz="1000" b="1" spc="-10" dirty="0">
                          <a:solidFill>
                            <a:srgbClr val="252423"/>
                          </a:solidFill>
                          <a:latin typeface="Segoe UI"/>
                          <a:cs typeface="Segoe UI"/>
                        </a:rPr>
                        <a:t>Total</a:t>
                      </a:r>
                      <a:endParaRPr sz="1000">
                        <a:latin typeface="Segoe UI"/>
                        <a:cs typeface="Segoe UI"/>
                      </a:endParaRPr>
                    </a:p>
                  </a:txBody>
                  <a:tcPr marL="0" marR="0" marT="20320" marB="0">
                    <a:lnT w="9525">
                      <a:solidFill>
                        <a:srgbClr val="BD3878"/>
                      </a:solidFill>
                      <a:prstDash val="solid"/>
                    </a:lnT>
                  </a:tcPr>
                </a:tc>
                <a:tc>
                  <a:txBody>
                    <a:bodyPr/>
                    <a:lstStyle/>
                    <a:p>
                      <a:pPr marL="10160" algn="ctr">
                        <a:lnSpc>
                          <a:spcPct val="100000"/>
                        </a:lnSpc>
                        <a:spcBef>
                          <a:spcPts val="160"/>
                        </a:spcBef>
                      </a:pPr>
                      <a:r>
                        <a:rPr sz="1000" b="1" spc="-20" dirty="0">
                          <a:solidFill>
                            <a:srgbClr val="252423"/>
                          </a:solidFill>
                          <a:latin typeface="Segoe UI"/>
                          <a:cs typeface="Segoe UI"/>
                        </a:rPr>
                        <a:t>8389</a:t>
                      </a:r>
                      <a:endParaRPr sz="1000">
                        <a:latin typeface="Segoe UI"/>
                        <a:cs typeface="Segoe UI"/>
                      </a:endParaRPr>
                    </a:p>
                  </a:txBody>
                  <a:tcPr marL="0" marR="0" marT="20320" marB="0">
                    <a:lnT w="9525">
                      <a:solidFill>
                        <a:srgbClr val="BD3878"/>
                      </a:solidFill>
                      <a:prstDash val="solid"/>
                    </a:lnT>
                  </a:tcPr>
                </a:tc>
                <a:tc>
                  <a:txBody>
                    <a:bodyPr/>
                    <a:lstStyle/>
                    <a:p>
                      <a:pPr marL="5080" algn="ctr">
                        <a:lnSpc>
                          <a:spcPct val="100000"/>
                        </a:lnSpc>
                        <a:spcBef>
                          <a:spcPts val="160"/>
                        </a:spcBef>
                      </a:pPr>
                      <a:r>
                        <a:rPr sz="1000" b="1" spc="-10" dirty="0">
                          <a:solidFill>
                            <a:srgbClr val="252423"/>
                          </a:solidFill>
                          <a:latin typeface="Segoe UI"/>
                          <a:cs typeface="Segoe UI"/>
                        </a:rPr>
                        <a:t>$91,508</a:t>
                      </a:r>
                      <a:endParaRPr sz="1000">
                        <a:latin typeface="Segoe UI"/>
                        <a:cs typeface="Segoe UI"/>
                      </a:endParaRPr>
                    </a:p>
                  </a:txBody>
                  <a:tcPr marL="0" marR="0" marT="20320" marB="0">
                    <a:lnT w="9525">
                      <a:solidFill>
                        <a:srgbClr val="BD3878"/>
                      </a:solidFill>
                      <a:prstDash val="solid"/>
                    </a:lnT>
                  </a:tcPr>
                </a:tc>
                <a:tc>
                  <a:txBody>
                    <a:bodyPr/>
                    <a:lstStyle/>
                    <a:p>
                      <a:pPr marL="1905" algn="ctr">
                        <a:lnSpc>
                          <a:spcPct val="100000"/>
                        </a:lnSpc>
                        <a:spcBef>
                          <a:spcPts val="160"/>
                        </a:spcBef>
                      </a:pPr>
                      <a:r>
                        <a:rPr sz="1000" b="1" spc="-10" dirty="0">
                          <a:solidFill>
                            <a:srgbClr val="252423"/>
                          </a:solidFill>
                          <a:latin typeface="Segoe UI"/>
                          <a:cs typeface="Segoe UI"/>
                        </a:rPr>
                        <a:t>37873</a:t>
                      </a:r>
                      <a:endParaRPr sz="1000">
                        <a:latin typeface="Segoe UI"/>
                        <a:cs typeface="Segoe UI"/>
                      </a:endParaRPr>
                    </a:p>
                  </a:txBody>
                  <a:tcPr marL="0" marR="0" marT="20320" marB="0">
                    <a:lnT w="9525">
                      <a:solidFill>
                        <a:srgbClr val="BD3878"/>
                      </a:solidFill>
                      <a:prstDash val="solid"/>
                    </a:lnT>
                  </a:tcPr>
                </a:tc>
                <a:tc>
                  <a:txBody>
                    <a:bodyPr/>
                    <a:lstStyle/>
                    <a:p>
                      <a:pPr algn="r">
                        <a:lnSpc>
                          <a:spcPct val="100000"/>
                        </a:lnSpc>
                        <a:spcBef>
                          <a:spcPts val="160"/>
                        </a:spcBef>
                      </a:pPr>
                      <a:r>
                        <a:rPr sz="1000" b="1" spc="-20" dirty="0">
                          <a:solidFill>
                            <a:srgbClr val="252423"/>
                          </a:solidFill>
                          <a:latin typeface="Segoe UI"/>
                          <a:cs typeface="Segoe UI"/>
                        </a:rPr>
                        <a:t>$138</a:t>
                      </a:r>
                      <a:endParaRPr sz="1000">
                        <a:latin typeface="Segoe UI"/>
                        <a:cs typeface="Segoe UI"/>
                      </a:endParaRPr>
                    </a:p>
                  </a:txBody>
                  <a:tcPr marL="0" marR="0" marT="20320" marB="0">
                    <a:lnT w="9525">
                      <a:solidFill>
                        <a:srgbClr val="BD3878"/>
                      </a:solidFill>
                      <a:prstDash val="solid"/>
                    </a:lnT>
                  </a:tcPr>
                </a:tc>
                <a:extLst>
                  <a:ext uri="{0D108BD9-81ED-4DB2-BD59-A6C34878D82A}">
                    <a16:rowId xmlns:a16="http://schemas.microsoft.com/office/drawing/2014/main" val="10005"/>
                  </a:ext>
                </a:extLst>
              </a:tr>
            </a:tbl>
          </a:graphicData>
        </a:graphic>
      </p:graphicFrame>
      <p:grpSp>
        <p:nvGrpSpPr>
          <p:cNvPr id="45" name="object 45"/>
          <p:cNvGrpSpPr/>
          <p:nvPr/>
        </p:nvGrpSpPr>
        <p:grpSpPr>
          <a:xfrm>
            <a:off x="6838950" y="4086225"/>
            <a:ext cx="5381625" cy="1428750"/>
            <a:chOff x="6838950" y="4086225"/>
            <a:chExt cx="5381625" cy="1428750"/>
          </a:xfrm>
        </p:grpSpPr>
        <p:sp>
          <p:nvSpPr>
            <p:cNvPr id="46" name="object 46"/>
            <p:cNvSpPr/>
            <p:nvPr/>
          </p:nvSpPr>
          <p:spPr>
            <a:xfrm>
              <a:off x="6838950" y="5429249"/>
              <a:ext cx="5295900" cy="85725"/>
            </a:xfrm>
            <a:custGeom>
              <a:avLst/>
              <a:gdLst/>
              <a:ahLst/>
              <a:cxnLst/>
              <a:rect l="l" t="t" r="r" b="b"/>
              <a:pathLst>
                <a:path w="5295900" h="85725">
                  <a:moveTo>
                    <a:pt x="5258721" y="85724"/>
                  </a:moveTo>
                  <a:lnTo>
                    <a:pt x="37178" y="85724"/>
                  </a:lnTo>
                  <a:lnTo>
                    <a:pt x="31710" y="84637"/>
                  </a:lnTo>
                  <a:lnTo>
                    <a:pt x="1087" y="54013"/>
                  </a:lnTo>
                  <a:lnTo>
                    <a:pt x="0" y="48546"/>
                  </a:lnTo>
                  <a:lnTo>
                    <a:pt x="0" y="42862"/>
                  </a:lnTo>
                  <a:lnTo>
                    <a:pt x="0" y="37178"/>
                  </a:lnTo>
                  <a:lnTo>
                    <a:pt x="21208" y="5437"/>
                  </a:lnTo>
                  <a:lnTo>
                    <a:pt x="37178" y="0"/>
                  </a:lnTo>
                  <a:lnTo>
                    <a:pt x="5258721" y="0"/>
                  </a:lnTo>
                  <a:lnTo>
                    <a:pt x="5290461" y="21208"/>
                  </a:lnTo>
                  <a:lnTo>
                    <a:pt x="5295899" y="37178"/>
                  </a:lnTo>
                  <a:lnTo>
                    <a:pt x="5295899" y="48546"/>
                  </a:lnTo>
                  <a:lnTo>
                    <a:pt x="5274690" y="80286"/>
                  </a:lnTo>
                  <a:lnTo>
                    <a:pt x="5264188" y="84637"/>
                  </a:lnTo>
                  <a:lnTo>
                    <a:pt x="5258721" y="85724"/>
                  </a:lnTo>
                  <a:close/>
                </a:path>
              </a:pathLst>
            </a:custGeom>
            <a:solidFill>
              <a:srgbClr val="FFFFFF">
                <a:alpha val="50000"/>
              </a:srgbClr>
            </a:solidFill>
          </p:spPr>
          <p:txBody>
            <a:bodyPr wrap="square" lIns="0" tIns="0" rIns="0" bIns="0" rtlCol="0"/>
            <a:lstStyle/>
            <a:p>
              <a:endParaRPr/>
            </a:p>
          </p:txBody>
        </p:sp>
        <p:sp>
          <p:nvSpPr>
            <p:cNvPr id="47" name="object 47"/>
            <p:cNvSpPr/>
            <p:nvPr/>
          </p:nvSpPr>
          <p:spPr>
            <a:xfrm>
              <a:off x="6843712" y="5434012"/>
              <a:ext cx="4724400" cy="76200"/>
            </a:xfrm>
            <a:custGeom>
              <a:avLst/>
              <a:gdLst/>
              <a:ahLst/>
              <a:cxnLst/>
              <a:rect l="l" t="t" r="r" b="b"/>
              <a:pathLst>
                <a:path w="4724400" h="76200">
                  <a:moveTo>
                    <a:pt x="4691351" y="76199"/>
                  </a:moveTo>
                  <a:lnTo>
                    <a:pt x="33047" y="76199"/>
                  </a:lnTo>
                  <a:lnTo>
                    <a:pt x="28187" y="75233"/>
                  </a:lnTo>
                  <a:lnTo>
                    <a:pt x="966" y="48012"/>
                  </a:lnTo>
                  <a:lnTo>
                    <a:pt x="0" y="43152"/>
                  </a:lnTo>
                  <a:lnTo>
                    <a:pt x="0" y="38099"/>
                  </a:lnTo>
                  <a:lnTo>
                    <a:pt x="0" y="33047"/>
                  </a:lnTo>
                  <a:lnTo>
                    <a:pt x="28187" y="966"/>
                  </a:lnTo>
                  <a:lnTo>
                    <a:pt x="33047" y="0"/>
                  </a:lnTo>
                  <a:lnTo>
                    <a:pt x="4691351" y="0"/>
                  </a:lnTo>
                  <a:lnTo>
                    <a:pt x="4723432" y="28187"/>
                  </a:lnTo>
                  <a:lnTo>
                    <a:pt x="4724399" y="33047"/>
                  </a:lnTo>
                  <a:lnTo>
                    <a:pt x="4724399" y="43152"/>
                  </a:lnTo>
                  <a:lnTo>
                    <a:pt x="4696211" y="75233"/>
                  </a:lnTo>
                  <a:lnTo>
                    <a:pt x="4691351" y="76199"/>
                  </a:lnTo>
                  <a:close/>
                </a:path>
              </a:pathLst>
            </a:custGeom>
            <a:solidFill>
              <a:srgbClr val="605D5C">
                <a:alpha val="50000"/>
              </a:srgbClr>
            </a:solidFill>
          </p:spPr>
          <p:txBody>
            <a:bodyPr wrap="square" lIns="0" tIns="0" rIns="0" bIns="0" rtlCol="0"/>
            <a:lstStyle/>
            <a:p>
              <a:endParaRPr/>
            </a:p>
          </p:txBody>
        </p:sp>
        <p:sp>
          <p:nvSpPr>
            <p:cNvPr id="48" name="object 48"/>
            <p:cNvSpPr/>
            <p:nvPr/>
          </p:nvSpPr>
          <p:spPr>
            <a:xfrm>
              <a:off x="6843712" y="5434012"/>
              <a:ext cx="4724400" cy="76200"/>
            </a:xfrm>
            <a:custGeom>
              <a:avLst/>
              <a:gdLst/>
              <a:ahLst/>
              <a:cxnLst/>
              <a:rect l="l" t="t" r="r" b="b"/>
              <a:pathLst>
                <a:path w="4724400" h="76200">
                  <a:moveTo>
                    <a:pt x="0" y="38099"/>
                  </a:moveTo>
                  <a:lnTo>
                    <a:pt x="0" y="33047"/>
                  </a:lnTo>
                  <a:lnTo>
                    <a:pt x="966" y="28187"/>
                  </a:lnTo>
                  <a:lnTo>
                    <a:pt x="2900" y="23519"/>
                  </a:lnTo>
                  <a:lnTo>
                    <a:pt x="4833" y="18851"/>
                  </a:lnTo>
                  <a:lnTo>
                    <a:pt x="7586" y="14731"/>
                  </a:lnTo>
                  <a:lnTo>
                    <a:pt x="11159" y="11159"/>
                  </a:lnTo>
                  <a:lnTo>
                    <a:pt x="14731" y="7586"/>
                  </a:lnTo>
                  <a:lnTo>
                    <a:pt x="18851" y="4833"/>
                  </a:lnTo>
                  <a:lnTo>
                    <a:pt x="23519" y="2900"/>
                  </a:lnTo>
                  <a:lnTo>
                    <a:pt x="28187" y="966"/>
                  </a:lnTo>
                  <a:lnTo>
                    <a:pt x="33047" y="0"/>
                  </a:lnTo>
                  <a:lnTo>
                    <a:pt x="38099" y="0"/>
                  </a:lnTo>
                  <a:lnTo>
                    <a:pt x="4686299" y="0"/>
                  </a:lnTo>
                  <a:lnTo>
                    <a:pt x="4691351" y="0"/>
                  </a:lnTo>
                  <a:lnTo>
                    <a:pt x="4696211" y="966"/>
                  </a:lnTo>
                  <a:lnTo>
                    <a:pt x="4723432" y="28187"/>
                  </a:lnTo>
                  <a:lnTo>
                    <a:pt x="4724399" y="38099"/>
                  </a:lnTo>
                  <a:lnTo>
                    <a:pt x="4724399" y="43152"/>
                  </a:lnTo>
                  <a:lnTo>
                    <a:pt x="4700879" y="73299"/>
                  </a:lnTo>
                  <a:lnTo>
                    <a:pt x="4686299" y="76199"/>
                  </a:lnTo>
                  <a:lnTo>
                    <a:pt x="38099" y="76199"/>
                  </a:lnTo>
                  <a:lnTo>
                    <a:pt x="4833" y="57348"/>
                  </a:lnTo>
                  <a:lnTo>
                    <a:pt x="0" y="43152"/>
                  </a:lnTo>
                  <a:lnTo>
                    <a:pt x="0" y="38099"/>
                  </a:lnTo>
                  <a:close/>
                </a:path>
              </a:pathLst>
            </a:custGeom>
            <a:ln w="9524">
              <a:solidFill>
                <a:srgbClr val="FFFFFF"/>
              </a:solidFill>
            </a:ln>
          </p:spPr>
          <p:txBody>
            <a:bodyPr wrap="square" lIns="0" tIns="0" rIns="0" bIns="0" rtlCol="0"/>
            <a:lstStyle/>
            <a:p>
              <a:endParaRPr/>
            </a:p>
          </p:txBody>
        </p:sp>
        <p:sp>
          <p:nvSpPr>
            <p:cNvPr id="49" name="object 49"/>
            <p:cNvSpPr/>
            <p:nvPr/>
          </p:nvSpPr>
          <p:spPr>
            <a:xfrm>
              <a:off x="12134849" y="4086225"/>
              <a:ext cx="85725" cy="1343025"/>
            </a:xfrm>
            <a:custGeom>
              <a:avLst/>
              <a:gdLst/>
              <a:ahLst/>
              <a:cxnLst/>
              <a:rect l="l" t="t" r="r" b="b"/>
              <a:pathLst>
                <a:path w="85725" h="1343025">
                  <a:moveTo>
                    <a:pt x="48546" y="1343024"/>
                  </a:moveTo>
                  <a:lnTo>
                    <a:pt x="37178" y="1343024"/>
                  </a:lnTo>
                  <a:lnTo>
                    <a:pt x="31710" y="1341937"/>
                  </a:lnTo>
                  <a:lnTo>
                    <a:pt x="1087" y="1311313"/>
                  </a:lnTo>
                  <a:lnTo>
                    <a:pt x="0" y="1305846"/>
                  </a:lnTo>
                  <a:lnTo>
                    <a:pt x="0" y="1300162"/>
                  </a:lnTo>
                  <a:lnTo>
                    <a:pt x="0" y="37178"/>
                  </a:lnTo>
                  <a:lnTo>
                    <a:pt x="21207" y="5437"/>
                  </a:lnTo>
                  <a:lnTo>
                    <a:pt x="37178" y="0"/>
                  </a:lnTo>
                  <a:lnTo>
                    <a:pt x="48546" y="0"/>
                  </a:lnTo>
                  <a:lnTo>
                    <a:pt x="80285" y="21208"/>
                  </a:lnTo>
                  <a:lnTo>
                    <a:pt x="85724" y="37178"/>
                  </a:lnTo>
                  <a:lnTo>
                    <a:pt x="85724" y="1305846"/>
                  </a:lnTo>
                  <a:lnTo>
                    <a:pt x="64515" y="1337586"/>
                  </a:lnTo>
                  <a:lnTo>
                    <a:pt x="54013" y="1341937"/>
                  </a:lnTo>
                  <a:lnTo>
                    <a:pt x="48546" y="1343024"/>
                  </a:lnTo>
                  <a:close/>
                </a:path>
              </a:pathLst>
            </a:custGeom>
            <a:solidFill>
              <a:srgbClr val="FFFFFF">
                <a:alpha val="50000"/>
              </a:srgbClr>
            </a:solidFill>
          </p:spPr>
          <p:txBody>
            <a:bodyPr wrap="square" lIns="0" tIns="0" rIns="0" bIns="0" rtlCol="0"/>
            <a:lstStyle/>
            <a:p>
              <a:endParaRPr/>
            </a:p>
          </p:txBody>
        </p:sp>
        <p:sp>
          <p:nvSpPr>
            <p:cNvPr id="50" name="object 50"/>
            <p:cNvSpPr/>
            <p:nvPr/>
          </p:nvSpPr>
          <p:spPr>
            <a:xfrm>
              <a:off x="12139612" y="4090987"/>
              <a:ext cx="76200" cy="933450"/>
            </a:xfrm>
            <a:custGeom>
              <a:avLst/>
              <a:gdLst/>
              <a:ahLst/>
              <a:cxnLst/>
              <a:rect l="l" t="t" r="r" b="b"/>
              <a:pathLst>
                <a:path w="76200" h="933450">
                  <a:moveTo>
                    <a:pt x="43152" y="933449"/>
                  </a:moveTo>
                  <a:lnTo>
                    <a:pt x="33047" y="933449"/>
                  </a:lnTo>
                  <a:lnTo>
                    <a:pt x="28187" y="932483"/>
                  </a:lnTo>
                  <a:lnTo>
                    <a:pt x="966" y="905262"/>
                  </a:lnTo>
                  <a:lnTo>
                    <a:pt x="0" y="900402"/>
                  </a:lnTo>
                  <a:lnTo>
                    <a:pt x="0" y="895349"/>
                  </a:lnTo>
                  <a:lnTo>
                    <a:pt x="0" y="33047"/>
                  </a:lnTo>
                  <a:lnTo>
                    <a:pt x="28187" y="966"/>
                  </a:lnTo>
                  <a:lnTo>
                    <a:pt x="33047" y="0"/>
                  </a:lnTo>
                  <a:lnTo>
                    <a:pt x="43152" y="0"/>
                  </a:lnTo>
                  <a:lnTo>
                    <a:pt x="75233" y="28187"/>
                  </a:lnTo>
                  <a:lnTo>
                    <a:pt x="76199" y="33047"/>
                  </a:lnTo>
                  <a:lnTo>
                    <a:pt x="76199" y="900402"/>
                  </a:lnTo>
                  <a:lnTo>
                    <a:pt x="48012" y="932483"/>
                  </a:lnTo>
                  <a:lnTo>
                    <a:pt x="43152" y="933449"/>
                  </a:lnTo>
                  <a:close/>
                </a:path>
              </a:pathLst>
            </a:custGeom>
            <a:solidFill>
              <a:srgbClr val="605D5C">
                <a:alpha val="50000"/>
              </a:srgbClr>
            </a:solidFill>
          </p:spPr>
          <p:txBody>
            <a:bodyPr wrap="square" lIns="0" tIns="0" rIns="0" bIns="0" rtlCol="0"/>
            <a:lstStyle/>
            <a:p>
              <a:endParaRPr/>
            </a:p>
          </p:txBody>
        </p:sp>
        <p:sp>
          <p:nvSpPr>
            <p:cNvPr id="51" name="object 51"/>
            <p:cNvSpPr/>
            <p:nvPr/>
          </p:nvSpPr>
          <p:spPr>
            <a:xfrm>
              <a:off x="12139612" y="4090987"/>
              <a:ext cx="76200" cy="933450"/>
            </a:xfrm>
            <a:custGeom>
              <a:avLst/>
              <a:gdLst/>
              <a:ahLst/>
              <a:cxnLst/>
              <a:rect l="l" t="t" r="r" b="b"/>
              <a:pathLst>
                <a:path w="76200" h="933450">
                  <a:moveTo>
                    <a:pt x="0" y="895349"/>
                  </a:moveTo>
                  <a:lnTo>
                    <a:pt x="0" y="38099"/>
                  </a:lnTo>
                  <a:lnTo>
                    <a:pt x="0" y="33047"/>
                  </a:lnTo>
                  <a:lnTo>
                    <a:pt x="966" y="28187"/>
                  </a:lnTo>
                  <a:lnTo>
                    <a:pt x="2900" y="23519"/>
                  </a:lnTo>
                  <a:lnTo>
                    <a:pt x="4833" y="18851"/>
                  </a:lnTo>
                  <a:lnTo>
                    <a:pt x="7586" y="14731"/>
                  </a:lnTo>
                  <a:lnTo>
                    <a:pt x="11159" y="11159"/>
                  </a:lnTo>
                  <a:lnTo>
                    <a:pt x="14731" y="7586"/>
                  </a:lnTo>
                  <a:lnTo>
                    <a:pt x="18851" y="4833"/>
                  </a:lnTo>
                  <a:lnTo>
                    <a:pt x="23519" y="2900"/>
                  </a:lnTo>
                  <a:lnTo>
                    <a:pt x="28187" y="966"/>
                  </a:lnTo>
                  <a:lnTo>
                    <a:pt x="33047" y="0"/>
                  </a:lnTo>
                  <a:lnTo>
                    <a:pt x="38099" y="0"/>
                  </a:lnTo>
                  <a:lnTo>
                    <a:pt x="43152" y="0"/>
                  </a:lnTo>
                  <a:lnTo>
                    <a:pt x="73299" y="23519"/>
                  </a:lnTo>
                  <a:lnTo>
                    <a:pt x="76199" y="38099"/>
                  </a:lnTo>
                  <a:lnTo>
                    <a:pt x="76199" y="895349"/>
                  </a:lnTo>
                  <a:lnTo>
                    <a:pt x="57348" y="928616"/>
                  </a:lnTo>
                  <a:lnTo>
                    <a:pt x="38099" y="933449"/>
                  </a:lnTo>
                  <a:lnTo>
                    <a:pt x="33047" y="933449"/>
                  </a:lnTo>
                  <a:lnTo>
                    <a:pt x="2900" y="909930"/>
                  </a:lnTo>
                  <a:lnTo>
                    <a:pt x="0" y="900402"/>
                  </a:lnTo>
                  <a:lnTo>
                    <a:pt x="0" y="895349"/>
                  </a:lnTo>
                  <a:close/>
                </a:path>
              </a:pathLst>
            </a:custGeom>
            <a:ln w="9524">
              <a:solidFill>
                <a:srgbClr val="FFFFFF"/>
              </a:solidFill>
            </a:ln>
          </p:spPr>
          <p:txBody>
            <a:bodyPr wrap="square" lIns="0" tIns="0" rIns="0" bIns="0" rtlCol="0"/>
            <a:lstStyle/>
            <a:p>
              <a:endParaRPr/>
            </a:p>
          </p:txBody>
        </p:sp>
      </p:grpSp>
      <p:sp>
        <p:nvSpPr>
          <p:cNvPr id="52" name="object 52"/>
          <p:cNvSpPr txBox="1"/>
          <p:nvPr/>
        </p:nvSpPr>
        <p:spPr>
          <a:xfrm>
            <a:off x="6864350" y="5613431"/>
            <a:ext cx="459740" cy="275590"/>
          </a:xfrm>
          <a:prstGeom prst="rect">
            <a:avLst/>
          </a:prstGeom>
        </p:spPr>
        <p:txBody>
          <a:bodyPr vert="horz" wrap="square" lIns="0" tIns="12700" rIns="0" bIns="0" rtlCol="0">
            <a:spAutoFit/>
          </a:bodyPr>
          <a:lstStyle/>
          <a:p>
            <a:pPr marL="12700">
              <a:lnSpc>
                <a:spcPts val="1160"/>
              </a:lnSpc>
              <a:spcBef>
                <a:spcPts val="100"/>
              </a:spcBef>
            </a:pPr>
            <a:r>
              <a:rPr sz="1000" spc="-10" dirty="0">
                <a:solidFill>
                  <a:srgbClr val="182129"/>
                </a:solidFill>
                <a:latin typeface="Segoe UI"/>
                <a:cs typeface="Segoe UI"/>
              </a:rPr>
              <a:t>Division</a:t>
            </a:r>
            <a:endParaRPr sz="1000">
              <a:latin typeface="Segoe UI"/>
              <a:cs typeface="Segoe UI"/>
            </a:endParaRPr>
          </a:p>
          <a:p>
            <a:pPr marL="12700">
              <a:lnSpc>
                <a:spcPts val="800"/>
              </a:lnSpc>
            </a:pPr>
            <a:r>
              <a:rPr sz="700" spc="195" dirty="0">
                <a:solidFill>
                  <a:srgbClr val="182129"/>
                </a:solidFill>
                <a:latin typeface="Arial MT"/>
                <a:cs typeface="Arial MT"/>
              </a:rPr>
              <a:t>V</a:t>
            </a:r>
            <a:endParaRPr sz="700">
              <a:latin typeface="Arial MT"/>
              <a:cs typeface="Arial MT"/>
            </a:endParaRPr>
          </a:p>
        </p:txBody>
      </p:sp>
      <p:sp>
        <p:nvSpPr>
          <p:cNvPr id="53" name="object 53"/>
          <p:cNvSpPr txBox="1"/>
          <p:nvPr/>
        </p:nvSpPr>
        <p:spPr>
          <a:xfrm>
            <a:off x="7897068" y="5613431"/>
            <a:ext cx="736600"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182129"/>
                </a:solidFill>
                <a:latin typeface="Segoe UI"/>
                <a:cs typeface="Segoe UI"/>
              </a:rPr>
              <a:t>Sum</a:t>
            </a:r>
            <a:r>
              <a:rPr sz="1000" spc="-30" dirty="0">
                <a:solidFill>
                  <a:srgbClr val="182129"/>
                </a:solidFill>
                <a:latin typeface="Segoe UI"/>
                <a:cs typeface="Segoe UI"/>
              </a:rPr>
              <a:t> </a:t>
            </a:r>
            <a:r>
              <a:rPr sz="1000" dirty="0">
                <a:solidFill>
                  <a:srgbClr val="182129"/>
                </a:solidFill>
                <a:latin typeface="Segoe UI"/>
                <a:cs typeface="Segoe UI"/>
              </a:rPr>
              <a:t>of</a:t>
            </a:r>
            <a:r>
              <a:rPr sz="1000" spc="-15" dirty="0">
                <a:solidFill>
                  <a:srgbClr val="182129"/>
                </a:solidFill>
                <a:latin typeface="Segoe UI"/>
                <a:cs typeface="Segoe UI"/>
              </a:rPr>
              <a:t> </a:t>
            </a:r>
            <a:r>
              <a:rPr sz="1000" spc="-10" dirty="0">
                <a:solidFill>
                  <a:srgbClr val="182129"/>
                </a:solidFill>
                <a:latin typeface="Segoe UI"/>
                <a:cs typeface="Segoe UI"/>
              </a:rPr>
              <a:t>Sales</a:t>
            </a:r>
            <a:endParaRPr sz="1000">
              <a:latin typeface="Segoe UI"/>
              <a:cs typeface="Segoe UI"/>
            </a:endParaRPr>
          </a:p>
        </p:txBody>
      </p:sp>
      <p:sp>
        <p:nvSpPr>
          <p:cNvPr id="54" name="object 54"/>
          <p:cNvSpPr txBox="1"/>
          <p:nvPr/>
        </p:nvSpPr>
        <p:spPr>
          <a:xfrm>
            <a:off x="8896449" y="5613431"/>
            <a:ext cx="3407410" cy="17780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182129"/>
                </a:solidFill>
                <a:latin typeface="Segoe UI"/>
                <a:cs typeface="Segoe UI"/>
              </a:rPr>
              <a:t>Sum</a:t>
            </a:r>
            <a:r>
              <a:rPr sz="1000" spc="-35" dirty="0">
                <a:solidFill>
                  <a:srgbClr val="182129"/>
                </a:solidFill>
                <a:latin typeface="Segoe UI"/>
                <a:cs typeface="Segoe UI"/>
              </a:rPr>
              <a:t> </a:t>
            </a:r>
            <a:r>
              <a:rPr sz="1000" dirty="0">
                <a:solidFill>
                  <a:srgbClr val="182129"/>
                </a:solidFill>
                <a:latin typeface="Segoe UI"/>
                <a:cs typeface="Segoe UI"/>
              </a:rPr>
              <a:t>of</a:t>
            </a:r>
            <a:r>
              <a:rPr sz="1000" spc="-15" dirty="0">
                <a:solidFill>
                  <a:srgbClr val="182129"/>
                </a:solidFill>
                <a:latin typeface="Segoe UI"/>
                <a:cs typeface="Segoe UI"/>
              </a:rPr>
              <a:t> </a:t>
            </a:r>
            <a:r>
              <a:rPr sz="1000" dirty="0">
                <a:solidFill>
                  <a:srgbClr val="182129"/>
                </a:solidFill>
                <a:latin typeface="Segoe UI"/>
                <a:cs typeface="Segoe UI"/>
              </a:rPr>
              <a:t>Gross</a:t>
            </a:r>
            <a:r>
              <a:rPr sz="1000" spc="25" dirty="0">
                <a:solidFill>
                  <a:srgbClr val="182129"/>
                </a:solidFill>
                <a:latin typeface="Segoe UI"/>
                <a:cs typeface="Segoe UI"/>
              </a:rPr>
              <a:t> </a:t>
            </a:r>
            <a:r>
              <a:rPr sz="1000" dirty="0">
                <a:solidFill>
                  <a:srgbClr val="182129"/>
                </a:solidFill>
                <a:latin typeface="Segoe UI"/>
                <a:cs typeface="Segoe UI"/>
              </a:rPr>
              <a:t>Profit</a:t>
            </a:r>
            <a:r>
              <a:rPr sz="1000" spc="409" dirty="0">
                <a:solidFill>
                  <a:srgbClr val="182129"/>
                </a:solidFill>
                <a:latin typeface="Segoe UI"/>
                <a:cs typeface="Segoe UI"/>
              </a:rPr>
              <a:t> </a:t>
            </a:r>
            <a:r>
              <a:rPr sz="1000" spc="-10" dirty="0">
                <a:solidFill>
                  <a:srgbClr val="182129"/>
                </a:solidFill>
                <a:latin typeface="Segoe UI"/>
                <a:cs typeface="Segoe UI"/>
              </a:rPr>
              <a:t>Sum</a:t>
            </a:r>
            <a:r>
              <a:rPr sz="1000" spc="-35" dirty="0">
                <a:solidFill>
                  <a:srgbClr val="182129"/>
                </a:solidFill>
                <a:latin typeface="Segoe UI"/>
                <a:cs typeface="Segoe UI"/>
              </a:rPr>
              <a:t> </a:t>
            </a:r>
            <a:r>
              <a:rPr sz="1000" dirty="0">
                <a:solidFill>
                  <a:srgbClr val="182129"/>
                </a:solidFill>
                <a:latin typeface="Segoe UI"/>
                <a:cs typeface="Segoe UI"/>
              </a:rPr>
              <a:t>of</a:t>
            </a:r>
            <a:r>
              <a:rPr sz="1000" spc="-15" dirty="0">
                <a:solidFill>
                  <a:srgbClr val="182129"/>
                </a:solidFill>
                <a:latin typeface="Segoe UI"/>
                <a:cs typeface="Segoe UI"/>
              </a:rPr>
              <a:t> </a:t>
            </a:r>
            <a:r>
              <a:rPr sz="1000" dirty="0">
                <a:solidFill>
                  <a:srgbClr val="182129"/>
                </a:solidFill>
                <a:latin typeface="Segoe UI"/>
                <a:cs typeface="Segoe UI"/>
              </a:rPr>
              <a:t>Units</a:t>
            </a:r>
            <a:r>
              <a:rPr sz="1000" spc="114" dirty="0">
                <a:solidFill>
                  <a:srgbClr val="182129"/>
                </a:solidFill>
                <a:latin typeface="Segoe UI"/>
                <a:cs typeface="Segoe UI"/>
              </a:rPr>
              <a:t>  </a:t>
            </a:r>
            <a:r>
              <a:rPr sz="1000" dirty="0">
                <a:solidFill>
                  <a:srgbClr val="182129"/>
                </a:solidFill>
                <a:latin typeface="Segoe UI"/>
                <a:cs typeface="Segoe UI"/>
              </a:rPr>
              <a:t>Average of</a:t>
            </a:r>
            <a:r>
              <a:rPr sz="1000" spc="-15" dirty="0">
                <a:solidFill>
                  <a:srgbClr val="182129"/>
                </a:solidFill>
                <a:latin typeface="Segoe UI"/>
                <a:cs typeface="Segoe UI"/>
              </a:rPr>
              <a:t> </a:t>
            </a:r>
            <a:r>
              <a:rPr sz="1000" dirty="0">
                <a:solidFill>
                  <a:srgbClr val="182129"/>
                </a:solidFill>
                <a:latin typeface="Segoe UI"/>
                <a:cs typeface="Segoe UI"/>
              </a:rPr>
              <a:t>Profit</a:t>
            </a:r>
            <a:r>
              <a:rPr sz="1000" spc="-40" dirty="0">
                <a:solidFill>
                  <a:srgbClr val="182129"/>
                </a:solidFill>
                <a:latin typeface="Segoe UI"/>
                <a:cs typeface="Segoe UI"/>
              </a:rPr>
              <a:t> </a:t>
            </a:r>
            <a:r>
              <a:rPr sz="1000" spc="-10" dirty="0">
                <a:solidFill>
                  <a:srgbClr val="182129"/>
                </a:solidFill>
                <a:latin typeface="Segoe UI"/>
                <a:cs typeface="Segoe UI"/>
              </a:rPr>
              <a:t>Margin</a:t>
            </a:r>
            <a:endParaRPr sz="1000">
              <a:latin typeface="Segoe UI"/>
              <a:cs typeface="Segoe UI"/>
            </a:endParaRPr>
          </a:p>
        </p:txBody>
      </p:sp>
      <p:graphicFrame>
        <p:nvGraphicFramePr>
          <p:cNvPr id="55" name="object 55"/>
          <p:cNvGraphicFramePr>
            <a:graphicFrameLocks noGrp="1"/>
          </p:cNvGraphicFramePr>
          <p:nvPr/>
        </p:nvGraphicFramePr>
        <p:xfrm>
          <a:off x="6829425" y="5867399"/>
          <a:ext cx="5541644" cy="727075"/>
        </p:xfrm>
        <a:graphic>
          <a:graphicData uri="http://schemas.openxmlformats.org/drawingml/2006/table">
            <a:tbl>
              <a:tblPr firstRow="1" bandRow="1">
                <a:tableStyleId>{2D5ABB26-0587-4C30-8999-92F81FD0307C}</a:tableStyleId>
              </a:tblPr>
              <a:tblGrid>
                <a:gridCol w="842644">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196975">
                  <a:extLst>
                    <a:ext uri="{9D8B030D-6E8A-4147-A177-3AD203B41FA5}">
                      <a16:colId xmlns:a16="http://schemas.microsoft.com/office/drawing/2014/main" val="20002"/>
                    </a:ext>
                  </a:extLst>
                </a:gridCol>
                <a:gridCol w="1344930">
                  <a:extLst>
                    <a:ext uri="{9D8B030D-6E8A-4147-A177-3AD203B41FA5}">
                      <a16:colId xmlns:a16="http://schemas.microsoft.com/office/drawing/2014/main" val="20003"/>
                    </a:ext>
                  </a:extLst>
                </a:gridCol>
                <a:gridCol w="950595">
                  <a:extLst>
                    <a:ext uri="{9D8B030D-6E8A-4147-A177-3AD203B41FA5}">
                      <a16:colId xmlns:a16="http://schemas.microsoft.com/office/drawing/2014/main" val="20004"/>
                    </a:ext>
                  </a:extLst>
                </a:gridCol>
              </a:tblGrid>
              <a:tr h="185420">
                <a:tc>
                  <a:txBody>
                    <a:bodyPr/>
                    <a:lstStyle/>
                    <a:p>
                      <a:pPr marL="46990">
                        <a:lnSpc>
                          <a:spcPct val="100000"/>
                        </a:lnSpc>
                        <a:spcBef>
                          <a:spcPts val="160"/>
                        </a:spcBef>
                      </a:pPr>
                      <a:r>
                        <a:rPr sz="1200" baseline="3472" dirty="0">
                          <a:solidFill>
                            <a:srgbClr val="182129"/>
                          </a:solidFill>
                          <a:latin typeface="Arial MT"/>
                          <a:cs typeface="Arial MT"/>
                        </a:rPr>
                        <a:t></a:t>
                      </a:r>
                      <a:r>
                        <a:rPr sz="1200" spc="607" baseline="3472" dirty="0">
                          <a:solidFill>
                            <a:srgbClr val="182129"/>
                          </a:solidFill>
                          <a:latin typeface="Arial MT"/>
                          <a:cs typeface="Arial MT"/>
                        </a:rPr>
                        <a:t> </a:t>
                      </a:r>
                      <a:r>
                        <a:rPr sz="1000" spc="-10" dirty="0">
                          <a:solidFill>
                            <a:srgbClr val="182129"/>
                          </a:solidFill>
                          <a:latin typeface="Segoe UI"/>
                          <a:cs typeface="Segoe UI"/>
                        </a:rPr>
                        <a:t>Sugar</a:t>
                      </a:r>
                      <a:endParaRPr sz="1000">
                        <a:latin typeface="Segoe UI"/>
                        <a:cs typeface="Segoe UI"/>
                      </a:endParaRPr>
                    </a:p>
                  </a:txBody>
                  <a:tcPr marL="0" marR="0" marT="20320" marB="0">
                    <a:lnR w="9525">
                      <a:solidFill>
                        <a:srgbClr val="BD3878"/>
                      </a:solidFill>
                      <a:prstDash val="solid"/>
                    </a:lnR>
                    <a:lnT w="9525">
                      <a:solidFill>
                        <a:srgbClr val="BD3878"/>
                      </a:solidFill>
                      <a:prstDash val="solid"/>
                    </a:lnT>
                  </a:tcPr>
                </a:tc>
                <a:tc>
                  <a:txBody>
                    <a:bodyPr/>
                    <a:lstStyle/>
                    <a:p>
                      <a:pPr marR="8255" algn="ctr">
                        <a:lnSpc>
                          <a:spcPct val="100000"/>
                        </a:lnSpc>
                        <a:spcBef>
                          <a:spcPts val="160"/>
                        </a:spcBef>
                      </a:pPr>
                      <a:r>
                        <a:rPr sz="1000" spc="-20" dirty="0">
                          <a:solidFill>
                            <a:srgbClr val="182129"/>
                          </a:solidFill>
                          <a:latin typeface="Segoe UI"/>
                          <a:cs typeface="Segoe UI"/>
                        </a:rPr>
                        <a:t>$427</a:t>
                      </a:r>
                      <a:endParaRPr sz="1000">
                        <a:latin typeface="Segoe UI"/>
                        <a:cs typeface="Segoe UI"/>
                      </a:endParaRPr>
                    </a:p>
                  </a:txBody>
                  <a:tcPr marL="0" marR="0" marT="20320" marB="0">
                    <a:lnL w="9525">
                      <a:solidFill>
                        <a:srgbClr val="BD3878"/>
                      </a:solidFill>
                      <a:prstDash val="solid"/>
                    </a:lnL>
                    <a:lnT w="9525">
                      <a:solidFill>
                        <a:srgbClr val="BD3878"/>
                      </a:solidFill>
                      <a:prstDash val="solid"/>
                    </a:lnT>
                  </a:tcPr>
                </a:tc>
                <a:tc>
                  <a:txBody>
                    <a:bodyPr/>
                    <a:lstStyle/>
                    <a:p>
                      <a:pPr marR="42545" algn="ctr">
                        <a:lnSpc>
                          <a:spcPct val="100000"/>
                        </a:lnSpc>
                        <a:spcBef>
                          <a:spcPts val="160"/>
                        </a:spcBef>
                      </a:pPr>
                      <a:r>
                        <a:rPr sz="1000" spc="-20" dirty="0">
                          <a:solidFill>
                            <a:srgbClr val="182129"/>
                          </a:solidFill>
                          <a:latin typeface="Segoe UI"/>
                          <a:cs typeface="Segoe UI"/>
                        </a:rPr>
                        <a:t>$285</a:t>
                      </a:r>
                      <a:endParaRPr sz="1000">
                        <a:latin typeface="Segoe UI"/>
                        <a:cs typeface="Segoe UI"/>
                      </a:endParaRPr>
                    </a:p>
                  </a:txBody>
                  <a:tcPr marL="0" marR="0" marT="20320" marB="0">
                    <a:lnT w="9525">
                      <a:solidFill>
                        <a:srgbClr val="BD3878"/>
                      </a:solidFill>
                      <a:prstDash val="solid"/>
                    </a:lnT>
                  </a:tcPr>
                </a:tc>
                <a:tc>
                  <a:txBody>
                    <a:bodyPr/>
                    <a:lstStyle/>
                    <a:p>
                      <a:pPr marR="603250" algn="r">
                        <a:lnSpc>
                          <a:spcPct val="100000"/>
                        </a:lnSpc>
                        <a:spcBef>
                          <a:spcPts val="160"/>
                        </a:spcBef>
                      </a:pPr>
                      <a:r>
                        <a:rPr sz="1000" spc="-25" dirty="0">
                          <a:solidFill>
                            <a:srgbClr val="182129"/>
                          </a:solidFill>
                          <a:latin typeface="Segoe UI"/>
                          <a:cs typeface="Segoe UI"/>
                        </a:rPr>
                        <a:t>137</a:t>
                      </a:r>
                      <a:endParaRPr sz="1000">
                        <a:latin typeface="Segoe UI"/>
                        <a:cs typeface="Segoe UI"/>
                      </a:endParaRPr>
                    </a:p>
                  </a:txBody>
                  <a:tcPr marL="0" marR="0" marT="20320" marB="0">
                    <a:lnT w="9525">
                      <a:solidFill>
                        <a:srgbClr val="BD3878"/>
                      </a:solidFill>
                      <a:prstDash val="solid"/>
                    </a:lnT>
                  </a:tcPr>
                </a:tc>
                <a:tc>
                  <a:txBody>
                    <a:bodyPr/>
                    <a:lstStyle/>
                    <a:p>
                      <a:pPr marR="29845" algn="r">
                        <a:lnSpc>
                          <a:spcPct val="100000"/>
                        </a:lnSpc>
                        <a:spcBef>
                          <a:spcPts val="160"/>
                        </a:spcBef>
                      </a:pPr>
                      <a:r>
                        <a:rPr sz="1000" spc="-10" dirty="0">
                          <a:solidFill>
                            <a:srgbClr val="182129"/>
                          </a:solidFill>
                          <a:latin typeface="Segoe UI"/>
                          <a:cs typeface="Segoe UI"/>
                        </a:rPr>
                        <a:t>32.82</a:t>
                      </a:r>
                      <a:endParaRPr sz="1000">
                        <a:latin typeface="Segoe UI"/>
                        <a:cs typeface="Segoe UI"/>
                      </a:endParaRPr>
                    </a:p>
                  </a:txBody>
                  <a:tcPr marL="0" marR="0" marT="20320" marB="0">
                    <a:lnT w="9525">
                      <a:solidFill>
                        <a:srgbClr val="BD3878"/>
                      </a:solidFill>
                      <a:prstDash val="solid"/>
                    </a:lnT>
                  </a:tcPr>
                </a:tc>
                <a:extLst>
                  <a:ext uri="{0D108BD9-81ED-4DB2-BD59-A6C34878D82A}">
                    <a16:rowId xmlns:a16="http://schemas.microsoft.com/office/drawing/2014/main" val="10000"/>
                  </a:ext>
                </a:extLst>
              </a:tr>
              <a:tr h="180340">
                <a:tc>
                  <a:txBody>
                    <a:bodyPr/>
                    <a:lstStyle/>
                    <a:p>
                      <a:pPr marL="46990">
                        <a:lnSpc>
                          <a:spcPct val="100000"/>
                        </a:lnSpc>
                        <a:spcBef>
                          <a:spcPts val="125"/>
                        </a:spcBef>
                      </a:pPr>
                      <a:r>
                        <a:rPr sz="1200" baseline="3472" dirty="0">
                          <a:solidFill>
                            <a:srgbClr val="182129"/>
                          </a:solidFill>
                          <a:latin typeface="Arial MT"/>
                          <a:cs typeface="Arial MT"/>
                        </a:rPr>
                        <a:t></a:t>
                      </a:r>
                      <a:r>
                        <a:rPr sz="1200" spc="607" baseline="3472" dirty="0">
                          <a:solidFill>
                            <a:srgbClr val="182129"/>
                          </a:solidFill>
                          <a:latin typeface="Arial MT"/>
                          <a:cs typeface="Arial MT"/>
                        </a:rPr>
                        <a:t> </a:t>
                      </a:r>
                      <a:r>
                        <a:rPr sz="1000" spc="-10" dirty="0">
                          <a:solidFill>
                            <a:srgbClr val="182129"/>
                          </a:solidFill>
                          <a:latin typeface="Segoe UI"/>
                          <a:cs typeface="Segoe UI"/>
                        </a:rPr>
                        <a:t>Other</a:t>
                      </a:r>
                      <a:endParaRPr sz="1000">
                        <a:latin typeface="Segoe UI"/>
                        <a:cs typeface="Segoe UI"/>
                      </a:endParaRPr>
                    </a:p>
                  </a:txBody>
                  <a:tcPr marL="0" marR="0" marT="15875" marB="0">
                    <a:lnR w="9525">
                      <a:solidFill>
                        <a:srgbClr val="BD3878"/>
                      </a:solidFill>
                      <a:prstDash val="solid"/>
                    </a:lnR>
                    <a:solidFill>
                      <a:srgbClr val="ECECED"/>
                    </a:solidFill>
                  </a:tcPr>
                </a:tc>
                <a:tc>
                  <a:txBody>
                    <a:bodyPr/>
                    <a:lstStyle/>
                    <a:p>
                      <a:pPr marR="8255" algn="ctr">
                        <a:lnSpc>
                          <a:spcPct val="100000"/>
                        </a:lnSpc>
                        <a:spcBef>
                          <a:spcPts val="125"/>
                        </a:spcBef>
                      </a:pPr>
                      <a:r>
                        <a:rPr sz="1000" spc="-10" dirty="0">
                          <a:solidFill>
                            <a:srgbClr val="182129"/>
                          </a:solidFill>
                          <a:latin typeface="Segoe UI"/>
                          <a:cs typeface="Segoe UI"/>
                        </a:rPr>
                        <a:t>$9,383</a:t>
                      </a:r>
                      <a:endParaRPr sz="1000">
                        <a:latin typeface="Segoe UI"/>
                        <a:cs typeface="Segoe UI"/>
                      </a:endParaRPr>
                    </a:p>
                  </a:txBody>
                  <a:tcPr marL="0" marR="0" marT="15875" marB="0">
                    <a:lnL w="9525">
                      <a:solidFill>
                        <a:srgbClr val="BD3878"/>
                      </a:solidFill>
                      <a:prstDash val="solid"/>
                    </a:lnL>
                    <a:solidFill>
                      <a:srgbClr val="ECECED"/>
                    </a:solidFill>
                  </a:tcPr>
                </a:tc>
                <a:tc>
                  <a:txBody>
                    <a:bodyPr/>
                    <a:lstStyle/>
                    <a:p>
                      <a:pPr marR="42545" algn="ctr">
                        <a:lnSpc>
                          <a:spcPct val="100000"/>
                        </a:lnSpc>
                        <a:spcBef>
                          <a:spcPts val="125"/>
                        </a:spcBef>
                      </a:pPr>
                      <a:r>
                        <a:rPr sz="1000" spc="-10" dirty="0">
                          <a:solidFill>
                            <a:srgbClr val="182129"/>
                          </a:solidFill>
                          <a:latin typeface="Segoe UI"/>
                          <a:cs typeface="Segoe UI"/>
                        </a:rPr>
                        <a:t>$4,193</a:t>
                      </a:r>
                      <a:endParaRPr sz="1000">
                        <a:latin typeface="Segoe UI"/>
                        <a:cs typeface="Segoe UI"/>
                      </a:endParaRPr>
                    </a:p>
                  </a:txBody>
                  <a:tcPr marL="0" marR="0" marT="15875" marB="0">
                    <a:solidFill>
                      <a:srgbClr val="ECECED"/>
                    </a:solidFill>
                  </a:tcPr>
                </a:tc>
                <a:tc>
                  <a:txBody>
                    <a:bodyPr/>
                    <a:lstStyle/>
                    <a:p>
                      <a:pPr marR="603250" algn="r">
                        <a:lnSpc>
                          <a:spcPct val="100000"/>
                        </a:lnSpc>
                        <a:spcBef>
                          <a:spcPts val="125"/>
                        </a:spcBef>
                      </a:pPr>
                      <a:r>
                        <a:rPr sz="1000" spc="-20" dirty="0">
                          <a:solidFill>
                            <a:srgbClr val="182129"/>
                          </a:solidFill>
                          <a:latin typeface="Segoe UI"/>
                          <a:cs typeface="Segoe UI"/>
                        </a:rPr>
                        <a:t>1228</a:t>
                      </a:r>
                      <a:endParaRPr sz="1000">
                        <a:latin typeface="Segoe UI"/>
                        <a:cs typeface="Segoe UI"/>
                      </a:endParaRPr>
                    </a:p>
                  </a:txBody>
                  <a:tcPr marL="0" marR="0" marT="15875" marB="0">
                    <a:solidFill>
                      <a:srgbClr val="ECECED"/>
                    </a:solidFill>
                  </a:tcPr>
                </a:tc>
                <a:tc>
                  <a:txBody>
                    <a:bodyPr/>
                    <a:lstStyle/>
                    <a:p>
                      <a:pPr marR="29845" algn="r">
                        <a:lnSpc>
                          <a:spcPct val="100000"/>
                        </a:lnSpc>
                        <a:spcBef>
                          <a:spcPts val="125"/>
                        </a:spcBef>
                      </a:pPr>
                      <a:r>
                        <a:rPr sz="1000" spc="-10" dirty="0">
                          <a:solidFill>
                            <a:srgbClr val="182129"/>
                          </a:solidFill>
                          <a:latin typeface="Segoe UI"/>
                          <a:cs typeface="Segoe UI"/>
                        </a:rPr>
                        <a:t>20.41</a:t>
                      </a:r>
                      <a:endParaRPr sz="1000">
                        <a:latin typeface="Segoe UI"/>
                        <a:cs typeface="Segoe UI"/>
                      </a:endParaRPr>
                    </a:p>
                  </a:txBody>
                  <a:tcPr marL="0" marR="0" marT="15875" marB="0">
                    <a:solidFill>
                      <a:srgbClr val="ECECED"/>
                    </a:solidFill>
                  </a:tcPr>
                </a:tc>
                <a:extLst>
                  <a:ext uri="{0D108BD9-81ED-4DB2-BD59-A6C34878D82A}">
                    <a16:rowId xmlns:a16="http://schemas.microsoft.com/office/drawing/2014/main" val="10001"/>
                  </a:ext>
                </a:extLst>
              </a:tr>
              <a:tr h="180340">
                <a:tc>
                  <a:txBody>
                    <a:bodyPr/>
                    <a:lstStyle/>
                    <a:p>
                      <a:pPr marL="46990">
                        <a:lnSpc>
                          <a:spcPts val="1200"/>
                        </a:lnSpc>
                        <a:spcBef>
                          <a:spcPts val="125"/>
                        </a:spcBef>
                      </a:pPr>
                      <a:r>
                        <a:rPr sz="1200" baseline="3472" dirty="0">
                          <a:solidFill>
                            <a:srgbClr val="182129"/>
                          </a:solidFill>
                          <a:latin typeface="Arial MT"/>
                          <a:cs typeface="Arial MT"/>
                        </a:rPr>
                        <a:t></a:t>
                      </a:r>
                      <a:r>
                        <a:rPr sz="1200" spc="607" baseline="3472" dirty="0">
                          <a:solidFill>
                            <a:srgbClr val="182129"/>
                          </a:solidFill>
                          <a:latin typeface="Arial MT"/>
                          <a:cs typeface="Arial MT"/>
                        </a:rPr>
                        <a:t> </a:t>
                      </a:r>
                      <a:r>
                        <a:rPr sz="1000" spc="-10" dirty="0">
                          <a:solidFill>
                            <a:srgbClr val="182129"/>
                          </a:solidFill>
                          <a:latin typeface="Segoe UI"/>
                          <a:cs typeface="Segoe UI"/>
                        </a:rPr>
                        <a:t>Chocolate</a:t>
                      </a:r>
                      <a:endParaRPr sz="1000">
                        <a:latin typeface="Segoe UI"/>
                        <a:cs typeface="Segoe UI"/>
                      </a:endParaRPr>
                    </a:p>
                  </a:txBody>
                  <a:tcPr marL="0" marR="0" marT="15875" marB="0">
                    <a:lnR w="9525">
                      <a:solidFill>
                        <a:srgbClr val="BD3878"/>
                      </a:solidFill>
                      <a:prstDash val="solid"/>
                    </a:lnR>
                  </a:tcPr>
                </a:tc>
                <a:tc>
                  <a:txBody>
                    <a:bodyPr/>
                    <a:lstStyle/>
                    <a:p>
                      <a:pPr marR="8255" algn="ctr">
                        <a:lnSpc>
                          <a:spcPts val="1200"/>
                        </a:lnSpc>
                        <a:spcBef>
                          <a:spcPts val="125"/>
                        </a:spcBef>
                      </a:pPr>
                      <a:r>
                        <a:rPr sz="1000" spc="-10" dirty="0">
                          <a:solidFill>
                            <a:srgbClr val="182129"/>
                          </a:solidFill>
                          <a:latin typeface="Segoe UI"/>
                          <a:cs typeface="Segoe UI"/>
                        </a:rPr>
                        <a:t>$129,020</a:t>
                      </a:r>
                      <a:endParaRPr sz="1000">
                        <a:latin typeface="Segoe UI"/>
                        <a:cs typeface="Segoe UI"/>
                      </a:endParaRPr>
                    </a:p>
                  </a:txBody>
                  <a:tcPr marL="0" marR="0" marT="15875" marB="0">
                    <a:lnL w="9525">
                      <a:solidFill>
                        <a:srgbClr val="BD3878"/>
                      </a:solidFill>
                      <a:prstDash val="solid"/>
                    </a:lnL>
                  </a:tcPr>
                </a:tc>
                <a:tc>
                  <a:txBody>
                    <a:bodyPr/>
                    <a:lstStyle/>
                    <a:p>
                      <a:pPr marR="42545" algn="ctr">
                        <a:lnSpc>
                          <a:spcPts val="1200"/>
                        </a:lnSpc>
                        <a:spcBef>
                          <a:spcPts val="125"/>
                        </a:spcBef>
                      </a:pPr>
                      <a:r>
                        <a:rPr sz="1000" spc="-10" dirty="0">
                          <a:solidFill>
                            <a:srgbClr val="182129"/>
                          </a:solidFill>
                          <a:latin typeface="Segoe UI"/>
                          <a:cs typeface="Segoe UI"/>
                        </a:rPr>
                        <a:t>$87,030</a:t>
                      </a:r>
                      <a:endParaRPr sz="1000">
                        <a:latin typeface="Segoe UI"/>
                        <a:cs typeface="Segoe UI"/>
                      </a:endParaRPr>
                    </a:p>
                  </a:txBody>
                  <a:tcPr marL="0" marR="0" marT="15875" marB="0"/>
                </a:tc>
                <a:tc>
                  <a:txBody>
                    <a:bodyPr/>
                    <a:lstStyle/>
                    <a:p>
                      <a:pPr marR="603250" algn="r">
                        <a:lnSpc>
                          <a:spcPts val="1200"/>
                        </a:lnSpc>
                        <a:spcBef>
                          <a:spcPts val="125"/>
                        </a:spcBef>
                      </a:pPr>
                      <a:r>
                        <a:rPr sz="1000" spc="-10" dirty="0">
                          <a:solidFill>
                            <a:srgbClr val="182129"/>
                          </a:solidFill>
                          <a:latin typeface="Segoe UI"/>
                          <a:cs typeface="Segoe UI"/>
                        </a:rPr>
                        <a:t>36508</a:t>
                      </a:r>
                      <a:endParaRPr sz="1000">
                        <a:latin typeface="Segoe UI"/>
                        <a:cs typeface="Segoe UI"/>
                      </a:endParaRPr>
                    </a:p>
                  </a:txBody>
                  <a:tcPr marL="0" marR="0" marT="15875" marB="0"/>
                </a:tc>
                <a:tc>
                  <a:txBody>
                    <a:bodyPr/>
                    <a:lstStyle/>
                    <a:p>
                      <a:pPr marR="29845" algn="r">
                        <a:lnSpc>
                          <a:spcPts val="1200"/>
                        </a:lnSpc>
                        <a:spcBef>
                          <a:spcPts val="125"/>
                        </a:spcBef>
                      </a:pPr>
                      <a:r>
                        <a:rPr sz="1000" spc="-10" dirty="0">
                          <a:solidFill>
                            <a:srgbClr val="182129"/>
                          </a:solidFill>
                          <a:latin typeface="Segoe UI"/>
                          <a:cs typeface="Segoe UI"/>
                        </a:rPr>
                        <a:t>33.71</a:t>
                      </a:r>
                      <a:endParaRPr sz="1000">
                        <a:latin typeface="Segoe UI"/>
                        <a:cs typeface="Segoe UI"/>
                      </a:endParaRPr>
                    </a:p>
                  </a:txBody>
                  <a:tcPr marL="0" marR="0" marT="15875" marB="0"/>
                </a:tc>
                <a:extLst>
                  <a:ext uri="{0D108BD9-81ED-4DB2-BD59-A6C34878D82A}">
                    <a16:rowId xmlns:a16="http://schemas.microsoft.com/office/drawing/2014/main" val="10002"/>
                  </a:ext>
                </a:extLst>
              </a:tr>
              <a:tr h="180975">
                <a:tc>
                  <a:txBody>
                    <a:bodyPr/>
                    <a:lstStyle/>
                    <a:p>
                      <a:pPr marL="227965">
                        <a:lnSpc>
                          <a:spcPct val="100000"/>
                        </a:lnSpc>
                        <a:spcBef>
                          <a:spcPts val="125"/>
                        </a:spcBef>
                      </a:pPr>
                      <a:r>
                        <a:rPr sz="1000" b="1" spc="-10" dirty="0">
                          <a:solidFill>
                            <a:srgbClr val="182129"/>
                          </a:solidFill>
                          <a:latin typeface="Segoe UI"/>
                          <a:cs typeface="Segoe UI"/>
                        </a:rPr>
                        <a:t>Total</a:t>
                      </a:r>
                      <a:endParaRPr sz="1000">
                        <a:latin typeface="Segoe UI"/>
                        <a:cs typeface="Segoe UI"/>
                      </a:endParaRPr>
                    </a:p>
                  </a:txBody>
                  <a:tcPr marL="0" marR="0" marT="15875" marB="0">
                    <a:lnR w="9525">
                      <a:solidFill>
                        <a:srgbClr val="BD3878"/>
                      </a:solidFill>
                      <a:prstDash val="solid"/>
                    </a:lnR>
                  </a:tcPr>
                </a:tc>
                <a:tc>
                  <a:txBody>
                    <a:bodyPr/>
                    <a:lstStyle/>
                    <a:p>
                      <a:pPr marR="3810" algn="ctr">
                        <a:lnSpc>
                          <a:spcPct val="100000"/>
                        </a:lnSpc>
                        <a:spcBef>
                          <a:spcPts val="125"/>
                        </a:spcBef>
                      </a:pPr>
                      <a:r>
                        <a:rPr sz="1000" b="1" spc="-10" dirty="0">
                          <a:solidFill>
                            <a:srgbClr val="252423"/>
                          </a:solidFill>
                          <a:latin typeface="Segoe UI"/>
                          <a:cs typeface="Segoe UI"/>
                        </a:rPr>
                        <a:t>$138,830</a:t>
                      </a:r>
                      <a:endParaRPr sz="1000">
                        <a:latin typeface="Segoe UI"/>
                        <a:cs typeface="Segoe UI"/>
                      </a:endParaRPr>
                    </a:p>
                  </a:txBody>
                  <a:tcPr marL="0" marR="0" marT="15875" marB="0">
                    <a:lnL w="9525">
                      <a:solidFill>
                        <a:srgbClr val="BD3878"/>
                      </a:solidFill>
                      <a:prstDash val="solid"/>
                    </a:lnL>
                  </a:tcPr>
                </a:tc>
                <a:tc>
                  <a:txBody>
                    <a:bodyPr/>
                    <a:lstStyle/>
                    <a:p>
                      <a:pPr marR="37465" algn="ctr">
                        <a:lnSpc>
                          <a:spcPct val="100000"/>
                        </a:lnSpc>
                        <a:spcBef>
                          <a:spcPts val="125"/>
                        </a:spcBef>
                      </a:pPr>
                      <a:r>
                        <a:rPr sz="1000" b="1" spc="-10" dirty="0">
                          <a:solidFill>
                            <a:srgbClr val="252423"/>
                          </a:solidFill>
                          <a:latin typeface="Segoe UI"/>
                          <a:cs typeface="Segoe UI"/>
                        </a:rPr>
                        <a:t>$91,508</a:t>
                      </a:r>
                      <a:endParaRPr sz="1000">
                        <a:latin typeface="Segoe UI"/>
                        <a:cs typeface="Segoe UI"/>
                      </a:endParaRPr>
                    </a:p>
                  </a:txBody>
                  <a:tcPr marL="0" marR="0" marT="15875" marB="0"/>
                </a:tc>
                <a:tc>
                  <a:txBody>
                    <a:bodyPr/>
                    <a:lstStyle/>
                    <a:p>
                      <a:pPr marR="599440" algn="r">
                        <a:lnSpc>
                          <a:spcPct val="100000"/>
                        </a:lnSpc>
                        <a:spcBef>
                          <a:spcPts val="125"/>
                        </a:spcBef>
                      </a:pPr>
                      <a:r>
                        <a:rPr sz="1000" b="1" spc="-10" dirty="0">
                          <a:solidFill>
                            <a:srgbClr val="252423"/>
                          </a:solidFill>
                          <a:latin typeface="Segoe UI"/>
                          <a:cs typeface="Segoe UI"/>
                        </a:rPr>
                        <a:t>37873</a:t>
                      </a:r>
                      <a:endParaRPr sz="1000">
                        <a:latin typeface="Segoe UI"/>
                        <a:cs typeface="Segoe UI"/>
                      </a:endParaRPr>
                    </a:p>
                  </a:txBody>
                  <a:tcPr marL="0" marR="0" marT="15875" marB="0"/>
                </a:tc>
                <a:tc>
                  <a:txBody>
                    <a:bodyPr/>
                    <a:lstStyle/>
                    <a:p>
                      <a:pPr marR="25400" algn="r">
                        <a:lnSpc>
                          <a:spcPct val="100000"/>
                        </a:lnSpc>
                        <a:spcBef>
                          <a:spcPts val="125"/>
                        </a:spcBef>
                      </a:pPr>
                      <a:r>
                        <a:rPr sz="1000" b="1" spc="-10" dirty="0">
                          <a:solidFill>
                            <a:srgbClr val="252423"/>
                          </a:solidFill>
                          <a:latin typeface="Segoe UI"/>
                          <a:cs typeface="Segoe UI"/>
                        </a:rPr>
                        <a:t>33.30</a:t>
                      </a:r>
                      <a:endParaRPr sz="1000">
                        <a:latin typeface="Segoe UI"/>
                        <a:cs typeface="Segoe UI"/>
                      </a:endParaRPr>
                    </a:p>
                  </a:txBody>
                  <a:tcPr marL="0" marR="0" marT="15875" marB="0"/>
                </a:tc>
                <a:extLst>
                  <a:ext uri="{0D108BD9-81ED-4DB2-BD59-A6C34878D82A}">
                    <a16:rowId xmlns:a16="http://schemas.microsoft.com/office/drawing/2014/main" val="10003"/>
                  </a:ext>
                </a:extLst>
              </a:tr>
            </a:tbl>
          </a:graphicData>
        </a:graphic>
      </p:graphicFrame>
      <p:grpSp>
        <p:nvGrpSpPr>
          <p:cNvPr id="56" name="object 56"/>
          <p:cNvGrpSpPr/>
          <p:nvPr/>
        </p:nvGrpSpPr>
        <p:grpSpPr>
          <a:xfrm>
            <a:off x="6829425" y="6800850"/>
            <a:ext cx="5543550" cy="85725"/>
            <a:chOff x="6829425" y="6800850"/>
            <a:chExt cx="5543550" cy="85725"/>
          </a:xfrm>
        </p:grpSpPr>
        <p:sp>
          <p:nvSpPr>
            <p:cNvPr id="57" name="object 57"/>
            <p:cNvSpPr/>
            <p:nvPr/>
          </p:nvSpPr>
          <p:spPr>
            <a:xfrm>
              <a:off x="6829425" y="6800850"/>
              <a:ext cx="5543550" cy="85725"/>
            </a:xfrm>
            <a:custGeom>
              <a:avLst/>
              <a:gdLst/>
              <a:ahLst/>
              <a:cxnLst/>
              <a:rect l="l" t="t" r="r" b="b"/>
              <a:pathLst>
                <a:path w="5543550" h="85725">
                  <a:moveTo>
                    <a:pt x="5506370" y="85724"/>
                  </a:moveTo>
                  <a:lnTo>
                    <a:pt x="37178" y="85724"/>
                  </a:lnTo>
                  <a:lnTo>
                    <a:pt x="31710" y="84637"/>
                  </a:lnTo>
                  <a:lnTo>
                    <a:pt x="1087" y="54013"/>
                  </a:lnTo>
                  <a:lnTo>
                    <a:pt x="0" y="48546"/>
                  </a:lnTo>
                  <a:lnTo>
                    <a:pt x="0" y="42862"/>
                  </a:lnTo>
                  <a:lnTo>
                    <a:pt x="0" y="37178"/>
                  </a:lnTo>
                  <a:lnTo>
                    <a:pt x="21208" y="5437"/>
                  </a:lnTo>
                  <a:lnTo>
                    <a:pt x="37178" y="0"/>
                  </a:lnTo>
                  <a:lnTo>
                    <a:pt x="5506370" y="0"/>
                  </a:lnTo>
                  <a:lnTo>
                    <a:pt x="5538110" y="21208"/>
                  </a:lnTo>
                  <a:lnTo>
                    <a:pt x="5543548" y="37178"/>
                  </a:lnTo>
                  <a:lnTo>
                    <a:pt x="5543548" y="48546"/>
                  </a:lnTo>
                  <a:lnTo>
                    <a:pt x="5522339" y="80286"/>
                  </a:lnTo>
                  <a:lnTo>
                    <a:pt x="5511837" y="84637"/>
                  </a:lnTo>
                  <a:lnTo>
                    <a:pt x="5506370" y="85724"/>
                  </a:lnTo>
                  <a:close/>
                </a:path>
              </a:pathLst>
            </a:custGeom>
            <a:solidFill>
              <a:srgbClr val="FFFFFF">
                <a:alpha val="50000"/>
              </a:srgbClr>
            </a:solidFill>
          </p:spPr>
          <p:txBody>
            <a:bodyPr wrap="square" lIns="0" tIns="0" rIns="0" bIns="0" rtlCol="0"/>
            <a:lstStyle/>
            <a:p>
              <a:endParaRPr/>
            </a:p>
          </p:txBody>
        </p:sp>
        <p:sp>
          <p:nvSpPr>
            <p:cNvPr id="58" name="object 58"/>
            <p:cNvSpPr/>
            <p:nvPr/>
          </p:nvSpPr>
          <p:spPr>
            <a:xfrm>
              <a:off x="6834187" y="6805612"/>
              <a:ext cx="5400675" cy="76200"/>
            </a:xfrm>
            <a:custGeom>
              <a:avLst/>
              <a:gdLst/>
              <a:ahLst/>
              <a:cxnLst/>
              <a:rect l="l" t="t" r="r" b="b"/>
              <a:pathLst>
                <a:path w="5400675" h="76200">
                  <a:moveTo>
                    <a:pt x="5367626" y="76199"/>
                  </a:moveTo>
                  <a:lnTo>
                    <a:pt x="33047" y="76199"/>
                  </a:lnTo>
                  <a:lnTo>
                    <a:pt x="28187" y="75233"/>
                  </a:lnTo>
                  <a:lnTo>
                    <a:pt x="966" y="48012"/>
                  </a:lnTo>
                  <a:lnTo>
                    <a:pt x="0" y="43152"/>
                  </a:lnTo>
                  <a:lnTo>
                    <a:pt x="0" y="38099"/>
                  </a:lnTo>
                  <a:lnTo>
                    <a:pt x="0" y="33047"/>
                  </a:lnTo>
                  <a:lnTo>
                    <a:pt x="28187" y="966"/>
                  </a:lnTo>
                  <a:lnTo>
                    <a:pt x="33047" y="0"/>
                  </a:lnTo>
                  <a:lnTo>
                    <a:pt x="5367626" y="0"/>
                  </a:lnTo>
                  <a:lnTo>
                    <a:pt x="5399706" y="28187"/>
                  </a:lnTo>
                  <a:lnTo>
                    <a:pt x="5400673" y="33047"/>
                  </a:lnTo>
                  <a:lnTo>
                    <a:pt x="5400673" y="43152"/>
                  </a:lnTo>
                  <a:lnTo>
                    <a:pt x="5372486" y="75233"/>
                  </a:lnTo>
                  <a:lnTo>
                    <a:pt x="5367626" y="76199"/>
                  </a:lnTo>
                  <a:close/>
                </a:path>
              </a:pathLst>
            </a:custGeom>
            <a:solidFill>
              <a:srgbClr val="605D5C">
                <a:alpha val="50000"/>
              </a:srgbClr>
            </a:solidFill>
          </p:spPr>
          <p:txBody>
            <a:bodyPr wrap="square" lIns="0" tIns="0" rIns="0" bIns="0" rtlCol="0"/>
            <a:lstStyle/>
            <a:p>
              <a:endParaRPr/>
            </a:p>
          </p:txBody>
        </p:sp>
        <p:sp>
          <p:nvSpPr>
            <p:cNvPr id="59" name="object 59"/>
            <p:cNvSpPr/>
            <p:nvPr/>
          </p:nvSpPr>
          <p:spPr>
            <a:xfrm>
              <a:off x="6834187" y="6805612"/>
              <a:ext cx="5400675" cy="76200"/>
            </a:xfrm>
            <a:custGeom>
              <a:avLst/>
              <a:gdLst/>
              <a:ahLst/>
              <a:cxnLst/>
              <a:rect l="l" t="t" r="r" b="b"/>
              <a:pathLst>
                <a:path w="5400675" h="76200">
                  <a:moveTo>
                    <a:pt x="0" y="38099"/>
                  </a:moveTo>
                  <a:lnTo>
                    <a:pt x="0" y="33047"/>
                  </a:lnTo>
                  <a:lnTo>
                    <a:pt x="966" y="28187"/>
                  </a:lnTo>
                  <a:lnTo>
                    <a:pt x="2900" y="23519"/>
                  </a:lnTo>
                  <a:lnTo>
                    <a:pt x="4833" y="18851"/>
                  </a:lnTo>
                  <a:lnTo>
                    <a:pt x="7586" y="14731"/>
                  </a:lnTo>
                  <a:lnTo>
                    <a:pt x="11159" y="11159"/>
                  </a:lnTo>
                  <a:lnTo>
                    <a:pt x="14731" y="7586"/>
                  </a:lnTo>
                  <a:lnTo>
                    <a:pt x="18851" y="4833"/>
                  </a:lnTo>
                  <a:lnTo>
                    <a:pt x="23519" y="2900"/>
                  </a:lnTo>
                  <a:lnTo>
                    <a:pt x="28187" y="966"/>
                  </a:lnTo>
                  <a:lnTo>
                    <a:pt x="33047" y="0"/>
                  </a:lnTo>
                  <a:lnTo>
                    <a:pt x="38099" y="0"/>
                  </a:lnTo>
                  <a:lnTo>
                    <a:pt x="5362574" y="0"/>
                  </a:lnTo>
                  <a:lnTo>
                    <a:pt x="5367626" y="0"/>
                  </a:lnTo>
                  <a:lnTo>
                    <a:pt x="5372486" y="966"/>
                  </a:lnTo>
                  <a:lnTo>
                    <a:pt x="5399706" y="28187"/>
                  </a:lnTo>
                  <a:lnTo>
                    <a:pt x="5400674" y="38099"/>
                  </a:lnTo>
                  <a:lnTo>
                    <a:pt x="5400673" y="43152"/>
                  </a:lnTo>
                  <a:lnTo>
                    <a:pt x="5377153" y="73299"/>
                  </a:lnTo>
                  <a:lnTo>
                    <a:pt x="5362574" y="76199"/>
                  </a:lnTo>
                  <a:lnTo>
                    <a:pt x="38099" y="76199"/>
                  </a:lnTo>
                  <a:lnTo>
                    <a:pt x="4833" y="57348"/>
                  </a:lnTo>
                  <a:lnTo>
                    <a:pt x="0" y="43152"/>
                  </a:lnTo>
                  <a:lnTo>
                    <a:pt x="0" y="38099"/>
                  </a:lnTo>
                  <a:close/>
                </a:path>
              </a:pathLst>
            </a:custGeom>
            <a:ln w="9524">
              <a:solidFill>
                <a:srgbClr val="FFFFFF"/>
              </a:solidFill>
            </a:ln>
          </p:spPr>
          <p:txBody>
            <a:bodyPr wrap="square" lIns="0" tIns="0" rIns="0" bIns="0" rtlCol="0"/>
            <a:lstStyle/>
            <a:p>
              <a:endParaRPr/>
            </a:p>
          </p:txBody>
        </p:sp>
      </p:grpSp>
      <p:grpSp>
        <p:nvGrpSpPr>
          <p:cNvPr id="60" name="object 60"/>
          <p:cNvGrpSpPr/>
          <p:nvPr/>
        </p:nvGrpSpPr>
        <p:grpSpPr>
          <a:xfrm>
            <a:off x="276225" y="4086225"/>
            <a:ext cx="6305550" cy="2800350"/>
            <a:chOff x="276225" y="4086225"/>
            <a:chExt cx="6305550" cy="2800350"/>
          </a:xfrm>
        </p:grpSpPr>
        <p:pic>
          <p:nvPicPr>
            <p:cNvPr id="61" name="object 61"/>
            <p:cNvPicPr/>
            <p:nvPr/>
          </p:nvPicPr>
          <p:blipFill>
            <a:blip r:embed="rId2" cstate="print"/>
            <a:stretch>
              <a:fillRect/>
            </a:stretch>
          </p:blipFill>
          <p:spPr>
            <a:xfrm>
              <a:off x="276225" y="4086225"/>
              <a:ext cx="6305549" cy="2800349"/>
            </a:xfrm>
            <a:prstGeom prst="rect">
              <a:avLst/>
            </a:prstGeom>
          </p:spPr>
        </p:pic>
        <p:sp>
          <p:nvSpPr>
            <p:cNvPr id="62" name="object 62"/>
            <p:cNvSpPr/>
            <p:nvPr/>
          </p:nvSpPr>
          <p:spPr>
            <a:xfrm>
              <a:off x="3809662" y="5250119"/>
              <a:ext cx="48895" cy="48895"/>
            </a:xfrm>
            <a:custGeom>
              <a:avLst/>
              <a:gdLst/>
              <a:ahLst/>
              <a:cxnLst/>
              <a:rect l="l" t="t" r="r" b="b"/>
              <a:pathLst>
                <a:path w="48895" h="48895">
                  <a:moveTo>
                    <a:pt x="27501" y="48563"/>
                  </a:moveTo>
                  <a:lnTo>
                    <a:pt x="21061" y="48563"/>
                  </a:lnTo>
                  <a:lnTo>
                    <a:pt x="17964" y="47947"/>
                  </a:lnTo>
                  <a:lnTo>
                    <a:pt x="0" y="27501"/>
                  </a:lnTo>
                  <a:lnTo>
                    <a:pt x="0" y="21061"/>
                  </a:lnTo>
                  <a:lnTo>
                    <a:pt x="21061" y="0"/>
                  </a:lnTo>
                  <a:lnTo>
                    <a:pt x="27501" y="0"/>
                  </a:lnTo>
                  <a:lnTo>
                    <a:pt x="48563" y="24281"/>
                  </a:lnTo>
                  <a:lnTo>
                    <a:pt x="48563" y="27501"/>
                  </a:lnTo>
                  <a:lnTo>
                    <a:pt x="27501" y="48563"/>
                  </a:lnTo>
                  <a:close/>
                </a:path>
              </a:pathLst>
            </a:custGeom>
            <a:solidFill>
              <a:srgbClr val="364A58">
                <a:alpha val="59999"/>
              </a:srgbClr>
            </a:solidFill>
          </p:spPr>
          <p:txBody>
            <a:bodyPr wrap="square" lIns="0" tIns="0" rIns="0" bIns="0" rtlCol="0"/>
            <a:lstStyle/>
            <a:p>
              <a:endParaRPr/>
            </a:p>
          </p:txBody>
        </p:sp>
        <p:sp>
          <p:nvSpPr>
            <p:cNvPr id="63" name="object 63"/>
            <p:cNvSpPr/>
            <p:nvPr/>
          </p:nvSpPr>
          <p:spPr>
            <a:xfrm>
              <a:off x="3809662" y="5250119"/>
              <a:ext cx="48895" cy="48895"/>
            </a:xfrm>
            <a:custGeom>
              <a:avLst/>
              <a:gdLst/>
              <a:ahLst/>
              <a:cxnLst/>
              <a:rect l="l" t="t" r="r" b="b"/>
              <a:pathLst>
                <a:path w="48895" h="48895">
                  <a:moveTo>
                    <a:pt x="48563" y="24281"/>
                  </a:moveTo>
                  <a:lnTo>
                    <a:pt x="48563" y="27501"/>
                  </a:lnTo>
                  <a:lnTo>
                    <a:pt x="47947" y="30598"/>
                  </a:lnTo>
                  <a:lnTo>
                    <a:pt x="46714" y="33573"/>
                  </a:lnTo>
                  <a:lnTo>
                    <a:pt x="45482" y="36548"/>
                  </a:lnTo>
                  <a:lnTo>
                    <a:pt x="33573" y="46714"/>
                  </a:lnTo>
                  <a:lnTo>
                    <a:pt x="30598" y="47947"/>
                  </a:lnTo>
                  <a:lnTo>
                    <a:pt x="27501" y="48563"/>
                  </a:lnTo>
                  <a:lnTo>
                    <a:pt x="24281" y="48563"/>
                  </a:lnTo>
                  <a:lnTo>
                    <a:pt x="21061" y="48563"/>
                  </a:lnTo>
                  <a:lnTo>
                    <a:pt x="0" y="27501"/>
                  </a:lnTo>
                  <a:lnTo>
                    <a:pt x="0" y="24281"/>
                  </a:lnTo>
                  <a:lnTo>
                    <a:pt x="0" y="21061"/>
                  </a:lnTo>
                  <a:lnTo>
                    <a:pt x="21061" y="0"/>
                  </a:lnTo>
                  <a:lnTo>
                    <a:pt x="24281" y="0"/>
                  </a:lnTo>
                  <a:lnTo>
                    <a:pt x="27501" y="0"/>
                  </a:lnTo>
                  <a:lnTo>
                    <a:pt x="48563" y="21061"/>
                  </a:lnTo>
                  <a:lnTo>
                    <a:pt x="48563" y="24281"/>
                  </a:lnTo>
                  <a:close/>
                </a:path>
              </a:pathLst>
            </a:custGeom>
            <a:ln w="9524">
              <a:solidFill>
                <a:srgbClr val="000C1A"/>
              </a:solidFill>
            </a:ln>
          </p:spPr>
          <p:txBody>
            <a:bodyPr wrap="square" lIns="0" tIns="0" rIns="0" bIns="0" rtlCol="0"/>
            <a:lstStyle/>
            <a:p>
              <a:endParaRPr/>
            </a:p>
          </p:txBody>
        </p:sp>
        <p:sp>
          <p:nvSpPr>
            <p:cNvPr id="64" name="object 64"/>
            <p:cNvSpPr/>
            <p:nvPr/>
          </p:nvSpPr>
          <p:spPr>
            <a:xfrm>
              <a:off x="3818909" y="4678310"/>
              <a:ext cx="41910" cy="41910"/>
            </a:xfrm>
            <a:custGeom>
              <a:avLst/>
              <a:gdLst/>
              <a:ahLst/>
              <a:cxnLst/>
              <a:rect l="l" t="t" r="r" b="b"/>
              <a:pathLst>
                <a:path w="41910" h="41910">
                  <a:moveTo>
                    <a:pt x="23529" y="41548"/>
                  </a:moveTo>
                  <a:lnTo>
                    <a:pt x="18019" y="41548"/>
                  </a:lnTo>
                  <a:lnTo>
                    <a:pt x="15369" y="41021"/>
                  </a:lnTo>
                  <a:lnTo>
                    <a:pt x="0" y="23529"/>
                  </a:lnTo>
                  <a:lnTo>
                    <a:pt x="0" y="18019"/>
                  </a:lnTo>
                  <a:lnTo>
                    <a:pt x="18019" y="0"/>
                  </a:lnTo>
                  <a:lnTo>
                    <a:pt x="23529" y="0"/>
                  </a:lnTo>
                  <a:lnTo>
                    <a:pt x="41548" y="20774"/>
                  </a:lnTo>
                  <a:lnTo>
                    <a:pt x="41548" y="23529"/>
                  </a:lnTo>
                  <a:lnTo>
                    <a:pt x="23529" y="41548"/>
                  </a:lnTo>
                  <a:close/>
                </a:path>
              </a:pathLst>
            </a:custGeom>
            <a:solidFill>
              <a:srgbClr val="364A58">
                <a:alpha val="59999"/>
              </a:srgbClr>
            </a:solidFill>
          </p:spPr>
          <p:txBody>
            <a:bodyPr wrap="square" lIns="0" tIns="0" rIns="0" bIns="0" rtlCol="0"/>
            <a:lstStyle/>
            <a:p>
              <a:endParaRPr/>
            </a:p>
          </p:txBody>
        </p:sp>
        <p:sp>
          <p:nvSpPr>
            <p:cNvPr id="65" name="object 65"/>
            <p:cNvSpPr/>
            <p:nvPr/>
          </p:nvSpPr>
          <p:spPr>
            <a:xfrm>
              <a:off x="3818909" y="4678310"/>
              <a:ext cx="41910" cy="41910"/>
            </a:xfrm>
            <a:custGeom>
              <a:avLst/>
              <a:gdLst/>
              <a:ahLst/>
              <a:cxnLst/>
              <a:rect l="l" t="t" r="r" b="b"/>
              <a:pathLst>
                <a:path w="41910" h="41910">
                  <a:moveTo>
                    <a:pt x="41548" y="20774"/>
                  </a:moveTo>
                  <a:lnTo>
                    <a:pt x="20774" y="41548"/>
                  </a:lnTo>
                  <a:lnTo>
                    <a:pt x="18019" y="41548"/>
                  </a:lnTo>
                  <a:lnTo>
                    <a:pt x="6084" y="35464"/>
                  </a:lnTo>
                  <a:lnTo>
                    <a:pt x="4136" y="33516"/>
                  </a:lnTo>
                  <a:lnTo>
                    <a:pt x="2635" y="31269"/>
                  </a:lnTo>
                  <a:lnTo>
                    <a:pt x="1581" y="28724"/>
                  </a:lnTo>
                  <a:lnTo>
                    <a:pt x="527" y="26179"/>
                  </a:lnTo>
                  <a:lnTo>
                    <a:pt x="0" y="23529"/>
                  </a:lnTo>
                  <a:lnTo>
                    <a:pt x="0" y="20774"/>
                  </a:lnTo>
                  <a:lnTo>
                    <a:pt x="0" y="18019"/>
                  </a:lnTo>
                  <a:lnTo>
                    <a:pt x="527" y="15369"/>
                  </a:lnTo>
                  <a:lnTo>
                    <a:pt x="1581" y="12824"/>
                  </a:lnTo>
                  <a:lnTo>
                    <a:pt x="2635" y="10279"/>
                  </a:lnTo>
                  <a:lnTo>
                    <a:pt x="4136" y="8032"/>
                  </a:lnTo>
                  <a:lnTo>
                    <a:pt x="6084" y="6084"/>
                  </a:lnTo>
                  <a:lnTo>
                    <a:pt x="8032" y="4136"/>
                  </a:lnTo>
                  <a:lnTo>
                    <a:pt x="10279" y="2635"/>
                  </a:lnTo>
                  <a:lnTo>
                    <a:pt x="12824" y="1581"/>
                  </a:lnTo>
                  <a:lnTo>
                    <a:pt x="15369" y="527"/>
                  </a:lnTo>
                  <a:lnTo>
                    <a:pt x="18019" y="0"/>
                  </a:lnTo>
                  <a:lnTo>
                    <a:pt x="20774" y="0"/>
                  </a:lnTo>
                  <a:lnTo>
                    <a:pt x="23529" y="0"/>
                  </a:lnTo>
                  <a:lnTo>
                    <a:pt x="39967" y="12824"/>
                  </a:lnTo>
                  <a:lnTo>
                    <a:pt x="41021" y="15369"/>
                  </a:lnTo>
                  <a:lnTo>
                    <a:pt x="41548" y="18019"/>
                  </a:lnTo>
                  <a:lnTo>
                    <a:pt x="41548" y="20774"/>
                  </a:lnTo>
                  <a:close/>
                </a:path>
              </a:pathLst>
            </a:custGeom>
            <a:ln w="9524">
              <a:solidFill>
                <a:srgbClr val="000C1A"/>
              </a:solidFill>
            </a:ln>
          </p:spPr>
          <p:txBody>
            <a:bodyPr wrap="square" lIns="0" tIns="0" rIns="0" bIns="0" rtlCol="0"/>
            <a:lstStyle/>
            <a:p>
              <a:endParaRPr/>
            </a:p>
          </p:txBody>
        </p:sp>
        <p:pic>
          <p:nvPicPr>
            <p:cNvPr id="66" name="object 66"/>
            <p:cNvPicPr/>
            <p:nvPr/>
          </p:nvPicPr>
          <p:blipFill>
            <a:blip r:embed="rId3" cstate="print"/>
            <a:stretch>
              <a:fillRect/>
            </a:stretch>
          </p:blipFill>
          <p:spPr>
            <a:xfrm>
              <a:off x="1686830" y="4906425"/>
              <a:ext cx="846476" cy="489188"/>
            </a:xfrm>
            <a:prstGeom prst="rect">
              <a:avLst/>
            </a:prstGeom>
          </p:spPr>
        </p:pic>
        <p:sp>
          <p:nvSpPr>
            <p:cNvPr id="67" name="object 67"/>
            <p:cNvSpPr/>
            <p:nvPr/>
          </p:nvSpPr>
          <p:spPr>
            <a:xfrm>
              <a:off x="3945902" y="5357915"/>
              <a:ext cx="39370" cy="39370"/>
            </a:xfrm>
            <a:custGeom>
              <a:avLst/>
              <a:gdLst/>
              <a:ahLst/>
              <a:cxnLst/>
              <a:rect l="l" t="t" r="r" b="b"/>
              <a:pathLst>
                <a:path w="39370" h="39370">
                  <a:moveTo>
                    <a:pt x="22220" y="39237"/>
                  </a:moveTo>
                  <a:lnTo>
                    <a:pt x="17017" y="39237"/>
                  </a:lnTo>
                  <a:lnTo>
                    <a:pt x="14514" y="38739"/>
                  </a:lnTo>
                  <a:lnTo>
                    <a:pt x="0" y="22220"/>
                  </a:lnTo>
                  <a:lnTo>
                    <a:pt x="0" y="17017"/>
                  </a:lnTo>
                  <a:lnTo>
                    <a:pt x="17017" y="0"/>
                  </a:lnTo>
                  <a:lnTo>
                    <a:pt x="22220" y="0"/>
                  </a:lnTo>
                  <a:lnTo>
                    <a:pt x="39238" y="19618"/>
                  </a:lnTo>
                  <a:lnTo>
                    <a:pt x="39237" y="22220"/>
                  </a:lnTo>
                  <a:lnTo>
                    <a:pt x="22220" y="39237"/>
                  </a:lnTo>
                  <a:close/>
                </a:path>
              </a:pathLst>
            </a:custGeom>
            <a:solidFill>
              <a:srgbClr val="364A58">
                <a:alpha val="59999"/>
              </a:srgbClr>
            </a:solidFill>
          </p:spPr>
          <p:txBody>
            <a:bodyPr wrap="square" lIns="0" tIns="0" rIns="0" bIns="0" rtlCol="0"/>
            <a:lstStyle/>
            <a:p>
              <a:endParaRPr/>
            </a:p>
          </p:txBody>
        </p:sp>
        <p:sp>
          <p:nvSpPr>
            <p:cNvPr id="68" name="object 68"/>
            <p:cNvSpPr/>
            <p:nvPr/>
          </p:nvSpPr>
          <p:spPr>
            <a:xfrm>
              <a:off x="3945902" y="5357915"/>
              <a:ext cx="39370" cy="39370"/>
            </a:xfrm>
            <a:custGeom>
              <a:avLst/>
              <a:gdLst/>
              <a:ahLst/>
              <a:cxnLst/>
              <a:rect l="l" t="t" r="r" b="b"/>
              <a:pathLst>
                <a:path w="39370" h="39370">
                  <a:moveTo>
                    <a:pt x="39238" y="19618"/>
                  </a:moveTo>
                  <a:lnTo>
                    <a:pt x="39237" y="22220"/>
                  </a:lnTo>
                  <a:lnTo>
                    <a:pt x="38739" y="24723"/>
                  </a:lnTo>
                  <a:lnTo>
                    <a:pt x="37744" y="27126"/>
                  </a:lnTo>
                  <a:lnTo>
                    <a:pt x="36748" y="29530"/>
                  </a:lnTo>
                  <a:lnTo>
                    <a:pt x="22220" y="39237"/>
                  </a:lnTo>
                  <a:lnTo>
                    <a:pt x="19619" y="39237"/>
                  </a:lnTo>
                  <a:lnTo>
                    <a:pt x="17017" y="39237"/>
                  </a:lnTo>
                  <a:lnTo>
                    <a:pt x="0" y="22220"/>
                  </a:lnTo>
                  <a:lnTo>
                    <a:pt x="0" y="19618"/>
                  </a:lnTo>
                  <a:lnTo>
                    <a:pt x="0" y="17017"/>
                  </a:lnTo>
                  <a:lnTo>
                    <a:pt x="5746" y="5746"/>
                  </a:lnTo>
                  <a:lnTo>
                    <a:pt x="7586" y="3906"/>
                  </a:lnTo>
                  <a:lnTo>
                    <a:pt x="9707" y="2488"/>
                  </a:lnTo>
                  <a:lnTo>
                    <a:pt x="12111" y="1493"/>
                  </a:lnTo>
                  <a:lnTo>
                    <a:pt x="14514" y="497"/>
                  </a:lnTo>
                  <a:lnTo>
                    <a:pt x="17017" y="0"/>
                  </a:lnTo>
                  <a:lnTo>
                    <a:pt x="19619" y="0"/>
                  </a:lnTo>
                  <a:lnTo>
                    <a:pt x="22220" y="0"/>
                  </a:lnTo>
                  <a:lnTo>
                    <a:pt x="39237" y="17017"/>
                  </a:lnTo>
                  <a:lnTo>
                    <a:pt x="39238" y="19618"/>
                  </a:lnTo>
                  <a:close/>
                </a:path>
              </a:pathLst>
            </a:custGeom>
            <a:ln w="9524">
              <a:solidFill>
                <a:srgbClr val="000C1A"/>
              </a:solidFill>
            </a:ln>
          </p:spPr>
          <p:txBody>
            <a:bodyPr wrap="square" lIns="0" tIns="0" rIns="0" bIns="0" rtlCol="0"/>
            <a:lstStyle/>
            <a:p>
              <a:endParaRPr/>
            </a:p>
          </p:txBody>
        </p:sp>
        <p:pic>
          <p:nvPicPr>
            <p:cNvPr id="69" name="object 69"/>
            <p:cNvPicPr/>
            <p:nvPr/>
          </p:nvPicPr>
          <p:blipFill>
            <a:blip r:embed="rId4" cstate="print"/>
            <a:stretch>
              <a:fillRect/>
            </a:stretch>
          </p:blipFill>
          <p:spPr>
            <a:xfrm>
              <a:off x="3317560" y="4753856"/>
              <a:ext cx="302957" cy="361955"/>
            </a:xfrm>
            <a:prstGeom prst="rect">
              <a:avLst/>
            </a:prstGeom>
          </p:spPr>
        </p:pic>
        <p:sp>
          <p:nvSpPr>
            <p:cNvPr id="70" name="object 70"/>
            <p:cNvSpPr/>
            <p:nvPr/>
          </p:nvSpPr>
          <p:spPr>
            <a:xfrm>
              <a:off x="3731897" y="5144116"/>
              <a:ext cx="37465" cy="37465"/>
            </a:xfrm>
            <a:custGeom>
              <a:avLst/>
              <a:gdLst/>
              <a:ahLst/>
              <a:cxnLst/>
              <a:rect l="l" t="t" r="r" b="b"/>
              <a:pathLst>
                <a:path w="37464" h="37464">
                  <a:moveTo>
                    <a:pt x="21100" y="37260"/>
                  </a:moveTo>
                  <a:lnTo>
                    <a:pt x="16159" y="37260"/>
                  </a:lnTo>
                  <a:lnTo>
                    <a:pt x="13782" y="36787"/>
                  </a:lnTo>
                  <a:lnTo>
                    <a:pt x="0" y="21100"/>
                  </a:lnTo>
                  <a:lnTo>
                    <a:pt x="0" y="16159"/>
                  </a:lnTo>
                  <a:lnTo>
                    <a:pt x="16159" y="0"/>
                  </a:lnTo>
                  <a:lnTo>
                    <a:pt x="21100" y="0"/>
                  </a:lnTo>
                  <a:lnTo>
                    <a:pt x="37260" y="18630"/>
                  </a:lnTo>
                  <a:lnTo>
                    <a:pt x="37260" y="21100"/>
                  </a:lnTo>
                  <a:lnTo>
                    <a:pt x="21100" y="37260"/>
                  </a:lnTo>
                  <a:close/>
                </a:path>
              </a:pathLst>
            </a:custGeom>
            <a:solidFill>
              <a:srgbClr val="364A58">
                <a:alpha val="59999"/>
              </a:srgbClr>
            </a:solidFill>
          </p:spPr>
          <p:txBody>
            <a:bodyPr wrap="square" lIns="0" tIns="0" rIns="0" bIns="0" rtlCol="0"/>
            <a:lstStyle/>
            <a:p>
              <a:endParaRPr/>
            </a:p>
          </p:txBody>
        </p:sp>
        <p:sp>
          <p:nvSpPr>
            <p:cNvPr id="71" name="object 71"/>
            <p:cNvSpPr/>
            <p:nvPr/>
          </p:nvSpPr>
          <p:spPr>
            <a:xfrm>
              <a:off x="3731897" y="5144116"/>
              <a:ext cx="37465" cy="37465"/>
            </a:xfrm>
            <a:custGeom>
              <a:avLst/>
              <a:gdLst/>
              <a:ahLst/>
              <a:cxnLst/>
              <a:rect l="l" t="t" r="r" b="b"/>
              <a:pathLst>
                <a:path w="37464" h="37464">
                  <a:moveTo>
                    <a:pt x="37260" y="18630"/>
                  </a:moveTo>
                  <a:lnTo>
                    <a:pt x="37260" y="21100"/>
                  </a:lnTo>
                  <a:lnTo>
                    <a:pt x="36787" y="23477"/>
                  </a:lnTo>
                  <a:lnTo>
                    <a:pt x="35842" y="25759"/>
                  </a:lnTo>
                  <a:lnTo>
                    <a:pt x="34896" y="28041"/>
                  </a:lnTo>
                  <a:lnTo>
                    <a:pt x="25759" y="35841"/>
                  </a:lnTo>
                  <a:lnTo>
                    <a:pt x="23477" y="36787"/>
                  </a:lnTo>
                  <a:lnTo>
                    <a:pt x="21100" y="37260"/>
                  </a:lnTo>
                  <a:lnTo>
                    <a:pt x="18630" y="37260"/>
                  </a:lnTo>
                  <a:lnTo>
                    <a:pt x="16159" y="37260"/>
                  </a:lnTo>
                  <a:lnTo>
                    <a:pt x="13782" y="36787"/>
                  </a:lnTo>
                  <a:lnTo>
                    <a:pt x="11500" y="35841"/>
                  </a:lnTo>
                  <a:lnTo>
                    <a:pt x="9218" y="34896"/>
                  </a:lnTo>
                  <a:lnTo>
                    <a:pt x="7203" y="33550"/>
                  </a:lnTo>
                  <a:lnTo>
                    <a:pt x="5456" y="31803"/>
                  </a:lnTo>
                  <a:lnTo>
                    <a:pt x="3709" y="30056"/>
                  </a:lnTo>
                  <a:lnTo>
                    <a:pt x="2362" y="28041"/>
                  </a:lnTo>
                  <a:lnTo>
                    <a:pt x="1417" y="25759"/>
                  </a:lnTo>
                  <a:lnTo>
                    <a:pt x="472" y="23477"/>
                  </a:lnTo>
                  <a:lnTo>
                    <a:pt x="0" y="21100"/>
                  </a:lnTo>
                  <a:lnTo>
                    <a:pt x="0" y="18630"/>
                  </a:lnTo>
                  <a:lnTo>
                    <a:pt x="0" y="16159"/>
                  </a:lnTo>
                  <a:lnTo>
                    <a:pt x="472" y="13783"/>
                  </a:lnTo>
                  <a:lnTo>
                    <a:pt x="1417" y="11500"/>
                  </a:lnTo>
                  <a:lnTo>
                    <a:pt x="2363" y="9218"/>
                  </a:lnTo>
                  <a:lnTo>
                    <a:pt x="3709" y="7203"/>
                  </a:lnTo>
                  <a:lnTo>
                    <a:pt x="5456" y="5456"/>
                  </a:lnTo>
                  <a:lnTo>
                    <a:pt x="7203" y="3709"/>
                  </a:lnTo>
                  <a:lnTo>
                    <a:pt x="9218" y="2363"/>
                  </a:lnTo>
                  <a:lnTo>
                    <a:pt x="11500" y="1418"/>
                  </a:lnTo>
                  <a:lnTo>
                    <a:pt x="13782" y="472"/>
                  </a:lnTo>
                  <a:lnTo>
                    <a:pt x="16159" y="0"/>
                  </a:lnTo>
                  <a:lnTo>
                    <a:pt x="18630" y="0"/>
                  </a:lnTo>
                  <a:lnTo>
                    <a:pt x="21100" y="0"/>
                  </a:lnTo>
                  <a:lnTo>
                    <a:pt x="23477" y="472"/>
                  </a:lnTo>
                  <a:lnTo>
                    <a:pt x="25759" y="1418"/>
                  </a:lnTo>
                  <a:lnTo>
                    <a:pt x="28041" y="2363"/>
                  </a:lnTo>
                  <a:lnTo>
                    <a:pt x="30056" y="3709"/>
                  </a:lnTo>
                  <a:lnTo>
                    <a:pt x="31803" y="5456"/>
                  </a:lnTo>
                  <a:lnTo>
                    <a:pt x="33550" y="7203"/>
                  </a:lnTo>
                  <a:lnTo>
                    <a:pt x="34896" y="9218"/>
                  </a:lnTo>
                  <a:lnTo>
                    <a:pt x="35842" y="11500"/>
                  </a:lnTo>
                  <a:lnTo>
                    <a:pt x="36787" y="13783"/>
                  </a:lnTo>
                  <a:lnTo>
                    <a:pt x="37260" y="16159"/>
                  </a:lnTo>
                  <a:lnTo>
                    <a:pt x="37260" y="18630"/>
                  </a:lnTo>
                  <a:close/>
                </a:path>
              </a:pathLst>
            </a:custGeom>
            <a:ln w="9524">
              <a:solidFill>
                <a:srgbClr val="000C1A"/>
              </a:solidFill>
            </a:ln>
          </p:spPr>
          <p:txBody>
            <a:bodyPr wrap="square" lIns="0" tIns="0" rIns="0" bIns="0" rtlCol="0"/>
            <a:lstStyle/>
            <a:p>
              <a:endParaRPr/>
            </a:p>
          </p:txBody>
        </p:sp>
        <p:sp>
          <p:nvSpPr>
            <p:cNvPr id="72" name="object 72"/>
            <p:cNvSpPr/>
            <p:nvPr/>
          </p:nvSpPr>
          <p:spPr>
            <a:xfrm>
              <a:off x="3827758" y="4989137"/>
              <a:ext cx="35560" cy="35560"/>
            </a:xfrm>
            <a:custGeom>
              <a:avLst/>
              <a:gdLst/>
              <a:ahLst/>
              <a:cxnLst/>
              <a:rect l="l" t="t" r="r" b="b"/>
              <a:pathLst>
                <a:path w="35560" h="35560">
                  <a:moveTo>
                    <a:pt x="19889" y="35121"/>
                  </a:moveTo>
                  <a:lnTo>
                    <a:pt x="15232" y="35121"/>
                  </a:lnTo>
                  <a:lnTo>
                    <a:pt x="12991" y="34675"/>
                  </a:lnTo>
                  <a:lnTo>
                    <a:pt x="0" y="19889"/>
                  </a:lnTo>
                  <a:lnTo>
                    <a:pt x="0" y="15231"/>
                  </a:lnTo>
                  <a:lnTo>
                    <a:pt x="15232" y="0"/>
                  </a:lnTo>
                  <a:lnTo>
                    <a:pt x="19889" y="0"/>
                  </a:lnTo>
                  <a:lnTo>
                    <a:pt x="35121" y="17560"/>
                  </a:lnTo>
                  <a:lnTo>
                    <a:pt x="35121" y="19889"/>
                  </a:lnTo>
                  <a:lnTo>
                    <a:pt x="19889" y="35121"/>
                  </a:lnTo>
                  <a:close/>
                </a:path>
              </a:pathLst>
            </a:custGeom>
            <a:solidFill>
              <a:srgbClr val="364A58">
                <a:alpha val="59999"/>
              </a:srgbClr>
            </a:solidFill>
          </p:spPr>
          <p:txBody>
            <a:bodyPr wrap="square" lIns="0" tIns="0" rIns="0" bIns="0" rtlCol="0"/>
            <a:lstStyle/>
            <a:p>
              <a:endParaRPr/>
            </a:p>
          </p:txBody>
        </p:sp>
        <p:sp>
          <p:nvSpPr>
            <p:cNvPr id="73" name="object 73"/>
            <p:cNvSpPr/>
            <p:nvPr/>
          </p:nvSpPr>
          <p:spPr>
            <a:xfrm>
              <a:off x="3827758" y="4989137"/>
              <a:ext cx="35560" cy="35560"/>
            </a:xfrm>
            <a:custGeom>
              <a:avLst/>
              <a:gdLst/>
              <a:ahLst/>
              <a:cxnLst/>
              <a:rect l="l" t="t" r="r" b="b"/>
              <a:pathLst>
                <a:path w="35560" h="35560">
                  <a:moveTo>
                    <a:pt x="35121" y="17560"/>
                  </a:moveTo>
                  <a:lnTo>
                    <a:pt x="19889" y="35121"/>
                  </a:lnTo>
                  <a:lnTo>
                    <a:pt x="17561" y="35121"/>
                  </a:lnTo>
                  <a:lnTo>
                    <a:pt x="15232" y="35121"/>
                  </a:lnTo>
                  <a:lnTo>
                    <a:pt x="12991" y="34675"/>
                  </a:lnTo>
                  <a:lnTo>
                    <a:pt x="10840" y="33784"/>
                  </a:lnTo>
                  <a:lnTo>
                    <a:pt x="8689" y="32893"/>
                  </a:lnTo>
                  <a:lnTo>
                    <a:pt x="1336" y="24280"/>
                  </a:lnTo>
                  <a:lnTo>
                    <a:pt x="445" y="22129"/>
                  </a:lnTo>
                  <a:lnTo>
                    <a:pt x="0" y="19889"/>
                  </a:lnTo>
                  <a:lnTo>
                    <a:pt x="0" y="17560"/>
                  </a:lnTo>
                  <a:lnTo>
                    <a:pt x="0" y="15231"/>
                  </a:lnTo>
                  <a:lnTo>
                    <a:pt x="5143" y="5143"/>
                  </a:lnTo>
                  <a:lnTo>
                    <a:pt x="6790" y="3496"/>
                  </a:lnTo>
                  <a:lnTo>
                    <a:pt x="8689" y="2227"/>
                  </a:lnTo>
                  <a:lnTo>
                    <a:pt x="10840" y="1336"/>
                  </a:lnTo>
                  <a:lnTo>
                    <a:pt x="12991" y="445"/>
                  </a:lnTo>
                  <a:lnTo>
                    <a:pt x="15232" y="0"/>
                  </a:lnTo>
                  <a:lnTo>
                    <a:pt x="17561" y="0"/>
                  </a:lnTo>
                  <a:lnTo>
                    <a:pt x="19889" y="0"/>
                  </a:lnTo>
                  <a:lnTo>
                    <a:pt x="22129" y="445"/>
                  </a:lnTo>
                  <a:lnTo>
                    <a:pt x="24280" y="1336"/>
                  </a:lnTo>
                  <a:lnTo>
                    <a:pt x="26432" y="2227"/>
                  </a:lnTo>
                  <a:lnTo>
                    <a:pt x="28331" y="3496"/>
                  </a:lnTo>
                  <a:lnTo>
                    <a:pt x="29977" y="5143"/>
                  </a:lnTo>
                  <a:lnTo>
                    <a:pt x="31624" y="6789"/>
                  </a:lnTo>
                  <a:lnTo>
                    <a:pt x="32893" y="8688"/>
                  </a:lnTo>
                  <a:lnTo>
                    <a:pt x="33784" y="10840"/>
                  </a:lnTo>
                  <a:lnTo>
                    <a:pt x="34675" y="12991"/>
                  </a:lnTo>
                  <a:lnTo>
                    <a:pt x="35121" y="15231"/>
                  </a:lnTo>
                  <a:lnTo>
                    <a:pt x="35121" y="17560"/>
                  </a:lnTo>
                  <a:close/>
                </a:path>
              </a:pathLst>
            </a:custGeom>
            <a:ln w="9524">
              <a:solidFill>
                <a:srgbClr val="000C1A"/>
              </a:solidFill>
            </a:ln>
          </p:spPr>
          <p:txBody>
            <a:bodyPr wrap="square" lIns="0" tIns="0" rIns="0" bIns="0" rtlCol="0"/>
            <a:lstStyle/>
            <a:p>
              <a:endParaRPr/>
            </a:p>
          </p:txBody>
        </p:sp>
        <p:sp>
          <p:nvSpPr>
            <p:cNvPr id="74" name="object 74"/>
            <p:cNvSpPr/>
            <p:nvPr/>
          </p:nvSpPr>
          <p:spPr>
            <a:xfrm>
              <a:off x="3889043" y="5249473"/>
              <a:ext cx="34290" cy="34290"/>
            </a:xfrm>
            <a:custGeom>
              <a:avLst/>
              <a:gdLst/>
              <a:ahLst/>
              <a:cxnLst/>
              <a:rect l="l" t="t" r="r" b="b"/>
              <a:pathLst>
                <a:path w="34289" h="34289">
                  <a:moveTo>
                    <a:pt x="19121" y="33764"/>
                  </a:moveTo>
                  <a:lnTo>
                    <a:pt x="14643" y="33764"/>
                  </a:lnTo>
                  <a:lnTo>
                    <a:pt x="12490" y="33336"/>
                  </a:lnTo>
                  <a:lnTo>
                    <a:pt x="0" y="19120"/>
                  </a:lnTo>
                  <a:lnTo>
                    <a:pt x="0" y="14643"/>
                  </a:lnTo>
                  <a:lnTo>
                    <a:pt x="14643" y="0"/>
                  </a:lnTo>
                  <a:lnTo>
                    <a:pt x="19121" y="0"/>
                  </a:lnTo>
                  <a:lnTo>
                    <a:pt x="33765" y="16882"/>
                  </a:lnTo>
                  <a:lnTo>
                    <a:pt x="33764" y="19120"/>
                  </a:lnTo>
                  <a:lnTo>
                    <a:pt x="19121" y="33764"/>
                  </a:lnTo>
                  <a:close/>
                </a:path>
              </a:pathLst>
            </a:custGeom>
            <a:solidFill>
              <a:srgbClr val="364A58">
                <a:alpha val="59999"/>
              </a:srgbClr>
            </a:solidFill>
          </p:spPr>
          <p:txBody>
            <a:bodyPr wrap="square" lIns="0" tIns="0" rIns="0" bIns="0" rtlCol="0"/>
            <a:lstStyle/>
            <a:p>
              <a:endParaRPr/>
            </a:p>
          </p:txBody>
        </p:sp>
        <p:sp>
          <p:nvSpPr>
            <p:cNvPr id="75" name="object 75"/>
            <p:cNvSpPr/>
            <p:nvPr/>
          </p:nvSpPr>
          <p:spPr>
            <a:xfrm>
              <a:off x="3889043" y="5249473"/>
              <a:ext cx="34290" cy="34290"/>
            </a:xfrm>
            <a:custGeom>
              <a:avLst/>
              <a:gdLst/>
              <a:ahLst/>
              <a:cxnLst/>
              <a:rect l="l" t="t" r="r" b="b"/>
              <a:pathLst>
                <a:path w="34289" h="34289">
                  <a:moveTo>
                    <a:pt x="33765" y="16882"/>
                  </a:moveTo>
                  <a:lnTo>
                    <a:pt x="33764" y="19120"/>
                  </a:lnTo>
                  <a:lnTo>
                    <a:pt x="33336" y="21274"/>
                  </a:lnTo>
                  <a:lnTo>
                    <a:pt x="32479" y="23342"/>
                  </a:lnTo>
                  <a:lnTo>
                    <a:pt x="31622" y="25411"/>
                  </a:lnTo>
                  <a:lnTo>
                    <a:pt x="16882" y="33764"/>
                  </a:lnTo>
                  <a:lnTo>
                    <a:pt x="14643" y="33764"/>
                  </a:lnTo>
                  <a:lnTo>
                    <a:pt x="12490" y="33336"/>
                  </a:lnTo>
                  <a:lnTo>
                    <a:pt x="10422" y="32479"/>
                  </a:lnTo>
                  <a:lnTo>
                    <a:pt x="8353" y="31622"/>
                  </a:lnTo>
                  <a:lnTo>
                    <a:pt x="6527" y="30403"/>
                  </a:lnTo>
                  <a:lnTo>
                    <a:pt x="4944" y="28820"/>
                  </a:lnTo>
                  <a:lnTo>
                    <a:pt x="3361" y="27236"/>
                  </a:lnTo>
                  <a:lnTo>
                    <a:pt x="2141" y="25411"/>
                  </a:lnTo>
                  <a:lnTo>
                    <a:pt x="1284" y="23342"/>
                  </a:lnTo>
                  <a:lnTo>
                    <a:pt x="428" y="21274"/>
                  </a:lnTo>
                  <a:lnTo>
                    <a:pt x="0" y="19120"/>
                  </a:lnTo>
                  <a:lnTo>
                    <a:pt x="0" y="16882"/>
                  </a:lnTo>
                  <a:lnTo>
                    <a:pt x="0" y="14643"/>
                  </a:lnTo>
                  <a:lnTo>
                    <a:pt x="4944" y="4944"/>
                  </a:lnTo>
                  <a:lnTo>
                    <a:pt x="6527" y="3361"/>
                  </a:lnTo>
                  <a:lnTo>
                    <a:pt x="8353" y="2141"/>
                  </a:lnTo>
                  <a:lnTo>
                    <a:pt x="10422" y="1285"/>
                  </a:lnTo>
                  <a:lnTo>
                    <a:pt x="12490" y="428"/>
                  </a:lnTo>
                  <a:lnTo>
                    <a:pt x="14643" y="0"/>
                  </a:lnTo>
                  <a:lnTo>
                    <a:pt x="16882" y="0"/>
                  </a:lnTo>
                  <a:lnTo>
                    <a:pt x="19121" y="0"/>
                  </a:lnTo>
                  <a:lnTo>
                    <a:pt x="32479" y="10421"/>
                  </a:lnTo>
                  <a:lnTo>
                    <a:pt x="33336" y="12490"/>
                  </a:lnTo>
                  <a:lnTo>
                    <a:pt x="33764" y="14643"/>
                  </a:lnTo>
                  <a:lnTo>
                    <a:pt x="33765" y="16882"/>
                  </a:lnTo>
                  <a:close/>
                </a:path>
              </a:pathLst>
            </a:custGeom>
            <a:ln w="9524">
              <a:solidFill>
                <a:srgbClr val="000C1A"/>
              </a:solidFill>
            </a:ln>
          </p:spPr>
          <p:txBody>
            <a:bodyPr wrap="square" lIns="0" tIns="0" rIns="0" bIns="0" rtlCol="0"/>
            <a:lstStyle/>
            <a:p>
              <a:endParaRPr/>
            </a:p>
          </p:txBody>
        </p:sp>
        <p:sp>
          <p:nvSpPr>
            <p:cNvPr id="76" name="object 76"/>
            <p:cNvSpPr/>
            <p:nvPr/>
          </p:nvSpPr>
          <p:spPr>
            <a:xfrm>
              <a:off x="5464337" y="6038673"/>
              <a:ext cx="27940" cy="27940"/>
            </a:xfrm>
            <a:custGeom>
              <a:avLst/>
              <a:gdLst/>
              <a:ahLst/>
              <a:cxnLst/>
              <a:rect l="l" t="t" r="r" b="b"/>
              <a:pathLst>
                <a:path w="27939" h="27939">
                  <a:moveTo>
                    <a:pt x="15482" y="27340"/>
                  </a:moveTo>
                  <a:lnTo>
                    <a:pt x="11856" y="27340"/>
                  </a:lnTo>
                  <a:lnTo>
                    <a:pt x="10112" y="26993"/>
                  </a:lnTo>
                  <a:lnTo>
                    <a:pt x="0" y="15482"/>
                  </a:lnTo>
                  <a:lnTo>
                    <a:pt x="0" y="11857"/>
                  </a:lnTo>
                  <a:lnTo>
                    <a:pt x="11856" y="0"/>
                  </a:lnTo>
                  <a:lnTo>
                    <a:pt x="15482" y="0"/>
                  </a:lnTo>
                  <a:lnTo>
                    <a:pt x="27340" y="13670"/>
                  </a:lnTo>
                  <a:lnTo>
                    <a:pt x="27339" y="15482"/>
                  </a:lnTo>
                  <a:lnTo>
                    <a:pt x="15482" y="27340"/>
                  </a:lnTo>
                  <a:close/>
                </a:path>
              </a:pathLst>
            </a:custGeom>
            <a:solidFill>
              <a:srgbClr val="364A58">
                <a:alpha val="59999"/>
              </a:srgbClr>
            </a:solidFill>
          </p:spPr>
          <p:txBody>
            <a:bodyPr wrap="square" lIns="0" tIns="0" rIns="0" bIns="0" rtlCol="0"/>
            <a:lstStyle/>
            <a:p>
              <a:endParaRPr/>
            </a:p>
          </p:txBody>
        </p:sp>
        <p:sp>
          <p:nvSpPr>
            <p:cNvPr id="77" name="object 77"/>
            <p:cNvSpPr/>
            <p:nvPr/>
          </p:nvSpPr>
          <p:spPr>
            <a:xfrm>
              <a:off x="5464337" y="6038673"/>
              <a:ext cx="27940" cy="27940"/>
            </a:xfrm>
            <a:custGeom>
              <a:avLst/>
              <a:gdLst/>
              <a:ahLst/>
              <a:cxnLst/>
              <a:rect l="l" t="t" r="r" b="b"/>
              <a:pathLst>
                <a:path w="27939" h="27939">
                  <a:moveTo>
                    <a:pt x="27340" y="13670"/>
                  </a:moveTo>
                  <a:lnTo>
                    <a:pt x="27339" y="15482"/>
                  </a:lnTo>
                  <a:lnTo>
                    <a:pt x="26992" y="17226"/>
                  </a:lnTo>
                  <a:lnTo>
                    <a:pt x="26298" y="18901"/>
                  </a:lnTo>
                  <a:lnTo>
                    <a:pt x="25605" y="20575"/>
                  </a:lnTo>
                  <a:lnTo>
                    <a:pt x="13670" y="27340"/>
                  </a:lnTo>
                  <a:lnTo>
                    <a:pt x="11856" y="27340"/>
                  </a:lnTo>
                  <a:lnTo>
                    <a:pt x="1040" y="18901"/>
                  </a:lnTo>
                  <a:lnTo>
                    <a:pt x="346" y="17226"/>
                  </a:lnTo>
                  <a:lnTo>
                    <a:pt x="0" y="15482"/>
                  </a:lnTo>
                  <a:lnTo>
                    <a:pt x="0" y="13670"/>
                  </a:lnTo>
                  <a:lnTo>
                    <a:pt x="0" y="11857"/>
                  </a:lnTo>
                  <a:lnTo>
                    <a:pt x="346" y="10113"/>
                  </a:lnTo>
                  <a:lnTo>
                    <a:pt x="1040" y="8438"/>
                  </a:lnTo>
                  <a:lnTo>
                    <a:pt x="1733" y="6763"/>
                  </a:lnTo>
                  <a:lnTo>
                    <a:pt x="2721" y="5285"/>
                  </a:lnTo>
                  <a:lnTo>
                    <a:pt x="4003" y="4003"/>
                  </a:lnTo>
                  <a:lnTo>
                    <a:pt x="5285" y="2721"/>
                  </a:lnTo>
                  <a:lnTo>
                    <a:pt x="6763" y="1734"/>
                  </a:lnTo>
                  <a:lnTo>
                    <a:pt x="8437" y="1040"/>
                  </a:lnTo>
                  <a:lnTo>
                    <a:pt x="10112" y="346"/>
                  </a:lnTo>
                  <a:lnTo>
                    <a:pt x="11856" y="0"/>
                  </a:lnTo>
                  <a:lnTo>
                    <a:pt x="13670" y="0"/>
                  </a:lnTo>
                  <a:lnTo>
                    <a:pt x="15482" y="0"/>
                  </a:lnTo>
                  <a:lnTo>
                    <a:pt x="17225" y="346"/>
                  </a:lnTo>
                  <a:lnTo>
                    <a:pt x="18900" y="1040"/>
                  </a:lnTo>
                  <a:lnTo>
                    <a:pt x="20575" y="1734"/>
                  </a:lnTo>
                  <a:lnTo>
                    <a:pt x="22053" y="2721"/>
                  </a:lnTo>
                  <a:lnTo>
                    <a:pt x="23335" y="4003"/>
                  </a:lnTo>
                  <a:lnTo>
                    <a:pt x="24617" y="5285"/>
                  </a:lnTo>
                  <a:lnTo>
                    <a:pt x="25605" y="6763"/>
                  </a:lnTo>
                  <a:lnTo>
                    <a:pt x="26298" y="8438"/>
                  </a:lnTo>
                  <a:lnTo>
                    <a:pt x="26992" y="10113"/>
                  </a:lnTo>
                  <a:lnTo>
                    <a:pt x="27339" y="11857"/>
                  </a:lnTo>
                  <a:lnTo>
                    <a:pt x="27340" y="13670"/>
                  </a:lnTo>
                  <a:close/>
                </a:path>
              </a:pathLst>
            </a:custGeom>
            <a:ln w="9524">
              <a:solidFill>
                <a:srgbClr val="000C1A"/>
              </a:solidFill>
            </a:ln>
          </p:spPr>
          <p:txBody>
            <a:bodyPr wrap="square" lIns="0" tIns="0" rIns="0" bIns="0" rtlCol="0"/>
            <a:lstStyle/>
            <a:p>
              <a:endParaRPr/>
            </a:p>
          </p:txBody>
        </p:sp>
        <p:sp>
          <p:nvSpPr>
            <p:cNvPr id="78" name="object 78"/>
            <p:cNvSpPr/>
            <p:nvPr/>
          </p:nvSpPr>
          <p:spPr>
            <a:xfrm>
              <a:off x="5381313" y="6262206"/>
              <a:ext cx="23495" cy="23495"/>
            </a:xfrm>
            <a:custGeom>
              <a:avLst/>
              <a:gdLst/>
              <a:ahLst/>
              <a:cxnLst/>
              <a:rect l="l" t="t" r="r" b="b"/>
              <a:pathLst>
                <a:path w="23495" h="23495">
                  <a:moveTo>
                    <a:pt x="14686" y="23016"/>
                  </a:moveTo>
                  <a:lnTo>
                    <a:pt x="8330" y="23016"/>
                  </a:lnTo>
                  <a:lnTo>
                    <a:pt x="5618" y="21892"/>
                  </a:lnTo>
                  <a:lnTo>
                    <a:pt x="1123" y="17398"/>
                  </a:lnTo>
                  <a:lnTo>
                    <a:pt x="0" y="14686"/>
                  </a:lnTo>
                  <a:lnTo>
                    <a:pt x="0" y="8330"/>
                  </a:lnTo>
                  <a:lnTo>
                    <a:pt x="1123" y="5617"/>
                  </a:lnTo>
                  <a:lnTo>
                    <a:pt x="5618" y="1123"/>
                  </a:lnTo>
                  <a:lnTo>
                    <a:pt x="8330" y="0"/>
                  </a:lnTo>
                  <a:lnTo>
                    <a:pt x="14686" y="0"/>
                  </a:lnTo>
                  <a:lnTo>
                    <a:pt x="17398" y="1123"/>
                  </a:lnTo>
                  <a:lnTo>
                    <a:pt x="21892" y="5617"/>
                  </a:lnTo>
                  <a:lnTo>
                    <a:pt x="23016" y="8330"/>
                  </a:lnTo>
                  <a:lnTo>
                    <a:pt x="23017" y="11508"/>
                  </a:lnTo>
                  <a:lnTo>
                    <a:pt x="23016" y="14686"/>
                  </a:lnTo>
                  <a:lnTo>
                    <a:pt x="21892" y="17398"/>
                  </a:lnTo>
                  <a:lnTo>
                    <a:pt x="17398" y="21892"/>
                  </a:lnTo>
                  <a:lnTo>
                    <a:pt x="14686" y="23016"/>
                  </a:lnTo>
                  <a:close/>
                </a:path>
              </a:pathLst>
            </a:custGeom>
            <a:solidFill>
              <a:srgbClr val="364A58">
                <a:alpha val="59999"/>
              </a:srgbClr>
            </a:solidFill>
          </p:spPr>
          <p:txBody>
            <a:bodyPr wrap="square" lIns="0" tIns="0" rIns="0" bIns="0" rtlCol="0"/>
            <a:lstStyle/>
            <a:p>
              <a:endParaRPr/>
            </a:p>
          </p:txBody>
        </p:sp>
        <p:sp>
          <p:nvSpPr>
            <p:cNvPr id="79" name="object 79"/>
            <p:cNvSpPr/>
            <p:nvPr/>
          </p:nvSpPr>
          <p:spPr>
            <a:xfrm>
              <a:off x="5381313" y="6262206"/>
              <a:ext cx="23495" cy="23495"/>
            </a:xfrm>
            <a:custGeom>
              <a:avLst/>
              <a:gdLst/>
              <a:ahLst/>
              <a:cxnLst/>
              <a:rect l="l" t="t" r="r" b="b"/>
              <a:pathLst>
                <a:path w="23495" h="23495">
                  <a:moveTo>
                    <a:pt x="23017" y="11508"/>
                  </a:moveTo>
                  <a:lnTo>
                    <a:pt x="11508" y="23016"/>
                  </a:lnTo>
                  <a:lnTo>
                    <a:pt x="8330" y="23016"/>
                  </a:lnTo>
                  <a:lnTo>
                    <a:pt x="5618" y="21892"/>
                  </a:lnTo>
                  <a:lnTo>
                    <a:pt x="3371" y="19645"/>
                  </a:lnTo>
                  <a:lnTo>
                    <a:pt x="1123" y="17398"/>
                  </a:lnTo>
                  <a:lnTo>
                    <a:pt x="0" y="14686"/>
                  </a:lnTo>
                  <a:lnTo>
                    <a:pt x="0" y="11508"/>
                  </a:lnTo>
                  <a:lnTo>
                    <a:pt x="0" y="8330"/>
                  </a:lnTo>
                  <a:lnTo>
                    <a:pt x="1123" y="5617"/>
                  </a:lnTo>
                  <a:lnTo>
                    <a:pt x="3371" y="3370"/>
                  </a:lnTo>
                  <a:lnTo>
                    <a:pt x="5618" y="1123"/>
                  </a:lnTo>
                  <a:lnTo>
                    <a:pt x="8330" y="0"/>
                  </a:lnTo>
                  <a:lnTo>
                    <a:pt x="11508" y="0"/>
                  </a:lnTo>
                  <a:lnTo>
                    <a:pt x="14686" y="0"/>
                  </a:lnTo>
                  <a:lnTo>
                    <a:pt x="17398" y="1123"/>
                  </a:lnTo>
                  <a:lnTo>
                    <a:pt x="19645" y="3370"/>
                  </a:lnTo>
                  <a:lnTo>
                    <a:pt x="21892" y="5617"/>
                  </a:lnTo>
                  <a:lnTo>
                    <a:pt x="23016" y="8330"/>
                  </a:lnTo>
                  <a:lnTo>
                    <a:pt x="23017" y="11508"/>
                  </a:lnTo>
                  <a:close/>
                </a:path>
              </a:pathLst>
            </a:custGeom>
            <a:ln w="9524">
              <a:solidFill>
                <a:srgbClr val="000C1A"/>
              </a:solidFill>
            </a:ln>
          </p:spPr>
          <p:txBody>
            <a:bodyPr wrap="square" lIns="0" tIns="0" rIns="0" bIns="0" rtlCol="0"/>
            <a:lstStyle/>
            <a:p>
              <a:endParaRPr/>
            </a:p>
          </p:txBody>
        </p:sp>
        <p:pic>
          <p:nvPicPr>
            <p:cNvPr id="80" name="object 80">
              <a:hlinkClick r:id="rId5"/>
            </p:cNvPr>
            <p:cNvPicPr/>
            <p:nvPr/>
          </p:nvPicPr>
          <p:blipFill>
            <a:blip r:embed="rId6" cstate="print"/>
            <a:stretch>
              <a:fillRect/>
            </a:stretch>
          </p:blipFill>
          <p:spPr>
            <a:xfrm>
              <a:off x="445414" y="6713958"/>
              <a:ext cx="480871" cy="79578"/>
            </a:xfrm>
            <a:prstGeom prst="rect">
              <a:avLst/>
            </a:prstGeom>
          </p:spPr>
        </p:pic>
        <p:pic>
          <p:nvPicPr>
            <p:cNvPr id="81" name="object 81">
              <a:hlinkClick r:id="rId5"/>
            </p:cNvPr>
            <p:cNvPicPr/>
            <p:nvPr/>
          </p:nvPicPr>
          <p:blipFill>
            <a:blip r:embed="rId7" cstate="print"/>
            <a:stretch>
              <a:fillRect/>
            </a:stretch>
          </p:blipFill>
          <p:spPr>
            <a:xfrm>
              <a:off x="323849" y="6699516"/>
              <a:ext cx="93442" cy="93442"/>
            </a:xfrm>
            <a:prstGeom prst="rect">
              <a:avLst/>
            </a:prstGeom>
          </p:spPr>
        </p:pic>
        <p:pic>
          <p:nvPicPr>
            <p:cNvPr id="82" name="object 82"/>
            <p:cNvPicPr/>
            <p:nvPr/>
          </p:nvPicPr>
          <p:blipFill>
            <a:blip r:embed="rId8" cstate="print"/>
            <a:stretch>
              <a:fillRect/>
            </a:stretch>
          </p:blipFill>
          <p:spPr>
            <a:xfrm>
              <a:off x="3676650" y="6686550"/>
              <a:ext cx="2666999" cy="152399"/>
            </a:xfrm>
            <a:prstGeom prst="rect">
              <a:avLst/>
            </a:prstGeom>
          </p:spPr>
        </p:pic>
      </p:grpSp>
      <p:sp>
        <p:nvSpPr>
          <p:cNvPr id="83" name="object 83"/>
          <p:cNvSpPr txBox="1"/>
          <p:nvPr/>
        </p:nvSpPr>
        <p:spPr>
          <a:xfrm>
            <a:off x="3657600" y="6702425"/>
            <a:ext cx="2715260" cy="128270"/>
          </a:xfrm>
          <a:prstGeom prst="rect">
            <a:avLst/>
          </a:prstGeom>
        </p:spPr>
        <p:txBody>
          <a:bodyPr vert="horz" wrap="square" lIns="0" tIns="15875" rIns="0" bIns="0" rtlCol="0">
            <a:spAutoFit/>
          </a:bodyPr>
          <a:lstStyle/>
          <a:p>
            <a:pPr marL="38100">
              <a:lnSpc>
                <a:spcPct val="100000"/>
              </a:lnSpc>
              <a:spcBef>
                <a:spcPts val="125"/>
              </a:spcBef>
            </a:pPr>
            <a:r>
              <a:rPr sz="975" spc="-300" baseline="4273" dirty="0">
                <a:latin typeface="Arial MT"/>
                <a:cs typeface="Arial MT"/>
              </a:rPr>
              <a:t>©</a:t>
            </a:r>
            <a:r>
              <a:rPr sz="650" spc="-200" dirty="0">
                <a:solidFill>
                  <a:srgbClr val="FFFFFF"/>
                </a:solidFill>
                <a:latin typeface="Arial MT"/>
                <a:cs typeface="Arial MT"/>
              </a:rPr>
              <a:t>©</a:t>
            </a:r>
            <a:r>
              <a:rPr sz="650" spc="35" dirty="0">
                <a:solidFill>
                  <a:srgbClr val="FFFFFF"/>
                </a:solidFill>
                <a:latin typeface="Arial MT"/>
                <a:cs typeface="Arial MT"/>
              </a:rPr>
              <a:t> </a:t>
            </a:r>
            <a:r>
              <a:rPr sz="975" spc="-270" baseline="4273" dirty="0">
                <a:latin typeface="Arial MT"/>
                <a:cs typeface="Arial MT"/>
              </a:rPr>
              <a:t>2</a:t>
            </a:r>
            <a:r>
              <a:rPr sz="650" spc="-180" dirty="0">
                <a:solidFill>
                  <a:srgbClr val="FFFFFF"/>
                </a:solidFill>
                <a:latin typeface="Arial MT"/>
                <a:cs typeface="Arial MT"/>
              </a:rPr>
              <a:t>2</a:t>
            </a:r>
            <a:r>
              <a:rPr sz="975" spc="-270" baseline="4273" dirty="0">
                <a:latin typeface="Arial MT"/>
                <a:cs typeface="Arial MT"/>
              </a:rPr>
              <a:t>0</a:t>
            </a:r>
            <a:r>
              <a:rPr sz="650" spc="-180" dirty="0">
                <a:solidFill>
                  <a:srgbClr val="FFFFFF"/>
                </a:solidFill>
                <a:latin typeface="Arial MT"/>
                <a:cs typeface="Arial MT"/>
              </a:rPr>
              <a:t>0</a:t>
            </a:r>
            <a:r>
              <a:rPr sz="975" spc="-270" baseline="4273" dirty="0">
                <a:latin typeface="Arial MT"/>
                <a:cs typeface="Arial MT"/>
              </a:rPr>
              <a:t>2</a:t>
            </a:r>
            <a:r>
              <a:rPr sz="650" spc="-180" dirty="0">
                <a:solidFill>
                  <a:srgbClr val="FFFFFF"/>
                </a:solidFill>
                <a:latin typeface="Arial MT"/>
                <a:cs typeface="Arial MT"/>
              </a:rPr>
              <a:t>2</a:t>
            </a:r>
            <a:r>
              <a:rPr sz="975" spc="-270" baseline="4273" dirty="0">
                <a:latin typeface="Arial MT"/>
                <a:cs typeface="Arial MT"/>
              </a:rPr>
              <a:t>5</a:t>
            </a:r>
            <a:r>
              <a:rPr sz="650" spc="-180" dirty="0">
                <a:solidFill>
                  <a:srgbClr val="FFFFFF"/>
                </a:solidFill>
                <a:latin typeface="Arial MT"/>
                <a:cs typeface="Arial MT"/>
              </a:rPr>
              <a:t>5</a:t>
            </a:r>
            <a:r>
              <a:rPr sz="650" dirty="0">
                <a:solidFill>
                  <a:srgbClr val="FFFFFF"/>
                </a:solidFill>
                <a:latin typeface="Arial MT"/>
                <a:cs typeface="Arial MT"/>
              </a:rPr>
              <a:t> </a:t>
            </a:r>
            <a:r>
              <a:rPr sz="975" spc="-307" baseline="4273" dirty="0">
                <a:latin typeface="Arial MT"/>
                <a:cs typeface="Arial MT"/>
              </a:rPr>
              <a:t>T</a:t>
            </a:r>
            <a:r>
              <a:rPr sz="650" spc="-204" dirty="0">
                <a:solidFill>
                  <a:srgbClr val="FFFFFF"/>
                </a:solidFill>
                <a:latin typeface="Arial MT"/>
                <a:cs typeface="Arial MT"/>
              </a:rPr>
              <a:t>T</a:t>
            </a:r>
            <a:r>
              <a:rPr sz="975" spc="-307" baseline="4273" dirty="0">
                <a:latin typeface="Arial MT"/>
                <a:cs typeface="Arial MT"/>
              </a:rPr>
              <a:t>o</a:t>
            </a:r>
            <a:r>
              <a:rPr sz="650" spc="-204" dirty="0">
                <a:solidFill>
                  <a:srgbClr val="FFFFFF"/>
                </a:solidFill>
                <a:latin typeface="Arial MT"/>
                <a:cs typeface="Arial MT"/>
              </a:rPr>
              <a:t>o</a:t>
            </a:r>
            <a:r>
              <a:rPr sz="975" spc="-307" baseline="4273" dirty="0">
                <a:latin typeface="Arial MT"/>
                <a:cs typeface="Arial MT"/>
              </a:rPr>
              <a:t>m</a:t>
            </a:r>
            <a:r>
              <a:rPr sz="650" spc="-204" dirty="0">
                <a:solidFill>
                  <a:srgbClr val="FFFFFF"/>
                </a:solidFill>
                <a:latin typeface="Arial MT"/>
                <a:cs typeface="Arial MT"/>
              </a:rPr>
              <a:t>m</a:t>
            </a:r>
            <a:r>
              <a:rPr sz="975" spc="-307" baseline="4273" dirty="0">
                <a:latin typeface="Arial MT"/>
                <a:cs typeface="Arial MT"/>
              </a:rPr>
              <a:t>T</a:t>
            </a:r>
            <a:r>
              <a:rPr sz="650" spc="-204" dirty="0">
                <a:solidFill>
                  <a:srgbClr val="FFFFFF"/>
                </a:solidFill>
                <a:latin typeface="Arial MT"/>
                <a:cs typeface="Arial MT"/>
              </a:rPr>
              <a:t>T</a:t>
            </a:r>
            <a:r>
              <a:rPr sz="975" spc="-307" baseline="4273" dirty="0">
                <a:latin typeface="Arial MT"/>
                <a:cs typeface="Arial MT"/>
              </a:rPr>
              <a:t>o</a:t>
            </a:r>
            <a:r>
              <a:rPr sz="650" spc="-204" dirty="0">
                <a:solidFill>
                  <a:srgbClr val="FFFFFF"/>
                </a:solidFill>
                <a:latin typeface="Arial MT"/>
                <a:cs typeface="Arial MT"/>
              </a:rPr>
              <a:t>o</a:t>
            </a:r>
            <a:r>
              <a:rPr sz="975" spc="-307" baseline="4273" dirty="0">
                <a:latin typeface="Arial MT"/>
                <a:cs typeface="Arial MT"/>
              </a:rPr>
              <a:t>m</a:t>
            </a:r>
            <a:r>
              <a:rPr sz="650" spc="-204" dirty="0">
                <a:solidFill>
                  <a:srgbClr val="FFFFFF"/>
                </a:solidFill>
                <a:latin typeface="Arial MT"/>
                <a:cs typeface="Arial MT"/>
              </a:rPr>
              <a:t>m</a:t>
            </a:r>
            <a:r>
              <a:rPr sz="975" spc="-307" baseline="4273" dirty="0">
                <a:latin typeface="Arial MT"/>
                <a:cs typeface="Arial MT"/>
              </a:rPr>
              <a:t>,</a:t>
            </a:r>
            <a:r>
              <a:rPr sz="650" spc="-204" dirty="0">
                <a:solidFill>
                  <a:srgbClr val="FFFFFF"/>
                </a:solidFill>
                <a:latin typeface="Arial MT"/>
                <a:cs typeface="Arial MT"/>
              </a:rPr>
              <a:t>,</a:t>
            </a:r>
            <a:r>
              <a:rPr sz="650" spc="50" dirty="0">
                <a:solidFill>
                  <a:srgbClr val="FFFFFF"/>
                </a:solidFill>
                <a:latin typeface="Arial MT"/>
                <a:cs typeface="Arial MT"/>
              </a:rPr>
              <a:t> </a:t>
            </a:r>
            <a:r>
              <a:rPr sz="975" spc="-300" baseline="4273" dirty="0">
                <a:latin typeface="Arial MT"/>
                <a:cs typeface="Arial MT"/>
              </a:rPr>
              <a:t>©</a:t>
            </a:r>
            <a:r>
              <a:rPr sz="650" spc="-200" dirty="0">
                <a:solidFill>
                  <a:srgbClr val="FFFFFF"/>
                </a:solidFill>
                <a:latin typeface="Arial MT"/>
                <a:cs typeface="Arial MT"/>
              </a:rPr>
              <a:t>©</a:t>
            </a:r>
            <a:r>
              <a:rPr sz="650" spc="35" dirty="0">
                <a:solidFill>
                  <a:srgbClr val="FFFFFF"/>
                </a:solidFill>
                <a:latin typeface="Arial MT"/>
                <a:cs typeface="Arial MT"/>
              </a:rPr>
              <a:t> </a:t>
            </a:r>
            <a:r>
              <a:rPr sz="975" spc="-270" baseline="4273" dirty="0">
                <a:latin typeface="Arial MT"/>
                <a:cs typeface="Arial MT"/>
              </a:rPr>
              <a:t>2</a:t>
            </a:r>
            <a:r>
              <a:rPr sz="650" spc="-180" dirty="0">
                <a:solidFill>
                  <a:srgbClr val="FFFFFF"/>
                </a:solidFill>
                <a:latin typeface="Arial MT"/>
                <a:cs typeface="Arial MT"/>
              </a:rPr>
              <a:t>2</a:t>
            </a:r>
            <a:r>
              <a:rPr sz="975" spc="-270" baseline="4273" dirty="0">
                <a:latin typeface="Arial MT"/>
                <a:cs typeface="Arial MT"/>
              </a:rPr>
              <a:t>0</a:t>
            </a:r>
            <a:r>
              <a:rPr sz="650" spc="-180" dirty="0">
                <a:solidFill>
                  <a:srgbClr val="FFFFFF"/>
                </a:solidFill>
                <a:latin typeface="Arial MT"/>
                <a:cs typeface="Arial MT"/>
              </a:rPr>
              <a:t>0</a:t>
            </a:r>
            <a:r>
              <a:rPr sz="975" spc="-270" baseline="4273" dirty="0">
                <a:latin typeface="Arial MT"/>
                <a:cs typeface="Arial MT"/>
              </a:rPr>
              <a:t>2</a:t>
            </a:r>
            <a:r>
              <a:rPr sz="650" spc="-180" dirty="0">
                <a:solidFill>
                  <a:srgbClr val="FFFFFF"/>
                </a:solidFill>
                <a:latin typeface="Arial MT"/>
                <a:cs typeface="Arial MT"/>
              </a:rPr>
              <a:t>2</a:t>
            </a:r>
            <a:r>
              <a:rPr sz="975" spc="-270" baseline="4273" dirty="0">
                <a:latin typeface="Arial MT"/>
                <a:cs typeface="Arial MT"/>
              </a:rPr>
              <a:t>5</a:t>
            </a:r>
            <a:r>
              <a:rPr sz="650" spc="-180" dirty="0">
                <a:solidFill>
                  <a:srgbClr val="FFFFFF"/>
                </a:solidFill>
                <a:latin typeface="Arial MT"/>
                <a:cs typeface="Arial MT"/>
              </a:rPr>
              <a:t>5</a:t>
            </a:r>
            <a:r>
              <a:rPr sz="650" dirty="0">
                <a:solidFill>
                  <a:srgbClr val="FFFFFF"/>
                </a:solidFill>
                <a:latin typeface="Arial MT"/>
                <a:cs typeface="Arial MT"/>
              </a:rPr>
              <a:t> </a:t>
            </a:r>
            <a:r>
              <a:rPr sz="975" spc="-705" baseline="4273" dirty="0">
                <a:latin typeface="Arial MT"/>
                <a:cs typeface="Arial MT"/>
              </a:rPr>
              <a:t>M</a:t>
            </a:r>
            <a:r>
              <a:rPr sz="650" spc="-110" dirty="0">
                <a:solidFill>
                  <a:srgbClr val="FFFFFF"/>
                </a:solidFill>
                <a:latin typeface="Arial MT"/>
                <a:cs typeface="Arial MT"/>
              </a:rPr>
              <a:t>M</a:t>
            </a:r>
            <a:r>
              <a:rPr sz="975" spc="-112" baseline="4273" dirty="0">
                <a:latin typeface="Arial MT"/>
                <a:cs typeface="Arial MT"/>
              </a:rPr>
              <a:t>i</a:t>
            </a:r>
            <a:r>
              <a:rPr sz="650" spc="-75" dirty="0">
                <a:solidFill>
                  <a:srgbClr val="FFFFFF"/>
                </a:solidFill>
                <a:latin typeface="Arial MT"/>
                <a:cs typeface="Arial MT"/>
              </a:rPr>
              <a:t>i</a:t>
            </a:r>
            <a:r>
              <a:rPr sz="975" spc="-382" baseline="4273" dirty="0">
                <a:latin typeface="Arial MT"/>
                <a:cs typeface="Arial MT"/>
              </a:rPr>
              <a:t>c</a:t>
            </a:r>
            <a:r>
              <a:rPr sz="650" spc="-35" dirty="0">
                <a:solidFill>
                  <a:srgbClr val="FFFFFF"/>
                </a:solidFill>
                <a:latin typeface="Arial MT"/>
                <a:cs typeface="Arial MT"/>
              </a:rPr>
              <a:t>c</a:t>
            </a:r>
            <a:r>
              <a:rPr sz="975" spc="-209" baseline="4273" dirty="0">
                <a:latin typeface="Arial MT"/>
                <a:cs typeface="Arial MT"/>
              </a:rPr>
              <a:t>r</a:t>
            </a:r>
            <a:r>
              <a:rPr sz="650" spc="-70" dirty="0">
                <a:solidFill>
                  <a:srgbClr val="FFFFFF"/>
                </a:solidFill>
                <a:latin typeface="Arial MT"/>
                <a:cs typeface="Arial MT"/>
              </a:rPr>
              <a:t>r</a:t>
            </a:r>
            <a:r>
              <a:rPr sz="975" spc="-442" baseline="4273" dirty="0">
                <a:latin typeface="Arial MT"/>
                <a:cs typeface="Arial MT"/>
              </a:rPr>
              <a:t>o</a:t>
            </a:r>
            <a:r>
              <a:rPr sz="650" spc="-75" dirty="0">
                <a:solidFill>
                  <a:srgbClr val="FFFFFF"/>
                </a:solidFill>
                <a:latin typeface="Arial MT"/>
                <a:cs typeface="Arial MT"/>
              </a:rPr>
              <a:t>o</a:t>
            </a:r>
            <a:r>
              <a:rPr sz="975" spc="-382" baseline="4273" dirty="0">
                <a:latin typeface="Arial MT"/>
                <a:cs typeface="Arial MT"/>
              </a:rPr>
              <a:t>s</a:t>
            </a:r>
            <a:r>
              <a:rPr sz="650" spc="-35" dirty="0">
                <a:solidFill>
                  <a:srgbClr val="FFFFFF"/>
                </a:solidFill>
                <a:latin typeface="Arial MT"/>
                <a:cs typeface="Arial MT"/>
              </a:rPr>
              <a:t>s</a:t>
            </a:r>
            <a:r>
              <a:rPr sz="975" spc="-442" baseline="4273" dirty="0">
                <a:latin typeface="Arial MT"/>
                <a:cs typeface="Arial MT"/>
              </a:rPr>
              <a:t>o</a:t>
            </a:r>
            <a:r>
              <a:rPr sz="650" spc="-75" dirty="0">
                <a:solidFill>
                  <a:srgbClr val="FFFFFF"/>
                </a:solidFill>
                <a:latin typeface="Arial MT"/>
                <a:cs typeface="Arial MT"/>
              </a:rPr>
              <a:t>o</a:t>
            </a:r>
            <a:r>
              <a:rPr sz="975" spc="-157" baseline="4273" dirty="0">
                <a:latin typeface="Arial MT"/>
                <a:cs typeface="Arial MT"/>
              </a:rPr>
              <a:t>f</a:t>
            </a:r>
            <a:r>
              <a:rPr sz="650" spc="40" dirty="0">
                <a:solidFill>
                  <a:srgbClr val="FFFFFF"/>
                </a:solidFill>
                <a:latin typeface="Arial MT"/>
                <a:cs typeface="Arial MT"/>
              </a:rPr>
              <a:t>f</a:t>
            </a:r>
            <a:r>
              <a:rPr sz="975" spc="-157" baseline="4273" dirty="0">
                <a:latin typeface="Arial MT"/>
                <a:cs typeface="Arial MT"/>
              </a:rPr>
              <a:t>t</a:t>
            </a:r>
            <a:r>
              <a:rPr sz="650" spc="5" dirty="0">
                <a:solidFill>
                  <a:srgbClr val="FFFFFF"/>
                </a:solidFill>
                <a:latin typeface="Arial MT"/>
                <a:cs typeface="Arial MT"/>
              </a:rPr>
              <a:t>t</a:t>
            </a:r>
            <a:r>
              <a:rPr sz="650" spc="50" dirty="0">
                <a:solidFill>
                  <a:srgbClr val="FFFFFF"/>
                </a:solidFill>
                <a:latin typeface="Arial MT"/>
                <a:cs typeface="Arial MT"/>
              </a:rPr>
              <a:t> </a:t>
            </a:r>
            <a:r>
              <a:rPr sz="975" spc="-217" baseline="4273" dirty="0">
                <a:latin typeface="Arial MT"/>
                <a:cs typeface="Arial MT"/>
              </a:rPr>
              <a:t>C</a:t>
            </a:r>
            <a:r>
              <a:rPr sz="650" spc="-145" dirty="0">
                <a:solidFill>
                  <a:srgbClr val="FFFFFF"/>
                </a:solidFill>
                <a:latin typeface="Arial MT"/>
                <a:cs typeface="Arial MT"/>
              </a:rPr>
              <a:t>C</a:t>
            </a:r>
            <a:r>
              <a:rPr sz="975" spc="-217" baseline="4273" dirty="0">
                <a:latin typeface="Arial MT"/>
                <a:cs typeface="Arial MT"/>
              </a:rPr>
              <a:t>o</a:t>
            </a:r>
            <a:r>
              <a:rPr sz="650" spc="-145" dirty="0">
                <a:solidFill>
                  <a:srgbClr val="FFFFFF"/>
                </a:solidFill>
                <a:latin typeface="Arial MT"/>
                <a:cs typeface="Arial MT"/>
              </a:rPr>
              <a:t>o</a:t>
            </a:r>
            <a:r>
              <a:rPr sz="975" spc="-217" baseline="4273" dirty="0">
                <a:latin typeface="Arial MT"/>
                <a:cs typeface="Arial MT"/>
              </a:rPr>
              <a:t>r</a:t>
            </a:r>
            <a:r>
              <a:rPr sz="650" spc="-145" dirty="0">
                <a:solidFill>
                  <a:srgbClr val="FFFFFF"/>
                </a:solidFill>
                <a:latin typeface="Arial MT"/>
                <a:cs typeface="Arial MT"/>
              </a:rPr>
              <a:t>r</a:t>
            </a:r>
            <a:r>
              <a:rPr sz="975" spc="-217" baseline="4273" dirty="0">
                <a:latin typeface="Arial MT"/>
                <a:cs typeface="Arial MT"/>
              </a:rPr>
              <a:t>p</a:t>
            </a:r>
            <a:r>
              <a:rPr sz="650" spc="-145" dirty="0">
                <a:solidFill>
                  <a:srgbClr val="FFFFFF"/>
                </a:solidFill>
                <a:latin typeface="Arial MT"/>
                <a:cs typeface="Arial MT"/>
              </a:rPr>
              <a:t>p</a:t>
            </a:r>
            <a:r>
              <a:rPr sz="975" spc="-217" baseline="4273" dirty="0">
                <a:latin typeface="Arial MT"/>
                <a:cs typeface="Arial MT"/>
              </a:rPr>
              <a:t>o</a:t>
            </a:r>
            <a:r>
              <a:rPr sz="650" spc="-145" dirty="0">
                <a:solidFill>
                  <a:srgbClr val="FFFFFF"/>
                </a:solidFill>
                <a:latin typeface="Arial MT"/>
                <a:cs typeface="Arial MT"/>
              </a:rPr>
              <a:t>o</a:t>
            </a:r>
            <a:r>
              <a:rPr sz="975" spc="-217" baseline="4273" dirty="0">
                <a:latin typeface="Arial MT"/>
                <a:cs typeface="Arial MT"/>
              </a:rPr>
              <a:t>r</a:t>
            </a:r>
            <a:r>
              <a:rPr sz="650" spc="-145" dirty="0">
                <a:solidFill>
                  <a:srgbClr val="FFFFFF"/>
                </a:solidFill>
                <a:latin typeface="Arial MT"/>
                <a:cs typeface="Arial MT"/>
              </a:rPr>
              <a:t>r</a:t>
            </a:r>
            <a:r>
              <a:rPr sz="975" spc="-217" baseline="4273" dirty="0">
                <a:latin typeface="Arial MT"/>
                <a:cs typeface="Arial MT"/>
              </a:rPr>
              <a:t>a</a:t>
            </a:r>
            <a:r>
              <a:rPr sz="650" spc="-145" dirty="0">
                <a:solidFill>
                  <a:srgbClr val="FFFFFF"/>
                </a:solidFill>
                <a:latin typeface="Arial MT"/>
                <a:cs typeface="Arial MT"/>
              </a:rPr>
              <a:t>a</a:t>
            </a:r>
            <a:r>
              <a:rPr sz="975" spc="-217" baseline="4273" dirty="0">
                <a:latin typeface="Arial MT"/>
                <a:cs typeface="Arial MT"/>
              </a:rPr>
              <a:t>t</a:t>
            </a:r>
            <a:r>
              <a:rPr sz="650" spc="-145" dirty="0">
                <a:solidFill>
                  <a:srgbClr val="FFFFFF"/>
                </a:solidFill>
                <a:latin typeface="Arial MT"/>
                <a:cs typeface="Arial MT"/>
              </a:rPr>
              <a:t>t</a:t>
            </a:r>
            <a:r>
              <a:rPr sz="975" spc="-217" baseline="4273" dirty="0">
                <a:latin typeface="Arial MT"/>
                <a:cs typeface="Arial MT"/>
              </a:rPr>
              <a:t>i</a:t>
            </a:r>
            <a:r>
              <a:rPr sz="650" spc="-145" dirty="0">
                <a:solidFill>
                  <a:srgbClr val="FFFFFF"/>
                </a:solidFill>
                <a:latin typeface="Arial MT"/>
                <a:cs typeface="Arial MT"/>
              </a:rPr>
              <a:t>i</a:t>
            </a:r>
            <a:r>
              <a:rPr sz="975" spc="-217" baseline="4273" dirty="0">
                <a:latin typeface="Arial MT"/>
                <a:cs typeface="Arial MT"/>
              </a:rPr>
              <a:t>o</a:t>
            </a:r>
            <a:r>
              <a:rPr sz="650" spc="-145" dirty="0">
                <a:solidFill>
                  <a:srgbClr val="FFFFFF"/>
                </a:solidFill>
                <a:latin typeface="Arial MT"/>
                <a:cs typeface="Arial MT"/>
              </a:rPr>
              <a:t>o</a:t>
            </a:r>
            <a:r>
              <a:rPr sz="975" spc="-217" baseline="4273" dirty="0">
                <a:latin typeface="Arial MT"/>
                <a:cs typeface="Arial MT"/>
              </a:rPr>
              <a:t>n</a:t>
            </a:r>
            <a:r>
              <a:rPr sz="650" spc="-145" dirty="0">
                <a:solidFill>
                  <a:srgbClr val="FFFFFF"/>
                </a:solidFill>
                <a:latin typeface="Arial MT"/>
                <a:cs typeface="Arial MT"/>
              </a:rPr>
              <a:t>n</a:t>
            </a:r>
            <a:r>
              <a:rPr sz="975" spc="-217" baseline="4273" dirty="0">
                <a:latin typeface="Arial MT"/>
                <a:cs typeface="Arial MT"/>
              </a:rPr>
              <a:t>,</a:t>
            </a:r>
            <a:r>
              <a:rPr sz="650" spc="-145" dirty="0">
                <a:solidFill>
                  <a:srgbClr val="FFFFFF"/>
                </a:solidFill>
                <a:latin typeface="Arial MT"/>
                <a:cs typeface="Arial MT"/>
              </a:rPr>
              <a:t>,</a:t>
            </a:r>
            <a:r>
              <a:rPr sz="650" spc="45" dirty="0">
                <a:solidFill>
                  <a:srgbClr val="FFFFFF"/>
                </a:solidFill>
                <a:latin typeface="Arial MT"/>
                <a:cs typeface="Arial MT"/>
              </a:rPr>
              <a:t> </a:t>
            </a:r>
            <a:r>
              <a:rPr sz="975" u="sng" spc="-300" baseline="4273" dirty="0">
                <a:solidFill>
                  <a:srgbClr val="1F3A93"/>
                </a:solidFill>
                <a:uFill>
                  <a:solidFill>
                    <a:srgbClr val="1F3A93"/>
                  </a:solidFill>
                </a:uFill>
                <a:latin typeface="Arial MT"/>
                <a:cs typeface="Arial MT"/>
                <a:hlinkClick r:id="rId9"/>
              </a:rPr>
              <a:t>©</a:t>
            </a:r>
            <a:r>
              <a:rPr sz="650" u="sng" spc="-200" dirty="0">
                <a:solidFill>
                  <a:srgbClr val="FFFFFF"/>
                </a:solidFill>
                <a:uFill>
                  <a:solidFill>
                    <a:srgbClr val="1F3A93"/>
                  </a:solidFill>
                </a:uFill>
                <a:latin typeface="Arial MT"/>
                <a:cs typeface="Arial MT"/>
                <a:hlinkClick r:id="rId9"/>
              </a:rPr>
              <a:t>©</a:t>
            </a:r>
            <a:r>
              <a:rPr sz="650" u="sng" spc="40" dirty="0">
                <a:solidFill>
                  <a:srgbClr val="FFFFFF"/>
                </a:solidFill>
                <a:uFill>
                  <a:solidFill>
                    <a:srgbClr val="1F3A93"/>
                  </a:solidFill>
                </a:uFill>
                <a:latin typeface="Arial MT"/>
                <a:cs typeface="Arial MT"/>
                <a:hlinkClick r:id="rId9"/>
              </a:rPr>
              <a:t> </a:t>
            </a:r>
            <a:r>
              <a:rPr sz="975" u="sng" spc="-217" baseline="4273" dirty="0">
                <a:solidFill>
                  <a:srgbClr val="1F3A93"/>
                </a:solidFill>
                <a:uFill>
                  <a:solidFill>
                    <a:srgbClr val="1F3A93"/>
                  </a:solidFill>
                </a:uFill>
                <a:latin typeface="Arial MT"/>
                <a:cs typeface="Arial MT"/>
                <a:hlinkClick r:id="rId9"/>
              </a:rPr>
              <a:t>O</a:t>
            </a:r>
            <a:r>
              <a:rPr sz="650" u="sng" spc="-145" dirty="0">
                <a:solidFill>
                  <a:srgbClr val="FFFFFF"/>
                </a:solidFill>
                <a:uFill>
                  <a:solidFill>
                    <a:srgbClr val="1F3A93"/>
                  </a:solidFill>
                </a:uFill>
                <a:latin typeface="Arial MT"/>
                <a:cs typeface="Arial MT"/>
                <a:hlinkClick r:id="rId9"/>
              </a:rPr>
              <a:t>O</a:t>
            </a:r>
            <a:r>
              <a:rPr sz="975" u="sng" spc="-217" baseline="4273" dirty="0">
                <a:solidFill>
                  <a:srgbClr val="1F3A93"/>
                </a:solidFill>
                <a:uFill>
                  <a:solidFill>
                    <a:srgbClr val="1F3A93"/>
                  </a:solidFill>
                </a:uFill>
                <a:latin typeface="Arial MT"/>
                <a:cs typeface="Arial MT"/>
                <a:hlinkClick r:id="rId9"/>
              </a:rPr>
              <a:t>p</a:t>
            </a:r>
            <a:r>
              <a:rPr sz="650" u="sng" spc="-145" dirty="0">
                <a:solidFill>
                  <a:srgbClr val="FFFFFF"/>
                </a:solidFill>
                <a:uFill>
                  <a:solidFill>
                    <a:srgbClr val="1F3A93"/>
                  </a:solidFill>
                </a:uFill>
                <a:latin typeface="Arial MT"/>
                <a:cs typeface="Arial MT"/>
                <a:hlinkClick r:id="rId9"/>
              </a:rPr>
              <a:t>p</a:t>
            </a:r>
            <a:r>
              <a:rPr sz="975" u="sng" spc="-217" baseline="4273" dirty="0">
                <a:solidFill>
                  <a:srgbClr val="1F3A93"/>
                </a:solidFill>
                <a:uFill>
                  <a:solidFill>
                    <a:srgbClr val="1F3A93"/>
                  </a:solidFill>
                </a:uFill>
                <a:latin typeface="Arial MT"/>
                <a:cs typeface="Arial MT"/>
                <a:hlinkClick r:id="rId9"/>
              </a:rPr>
              <a:t>e</a:t>
            </a:r>
            <a:r>
              <a:rPr sz="650" u="sng" spc="-145" dirty="0">
                <a:solidFill>
                  <a:srgbClr val="FFFFFF"/>
                </a:solidFill>
                <a:uFill>
                  <a:solidFill>
                    <a:srgbClr val="1F3A93"/>
                  </a:solidFill>
                </a:uFill>
                <a:latin typeface="Arial MT"/>
                <a:cs typeface="Arial MT"/>
                <a:hlinkClick r:id="rId9"/>
              </a:rPr>
              <a:t>e</a:t>
            </a:r>
            <a:r>
              <a:rPr sz="975" u="sng" spc="-217" baseline="4273" dirty="0">
                <a:solidFill>
                  <a:srgbClr val="1F3A93"/>
                </a:solidFill>
                <a:uFill>
                  <a:solidFill>
                    <a:srgbClr val="1F3A93"/>
                  </a:solidFill>
                </a:uFill>
                <a:latin typeface="Arial MT"/>
                <a:cs typeface="Arial MT"/>
                <a:hlinkClick r:id="rId9"/>
              </a:rPr>
              <a:t>n</a:t>
            </a:r>
            <a:r>
              <a:rPr sz="650" u="sng" spc="-145" dirty="0">
                <a:solidFill>
                  <a:srgbClr val="FFFFFF"/>
                </a:solidFill>
                <a:uFill>
                  <a:solidFill>
                    <a:srgbClr val="1F3A93"/>
                  </a:solidFill>
                </a:uFill>
                <a:latin typeface="Arial MT"/>
                <a:cs typeface="Arial MT"/>
                <a:hlinkClick r:id="rId9"/>
              </a:rPr>
              <a:t>n</a:t>
            </a:r>
            <a:r>
              <a:rPr sz="975" u="sng" spc="-217" baseline="4273" dirty="0">
                <a:solidFill>
                  <a:srgbClr val="1F3A93"/>
                </a:solidFill>
                <a:uFill>
                  <a:solidFill>
                    <a:srgbClr val="1F3A93"/>
                  </a:solidFill>
                </a:uFill>
                <a:latin typeface="Arial MT"/>
                <a:cs typeface="Arial MT"/>
                <a:hlinkClick r:id="rId9"/>
              </a:rPr>
              <a:t>S</a:t>
            </a:r>
            <a:r>
              <a:rPr sz="650" u="sng" spc="-145" dirty="0">
                <a:solidFill>
                  <a:srgbClr val="FFFFFF"/>
                </a:solidFill>
                <a:uFill>
                  <a:solidFill>
                    <a:srgbClr val="1F3A93"/>
                  </a:solidFill>
                </a:uFill>
                <a:latin typeface="Arial MT"/>
                <a:cs typeface="Arial MT"/>
                <a:hlinkClick r:id="rId9"/>
              </a:rPr>
              <a:t>S</a:t>
            </a:r>
            <a:r>
              <a:rPr sz="975" u="sng" spc="-217" baseline="4273" dirty="0">
                <a:solidFill>
                  <a:srgbClr val="1F3A93"/>
                </a:solidFill>
                <a:uFill>
                  <a:solidFill>
                    <a:srgbClr val="1F3A93"/>
                  </a:solidFill>
                </a:uFill>
                <a:latin typeface="Arial MT"/>
                <a:cs typeface="Arial MT"/>
                <a:hlinkClick r:id="rId9"/>
              </a:rPr>
              <a:t>t</a:t>
            </a:r>
            <a:r>
              <a:rPr sz="650" u="sng" spc="-145" dirty="0">
                <a:solidFill>
                  <a:srgbClr val="FFFFFF"/>
                </a:solidFill>
                <a:uFill>
                  <a:solidFill>
                    <a:srgbClr val="1F3A93"/>
                  </a:solidFill>
                </a:uFill>
                <a:latin typeface="Arial MT"/>
                <a:cs typeface="Arial MT"/>
                <a:hlinkClick r:id="rId9"/>
              </a:rPr>
              <a:t>t</a:t>
            </a:r>
            <a:r>
              <a:rPr sz="975" u="sng" spc="-217" baseline="4273" dirty="0">
                <a:solidFill>
                  <a:srgbClr val="1F3A93"/>
                </a:solidFill>
                <a:uFill>
                  <a:solidFill>
                    <a:srgbClr val="1F3A93"/>
                  </a:solidFill>
                </a:uFill>
                <a:latin typeface="Arial MT"/>
                <a:cs typeface="Arial MT"/>
                <a:hlinkClick r:id="rId9"/>
              </a:rPr>
              <a:t>r</a:t>
            </a:r>
            <a:r>
              <a:rPr sz="650" u="sng" spc="-145" dirty="0">
                <a:solidFill>
                  <a:srgbClr val="FFFFFF"/>
                </a:solidFill>
                <a:uFill>
                  <a:solidFill>
                    <a:srgbClr val="1F3A93"/>
                  </a:solidFill>
                </a:uFill>
                <a:latin typeface="Arial MT"/>
                <a:cs typeface="Arial MT"/>
                <a:hlinkClick r:id="rId9"/>
              </a:rPr>
              <a:t>r</a:t>
            </a:r>
            <a:r>
              <a:rPr sz="975" u="sng" spc="-217" baseline="4273" dirty="0">
                <a:solidFill>
                  <a:srgbClr val="1F3A93"/>
                </a:solidFill>
                <a:uFill>
                  <a:solidFill>
                    <a:srgbClr val="1F3A93"/>
                  </a:solidFill>
                </a:uFill>
                <a:latin typeface="Arial MT"/>
                <a:cs typeface="Arial MT"/>
                <a:hlinkClick r:id="rId9"/>
              </a:rPr>
              <a:t>e</a:t>
            </a:r>
            <a:r>
              <a:rPr sz="650" u="sng" spc="-145" dirty="0">
                <a:solidFill>
                  <a:srgbClr val="FFFFFF"/>
                </a:solidFill>
                <a:uFill>
                  <a:solidFill>
                    <a:srgbClr val="1F3A93"/>
                  </a:solidFill>
                </a:uFill>
                <a:latin typeface="Arial MT"/>
                <a:cs typeface="Arial MT"/>
                <a:hlinkClick r:id="rId9"/>
              </a:rPr>
              <a:t>e</a:t>
            </a:r>
            <a:r>
              <a:rPr sz="975" u="sng" spc="-217" baseline="4273" dirty="0">
                <a:solidFill>
                  <a:srgbClr val="1F3A93"/>
                </a:solidFill>
                <a:uFill>
                  <a:solidFill>
                    <a:srgbClr val="1F3A93"/>
                  </a:solidFill>
                </a:uFill>
                <a:latin typeface="Arial MT"/>
                <a:cs typeface="Arial MT"/>
                <a:hlinkClick r:id="rId9"/>
              </a:rPr>
              <a:t>e</a:t>
            </a:r>
            <a:r>
              <a:rPr sz="650" u="sng" spc="-145" dirty="0">
                <a:solidFill>
                  <a:srgbClr val="FFFFFF"/>
                </a:solidFill>
                <a:uFill>
                  <a:solidFill>
                    <a:srgbClr val="1F3A93"/>
                  </a:solidFill>
                </a:uFill>
                <a:latin typeface="Arial MT"/>
                <a:cs typeface="Arial MT"/>
                <a:hlinkClick r:id="rId9"/>
              </a:rPr>
              <a:t>e</a:t>
            </a:r>
            <a:r>
              <a:rPr sz="975" u="sng" spc="-217" baseline="4273" dirty="0">
                <a:solidFill>
                  <a:srgbClr val="1F3A93"/>
                </a:solidFill>
                <a:uFill>
                  <a:solidFill>
                    <a:srgbClr val="1F3A93"/>
                  </a:solidFill>
                </a:uFill>
                <a:latin typeface="Arial MT"/>
                <a:cs typeface="Arial MT"/>
                <a:hlinkClick r:id="rId9"/>
              </a:rPr>
              <a:t>t</a:t>
            </a:r>
            <a:r>
              <a:rPr sz="650" u="sng" spc="-145" dirty="0">
                <a:solidFill>
                  <a:srgbClr val="FFFFFF"/>
                </a:solidFill>
                <a:uFill>
                  <a:solidFill>
                    <a:srgbClr val="1F3A93"/>
                  </a:solidFill>
                </a:uFill>
                <a:latin typeface="Arial MT"/>
                <a:cs typeface="Arial MT"/>
                <a:hlinkClick r:id="rId9"/>
              </a:rPr>
              <a:t>t</a:t>
            </a:r>
            <a:r>
              <a:rPr sz="975" u="sng" spc="-217" baseline="4273" dirty="0">
                <a:solidFill>
                  <a:srgbClr val="1F3A93"/>
                </a:solidFill>
                <a:uFill>
                  <a:solidFill>
                    <a:srgbClr val="1F3A93"/>
                  </a:solidFill>
                </a:uFill>
                <a:latin typeface="Arial MT"/>
                <a:cs typeface="Arial MT"/>
                <a:hlinkClick r:id="rId9"/>
              </a:rPr>
              <a:t>M</a:t>
            </a:r>
            <a:r>
              <a:rPr sz="650" u="sng" spc="-145" dirty="0">
                <a:solidFill>
                  <a:srgbClr val="FFFFFF"/>
                </a:solidFill>
                <a:uFill>
                  <a:solidFill>
                    <a:srgbClr val="1F3A93"/>
                  </a:solidFill>
                </a:uFill>
                <a:latin typeface="Arial MT"/>
                <a:cs typeface="Arial MT"/>
                <a:hlinkClick r:id="rId9"/>
              </a:rPr>
              <a:t>M</a:t>
            </a:r>
            <a:r>
              <a:rPr sz="975" u="sng" spc="-217" baseline="4273" dirty="0">
                <a:solidFill>
                  <a:srgbClr val="1F3A93"/>
                </a:solidFill>
                <a:uFill>
                  <a:solidFill>
                    <a:srgbClr val="1F3A93"/>
                  </a:solidFill>
                </a:uFill>
                <a:latin typeface="Arial MT"/>
                <a:cs typeface="Arial MT"/>
                <a:hlinkClick r:id="rId9"/>
              </a:rPr>
              <a:t>a</a:t>
            </a:r>
            <a:r>
              <a:rPr sz="650" u="sng" spc="-145" dirty="0">
                <a:solidFill>
                  <a:srgbClr val="FFFFFF"/>
                </a:solidFill>
                <a:uFill>
                  <a:solidFill>
                    <a:srgbClr val="1F3A93"/>
                  </a:solidFill>
                </a:uFill>
                <a:latin typeface="Arial MT"/>
                <a:cs typeface="Arial MT"/>
                <a:hlinkClick r:id="rId9"/>
              </a:rPr>
              <a:t>a</a:t>
            </a:r>
            <a:r>
              <a:rPr sz="975" u="sng" spc="-217" baseline="4273" dirty="0">
                <a:solidFill>
                  <a:srgbClr val="1F3A93"/>
                </a:solidFill>
                <a:uFill>
                  <a:solidFill>
                    <a:srgbClr val="1F3A93"/>
                  </a:solidFill>
                </a:uFill>
                <a:latin typeface="Arial MT"/>
                <a:cs typeface="Arial MT"/>
                <a:hlinkClick r:id="rId9"/>
              </a:rPr>
              <a:t>p</a:t>
            </a:r>
            <a:r>
              <a:rPr sz="650" u="sng" spc="-145" dirty="0">
                <a:solidFill>
                  <a:srgbClr val="FFFFFF"/>
                </a:solidFill>
                <a:uFill>
                  <a:solidFill>
                    <a:srgbClr val="1F3A93"/>
                  </a:solidFill>
                </a:uFill>
                <a:latin typeface="Arial MT"/>
                <a:cs typeface="Arial MT"/>
                <a:hlinkClick r:id="rId9"/>
              </a:rPr>
              <a:t>p</a:t>
            </a:r>
            <a:endParaRPr sz="650">
              <a:latin typeface="Arial MT"/>
              <a:cs typeface="Arial MT"/>
            </a:endParaRPr>
          </a:p>
        </p:txBody>
      </p:sp>
      <p:grpSp>
        <p:nvGrpSpPr>
          <p:cNvPr id="84" name="object 84"/>
          <p:cNvGrpSpPr/>
          <p:nvPr/>
        </p:nvGrpSpPr>
        <p:grpSpPr>
          <a:xfrm>
            <a:off x="228600" y="228600"/>
            <a:ext cx="12039600" cy="762000"/>
            <a:chOff x="228600" y="228600"/>
            <a:chExt cx="12039600" cy="762000"/>
          </a:xfrm>
        </p:grpSpPr>
        <p:sp>
          <p:nvSpPr>
            <p:cNvPr id="85" name="object 85"/>
            <p:cNvSpPr/>
            <p:nvPr/>
          </p:nvSpPr>
          <p:spPr>
            <a:xfrm>
              <a:off x="228600" y="228600"/>
              <a:ext cx="12039600" cy="762000"/>
            </a:xfrm>
            <a:custGeom>
              <a:avLst/>
              <a:gdLst/>
              <a:ahLst/>
              <a:cxnLst/>
              <a:rect l="l" t="t" r="r" b="b"/>
              <a:pathLst>
                <a:path w="12039600" h="762000">
                  <a:moveTo>
                    <a:pt x="12039599" y="761999"/>
                  </a:moveTo>
                  <a:lnTo>
                    <a:pt x="0" y="761999"/>
                  </a:lnTo>
                  <a:lnTo>
                    <a:pt x="0" y="0"/>
                  </a:lnTo>
                  <a:lnTo>
                    <a:pt x="12039599" y="0"/>
                  </a:lnTo>
                  <a:lnTo>
                    <a:pt x="12039599" y="761999"/>
                  </a:lnTo>
                  <a:close/>
                </a:path>
              </a:pathLst>
            </a:custGeom>
            <a:solidFill>
              <a:srgbClr val="456073">
                <a:alpha val="90979"/>
              </a:srgbClr>
            </a:solidFill>
          </p:spPr>
          <p:txBody>
            <a:bodyPr wrap="square" lIns="0" tIns="0" rIns="0" bIns="0" rtlCol="0"/>
            <a:lstStyle/>
            <a:p>
              <a:endParaRPr/>
            </a:p>
          </p:txBody>
        </p:sp>
        <p:sp>
          <p:nvSpPr>
            <p:cNvPr id="86" name="object 86"/>
            <p:cNvSpPr/>
            <p:nvPr/>
          </p:nvSpPr>
          <p:spPr>
            <a:xfrm>
              <a:off x="481012" y="461962"/>
              <a:ext cx="942975" cy="400050"/>
            </a:xfrm>
            <a:custGeom>
              <a:avLst/>
              <a:gdLst/>
              <a:ahLst/>
              <a:cxnLst/>
              <a:rect l="l" t="t" r="r" b="b"/>
              <a:pathLst>
                <a:path w="942975" h="400050">
                  <a:moveTo>
                    <a:pt x="0" y="0"/>
                  </a:moveTo>
                  <a:lnTo>
                    <a:pt x="942974" y="0"/>
                  </a:lnTo>
                  <a:lnTo>
                    <a:pt x="942974" y="400049"/>
                  </a:lnTo>
                  <a:lnTo>
                    <a:pt x="0" y="400049"/>
                  </a:lnTo>
                  <a:lnTo>
                    <a:pt x="0" y="0"/>
                  </a:lnTo>
                  <a:close/>
                </a:path>
              </a:pathLst>
            </a:custGeom>
            <a:ln w="9524">
              <a:solidFill>
                <a:srgbClr val="706E75"/>
              </a:solidFill>
            </a:ln>
          </p:spPr>
          <p:txBody>
            <a:bodyPr wrap="square" lIns="0" tIns="0" rIns="0" bIns="0" rtlCol="0"/>
            <a:lstStyle/>
            <a:p>
              <a:endParaRPr/>
            </a:p>
          </p:txBody>
        </p:sp>
      </p:grpSp>
      <p:sp>
        <p:nvSpPr>
          <p:cNvPr id="87" name="object 87"/>
          <p:cNvSpPr txBox="1"/>
          <p:nvPr/>
        </p:nvSpPr>
        <p:spPr>
          <a:xfrm>
            <a:off x="485774" y="466725"/>
            <a:ext cx="948055" cy="390525"/>
          </a:xfrm>
          <a:prstGeom prst="rect">
            <a:avLst/>
          </a:prstGeom>
          <a:solidFill>
            <a:srgbClr val="FFFFFF"/>
          </a:solidFill>
        </p:spPr>
        <p:txBody>
          <a:bodyPr vert="horz" wrap="square" lIns="0" tIns="120650" rIns="0" bIns="0" rtlCol="0">
            <a:spAutoFit/>
          </a:bodyPr>
          <a:lstStyle/>
          <a:p>
            <a:pPr marR="9525" algn="ctr">
              <a:lnSpc>
                <a:spcPct val="100000"/>
              </a:lnSpc>
              <a:spcBef>
                <a:spcPts val="950"/>
              </a:spcBef>
            </a:pPr>
            <a:r>
              <a:rPr sz="1000" spc="-20" dirty="0">
                <a:latin typeface="Segoe UI"/>
                <a:cs typeface="Segoe UI"/>
              </a:rPr>
              <a:t>2021</a:t>
            </a:r>
            <a:endParaRPr sz="1000">
              <a:latin typeface="Segoe UI"/>
              <a:cs typeface="Segoe UI"/>
            </a:endParaRPr>
          </a:p>
        </p:txBody>
      </p:sp>
      <p:sp>
        <p:nvSpPr>
          <p:cNvPr id="88" name="object 88"/>
          <p:cNvSpPr/>
          <p:nvPr/>
        </p:nvSpPr>
        <p:spPr>
          <a:xfrm>
            <a:off x="1452562" y="461962"/>
            <a:ext cx="933450" cy="400050"/>
          </a:xfrm>
          <a:custGeom>
            <a:avLst/>
            <a:gdLst/>
            <a:ahLst/>
            <a:cxnLst/>
            <a:rect l="l" t="t" r="r" b="b"/>
            <a:pathLst>
              <a:path w="933450" h="400050">
                <a:moveTo>
                  <a:pt x="0" y="0"/>
                </a:moveTo>
                <a:lnTo>
                  <a:pt x="933449" y="0"/>
                </a:lnTo>
                <a:lnTo>
                  <a:pt x="933449" y="400049"/>
                </a:lnTo>
                <a:lnTo>
                  <a:pt x="0" y="400049"/>
                </a:lnTo>
                <a:lnTo>
                  <a:pt x="0" y="0"/>
                </a:lnTo>
                <a:close/>
              </a:path>
            </a:pathLst>
          </a:custGeom>
          <a:ln w="9524">
            <a:solidFill>
              <a:srgbClr val="706E75"/>
            </a:solidFill>
          </a:ln>
        </p:spPr>
        <p:txBody>
          <a:bodyPr wrap="square" lIns="0" tIns="0" rIns="0" bIns="0" rtlCol="0"/>
          <a:lstStyle/>
          <a:p>
            <a:endParaRPr/>
          </a:p>
        </p:txBody>
      </p:sp>
      <p:sp>
        <p:nvSpPr>
          <p:cNvPr id="89" name="object 89"/>
          <p:cNvSpPr txBox="1"/>
          <p:nvPr/>
        </p:nvSpPr>
        <p:spPr>
          <a:xfrm>
            <a:off x="1443037" y="466725"/>
            <a:ext cx="952500" cy="390525"/>
          </a:xfrm>
          <a:prstGeom prst="rect">
            <a:avLst/>
          </a:prstGeom>
          <a:solidFill>
            <a:srgbClr val="FFFFFF"/>
          </a:solidFill>
        </p:spPr>
        <p:txBody>
          <a:bodyPr vert="horz" wrap="square" lIns="0" tIns="120650" rIns="0" bIns="0" rtlCol="0">
            <a:spAutoFit/>
          </a:bodyPr>
          <a:lstStyle/>
          <a:p>
            <a:pPr algn="ctr">
              <a:lnSpc>
                <a:spcPct val="100000"/>
              </a:lnSpc>
              <a:spcBef>
                <a:spcPts val="950"/>
              </a:spcBef>
            </a:pPr>
            <a:r>
              <a:rPr sz="1000" spc="-20" dirty="0">
                <a:latin typeface="Segoe UI"/>
                <a:cs typeface="Segoe UI"/>
              </a:rPr>
              <a:t>2022</a:t>
            </a:r>
            <a:endParaRPr sz="1000">
              <a:latin typeface="Segoe UI"/>
              <a:cs typeface="Segoe UI"/>
            </a:endParaRPr>
          </a:p>
        </p:txBody>
      </p:sp>
      <p:sp>
        <p:nvSpPr>
          <p:cNvPr id="90" name="object 90"/>
          <p:cNvSpPr/>
          <p:nvPr/>
        </p:nvSpPr>
        <p:spPr>
          <a:xfrm>
            <a:off x="2414587" y="461962"/>
            <a:ext cx="942975" cy="400050"/>
          </a:xfrm>
          <a:custGeom>
            <a:avLst/>
            <a:gdLst/>
            <a:ahLst/>
            <a:cxnLst/>
            <a:rect l="l" t="t" r="r" b="b"/>
            <a:pathLst>
              <a:path w="942975" h="400050">
                <a:moveTo>
                  <a:pt x="0" y="0"/>
                </a:moveTo>
                <a:lnTo>
                  <a:pt x="942974" y="0"/>
                </a:lnTo>
                <a:lnTo>
                  <a:pt x="942974" y="400049"/>
                </a:lnTo>
                <a:lnTo>
                  <a:pt x="0" y="400049"/>
                </a:lnTo>
                <a:lnTo>
                  <a:pt x="0" y="0"/>
                </a:lnTo>
                <a:close/>
              </a:path>
            </a:pathLst>
          </a:custGeom>
          <a:ln w="9524">
            <a:solidFill>
              <a:srgbClr val="706E75"/>
            </a:solidFill>
          </a:ln>
        </p:spPr>
        <p:txBody>
          <a:bodyPr wrap="square" lIns="0" tIns="0" rIns="0" bIns="0" rtlCol="0"/>
          <a:lstStyle/>
          <a:p>
            <a:endParaRPr/>
          </a:p>
        </p:txBody>
      </p:sp>
      <p:sp>
        <p:nvSpPr>
          <p:cNvPr id="91" name="object 91"/>
          <p:cNvSpPr txBox="1"/>
          <p:nvPr/>
        </p:nvSpPr>
        <p:spPr>
          <a:xfrm>
            <a:off x="2405062" y="466725"/>
            <a:ext cx="962025" cy="390525"/>
          </a:xfrm>
          <a:prstGeom prst="rect">
            <a:avLst/>
          </a:prstGeom>
          <a:solidFill>
            <a:srgbClr val="FFFFFF"/>
          </a:solidFill>
        </p:spPr>
        <p:txBody>
          <a:bodyPr vert="horz" wrap="square" lIns="0" tIns="120650" rIns="0" bIns="0" rtlCol="0">
            <a:spAutoFit/>
          </a:bodyPr>
          <a:lstStyle/>
          <a:p>
            <a:pPr algn="ctr">
              <a:lnSpc>
                <a:spcPct val="100000"/>
              </a:lnSpc>
              <a:spcBef>
                <a:spcPts val="950"/>
              </a:spcBef>
            </a:pPr>
            <a:r>
              <a:rPr sz="1000" spc="-20" dirty="0">
                <a:latin typeface="Segoe UI"/>
                <a:cs typeface="Segoe UI"/>
              </a:rPr>
              <a:t>2023</a:t>
            </a:r>
            <a:endParaRPr sz="1000">
              <a:latin typeface="Segoe UI"/>
              <a:cs typeface="Segoe UI"/>
            </a:endParaRPr>
          </a:p>
        </p:txBody>
      </p:sp>
      <p:sp>
        <p:nvSpPr>
          <p:cNvPr id="92" name="object 92"/>
          <p:cNvSpPr/>
          <p:nvPr/>
        </p:nvSpPr>
        <p:spPr>
          <a:xfrm>
            <a:off x="3386137" y="461962"/>
            <a:ext cx="933450" cy="400050"/>
          </a:xfrm>
          <a:custGeom>
            <a:avLst/>
            <a:gdLst/>
            <a:ahLst/>
            <a:cxnLst/>
            <a:rect l="l" t="t" r="r" b="b"/>
            <a:pathLst>
              <a:path w="933450" h="400050">
                <a:moveTo>
                  <a:pt x="0" y="0"/>
                </a:moveTo>
                <a:lnTo>
                  <a:pt x="933449" y="0"/>
                </a:lnTo>
                <a:lnTo>
                  <a:pt x="933449" y="400049"/>
                </a:lnTo>
                <a:lnTo>
                  <a:pt x="0" y="400049"/>
                </a:lnTo>
                <a:lnTo>
                  <a:pt x="0" y="0"/>
                </a:lnTo>
                <a:close/>
              </a:path>
            </a:pathLst>
          </a:custGeom>
          <a:ln w="9524">
            <a:solidFill>
              <a:srgbClr val="706E75"/>
            </a:solidFill>
          </a:ln>
        </p:spPr>
        <p:txBody>
          <a:bodyPr wrap="square" lIns="0" tIns="0" rIns="0" bIns="0" rtlCol="0"/>
          <a:lstStyle/>
          <a:p>
            <a:endParaRPr/>
          </a:p>
        </p:txBody>
      </p:sp>
      <p:sp>
        <p:nvSpPr>
          <p:cNvPr id="93" name="object 93"/>
          <p:cNvSpPr txBox="1"/>
          <p:nvPr/>
        </p:nvSpPr>
        <p:spPr>
          <a:xfrm>
            <a:off x="3376612" y="466725"/>
            <a:ext cx="938530" cy="390525"/>
          </a:xfrm>
          <a:prstGeom prst="rect">
            <a:avLst/>
          </a:prstGeom>
          <a:solidFill>
            <a:srgbClr val="FFFFFF"/>
          </a:solidFill>
        </p:spPr>
        <p:txBody>
          <a:bodyPr vert="horz" wrap="square" lIns="0" tIns="120650" rIns="0" bIns="0" rtlCol="0">
            <a:spAutoFit/>
          </a:bodyPr>
          <a:lstStyle/>
          <a:p>
            <a:pPr marL="10795" algn="ctr">
              <a:lnSpc>
                <a:spcPct val="100000"/>
              </a:lnSpc>
              <a:spcBef>
                <a:spcPts val="950"/>
              </a:spcBef>
            </a:pPr>
            <a:r>
              <a:rPr sz="1000" spc="-20" dirty="0">
                <a:latin typeface="Segoe UI"/>
                <a:cs typeface="Segoe UI"/>
              </a:rPr>
              <a:t>2024</a:t>
            </a:r>
            <a:endParaRPr sz="1000">
              <a:latin typeface="Segoe UI"/>
              <a:cs typeface="Segoe UI"/>
            </a:endParaRPr>
          </a:p>
        </p:txBody>
      </p:sp>
      <p:grpSp>
        <p:nvGrpSpPr>
          <p:cNvPr id="94" name="object 94"/>
          <p:cNvGrpSpPr/>
          <p:nvPr/>
        </p:nvGrpSpPr>
        <p:grpSpPr>
          <a:xfrm>
            <a:off x="7546847" y="228599"/>
            <a:ext cx="2481580" cy="988060"/>
            <a:chOff x="7546847" y="228599"/>
            <a:chExt cx="2481580" cy="988060"/>
          </a:xfrm>
        </p:grpSpPr>
        <p:sp>
          <p:nvSpPr>
            <p:cNvPr id="95" name="object 95"/>
            <p:cNvSpPr/>
            <p:nvPr/>
          </p:nvSpPr>
          <p:spPr>
            <a:xfrm>
              <a:off x="7546835" y="228599"/>
              <a:ext cx="2481580" cy="988060"/>
            </a:xfrm>
            <a:custGeom>
              <a:avLst/>
              <a:gdLst/>
              <a:ahLst/>
              <a:cxnLst/>
              <a:rect l="l" t="t" r="r" b="b"/>
              <a:pathLst>
                <a:path w="2481579" h="988060">
                  <a:moveTo>
                    <a:pt x="2481072" y="0"/>
                  </a:moveTo>
                  <a:lnTo>
                    <a:pt x="2254377" y="0"/>
                  </a:lnTo>
                  <a:lnTo>
                    <a:pt x="2254377" y="762000"/>
                  </a:lnTo>
                  <a:lnTo>
                    <a:pt x="92202" y="762000"/>
                  </a:lnTo>
                  <a:lnTo>
                    <a:pt x="92202" y="0"/>
                  </a:lnTo>
                  <a:lnTo>
                    <a:pt x="0" y="0"/>
                  </a:lnTo>
                  <a:lnTo>
                    <a:pt x="0" y="762000"/>
                  </a:lnTo>
                  <a:lnTo>
                    <a:pt x="0" y="988060"/>
                  </a:lnTo>
                  <a:lnTo>
                    <a:pt x="2481072" y="988060"/>
                  </a:lnTo>
                  <a:lnTo>
                    <a:pt x="2481072" y="762000"/>
                  </a:lnTo>
                  <a:lnTo>
                    <a:pt x="2481072" y="0"/>
                  </a:lnTo>
                  <a:close/>
                </a:path>
              </a:pathLst>
            </a:custGeom>
            <a:solidFill>
              <a:srgbClr val="182129">
                <a:alpha val="30198"/>
              </a:srgbClr>
            </a:solidFill>
          </p:spPr>
          <p:txBody>
            <a:bodyPr wrap="square" lIns="0" tIns="0" rIns="0" bIns="0" rtlCol="0"/>
            <a:lstStyle/>
            <a:p>
              <a:endParaRPr/>
            </a:p>
          </p:txBody>
        </p:sp>
        <p:sp>
          <p:nvSpPr>
            <p:cNvPr id="96" name="object 96"/>
            <p:cNvSpPr/>
            <p:nvPr/>
          </p:nvSpPr>
          <p:spPr>
            <a:xfrm>
              <a:off x="7643812" y="233362"/>
              <a:ext cx="2152650" cy="752475"/>
            </a:xfrm>
            <a:custGeom>
              <a:avLst/>
              <a:gdLst/>
              <a:ahLst/>
              <a:cxnLst/>
              <a:rect l="l" t="t" r="r" b="b"/>
              <a:pathLst>
                <a:path w="2152650" h="752475">
                  <a:moveTo>
                    <a:pt x="0" y="0"/>
                  </a:moveTo>
                  <a:lnTo>
                    <a:pt x="2152649" y="0"/>
                  </a:lnTo>
                  <a:lnTo>
                    <a:pt x="2152649" y="752474"/>
                  </a:lnTo>
                  <a:lnTo>
                    <a:pt x="0" y="752474"/>
                  </a:lnTo>
                  <a:lnTo>
                    <a:pt x="0" y="0"/>
                  </a:lnTo>
                  <a:close/>
                </a:path>
              </a:pathLst>
            </a:custGeom>
            <a:ln w="9524">
              <a:solidFill>
                <a:srgbClr val="000000"/>
              </a:solidFill>
            </a:ln>
          </p:spPr>
          <p:txBody>
            <a:bodyPr wrap="square" lIns="0" tIns="0" rIns="0" bIns="0" rtlCol="0"/>
            <a:lstStyle/>
            <a:p>
              <a:endParaRPr/>
            </a:p>
          </p:txBody>
        </p:sp>
      </p:grpSp>
      <p:sp>
        <p:nvSpPr>
          <p:cNvPr id="97" name="object 97"/>
          <p:cNvSpPr txBox="1"/>
          <p:nvPr/>
        </p:nvSpPr>
        <p:spPr>
          <a:xfrm>
            <a:off x="7772400" y="241493"/>
            <a:ext cx="621665" cy="269240"/>
          </a:xfrm>
          <a:prstGeom prst="rect">
            <a:avLst/>
          </a:prstGeom>
        </p:spPr>
        <p:txBody>
          <a:bodyPr vert="horz" wrap="square" lIns="0" tIns="12065" rIns="0" bIns="0" rtlCol="0">
            <a:spAutoFit/>
          </a:bodyPr>
          <a:lstStyle/>
          <a:p>
            <a:pPr>
              <a:lnSpc>
                <a:spcPct val="100000"/>
              </a:lnSpc>
              <a:spcBef>
                <a:spcPts val="95"/>
              </a:spcBef>
            </a:pPr>
            <a:r>
              <a:rPr sz="1600" spc="-60" dirty="0">
                <a:solidFill>
                  <a:srgbClr val="FFFFFF"/>
                </a:solidFill>
                <a:latin typeface="Tahoma"/>
                <a:cs typeface="Tahoma"/>
              </a:rPr>
              <a:t>Factory</a:t>
            </a:r>
            <a:endParaRPr sz="1600">
              <a:latin typeface="Tahoma"/>
              <a:cs typeface="Tahoma"/>
            </a:endParaRPr>
          </a:p>
        </p:txBody>
      </p:sp>
      <p:sp>
        <p:nvSpPr>
          <p:cNvPr id="98" name="object 98"/>
          <p:cNvSpPr/>
          <p:nvPr/>
        </p:nvSpPr>
        <p:spPr>
          <a:xfrm>
            <a:off x="7748587" y="566737"/>
            <a:ext cx="1943100" cy="238125"/>
          </a:xfrm>
          <a:custGeom>
            <a:avLst/>
            <a:gdLst/>
            <a:ahLst/>
            <a:cxnLst/>
            <a:rect l="l" t="t" r="r" b="b"/>
            <a:pathLst>
              <a:path w="1943100" h="238125">
                <a:moveTo>
                  <a:pt x="0" y="0"/>
                </a:moveTo>
                <a:lnTo>
                  <a:pt x="1943099" y="0"/>
                </a:lnTo>
                <a:lnTo>
                  <a:pt x="1943099" y="238124"/>
                </a:lnTo>
                <a:lnTo>
                  <a:pt x="0" y="238124"/>
                </a:lnTo>
                <a:lnTo>
                  <a:pt x="0" y="0"/>
                </a:lnTo>
                <a:close/>
              </a:path>
            </a:pathLst>
          </a:custGeom>
          <a:ln w="9524">
            <a:solidFill>
              <a:srgbClr val="E9E9E9"/>
            </a:solidFill>
          </a:ln>
        </p:spPr>
        <p:txBody>
          <a:bodyPr wrap="square" lIns="0" tIns="0" rIns="0" bIns="0" rtlCol="0"/>
          <a:lstStyle/>
          <a:p>
            <a:endParaRPr/>
          </a:p>
        </p:txBody>
      </p:sp>
      <p:sp>
        <p:nvSpPr>
          <p:cNvPr id="99" name="object 99"/>
          <p:cNvSpPr txBox="1"/>
          <p:nvPr/>
        </p:nvSpPr>
        <p:spPr>
          <a:xfrm>
            <a:off x="7800975" y="593756"/>
            <a:ext cx="172085" cy="177800"/>
          </a:xfrm>
          <a:prstGeom prst="rect">
            <a:avLst/>
          </a:prstGeom>
        </p:spPr>
        <p:txBody>
          <a:bodyPr vert="horz" wrap="square" lIns="0" tIns="12700" rIns="0" bIns="0" rtlCol="0">
            <a:spAutoFit/>
          </a:bodyPr>
          <a:lstStyle/>
          <a:p>
            <a:pPr>
              <a:lnSpc>
                <a:spcPct val="100000"/>
              </a:lnSpc>
              <a:spcBef>
                <a:spcPts val="100"/>
              </a:spcBef>
            </a:pPr>
            <a:r>
              <a:rPr sz="1000" spc="-25" dirty="0">
                <a:solidFill>
                  <a:srgbClr val="FFFFFF"/>
                </a:solidFill>
                <a:latin typeface="Times New Roman"/>
                <a:cs typeface="Times New Roman"/>
              </a:rPr>
              <a:t>All</a:t>
            </a:r>
            <a:endParaRPr sz="1000">
              <a:latin typeface="Times New Roman"/>
              <a:cs typeface="Times New Roman"/>
            </a:endParaRPr>
          </a:p>
        </p:txBody>
      </p:sp>
      <p:sp>
        <p:nvSpPr>
          <p:cNvPr id="100" name="object 100"/>
          <p:cNvSpPr txBox="1"/>
          <p:nvPr/>
        </p:nvSpPr>
        <p:spPr>
          <a:xfrm>
            <a:off x="9515474" y="273050"/>
            <a:ext cx="165100" cy="208279"/>
          </a:xfrm>
          <a:prstGeom prst="rect">
            <a:avLst/>
          </a:prstGeom>
        </p:spPr>
        <p:txBody>
          <a:bodyPr vert="horz" wrap="square" lIns="0" tIns="12700" rIns="0" bIns="0" rtlCol="0">
            <a:spAutoFit/>
          </a:bodyPr>
          <a:lstStyle/>
          <a:p>
            <a:pPr>
              <a:lnSpc>
                <a:spcPct val="100000"/>
              </a:lnSpc>
              <a:spcBef>
                <a:spcPts val="100"/>
              </a:spcBef>
            </a:pPr>
            <a:r>
              <a:rPr sz="1200" spc="350" dirty="0">
                <a:solidFill>
                  <a:srgbClr val="706E75"/>
                </a:solidFill>
                <a:latin typeface="Arial MT"/>
                <a:cs typeface="Arial MT"/>
              </a:rPr>
              <a:t>V</a:t>
            </a:r>
            <a:endParaRPr sz="1200">
              <a:latin typeface="Arial MT"/>
              <a:cs typeface="Arial MT"/>
            </a:endParaRPr>
          </a:p>
        </p:txBody>
      </p:sp>
      <p:sp>
        <p:nvSpPr>
          <p:cNvPr id="101" name="object 101"/>
          <p:cNvSpPr txBox="1"/>
          <p:nvPr/>
        </p:nvSpPr>
        <p:spPr>
          <a:xfrm>
            <a:off x="9515474" y="622331"/>
            <a:ext cx="139700" cy="177800"/>
          </a:xfrm>
          <a:prstGeom prst="rect">
            <a:avLst/>
          </a:prstGeom>
        </p:spPr>
        <p:txBody>
          <a:bodyPr vert="horz" wrap="square" lIns="0" tIns="12700" rIns="0" bIns="0" rtlCol="0">
            <a:spAutoFit/>
          </a:bodyPr>
          <a:lstStyle/>
          <a:p>
            <a:pPr>
              <a:lnSpc>
                <a:spcPct val="100000"/>
              </a:lnSpc>
              <a:spcBef>
                <a:spcPts val="100"/>
              </a:spcBef>
            </a:pPr>
            <a:r>
              <a:rPr sz="1000" spc="280" dirty="0">
                <a:solidFill>
                  <a:srgbClr val="FFFFFF"/>
                </a:solidFill>
                <a:latin typeface="Arial MT"/>
                <a:cs typeface="Arial MT"/>
              </a:rPr>
              <a:t>V</a:t>
            </a:r>
            <a:endParaRPr sz="1000">
              <a:latin typeface="Arial MT"/>
              <a:cs typeface="Arial MT"/>
            </a:endParaRPr>
          </a:p>
        </p:txBody>
      </p:sp>
      <p:grpSp>
        <p:nvGrpSpPr>
          <p:cNvPr id="102" name="object 102"/>
          <p:cNvGrpSpPr/>
          <p:nvPr/>
        </p:nvGrpSpPr>
        <p:grpSpPr>
          <a:xfrm>
            <a:off x="10165079" y="228599"/>
            <a:ext cx="2255520" cy="988060"/>
            <a:chOff x="10165079" y="228599"/>
            <a:chExt cx="2255520" cy="988060"/>
          </a:xfrm>
        </p:grpSpPr>
        <p:sp>
          <p:nvSpPr>
            <p:cNvPr id="103" name="object 103"/>
            <p:cNvSpPr/>
            <p:nvPr/>
          </p:nvSpPr>
          <p:spPr>
            <a:xfrm>
              <a:off x="10165067" y="228599"/>
              <a:ext cx="2255520" cy="988060"/>
            </a:xfrm>
            <a:custGeom>
              <a:avLst/>
              <a:gdLst/>
              <a:ahLst/>
              <a:cxnLst/>
              <a:rect l="l" t="t" r="r" b="b"/>
              <a:pathLst>
                <a:path w="2255520" h="988060">
                  <a:moveTo>
                    <a:pt x="2255520" y="0"/>
                  </a:moveTo>
                  <a:lnTo>
                    <a:pt x="2103120" y="0"/>
                  </a:lnTo>
                  <a:lnTo>
                    <a:pt x="2103120" y="762000"/>
                  </a:lnTo>
                  <a:lnTo>
                    <a:pt x="93345" y="762000"/>
                  </a:lnTo>
                  <a:lnTo>
                    <a:pt x="93345" y="0"/>
                  </a:lnTo>
                  <a:lnTo>
                    <a:pt x="0" y="0"/>
                  </a:lnTo>
                  <a:lnTo>
                    <a:pt x="0" y="762000"/>
                  </a:lnTo>
                  <a:lnTo>
                    <a:pt x="0" y="988060"/>
                  </a:lnTo>
                  <a:lnTo>
                    <a:pt x="2255520" y="988060"/>
                  </a:lnTo>
                  <a:lnTo>
                    <a:pt x="2255520" y="762000"/>
                  </a:lnTo>
                  <a:lnTo>
                    <a:pt x="2255520" y="0"/>
                  </a:lnTo>
                  <a:close/>
                </a:path>
              </a:pathLst>
            </a:custGeom>
            <a:solidFill>
              <a:srgbClr val="182129">
                <a:alpha val="30198"/>
              </a:srgbClr>
            </a:solidFill>
          </p:spPr>
          <p:txBody>
            <a:bodyPr wrap="square" lIns="0" tIns="0" rIns="0" bIns="0" rtlCol="0"/>
            <a:lstStyle/>
            <a:p>
              <a:endParaRPr/>
            </a:p>
          </p:txBody>
        </p:sp>
        <p:sp>
          <p:nvSpPr>
            <p:cNvPr id="104" name="object 104"/>
            <p:cNvSpPr/>
            <p:nvPr/>
          </p:nvSpPr>
          <p:spPr>
            <a:xfrm>
              <a:off x="10263186" y="233362"/>
              <a:ext cx="2000250" cy="752475"/>
            </a:xfrm>
            <a:custGeom>
              <a:avLst/>
              <a:gdLst/>
              <a:ahLst/>
              <a:cxnLst/>
              <a:rect l="l" t="t" r="r" b="b"/>
              <a:pathLst>
                <a:path w="2000250" h="752475">
                  <a:moveTo>
                    <a:pt x="0" y="0"/>
                  </a:moveTo>
                  <a:lnTo>
                    <a:pt x="2000249" y="0"/>
                  </a:lnTo>
                  <a:lnTo>
                    <a:pt x="2000249" y="752474"/>
                  </a:lnTo>
                  <a:lnTo>
                    <a:pt x="0" y="752474"/>
                  </a:lnTo>
                  <a:lnTo>
                    <a:pt x="0" y="0"/>
                  </a:lnTo>
                  <a:close/>
                </a:path>
              </a:pathLst>
            </a:custGeom>
            <a:ln w="9524">
              <a:solidFill>
                <a:srgbClr val="000000"/>
              </a:solidFill>
            </a:ln>
          </p:spPr>
          <p:txBody>
            <a:bodyPr wrap="square" lIns="0" tIns="0" rIns="0" bIns="0" rtlCol="0"/>
            <a:lstStyle/>
            <a:p>
              <a:endParaRPr/>
            </a:p>
          </p:txBody>
        </p:sp>
      </p:grpSp>
      <p:sp>
        <p:nvSpPr>
          <p:cNvPr id="105" name="object 105"/>
          <p:cNvSpPr txBox="1"/>
          <p:nvPr/>
        </p:nvSpPr>
        <p:spPr>
          <a:xfrm>
            <a:off x="10391774" y="241493"/>
            <a:ext cx="1141095" cy="269240"/>
          </a:xfrm>
          <a:prstGeom prst="rect">
            <a:avLst/>
          </a:prstGeom>
        </p:spPr>
        <p:txBody>
          <a:bodyPr vert="horz" wrap="square" lIns="0" tIns="12065" rIns="0" bIns="0" rtlCol="0">
            <a:spAutoFit/>
          </a:bodyPr>
          <a:lstStyle/>
          <a:p>
            <a:pPr>
              <a:lnSpc>
                <a:spcPct val="100000"/>
              </a:lnSpc>
              <a:spcBef>
                <a:spcPts val="95"/>
              </a:spcBef>
            </a:pPr>
            <a:r>
              <a:rPr sz="1600" spc="-90" dirty="0">
                <a:solidFill>
                  <a:srgbClr val="FFFFFF"/>
                </a:solidFill>
                <a:latin typeface="Tahoma"/>
                <a:cs typeface="Tahoma"/>
              </a:rPr>
              <a:t>Product</a:t>
            </a:r>
            <a:r>
              <a:rPr sz="1600" spc="-130" dirty="0">
                <a:solidFill>
                  <a:srgbClr val="FFFFFF"/>
                </a:solidFill>
                <a:latin typeface="Tahoma"/>
                <a:cs typeface="Tahoma"/>
              </a:rPr>
              <a:t> </a:t>
            </a:r>
            <a:r>
              <a:rPr sz="1600" spc="-80" dirty="0">
                <a:solidFill>
                  <a:srgbClr val="FFFFFF"/>
                </a:solidFill>
                <a:latin typeface="Tahoma"/>
                <a:cs typeface="Tahoma"/>
              </a:rPr>
              <a:t>Name</a:t>
            </a:r>
            <a:endParaRPr sz="1600">
              <a:latin typeface="Tahoma"/>
              <a:cs typeface="Tahoma"/>
            </a:endParaRPr>
          </a:p>
        </p:txBody>
      </p:sp>
      <p:sp>
        <p:nvSpPr>
          <p:cNvPr id="106" name="object 106"/>
          <p:cNvSpPr/>
          <p:nvPr/>
        </p:nvSpPr>
        <p:spPr>
          <a:xfrm>
            <a:off x="10367961" y="566737"/>
            <a:ext cx="1790700" cy="238125"/>
          </a:xfrm>
          <a:custGeom>
            <a:avLst/>
            <a:gdLst/>
            <a:ahLst/>
            <a:cxnLst/>
            <a:rect l="l" t="t" r="r" b="b"/>
            <a:pathLst>
              <a:path w="1790700" h="238125">
                <a:moveTo>
                  <a:pt x="0" y="0"/>
                </a:moveTo>
                <a:lnTo>
                  <a:pt x="1790699" y="0"/>
                </a:lnTo>
                <a:lnTo>
                  <a:pt x="1790699" y="238124"/>
                </a:lnTo>
                <a:lnTo>
                  <a:pt x="0" y="238124"/>
                </a:lnTo>
                <a:lnTo>
                  <a:pt x="0" y="0"/>
                </a:lnTo>
                <a:close/>
              </a:path>
            </a:pathLst>
          </a:custGeom>
          <a:ln w="9524">
            <a:solidFill>
              <a:srgbClr val="E9E9E9"/>
            </a:solidFill>
          </a:ln>
        </p:spPr>
        <p:txBody>
          <a:bodyPr wrap="square" lIns="0" tIns="0" rIns="0" bIns="0" rtlCol="0"/>
          <a:lstStyle/>
          <a:p>
            <a:endParaRPr/>
          </a:p>
        </p:txBody>
      </p:sp>
      <p:sp>
        <p:nvSpPr>
          <p:cNvPr id="107" name="object 107"/>
          <p:cNvSpPr txBox="1"/>
          <p:nvPr/>
        </p:nvSpPr>
        <p:spPr>
          <a:xfrm>
            <a:off x="10420349" y="593756"/>
            <a:ext cx="172085" cy="177800"/>
          </a:xfrm>
          <a:prstGeom prst="rect">
            <a:avLst/>
          </a:prstGeom>
        </p:spPr>
        <p:txBody>
          <a:bodyPr vert="horz" wrap="square" lIns="0" tIns="12700" rIns="0" bIns="0" rtlCol="0">
            <a:spAutoFit/>
          </a:bodyPr>
          <a:lstStyle/>
          <a:p>
            <a:pPr>
              <a:lnSpc>
                <a:spcPct val="100000"/>
              </a:lnSpc>
              <a:spcBef>
                <a:spcPts val="100"/>
              </a:spcBef>
            </a:pPr>
            <a:r>
              <a:rPr sz="1000" spc="-25" dirty="0">
                <a:solidFill>
                  <a:srgbClr val="FFFFFF"/>
                </a:solidFill>
                <a:latin typeface="Times New Roman"/>
                <a:cs typeface="Times New Roman"/>
              </a:rPr>
              <a:t>All</a:t>
            </a:r>
            <a:endParaRPr sz="1000">
              <a:latin typeface="Times New Roman"/>
              <a:cs typeface="Times New Roman"/>
            </a:endParaRPr>
          </a:p>
        </p:txBody>
      </p:sp>
      <p:sp>
        <p:nvSpPr>
          <p:cNvPr id="108" name="object 108"/>
          <p:cNvSpPr txBox="1"/>
          <p:nvPr/>
        </p:nvSpPr>
        <p:spPr>
          <a:xfrm>
            <a:off x="11982449" y="273050"/>
            <a:ext cx="165100" cy="208279"/>
          </a:xfrm>
          <a:prstGeom prst="rect">
            <a:avLst/>
          </a:prstGeom>
        </p:spPr>
        <p:txBody>
          <a:bodyPr vert="horz" wrap="square" lIns="0" tIns="12700" rIns="0" bIns="0" rtlCol="0">
            <a:spAutoFit/>
          </a:bodyPr>
          <a:lstStyle/>
          <a:p>
            <a:pPr>
              <a:lnSpc>
                <a:spcPct val="100000"/>
              </a:lnSpc>
              <a:spcBef>
                <a:spcPts val="100"/>
              </a:spcBef>
            </a:pPr>
            <a:r>
              <a:rPr sz="1200" spc="350" dirty="0">
                <a:solidFill>
                  <a:srgbClr val="706E75"/>
                </a:solidFill>
                <a:latin typeface="Arial MT"/>
                <a:cs typeface="Arial MT"/>
              </a:rPr>
              <a:t>V</a:t>
            </a:r>
            <a:endParaRPr sz="1200">
              <a:latin typeface="Arial MT"/>
              <a:cs typeface="Arial MT"/>
            </a:endParaRPr>
          </a:p>
        </p:txBody>
      </p:sp>
      <p:sp>
        <p:nvSpPr>
          <p:cNvPr id="109" name="object 109"/>
          <p:cNvSpPr txBox="1"/>
          <p:nvPr/>
        </p:nvSpPr>
        <p:spPr>
          <a:xfrm>
            <a:off x="11982449" y="622331"/>
            <a:ext cx="139700" cy="177800"/>
          </a:xfrm>
          <a:prstGeom prst="rect">
            <a:avLst/>
          </a:prstGeom>
        </p:spPr>
        <p:txBody>
          <a:bodyPr vert="horz" wrap="square" lIns="0" tIns="12700" rIns="0" bIns="0" rtlCol="0">
            <a:spAutoFit/>
          </a:bodyPr>
          <a:lstStyle/>
          <a:p>
            <a:pPr>
              <a:lnSpc>
                <a:spcPct val="100000"/>
              </a:lnSpc>
              <a:spcBef>
                <a:spcPts val="100"/>
              </a:spcBef>
            </a:pPr>
            <a:r>
              <a:rPr sz="1000" spc="280" dirty="0">
                <a:solidFill>
                  <a:srgbClr val="FFFFFF"/>
                </a:solidFill>
                <a:latin typeface="Arial MT"/>
                <a:cs typeface="Arial MT"/>
              </a:rPr>
              <a:t>V</a:t>
            </a:r>
            <a:endParaRPr sz="1000">
              <a:latin typeface="Arial MT"/>
              <a:cs typeface="Arial MT"/>
            </a:endParaRPr>
          </a:p>
        </p:txBody>
      </p:sp>
      <p:grpSp>
        <p:nvGrpSpPr>
          <p:cNvPr id="110" name="object 110"/>
          <p:cNvGrpSpPr/>
          <p:nvPr/>
        </p:nvGrpSpPr>
        <p:grpSpPr>
          <a:xfrm>
            <a:off x="4916423" y="228599"/>
            <a:ext cx="2484120" cy="988060"/>
            <a:chOff x="4916423" y="228599"/>
            <a:chExt cx="2484120" cy="988060"/>
          </a:xfrm>
        </p:grpSpPr>
        <p:sp>
          <p:nvSpPr>
            <p:cNvPr id="111" name="object 111"/>
            <p:cNvSpPr/>
            <p:nvPr/>
          </p:nvSpPr>
          <p:spPr>
            <a:xfrm>
              <a:off x="4916411" y="228599"/>
              <a:ext cx="2484120" cy="988060"/>
            </a:xfrm>
            <a:custGeom>
              <a:avLst/>
              <a:gdLst/>
              <a:ahLst/>
              <a:cxnLst/>
              <a:rect l="l" t="t" r="r" b="b"/>
              <a:pathLst>
                <a:path w="2484120" h="988060">
                  <a:moveTo>
                    <a:pt x="2484120" y="0"/>
                  </a:moveTo>
                  <a:lnTo>
                    <a:pt x="2255901" y="0"/>
                  </a:lnTo>
                  <a:lnTo>
                    <a:pt x="2255901" y="762000"/>
                  </a:lnTo>
                  <a:lnTo>
                    <a:pt x="93726" y="762000"/>
                  </a:lnTo>
                  <a:lnTo>
                    <a:pt x="93726" y="0"/>
                  </a:lnTo>
                  <a:lnTo>
                    <a:pt x="0" y="0"/>
                  </a:lnTo>
                  <a:lnTo>
                    <a:pt x="0" y="762000"/>
                  </a:lnTo>
                  <a:lnTo>
                    <a:pt x="0" y="988060"/>
                  </a:lnTo>
                  <a:lnTo>
                    <a:pt x="2484120" y="988060"/>
                  </a:lnTo>
                  <a:lnTo>
                    <a:pt x="2484120" y="762000"/>
                  </a:lnTo>
                  <a:lnTo>
                    <a:pt x="2484120" y="0"/>
                  </a:lnTo>
                  <a:close/>
                </a:path>
              </a:pathLst>
            </a:custGeom>
            <a:solidFill>
              <a:srgbClr val="182129">
                <a:alpha val="30198"/>
              </a:srgbClr>
            </a:solidFill>
          </p:spPr>
          <p:txBody>
            <a:bodyPr wrap="square" lIns="0" tIns="0" rIns="0" bIns="0" rtlCol="0"/>
            <a:lstStyle/>
            <a:p>
              <a:endParaRPr/>
            </a:p>
          </p:txBody>
        </p:sp>
        <p:sp>
          <p:nvSpPr>
            <p:cNvPr id="112" name="object 112"/>
            <p:cNvSpPr/>
            <p:nvPr/>
          </p:nvSpPr>
          <p:spPr>
            <a:xfrm>
              <a:off x="5014912" y="233362"/>
              <a:ext cx="2152650" cy="752475"/>
            </a:xfrm>
            <a:custGeom>
              <a:avLst/>
              <a:gdLst/>
              <a:ahLst/>
              <a:cxnLst/>
              <a:rect l="l" t="t" r="r" b="b"/>
              <a:pathLst>
                <a:path w="2152650" h="752475">
                  <a:moveTo>
                    <a:pt x="0" y="0"/>
                  </a:moveTo>
                  <a:lnTo>
                    <a:pt x="2152649" y="0"/>
                  </a:lnTo>
                  <a:lnTo>
                    <a:pt x="2152649" y="752474"/>
                  </a:lnTo>
                  <a:lnTo>
                    <a:pt x="0" y="752474"/>
                  </a:lnTo>
                  <a:lnTo>
                    <a:pt x="0" y="0"/>
                  </a:lnTo>
                  <a:close/>
                </a:path>
              </a:pathLst>
            </a:custGeom>
            <a:ln w="9524">
              <a:solidFill>
                <a:srgbClr val="000000"/>
              </a:solidFill>
            </a:ln>
          </p:spPr>
          <p:txBody>
            <a:bodyPr wrap="square" lIns="0" tIns="0" rIns="0" bIns="0" rtlCol="0"/>
            <a:lstStyle/>
            <a:p>
              <a:endParaRPr/>
            </a:p>
          </p:txBody>
        </p:sp>
      </p:grpSp>
      <p:sp>
        <p:nvSpPr>
          <p:cNvPr id="113" name="object 113"/>
          <p:cNvSpPr txBox="1"/>
          <p:nvPr/>
        </p:nvSpPr>
        <p:spPr>
          <a:xfrm>
            <a:off x="5143499" y="241493"/>
            <a:ext cx="657860" cy="269240"/>
          </a:xfrm>
          <a:prstGeom prst="rect">
            <a:avLst/>
          </a:prstGeom>
        </p:spPr>
        <p:txBody>
          <a:bodyPr vert="horz" wrap="square" lIns="0" tIns="12065" rIns="0" bIns="0" rtlCol="0">
            <a:spAutoFit/>
          </a:bodyPr>
          <a:lstStyle/>
          <a:p>
            <a:pPr>
              <a:lnSpc>
                <a:spcPct val="100000"/>
              </a:lnSpc>
              <a:spcBef>
                <a:spcPts val="95"/>
              </a:spcBef>
            </a:pPr>
            <a:r>
              <a:rPr sz="1600" spc="-50" dirty="0">
                <a:solidFill>
                  <a:srgbClr val="FFFFFF"/>
                </a:solidFill>
                <a:latin typeface="Tahoma"/>
                <a:cs typeface="Tahoma"/>
              </a:rPr>
              <a:t>Division</a:t>
            </a:r>
            <a:endParaRPr sz="1600">
              <a:latin typeface="Tahoma"/>
              <a:cs typeface="Tahoma"/>
            </a:endParaRPr>
          </a:p>
        </p:txBody>
      </p:sp>
      <p:sp>
        <p:nvSpPr>
          <p:cNvPr id="114" name="object 114"/>
          <p:cNvSpPr/>
          <p:nvPr/>
        </p:nvSpPr>
        <p:spPr>
          <a:xfrm>
            <a:off x="5119687" y="566737"/>
            <a:ext cx="1943100" cy="238125"/>
          </a:xfrm>
          <a:custGeom>
            <a:avLst/>
            <a:gdLst/>
            <a:ahLst/>
            <a:cxnLst/>
            <a:rect l="l" t="t" r="r" b="b"/>
            <a:pathLst>
              <a:path w="1943100" h="238125">
                <a:moveTo>
                  <a:pt x="0" y="0"/>
                </a:moveTo>
                <a:lnTo>
                  <a:pt x="1943099" y="0"/>
                </a:lnTo>
                <a:lnTo>
                  <a:pt x="1943099" y="238124"/>
                </a:lnTo>
                <a:lnTo>
                  <a:pt x="0" y="238124"/>
                </a:lnTo>
                <a:lnTo>
                  <a:pt x="0" y="0"/>
                </a:lnTo>
                <a:close/>
              </a:path>
            </a:pathLst>
          </a:custGeom>
          <a:ln w="9524">
            <a:solidFill>
              <a:srgbClr val="E9E9E9"/>
            </a:solidFill>
          </a:ln>
        </p:spPr>
        <p:txBody>
          <a:bodyPr wrap="square" lIns="0" tIns="0" rIns="0" bIns="0" rtlCol="0"/>
          <a:lstStyle/>
          <a:p>
            <a:endParaRPr/>
          </a:p>
        </p:txBody>
      </p:sp>
      <p:sp>
        <p:nvSpPr>
          <p:cNvPr id="115" name="object 115"/>
          <p:cNvSpPr txBox="1"/>
          <p:nvPr/>
        </p:nvSpPr>
        <p:spPr>
          <a:xfrm>
            <a:off x="5172074" y="593756"/>
            <a:ext cx="172085" cy="177800"/>
          </a:xfrm>
          <a:prstGeom prst="rect">
            <a:avLst/>
          </a:prstGeom>
        </p:spPr>
        <p:txBody>
          <a:bodyPr vert="horz" wrap="square" lIns="0" tIns="12700" rIns="0" bIns="0" rtlCol="0">
            <a:spAutoFit/>
          </a:bodyPr>
          <a:lstStyle/>
          <a:p>
            <a:pPr>
              <a:lnSpc>
                <a:spcPct val="100000"/>
              </a:lnSpc>
              <a:spcBef>
                <a:spcPts val="100"/>
              </a:spcBef>
            </a:pPr>
            <a:r>
              <a:rPr sz="1000" spc="-25" dirty="0">
                <a:solidFill>
                  <a:srgbClr val="FFFFFF"/>
                </a:solidFill>
                <a:latin typeface="Times New Roman"/>
                <a:cs typeface="Times New Roman"/>
              </a:rPr>
              <a:t>All</a:t>
            </a:r>
            <a:endParaRPr sz="1000">
              <a:latin typeface="Times New Roman"/>
              <a:cs typeface="Times New Roman"/>
            </a:endParaRPr>
          </a:p>
        </p:txBody>
      </p:sp>
      <p:sp>
        <p:nvSpPr>
          <p:cNvPr id="116" name="object 116"/>
          <p:cNvSpPr txBox="1"/>
          <p:nvPr/>
        </p:nvSpPr>
        <p:spPr>
          <a:xfrm>
            <a:off x="6886575" y="273050"/>
            <a:ext cx="165100" cy="208279"/>
          </a:xfrm>
          <a:prstGeom prst="rect">
            <a:avLst/>
          </a:prstGeom>
        </p:spPr>
        <p:txBody>
          <a:bodyPr vert="horz" wrap="square" lIns="0" tIns="12700" rIns="0" bIns="0" rtlCol="0">
            <a:spAutoFit/>
          </a:bodyPr>
          <a:lstStyle/>
          <a:p>
            <a:pPr>
              <a:lnSpc>
                <a:spcPct val="100000"/>
              </a:lnSpc>
              <a:spcBef>
                <a:spcPts val="100"/>
              </a:spcBef>
            </a:pPr>
            <a:r>
              <a:rPr sz="1200" spc="350" dirty="0">
                <a:solidFill>
                  <a:srgbClr val="706E75"/>
                </a:solidFill>
                <a:latin typeface="Arial MT"/>
                <a:cs typeface="Arial MT"/>
              </a:rPr>
              <a:t>V</a:t>
            </a:r>
            <a:endParaRPr sz="1200">
              <a:latin typeface="Arial MT"/>
              <a:cs typeface="Arial MT"/>
            </a:endParaRPr>
          </a:p>
        </p:txBody>
      </p:sp>
      <p:sp>
        <p:nvSpPr>
          <p:cNvPr id="117" name="object 117"/>
          <p:cNvSpPr txBox="1"/>
          <p:nvPr/>
        </p:nvSpPr>
        <p:spPr>
          <a:xfrm>
            <a:off x="6886575" y="622331"/>
            <a:ext cx="139700" cy="177800"/>
          </a:xfrm>
          <a:prstGeom prst="rect">
            <a:avLst/>
          </a:prstGeom>
        </p:spPr>
        <p:txBody>
          <a:bodyPr vert="horz" wrap="square" lIns="0" tIns="12700" rIns="0" bIns="0" rtlCol="0">
            <a:spAutoFit/>
          </a:bodyPr>
          <a:lstStyle/>
          <a:p>
            <a:pPr>
              <a:lnSpc>
                <a:spcPct val="100000"/>
              </a:lnSpc>
              <a:spcBef>
                <a:spcPts val="100"/>
              </a:spcBef>
            </a:pPr>
            <a:r>
              <a:rPr sz="1000" spc="280" dirty="0">
                <a:solidFill>
                  <a:srgbClr val="FFFFFF"/>
                </a:solidFill>
                <a:latin typeface="Arial MT"/>
                <a:cs typeface="Arial MT"/>
              </a:rPr>
              <a:t>V</a:t>
            </a:r>
            <a:endParaRPr sz="100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6449" y="305283"/>
            <a:ext cx="876935" cy="152400"/>
          </a:xfrm>
          <a:prstGeom prst="rect">
            <a:avLst/>
          </a:prstGeom>
        </p:spPr>
        <p:txBody>
          <a:bodyPr vert="horz" wrap="square" lIns="0" tIns="8890" rIns="0" bIns="0" rtlCol="0">
            <a:spAutoFit/>
          </a:bodyPr>
          <a:lstStyle/>
          <a:p>
            <a:pPr>
              <a:lnSpc>
                <a:spcPct val="100000"/>
              </a:lnSpc>
              <a:spcBef>
                <a:spcPts val="70"/>
              </a:spcBef>
            </a:pPr>
            <a:r>
              <a:rPr sz="900" dirty="0">
                <a:solidFill>
                  <a:srgbClr val="FFFFFF"/>
                </a:solidFill>
                <a:latin typeface="Segoe UI"/>
                <a:cs typeface="Segoe UI"/>
              </a:rPr>
              <a:t>Power</a:t>
            </a:r>
            <a:r>
              <a:rPr sz="900" spc="-30" dirty="0">
                <a:solidFill>
                  <a:srgbClr val="FFFFFF"/>
                </a:solidFill>
                <a:latin typeface="Segoe UI"/>
                <a:cs typeface="Segoe UI"/>
              </a:rPr>
              <a:t> </a:t>
            </a:r>
            <a:r>
              <a:rPr sz="900" dirty="0">
                <a:solidFill>
                  <a:srgbClr val="FFFFFF"/>
                </a:solidFill>
                <a:latin typeface="Segoe UI"/>
                <a:cs typeface="Segoe UI"/>
              </a:rPr>
              <a:t>BI</a:t>
            </a:r>
            <a:r>
              <a:rPr sz="900" spc="-35" dirty="0">
                <a:solidFill>
                  <a:srgbClr val="FFFFFF"/>
                </a:solidFill>
                <a:latin typeface="Segoe UI"/>
                <a:cs typeface="Segoe UI"/>
              </a:rPr>
              <a:t> </a:t>
            </a:r>
            <a:r>
              <a:rPr sz="900" spc="-20" dirty="0">
                <a:solidFill>
                  <a:srgbClr val="FFFFFF"/>
                </a:solidFill>
                <a:latin typeface="Segoe UI"/>
                <a:cs typeface="Segoe UI"/>
              </a:rPr>
              <a:t>Desktop</a:t>
            </a:r>
            <a:endParaRPr sz="900">
              <a:latin typeface="Segoe UI"/>
              <a:cs typeface="Segoe UI"/>
            </a:endParaRPr>
          </a:p>
        </p:txBody>
      </p:sp>
      <p:sp>
        <p:nvSpPr>
          <p:cNvPr id="3" name="object 3"/>
          <p:cNvSpPr/>
          <p:nvPr/>
        </p:nvSpPr>
        <p:spPr>
          <a:xfrm>
            <a:off x="228600" y="22860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FFFFFF"/>
          </a:solidFill>
        </p:spPr>
        <p:txBody>
          <a:bodyPr wrap="square" lIns="0" tIns="0" rIns="0" bIns="0" rtlCol="0"/>
          <a:lstStyle/>
          <a:p>
            <a:endParaRPr/>
          </a:p>
        </p:txBody>
      </p:sp>
      <p:sp>
        <p:nvSpPr>
          <p:cNvPr id="4" name="object 4"/>
          <p:cNvSpPr txBox="1"/>
          <p:nvPr/>
        </p:nvSpPr>
        <p:spPr>
          <a:xfrm>
            <a:off x="1735137" y="1100807"/>
            <a:ext cx="1106170" cy="255270"/>
          </a:xfrm>
          <a:prstGeom prst="rect">
            <a:avLst/>
          </a:prstGeom>
        </p:spPr>
        <p:txBody>
          <a:bodyPr vert="horz" wrap="square" lIns="0" tIns="13335" rIns="0" bIns="0" rtlCol="0">
            <a:spAutoFit/>
          </a:bodyPr>
          <a:lstStyle/>
          <a:p>
            <a:pPr marL="12700">
              <a:lnSpc>
                <a:spcPct val="100000"/>
              </a:lnSpc>
              <a:spcBef>
                <a:spcPts val="105"/>
              </a:spcBef>
            </a:pPr>
            <a:r>
              <a:rPr sz="1500" spc="-100" dirty="0">
                <a:solidFill>
                  <a:srgbClr val="666666"/>
                </a:solidFill>
                <a:latin typeface="Tahoma"/>
                <a:cs typeface="Tahoma"/>
              </a:rPr>
              <a:t>Total</a:t>
            </a:r>
            <a:r>
              <a:rPr sz="1500" spc="-80" dirty="0">
                <a:solidFill>
                  <a:srgbClr val="666666"/>
                </a:solidFill>
                <a:latin typeface="Tahoma"/>
                <a:cs typeface="Tahoma"/>
              </a:rPr>
              <a:t> </a:t>
            </a:r>
            <a:r>
              <a:rPr sz="1500" spc="-35" dirty="0">
                <a:solidFill>
                  <a:srgbClr val="666666"/>
                </a:solidFill>
                <a:latin typeface="Tahoma"/>
                <a:cs typeface="Tahoma"/>
              </a:rPr>
              <a:t>Sales</a:t>
            </a:r>
            <a:r>
              <a:rPr sz="1500" spc="-85" dirty="0">
                <a:solidFill>
                  <a:srgbClr val="666666"/>
                </a:solidFill>
                <a:latin typeface="Tahoma"/>
                <a:cs typeface="Tahoma"/>
              </a:rPr>
              <a:t> </a:t>
            </a:r>
            <a:r>
              <a:rPr sz="1500" spc="-35" dirty="0">
                <a:solidFill>
                  <a:srgbClr val="666666"/>
                </a:solidFill>
                <a:latin typeface="Tahoma"/>
                <a:cs typeface="Tahoma"/>
              </a:rPr>
              <a:t>CY</a:t>
            </a:r>
            <a:endParaRPr sz="1500">
              <a:latin typeface="Tahoma"/>
              <a:cs typeface="Tahoma"/>
            </a:endParaRPr>
          </a:p>
        </p:txBody>
      </p:sp>
      <p:sp>
        <p:nvSpPr>
          <p:cNvPr id="5" name="object 5"/>
          <p:cNvSpPr/>
          <p:nvPr/>
        </p:nvSpPr>
        <p:spPr>
          <a:xfrm>
            <a:off x="581025" y="1343024"/>
            <a:ext cx="3409950" cy="971550"/>
          </a:xfrm>
          <a:custGeom>
            <a:avLst/>
            <a:gdLst/>
            <a:ahLst/>
            <a:cxnLst/>
            <a:rect l="l" t="t" r="r" b="b"/>
            <a:pathLst>
              <a:path w="3409950" h="971550">
                <a:moveTo>
                  <a:pt x="3409949" y="971549"/>
                </a:moveTo>
                <a:lnTo>
                  <a:pt x="0" y="971549"/>
                </a:lnTo>
                <a:lnTo>
                  <a:pt x="1136649" y="938051"/>
                </a:lnTo>
                <a:lnTo>
                  <a:pt x="2273299" y="526768"/>
                </a:lnTo>
                <a:lnTo>
                  <a:pt x="3409949" y="0"/>
                </a:lnTo>
                <a:lnTo>
                  <a:pt x="3409949" y="971549"/>
                </a:lnTo>
                <a:close/>
              </a:path>
            </a:pathLst>
          </a:custGeom>
          <a:solidFill>
            <a:srgbClr val="93607D">
              <a:alpha val="20999"/>
            </a:srgbClr>
          </a:solidFill>
        </p:spPr>
        <p:txBody>
          <a:bodyPr wrap="square" lIns="0" tIns="0" rIns="0" bIns="0" rtlCol="0"/>
          <a:lstStyle/>
          <a:p>
            <a:endParaRPr/>
          </a:p>
        </p:txBody>
      </p:sp>
      <p:sp>
        <p:nvSpPr>
          <p:cNvPr id="6" name="object 6"/>
          <p:cNvSpPr txBox="1"/>
          <p:nvPr/>
        </p:nvSpPr>
        <p:spPr>
          <a:xfrm>
            <a:off x="1311274" y="1330325"/>
            <a:ext cx="1838325" cy="711200"/>
          </a:xfrm>
          <a:prstGeom prst="rect">
            <a:avLst/>
          </a:prstGeom>
        </p:spPr>
        <p:txBody>
          <a:bodyPr vert="horz" wrap="square" lIns="0" tIns="12700" rIns="0" bIns="0" rtlCol="0">
            <a:spAutoFit/>
          </a:bodyPr>
          <a:lstStyle/>
          <a:p>
            <a:pPr marL="12700">
              <a:lnSpc>
                <a:spcPct val="100000"/>
              </a:lnSpc>
              <a:spcBef>
                <a:spcPts val="100"/>
              </a:spcBef>
            </a:pPr>
            <a:r>
              <a:rPr sz="4500" spc="-290" dirty="0">
                <a:solidFill>
                  <a:srgbClr val="93607D"/>
                </a:solidFill>
                <a:latin typeface="Tahoma"/>
                <a:cs typeface="Tahoma"/>
              </a:rPr>
              <a:t>$45,959</a:t>
            </a:r>
            <a:endParaRPr sz="4500">
              <a:latin typeface="Tahoma"/>
              <a:cs typeface="Tahoma"/>
            </a:endParaRPr>
          </a:p>
        </p:txBody>
      </p:sp>
      <p:sp>
        <p:nvSpPr>
          <p:cNvPr id="7" name="object 7"/>
          <p:cNvSpPr txBox="1"/>
          <p:nvPr/>
        </p:nvSpPr>
        <p:spPr>
          <a:xfrm>
            <a:off x="1473199" y="1958975"/>
            <a:ext cx="1624330" cy="208279"/>
          </a:xfrm>
          <a:prstGeom prst="rect">
            <a:avLst/>
          </a:prstGeom>
        </p:spPr>
        <p:txBody>
          <a:bodyPr vert="horz" wrap="square" lIns="0" tIns="12700" rIns="0" bIns="0" rtlCol="0">
            <a:spAutoFit/>
          </a:bodyPr>
          <a:lstStyle/>
          <a:p>
            <a:pPr marL="12700">
              <a:lnSpc>
                <a:spcPct val="100000"/>
              </a:lnSpc>
              <a:spcBef>
                <a:spcPts val="100"/>
              </a:spcBef>
            </a:pPr>
            <a:r>
              <a:rPr sz="1200" b="1" spc="-20" dirty="0">
                <a:solidFill>
                  <a:srgbClr val="252423"/>
                </a:solidFill>
                <a:latin typeface="Segoe UI"/>
                <a:cs typeface="Segoe UI"/>
              </a:rPr>
              <a:t>Target: </a:t>
            </a:r>
            <a:r>
              <a:rPr sz="1200" b="1" spc="-25" dirty="0">
                <a:solidFill>
                  <a:srgbClr val="252423"/>
                </a:solidFill>
                <a:latin typeface="Segoe UI"/>
                <a:cs typeface="Segoe UI"/>
              </a:rPr>
              <a:t>45000</a:t>
            </a:r>
            <a:r>
              <a:rPr sz="1200" b="1" spc="-95" dirty="0">
                <a:solidFill>
                  <a:srgbClr val="252423"/>
                </a:solidFill>
                <a:latin typeface="Segoe UI"/>
                <a:cs typeface="Segoe UI"/>
              </a:rPr>
              <a:t> </a:t>
            </a:r>
            <a:r>
              <a:rPr sz="1200" spc="-10" dirty="0">
                <a:solidFill>
                  <a:srgbClr val="252423"/>
                </a:solidFill>
                <a:latin typeface="Segoe UI"/>
                <a:cs typeface="Segoe UI"/>
              </a:rPr>
              <a:t>(+2.13%)</a:t>
            </a:r>
            <a:endParaRPr sz="1200">
              <a:latin typeface="Segoe UI"/>
              <a:cs typeface="Segoe UI"/>
            </a:endParaRPr>
          </a:p>
        </p:txBody>
      </p:sp>
      <p:sp>
        <p:nvSpPr>
          <p:cNvPr id="8" name="object 8"/>
          <p:cNvSpPr txBox="1"/>
          <p:nvPr/>
        </p:nvSpPr>
        <p:spPr>
          <a:xfrm>
            <a:off x="3121024" y="1663700"/>
            <a:ext cx="13970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93607D"/>
                </a:solidFill>
                <a:latin typeface="Arial MT"/>
                <a:cs typeface="Arial MT"/>
              </a:rPr>
              <a:t></a:t>
            </a:r>
            <a:endParaRPr sz="900">
              <a:latin typeface="Arial MT"/>
              <a:cs typeface="Arial MT"/>
            </a:endParaRPr>
          </a:p>
        </p:txBody>
      </p:sp>
      <p:grpSp>
        <p:nvGrpSpPr>
          <p:cNvPr id="9" name="object 9"/>
          <p:cNvGrpSpPr/>
          <p:nvPr/>
        </p:nvGrpSpPr>
        <p:grpSpPr>
          <a:xfrm>
            <a:off x="4404359" y="1051560"/>
            <a:ext cx="1993900" cy="1384300"/>
            <a:chOff x="4404359" y="1051560"/>
            <a:chExt cx="1993900" cy="1384300"/>
          </a:xfrm>
        </p:grpSpPr>
        <p:sp>
          <p:nvSpPr>
            <p:cNvPr id="10" name="object 10"/>
            <p:cNvSpPr/>
            <p:nvPr/>
          </p:nvSpPr>
          <p:spPr>
            <a:xfrm>
              <a:off x="4404347" y="1051559"/>
              <a:ext cx="1993900" cy="1384300"/>
            </a:xfrm>
            <a:custGeom>
              <a:avLst/>
              <a:gdLst/>
              <a:ahLst/>
              <a:cxnLst/>
              <a:rect l="l" t="t" r="r" b="b"/>
              <a:pathLst>
                <a:path w="1993900" h="1384300">
                  <a:moveTo>
                    <a:pt x="1993392" y="0"/>
                  </a:moveTo>
                  <a:lnTo>
                    <a:pt x="1767840" y="0"/>
                  </a:lnTo>
                  <a:lnTo>
                    <a:pt x="1767840" y="91440"/>
                  </a:lnTo>
                  <a:lnTo>
                    <a:pt x="1767840" y="1158240"/>
                  </a:lnTo>
                  <a:lnTo>
                    <a:pt x="91440" y="1158240"/>
                  </a:lnTo>
                  <a:lnTo>
                    <a:pt x="91440" y="91440"/>
                  </a:lnTo>
                  <a:lnTo>
                    <a:pt x="1767840" y="91440"/>
                  </a:lnTo>
                  <a:lnTo>
                    <a:pt x="1767840" y="0"/>
                  </a:lnTo>
                  <a:lnTo>
                    <a:pt x="0" y="0"/>
                  </a:lnTo>
                  <a:lnTo>
                    <a:pt x="0" y="91440"/>
                  </a:lnTo>
                  <a:lnTo>
                    <a:pt x="0" y="1158240"/>
                  </a:lnTo>
                  <a:lnTo>
                    <a:pt x="0" y="1384300"/>
                  </a:lnTo>
                  <a:lnTo>
                    <a:pt x="1993392" y="1384300"/>
                  </a:lnTo>
                  <a:lnTo>
                    <a:pt x="1993392" y="1158240"/>
                  </a:lnTo>
                  <a:lnTo>
                    <a:pt x="1993392" y="91440"/>
                  </a:lnTo>
                  <a:lnTo>
                    <a:pt x="1993392" y="0"/>
                  </a:lnTo>
                  <a:close/>
                </a:path>
              </a:pathLst>
            </a:custGeom>
            <a:solidFill>
              <a:srgbClr val="182129">
                <a:alpha val="30198"/>
              </a:srgbClr>
            </a:solidFill>
          </p:spPr>
          <p:txBody>
            <a:bodyPr wrap="square" lIns="0" tIns="0" rIns="0" bIns="0" rtlCol="0"/>
            <a:lstStyle/>
            <a:p>
              <a:endParaRPr/>
            </a:p>
          </p:txBody>
        </p:sp>
        <p:sp>
          <p:nvSpPr>
            <p:cNvPr id="11" name="object 11"/>
            <p:cNvSpPr/>
            <p:nvPr/>
          </p:nvSpPr>
          <p:spPr>
            <a:xfrm>
              <a:off x="4500562" y="1147762"/>
              <a:ext cx="1666875" cy="1057275"/>
            </a:xfrm>
            <a:custGeom>
              <a:avLst/>
              <a:gdLst/>
              <a:ahLst/>
              <a:cxnLst/>
              <a:rect l="l" t="t" r="r" b="b"/>
              <a:pathLst>
                <a:path w="1666875" h="1057275">
                  <a:moveTo>
                    <a:pt x="0" y="0"/>
                  </a:moveTo>
                  <a:lnTo>
                    <a:pt x="1666874" y="0"/>
                  </a:lnTo>
                  <a:lnTo>
                    <a:pt x="1666874" y="1057274"/>
                  </a:lnTo>
                  <a:lnTo>
                    <a:pt x="0" y="1057274"/>
                  </a:lnTo>
                  <a:lnTo>
                    <a:pt x="0" y="0"/>
                  </a:lnTo>
                  <a:close/>
                </a:path>
              </a:pathLst>
            </a:custGeom>
            <a:ln w="9524">
              <a:solidFill>
                <a:srgbClr val="000000"/>
              </a:solidFill>
            </a:ln>
          </p:spPr>
          <p:txBody>
            <a:bodyPr wrap="square" lIns="0" tIns="0" rIns="0" bIns="0" rtlCol="0"/>
            <a:lstStyle/>
            <a:p>
              <a:endParaRPr/>
            </a:p>
          </p:txBody>
        </p:sp>
      </p:grpSp>
      <p:sp>
        <p:nvSpPr>
          <p:cNvPr id="12" name="object 12"/>
          <p:cNvSpPr txBox="1"/>
          <p:nvPr/>
        </p:nvSpPr>
        <p:spPr>
          <a:xfrm>
            <a:off x="4505325" y="1216660"/>
            <a:ext cx="1657350" cy="983615"/>
          </a:xfrm>
          <a:prstGeom prst="rect">
            <a:avLst/>
          </a:prstGeom>
          <a:solidFill>
            <a:srgbClr val="FFFFFF"/>
          </a:solidFill>
        </p:spPr>
        <p:txBody>
          <a:bodyPr vert="horz" wrap="square" lIns="0" tIns="92710" rIns="0" bIns="0" rtlCol="0">
            <a:spAutoFit/>
          </a:bodyPr>
          <a:lstStyle/>
          <a:p>
            <a:pPr marL="427990">
              <a:lnSpc>
                <a:spcPct val="100000"/>
              </a:lnSpc>
              <a:spcBef>
                <a:spcPts val="730"/>
              </a:spcBef>
            </a:pPr>
            <a:r>
              <a:rPr sz="3300" spc="-20" dirty="0">
                <a:solidFill>
                  <a:srgbClr val="252423"/>
                </a:solidFill>
                <a:latin typeface="Trebuchet MS"/>
                <a:cs typeface="Trebuchet MS"/>
              </a:rPr>
              <a:t>9994</a:t>
            </a:r>
            <a:endParaRPr sz="3300">
              <a:latin typeface="Trebuchet MS"/>
              <a:cs typeface="Trebuchet MS"/>
            </a:endParaRPr>
          </a:p>
          <a:p>
            <a:pPr marL="313690">
              <a:lnSpc>
                <a:spcPct val="100000"/>
              </a:lnSpc>
              <a:spcBef>
                <a:spcPts val="415"/>
              </a:spcBef>
            </a:pPr>
            <a:r>
              <a:rPr sz="1400" b="1" spc="-25" dirty="0">
                <a:solidFill>
                  <a:srgbClr val="706E75"/>
                </a:solidFill>
                <a:latin typeface="Segoe UI"/>
                <a:cs typeface="Segoe UI"/>
              </a:rPr>
              <a:t>Total</a:t>
            </a:r>
            <a:r>
              <a:rPr sz="1400" b="1" spc="-60" dirty="0">
                <a:solidFill>
                  <a:srgbClr val="706E75"/>
                </a:solidFill>
                <a:latin typeface="Segoe UI"/>
                <a:cs typeface="Segoe UI"/>
              </a:rPr>
              <a:t> </a:t>
            </a:r>
            <a:r>
              <a:rPr sz="1400" b="1" spc="-10" dirty="0">
                <a:solidFill>
                  <a:srgbClr val="706E75"/>
                </a:solidFill>
                <a:latin typeface="Segoe UI"/>
                <a:cs typeface="Segoe UI"/>
              </a:rPr>
              <a:t>Orders</a:t>
            </a:r>
            <a:endParaRPr sz="1400">
              <a:latin typeface="Segoe UI"/>
              <a:cs typeface="Segoe UI"/>
            </a:endParaRPr>
          </a:p>
        </p:txBody>
      </p:sp>
      <p:grpSp>
        <p:nvGrpSpPr>
          <p:cNvPr id="13" name="object 13"/>
          <p:cNvGrpSpPr/>
          <p:nvPr/>
        </p:nvGrpSpPr>
        <p:grpSpPr>
          <a:xfrm>
            <a:off x="6385559" y="1051560"/>
            <a:ext cx="1993900" cy="1384300"/>
            <a:chOff x="6385559" y="1051560"/>
            <a:chExt cx="1993900" cy="1384300"/>
          </a:xfrm>
        </p:grpSpPr>
        <p:sp>
          <p:nvSpPr>
            <p:cNvPr id="14" name="object 14"/>
            <p:cNvSpPr/>
            <p:nvPr/>
          </p:nvSpPr>
          <p:spPr>
            <a:xfrm>
              <a:off x="6385547" y="1051559"/>
              <a:ext cx="1993900" cy="1384300"/>
            </a:xfrm>
            <a:custGeom>
              <a:avLst/>
              <a:gdLst/>
              <a:ahLst/>
              <a:cxnLst/>
              <a:rect l="l" t="t" r="r" b="b"/>
              <a:pathLst>
                <a:path w="1993900" h="1384300">
                  <a:moveTo>
                    <a:pt x="1993392" y="0"/>
                  </a:moveTo>
                  <a:lnTo>
                    <a:pt x="1767840" y="0"/>
                  </a:lnTo>
                  <a:lnTo>
                    <a:pt x="1767840" y="91440"/>
                  </a:lnTo>
                  <a:lnTo>
                    <a:pt x="1767840" y="1158240"/>
                  </a:lnTo>
                  <a:lnTo>
                    <a:pt x="91440" y="1158240"/>
                  </a:lnTo>
                  <a:lnTo>
                    <a:pt x="91440" y="91440"/>
                  </a:lnTo>
                  <a:lnTo>
                    <a:pt x="1767840" y="91440"/>
                  </a:lnTo>
                  <a:lnTo>
                    <a:pt x="1767840" y="0"/>
                  </a:lnTo>
                  <a:lnTo>
                    <a:pt x="0" y="0"/>
                  </a:lnTo>
                  <a:lnTo>
                    <a:pt x="0" y="91440"/>
                  </a:lnTo>
                  <a:lnTo>
                    <a:pt x="0" y="1158240"/>
                  </a:lnTo>
                  <a:lnTo>
                    <a:pt x="0" y="1384300"/>
                  </a:lnTo>
                  <a:lnTo>
                    <a:pt x="1993392" y="1384300"/>
                  </a:lnTo>
                  <a:lnTo>
                    <a:pt x="1993392" y="1158240"/>
                  </a:lnTo>
                  <a:lnTo>
                    <a:pt x="1993392" y="91440"/>
                  </a:lnTo>
                  <a:lnTo>
                    <a:pt x="1993392" y="0"/>
                  </a:lnTo>
                  <a:close/>
                </a:path>
              </a:pathLst>
            </a:custGeom>
            <a:solidFill>
              <a:srgbClr val="182129">
                <a:alpha val="30198"/>
              </a:srgbClr>
            </a:solidFill>
          </p:spPr>
          <p:txBody>
            <a:bodyPr wrap="square" lIns="0" tIns="0" rIns="0" bIns="0" rtlCol="0"/>
            <a:lstStyle/>
            <a:p>
              <a:endParaRPr/>
            </a:p>
          </p:txBody>
        </p:sp>
        <p:sp>
          <p:nvSpPr>
            <p:cNvPr id="15" name="object 15"/>
            <p:cNvSpPr/>
            <p:nvPr/>
          </p:nvSpPr>
          <p:spPr>
            <a:xfrm>
              <a:off x="6481762" y="1147762"/>
              <a:ext cx="1666875" cy="1057275"/>
            </a:xfrm>
            <a:custGeom>
              <a:avLst/>
              <a:gdLst/>
              <a:ahLst/>
              <a:cxnLst/>
              <a:rect l="l" t="t" r="r" b="b"/>
              <a:pathLst>
                <a:path w="1666875" h="1057275">
                  <a:moveTo>
                    <a:pt x="0" y="0"/>
                  </a:moveTo>
                  <a:lnTo>
                    <a:pt x="1666874" y="0"/>
                  </a:lnTo>
                  <a:lnTo>
                    <a:pt x="1666874" y="1057274"/>
                  </a:lnTo>
                  <a:lnTo>
                    <a:pt x="0" y="1057274"/>
                  </a:lnTo>
                  <a:lnTo>
                    <a:pt x="0" y="0"/>
                  </a:lnTo>
                  <a:close/>
                </a:path>
              </a:pathLst>
            </a:custGeom>
            <a:ln w="9524">
              <a:solidFill>
                <a:srgbClr val="000000"/>
              </a:solidFill>
            </a:ln>
          </p:spPr>
          <p:txBody>
            <a:bodyPr wrap="square" lIns="0" tIns="0" rIns="0" bIns="0" rtlCol="0"/>
            <a:lstStyle/>
            <a:p>
              <a:endParaRPr/>
            </a:p>
          </p:txBody>
        </p:sp>
      </p:grpSp>
      <p:sp>
        <p:nvSpPr>
          <p:cNvPr id="16" name="object 16"/>
          <p:cNvSpPr txBox="1"/>
          <p:nvPr/>
        </p:nvSpPr>
        <p:spPr>
          <a:xfrm>
            <a:off x="6486524" y="1216660"/>
            <a:ext cx="1657350" cy="983615"/>
          </a:xfrm>
          <a:prstGeom prst="rect">
            <a:avLst/>
          </a:prstGeom>
          <a:solidFill>
            <a:srgbClr val="FFFFFF"/>
          </a:solidFill>
        </p:spPr>
        <p:txBody>
          <a:bodyPr vert="horz" wrap="square" lIns="0" tIns="92710" rIns="0" bIns="0" rtlCol="0">
            <a:spAutoFit/>
          </a:bodyPr>
          <a:lstStyle/>
          <a:p>
            <a:pPr marL="4445" algn="ctr">
              <a:lnSpc>
                <a:spcPct val="100000"/>
              </a:lnSpc>
              <a:spcBef>
                <a:spcPts val="730"/>
              </a:spcBef>
            </a:pPr>
            <a:r>
              <a:rPr sz="3300" spc="-20" dirty="0">
                <a:solidFill>
                  <a:srgbClr val="252423"/>
                </a:solidFill>
                <a:latin typeface="Trebuchet MS"/>
                <a:cs typeface="Trebuchet MS"/>
              </a:rPr>
              <a:t>5009</a:t>
            </a:r>
            <a:endParaRPr sz="3300">
              <a:latin typeface="Trebuchet MS"/>
              <a:cs typeface="Trebuchet MS"/>
            </a:endParaRPr>
          </a:p>
          <a:p>
            <a:pPr marL="1905" algn="ctr">
              <a:lnSpc>
                <a:spcPct val="100000"/>
              </a:lnSpc>
              <a:spcBef>
                <a:spcPts val="415"/>
              </a:spcBef>
            </a:pPr>
            <a:r>
              <a:rPr sz="1400" b="1" dirty="0">
                <a:solidFill>
                  <a:srgbClr val="706E75"/>
                </a:solidFill>
                <a:latin typeface="Segoe UI"/>
                <a:cs typeface="Segoe UI"/>
              </a:rPr>
              <a:t>No.</a:t>
            </a:r>
            <a:r>
              <a:rPr sz="1400" b="1" spc="25" dirty="0">
                <a:solidFill>
                  <a:srgbClr val="706E75"/>
                </a:solidFill>
                <a:latin typeface="Segoe UI"/>
                <a:cs typeface="Segoe UI"/>
              </a:rPr>
              <a:t> </a:t>
            </a:r>
            <a:r>
              <a:rPr sz="1400" b="1" dirty="0">
                <a:solidFill>
                  <a:srgbClr val="706E75"/>
                </a:solidFill>
                <a:latin typeface="Segoe UI"/>
                <a:cs typeface="Segoe UI"/>
              </a:rPr>
              <a:t>of</a:t>
            </a:r>
            <a:r>
              <a:rPr sz="1400" b="1" spc="20" dirty="0">
                <a:solidFill>
                  <a:srgbClr val="706E75"/>
                </a:solidFill>
                <a:latin typeface="Segoe UI"/>
                <a:cs typeface="Segoe UI"/>
              </a:rPr>
              <a:t> </a:t>
            </a:r>
            <a:r>
              <a:rPr sz="1400" b="1" spc="-10" dirty="0">
                <a:solidFill>
                  <a:srgbClr val="706E75"/>
                </a:solidFill>
                <a:latin typeface="Segoe UI"/>
                <a:cs typeface="Segoe UI"/>
              </a:rPr>
              <a:t>Customers</a:t>
            </a:r>
            <a:endParaRPr sz="1400">
              <a:latin typeface="Segoe UI"/>
              <a:cs typeface="Segoe UI"/>
            </a:endParaRPr>
          </a:p>
        </p:txBody>
      </p:sp>
      <p:grpSp>
        <p:nvGrpSpPr>
          <p:cNvPr id="17" name="object 17"/>
          <p:cNvGrpSpPr/>
          <p:nvPr/>
        </p:nvGrpSpPr>
        <p:grpSpPr>
          <a:xfrm>
            <a:off x="8366759" y="1051560"/>
            <a:ext cx="1993900" cy="1310640"/>
            <a:chOff x="8366759" y="1051560"/>
            <a:chExt cx="1993900" cy="1310640"/>
          </a:xfrm>
        </p:grpSpPr>
        <p:sp>
          <p:nvSpPr>
            <p:cNvPr id="18" name="object 18"/>
            <p:cNvSpPr/>
            <p:nvPr/>
          </p:nvSpPr>
          <p:spPr>
            <a:xfrm>
              <a:off x="8366747" y="1051559"/>
              <a:ext cx="1993900" cy="1310640"/>
            </a:xfrm>
            <a:custGeom>
              <a:avLst/>
              <a:gdLst/>
              <a:ahLst/>
              <a:cxnLst/>
              <a:rect l="l" t="t" r="r" b="b"/>
              <a:pathLst>
                <a:path w="1993900" h="1310639">
                  <a:moveTo>
                    <a:pt x="1993392" y="0"/>
                  </a:moveTo>
                  <a:lnTo>
                    <a:pt x="1767840" y="0"/>
                  </a:lnTo>
                  <a:lnTo>
                    <a:pt x="1767840" y="91440"/>
                  </a:lnTo>
                  <a:lnTo>
                    <a:pt x="1767840" y="1158240"/>
                  </a:lnTo>
                  <a:lnTo>
                    <a:pt x="91440" y="1158240"/>
                  </a:lnTo>
                  <a:lnTo>
                    <a:pt x="91440" y="91440"/>
                  </a:lnTo>
                  <a:lnTo>
                    <a:pt x="1767840" y="91440"/>
                  </a:lnTo>
                  <a:lnTo>
                    <a:pt x="1767840" y="0"/>
                  </a:lnTo>
                  <a:lnTo>
                    <a:pt x="0" y="0"/>
                  </a:lnTo>
                  <a:lnTo>
                    <a:pt x="0" y="91440"/>
                  </a:lnTo>
                  <a:lnTo>
                    <a:pt x="0" y="1158240"/>
                  </a:lnTo>
                  <a:lnTo>
                    <a:pt x="0" y="1310640"/>
                  </a:lnTo>
                  <a:lnTo>
                    <a:pt x="1993392" y="1310640"/>
                  </a:lnTo>
                  <a:lnTo>
                    <a:pt x="1993392" y="1158240"/>
                  </a:lnTo>
                  <a:lnTo>
                    <a:pt x="1993392" y="91440"/>
                  </a:lnTo>
                  <a:lnTo>
                    <a:pt x="1993392" y="0"/>
                  </a:lnTo>
                  <a:close/>
                </a:path>
              </a:pathLst>
            </a:custGeom>
            <a:solidFill>
              <a:srgbClr val="182129">
                <a:alpha val="30198"/>
              </a:srgbClr>
            </a:solidFill>
          </p:spPr>
          <p:txBody>
            <a:bodyPr wrap="square" lIns="0" tIns="0" rIns="0" bIns="0" rtlCol="0"/>
            <a:lstStyle/>
            <a:p>
              <a:endParaRPr/>
            </a:p>
          </p:txBody>
        </p:sp>
        <p:sp>
          <p:nvSpPr>
            <p:cNvPr id="19" name="object 19"/>
            <p:cNvSpPr/>
            <p:nvPr/>
          </p:nvSpPr>
          <p:spPr>
            <a:xfrm>
              <a:off x="8462962" y="1147762"/>
              <a:ext cx="1666875" cy="1057275"/>
            </a:xfrm>
            <a:custGeom>
              <a:avLst/>
              <a:gdLst/>
              <a:ahLst/>
              <a:cxnLst/>
              <a:rect l="l" t="t" r="r" b="b"/>
              <a:pathLst>
                <a:path w="1666875" h="1057275">
                  <a:moveTo>
                    <a:pt x="0" y="0"/>
                  </a:moveTo>
                  <a:lnTo>
                    <a:pt x="1666874" y="0"/>
                  </a:lnTo>
                  <a:lnTo>
                    <a:pt x="1666874" y="1057274"/>
                  </a:lnTo>
                  <a:lnTo>
                    <a:pt x="0" y="1057274"/>
                  </a:lnTo>
                  <a:lnTo>
                    <a:pt x="0" y="0"/>
                  </a:lnTo>
                  <a:close/>
                </a:path>
              </a:pathLst>
            </a:custGeom>
            <a:ln w="9524">
              <a:solidFill>
                <a:srgbClr val="000000"/>
              </a:solidFill>
            </a:ln>
          </p:spPr>
          <p:txBody>
            <a:bodyPr wrap="square" lIns="0" tIns="0" rIns="0" bIns="0" rtlCol="0"/>
            <a:lstStyle/>
            <a:p>
              <a:endParaRPr/>
            </a:p>
          </p:txBody>
        </p:sp>
      </p:grpSp>
      <p:sp>
        <p:nvSpPr>
          <p:cNvPr id="20" name="object 20"/>
          <p:cNvSpPr txBox="1"/>
          <p:nvPr/>
        </p:nvSpPr>
        <p:spPr>
          <a:xfrm>
            <a:off x="8467725" y="1216660"/>
            <a:ext cx="1662430" cy="983615"/>
          </a:xfrm>
          <a:prstGeom prst="rect">
            <a:avLst/>
          </a:prstGeom>
          <a:solidFill>
            <a:srgbClr val="FFFFFF"/>
          </a:solidFill>
        </p:spPr>
        <p:txBody>
          <a:bodyPr vert="horz" wrap="square" lIns="0" tIns="111760" rIns="0" bIns="0" rtlCol="0">
            <a:spAutoFit/>
          </a:bodyPr>
          <a:lstStyle/>
          <a:p>
            <a:pPr algn="ctr">
              <a:lnSpc>
                <a:spcPct val="100000"/>
              </a:lnSpc>
              <a:spcBef>
                <a:spcPts val="880"/>
              </a:spcBef>
            </a:pPr>
            <a:r>
              <a:rPr sz="3300" spc="-20" dirty="0">
                <a:solidFill>
                  <a:srgbClr val="252423"/>
                </a:solidFill>
                <a:latin typeface="Trebuchet MS"/>
                <a:cs typeface="Trebuchet MS"/>
              </a:rPr>
              <a:t>2207</a:t>
            </a:r>
            <a:endParaRPr sz="3300">
              <a:latin typeface="Trebuchet MS"/>
              <a:cs typeface="Trebuchet MS"/>
            </a:endParaRPr>
          </a:p>
          <a:p>
            <a:pPr algn="ctr">
              <a:lnSpc>
                <a:spcPct val="100000"/>
              </a:lnSpc>
              <a:spcBef>
                <a:spcPts val="315"/>
              </a:spcBef>
            </a:pPr>
            <a:r>
              <a:rPr sz="1200" b="1" dirty="0">
                <a:solidFill>
                  <a:srgbClr val="706E75"/>
                </a:solidFill>
                <a:latin typeface="Segoe UI"/>
                <a:cs typeface="Segoe UI"/>
              </a:rPr>
              <a:t>Repeated</a:t>
            </a:r>
            <a:r>
              <a:rPr sz="1200" b="1" spc="-20" dirty="0">
                <a:solidFill>
                  <a:srgbClr val="706E75"/>
                </a:solidFill>
                <a:latin typeface="Segoe UI"/>
                <a:cs typeface="Segoe UI"/>
              </a:rPr>
              <a:t> </a:t>
            </a:r>
            <a:r>
              <a:rPr sz="1200" b="1" spc="-10" dirty="0">
                <a:solidFill>
                  <a:srgbClr val="706E75"/>
                </a:solidFill>
                <a:latin typeface="Segoe UI"/>
                <a:cs typeface="Segoe UI"/>
              </a:rPr>
              <a:t>Customers</a:t>
            </a:r>
            <a:endParaRPr sz="1200">
              <a:latin typeface="Segoe UI"/>
              <a:cs typeface="Segoe UI"/>
            </a:endParaRPr>
          </a:p>
        </p:txBody>
      </p:sp>
      <p:grpSp>
        <p:nvGrpSpPr>
          <p:cNvPr id="21" name="object 21"/>
          <p:cNvGrpSpPr/>
          <p:nvPr/>
        </p:nvGrpSpPr>
        <p:grpSpPr>
          <a:xfrm>
            <a:off x="10347959" y="1051560"/>
            <a:ext cx="2072639" cy="1384300"/>
            <a:chOff x="10347959" y="1051560"/>
            <a:chExt cx="2072639" cy="1384300"/>
          </a:xfrm>
        </p:grpSpPr>
        <p:sp>
          <p:nvSpPr>
            <p:cNvPr id="22" name="object 22"/>
            <p:cNvSpPr/>
            <p:nvPr/>
          </p:nvSpPr>
          <p:spPr>
            <a:xfrm>
              <a:off x="10347947" y="1051559"/>
              <a:ext cx="2072639" cy="1384300"/>
            </a:xfrm>
            <a:custGeom>
              <a:avLst/>
              <a:gdLst/>
              <a:ahLst/>
              <a:cxnLst/>
              <a:rect l="l" t="t" r="r" b="b"/>
              <a:pathLst>
                <a:path w="2072640" h="1384300">
                  <a:moveTo>
                    <a:pt x="2072640" y="0"/>
                  </a:moveTo>
                  <a:lnTo>
                    <a:pt x="1920240" y="0"/>
                  </a:lnTo>
                  <a:lnTo>
                    <a:pt x="1920240" y="91440"/>
                  </a:lnTo>
                  <a:lnTo>
                    <a:pt x="1920240" y="1158240"/>
                  </a:lnTo>
                  <a:lnTo>
                    <a:pt x="91440" y="1158240"/>
                  </a:lnTo>
                  <a:lnTo>
                    <a:pt x="91440" y="91440"/>
                  </a:lnTo>
                  <a:lnTo>
                    <a:pt x="1920240" y="91440"/>
                  </a:lnTo>
                  <a:lnTo>
                    <a:pt x="1920240" y="0"/>
                  </a:lnTo>
                  <a:lnTo>
                    <a:pt x="0" y="0"/>
                  </a:lnTo>
                  <a:lnTo>
                    <a:pt x="0" y="91440"/>
                  </a:lnTo>
                  <a:lnTo>
                    <a:pt x="0" y="1158240"/>
                  </a:lnTo>
                  <a:lnTo>
                    <a:pt x="0" y="1384300"/>
                  </a:lnTo>
                  <a:lnTo>
                    <a:pt x="2072640" y="1384300"/>
                  </a:lnTo>
                  <a:lnTo>
                    <a:pt x="2072640" y="1158240"/>
                  </a:lnTo>
                  <a:lnTo>
                    <a:pt x="2072640" y="91440"/>
                  </a:lnTo>
                  <a:lnTo>
                    <a:pt x="2072640" y="0"/>
                  </a:lnTo>
                  <a:close/>
                </a:path>
              </a:pathLst>
            </a:custGeom>
            <a:solidFill>
              <a:srgbClr val="182129">
                <a:alpha val="30198"/>
              </a:srgbClr>
            </a:solidFill>
          </p:spPr>
          <p:txBody>
            <a:bodyPr wrap="square" lIns="0" tIns="0" rIns="0" bIns="0" rtlCol="0"/>
            <a:lstStyle/>
            <a:p>
              <a:endParaRPr/>
            </a:p>
          </p:txBody>
        </p:sp>
        <p:sp>
          <p:nvSpPr>
            <p:cNvPr id="23" name="object 23"/>
            <p:cNvSpPr/>
            <p:nvPr/>
          </p:nvSpPr>
          <p:spPr>
            <a:xfrm>
              <a:off x="10444162" y="1147762"/>
              <a:ext cx="1819275" cy="1057275"/>
            </a:xfrm>
            <a:custGeom>
              <a:avLst/>
              <a:gdLst/>
              <a:ahLst/>
              <a:cxnLst/>
              <a:rect l="l" t="t" r="r" b="b"/>
              <a:pathLst>
                <a:path w="1819275" h="1057275">
                  <a:moveTo>
                    <a:pt x="0" y="0"/>
                  </a:moveTo>
                  <a:lnTo>
                    <a:pt x="1819274" y="0"/>
                  </a:lnTo>
                  <a:lnTo>
                    <a:pt x="1819274" y="1057274"/>
                  </a:lnTo>
                  <a:lnTo>
                    <a:pt x="0" y="1057274"/>
                  </a:lnTo>
                  <a:lnTo>
                    <a:pt x="0" y="0"/>
                  </a:lnTo>
                  <a:close/>
                </a:path>
              </a:pathLst>
            </a:custGeom>
            <a:ln w="9524">
              <a:solidFill>
                <a:srgbClr val="000000"/>
              </a:solidFill>
            </a:ln>
          </p:spPr>
          <p:txBody>
            <a:bodyPr wrap="square" lIns="0" tIns="0" rIns="0" bIns="0" rtlCol="0"/>
            <a:lstStyle/>
            <a:p>
              <a:endParaRPr/>
            </a:p>
          </p:txBody>
        </p:sp>
      </p:grpSp>
      <p:sp>
        <p:nvSpPr>
          <p:cNvPr id="24" name="object 24"/>
          <p:cNvSpPr txBox="1"/>
          <p:nvPr/>
        </p:nvSpPr>
        <p:spPr>
          <a:xfrm>
            <a:off x="10448924" y="1216660"/>
            <a:ext cx="1809750" cy="983615"/>
          </a:xfrm>
          <a:prstGeom prst="rect">
            <a:avLst/>
          </a:prstGeom>
          <a:solidFill>
            <a:srgbClr val="FFFFFF"/>
          </a:solidFill>
        </p:spPr>
        <p:txBody>
          <a:bodyPr vert="horz" wrap="square" lIns="0" tIns="116839" rIns="0" bIns="0" rtlCol="0">
            <a:spAutoFit/>
          </a:bodyPr>
          <a:lstStyle/>
          <a:p>
            <a:pPr algn="ctr">
              <a:lnSpc>
                <a:spcPct val="100000"/>
              </a:lnSpc>
              <a:spcBef>
                <a:spcPts val="919"/>
              </a:spcBef>
            </a:pPr>
            <a:r>
              <a:rPr sz="3300" spc="-25" dirty="0">
                <a:solidFill>
                  <a:srgbClr val="252423"/>
                </a:solidFill>
                <a:latin typeface="Trebuchet MS"/>
                <a:cs typeface="Trebuchet MS"/>
              </a:rPr>
              <a:t>44%</a:t>
            </a:r>
            <a:endParaRPr sz="3300">
              <a:latin typeface="Trebuchet MS"/>
              <a:cs typeface="Trebuchet MS"/>
            </a:endParaRPr>
          </a:p>
          <a:p>
            <a:pPr algn="ctr">
              <a:lnSpc>
                <a:spcPct val="100000"/>
              </a:lnSpc>
              <a:spcBef>
                <a:spcPts val="340"/>
              </a:spcBef>
            </a:pPr>
            <a:r>
              <a:rPr sz="1100" b="1" dirty="0">
                <a:solidFill>
                  <a:srgbClr val="706E75"/>
                </a:solidFill>
                <a:latin typeface="Segoe UI"/>
                <a:cs typeface="Segoe UI"/>
              </a:rPr>
              <a:t>Customers</a:t>
            </a:r>
            <a:r>
              <a:rPr sz="1100" b="1" spc="95" dirty="0">
                <a:solidFill>
                  <a:srgbClr val="706E75"/>
                </a:solidFill>
                <a:latin typeface="Segoe UI"/>
                <a:cs typeface="Segoe UI"/>
              </a:rPr>
              <a:t> </a:t>
            </a:r>
            <a:r>
              <a:rPr sz="1100" b="1" dirty="0">
                <a:solidFill>
                  <a:srgbClr val="706E75"/>
                </a:solidFill>
                <a:latin typeface="Segoe UI"/>
                <a:cs typeface="Segoe UI"/>
              </a:rPr>
              <a:t>Retention</a:t>
            </a:r>
            <a:r>
              <a:rPr sz="1100" b="1" spc="60" dirty="0">
                <a:solidFill>
                  <a:srgbClr val="706E75"/>
                </a:solidFill>
                <a:latin typeface="Segoe UI"/>
                <a:cs typeface="Segoe UI"/>
              </a:rPr>
              <a:t> </a:t>
            </a:r>
            <a:r>
              <a:rPr sz="1100" b="1" spc="-25" dirty="0">
                <a:solidFill>
                  <a:srgbClr val="706E75"/>
                </a:solidFill>
                <a:latin typeface="Segoe UI"/>
                <a:cs typeface="Segoe UI"/>
              </a:rPr>
              <a:t>R…</a:t>
            </a:r>
            <a:endParaRPr sz="1100">
              <a:latin typeface="Segoe UI"/>
              <a:cs typeface="Segoe UI"/>
            </a:endParaRPr>
          </a:p>
        </p:txBody>
      </p:sp>
      <p:sp>
        <p:nvSpPr>
          <p:cNvPr id="25" name="object 25"/>
          <p:cNvSpPr txBox="1"/>
          <p:nvPr/>
        </p:nvSpPr>
        <p:spPr>
          <a:xfrm>
            <a:off x="1501774" y="2323307"/>
            <a:ext cx="1565910" cy="240029"/>
          </a:xfrm>
          <a:prstGeom prst="rect">
            <a:avLst/>
          </a:prstGeom>
        </p:spPr>
        <p:txBody>
          <a:bodyPr vert="horz" wrap="square" lIns="0" tIns="13335" rIns="0" bIns="0" rtlCol="0">
            <a:spAutoFit/>
          </a:bodyPr>
          <a:lstStyle/>
          <a:p>
            <a:pPr marL="12700">
              <a:lnSpc>
                <a:spcPct val="100000"/>
              </a:lnSpc>
              <a:spcBef>
                <a:spcPts val="105"/>
              </a:spcBef>
            </a:pPr>
            <a:r>
              <a:rPr sz="1400" spc="-45" dirty="0">
                <a:latin typeface="Tahoma"/>
                <a:cs typeface="Tahoma"/>
              </a:rPr>
              <a:t>Customers</a:t>
            </a:r>
            <a:r>
              <a:rPr sz="1400" spc="-80" dirty="0">
                <a:latin typeface="Tahoma"/>
                <a:cs typeface="Tahoma"/>
              </a:rPr>
              <a:t> </a:t>
            </a:r>
            <a:r>
              <a:rPr sz="1400" spc="-85" dirty="0">
                <a:latin typeface="Tahoma"/>
                <a:cs typeface="Tahoma"/>
              </a:rPr>
              <a:t>by</a:t>
            </a:r>
            <a:r>
              <a:rPr sz="1400" spc="-75" dirty="0">
                <a:latin typeface="Tahoma"/>
                <a:cs typeface="Tahoma"/>
              </a:rPr>
              <a:t> </a:t>
            </a:r>
            <a:r>
              <a:rPr sz="1400" spc="-35" dirty="0">
                <a:latin typeface="Tahoma"/>
                <a:cs typeface="Tahoma"/>
              </a:rPr>
              <a:t>Market</a:t>
            </a:r>
            <a:endParaRPr sz="1400">
              <a:latin typeface="Tahoma"/>
              <a:cs typeface="Tahoma"/>
            </a:endParaRPr>
          </a:p>
        </p:txBody>
      </p:sp>
      <p:grpSp>
        <p:nvGrpSpPr>
          <p:cNvPr id="26" name="object 26"/>
          <p:cNvGrpSpPr/>
          <p:nvPr/>
        </p:nvGrpSpPr>
        <p:grpSpPr>
          <a:xfrm>
            <a:off x="1239163" y="2739718"/>
            <a:ext cx="1379220" cy="1410970"/>
            <a:chOff x="1239163" y="2739718"/>
            <a:chExt cx="1379220" cy="1410970"/>
          </a:xfrm>
        </p:grpSpPr>
        <p:sp>
          <p:nvSpPr>
            <p:cNvPr id="27" name="object 27"/>
            <p:cNvSpPr/>
            <p:nvPr/>
          </p:nvSpPr>
          <p:spPr>
            <a:xfrm>
              <a:off x="1976437" y="2801431"/>
              <a:ext cx="641985" cy="916940"/>
            </a:xfrm>
            <a:custGeom>
              <a:avLst/>
              <a:gdLst/>
              <a:ahLst/>
              <a:cxnLst/>
              <a:rect l="l" t="t" r="r" b="b"/>
              <a:pathLst>
                <a:path w="641985" h="916939">
                  <a:moveTo>
                    <a:pt x="579920" y="916939"/>
                  </a:moveTo>
                  <a:lnTo>
                    <a:pt x="347952" y="806906"/>
                  </a:lnTo>
                  <a:lnTo>
                    <a:pt x="351415" y="799605"/>
                  </a:lnTo>
                  <a:lnTo>
                    <a:pt x="354645" y="792202"/>
                  </a:lnTo>
                  <a:lnTo>
                    <a:pt x="368437" y="754245"/>
                  </a:lnTo>
                  <a:lnTo>
                    <a:pt x="379630" y="707108"/>
                  </a:lnTo>
                  <a:lnTo>
                    <a:pt x="384819" y="658939"/>
                  </a:lnTo>
                  <a:lnTo>
                    <a:pt x="385131" y="634705"/>
                  </a:lnTo>
                  <a:lnTo>
                    <a:pt x="384897" y="626632"/>
                  </a:lnTo>
                  <a:lnTo>
                    <a:pt x="381188" y="586418"/>
                  </a:lnTo>
                  <a:lnTo>
                    <a:pt x="371214" y="539008"/>
                  </a:lnTo>
                  <a:lnTo>
                    <a:pt x="355368" y="493225"/>
                  </a:lnTo>
                  <a:lnTo>
                    <a:pt x="333900" y="449793"/>
                  </a:lnTo>
                  <a:lnTo>
                    <a:pt x="307150" y="409399"/>
                  </a:lnTo>
                  <a:lnTo>
                    <a:pt x="275542" y="372682"/>
                  </a:lnTo>
                  <a:lnTo>
                    <a:pt x="239574" y="340224"/>
                  </a:lnTo>
                  <a:lnTo>
                    <a:pt x="199817" y="312537"/>
                  </a:lnTo>
                  <a:lnTo>
                    <a:pt x="156899" y="290060"/>
                  </a:lnTo>
                  <a:lnTo>
                    <a:pt x="111499" y="273147"/>
                  </a:lnTo>
                  <a:lnTo>
                    <a:pt x="64335" y="262068"/>
                  </a:lnTo>
                  <a:lnTo>
                    <a:pt x="16153" y="256996"/>
                  </a:lnTo>
                  <a:lnTo>
                    <a:pt x="0" y="256742"/>
                  </a:lnTo>
                  <a:lnTo>
                    <a:pt x="0" y="0"/>
                  </a:lnTo>
                  <a:lnTo>
                    <a:pt x="40364" y="1270"/>
                  </a:lnTo>
                  <a:lnTo>
                    <a:pt x="80568" y="5076"/>
                  </a:lnTo>
                  <a:lnTo>
                    <a:pt x="120454" y="11404"/>
                  </a:lnTo>
                  <a:lnTo>
                    <a:pt x="159863" y="20226"/>
                  </a:lnTo>
                  <a:lnTo>
                    <a:pt x="198639" y="31510"/>
                  </a:lnTo>
                  <a:lnTo>
                    <a:pt x="236628" y="45210"/>
                  </a:lnTo>
                  <a:lnTo>
                    <a:pt x="273681" y="61272"/>
                  </a:lnTo>
                  <a:lnTo>
                    <a:pt x="309651" y="79632"/>
                  </a:lnTo>
                  <a:lnTo>
                    <a:pt x="344394" y="100218"/>
                  </a:lnTo>
                  <a:lnTo>
                    <a:pt x="377775" y="122948"/>
                  </a:lnTo>
                  <a:lnTo>
                    <a:pt x="409659" y="147732"/>
                  </a:lnTo>
                  <a:lnTo>
                    <a:pt x="439922" y="174473"/>
                  </a:lnTo>
                  <a:lnTo>
                    <a:pt x="468444" y="203063"/>
                  </a:lnTo>
                  <a:lnTo>
                    <a:pt x="495111" y="233391"/>
                  </a:lnTo>
                  <a:lnTo>
                    <a:pt x="519818" y="265335"/>
                  </a:lnTo>
                  <a:lnTo>
                    <a:pt x="542467" y="298770"/>
                  </a:lnTo>
                  <a:lnTo>
                    <a:pt x="562969" y="333564"/>
                  </a:lnTo>
                  <a:lnTo>
                    <a:pt x="581243" y="369577"/>
                  </a:lnTo>
                  <a:lnTo>
                    <a:pt x="597215" y="406669"/>
                  </a:lnTo>
                  <a:lnTo>
                    <a:pt x="610823" y="444691"/>
                  </a:lnTo>
                  <a:lnTo>
                    <a:pt x="622013" y="483495"/>
                  </a:lnTo>
                  <a:lnTo>
                    <a:pt x="630741" y="522925"/>
                  </a:lnTo>
                  <a:lnTo>
                    <a:pt x="636971" y="562825"/>
                  </a:lnTo>
                  <a:lnTo>
                    <a:pt x="640680" y="603039"/>
                  </a:lnTo>
                  <a:lnTo>
                    <a:pt x="641853" y="643406"/>
                  </a:lnTo>
                  <a:lnTo>
                    <a:pt x="641487" y="663598"/>
                  </a:lnTo>
                  <a:lnTo>
                    <a:pt x="638850" y="703896"/>
                  </a:lnTo>
                  <a:lnTo>
                    <a:pt x="633684" y="743948"/>
                  </a:lnTo>
                  <a:lnTo>
                    <a:pt x="626009" y="783597"/>
                  </a:lnTo>
                  <a:lnTo>
                    <a:pt x="615856" y="822684"/>
                  </a:lnTo>
                  <a:lnTo>
                    <a:pt x="603266" y="861056"/>
                  </a:lnTo>
                  <a:lnTo>
                    <a:pt x="588287" y="898559"/>
                  </a:lnTo>
                  <a:lnTo>
                    <a:pt x="579920" y="916939"/>
                  </a:lnTo>
                  <a:close/>
                </a:path>
              </a:pathLst>
            </a:custGeom>
            <a:solidFill>
              <a:srgbClr val="364A58"/>
            </a:solidFill>
          </p:spPr>
          <p:txBody>
            <a:bodyPr wrap="square" lIns="0" tIns="0" rIns="0" bIns="0" rtlCol="0"/>
            <a:lstStyle/>
            <a:p>
              <a:endParaRPr/>
            </a:p>
          </p:txBody>
        </p:sp>
        <p:sp>
          <p:nvSpPr>
            <p:cNvPr id="28" name="object 28"/>
            <p:cNvSpPr/>
            <p:nvPr/>
          </p:nvSpPr>
          <p:spPr>
            <a:xfrm>
              <a:off x="1581564" y="3608337"/>
              <a:ext cx="975360" cy="476884"/>
            </a:xfrm>
            <a:custGeom>
              <a:avLst/>
              <a:gdLst/>
              <a:ahLst/>
              <a:cxnLst/>
              <a:rect l="l" t="t" r="r" b="b"/>
              <a:pathLst>
                <a:path w="975360" h="476885">
                  <a:moveTo>
                    <a:pt x="400521" y="476780"/>
                  </a:moveTo>
                  <a:lnTo>
                    <a:pt x="346695" y="474994"/>
                  </a:lnTo>
                  <a:lnTo>
                    <a:pt x="293208" y="468703"/>
                  </a:lnTo>
                  <a:lnTo>
                    <a:pt x="240437" y="457949"/>
                  </a:lnTo>
                  <a:lnTo>
                    <a:pt x="188753" y="442809"/>
                  </a:lnTo>
                  <a:lnTo>
                    <a:pt x="138520" y="423390"/>
                  </a:lnTo>
                  <a:lnTo>
                    <a:pt x="90093" y="399828"/>
                  </a:lnTo>
                  <a:lnTo>
                    <a:pt x="43810" y="372289"/>
                  </a:lnTo>
                  <a:lnTo>
                    <a:pt x="0" y="340967"/>
                  </a:lnTo>
                  <a:lnTo>
                    <a:pt x="157949" y="138560"/>
                  </a:lnTo>
                  <a:lnTo>
                    <a:pt x="166538" y="145071"/>
                  </a:lnTo>
                  <a:lnTo>
                    <a:pt x="175298" y="151335"/>
                  </a:lnTo>
                  <a:lnTo>
                    <a:pt x="212004" y="173877"/>
                  </a:lnTo>
                  <a:lnTo>
                    <a:pt x="250998" y="192179"/>
                  </a:lnTo>
                  <a:lnTo>
                    <a:pt x="291791" y="206011"/>
                  </a:lnTo>
                  <a:lnTo>
                    <a:pt x="333874" y="215202"/>
                  </a:lnTo>
                  <a:lnTo>
                    <a:pt x="376720" y="219635"/>
                  </a:lnTo>
                  <a:lnTo>
                    <a:pt x="398262" y="220048"/>
                  </a:lnTo>
                  <a:lnTo>
                    <a:pt x="409037" y="219802"/>
                  </a:lnTo>
                  <a:lnTo>
                    <a:pt x="451927" y="215813"/>
                  </a:lnTo>
                  <a:lnTo>
                    <a:pt x="494103" y="207059"/>
                  </a:lnTo>
                  <a:lnTo>
                    <a:pt x="535037" y="193650"/>
                  </a:lnTo>
                  <a:lnTo>
                    <a:pt x="574218" y="175753"/>
                  </a:lnTo>
                  <a:lnTo>
                    <a:pt x="611155" y="153593"/>
                  </a:lnTo>
                  <a:lnTo>
                    <a:pt x="645387" y="127447"/>
                  </a:lnTo>
                  <a:lnTo>
                    <a:pt x="676484" y="97641"/>
                  </a:lnTo>
                  <a:lnTo>
                    <a:pt x="704059" y="64549"/>
                  </a:lnTo>
                  <a:lnTo>
                    <a:pt x="727765" y="28585"/>
                  </a:lnTo>
                  <a:lnTo>
                    <a:pt x="742824" y="0"/>
                  </a:lnTo>
                  <a:lnTo>
                    <a:pt x="974792" y="110033"/>
                  </a:lnTo>
                  <a:lnTo>
                    <a:pt x="949690" y="157681"/>
                  </a:lnTo>
                  <a:lnTo>
                    <a:pt x="920682" y="203057"/>
                  </a:lnTo>
                  <a:lnTo>
                    <a:pt x="887971" y="245841"/>
                  </a:lnTo>
                  <a:lnTo>
                    <a:pt x="851790" y="285732"/>
                  </a:lnTo>
                  <a:lnTo>
                    <a:pt x="812391" y="322450"/>
                  </a:lnTo>
                  <a:lnTo>
                    <a:pt x="770053" y="355735"/>
                  </a:lnTo>
                  <a:lnTo>
                    <a:pt x="725074" y="385354"/>
                  </a:lnTo>
                  <a:lnTo>
                    <a:pt x="677770" y="411098"/>
                  </a:lnTo>
                  <a:lnTo>
                    <a:pt x="628474" y="432786"/>
                  </a:lnTo>
                  <a:lnTo>
                    <a:pt x="577533" y="450265"/>
                  </a:lnTo>
                  <a:lnTo>
                    <a:pt x="525307" y="463412"/>
                  </a:lnTo>
                  <a:lnTo>
                    <a:pt x="472162" y="472134"/>
                  </a:lnTo>
                  <a:lnTo>
                    <a:pt x="418473" y="476371"/>
                  </a:lnTo>
                  <a:lnTo>
                    <a:pt x="400521" y="476780"/>
                  </a:lnTo>
                  <a:close/>
                </a:path>
              </a:pathLst>
            </a:custGeom>
            <a:solidFill>
              <a:srgbClr val="C380A6"/>
            </a:solidFill>
          </p:spPr>
          <p:txBody>
            <a:bodyPr wrap="square" lIns="0" tIns="0" rIns="0" bIns="0" rtlCol="0"/>
            <a:lstStyle/>
            <a:p>
              <a:endParaRPr/>
            </a:p>
          </p:txBody>
        </p:sp>
        <p:sp>
          <p:nvSpPr>
            <p:cNvPr id="29" name="object 29"/>
            <p:cNvSpPr/>
            <p:nvPr/>
          </p:nvSpPr>
          <p:spPr>
            <a:xfrm>
              <a:off x="1334588" y="3106534"/>
              <a:ext cx="405130" cy="843280"/>
            </a:xfrm>
            <a:custGeom>
              <a:avLst/>
              <a:gdLst/>
              <a:ahLst/>
              <a:cxnLst/>
              <a:rect l="l" t="t" r="r" b="b"/>
              <a:pathLst>
                <a:path w="405130" h="843279">
                  <a:moveTo>
                    <a:pt x="246976" y="842770"/>
                  </a:moveTo>
                  <a:lnTo>
                    <a:pt x="213289" y="814576"/>
                  </a:lnTo>
                  <a:lnTo>
                    <a:pt x="181604" y="784138"/>
                  </a:lnTo>
                  <a:lnTo>
                    <a:pt x="152076" y="751604"/>
                  </a:lnTo>
                  <a:lnTo>
                    <a:pt x="124848" y="717132"/>
                  </a:lnTo>
                  <a:lnTo>
                    <a:pt x="100040" y="680879"/>
                  </a:lnTo>
                  <a:lnTo>
                    <a:pt x="77767" y="643007"/>
                  </a:lnTo>
                  <a:lnTo>
                    <a:pt x="58138" y="603700"/>
                  </a:lnTo>
                  <a:lnTo>
                    <a:pt x="41246" y="563149"/>
                  </a:lnTo>
                  <a:lnTo>
                    <a:pt x="27167" y="521537"/>
                  </a:lnTo>
                  <a:lnTo>
                    <a:pt x="15965" y="479053"/>
                  </a:lnTo>
                  <a:lnTo>
                    <a:pt x="7697" y="435902"/>
                  </a:lnTo>
                  <a:lnTo>
                    <a:pt x="2400" y="392294"/>
                  </a:lnTo>
                  <a:lnTo>
                    <a:pt x="99" y="348426"/>
                  </a:lnTo>
                  <a:lnTo>
                    <a:pt x="0" y="333776"/>
                  </a:lnTo>
                  <a:lnTo>
                    <a:pt x="234" y="319127"/>
                  </a:lnTo>
                  <a:lnTo>
                    <a:pt x="2943" y="275283"/>
                  </a:lnTo>
                  <a:lnTo>
                    <a:pt x="8643" y="231726"/>
                  </a:lnTo>
                  <a:lnTo>
                    <a:pt x="17312" y="188653"/>
                  </a:lnTo>
                  <a:lnTo>
                    <a:pt x="28907" y="146275"/>
                  </a:lnTo>
                  <a:lnTo>
                    <a:pt x="43371" y="104796"/>
                  </a:lnTo>
                  <a:lnTo>
                    <a:pt x="60638" y="64403"/>
                  </a:lnTo>
                  <a:lnTo>
                    <a:pt x="80632" y="25280"/>
                  </a:lnTo>
                  <a:lnTo>
                    <a:pt x="95427" y="0"/>
                  </a:lnTo>
                  <a:lnTo>
                    <a:pt x="313995" y="134701"/>
                  </a:lnTo>
                  <a:lnTo>
                    <a:pt x="309469" y="142236"/>
                  </a:lnTo>
                  <a:lnTo>
                    <a:pt x="305118" y="149869"/>
                  </a:lnTo>
                  <a:lnTo>
                    <a:pt x="286032" y="189419"/>
                  </a:lnTo>
                  <a:lnTo>
                    <a:pt x="271571" y="230889"/>
                  </a:lnTo>
                  <a:lnTo>
                    <a:pt x="261925" y="273736"/>
                  </a:lnTo>
                  <a:lnTo>
                    <a:pt x="257221" y="317398"/>
                  </a:lnTo>
                  <a:lnTo>
                    <a:pt x="256739" y="334966"/>
                  </a:lnTo>
                  <a:lnTo>
                    <a:pt x="256798" y="343756"/>
                  </a:lnTo>
                  <a:lnTo>
                    <a:pt x="260099" y="387547"/>
                  </a:lnTo>
                  <a:lnTo>
                    <a:pt x="268364" y="430677"/>
                  </a:lnTo>
                  <a:lnTo>
                    <a:pt x="281487" y="472590"/>
                  </a:lnTo>
                  <a:lnTo>
                    <a:pt x="299296" y="512736"/>
                  </a:lnTo>
                  <a:lnTo>
                    <a:pt x="321558" y="550590"/>
                  </a:lnTo>
                  <a:lnTo>
                    <a:pt x="347985" y="585663"/>
                  </a:lnTo>
                  <a:lnTo>
                    <a:pt x="378236" y="617503"/>
                  </a:lnTo>
                  <a:lnTo>
                    <a:pt x="404925" y="640363"/>
                  </a:lnTo>
                  <a:lnTo>
                    <a:pt x="246976" y="842770"/>
                  </a:lnTo>
                  <a:close/>
                </a:path>
              </a:pathLst>
            </a:custGeom>
            <a:solidFill>
              <a:srgbClr val="663366"/>
            </a:solidFill>
          </p:spPr>
          <p:txBody>
            <a:bodyPr wrap="square" lIns="0" tIns="0" rIns="0" bIns="0" rtlCol="0"/>
            <a:lstStyle/>
            <a:p>
              <a:endParaRPr/>
            </a:p>
          </p:txBody>
        </p:sp>
        <p:sp>
          <p:nvSpPr>
            <p:cNvPr id="30" name="object 30"/>
            <p:cNvSpPr/>
            <p:nvPr/>
          </p:nvSpPr>
          <p:spPr>
            <a:xfrm>
              <a:off x="1430015" y="2801431"/>
              <a:ext cx="546735" cy="440055"/>
            </a:xfrm>
            <a:custGeom>
              <a:avLst/>
              <a:gdLst/>
              <a:ahLst/>
              <a:cxnLst/>
              <a:rect l="l" t="t" r="r" b="b"/>
              <a:pathLst>
                <a:path w="546735" h="440055">
                  <a:moveTo>
                    <a:pt x="218568" y="439804"/>
                  </a:moveTo>
                  <a:lnTo>
                    <a:pt x="0" y="305103"/>
                  </a:lnTo>
                  <a:lnTo>
                    <a:pt x="10998" y="287876"/>
                  </a:lnTo>
                  <a:lnTo>
                    <a:pt x="22527" y="271025"/>
                  </a:lnTo>
                  <a:lnTo>
                    <a:pt x="47178" y="238450"/>
                  </a:lnTo>
                  <a:lnTo>
                    <a:pt x="73850" y="207509"/>
                  </a:lnTo>
                  <a:lnTo>
                    <a:pt x="102438" y="178328"/>
                  </a:lnTo>
                  <a:lnTo>
                    <a:pt x="132822" y="151023"/>
                  </a:lnTo>
                  <a:lnTo>
                    <a:pt x="164884" y="125708"/>
                  </a:lnTo>
                  <a:lnTo>
                    <a:pt x="198489" y="102482"/>
                  </a:lnTo>
                  <a:lnTo>
                    <a:pt x="233506" y="81442"/>
                  </a:lnTo>
                  <a:lnTo>
                    <a:pt x="269788" y="62671"/>
                  </a:lnTo>
                  <a:lnTo>
                    <a:pt x="307192" y="46248"/>
                  </a:lnTo>
                  <a:lnTo>
                    <a:pt x="345564" y="32235"/>
                  </a:lnTo>
                  <a:lnTo>
                    <a:pt x="384751" y="20694"/>
                  </a:lnTo>
                  <a:lnTo>
                    <a:pt x="424592" y="11666"/>
                  </a:lnTo>
                  <a:lnTo>
                    <a:pt x="464926" y="5194"/>
                  </a:lnTo>
                  <a:lnTo>
                    <a:pt x="505591" y="1298"/>
                  </a:lnTo>
                  <a:lnTo>
                    <a:pt x="546421" y="0"/>
                  </a:lnTo>
                  <a:lnTo>
                    <a:pt x="546421" y="256742"/>
                  </a:lnTo>
                  <a:lnTo>
                    <a:pt x="534160" y="256937"/>
                  </a:lnTo>
                  <a:lnTo>
                    <a:pt x="521923" y="257521"/>
                  </a:lnTo>
                  <a:lnTo>
                    <a:pt x="473323" y="263742"/>
                  </a:lnTo>
                  <a:lnTo>
                    <a:pt x="425907" y="276083"/>
                  </a:lnTo>
                  <a:lnTo>
                    <a:pt x="380441" y="294345"/>
                  </a:lnTo>
                  <a:lnTo>
                    <a:pt x="337662" y="318231"/>
                  </a:lnTo>
                  <a:lnTo>
                    <a:pt x="298262" y="347356"/>
                  </a:lnTo>
                  <a:lnTo>
                    <a:pt x="262878" y="381247"/>
                  </a:lnTo>
                  <a:lnTo>
                    <a:pt x="232085" y="419357"/>
                  </a:lnTo>
                  <a:lnTo>
                    <a:pt x="225167" y="429468"/>
                  </a:lnTo>
                  <a:lnTo>
                    <a:pt x="218568" y="439804"/>
                  </a:lnTo>
                  <a:close/>
                </a:path>
              </a:pathLst>
            </a:custGeom>
            <a:solidFill>
              <a:srgbClr val="6E98B4"/>
            </a:solidFill>
          </p:spPr>
          <p:txBody>
            <a:bodyPr wrap="square" lIns="0" tIns="0" rIns="0" bIns="0" rtlCol="0"/>
            <a:lstStyle/>
            <a:p>
              <a:endParaRPr/>
            </a:p>
          </p:txBody>
        </p:sp>
        <p:sp>
          <p:nvSpPr>
            <p:cNvPr id="31" name="object 31"/>
            <p:cNvSpPr/>
            <p:nvPr/>
          </p:nvSpPr>
          <p:spPr>
            <a:xfrm>
              <a:off x="1243926" y="2744480"/>
              <a:ext cx="1195705" cy="1401445"/>
            </a:xfrm>
            <a:custGeom>
              <a:avLst/>
              <a:gdLst/>
              <a:ahLst/>
              <a:cxnLst/>
              <a:rect l="l" t="t" r="r" b="b"/>
              <a:pathLst>
                <a:path w="1195705" h="1401445">
                  <a:moveTo>
                    <a:pt x="1049903" y="122527"/>
                  </a:moveTo>
                  <a:lnTo>
                    <a:pt x="1080868" y="66305"/>
                  </a:lnTo>
                  <a:lnTo>
                    <a:pt x="1195168" y="66305"/>
                  </a:lnTo>
                </a:path>
                <a:path w="1195705" h="1401445">
                  <a:moveTo>
                    <a:pt x="884174" y="1338989"/>
                  </a:moveTo>
                  <a:lnTo>
                    <a:pt x="898970" y="1401445"/>
                  </a:lnTo>
                  <a:lnTo>
                    <a:pt x="1013270" y="1401445"/>
                  </a:lnTo>
                </a:path>
                <a:path w="1195705" h="1401445">
                  <a:moveTo>
                    <a:pt x="169252" y="1038769"/>
                  </a:moveTo>
                  <a:lnTo>
                    <a:pt x="114299" y="1071936"/>
                  </a:lnTo>
                  <a:lnTo>
                    <a:pt x="0" y="1071936"/>
                  </a:lnTo>
                </a:path>
                <a:path w="1195705" h="1401445">
                  <a:moveTo>
                    <a:pt x="566798" y="62116"/>
                  </a:moveTo>
                  <a:lnTo>
                    <a:pt x="550631" y="0"/>
                  </a:lnTo>
                  <a:lnTo>
                    <a:pt x="436331" y="0"/>
                  </a:lnTo>
                </a:path>
              </a:pathLst>
            </a:custGeom>
            <a:ln w="9524">
              <a:solidFill>
                <a:srgbClr val="706E75"/>
              </a:solidFill>
            </a:ln>
          </p:spPr>
          <p:txBody>
            <a:bodyPr wrap="square" lIns="0" tIns="0" rIns="0" bIns="0" rtlCol="0"/>
            <a:lstStyle/>
            <a:p>
              <a:endParaRPr/>
            </a:p>
          </p:txBody>
        </p:sp>
      </p:grpSp>
      <p:sp>
        <p:nvSpPr>
          <p:cNvPr id="32" name="object 32"/>
          <p:cNvSpPr txBox="1"/>
          <p:nvPr/>
        </p:nvSpPr>
        <p:spPr>
          <a:xfrm>
            <a:off x="2282596" y="4061788"/>
            <a:ext cx="68897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706E75"/>
                </a:solidFill>
                <a:latin typeface="Segoe UI"/>
                <a:cs typeface="Segoe UI"/>
              </a:rPr>
              <a:t>2.85K</a:t>
            </a:r>
            <a:r>
              <a:rPr sz="900" spc="-20" dirty="0">
                <a:solidFill>
                  <a:srgbClr val="706E75"/>
                </a:solidFill>
                <a:latin typeface="Segoe UI"/>
                <a:cs typeface="Segoe UI"/>
              </a:rPr>
              <a:t> </a:t>
            </a:r>
            <a:r>
              <a:rPr sz="900" spc="-10" dirty="0">
                <a:solidFill>
                  <a:srgbClr val="706E75"/>
                </a:solidFill>
                <a:latin typeface="Segoe UI"/>
                <a:cs typeface="Segoe UI"/>
              </a:rPr>
              <a:t>(28.5%)</a:t>
            </a:r>
            <a:endParaRPr sz="900">
              <a:latin typeface="Segoe UI"/>
              <a:cs typeface="Segoe UI"/>
            </a:endParaRPr>
          </a:p>
        </p:txBody>
      </p:sp>
      <p:sp>
        <p:nvSpPr>
          <p:cNvPr id="33" name="object 33"/>
          <p:cNvSpPr txBox="1"/>
          <p:nvPr/>
        </p:nvSpPr>
        <p:spPr>
          <a:xfrm>
            <a:off x="905558" y="2660343"/>
            <a:ext cx="746125"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706E75"/>
                </a:solidFill>
                <a:latin typeface="Segoe UI"/>
                <a:cs typeface="Segoe UI"/>
              </a:rPr>
              <a:t>1.62K</a:t>
            </a:r>
            <a:r>
              <a:rPr sz="900" spc="-20" dirty="0">
                <a:solidFill>
                  <a:srgbClr val="706E75"/>
                </a:solidFill>
                <a:latin typeface="Segoe UI"/>
                <a:cs typeface="Segoe UI"/>
              </a:rPr>
              <a:t> </a:t>
            </a:r>
            <a:r>
              <a:rPr sz="900" spc="-10" dirty="0">
                <a:solidFill>
                  <a:srgbClr val="706E75"/>
                </a:solidFill>
                <a:latin typeface="Segoe UI"/>
                <a:cs typeface="Segoe UI"/>
              </a:rPr>
              <a:t>(16.21%)</a:t>
            </a:r>
            <a:endParaRPr sz="900">
              <a:latin typeface="Segoe UI"/>
              <a:cs typeface="Segoe UI"/>
            </a:endParaRPr>
          </a:p>
        </p:txBody>
      </p:sp>
      <p:sp>
        <p:nvSpPr>
          <p:cNvPr id="34" name="object 34"/>
          <p:cNvSpPr txBox="1"/>
          <p:nvPr/>
        </p:nvSpPr>
        <p:spPr>
          <a:xfrm>
            <a:off x="2464495" y="2655211"/>
            <a:ext cx="450850" cy="305435"/>
          </a:xfrm>
          <a:prstGeom prst="rect">
            <a:avLst/>
          </a:prstGeom>
        </p:spPr>
        <p:txBody>
          <a:bodyPr vert="horz" wrap="square" lIns="0" tIns="6985" rIns="0" bIns="0" rtlCol="0">
            <a:spAutoFit/>
          </a:bodyPr>
          <a:lstStyle/>
          <a:p>
            <a:pPr marL="12700" marR="5080">
              <a:lnSpc>
                <a:spcPct val="104200"/>
              </a:lnSpc>
              <a:spcBef>
                <a:spcPts val="55"/>
              </a:spcBef>
            </a:pPr>
            <a:r>
              <a:rPr sz="900" spc="-20" dirty="0">
                <a:solidFill>
                  <a:srgbClr val="706E75"/>
                </a:solidFill>
                <a:latin typeface="Segoe UI"/>
                <a:cs typeface="Segoe UI"/>
              </a:rPr>
              <a:t>3.2K </a:t>
            </a:r>
            <a:r>
              <a:rPr sz="900" spc="-25" dirty="0">
                <a:solidFill>
                  <a:srgbClr val="706E75"/>
                </a:solidFill>
                <a:latin typeface="Segoe UI"/>
                <a:cs typeface="Segoe UI"/>
              </a:rPr>
              <a:t>(32.05%)</a:t>
            </a:r>
            <a:endParaRPr sz="900">
              <a:latin typeface="Segoe UI"/>
              <a:cs typeface="Segoe UI"/>
            </a:endParaRPr>
          </a:p>
        </p:txBody>
      </p:sp>
      <p:sp>
        <p:nvSpPr>
          <p:cNvPr id="35" name="object 35"/>
          <p:cNvSpPr txBox="1"/>
          <p:nvPr/>
        </p:nvSpPr>
        <p:spPr>
          <a:xfrm>
            <a:off x="764501" y="3660842"/>
            <a:ext cx="454025" cy="305435"/>
          </a:xfrm>
          <a:prstGeom prst="rect">
            <a:avLst/>
          </a:prstGeom>
        </p:spPr>
        <p:txBody>
          <a:bodyPr vert="horz" wrap="square" lIns="0" tIns="6985" rIns="0" bIns="0" rtlCol="0">
            <a:spAutoFit/>
          </a:bodyPr>
          <a:lstStyle/>
          <a:p>
            <a:pPr marL="12700" marR="5080" indent="161925">
              <a:lnSpc>
                <a:spcPct val="104200"/>
              </a:lnSpc>
              <a:spcBef>
                <a:spcPts val="55"/>
              </a:spcBef>
            </a:pPr>
            <a:r>
              <a:rPr sz="900" spc="-35" dirty="0">
                <a:solidFill>
                  <a:srgbClr val="706E75"/>
                </a:solidFill>
                <a:latin typeface="Segoe UI"/>
                <a:cs typeface="Segoe UI"/>
              </a:rPr>
              <a:t>2.32K </a:t>
            </a:r>
            <a:r>
              <a:rPr sz="900" spc="-20" dirty="0">
                <a:solidFill>
                  <a:srgbClr val="706E75"/>
                </a:solidFill>
                <a:latin typeface="Segoe UI"/>
                <a:cs typeface="Segoe UI"/>
              </a:rPr>
              <a:t>(23.24%)</a:t>
            </a:r>
            <a:endParaRPr sz="900">
              <a:latin typeface="Segoe UI"/>
              <a:cs typeface="Segoe UI"/>
            </a:endParaRPr>
          </a:p>
        </p:txBody>
      </p:sp>
      <p:pic>
        <p:nvPicPr>
          <p:cNvPr id="36" name="object 36"/>
          <p:cNvPicPr/>
          <p:nvPr/>
        </p:nvPicPr>
        <p:blipFill>
          <a:blip r:embed="rId2" cstate="print"/>
          <a:stretch>
            <a:fillRect/>
          </a:stretch>
        </p:blipFill>
        <p:spPr>
          <a:xfrm>
            <a:off x="3382009" y="3116326"/>
            <a:ext cx="95249" cy="95249"/>
          </a:xfrm>
          <a:prstGeom prst="rect">
            <a:avLst/>
          </a:prstGeom>
        </p:spPr>
      </p:pic>
      <p:pic>
        <p:nvPicPr>
          <p:cNvPr id="37" name="object 37"/>
          <p:cNvPicPr/>
          <p:nvPr/>
        </p:nvPicPr>
        <p:blipFill>
          <a:blip r:embed="rId3" cstate="print"/>
          <a:stretch>
            <a:fillRect/>
          </a:stretch>
        </p:blipFill>
        <p:spPr>
          <a:xfrm>
            <a:off x="3382009" y="3363976"/>
            <a:ext cx="95249" cy="95249"/>
          </a:xfrm>
          <a:prstGeom prst="rect">
            <a:avLst/>
          </a:prstGeom>
        </p:spPr>
      </p:pic>
      <p:pic>
        <p:nvPicPr>
          <p:cNvPr id="38" name="object 38"/>
          <p:cNvPicPr/>
          <p:nvPr/>
        </p:nvPicPr>
        <p:blipFill>
          <a:blip r:embed="rId4" cstate="print"/>
          <a:stretch>
            <a:fillRect/>
          </a:stretch>
        </p:blipFill>
        <p:spPr>
          <a:xfrm>
            <a:off x="3382009" y="3602101"/>
            <a:ext cx="95249" cy="95249"/>
          </a:xfrm>
          <a:prstGeom prst="rect">
            <a:avLst/>
          </a:prstGeom>
        </p:spPr>
      </p:pic>
      <p:pic>
        <p:nvPicPr>
          <p:cNvPr id="39" name="object 39"/>
          <p:cNvPicPr/>
          <p:nvPr/>
        </p:nvPicPr>
        <p:blipFill>
          <a:blip r:embed="rId5" cstate="print"/>
          <a:stretch>
            <a:fillRect/>
          </a:stretch>
        </p:blipFill>
        <p:spPr>
          <a:xfrm>
            <a:off x="3382009" y="3840226"/>
            <a:ext cx="95249" cy="95249"/>
          </a:xfrm>
          <a:prstGeom prst="rect">
            <a:avLst/>
          </a:prstGeom>
        </p:spPr>
      </p:pic>
      <p:sp>
        <p:nvSpPr>
          <p:cNvPr id="40" name="object 40"/>
          <p:cNvSpPr txBox="1"/>
          <p:nvPr/>
        </p:nvSpPr>
        <p:spPr>
          <a:xfrm>
            <a:off x="3359150" y="2813043"/>
            <a:ext cx="552450" cy="1158875"/>
          </a:xfrm>
          <a:prstGeom prst="rect">
            <a:avLst/>
          </a:prstGeom>
        </p:spPr>
        <p:txBody>
          <a:bodyPr vert="horz" wrap="square" lIns="0" tIns="69850" rIns="0" bIns="0" rtlCol="0">
            <a:spAutoFit/>
          </a:bodyPr>
          <a:lstStyle/>
          <a:p>
            <a:pPr marR="121285" algn="r">
              <a:lnSpc>
                <a:spcPct val="100000"/>
              </a:lnSpc>
              <a:spcBef>
                <a:spcPts val="550"/>
              </a:spcBef>
            </a:pPr>
            <a:r>
              <a:rPr sz="1000" b="1" spc="-10" dirty="0">
                <a:solidFill>
                  <a:srgbClr val="706E75"/>
                </a:solidFill>
                <a:latin typeface="Segoe UI"/>
                <a:cs typeface="Segoe UI"/>
              </a:rPr>
              <a:t>Region</a:t>
            </a:r>
            <a:endParaRPr sz="1000">
              <a:latin typeface="Segoe UI"/>
              <a:cs typeface="Segoe UI"/>
            </a:endParaRPr>
          </a:p>
          <a:p>
            <a:pPr marR="62865" algn="r">
              <a:lnSpc>
                <a:spcPct val="100000"/>
              </a:lnSpc>
              <a:spcBef>
                <a:spcPts val="450"/>
              </a:spcBef>
            </a:pPr>
            <a:r>
              <a:rPr sz="1000" spc="-10" dirty="0">
                <a:solidFill>
                  <a:srgbClr val="706E75"/>
                </a:solidFill>
                <a:latin typeface="Segoe UI"/>
                <a:cs typeface="Segoe UI"/>
              </a:rPr>
              <a:t>Pacific</a:t>
            </a:r>
            <a:endParaRPr sz="1000">
              <a:latin typeface="Segoe UI"/>
              <a:cs typeface="Segoe UI"/>
            </a:endParaRPr>
          </a:p>
          <a:p>
            <a:pPr marL="137160" marR="5080" algn="just">
              <a:lnSpc>
                <a:spcPct val="156300"/>
              </a:lnSpc>
            </a:pPr>
            <a:r>
              <a:rPr sz="1000" spc="-35" dirty="0">
                <a:solidFill>
                  <a:srgbClr val="706E75"/>
                </a:solidFill>
                <a:latin typeface="Segoe UI"/>
                <a:cs typeface="Segoe UI"/>
              </a:rPr>
              <a:t>Atlantic </a:t>
            </a:r>
            <a:r>
              <a:rPr sz="1000" spc="-20" dirty="0">
                <a:solidFill>
                  <a:srgbClr val="706E75"/>
                </a:solidFill>
                <a:latin typeface="Segoe UI"/>
                <a:cs typeface="Segoe UI"/>
              </a:rPr>
              <a:t>Interior Gulf</a:t>
            </a:r>
            <a:endParaRPr sz="1000">
              <a:latin typeface="Segoe UI"/>
              <a:cs typeface="Segoe UI"/>
            </a:endParaRPr>
          </a:p>
        </p:txBody>
      </p:sp>
      <p:grpSp>
        <p:nvGrpSpPr>
          <p:cNvPr id="41" name="object 41"/>
          <p:cNvGrpSpPr/>
          <p:nvPr/>
        </p:nvGrpSpPr>
        <p:grpSpPr>
          <a:xfrm>
            <a:off x="4571676" y="2887613"/>
            <a:ext cx="1257300" cy="1264920"/>
            <a:chOff x="4571676" y="2887613"/>
            <a:chExt cx="1257300" cy="1264920"/>
          </a:xfrm>
        </p:grpSpPr>
        <p:sp>
          <p:nvSpPr>
            <p:cNvPr id="42" name="object 42"/>
            <p:cNvSpPr/>
            <p:nvPr/>
          </p:nvSpPr>
          <p:spPr>
            <a:xfrm>
              <a:off x="5253037" y="2943916"/>
              <a:ext cx="575945" cy="844550"/>
            </a:xfrm>
            <a:custGeom>
              <a:avLst/>
              <a:gdLst/>
              <a:ahLst/>
              <a:cxnLst/>
              <a:rect l="l" t="t" r="r" b="b"/>
              <a:pathLst>
                <a:path w="575945" h="844550">
                  <a:moveTo>
                    <a:pt x="508863" y="844531"/>
                  </a:moveTo>
                  <a:lnTo>
                    <a:pt x="305317" y="736947"/>
                  </a:lnTo>
                  <a:lnTo>
                    <a:pt x="308776" y="730403"/>
                  </a:lnTo>
                  <a:lnTo>
                    <a:pt x="312022" y="723754"/>
                  </a:lnTo>
                  <a:lnTo>
                    <a:pt x="328445" y="682526"/>
                  </a:lnTo>
                  <a:lnTo>
                    <a:pt x="339447" y="639534"/>
                  </a:lnTo>
                  <a:lnTo>
                    <a:pt x="344847" y="595485"/>
                  </a:lnTo>
                  <a:lnTo>
                    <a:pt x="345414" y="573292"/>
                  </a:lnTo>
                  <a:lnTo>
                    <a:pt x="344999" y="558493"/>
                  </a:lnTo>
                  <a:lnTo>
                    <a:pt x="339962" y="514401"/>
                  </a:lnTo>
                  <a:lnTo>
                    <a:pt x="329314" y="471320"/>
                  </a:lnTo>
                  <a:lnTo>
                    <a:pt x="313230" y="429958"/>
                  </a:lnTo>
                  <a:lnTo>
                    <a:pt x="291976" y="391001"/>
                  </a:lnTo>
                  <a:lnTo>
                    <a:pt x="265903" y="355090"/>
                  </a:lnTo>
                  <a:lnTo>
                    <a:pt x="235440" y="322818"/>
                  </a:lnTo>
                  <a:lnTo>
                    <a:pt x="201092" y="294718"/>
                  </a:lnTo>
                  <a:lnTo>
                    <a:pt x="163424" y="271254"/>
                  </a:lnTo>
                  <a:lnTo>
                    <a:pt x="123059" y="252813"/>
                  </a:lnTo>
                  <a:lnTo>
                    <a:pt x="80663" y="239699"/>
                  </a:lnTo>
                  <a:lnTo>
                    <a:pt x="36935" y="232129"/>
                  </a:lnTo>
                  <a:lnTo>
                    <a:pt x="7402" y="230228"/>
                  </a:lnTo>
                  <a:lnTo>
                    <a:pt x="0" y="230228"/>
                  </a:lnTo>
                  <a:lnTo>
                    <a:pt x="0" y="0"/>
                  </a:lnTo>
                  <a:lnTo>
                    <a:pt x="55412" y="2673"/>
                  </a:lnTo>
                  <a:lnTo>
                    <a:pt x="110309" y="10669"/>
                  </a:lnTo>
                  <a:lnTo>
                    <a:pt x="164182" y="23913"/>
                  </a:lnTo>
                  <a:lnTo>
                    <a:pt x="216529" y="42282"/>
                  </a:lnTo>
                  <a:lnTo>
                    <a:pt x="266865" y="65605"/>
                  </a:lnTo>
                  <a:lnTo>
                    <a:pt x="314722" y="93666"/>
                  </a:lnTo>
                  <a:lnTo>
                    <a:pt x="359655" y="126204"/>
                  </a:lnTo>
                  <a:lnTo>
                    <a:pt x="401246" y="162917"/>
                  </a:lnTo>
                  <a:lnTo>
                    <a:pt x="439110" y="203463"/>
                  </a:lnTo>
                  <a:lnTo>
                    <a:pt x="472894" y="247467"/>
                  </a:lnTo>
                  <a:lnTo>
                    <a:pt x="502286" y="294518"/>
                  </a:lnTo>
                  <a:lnTo>
                    <a:pt x="527010" y="344180"/>
                  </a:lnTo>
                  <a:lnTo>
                    <a:pt x="546839" y="395992"/>
                  </a:lnTo>
                  <a:lnTo>
                    <a:pt x="561588" y="449473"/>
                  </a:lnTo>
                  <a:lnTo>
                    <a:pt x="571119" y="504125"/>
                  </a:lnTo>
                  <a:lnTo>
                    <a:pt x="575344" y="559440"/>
                  </a:lnTo>
                  <a:lnTo>
                    <a:pt x="575565" y="577938"/>
                  </a:lnTo>
                  <a:lnTo>
                    <a:pt x="575192" y="596433"/>
                  </a:lnTo>
                  <a:lnTo>
                    <a:pt x="570512" y="651712"/>
                  </a:lnTo>
                  <a:lnTo>
                    <a:pt x="560531" y="706283"/>
                  </a:lnTo>
                  <a:lnTo>
                    <a:pt x="545343" y="759640"/>
                  </a:lnTo>
                  <a:lnTo>
                    <a:pt x="525089" y="811288"/>
                  </a:lnTo>
                  <a:lnTo>
                    <a:pt x="517243" y="828040"/>
                  </a:lnTo>
                  <a:lnTo>
                    <a:pt x="508863" y="844531"/>
                  </a:lnTo>
                  <a:close/>
                </a:path>
              </a:pathLst>
            </a:custGeom>
            <a:solidFill>
              <a:srgbClr val="364A58"/>
            </a:solidFill>
          </p:spPr>
          <p:txBody>
            <a:bodyPr wrap="square" lIns="0" tIns="0" rIns="0" bIns="0" rtlCol="0"/>
            <a:lstStyle/>
            <a:p>
              <a:endParaRPr/>
            </a:p>
          </p:txBody>
        </p:sp>
        <p:sp>
          <p:nvSpPr>
            <p:cNvPr id="43" name="object 43"/>
            <p:cNvSpPr/>
            <p:nvPr/>
          </p:nvSpPr>
          <p:spPr>
            <a:xfrm>
              <a:off x="4886210" y="3680864"/>
              <a:ext cx="876300" cy="414655"/>
            </a:xfrm>
            <a:custGeom>
              <a:avLst/>
              <a:gdLst/>
              <a:ahLst/>
              <a:cxnLst/>
              <a:rect l="l" t="t" r="r" b="b"/>
              <a:pathLst>
                <a:path w="876300" h="414654">
                  <a:moveTo>
                    <a:pt x="368303" y="414192"/>
                  </a:moveTo>
                  <a:lnTo>
                    <a:pt x="320448" y="412322"/>
                  </a:lnTo>
                  <a:lnTo>
                    <a:pt x="272915" y="406480"/>
                  </a:lnTo>
                  <a:lnTo>
                    <a:pt x="226031" y="396707"/>
                  </a:lnTo>
                  <a:lnTo>
                    <a:pt x="180122" y="383070"/>
                  </a:lnTo>
                  <a:lnTo>
                    <a:pt x="135506" y="365664"/>
                  </a:lnTo>
                  <a:lnTo>
                    <a:pt x="92491" y="344609"/>
                  </a:lnTo>
                  <a:lnTo>
                    <a:pt x="51376" y="320050"/>
                  </a:lnTo>
                  <a:lnTo>
                    <a:pt x="12444" y="292159"/>
                  </a:lnTo>
                  <a:lnTo>
                    <a:pt x="0" y="282154"/>
                  </a:lnTo>
                  <a:lnTo>
                    <a:pt x="146730" y="104741"/>
                  </a:lnTo>
                  <a:lnTo>
                    <a:pt x="154200" y="110747"/>
                  </a:lnTo>
                  <a:lnTo>
                    <a:pt x="161827" y="116538"/>
                  </a:lnTo>
                  <a:lnTo>
                    <a:pt x="193867" y="137532"/>
                  </a:lnTo>
                  <a:lnTo>
                    <a:pt x="228034" y="154848"/>
                  </a:lnTo>
                  <a:lnTo>
                    <a:pt x="263909" y="168274"/>
                  </a:lnTo>
                  <a:lnTo>
                    <a:pt x="301049" y="177644"/>
                  </a:lnTo>
                  <a:lnTo>
                    <a:pt x="339000" y="182843"/>
                  </a:lnTo>
                  <a:lnTo>
                    <a:pt x="367716" y="183964"/>
                  </a:lnTo>
                  <a:lnTo>
                    <a:pt x="377292" y="183807"/>
                  </a:lnTo>
                  <a:lnTo>
                    <a:pt x="415456" y="180525"/>
                  </a:lnTo>
                  <a:lnTo>
                    <a:pt x="453021" y="173036"/>
                  </a:lnTo>
                  <a:lnTo>
                    <a:pt x="489526" y="161433"/>
                  </a:lnTo>
                  <a:lnTo>
                    <a:pt x="524522" y="145859"/>
                  </a:lnTo>
                  <a:lnTo>
                    <a:pt x="557577" y="126504"/>
                  </a:lnTo>
                  <a:lnTo>
                    <a:pt x="588286" y="103609"/>
                  </a:lnTo>
                  <a:lnTo>
                    <a:pt x="616270" y="77453"/>
                  </a:lnTo>
                  <a:lnTo>
                    <a:pt x="641185" y="48358"/>
                  </a:lnTo>
                  <a:lnTo>
                    <a:pt x="662725" y="16684"/>
                  </a:lnTo>
                  <a:lnTo>
                    <a:pt x="672144" y="0"/>
                  </a:lnTo>
                  <a:lnTo>
                    <a:pt x="875689" y="107584"/>
                  </a:lnTo>
                  <a:lnTo>
                    <a:pt x="851568" y="148957"/>
                  </a:lnTo>
                  <a:lnTo>
                    <a:pt x="824090" y="188182"/>
                  </a:lnTo>
                  <a:lnTo>
                    <a:pt x="793447" y="224986"/>
                  </a:lnTo>
                  <a:lnTo>
                    <a:pt x="759850" y="259116"/>
                  </a:lnTo>
                  <a:lnTo>
                    <a:pt x="723532" y="290334"/>
                  </a:lnTo>
                  <a:lnTo>
                    <a:pt x="684744" y="318425"/>
                  </a:lnTo>
                  <a:lnTo>
                    <a:pt x="643755" y="343194"/>
                  </a:lnTo>
                  <a:lnTo>
                    <a:pt x="600849" y="364470"/>
                  </a:lnTo>
                  <a:lnTo>
                    <a:pt x="556323" y="382105"/>
                  </a:lnTo>
                  <a:lnTo>
                    <a:pt x="510484" y="395977"/>
                  </a:lnTo>
                  <a:lnTo>
                    <a:pt x="463651" y="405991"/>
                  </a:lnTo>
                  <a:lnTo>
                    <a:pt x="416148" y="412076"/>
                  </a:lnTo>
                  <a:lnTo>
                    <a:pt x="384269" y="413929"/>
                  </a:lnTo>
                  <a:lnTo>
                    <a:pt x="368303" y="414192"/>
                  </a:lnTo>
                  <a:close/>
                </a:path>
              </a:pathLst>
            </a:custGeom>
            <a:solidFill>
              <a:srgbClr val="C380A6"/>
            </a:solidFill>
          </p:spPr>
          <p:txBody>
            <a:bodyPr wrap="square" lIns="0" tIns="0" rIns="0" bIns="0" rtlCol="0"/>
            <a:lstStyle/>
            <a:p>
              <a:endParaRPr/>
            </a:p>
          </p:txBody>
        </p:sp>
        <p:sp>
          <p:nvSpPr>
            <p:cNvPr id="44" name="object 44"/>
            <p:cNvSpPr/>
            <p:nvPr/>
          </p:nvSpPr>
          <p:spPr>
            <a:xfrm>
              <a:off x="4677466" y="3211838"/>
              <a:ext cx="355600" cy="751205"/>
            </a:xfrm>
            <a:custGeom>
              <a:avLst/>
              <a:gdLst/>
              <a:ahLst/>
              <a:cxnLst/>
              <a:rect l="l" t="t" r="r" b="b"/>
              <a:pathLst>
                <a:path w="355600" h="751204">
                  <a:moveTo>
                    <a:pt x="208744" y="751180"/>
                  </a:moveTo>
                  <a:lnTo>
                    <a:pt x="179593" y="725361"/>
                  </a:lnTo>
                  <a:lnTo>
                    <a:pt x="152251" y="697626"/>
                  </a:lnTo>
                  <a:lnTo>
                    <a:pt x="126847" y="668105"/>
                  </a:lnTo>
                  <a:lnTo>
                    <a:pt x="103501" y="636939"/>
                  </a:lnTo>
                  <a:lnTo>
                    <a:pt x="82316" y="604266"/>
                  </a:lnTo>
                  <a:lnTo>
                    <a:pt x="63386" y="570229"/>
                  </a:lnTo>
                  <a:lnTo>
                    <a:pt x="46801" y="534990"/>
                  </a:lnTo>
                  <a:lnTo>
                    <a:pt x="32639" y="498717"/>
                  </a:lnTo>
                  <a:lnTo>
                    <a:pt x="20962" y="461569"/>
                  </a:lnTo>
                  <a:lnTo>
                    <a:pt x="11822" y="423709"/>
                  </a:lnTo>
                  <a:lnTo>
                    <a:pt x="5264" y="385319"/>
                  </a:lnTo>
                  <a:lnTo>
                    <a:pt x="1318" y="346579"/>
                  </a:lnTo>
                  <a:lnTo>
                    <a:pt x="0" y="307661"/>
                  </a:lnTo>
                  <a:lnTo>
                    <a:pt x="146" y="294675"/>
                  </a:lnTo>
                  <a:lnTo>
                    <a:pt x="2340" y="255797"/>
                  </a:lnTo>
                  <a:lnTo>
                    <a:pt x="7159" y="217150"/>
                  </a:lnTo>
                  <a:lnTo>
                    <a:pt x="14580" y="178917"/>
                  </a:lnTo>
                  <a:lnTo>
                    <a:pt x="24569" y="141279"/>
                  </a:lnTo>
                  <a:lnTo>
                    <a:pt x="37079" y="104403"/>
                  </a:lnTo>
                  <a:lnTo>
                    <a:pt x="52057" y="68452"/>
                  </a:lnTo>
                  <a:lnTo>
                    <a:pt x="69431" y="33595"/>
                  </a:lnTo>
                  <a:lnTo>
                    <a:pt x="89120" y="0"/>
                  </a:lnTo>
                  <a:lnTo>
                    <a:pt x="283700" y="123059"/>
                  </a:lnTo>
                  <a:lnTo>
                    <a:pt x="275672" y="136410"/>
                  </a:lnTo>
                  <a:lnTo>
                    <a:pt x="268255" y="150110"/>
                  </a:lnTo>
                  <a:lnTo>
                    <a:pt x="249808" y="193018"/>
                  </a:lnTo>
                  <a:lnTo>
                    <a:pt x="237320" y="238023"/>
                  </a:lnTo>
                  <a:lnTo>
                    <a:pt x="231018" y="284302"/>
                  </a:lnTo>
                  <a:lnTo>
                    <a:pt x="230316" y="299865"/>
                  </a:lnTo>
                  <a:lnTo>
                    <a:pt x="230316" y="315444"/>
                  </a:lnTo>
                  <a:lnTo>
                    <a:pt x="234525" y="361959"/>
                  </a:lnTo>
                  <a:lnTo>
                    <a:pt x="244972" y="407481"/>
                  </a:lnTo>
                  <a:lnTo>
                    <a:pt x="261467" y="451177"/>
                  </a:lnTo>
                  <a:lnTo>
                    <a:pt x="283706" y="492248"/>
                  </a:lnTo>
                  <a:lnTo>
                    <a:pt x="311284" y="529942"/>
                  </a:lnTo>
                  <a:lnTo>
                    <a:pt x="343696" y="563570"/>
                  </a:lnTo>
                  <a:lnTo>
                    <a:pt x="355474" y="573767"/>
                  </a:lnTo>
                  <a:lnTo>
                    <a:pt x="208744" y="751180"/>
                  </a:lnTo>
                  <a:close/>
                </a:path>
              </a:pathLst>
            </a:custGeom>
            <a:solidFill>
              <a:srgbClr val="663366"/>
            </a:solidFill>
          </p:spPr>
          <p:txBody>
            <a:bodyPr wrap="square" lIns="0" tIns="0" rIns="0" bIns="0" rtlCol="0"/>
            <a:lstStyle/>
            <a:p>
              <a:endParaRPr/>
            </a:p>
          </p:txBody>
        </p:sp>
        <p:sp>
          <p:nvSpPr>
            <p:cNvPr id="45" name="object 45"/>
            <p:cNvSpPr/>
            <p:nvPr/>
          </p:nvSpPr>
          <p:spPr>
            <a:xfrm>
              <a:off x="4766587" y="2943916"/>
              <a:ext cx="487045" cy="391160"/>
            </a:xfrm>
            <a:custGeom>
              <a:avLst/>
              <a:gdLst/>
              <a:ahLst/>
              <a:cxnLst/>
              <a:rect l="l" t="t" r="r" b="b"/>
              <a:pathLst>
                <a:path w="487045" h="391160">
                  <a:moveTo>
                    <a:pt x="194580" y="390981"/>
                  </a:moveTo>
                  <a:lnTo>
                    <a:pt x="0" y="267921"/>
                  </a:lnTo>
                  <a:lnTo>
                    <a:pt x="9923" y="252762"/>
                  </a:lnTo>
                  <a:lnTo>
                    <a:pt x="20309" y="237938"/>
                  </a:lnTo>
                  <a:lnTo>
                    <a:pt x="54213" y="195499"/>
                  </a:lnTo>
                  <a:lnTo>
                    <a:pt x="91955" y="156458"/>
                  </a:lnTo>
                  <a:lnTo>
                    <a:pt x="133206" y="121146"/>
                  </a:lnTo>
                  <a:lnTo>
                    <a:pt x="177617" y="89869"/>
                  </a:lnTo>
                  <a:lnTo>
                    <a:pt x="224779" y="62919"/>
                  </a:lnTo>
                  <a:lnTo>
                    <a:pt x="274255" y="40542"/>
                  </a:lnTo>
                  <a:lnTo>
                    <a:pt x="325620" y="22926"/>
                  </a:lnTo>
                  <a:lnTo>
                    <a:pt x="378433" y="10225"/>
                  </a:lnTo>
                  <a:lnTo>
                    <a:pt x="432209" y="2560"/>
                  </a:lnTo>
                  <a:lnTo>
                    <a:pt x="486450" y="0"/>
                  </a:lnTo>
                  <a:lnTo>
                    <a:pt x="486450" y="230228"/>
                  </a:lnTo>
                  <a:lnTo>
                    <a:pt x="464688" y="230908"/>
                  </a:lnTo>
                  <a:lnTo>
                    <a:pt x="443099" y="232949"/>
                  </a:lnTo>
                  <a:lnTo>
                    <a:pt x="400436" y="241111"/>
                  </a:lnTo>
                  <a:lnTo>
                    <a:pt x="359129" y="254543"/>
                  </a:lnTo>
                  <a:lnTo>
                    <a:pt x="319844" y="273074"/>
                  </a:lnTo>
                  <a:lnTo>
                    <a:pt x="283184" y="296371"/>
                  </a:lnTo>
                  <a:lnTo>
                    <a:pt x="249753" y="324103"/>
                  </a:lnTo>
                  <a:lnTo>
                    <a:pt x="220051" y="355797"/>
                  </a:lnTo>
                  <a:lnTo>
                    <a:pt x="206786" y="372952"/>
                  </a:lnTo>
                  <a:lnTo>
                    <a:pt x="194580" y="390981"/>
                  </a:lnTo>
                  <a:close/>
                </a:path>
              </a:pathLst>
            </a:custGeom>
            <a:solidFill>
              <a:srgbClr val="6E98B4"/>
            </a:solidFill>
          </p:spPr>
          <p:txBody>
            <a:bodyPr wrap="square" lIns="0" tIns="0" rIns="0" bIns="0" rtlCol="0"/>
            <a:lstStyle/>
            <a:p>
              <a:endParaRPr/>
            </a:p>
          </p:txBody>
        </p:sp>
        <p:sp>
          <p:nvSpPr>
            <p:cNvPr id="46" name="object 46"/>
            <p:cNvSpPr/>
            <p:nvPr/>
          </p:nvSpPr>
          <p:spPr>
            <a:xfrm>
              <a:off x="4576438" y="2892375"/>
              <a:ext cx="1109980" cy="1255395"/>
            </a:xfrm>
            <a:custGeom>
              <a:avLst/>
              <a:gdLst/>
              <a:ahLst/>
              <a:cxnLst/>
              <a:rect l="l" t="t" r="r" b="b"/>
              <a:pathLst>
                <a:path w="1109979" h="1255395">
                  <a:moveTo>
                    <a:pt x="966792" y="113457"/>
                  </a:moveTo>
                  <a:lnTo>
                    <a:pt x="995104" y="63344"/>
                  </a:lnTo>
                  <a:lnTo>
                    <a:pt x="1109403" y="63344"/>
                  </a:lnTo>
                </a:path>
                <a:path w="1109979" h="1255395">
                  <a:moveTo>
                    <a:pt x="532283" y="1199148"/>
                  </a:moveTo>
                  <a:lnTo>
                    <a:pt x="518203" y="1254956"/>
                  </a:lnTo>
                  <a:lnTo>
                    <a:pt x="403903" y="1254956"/>
                  </a:lnTo>
                </a:path>
                <a:path w="1109979" h="1255395">
                  <a:moveTo>
                    <a:pt x="164282" y="919660"/>
                  </a:moveTo>
                  <a:lnTo>
                    <a:pt x="114299" y="948201"/>
                  </a:lnTo>
                  <a:lnTo>
                    <a:pt x="0" y="948201"/>
                  </a:lnTo>
                </a:path>
                <a:path w="1109979" h="1255395">
                  <a:moveTo>
                    <a:pt x="529659" y="55743"/>
                  </a:moveTo>
                  <a:lnTo>
                    <a:pt x="515323" y="0"/>
                  </a:lnTo>
                  <a:lnTo>
                    <a:pt x="401023" y="0"/>
                  </a:lnTo>
                </a:path>
              </a:pathLst>
            </a:custGeom>
            <a:ln w="9524">
              <a:solidFill>
                <a:srgbClr val="706E75"/>
              </a:solidFill>
            </a:ln>
          </p:spPr>
          <p:txBody>
            <a:bodyPr wrap="square" lIns="0" tIns="0" rIns="0" bIns="0" rtlCol="0"/>
            <a:lstStyle/>
            <a:p>
              <a:endParaRPr/>
            </a:p>
          </p:txBody>
        </p:sp>
      </p:grpSp>
      <p:sp>
        <p:nvSpPr>
          <p:cNvPr id="47" name="object 47"/>
          <p:cNvSpPr txBox="1"/>
          <p:nvPr/>
        </p:nvSpPr>
        <p:spPr>
          <a:xfrm>
            <a:off x="4500917" y="4134632"/>
            <a:ext cx="45085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706E75"/>
                </a:solidFill>
                <a:latin typeface="Segoe UI"/>
                <a:cs typeface="Segoe UI"/>
              </a:rPr>
              <a:t>(28.26%)</a:t>
            </a:r>
            <a:endParaRPr sz="900">
              <a:latin typeface="Segoe UI"/>
              <a:cs typeface="Segoe UI"/>
            </a:endParaRPr>
          </a:p>
        </p:txBody>
      </p:sp>
      <p:sp>
        <p:nvSpPr>
          <p:cNvPr id="48" name="object 48"/>
          <p:cNvSpPr txBox="1"/>
          <p:nvPr/>
        </p:nvSpPr>
        <p:spPr>
          <a:xfrm>
            <a:off x="4978399" y="2475707"/>
            <a:ext cx="1183640" cy="629920"/>
          </a:xfrm>
          <a:prstGeom prst="rect">
            <a:avLst/>
          </a:prstGeom>
        </p:spPr>
        <p:txBody>
          <a:bodyPr vert="horz" wrap="square" lIns="0" tIns="13335" rIns="0" bIns="0" rtlCol="0">
            <a:spAutoFit/>
          </a:bodyPr>
          <a:lstStyle/>
          <a:p>
            <a:pPr marL="12700">
              <a:lnSpc>
                <a:spcPct val="100000"/>
              </a:lnSpc>
              <a:spcBef>
                <a:spcPts val="105"/>
              </a:spcBef>
            </a:pPr>
            <a:r>
              <a:rPr sz="1400" spc="-25" dirty="0">
                <a:latin typeface="Tahoma"/>
                <a:cs typeface="Tahoma"/>
              </a:rPr>
              <a:t>Sales</a:t>
            </a:r>
            <a:r>
              <a:rPr sz="1400" spc="-100" dirty="0">
                <a:latin typeface="Tahoma"/>
                <a:cs typeface="Tahoma"/>
              </a:rPr>
              <a:t> </a:t>
            </a:r>
            <a:r>
              <a:rPr sz="1400" spc="-85" dirty="0">
                <a:latin typeface="Tahoma"/>
                <a:cs typeface="Tahoma"/>
              </a:rPr>
              <a:t>by</a:t>
            </a:r>
            <a:r>
              <a:rPr sz="1400" spc="-95" dirty="0">
                <a:latin typeface="Tahoma"/>
                <a:cs typeface="Tahoma"/>
              </a:rPr>
              <a:t> </a:t>
            </a:r>
            <a:r>
              <a:rPr sz="1400" spc="-30" dirty="0">
                <a:latin typeface="Tahoma"/>
                <a:cs typeface="Tahoma"/>
              </a:rPr>
              <a:t>Region</a:t>
            </a:r>
            <a:endParaRPr sz="1400">
              <a:latin typeface="Tahoma"/>
              <a:cs typeface="Tahoma"/>
            </a:endParaRPr>
          </a:p>
          <a:p>
            <a:pPr marL="745490" marR="5080">
              <a:lnSpc>
                <a:spcPct val="104200"/>
              </a:lnSpc>
              <a:spcBef>
                <a:spcPts val="825"/>
              </a:spcBef>
            </a:pPr>
            <a:r>
              <a:rPr sz="900" spc="-10" dirty="0">
                <a:solidFill>
                  <a:srgbClr val="706E75"/>
                </a:solidFill>
                <a:latin typeface="Segoe UI"/>
                <a:cs typeface="Segoe UI"/>
              </a:rPr>
              <a:t>$45.45K </a:t>
            </a:r>
            <a:r>
              <a:rPr sz="900" spc="-25" dirty="0">
                <a:solidFill>
                  <a:srgbClr val="706E75"/>
                </a:solidFill>
                <a:latin typeface="Segoe UI"/>
                <a:cs typeface="Segoe UI"/>
              </a:rPr>
              <a:t>(32.74%)</a:t>
            </a:r>
            <a:endParaRPr sz="900">
              <a:latin typeface="Segoe UI"/>
              <a:cs typeface="Segoe UI"/>
            </a:endParaRPr>
          </a:p>
        </p:txBody>
      </p:sp>
      <p:sp>
        <p:nvSpPr>
          <p:cNvPr id="49" name="object 49"/>
          <p:cNvSpPr txBox="1"/>
          <p:nvPr/>
        </p:nvSpPr>
        <p:spPr>
          <a:xfrm>
            <a:off x="4548542" y="3991757"/>
            <a:ext cx="40640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706E75"/>
                </a:solidFill>
                <a:latin typeface="Segoe UI"/>
                <a:cs typeface="Segoe UI"/>
              </a:rPr>
              <a:t>$39.23K</a:t>
            </a:r>
            <a:endParaRPr sz="900">
              <a:latin typeface="Segoe UI"/>
              <a:cs typeface="Segoe UI"/>
            </a:endParaRPr>
          </a:p>
        </p:txBody>
      </p:sp>
      <p:sp>
        <p:nvSpPr>
          <p:cNvPr id="50" name="object 50"/>
          <p:cNvSpPr txBox="1"/>
          <p:nvPr/>
        </p:nvSpPr>
        <p:spPr>
          <a:xfrm>
            <a:off x="4097013" y="3685002"/>
            <a:ext cx="454025" cy="305435"/>
          </a:xfrm>
          <a:prstGeom prst="rect">
            <a:avLst/>
          </a:prstGeom>
        </p:spPr>
        <p:txBody>
          <a:bodyPr vert="horz" wrap="square" lIns="0" tIns="6985" rIns="0" bIns="0" rtlCol="0">
            <a:spAutoFit/>
          </a:bodyPr>
          <a:lstStyle/>
          <a:p>
            <a:pPr marL="12700" marR="5080" indent="104775">
              <a:lnSpc>
                <a:spcPct val="104200"/>
              </a:lnSpc>
              <a:spcBef>
                <a:spcPts val="55"/>
              </a:spcBef>
            </a:pPr>
            <a:r>
              <a:rPr sz="900" spc="-35" dirty="0">
                <a:solidFill>
                  <a:srgbClr val="706E75"/>
                </a:solidFill>
                <a:latin typeface="Segoe UI"/>
                <a:cs typeface="Segoe UI"/>
              </a:rPr>
              <a:t>$31.9K </a:t>
            </a:r>
            <a:r>
              <a:rPr sz="900" spc="-20" dirty="0">
                <a:solidFill>
                  <a:srgbClr val="706E75"/>
                </a:solidFill>
                <a:latin typeface="Segoe UI"/>
                <a:cs typeface="Segoe UI"/>
              </a:rPr>
              <a:t>(22.98%)</a:t>
            </a:r>
            <a:endParaRPr sz="900">
              <a:latin typeface="Segoe UI"/>
              <a:cs typeface="Segoe UI"/>
            </a:endParaRPr>
          </a:p>
        </p:txBody>
      </p:sp>
      <p:sp>
        <p:nvSpPr>
          <p:cNvPr id="51" name="object 51"/>
          <p:cNvSpPr txBox="1"/>
          <p:nvPr/>
        </p:nvSpPr>
        <p:spPr>
          <a:xfrm>
            <a:off x="4498037" y="2736800"/>
            <a:ext cx="454025" cy="305435"/>
          </a:xfrm>
          <a:prstGeom prst="rect">
            <a:avLst/>
          </a:prstGeom>
        </p:spPr>
        <p:txBody>
          <a:bodyPr vert="horz" wrap="square" lIns="0" tIns="6985" rIns="0" bIns="0" rtlCol="0">
            <a:spAutoFit/>
          </a:bodyPr>
          <a:lstStyle/>
          <a:p>
            <a:pPr marL="12700" marR="5080" indent="47625">
              <a:lnSpc>
                <a:spcPct val="104200"/>
              </a:lnSpc>
              <a:spcBef>
                <a:spcPts val="55"/>
              </a:spcBef>
            </a:pPr>
            <a:r>
              <a:rPr sz="900" spc="-35" dirty="0">
                <a:solidFill>
                  <a:srgbClr val="706E75"/>
                </a:solidFill>
                <a:latin typeface="Segoe UI"/>
                <a:cs typeface="Segoe UI"/>
              </a:rPr>
              <a:t>$22.25K </a:t>
            </a:r>
            <a:r>
              <a:rPr sz="900" spc="-20" dirty="0">
                <a:solidFill>
                  <a:srgbClr val="706E75"/>
                </a:solidFill>
                <a:latin typeface="Segoe UI"/>
                <a:cs typeface="Segoe UI"/>
              </a:rPr>
              <a:t>(16.02%)</a:t>
            </a:r>
            <a:endParaRPr sz="900">
              <a:latin typeface="Segoe UI"/>
              <a:cs typeface="Segoe UI"/>
            </a:endParaRPr>
          </a:p>
        </p:txBody>
      </p:sp>
      <p:pic>
        <p:nvPicPr>
          <p:cNvPr id="52" name="object 52"/>
          <p:cNvPicPr/>
          <p:nvPr/>
        </p:nvPicPr>
        <p:blipFill>
          <a:blip r:embed="rId2" cstate="print"/>
          <a:stretch>
            <a:fillRect/>
          </a:stretch>
        </p:blipFill>
        <p:spPr>
          <a:xfrm>
            <a:off x="6430009" y="3192526"/>
            <a:ext cx="95249" cy="95249"/>
          </a:xfrm>
          <a:prstGeom prst="rect">
            <a:avLst/>
          </a:prstGeom>
        </p:spPr>
      </p:pic>
      <p:pic>
        <p:nvPicPr>
          <p:cNvPr id="53" name="object 53"/>
          <p:cNvPicPr/>
          <p:nvPr/>
        </p:nvPicPr>
        <p:blipFill>
          <a:blip r:embed="rId3" cstate="print"/>
          <a:stretch>
            <a:fillRect/>
          </a:stretch>
        </p:blipFill>
        <p:spPr>
          <a:xfrm>
            <a:off x="6430009" y="3440176"/>
            <a:ext cx="95249" cy="95249"/>
          </a:xfrm>
          <a:prstGeom prst="rect">
            <a:avLst/>
          </a:prstGeom>
        </p:spPr>
      </p:pic>
      <p:pic>
        <p:nvPicPr>
          <p:cNvPr id="54" name="object 54"/>
          <p:cNvPicPr/>
          <p:nvPr/>
        </p:nvPicPr>
        <p:blipFill>
          <a:blip r:embed="rId4" cstate="print"/>
          <a:stretch>
            <a:fillRect/>
          </a:stretch>
        </p:blipFill>
        <p:spPr>
          <a:xfrm>
            <a:off x="6430009" y="3678301"/>
            <a:ext cx="95249" cy="95249"/>
          </a:xfrm>
          <a:prstGeom prst="rect">
            <a:avLst/>
          </a:prstGeom>
        </p:spPr>
      </p:pic>
      <p:pic>
        <p:nvPicPr>
          <p:cNvPr id="55" name="object 55"/>
          <p:cNvPicPr/>
          <p:nvPr/>
        </p:nvPicPr>
        <p:blipFill>
          <a:blip r:embed="rId5" cstate="print"/>
          <a:stretch>
            <a:fillRect/>
          </a:stretch>
        </p:blipFill>
        <p:spPr>
          <a:xfrm>
            <a:off x="6430009" y="3916426"/>
            <a:ext cx="95249" cy="95249"/>
          </a:xfrm>
          <a:prstGeom prst="rect">
            <a:avLst/>
          </a:prstGeom>
        </p:spPr>
      </p:pic>
      <p:sp>
        <p:nvSpPr>
          <p:cNvPr id="56" name="object 56"/>
          <p:cNvSpPr txBox="1"/>
          <p:nvPr/>
        </p:nvSpPr>
        <p:spPr>
          <a:xfrm>
            <a:off x="6407149" y="2889243"/>
            <a:ext cx="552450" cy="1158875"/>
          </a:xfrm>
          <a:prstGeom prst="rect">
            <a:avLst/>
          </a:prstGeom>
        </p:spPr>
        <p:txBody>
          <a:bodyPr vert="horz" wrap="square" lIns="0" tIns="69850" rIns="0" bIns="0" rtlCol="0">
            <a:spAutoFit/>
          </a:bodyPr>
          <a:lstStyle/>
          <a:p>
            <a:pPr marR="121285" algn="r">
              <a:lnSpc>
                <a:spcPct val="100000"/>
              </a:lnSpc>
              <a:spcBef>
                <a:spcPts val="550"/>
              </a:spcBef>
            </a:pPr>
            <a:r>
              <a:rPr sz="1000" b="1" spc="-10" dirty="0">
                <a:solidFill>
                  <a:srgbClr val="706E75"/>
                </a:solidFill>
                <a:latin typeface="Segoe UI"/>
                <a:cs typeface="Segoe UI"/>
              </a:rPr>
              <a:t>Region</a:t>
            </a:r>
            <a:endParaRPr sz="1000">
              <a:latin typeface="Segoe UI"/>
              <a:cs typeface="Segoe UI"/>
            </a:endParaRPr>
          </a:p>
          <a:p>
            <a:pPr marR="62865" algn="r">
              <a:lnSpc>
                <a:spcPct val="100000"/>
              </a:lnSpc>
              <a:spcBef>
                <a:spcPts val="450"/>
              </a:spcBef>
            </a:pPr>
            <a:r>
              <a:rPr sz="1000" spc="-10" dirty="0">
                <a:solidFill>
                  <a:srgbClr val="706E75"/>
                </a:solidFill>
                <a:latin typeface="Segoe UI"/>
                <a:cs typeface="Segoe UI"/>
              </a:rPr>
              <a:t>Pacific</a:t>
            </a:r>
            <a:endParaRPr sz="1000">
              <a:latin typeface="Segoe UI"/>
              <a:cs typeface="Segoe UI"/>
            </a:endParaRPr>
          </a:p>
          <a:p>
            <a:pPr marL="137160" marR="5080" algn="just">
              <a:lnSpc>
                <a:spcPct val="156300"/>
              </a:lnSpc>
            </a:pPr>
            <a:r>
              <a:rPr sz="1000" spc="-35" dirty="0">
                <a:solidFill>
                  <a:srgbClr val="706E75"/>
                </a:solidFill>
                <a:latin typeface="Segoe UI"/>
                <a:cs typeface="Segoe UI"/>
              </a:rPr>
              <a:t>Atlantic </a:t>
            </a:r>
            <a:r>
              <a:rPr sz="1000" spc="-20" dirty="0">
                <a:solidFill>
                  <a:srgbClr val="706E75"/>
                </a:solidFill>
                <a:latin typeface="Segoe UI"/>
                <a:cs typeface="Segoe UI"/>
              </a:rPr>
              <a:t>Interior Gulf</a:t>
            </a:r>
            <a:endParaRPr sz="1000">
              <a:latin typeface="Segoe UI"/>
              <a:cs typeface="Segoe UI"/>
            </a:endParaRPr>
          </a:p>
        </p:txBody>
      </p:sp>
      <p:sp>
        <p:nvSpPr>
          <p:cNvPr id="57" name="object 57"/>
          <p:cNvSpPr/>
          <p:nvPr/>
        </p:nvSpPr>
        <p:spPr>
          <a:xfrm>
            <a:off x="7391400" y="2362199"/>
            <a:ext cx="4876800" cy="2133600"/>
          </a:xfrm>
          <a:custGeom>
            <a:avLst/>
            <a:gdLst/>
            <a:ahLst/>
            <a:cxnLst/>
            <a:rect l="l" t="t" r="r" b="b"/>
            <a:pathLst>
              <a:path w="4876800" h="2133600">
                <a:moveTo>
                  <a:pt x="4876799" y="2133599"/>
                </a:moveTo>
                <a:lnTo>
                  <a:pt x="0" y="2133599"/>
                </a:lnTo>
                <a:lnTo>
                  <a:pt x="0" y="0"/>
                </a:lnTo>
                <a:lnTo>
                  <a:pt x="4876799" y="0"/>
                </a:lnTo>
                <a:lnTo>
                  <a:pt x="4876799" y="2133599"/>
                </a:lnTo>
                <a:close/>
              </a:path>
            </a:pathLst>
          </a:custGeom>
          <a:solidFill>
            <a:srgbClr val="FFFFFF"/>
          </a:solidFill>
        </p:spPr>
        <p:txBody>
          <a:bodyPr wrap="square" lIns="0" tIns="0" rIns="0" bIns="0" rtlCol="0"/>
          <a:lstStyle/>
          <a:p>
            <a:endParaRPr/>
          </a:p>
        </p:txBody>
      </p:sp>
      <p:sp>
        <p:nvSpPr>
          <p:cNvPr id="58" name="object 58"/>
          <p:cNvSpPr txBox="1"/>
          <p:nvPr/>
        </p:nvSpPr>
        <p:spPr>
          <a:xfrm>
            <a:off x="8859837" y="2323307"/>
            <a:ext cx="1941195" cy="240029"/>
          </a:xfrm>
          <a:prstGeom prst="rect">
            <a:avLst/>
          </a:prstGeom>
        </p:spPr>
        <p:txBody>
          <a:bodyPr vert="horz" wrap="square" lIns="0" tIns="13335" rIns="0" bIns="0" rtlCol="0">
            <a:spAutoFit/>
          </a:bodyPr>
          <a:lstStyle/>
          <a:p>
            <a:pPr marL="12700">
              <a:lnSpc>
                <a:spcPct val="100000"/>
              </a:lnSpc>
              <a:spcBef>
                <a:spcPts val="105"/>
              </a:spcBef>
            </a:pPr>
            <a:r>
              <a:rPr sz="1400" spc="-55" dirty="0">
                <a:latin typeface="Tahoma"/>
                <a:cs typeface="Tahoma"/>
              </a:rPr>
              <a:t>Customer</a:t>
            </a:r>
            <a:r>
              <a:rPr sz="1400" spc="-70" dirty="0">
                <a:latin typeface="Tahoma"/>
                <a:cs typeface="Tahoma"/>
              </a:rPr>
              <a:t> </a:t>
            </a:r>
            <a:r>
              <a:rPr sz="1400" spc="-55" dirty="0">
                <a:latin typeface="Tahoma"/>
                <a:cs typeface="Tahoma"/>
              </a:rPr>
              <a:t>Distribution</a:t>
            </a:r>
            <a:r>
              <a:rPr sz="1400" spc="-5" dirty="0">
                <a:latin typeface="Tahoma"/>
                <a:cs typeface="Tahoma"/>
              </a:rPr>
              <a:t> </a:t>
            </a:r>
            <a:r>
              <a:rPr sz="1400" spc="-40" dirty="0">
                <a:latin typeface="Tahoma"/>
                <a:cs typeface="Tahoma"/>
              </a:rPr>
              <a:t>Map</a:t>
            </a:r>
            <a:endParaRPr sz="1400">
              <a:latin typeface="Tahoma"/>
              <a:cs typeface="Tahoma"/>
            </a:endParaRPr>
          </a:p>
        </p:txBody>
      </p:sp>
      <p:grpSp>
        <p:nvGrpSpPr>
          <p:cNvPr id="59" name="object 59"/>
          <p:cNvGrpSpPr/>
          <p:nvPr/>
        </p:nvGrpSpPr>
        <p:grpSpPr>
          <a:xfrm>
            <a:off x="7439025" y="2590800"/>
            <a:ext cx="4781550" cy="1857375"/>
            <a:chOff x="7439025" y="2590800"/>
            <a:chExt cx="4781550" cy="1857375"/>
          </a:xfrm>
        </p:grpSpPr>
        <p:pic>
          <p:nvPicPr>
            <p:cNvPr id="60" name="object 60"/>
            <p:cNvPicPr/>
            <p:nvPr/>
          </p:nvPicPr>
          <p:blipFill>
            <a:blip r:embed="rId6" cstate="print"/>
            <a:stretch>
              <a:fillRect/>
            </a:stretch>
          </p:blipFill>
          <p:spPr>
            <a:xfrm>
              <a:off x="7439025" y="2590800"/>
              <a:ext cx="4781549" cy="1857374"/>
            </a:xfrm>
            <a:prstGeom prst="rect">
              <a:avLst/>
            </a:prstGeom>
          </p:spPr>
        </p:pic>
        <p:pic>
          <p:nvPicPr>
            <p:cNvPr id="61" name="object 61"/>
            <p:cNvPicPr/>
            <p:nvPr/>
          </p:nvPicPr>
          <p:blipFill>
            <a:blip r:embed="rId7" cstate="print"/>
            <a:stretch>
              <a:fillRect/>
            </a:stretch>
          </p:blipFill>
          <p:spPr>
            <a:xfrm>
              <a:off x="11806327" y="4012951"/>
              <a:ext cx="144958" cy="144958"/>
            </a:xfrm>
            <a:prstGeom prst="rect">
              <a:avLst/>
            </a:prstGeom>
          </p:spPr>
        </p:pic>
        <p:pic>
          <p:nvPicPr>
            <p:cNvPr id="62" name="object 62"/>
            <p:cNvPicPr/>
            <p:nvPr/>
          </p:nvPicPr>
          <p:blipFill>
            <a:blip r:embed="rId8" cstate="print"/>
            <a:stretch>
              <a:fillRect/>
            </a:stretch>
          </p:blipFill>
          <p:spPr>
            <a:xfrm>
              <a:off x="9672510" y="2659692"/>
              <a:ext cx="766289" cy="823408"/>
            </a:xfrm>
            <a:prstGeom prst="rect">
              <a:avLst/>
            </a:prstGeom>
          </p:spPr>
        </p:pic>
        <p:pic>
          <p:nvPicPr>
            <p:cNvPr id="63" name="object 63"/>
            <p:cNvPicPr/>
            <p:nvPr/>
          </p:nvPicPr>
          <p:blipFill>
            <a:blip r:embed="rId9" cstate="print"/>
            <a:stretch>
              <a:fillRect/>
            </a:stretch>
          </p:blipFill>
          <p:spPr>
            <a:xfrm>
              <a:off x="8089203" y="2911157"/>
              <a:ext cx="881453" cy="557023"/>
            </a:xfrm>
            <a:prstGeom prst="rect">
              <a:avLst/>
            </a:prstGeom>
          </p:spPr>
        </p:pic>
        <p:pic>
          <p:nvPicPr>
            <p:cNvPr id="64" name="object 64">
              <a:hlinkClick r:id="rId10"/>
            </p:cNvPr>
            <p:cNvPicPr/>
            <p:nvPr/>
          </p:nvPicPr>
          <p:blipFill>
            <a:blip r:embed="rId11" cstate="print"/>
            <a:stretch>
              <a:fillRect/>
            </a:stretch>
          </p:blipFill>
          <p:spPr>
            <a:xfrm>
              <a:off x="7608213" y="4275558"/>
              <a:ext cx="480871" cy="79578"/>
            </a:xfrm>
            <a:prstGeom prst="rect">
              <a:avLst/>
            </a:prstGeom>
          </p:spPr>
        </p:pic>
        <p:pic>
          <p:nvPicPr>
            <p:cNvPr id="65" name="object 65">
              <a:hlinkClick r:id="rId10"/>
            </p:cNvPr>
            <p:cNvPicPr/>
            <p:nvPr/>
          </p:nvPicPr>
          <p:blipFill>
            <a:blip r:embed="rId12" cstate="print"/>
            <a:stretch>
              <a:fillRect/>
            </a:stretch>
          </p:blipFill>
          <p:spPr>
            <a:xfrm>
              <a:off x="7486649" y="4261116"/>
              <a:ext cx="93442" cy="93442"/>
            </a:xfrm>
            <a:prstGeom prst="rect">
              <a:avLst/>
            </a:prstGeom>
          </p:spPr>
        </p:pic>
        <p:pic>
          <p:nvPicPr>
            <p:cNvPr id="66" name="object 66"/>
            <p:cNvPicPr/>
            <p:nvPr/>
          </p:nvPicPr>
          <p:blipFill>
            <a:blip r:embed="rId13" cstate="print"/>
            <a:stretch>
              <a:fillRect/>
            </a:stretch>
          </p:blipFill>
          <p:spPr>
            <a:xfrm>
              <a:off x="9315450" y="4234323"/>
              <a:ext cx="2666999" cy="166226"/>
            </a:xfrm>
            <a:prstGeom prst="rect">
              <a:avLst/>
            </a:prstGeom>
          </p:spPr>
        </p:pic>
      </p:grpSp>
      <p:sp>
        <p:nvSpPr>
          <p:cNvPr id="67" name="object 67"/>
          <p:cNvSpPr txBox="1"/>
          <p:nvPr/>
        </p:nvSpPr>
        <p:spPr>
          <a:xfrm>
            <a:off x="9296399" y="4264025"/>
            <a:ext cx="2715260" cy="128270"/>
          </a:xfrm>
          <a:prstGeom prst="rect">
            <a:avLst/>
          </a:prstGeom>
        </p:spPr>
        <p:txBody>
          <a:bodyPr vert="horz" wrap="square" lIns="0" tIns="15875" rIns="0" bIns="0" rtlCol="0">
            <a:spAutoFit/>
          </a:bodyPr>
          <a:lstStyle/>
          <a:p>
            <a:pPr marL="38100">
              <a:lnSpc>
                <a:spcPct val="100000"/>
              </a:lnSpc>
              <a:spcBef>
                <a:spcPts val="125"/>
              </a:spcBef>
            </a:pPr>
            <a:r>
              <a:rPr sz="975" spc="-300" baseline="4273" dirty="0">
                <a:latin typeface="Arial MT"/>
                <a:cs typeface="Arial MT"/>
              </a:rPr>
              <a:t>©</a:t>
            </a:r>
            <a:r>
              <a:rPr sz="650" spc="-200" dirty="0">
                <a:solidFill>
                  <a:srgbClr val="FFFFFF"/>
                </a:solidFill>
                <a:latin typeface="Arial MT"/>
                <a:cs typeface="Arial MT"/>
              </a:rPr>
              <a:t>©</a:t>
            </a:r>
            <a:r>
              <a:rPr sz="650" spc="35" dirty="0">
                <a:solidFill>
                  <a:srgbClr val="FFFFFF"/>
                </a:solidFill>
                <a:latin typeface="Arial MT"/>
                <a:cs typeface="Arial MT"/>
              </a:rPr>
              <a:t> </a:t>
            </a:r>
            <a:r>
              <a:rPr sz="975" spc="-270" baseline="4273" dirty="0">
                <a:latin typeface="Arial MT"/>
                <a:cs typeface="Arial MT"/>
              </a:rPr>
              <a:t>2</a:t>
            </a:r>
            <a:r>
              <a:rPr sz="650" spc="-180" dirty="0">
                <a:solidFill>
                  <a:srgbClr val="FFFFFF"/>
                </a:solidFill>
                <a:latin typeface="Arial MT"/>
                <a:cs typeface="Arial MT"/>
              </a:rPr>
              <a:t>2</a:t>
            </a:r>
            <a:r>
              <a:rPr sz="975" spc="-270" baseline="4273" dirty="0">
                <a:latin typeface="Arial MT"/>
                <a:cs typeface="Arial MT"/>
              </a:rPr>
              <a:t>0</a:t>
            </a:r>
            <a:r>
              <a:rPr sz="650" spc="-180" dirty="0">
                <a:solidFill>
                  <a:srgbClr val="FFFFFF"/>
                </a:solidFill>
                <a:latin typeface="Arial MT"/>
                <a:cs typeface="Arial MT"/>
              </a:rPr>
              <a:t>0</a:t>
            </a:r>
            <a:r>
              <a:rPr sz="975" spc="-270" baseline="4273" dirty="0">
                <a:latin typeface="Arial MT"/>
                <a:cs typeface="Arial MT"/>
              </a:rPr>
              <a:t>2</a:t>
            </a:r>
            <a:r>
              <a:rPr sz="650" spc="-180" dirty="0">
                <a:solidFill>
                  <a:srgbClr val="FFFFFF"/>
                </a:solidFill>
                <a:latin typeface="Arial MT"/>
                <a:cs typeface="Arial MT"/>
              </a:rPr>
              <a:t>2</a:t>
            </a:r>
            <a:r>
              <a:rPr sz="975" spc="-270" baseline="4273" dirty="0">
                <a:latin typeface="Arial MT"/>
                <a:cs typeface="Arial MT"/>
              </a:rPr>
              <a:t>5</a:t>
            </a:r>
            <a:r>
              <a:rPr sz="650" spc="-180" dirty="0">
                <a:solidFill>
                  <a:srgbClr val="FFFFFF"/>
                </a:solidFill>
                <a:latin typeface="Arial MT"/>
                <a:cs typeface="Arial MT"/>
              </a:rPr>
              <a:t>5</a:t>
            </a:r>
            <a:r>
              <a:rPr sz="650" dirty="0">
                <a:solidFill>
                  <a:srgbClr val="FFFFFF"/>
                </a:solidFill>
                <a:latin typeface="Arial MT"/>
                <a:cs typeface="Arial MT"/>
              </a:rPr>
              <a:t> </a:t>
            </a:r>
            <a:r>
              <a:rPr sz="975" spc="-307" baseline="4273" dirty="0">
                <a:latin typeface="Arial MT"/>
                <a:cs typeface="Arial MT"/>
              </a:rPr>
              <a:t>T</a:t>
            </a:r>
            <a:r>
              <a:rPr sz="650" spc="-204" dirty="0">
                <a:solidFill>
                  <a:srgbClr val="FFFFFF"/>
                </a:solidFill>
                <a:latin typeface="Arial MT"/>
                <a:cs typeface="Arial MT"/>
              </a:rPr>
              <a:t>T</a:t>
            </a:r>
            <a:r>
              <a:rPr sz="975" spc="-307" baseline="4273" dirty="0">
                <a:latin typeface="Arial MT"/>
                <a:cs typeface="Arial MT"/>
              </a:rPr>
              <a:t>o</a:t>
            </a:r>
            <a:r>
              <a:rPr sz="650" spc="-204" dirty="0">
                <a:solidFill>
                  <a:srgbClr val="FFFFFF"/>
                </a:solidFill>
                <a:latin typeface="Arial MT"/>
                <a:cs typeface="Arial MT"/>
              </a:rPr>
              <a:t>o</a:t>
            </a:r>
            <a:r>
              <a:rPr sz="975" spc="-307" baseline="4273" dirty="0">
                <a:latin typeface="Arial MT"/>
                <a:cs typeface="Arial MT"/>
              </a:rPr>
              <a:t>m</a:t>
            </a:r>
            <a:r>
              <a:rPr sz="650" spc="-204" dirty="0">
                <a:solidFill>
                  <a:srgbClr val="FFFFFF"/>
                </a:solidFill>
                <a:latin typeface="Arial MT"/>
                <a:cs typeface="Arial MT"/>
              </a:rPr>
              <a:t>m</a:t>
            </a:r>
            <a:r>
              <a:rPr sz="975" spc="-307" baseline="4273" dirty="0">
                <a:latin typeface="Arial MT"/>
                <a:cs typeface="Arial MT"/>
              </a:rPr>
              <a:t>T</a:t>
            </a:r>
            <a:r>
              <a:rPr sz="650" spc="-204" dirty="0">
                <a:solidFill>
                  <a:srgbClr val="FFFFFF"/>
                </a:solidFill>
                <a:latin typeface="Arial MT"/>
                <a:cs typeface="Arial MT"/>
              </a:rPr>
              <a:t>T</a:t>
            </a:r>
            <a:r>
              <a:rPr sz="975" spc="-307" baseline="4273" dirty="0">
                <a:latin typeface="Arial MT"/>
                <a:cs typeface="Arial MT"/>
              </a:rPr>
              <a:t>o</a:t>
            </a:r>
            <a:r>
              <a:rPr sz="650" spc="-204" dirty="0">
                <a:solidFill>
                  <a:srgbClr val="FFFFFF"/>
                </a:solidFill>
                <a:latin typeface="Arial MT"/>
                <a:cs typeface="Arial MT"/>
              </a:rPr>
              <a:t>o</a:t>
            </a:r>
            <a:r>
              <a:rPr sz="975" spc="-307" baseline="4273" dirty="0">
                <a:latin typeface="Arial MT"/>
                <a:cs typeface="Arial MT"/>
              </a:rPr>
              <a:t>m</a:t>
            </a:r>
            <a:r>
              <a:rPr sz="650" spc="-204" dirty="0">
                <a:solidFill>
                  <a:srgbClr val="FFFFFF"/>
                </a:solidFill>
                <a:latin typeface="Arial MT"/>
                <a:cs typeface="Arial MT"/>
              </a:rPr>
              <a:t>m</a:t>
            </a:r>
            <a:r>
              <a:rPr sz="975" spc="-307" baseline="4273" dirty="0">
                <a:latin typeface="Arial MT"/>
                <a:cs typeface="Arial MT"/>
              </a:rPr>
              <a:t>,</a:t>
            </a:r>
            <a:r>
              <a:rPr sz="650" spc="-204" dirty="0">
                <a:solidFill>
                  <a:srgbClr val="FFFFFF"/>
                </a:solidFill>
                <a:latin typeface="Arial MT"/>
                <a:cs typeface="Arial MT"/>
              </a:rPr>
              <a:t>,</a:t>
            </a:r>
            <a:r>
              <a:rPr sz="650" spc="50" dirty="0">
                <a:solidFill>
                  <a:srgbClr val="FFFFFF"/>
                </a:solidFill>
                <a:latin typeface="Arial MT"/>
                <a:cs typeface="Arial MT"/>
              </a:rPr>
              <a:t> </a:t>
            </a:r>
            <a:r>
              <a:rPr sz="975" spc="-300" baseline="4273" dirty="0">
                <a:latin typeface="Arial MT"/>
                <a:cs typeface="Arial MT"/>
              </a:rPr>
              <a:t>©</a:t>
            </a:r>
            <a:r>
              <a:rPr sz="650" spc="-200" dirty="0">
                <a:solidFill>
                  <a:srgbClr val="FFFFFF"/>
                </a:solidFill>
                <a:latin typeface="Arial MT"/>
                <a:cs typeface="Arial MT"/>
              </a:rPr>
              <a:t>©</a:t>
            </a:r>
            <a:r>
              <a:rPr sz="650" spc="35" dirty="0">
                <a:solidFill>
                  <a:srgbClr val="FFFFFF"/>
                </a:solidFill>
                <a:latin typeface="Arial MT"/>
                <a:cs typeface="Arial MT"/>
              </a:rPr>
              <a:t> </a:t>
            </a:r>
            <a:r>
              <a:rPr sz="975" spc="-270" baseline="4273" dirty="0">
                <a:latin typeface="Arial MT"/>
                <a:cs typeface="Arial MT"/>
              </a:rPr>
              <a:t>2</a:t>
            </a:r>
            <a:r>
              <a:rPr sz="650" spc="-180" dirty="0">
                <a:solidFill>
                  <a:srgbClr val="FFFFFF"/>
                </a:solidFill>
                <a:latin typeface="Arial MT"/>
                <a:cs typeface="Arial MT"/>
              </a:rPr>
              <a:t>2</a:t>
            </a:r>
            <a:r>
              <a:rPr sz="975" spc="-270" baseline="4273" dirty="0">
                <a:latin typeface="Arial MT"/>
                <a:cs typeface="Arial MT"/>
              </a:rPr>
              <a:t>0</a:t>
            </a:r>
            <a:r>
              <a:rPr sz="650" spc="-180" dirty="0">
                <a:solidFill>
                  <a:srgbClr val="FFFFFF"/>
                </a:solidFill>
                <a:latin typeface="Arial MT"/>
                <a:cs typeface="Arial MT"/>
              </a:rPr>
              <a:t>0</a:t>
            </a:r>
            <a:r>
              <a:rPr sz="975" spc="-270" baseline="4273" dirty="0">
                <a:latin typeface="Arial MT"/>
                <a:cs typeface="Arial MT"/>
              </a:rPr>
              <a:t>2</a:t>
            </a:r>
            <a:r>
              <a:rPr sz="650" spc="-180" dirty="0">
                <a:solidFill>
                  <a:srgbClr val="FFFFFF"/>
                </a:solidFill>
                <a:latin typeface="Arial MT"/>
                <a:cs typeface="Arial MT"/>
              </a:rPr>
              <a:t>2</a:t>
            </a:r>
            <a:r>
              <a:rPr sz="975" spc="-270" baseline="4273" dirty="0">
                <a:latin typeface="Arial MT"/>
                <a:cs typeface="Arial MT"/>
              </a:rPr>
              <a:t>5</a:t>
            </a:r>
            <a:r>
              <a:rPr sz="650" spc="-180" dirty="0">
                <a:solidFill>
                  <a:srgbClr val="FFFFFF"/>
                </a:solidFill>
                <a:latin typeface="Arial MT"/>
                <a:cs typeface="Arial MT"/>
              </a:rPr>
              <a:t>5</a:t>
            </a:r>
            <a:r>
              <a:rPr sz="650" dirty="0">
                <a:solidFill>
                  <a:srgbClr val="FFFFFF"/>
                </a:solidFill>
                <a:latin typeface="Arial MT"/>
                <a:cs typeface="Arial MT"/>
              </a:rPr>
              <a:t> </a:t>
            </a:r>
            <a:r>
              <a:rPr sz="975" spc="-705" baseline="4273" dirty="0">
                <a:latin typeface="Arial MT"/>
                <a:cs typeface="Arial MT"/>
              </a:rPr>
              <a:t>M</a:t>
            </a:r>
            <a:r>
              <a:rPr sz="650" spc="-110" dirty="0">
                <a:solidFill>
                  <a:srgbClr val="FFFFFF"/>
                </a:solidFill>
                <a:latin typeface="Arial MT"/>
                <a:cs typeface="Arial MT"/>
              </a:rPr>
              <a:t>M</a:t>
            </a:r>
            <a:r>
              <a:rPr sz="975" spc="-112" baseline="4273" dirty="0">
                <a:latin typeface="Arial MT"/>
                <a:cs typeface="Arial MT"/>
              </a:rPr>
              <a:t>i</a:t>
            </a:r>
            <a:r>
              <a:rPr sz="650" spc="-75" dirty="0">
                <a:solidFill>
                  <a:srgbClr val="FFFFFF"/>
                </a:solidFill>
                <a:latin typeface="Arial MT"/>
                <a:cs typeface="Arial MT"/>
              </a:rPr>
              <a:t>i</a:t>
            </a:r>
            <a:r>
              <a:rPr sz="975" spc="-382" baseline="4273" dirty="0">
                <a:latin typeface="Arial MT"/>
                <a:cs typeface="Arial MT"/>
              </a:rPr>
              <a:t>c</a:t>
            </a:r>
            <a:r>
              <a:rPr sz="650" spc="-35" dirty="0">
                <a:solidFill>
                  <a:srgbClr val="FFFFFF"/>
                </a:solidFill>
                <a:latin typeface="Arial MT"/>
                <a:cs typeface="Arial MT"/>
              </a:rPr>
              <a:t>c</a:t>
            </a:r>
            <a:r>
              <a:rPr sz="975" spc="-209" baseline="4273" dirty="0">
                <a:latin typeface="Arial MT"/>
                <a:cs typeface="Arial MT"/>
              </a:rPr>
              <a:t>r</a:t>
            </a:r>
            <a:r>
              <a:rPr sz="650" spc="-70" dirty="0">
                <a:solidFill>
                  <a:srgbClr val="FFFFFF"/>
                </a:solidFill>
                <a:latin typeface="Arial MT"/>
                <a:cs typeface="Arial MT"/>
              </a:rPr>
              <a:t>r</a:t>
            </a:r>
            <a:r>
              <a:rPr sz="975" spc="-442" baseline="4273" dirty="0">
                <a:latin typeface="Arial MT"/>
                <a:cs typeface="Arial MT"/>
              </a:rPr>
              <a:t>o</a:t>
            </a:r>
            <a:r>
              <a:rPr sz="650" spc="-75" dirty="0">
                <a:solidFill>
                  <a:srgbClr val="FFFFFF"/>
                </a:solidFill>
                <a:latin typeface="Arial MT"/>
                <a:cs typeface="Arial MT"/>
              </a:rPr>
              <a:t>o</a:t>
            </a:r>
            <a:r>
              <a:rPr sz="975" spc="-382" baseline="4273" dirty="0">
                <a:latin typeface="Arial MT"/>
                <a:cs typeface="Arial MT"/>
              </a:rPr>
              <a:t>s</a:t>
            </a:r>
            <a:r>
              <a:rPr sz="650" spc="-35" dirty="0">
                <a:solidFill>
                  <a:srgbClr val="FFFFFF"/>
                </a:solidFill>
                <a:latin typeface="Arial MT"/>
                <a:cs typeface="Arial MT"/>
              </a:rPr>
              <a:t>s</a:t>
            </a:r>
            <a:r>
              <a:rPr sz="975" spc="-442" baseline="4273" dirty="0">
                <a:latin typeface="Arial MT"/>
                <a:cs typeface="Arial MT"/>
              </a:rPr>
              <a:t>o</a:t>
            </a:r>
            <a:r>
              <a:rPr sz="650" spc="-75" dirty="0">
                <a:solidFill>
                  <a:srgbClr val="FFFFFF"/>
                </a:solidFill>
                <a:latin typeface="Arial MT"/>
                <a:cs typeface="Arial MT"/>
              </a:rPr>
              <a:t>o</a:t>
            </a:r>
            <a:r>
              <a:rPr sz="975" spc="-157" baseline="4273" dirty="0">
                <a:latin typeface="Arial MT"/>
                <a:cs typeface="Arial MT"/>
              </a:rPr>
              <a:t>f</a:t>
            </a:r>
            <a:r>
              <a:rPr sz="650" spc="40" dirty="0">
                <a:solidFill>
                  <a:srgbClr val="FFFFFF"/>
                </a:solidFill>
                <a:latin typeface="Arial MT"/>
                <a:cs typeface="Arial MT"/>
              </a:rPr>
              <a:t>f</a:t>
            </a:r>
            <a:r>
              <a:rPr sz="975" spc="-157" baseline="4273" dirty="0">
                <a:latin typeface="Arial MT"/>
                <a:cs typeface="Arial MT"/>
              </a:rPr>
              <a:t>t</a:t>
            </a:r>
            <a:r>
              <a:rPr sz="650" spc="5" dirty="0">
                <a:solidFill>
                  <a:srgbClr val="FFFFFF"/>
                </a:solidFill>
                <a:latin typeface="Arial MT"/>
                <a:cs typeface="Arial MT"/>
              </a:rPr>
              <a:t>t</a:t>
            </a:r>
            <a:r>
              <a:rPr sz="650" spc="50" dirty="0">
                <a:solidFill>
                  <a:srgbClr val="FFFFFF"/>
                </a:solidFill>
                <a:latin typeface="Arial MT"/>
                <a:cs typeface="Arial MT"/>
              </a:rPr>
              <a:t> </a:t>
            </a:r>
            <a:r>
              <a:rPr sz="975" spc="-217" baseline="4273" dirty="0">
                <a:latin typeface="Arial MT"/>
                <a:cs typeface="Arial MT"/>
              </a:rPr>
              <a:t>C</a:t>
            </a:r>
            <a:r>
              <a:rPr sz="650" spc="-145" dirty="0">
                <a:solidFill>
                  <a:srgbClr val="FFFFFF"/>
                </a:solidFill>
                <a:latin typeface="Arial MT"/>
                <a:cs typeface="Arial MT"/>
              </a:rPr>
              <a:t>C</a:t>
            </a:r>
            <a:r>
              <a:rPr sz="975" spc="-217" baseline="4273" dirty="0">
                <a:latin typeface="Arial MT"/>
                <a:cs typeface="Arial MT"/>
              </a:rPr>
              <a:t>o</a:t>
            </a:r>
            <a:r>
              <a:rPr sz="650" spc="-145" dirty="0">
                <a:solidFill>
                  <a:srgbClr val="FFFFFF"/>
                </a:solidFill>
                <a:latin typeface="Arial MT"/>
                <a:cs typeface="Arial MT"/>
              </a:rPr>
              <a:t>o</a:t>
            </a:r>
            <a:r>
              <a:rPr sz="975" spc="-217" baseline="4273" dirty="0">
                <a:latin typeface="Arial MT"/>
                <a:cs typeface="Arial MT"/>
              </a:rPr>
              <a:t>r</a:t>
            </a:r>
            <a:r>
              <a:rPr sz="650" spc="-145" dirty="0">
                <a:solidFill>
                  <a:srgbClr val="FFFFFF"/>
                </a:solidFill>
                <a:latin typeface="Arial MT"/>
                <a:cs typeface="Arial MT"/>
              </a:rPr>
              <a:t>r</a:t>
            </a:r>
            <a:r>
              <a:rPr sz="975" spc="-217" baseline="4273" dirty="0">
                <a:latin typeface="Arial MT"/>
                <a:cs typeface="Arial MT"/>
              </a:rPr>
              <a:t>p</a:t>
            </a:r>
            <a:r>
              <a:rPr sz="650" spc="-145" dirty="0">
                <a:solidFill>
                  <a:srgbClr val="FFFFFF"/>
                </a:solidFill>
                <a:latin typeface="Arial MT"/>
                <a:cs typeface="Arial MT"/>
              </a:rPr>
              <a:t>p</a:t>
            </a:r>
            <a:r>
              <a:rPr sz="975" spc="-217" baseline="4273" dirty="0">
                <a:latin typeface="Arial MT"/>
                <a:cs typeface="Arial MT"/>
              </a:rPr>
              <a:t>o</a:t>
            </a:r>
            <a:r>
              <a:rPr sz="650" spc="-145" dirty="0">
                <a:solidFill>
                  <a:srgbClr val="FFFFFF"/>
                </a:solidFill>
                <a:latin typeface="Arial MT"/>
                <a:cs typeface="Arial MT"/>
              </a:rPr>
              <a:t>o</a:t>
            </a:r>
            <a:r>
              <a:rPr sz="975" spc="-217" baseline="4273" dirty="0">
                <a:latin typeface="Arial MT"/>
                <a:cs typeface="Arial MT"/>
              </a:rPr>
              <a:t>r</a:t>
            </a:r>
            <a:r>
              <a:rPr sz="650" spc="-145" dirty="0">
                <a:solidFill>
                  <a:srgbClr val="FFFFFF"/>
                </a:solidFill>
                <a:latin typeface="Arial MT"/>
                <a:cs typeface="Arial MT"/>
              </a:rPr>
              <a:t>r</a:t>
            </a:r>
            <a:r>
              <a:rPr sz="975" spc="-217" baseline="4273" dirty="0">
                <a:latin typeface="Arial MT"/>
                <a:cs typeface="Arial MT"/>
              </a:rPr>
              <a:t>a</a:t>
            </a:r>
            <a:r>
              <a:rPr sz="650" spc="-145" dirty="0">
                <a:solidFill>
                  <a:srgbClr val="FFFFFF"/>
                </a:solidFill>
                <a:latin typeface="Arial MT"/>
                <a:cs typeface="Arial MT"/>
              </a:rPr>
              <a:t>a</a:t>
            </a:r>
            <a:r>
              <a:rPr sz="975" spc="-217" baseline="4273" dirty="0">
                <a:latin typeface="Arial MT"/>
                <a:cs typeface="Arial MT"/>
              </a:rPr>
              <a:t>t</a:t>
            </a:r>
            <a:r>
              <a:rPr sz="650" spc="-145" dirty="0">
                <a:solidFill>
                  <a:srgbClr val="FFFFFF"/>
                </a:solidFill>
                <a:latin typeface="Arial MT"/>
                <a:cs typeface="Arial MT"/>
              </a:rPr>
              <a:t>t</a:t>
            </a:r>
            <a:r>
              <a:rPr sz="975" spc="-217" baseline="4273" dirty="0">
                <a:latin typeface="Arial MT"/>
                <a:cs typeface="Arial MT"/>
              </a:rPr>
              <a:t>i</a:t>
            </a:r>
            <a:r>
              <a:rPr sz="650" spc="-145" dirty="0">
                <a:solidFill>
                  <a:srgbClr val="FFFFFF"/>
                </a:solidFill>
                <a:latin typeface="Arial MT"/>
                <a:cs typeface="Arial MT"/>
              </a:rPr>
              <a:t>i</a:t>
            </a:r>
            <a:r>
              <a:rPr sz="975" spc="-217" baseline="4273" dirty="0">
                <a:latin typeface="Arial MT"/>
                <a:cs typeface="Arial MT"/>
              </a:rPr>
              <a:t>o</a:t>
            </a:r>
            <a:r>
              <a:rPr sz="650" spc="-145" dirty="0">
                <a:solidFill>
                  <a:srgbClr val="FFFFFF"/>
                </a:solidFill>
                <a:latin typeface="Arial MT"/>
                <a:cs typeface="Arial MT"/>
              </a:rPr>
              <a:t>o</a:t>
            </a:r>
            <a:r>
              <a:rPr sz="975" spc="-217" baseline="4273" dirty="0">
                <a:latin typeface="Arial MT"/>
                <a:cs typeface="Arial MT"/>
              </a:rPr>
              <a:t>n</a:t>
            </a:r>
            <a:r>
              <a:rPr sz="650" spc="-145" dirty="0">
                <a:solidFill>
                  <a:srgbClr val="FFFFFF"/>
                </a:solidFill>
                <a:latin typeface="Arial MT"/>
                <a:cs typeface="Arial MT"/>
              </a:rPr>
              <a:t>n</a:t>
            </a:r>
            <a:r>
              <a:rPr sz="975" spc="-217" baseline="4273" dirty="0">
                <a:latin typeface="Arial MT"/>
                <a:cs typeface="Arial MT"/>
              </a:rPr>
              <a:t>,</a:t>
            </a:r>
            <a:r>
              <a:rPr sz="650" spc="-145" dirty="0">
                <a:solidFill>
                  <a:srgbClr val="FFFFFF"/>
                </a:solidFill>
                <a:latin typeface="Arial MT"/>
                <a:cs typeface="Arial MT"/>
              </a:rPr>
              <a:t>,</a:t>
            </a:r>
            <a:r>
              <a:rPr sz="650" spc="45" dirty="0">
                <a:solidFill>
                  <a:srgbClr val="FFFFFF"/>
                </a:solidFill>
                <a:latin typeface="Arial MT"/>
                <a:cs typeface="Arial MT"/>
              </a:rPr>
              <a:t> </a:t>
            </a:r>
            <a:r>
              <a:rPr sz="975" u="sng" spc="-300" baseline="4273" dirty="0">
                <a:solidFill>
                  <a:srgbClr val="1F3A93"/>
                </a:solidFill>
                <a:uFill>
                  <a:solidFill>
                    <a:srgbClr val="1F3A93"/>
                  </a:solidFill>
                </a:uFill>
                <a:latin typeface="Arial MT"/>
                <a:cs typeface="Arial MT"/>
                <a:hlinkClick r:id="rId14"/>
              </a:rPr>
              <a:t>©</a:t>
            </a:r>
            <a:r>
              <a:rPr sz="650" u="sng" spc="-200" dirty="0">
                <a:solidFill>
                  <a:srgbClr val="FFFFFF"/>
                </a:solidFill>
                <a:uFill>
                  <a:solidFill>
                    <a:srgbClr val="1F3A93"/>
                  </a:solidFill>
                </a:uFill>
                <a:latin typeface="Arial MT"/>
                <a:cs typeface="Arial MT"/>
                <a:hlinkClick r:id="rId14"/>
              </a:rPr>
              <a:t>©</a:t>
            </a:r>
            <a:r>
              <a:rPr sz="650" u="sng" spc="40" dirty="0">
                <a:solidFill>
                  <a:srgbClr val="FFFFFF"/>
                </a:solidFill>
                <a:uFill>
                  <a:solidFill>
                    <a:srgbClr val="1F3A93"/>
                  </a:solidFill>
                </a:uFill>
                <a:latin typeface="Arial MT"/>
                <a:cs typeface="Arial MT"/>
                <a:hlinkClick r:id="rId14"/>
              </a:rPr>
              <a:t> </a:t>
            </a:r>
            <a:r>
              <a:rPr sz="975" u="sng" spc="-217" baseline="4273" dirty="0">
                <a:solidFill>
                  <a:srgbClr val="1F3A93"/>
                </a:solidFill>
                <a:uFill>
                  <a:solidFill>
                    <a:srgbClr val="1F3A93"/>
                  </a:solidFill>
                </a:uFill>
                <a:latin typeface="Arial MT"/>
                <a:cs typeface="Arial MT"/>
                <a:hlinkClick r:id="rId14"/>
              </a:rPr>
              <a:t>O</a:t>
            </a:r>
            <a:r>
              <a:rPr sz="650" u="sng" spc="-145" dirty="0">
                <a:solidFill>
                  <a:srgbClr val="FFFFFF"/>
                </a:solidFill>
                <a:uFill>
                  <a:solidFill>
                    <a:srgbClr val="1F3A93"/>
                  </a:solidFill>
                </a:uFill>
                <a:latin typeface="Arial MT"/>
                <a:cs typeface="Arial MT"/>
                <a:hlinkClick r:id="rId14"/>
              </a:rPr>
              <a:t>O</a:t>
            </a:r>
            <a:r>
              <a:rPr sz="975" u="sng" spc="-217" baseline="4273" dirty="0">
                <a:solidFill>
                  <a:srgbClr val="1F3A93"/>
                </a:solidFill>
                <a:uFill>
                  <a:solidFill>
                    <a:srgbClr val="1F3A93"/>
                  </a:solidFill>
                </a:uFill>
                <a:latin typeface="Arial MT"/>
                <a:cs typeface="Arial MT"/>
                <a:hlinkClick r:id="rId14"/>
              </a:rPr>
              <a:t>p</a:t>
            </a:r>
            <a:r>
              <a:rPr sz="650" u="sng" spc="-145" dirty="0">
                <a:solidFill>
                  <a:srgbClr val="FFFFFF"/>
                </a:solidFill>
                <a:uFill>
                  <a:solidFill>
                    <a:srgbClr val="1F3A93"/>
                  </a:solidFill>
                </a:uFill>
                <a:latin typeface="Arial MT"/>
                <a:cs typeface="Arial MT"/>
                <a:hlinkClick r:id="rId14"/>
              </a:rPr>
              <a:t>p</a:t>
            </a:r>
            <a:r>
              <a:rPr sz="975" u="sng" spc="-217" baseline="4273" dirty="0">
                <a:solidFill>
                  <a:srgbClr val="1F3A93"/>
                </a:solidFill>
                <a:uFill>
                  <a:solidFill>
                    <a:srgbClr val="1F3A93"/>
                  </a:solidFill>
                </a:uFill>
                <a:latin typeface="Arial MT"/>
                <a:cs typeface="Arial MT"/>
                <a:hlinkClick r:id="rId14"/>
              </a:rPr>
              <a:t>e</a:t>
            </a:r>
            <a:r>
              <a:rPr sz="650" u="sng" spc="-145" dirty="0">
                <a:solidFill>
                  <a:srgbClr val="FFFFFF"/>
                </a:solidFill>
                <a:uFill>
                  <a:solidFill>
                    <a:srgbClr val="1F3A93"/>
                  </a:solidFill>
                </a:uFill>
                <a:latin typeface="Arial MT"/>
                <a:cs typeface="Arial MT"/>
                <a:hlinkClick r:id="rId14"/>
              </a:rPr>
              <a:t>e</a:t>
            </a:r>
            <a:r>
              <a:rPr sz="975" u="sng" spc="-217" baseline="4273" dirty="0">
                <a:solidFill>
                  <a:srgbClr val="1F3A93"/>
                </a:solidFill>
                <a:uFill>
                  <a:solidFill>
                    <a:srgbClr val="1F3A93"/>
                  </a:solidFill>
                </a:uFill>
                <a:latin typeface="Arial MT"/>
                <a:cs typeface="Arial MT"/>
                <a:hlinkClick r:id="rId14"/>
              </a:rPr>
              <a:t>n</a:t>
            </a:r>
            <a:r>
              <a:rPr sz="650" u="sng" spc="-145" dirty="0">
                <a:solidFill>
                  <a:srgbClr val="FFFFFF"/>
                </a:solidFill>
                <a:uFill>
                  <a:solidFill>
                    <a:srgbClr val="1F3A93"/>
                  </a:solidFill>
                </a:uFill>
                <a:latin typeface="Arial MT"/>
                <a:cs typeface="Arial MT"/>
                <a:hlinkClick r:id="rId14"/>
              </a:rPr>
              <a:t>n</a:t>
            </a:r>
            <a:r>
              <a:rPr sz="975" u="sng" spc="-217" baseline="4273" dirty="0">
                <a:solidFill>
                  <a:srgbClr val="1F3A93"/>
                </a:solidFill>
                <a:uFill>
                  <a:solidFill>
                    <a:srgbClr val="1F3A93"/>
                  </a:solidFill>
                </a:uFill>
                <a:latin typeface="Arial MT"/>
                <a:cs typeface="Arial MT"/>
                <a:hlinkClick r:id="rId14"/>
              </a:rPr>
              <a:t>S</a:t>
            </a:r>
            <a:r>
              <a:rPr sz="650" u="sng" spc="-145" dirty="0">
                <a:solidFill>
                  <a:srgbClr val="FFFFFF"/>
                </a:solidFill>
                <a:uFill>
                  <a:solidFill>
                    <a:srgbClr val="1F3A93"/>
                  </a:solidFill>
                </a:uFill>
                <a:latin typeface="Arial MT"/>
                <a:cs typeface="Arial MT"/>
                <a:hlinkClick r:id="rId14"/>
              </a:rPr>
              <a:t>S</a:t>
            </a:r>
            <a:r>
              <a:rPr sz="975" u="sng" spc="-217" baseline="4273" dirty="0">
                <a:solidFill>
                  <a:srgbClr val="1F3A93"/>
                </a:solidFill>
                <a:uFill>
                  <a:solidFill>
                    <a:srgbClr val="1F3A93"/>
                  </a:solidFill>
                </a:uFill>
                <a:latin typeface="Arial MT"/>
                <a:cs typeface="Arial MT"/>
                <a:hlinkClick r:id="rId14"/>
              </a:rPr>
              <a:t>t</a:t>
            </a:r>
            <a:r>
              <a:rPr sz="650" u="sng" spc="-145" dirty="0">
                <a:solidFill>
                  <a:srgbClr val="FFFFFF"/>
                </a:solidFill>
                <a:uFill>
                  <a:solidFill>
                    <a:srgbClr val="1F3A93"/>
                  </a:solidFill>
                </a:uFill>
                <a:latin typeface="Arial MT"/>
                <a:cs typeface="Arial MT"/>
                <a:hlinkClick r:id="rId14"/>
              </a:rPr>
              <a:t>t</a:t>
            </a:r>
            <a:r>
              <a:rPr sz="975" u="sng" spc="-217" baseline="4273" dirty="0">
                <a:solidFill>
                  <a:srgbClr val="1F3A93"/>
                </a:solidFill>
                <a:uFill>
                  <a:solidFill>
                    <a:srgbClr val="1F3A93"/>
                  </a:solidFill>
                </a:uFill>
                <a:latin typeface="Arial MT"/>
                <a:cs typeface="Arial MT"/>
                <a:hlinkClick r:id="rId14"/>
              </a:rPr>
              <a:t>r</a:t>
            </a:r>
            <a:r>
              <a:rPr sz="650" u="sng" spc="-145" dirty="0">
                <a:solidFill>
                  <a:srgbClr val="FFFFFF"/>
                </a:solidFill>
                <a:uFill>
                  <a:solidFill>
                    <a:srgbClr val="1F3A93"/>
                  </a:solidFill>
                </a:uFill>
                <a:latin typeface="Arial MT"/>
                <a:cs typeface="Arial MT"/>
                <a:hlinkClick r:id="rId14"/>
              </a:rPr>
              <a:t>r</a:t>
            </a:r>
            <a:r>
              <a:rPr sz="975" u="sng" spc="-217" baseline="4273" dirty="0">
                <a:solidFill>
                  <a:srgbClr val="1F3A93"/>
                </a:solidFill>
                <a:uFill>
                  <a:solidFill>
                    <a:srgbClr val="1F3A93"/>
                  </a:solidFill>
                </a:uFill>
                <a:latin typeface="Arial MT"/>
                <a:cs typeface="Arial MT"/>
                <a:hlinkClick r:id="rId14"/>
              </a:rPr>
              <a:t>e</a:t>
            </a:r>
            <a:r>
              <a:rPr sz="650" u="sng" spc="-145" dirty="0">
                <a:solidFill>
                  <a:srgbClr val="FFFFFF"/>
                </a:solidFill>
                <a:uFill>
                  <a:solidFill>
                    <a:srgbClr val="1F3A93"/>
                  </a:solidFill>
                </a:uFill>
                <a:latin typeface="Arial MT"/>
                <a:cs typeface="Arial MT"/>
                <a:hlinkClick r:id="rId14"/>
              </a:rPr>
              <a:t>e</a:t>
            </a:r>
            <a:r>
              <a:rPr sz="975" u="sng" spc="-217" baseline="4273" dirty="0">
                <a:solidFill>
                  <a:srgbClr val="1F3A93"/>
                </a:solidFill>
                <a:uFill>
                  <a:solidFill>
                    <a:srgbClr val="1F3A93"/>
                  </a:solidFill>
                </a:uFill>
                <a:latin typeface="Arial MT"/>
                <a:cs typeface="Arial MT"/>
                <a:hlinkClick r:id="rId14"/>
              </a:rPr>
              <a:t>e</a:t>
            </a:r>
            <a:r>
              <a:rPr sz="650" u="sng" spc="-145" dirty="0">
                <a:solidFill>
                  <a:srgbClr val="FFFFFF"/>
                </a:solidFill>
                <a:uFill>
                  <a:solidFill>
                    <a:srgbClr val="1F3A93"/>
                  </a:solidFill>
                </a:uFill>
                <a:latin typeface="Arial MT"/>
                <a:cs typeface="Arial MT"/>
                <a:hlinkClick r:id="rId14"/>
              </a:rPr>
              <a:t>e</a:t>
            </a:r>
            <a:r>
              <a:rPr sz="975" u="sng" spc="-217" baseline="4273" dirty="0">
                <a:solidFill>
                  <a:srgbClr val="1F3A93"/>
                </a:solidFill>
                <a:uFill>
                  <a:solidFill>
                    <a:srgbClr val="1F3A93"/>
                  </a:solidFill>
                </a:uFill>
                <a:latin typeface="Arial MT"/>
                <a:cs typeface="Arial MT"/>
                <a:hlinkClick r:id="rId14"/>
              </a:rPr>
              <a:t>t</a:t>
            </a:r>
            <a:r>
              <a:rPr sz="650" u="sng" spc="-145" dirty="0">
                <a:solidFill>
                  <a:srgbClr val="FFFFFF"/>
                </a:solidFill>
                <a:uFill>
                  <a:solidFill>
                    <a:srgbClr val="1F3A93"/>
                  </a:solidFill>
                </a:uFill>
                <a:latin typeface="Arial MT"/>
                <a:cs typeface="Arial MT"/>
                <a:hlinkClick r:id="rId14"/>
              </a:rPr>
              <a:t>t</a:t>
            </a:r>
            <a:r>
              <a:rPr sz="975" u="sng" spc="-217" baseline="4273" dirty="0">
                <a:solidFill>
                  <a:srgbClr val="1F3A93"/>
                </a:solidFill>
                <a:uFill>
                  <a:solidFill>
                    <a:srgbClr val="1F3A93"/>
                  </a:solidFill>
                </a:uFill>
                <a:latin typeface="Arial MT"/>
                <a:cs typeface="Arial MT"/>
                <a:hlinkClick r:id="rId14"/>
              </a:rPr>
              <a:t>M</a:t>
            </a:r>
            <a:r>
              <a:rPr sz="650" u="sng" spc="-145" dirty="0">
                <a:solidFill>
                  <a:srgbClr val="FFFFFF"/>
                </a:solidFill>
                <a:uFill>
                  <a:solidFill>
                    <a:srgbClr val="1F3A93"/>
                  </a:solidFill>
                </a:uFill>
                <a:latin typeface="Arial MT"/>
                <a:cs typeface="Arial MT"/>
                <a:hlinkClick r:id="rId14"/>
              </a:rPr>
              <a:t>M</a:t>
            </a:r>
            <a:r>
              <a:rPr sz="975" u="sng" spc="-217" baseline="4273" dirty="0">
                <a:solidFill>
                  <a:srgbClr val="1F3A93"/>
                </a:solidFill>
                <a:uFill>
                  <a:solidFill>
                    <a:srgbClr val="1F3A93"/>
                  </a:solidFill>
                </a:uFill>
                <a:latin typeface="Arial MT"/>
                <a:cs typeface="Arial MT"/>
                <a:hlinkClick r:id="rId14"/>
              </a:rPr>
              <a:t>a</a:t>
            </a:r>
            <a:r>
              <a:rPr sz="650" u="sng" spc="-145" dirty="0">
                <a:solidFill>
                  <a:srgbClr val="FFFFFF"/>
                </a:solidFill>
                <a:uFill>
                  <a:solidFill>
                    <a:srgbClr val="1F3A93"/>
                  </a:solidFill>
                </a:uFill>
                <a:latin typeface="Arial MT"/>
                <a:cs typeface="Arial MT"/>
                <a:hlinkClick r:id="rId14"/>
              </a:rPr>
              <a:t>a</a:t>
            </a:r>
            <a:r>
              <a:rPr sz="975" u="sng" spc="-217" baseline="4273" dirty="0">
                <a:solidFill>
                  <a:srgbClr val="1F3A93"/>
                </a:solidFill>
                <a:uFill>
                  <a:solidFill>
                    <a:srgbClr val="1F3A93"/>
                  </a:solidFill>
                </a:uFill>
                <a:latin typeface="Arial MT"/>
                <a:cs typeface="Arial MT"/>
                <a:hlinkClick r:id="rId14"/>
              </a:rPr>
              <a:t>p</a:t>
            </a:r>
            <a:r>
              <a:rPr sz="650" u="sng" spc="-145" dirty="0">
                <a:solidFill>
                  <a:srgbClr val="FFFFFF"/>
                </a:solidFill>
                <a:uFill>
                  <a:solidFill>
                    <a:srgbClr val="1F3A93"/>
                  </a:solidFill>
                </a:uFill>
                <a:latin typeface="Arial MT"/>
                <a:cs typeface="Arial MT"/>
                <a:hlinkClick r:id="rId14"/>
              </a:rPr>
              <a:t>p</a:t>
            </a:r>
            <a:endParaRPr sz="650">
              <a:latin typeface="Arial MT"/>
              <a:cs typeface="Arial MT"/>
            </a:endParaRPr>
          </a:p>
        </p:txBody>
      </p:sp>
      <p:sp>
        <p:nvSpPr>
          <p:cNvPr id="68" name="object 68"/>
          <p:cNvSpPr txBox="1"/>
          <p:nvPr/>
        </p:nvSpPr>
        <p:spPr>
          <a:xfrm>
            <a:off x="325437" y="4394231"/>
            <a:ext cx="6299200" cy="275590"/>
          </a:xfrm>
          <a:prstGeom prst="rect">
            <a:avLst/>
          </a:prstGeom>
        </p:spPr>
        <p:txBody>
          <a:bodyPr vert="horz" wrap="square" lIns="0" tIns="12700" rIns="0" bIns="0" rtlCol="0">
            <a:spAutoFit/>
          </a:bodyPr>
          <a:lstStyle/>
          <a:p>
            <a:pPr marL="12700">
              <a:lnSpc>
                <a:spcPts val="1165"/>
              </a:lnSpc>
              <a:spcBef>
                <a:spcPts val="100"/>
              </a:spcBef>
            </a:pPr>
            <a:r>
              <a:rPr sz="1000" spc="-10" dirty="0">
                <a:solidFill>
                  <a:srgbClr val="182129"/>
                </a:solidFill>
                <a:latin typeface="Segoe UI"/>
                <a:cs typeface="Segoe UI"/>
              </a:rPr>
              <a:t>Customer</a:t>
            </a:r>
            <a:r>
              <a:rPr sz="1000" spc="30" dirty="0">
                <a:solidFill>
                  <a:srgbClr val="182129"/>
                </a:solidFill>
                <a:latin typeface="Segoe UI"/>
                <a:cs typeface="Segoe UI"/>
              </a:rPr>
              <a:t> </a:t>
            </a:r>
            <a:r>
              <a:rPr sz="1000" dirty="0">
                <a:solidFill>
                  <a:srgbClr val="182129"/>
                </a:solidFill>
                <a:latin typeface="Segoe UI"/>
                <a:cs typeface="Segoe UI"/>
              </a:rPr>
              <a:t>ID</a:t>
            </a:r>
            <a:r>
              <a:rPr sz="1000" spc="484" dirty="0">
                <a:solidFill>
                  <a:srgbClr val="182129"/>
                </a:solidFill>
                <a:latin typeface="Segoe UI"/>
                <a:cs typeface="Segoe UI"/>
              </a:rPr>
              <a:t> </a:t>
            </a:r>
            <a:r>
              <a:rPr sz="1000" spc="-10" dirty="0">
                <a:solidFill>
                  <a:srgbClr val="182129"/>
                </a:solidFill>
                <a:latin typeface="Segoe UI"/>
                <a:cs typeface="Segoe UI"/>
              </a:rPr>
              <a:t>Sum</a:t>
            </a:r>
            <a:r>
              <a:rPr sz="1000" spc="-20" dirty="0">
                <a:solidFill>
                  <a:srgbClr val="182129"/>
                </a:solidFill>
                <a:latin typeface="Segoe UI"/>
                <a:cs typeface="Segoe UI"/>
              </a:rPr>
              <a:t> </a:t>
            </a:r>
            <a:r>
              <a:rPr sz="1000" dirty="0">
                <a:solidFill>
                  <a:srgbClr val="182129"/>
                </a:solidFill>
                <a:latin typeface="Segoe UI"/>
                <a:cs typeface="Segoe UI"/>
              </a:rPr>
              <a:t>of</a:t>
            </a:r>
            <a:r>
              <a:rPr sz="1000" spc="-5" dirty="0">
                <a:solidFill>
                  <a:srgbClr val="182129"/>
                </a:solidFill>
                <a:latin typeface="Segoe UI"/>
                <a:cs typeface="Segoe UI"/>
              </a:rPr>
              <a:t> </a:t>
            </a:r>
            <a:r>
              <a:rPr sz="1000" spc="-10" dirty="0">
                <a:solidFill>
                  <a:srgbClr val="182129"/>
                </a:solidFill>
                <a:latin typeface="Segoe UI"/>
                <a:cs typeface="Segoe UI"/>
              </a:rPr>
              <a:t>Total </a:t>
            </a:r>
            <a:r>
              <a:rPr sz="1000" dirty="0">
                <a:solidFill>
                  <a:srgbClr val="182129"/>
                </a:solidFill>
                <a:latin typeface="Segoe UI"/>
                <a:cs typeface="Segoe UI"/>
              </a:rPr>
              <a:t>Orders</a:t>
            </a:r>
            <a:r>
              <a:rPr sz="1000" spc="125" dirty="0">
                <a:solidFill>
                  <a:srgbClr val="182129"/>
                </a:solidFill>
                <a:latin typeface="Segoe UI"/>
                <a:cs typeface="Segoe UI"/>
              </a:rPr>
              <a:t>  </a:t>
            </a:r>
            <a:r>
              <a:rPr sz="1000" spc="-10" dirty="0">
                <a:solidFill>
                  <a:srgbClr val="182129"/>
                </a:solidFill>
                <a:latin typeface="Segoe UI"/>
                <a:cs typeface="Segoe UI"/>
              </a:rPr>
              <a:t>Sum</a:t>
            </a:r>
            <a:r>
              <a:rPr sz="1000" spc="-15" dirty="0">
                <a:solidFill>
                  <a:srgbClr val="182129"/>
                </a:solidFill>
                <a:latin typeface="Segoe UI"/>
                <a:cs typeface="Segoe UI"/>
              </a:rPr>
              <a:t> </a:t>
            </a:r>
            <a:r>
              <a:rPr sz="1000" dirty="0">
                <a:solidFill>
                  <a:srgbClr val="182129"/>
                </a:solidFill>
                <a:latin typeface="Segoe UI"/>
                <a:cs typeface="Segoe UI"/>
              </a:rPr>
              <a:t>of</a:t>
            </a:r>
            <a:r>
              <a:rPr sz="1000" spc="-5" dirty="0">
                <a:solidFill>
                  <a:srgbClr val="182129"/>
                </a:solidFill>
                <a:latin typeface="Segoe UI"/>
                <a:cs typeface="Segoe UI"/>
              </a:rPr>
              <a:t> </a:t>
            </a:r>
            <a:r>
              <a:rPr sz="1000" spc="-10" dirty="0">
                <a:solidFill>
                  <a:srgbClr val="182129"/>
                </a:solidFill>
                <a:latin typeface="Segoe UI"/>
                <a:cs typeface="Segoe UI"/>
              </a:rPr>
              <a:t>Total </a:t>
            </a:r>
            <a:r>
              <a:rPr sz="1000" spc="-25" dirty="0">
                <a:solidFill>
                  <a:srgbClr val="182129"/>
                </a:solidFill>
                <a:latin typeface="Segoe UI"/>
                <a:cs typeface="Segoe UI"/>
              </a:rPr>
              <a:t>Quantity </a:t>
            </a:r>
            <a:r>
              <a:rPr sz="1000" dirty="0">
                <a:solidFill>
                  <a:srgbClr val="182129"/>
                </a:solidFill>
                <a:latin typeface="Segoe UI"/>
                <a:cs typeface="Segoe UI"/>
              </a:rPr>
              <a:t>Ordered</a:t>
            </a:r>
            <a:r>
              <a:rPr sz="1000" spc="120" dirty="0">
                <a:solidFill>
                  <a:srgbClr val="182129"/>
                </a:solidFill>
                <a:latin typeface="Segoe UI"/>
                <a:cs typeface="Segoe UI"/>
              </a:rPr>
              <a:t>  </a:t>
            </a:r>
            <a:r>
              <a:rPr sz="1000" spc="-10" dirty="0">
                <a:solidFill>
                  <a:srgbClr val="182129"/>
                </a:solidFill>
                <a:latin typeface="Segoe UI"/>
                <a:cs typeface="Segoe UI"/>
              </a:rPr>
              <a:t>Sum</a:t>
            </a:r>
            <a:r>
              <a:rPr sz="1000" spc="-20" dirty="0">
                <a:solidFill>
                  <a:srgbClr val="182129"/>
                </a:solidFill>
                <a:latin typeface="Segoe UI"/>
                <a:cs typeface="Segoe UI"/>
              </a:rPr>
              <a:t> </a:t>
            </a:r>
            <a:r>
              <a:rPr sz="1000" dirty="0">
                <a:solidFill>
                  <a:srgbClr val="182129"/>
                </a:solidFill>
                <a:latin typeface="Segoe UI"/>
                <a:cs typeface="Segoe UI"/>
              </a:rPr>
              <a:t>of</a:t>
            </a:r>
            <a:r>
              <a:rPr sz="1000" spc="-5" dirty="0">
                <a:solidFill>
                  <a:srgbClr val="182129"/>
                </a:solidFill>
                <a:latin typeface="Segoe UI"/>
                <a:cs typeface="Segoe UI"/>
              </a:rPr>
              <a:t> </a:t>
            </a:r>
            <a:r>
              <a:rPr sz="1000" spc="-10" dirty="0">
                <a:solidFill>
                  <a:srgbClr val="182129"/>
                </a:solidFill>
                <a:latin typeface="Segoe UI"/>
                <a:cs typeface="Segoe UI"/>
              </a:rPr>
              <a:t>Total</a:t>
            </a:r>
            <a:r>
              <a:rPr sz="1000" spc="-5" dirty="0">
                <a:solidFill>
                  <a:srgbClr val="182129"/>
                </a:solidFill>
                <a:latin typeface="Segoe UI"/>
                <a:cs typeface="Segoe UI"/>
              </a:rPr>
              <a:t> </a:t>
            </a:r>
            <a:r>
              <a:rPr sz="1000" dirty="0">
                <a:solidFill>
                  <a:srgbClr val="182129"/>
                </a:solidFill>
                <a:latin typeface="Segoe UI"/>
                <a:cs typeface="Segoe UI"/>
              </a:rPr>
              <a:t>Sales</a:t>
            </a:r>
            <a:r>
              <a:rPr sz="1000" spc="125" dirty="0">
                <a:solidFill>
                  <a:srgbClr val="182129"/>
                </a:solidFill>
                <a:latin typeface="Segoe UI"/>
                <a:cs typeface="Segoe UI"/>
              </a:rPr>
              <a:t>  </a:t>
            </a:r>
            <a:r>
              <a:rPr sz="1000" spc="-10" dirty="0">
                <a:solidFill>
                  <a:srgbClr val="182129"/>
                </a:solidFill>
                <a:latin typeface="Segoe UI"/>
                <a:cs typeface="Segoe UI"/>
              </a:rPr>
              <a:t>Sum</a:t>
            </a:r>
            <a:r>
              <a:rPr sz="1000" spc="-20" dirty="0">
                <a:solidFill>
                  <a:srgbClr val="182129"/>
                </a:solidFill>
                <a:latin typeface="Segoe UI"/>
                <a:cs typeface="Segoe UI"/>
              </a:rPr>
              <a:t> </a:t>
            </a:r>
            <a:r>
              <a:rPr sz="1000" dirty="0">
                <a:solidFill>
                  <a:srgbClr val="182129"/>
                </a:solidFill>
                <a:latin typeface="Segoe UI"/>
                <a:cs typeface="Segoe UI"/>
              </a:rPr>
              <a:t>of Gross</a:t>
            </a:r>
            <a:r>
              <a:rPr sz="1000" spc="30" dirty="0">
                <a:solidFill>
                  <a:srgbClr val="182129"/>
                </a:solidFill>
                <a:latin typeface="Segoe UI"/>
                <a:cs typeface="Segoe UI"/>
              </a:rPr>
              <a:t> </a:t>
            </a:r>
            <a:r>
              <a:rPr sz="1000" dirty="0">
                <a:solidFill>
                  <a:srgbClr val="182129"/>
                </a:solidFill>
                <a:latin typeface="Segoe UI"/>
                <a:cs typeface="Segoe UI"/>
              </a:rPr>
              <a:t>Profit</a:t>
            </a:r>
            <a:r>
              <a:rPr sz="1000" spc="470" dirty="0">
                <a:solidFill>
                  <a:srgbClr val="182129"/>
                </a:solidFill>
                <a:latin typeface="Segoe UI"/>
                <a:cs typeface="Segoe UI"/>
              </a:rPr>
              <a:t> </a:t>
            </a:r>
            <a:r>
              <a:rPr sz="1000" spc="-25" dirty="0">
                <a:solidFill>
                  <a:srgbClr val="182129"/>
                </a:solidFill>
                <a:latin typeface="Segoe UI"/>
                <a:cs typeface="Segoe UI"/>
              </a:rPr>
              <a:t>Gr</a:t>
            </a:r>
            <a:endParaRPr sz="1000">
              <a:latin typeface="Segoe UI"/>
              <a:cs typeface="Segoe UI"/>
            </a:endParaRPr>
          </a:p>
          <a:p>
            <a:pPr marL="2026920">
              <a:lnSpc>
                <a:spcPts val="805"/>
              </a:lnSpc>
            </a:pPr>
            <a:r>
              <a:rPr sz="700" spc="195" dirty="0">
                <a:solidFill>
                  <a:srgbClr val="182129"/>
                </a:solidFill>
                <a:latin typeface="Arial MT"/>
                <a:cs typeface="Arial MT"/>
              </a:rPr>
              <a:t>V</a:t>
            </a:r>
            <a:endParaRPr sz="700">
              <a:latin typeface="Arial MT"/>
              <a:cs typeface="Arial MT"/>
            </a:endParaRPr>
          </a:p>
        </p:txBody>
      </p:sp>
      <p:grpSp>
        <p:nvGrpSpPr>
          <p:cNvPr id="69" name="object 69"/>
          <p:cNvGrpSpPr/>
          <p:nvPr/>
        </p:nvGrpSpPr>
        <p:grpSpPr>
          <a:xfrm>
            <a:off x="285749" y="4391025"/>
            <a:ext cx="6448425" cy="2647950"/>
            <a:chOff x="285749" y="4391025"/>
            <a:chExt cx="6448425" cy="2647950"/>
          </a:xfrm>
        </p:grpSpPr>
        <p:sp>
          <p:nvSpPr>
            <p:cNvPr id="70" name="object 70"/>
            <p:cNvSpPr/>
            <p:nvPr/>
          </p:nvSpPr>
          <p:spPr>
            <a:xfrm>
              <a:off x="285749" y="6943724"/>
              <a:ext cx="790575" cy="9525"/>
            </a:xfrm>
            <a:custGeom>
              <a:avLst/>
              <a:gdLst/>
              <a:ahLst/>
              <a:cxnLst/>
              <a:rect l="l" t="t" r="r" b="b"/>
              <a:pathLst>
                <a:path w="790575" h="9525">
                  <a:moveTo>
                    <a:pt x="0" y="0"/>
                  </a:moveTo>
                  <a:lnTo>
                    <a:pt x="790574" y="0"/>
                  </a:lnTo>
                  <a:lnTo>
                    <a:pt x="790574" y="9525"/>
                  </a:lnTo>
                  <a:lnTo>
                    <a:pt x="0" y="9525"/>
                  </a:lnTo>
                  <a:lnTo>
                    <a:pt x="0" y="0"/>
                  </a:lnTo>
                  <a:close/>
                </a:path>
              </a:pathLst>
            </a:custGeom>
            <a:solidFill>
              <a:srgbClr val="FFFFFF"/>
            </a:solidFill>
          </p:spPr>
          <p:txBody>
            <a:bodyPr wrap="square" lIns="0" tIns="0" rIns="0" bIns="0" rtlCol="0"/>
            <a:lstStyle/>
            <a:p>
              <a:endParaRPr/>
            </a:p>
          </p:txBody>
        </p:sp>
        <p:sp>
          <p:nvSpPr>
            <p:cNvPr id="71" name="object 71"/>
            <p:cNvSpPr/>
            <p:nvPr/>
          </p:nvSpPr>
          <p:spPr>
            <a:xfrm>
              <a:off x="285749" y="6953249"/>
              <a:ext cx="6362700" cy="85725"/>
            </a:xfrm>
            <a:custGeom>
              <a:avLst/>
              <a:gdLst/>
              <a:ahLst/>
              <a:cxnLst/>
              <a:rect l="l" t="t" r="r" b="b"/>
              <a:pathLst>
                <a:path w="6362700" h="85725">
                  <a:moveTo>
                    <a:pt x="6325520" y="85724"/>
                  </a:moveTo>
                  <a:lnTo>
                    <a:pt x="37178" y="85724"/>
                  </a:lnTo>
                  <a:lnTo>
                    <a:pt x="31710" y="84636"/>
                  </a:lnTo>
                  <a:lnTo>
                    <a:pt x="1087" y="54013"/>
                  </a:lnTo>
                  <a:lnTo>
                    <a:pt x="0" y="48546"/>
                  </a:lnTo>
                  <a:lnTo>
                    <a:pt x="0" y="42862"/>
                  </a:lnTo>
                  <a:lnTo>
                    <a:pt x="0" y="37178"/>
                  </a:lnTo>
                  <a:lnTo>
                    <a:pt x="21208" y="5437"/>
                  </a:lnTo>
                  <a:lnTo>
                    <a:pt x="37178" y="0"/>
                  </a:lnTo>
                  <a:lnTo>
                    <a:pt x="6325520" y="0"/>
                  </a:lnTo>
                  <a:lnTo>
                    <a:pt x="6357260" y="21208"/>
                  </a:lnTo>
                  <a:lnTo>
                    <a:pt x="6362698" y="37178"/>
                  </a:lnTo>
                  <a:lnTo>
                    <a:pt x="6362698" y="48546"/>
                  </a:lnTo>
                  <a:lnTo>
                    <a:pt x="6341490" y="80286"/>
                  </a:lnTo>
                  <a:lnTo>
                    <a:pt x="6330987" y="84636"/>
                  </a:lnTo>
                  <a:lnTo>
                    <a:pt x="6325520" y="85724"/>
                  </a:lnTo>
                  <a:close/>
                </a:path>
              </a:pathLst>
            </a:custGeom>
            <a:solidFill>
              <a:srgbClr val="FFFFFF">
                <a:alpha val="50000"/>
              </a:srgbClr>
            </a:solidFill>
          </p:spPr>
          <p:txBody>
            <a:bodyPr wrap="square" lIns="0" tIns="0" rIns="0" bIns="0" rtlCol="0"/>
            <a:lstStyle/>
            <a:p>
              <a:endParaRPr/>
            </a:p>
          </p:txBody>
        </p:sp>
        <p:sp>
          <p:nvSpPr>
            <p:cNvPr id="72" name="object 72"/>
            <p:cNvSpPr/>
            <p:nvPr/>
          </p:nvSpPr>
          <p:spPr>
            <a:xfrm>
              <a:off x="290512" y="6958012"/>
              <a:ext cx="5400675" cy="76200"/>
            </a:xfrm>
            <a:custGeom>
              <a:avLst/>
              <a:gdLst/>
              <a:ahLst/>
              <a:cxnLst/>
              <a:rect l="l" t="t" r="r" b="b"/>
              <a:pathLst>
                <a:path w="5400675" h="76200">
                  <a:moveTo>
                    <a:pt x="5367626" y="76199"/>
                  </a:moveTo>
                  <a:lnTo>
                    <a:pt x="33047" y="76199"/>
                  </a:lnTo>
                  <a:lnTo>
                    <a:pt x="28187" y="75233"/>
                  </a:lnTo>
                  <a:lnTo>
                    <a:pt x="966" y="48012"/>
                  </a:lnTo>
                  <a:lnTo>
                    <a:pt x="0" y="43152"/>
                  </a:lnTo>
                  <a:lnTo>
                    <a:pt x="0" y="38099"/>
                  </a:lnTo>
                  <a:lnTo>
                    <a:pt x="0" y="33047"/>
                  </a:lnTo>
                  <a:lnTo>
                    <a:pt x="28187" y="966"/>
                  </a:lnTo>
                  <a:lnTo>
                    <a:pt x="33047" y="0"/>
                  </a:lnTo>
                  <a:lnTo>
                    <a:pt x="5367626" y="0"/>
                  </a:lnTo>
                  <a:lnTo>
                    <a:pt x="5399706" y="28187"/>
                  </a:lnTo>
                  <a:lnTo>
                    <a:pt x="5400673" y="33047"/>
                  </a:lnTo>
                  <a:lnTo>
                    <a:pt x="5400673" y="43152"/>
                  </a:lnTo>
                  <a:lnTo>
                    <a:pt x="5372486" y="75233"/>
                  </a:lnTo>
                  <a:lnTo>
                    <a:pt x="5367626" y="76199"/>
                  </a:lnTo>
                  <a:close/>
                </a:path>
              </a:pathLst>
            </a:custGeom>
            <a:solidFill>
              <a:srgbClr val="605D5C">
                <a:alpha val="50000"/>
              </a:srgbClr>
            </a:solidFill>
          </p:spPr>
          <p:txBody>
            <a:bodyPr wrap="square" lIns="0" tIns="0" rIns="0" bIns="0" rtlCol="0"/>
            <a:lstStyle/>
            <a:p>
              <a:endParaRPr/>
            </a:p>
          </p:txBody>
        </p:sp>
        <p:sp>
          <p:nvSpPr>
            <p:cNvPr id="73" name="object 73"/>
            <p:cNvSpPr/>
            <p:nvPr/>
          </p:nvSpPr>
          <p:spPr>
            <a:xfrm>
              <a:off x="290512" y="6958012"/>
              <a:ext cx="5400675" cy="76200"/>
            </a:xfrm>
            <a:custGeom>
              <a:avLst/>
              <a:gdLst/>
              <a:ahLst/>
              <a:cxnLst/>
              <a:rect l="l" t="t" r="r" b="b"/>
              <a:pathLst>
                <a:path w="5400675" h="76200">
                  <a:moveTo>
                    <a:pt x="0" y="38099"/>
                  </a:moveTo>
                  <a:lnTo>
                    <a:pt x="0" y="33047"/>
                  </a:lnTo>
                  <a:lnTo>
                    <a:pt x="966" y="28187"/>
                  </a:lnTo>
                  <a:lnTo>
                    <a:pt x="2900" y="23519"/>
                  </a:lnTo>
                  <a:lnTo>
                    <a:pt x="4833" y="18851"/>
                  </a:lnTo>
                  <a:lnTo>
                    <a:pt x="7586" y="14731"/>
                  </a:lnTo>
                  <a:lnTo>
                    <a:pt x="11159" y="11159"/>
                  </a:lnTo>
                  <a:lnTo>
                    <a:pt x="14731" y="7586"/>
                  </a:lnTo>
                  <a:lnTo>
                    <a:pt x="18851" y="4833"/>
                  </a:lnTo>
                  <a:lnTo>
                    <a:pt x="23519" y="2900"/>
                  </a:lnTo>
                  <a:lnTo>
                    <a:pt x="28187" y="966"/>
                  </a:lnTo>
                  <a:lnTo>
                    <a:pt x="33047" y="0"/>
                  </a:lnTo>
                  <a:lnTo>
                    <a:pt x="38099" y="0"/>
                  </a:lnTo>
                  <a:lnTo>
                    <a:pt x="5362574" y="0"/>
                  </a:lnTo>
                  <a:lnTo>
                    <a:pt x="5367626" y="0"/>
                  </a:lnTo>
                  <a:lnTo>
                    <a:pt x="5372486" y="966"/>
                  </a:lnTo>
                  <a:lnTo>
                    <a:pt x="5399706" y="28187"/>
                  </a:lnTo>
                  <a:lnTo>
                    <a:pt x="5400674" y="38099"/>
                  </a:lnTo>
                  <a:lnTo>
                    <a:pt x="5400673" y="43152"/>
                  </a:lnTo>
                  <a:lnTo>
                    <a:pt x="5377153" y="73299"/>
                  </a:lnTo>
                  <a:lnTo>
                    <a:pt x="5362574" y="76199"/>
                  </a:lnTo>
                  <a:lnTo>
                    <a:pt x="38099" y="76199"/>
                  </a:lnTo>
                  <a:lnTo>
                    <a:pt x="4833" y="57348"/>
                  </a:lnTo>
                  <a:lnTo>
                    <a:pt x="0" y="43152"/>
                  </a:lnTo>
                  <a:lnTo>
                    <a:pt x="0" y="38099"/>
                  </a:lnTo>
                  <a:close/>
                </a:path>
              </a:pathLst>
            </a:custGeom>
            <a:ln w="9524">
              <a:solidFill>
                <a:srgbClr val="FFFFFF"/>
              </a:solidFill>
            </a:ln>
          </p:spPr>
          <p:txBody>
            <a:bodyPr wrap="square" lIns="0" tIns="0" rIns="0" bIns="0" rtlCol="0"/>
            <a:lstStyle/>
            <a:p>
              <a:endParaRPr/>
            </a:p>
          </p:txBody>
        </p:sp>
        <p:sp>
          <p:nvSpPr>
            <p:cNvPr id="74" name="object 74"/>
            <p:cNvSpPr/>
            <p:nvPr/>
          </p:nvSpPr>
          <p:spPr>
            <a:xfrm>
              <a:off x="6648448" y="4391025"/>
              <a:ext cx="85725" cy="2562225"/>
            </a:xfrm>
            <a:custGeom>
              <a:avLst/>
              <a:gdLst/>
              <a:ahLst/>
              <a:cxnLst/>
              <a:rect l="l" t="t" r="r" b="b"/>
              <a:pathLst>
                <a:path w="85725" h="2562225">
                  <a:moveTo>
                    <a:pt x="48545" y="2562224"/>
                  </a:moveTo>
                  <a:lnTo>
                    <a:pt x="37178" y="2562224"/>
                  </a:lnTo>
                  <a:lnTo>
                    <a:pt x="31710" y="2561136"/>
                  </a:lnTo>
                  <a:lnTo>
                    <a:pt x="1087" y="2530513"/>
                  </a:lnTo>
                  <a:lnTo>
                    <a:pt x="0" y="2525046"/>
                  </a:lnTo>
                  <a:lnTo>
                    <a:pt x="0" y="2519362"/>
                  </a:lnTo>
                  <a:lnTo>
                    <a:pt x="0" y="37178"/>
                  </a:lnTo>
                  <a:lnTo>
                    <a:pt x="21208" y="5437"/>
                  </a:lnTo>
                  <a:lnTo>
                    <a:pt x="37178" y="0"/>
                  </a:lnTo>
                  <a:lnTo>
                    <a:pt x="48545" y="0"/>
                  </a:lnTo>
                  <a:lnTo>
                    <a:pt x="80286" y="21208"/>
                  </a:lnTo>
                  <a:lnTo>
                    <a:pt x="85724" y="37178"/>
                  </a:lnTo>
                  <a:lnTo>
                    <a:pt x="85724" y="2525046"/>
                  </a:lnTo>
                  <a:lnTo>
                    <a:pt x="64515" y="2556786"/>
                  </a:lnTo>
                  <a:lnTo>
                    <a:pt x="54013" y="2561136"/>
                  </a:lnTo>
                  <a:lnTo>
                    <a:pt x="48545" y="2562224"/>
                  </a:lnTo>
                  <a:close/>
                </a:path>
              </a:pathLst>
            </a:custGeom>
            <a:solidFill>
              <a:srgbClr val="FFFFFF">
                <a:alpha val="50000"/>
              </a:srgbClr>
            </a:solidFill>
          </p:spPr>
          <p:txBody>
            <a:bodyPr wrap="square" lIns="0" tIns="0" rIns="0" bIns="0" rtlCol="0"/>
            <a:lstStyle/>
            <a:p>
              <a:endParaRPr/>
            </a:p>
          </p:txBody>
        </p:sp>
        <p:sp>
          <p:nvSpPr>
            <p:cNvPr id="75" name="object 75"/>
            <p:cNvSpPr/>
            <p:nvPr/>
          </p:nvSpPr>
          <p:spPr>
            <a:xfrm>
              <a:off x="6653212" y="4395787"/>
              <a:ext cx="76200" cy="2057400"/>
            </a:xfrm>
            <a:custGeom>
              <a:avLst/>
              <a:gdLst/>
              <a:ahLst/>
              <a:cxnLst/>
              <a:rect l="l" t="t" r="r" b="b"/>
              <a:pathLst>
                <a:path w="76200" h="2057400">
                  <a:moveTo>
                    <a:pt x="43152" y="2057399"/>
                  </a:moveTo>
                  <a:lnTo>
                    <a:pt x="33047" y="2057399"/>
                  </a:lnTo>
                  <a:lnTo>
                    <a:pt x="28187" y="2056432"/>
                  </a:lnTo>
                  <a:lnTo>
                    <a:pt x="966" y="2029212"/>
                  </a:lnTo>
                  <a:lnTo>
                    <a:pt x="0" y="2024351"/>
                  </a:lnTo>
                  <a:lnTo>
                    <a:pt x="0" y="2019299"/>
                  </a:lnTo>
                  <a:lnTo>
                    <a:pt x="0" y="33047"/>
                  </a:lnTo>
                  <a:lnTo>
                    <a:pt x="28187" y="966"/>
                  </a:lnTo>
                  <a:lnTo>
                    <a:pt x="33047" y="0"/>
                  </a:lnTo>
                  <a:lnTo>
                    <a:pt x="43152" y="0"/>
                  </a:lnTo>
                  <a:lnTo>
                    <a:pt x="75233" y="28187"/>
                  </a:lnTo>
                  <a:lnTo>
                    <a:pt x="76199" y="33047"/>
                  </a:lnTo>
                  <a:lnTo>
                    <a:pt x="76199" y="2024351"/>
                  </a:lnTo>
                  <a:lnTo>
                    <a:pt x="48012" y="2056432"/>
                  </a:lnTo>
                  <a:lnTo>
                    <a:pt x="43152" y="2057399"/>
                  </a:lnTo>
                  <a:close/>
                </a:path>
              </a:pathLst>
            </a:custGeom>
            <a:solidFill>
              <a:srgbClr val="605D5C">
                <a:alpha val="50000"/>
              </a:srgbClr>
            </a:solidFill>
          </p:spPr>
          <p:txBody>
            <a:bodyPr wrap="square" lIns="0" tIns="0" rIns="0" bIns="0" rtlCol="0"/>
            <a:lstStyle/>
            <a:p>
              <a:endParaRPr/>
            </a:p>
          </p:txBody>
        </p:sp>
        <p:sp>
          <p:nvSpPr>
            <p:cNvPr id="76" name="object 76"/>
            <p:cNvSpPr/>
            <p:nvPr/>
          </p:nvSpPr>
          <p:spPr>
            <a:xfrm>
              <a:off x="6653212" y="4395787"/>
              <a:ext cx="76200" cy="2057400"/>
            </a:xfrm>
            <a:custGeom>
              <a:avLst/>
              <a:gdLst/>
              <a:ahLst/>
              <a:cxnLst/>
              <a:rect l="l" t="t" r="r" b="b"/>
              <a:pathLst>
                <a:path w="76200" h="2057400">
                  <a:moveTo>
                    <a:pt x="0" y="2019299"/>
                  </a:moveTo>
                  <a:lnTo>
                    <a:pt x="0" y="38099"/>
                  </a:lnTo>
                  <a:lnTo>
                    <a:pt x="0" y="33047"/>
                  </a:lnTo>
                  <a:lnTo>
                    <a:pt x="966" y="28187"/>
                  </a:lnTo>
                  <a:lnTo>
                    <a:pt x="2900" y="23519"/>
                  </a:lnTo>
                  <a:lnTo>
                    <a:pt x="4833" y="18851"/>
                  </a:lnTo>
                  <a:lnTo>
                    <a:pt x="7586" y="14731"/>
                  </a:lnTo>
                  <a:lnTo>
                    <a:pt x="11159" y="11159"/>
                  </a:lnTo>
                  <a:lnTo>
                    <a:pt x="14731" y="7586"/>
                  </a:lnTo>
                  <a:lnTo>
                    <a:pt x="18851" y="4833"/>
                  </a:lnTo>
                  <a:lnTo>
                    <a:pt x="23519" y="2900"/>
                  </a:lnTo>
                  <a:lnTo>
                    <a:pt x="28187" y="966"/>
                  </a:lnTo>
                  <a:lnTo>
                    <a:pt x="33047" y="0"/>
                  </a:lnTo>
                  <a:lnTo>
                    <a:pt x="38099" y="0"/>
                  </a:lnTo>
                  <a:lnTo>
                    <a:pt x="43152" y="0"/>
                  </a:lnTo>
                  <a:lnTo>
                    <a:pt x="73299" y="23519"/>
                  </a:lnTo>
                  <a:lnTo>
                    <a:pt x="76199" y="38099"/>
                  </a:lnTo>
                  <a:lnTo>
                    <a:pt x="76199" y="2019299"/>
                  </a:lnTo>
                  <a:lnTo>
                    <a:pt x="57348" y="2052565"/>
                  </a:lnTo>
                  <a:lnTo>
                    <a:pt x="38099" y="2057399"/>
                  </a:lnTo>
                  <a:lnTo>
                    <a:pt x="33047" y="2057399"/>
                  </a:lnTo>
                  <a:lnTo>
                    <a:pt x="2900" y="2033879"/>
                  </a:lnTo>
                  <a:lnTo>
                    <a:pt x="0" y="2024351"/>
                  </a:lnTo>
                  <a:lnTo>
                    <a:pt x="0" y="2019299"/>
                  </a:lnTo>
                  <a:close/>
                </a:path>
              </a:pathLst>
            </a:custGeom>
            <a:ln w="9524">
              <a:solidFill>
                <a:srgbClr val="FFFFFF"/>
              </a:solidFill>
            </a:ln>
          </p:spPr>
          <p:txBody>
            <a:bodyPr wrap="square" lIns="0" tIns="0" rIns="0" bIns="0" rtlCol="0"/>
            <a:lstStyle/>
            <a:p>
              <a:endParaRPr/>
            </a:p>
          </p:txBody>
        </p:sp>
      </p:grpSp>
      <p:graphicFrame>
        <p:nvGraphicFramePr>
          <p:cNvPr id="77" name="object 77"/>
          <p:cNvGraphicFramePr>
            <a:graphicFrameLocks noGrp="1"/>
          </p:cNvGraphicFramePr>
          <p:nvPr/>
        </p:nvGraphicFramePr>
        <p:xfrm>
          <a:off x="285749" y="4652962"/>
          <a:ext cx="6361428" cy="22834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1197610">
                  <a:extLst>
                    <a:ext uri="{9D8B030D-6E8A-4147-A177-3AD203B41FA5}">
                      <a16:colId xmlns:a16="http://schemas.microsoft.com/office/drawing/2014/main" val="20001"/>
                    </a:ext>
                  </a:extLst>
                </a:gridCol>
                <a:gridCol w="1459229">
                  <a:extLst>
                    <a:ext uri="{9D8B030D-6E8A-4147-A177-3AD203B41FA5}">
                      <a16:colId xmlns:a16="http://schemas.microsoft.com/office/drawing/2014/main" val="20002"/>
                    </a:ext>
                  </a:extLst>
                </a:gridCol>
                <a:gridCol w="1344929">
                  <a:extLst>
                    <a:ext uri="{9D8B030D-6E8A-4147-A177-3AD203B41FA5}">
                      <a16:colId xmlns:a16="http://schemas.microsoft.com/office/drawing/2014/main" val="20003"/>
                    </a:ext>
                  </a:extLst>
                </a:gridCol>
                <a:gridCol w="1391920">
                  <a:extLst>
                    <a:ext uri="{9D8B030D-6E8A-4147-A177-3AD203B41FA5}">
                      <a16:colId xmlns:a16="http://schemas.microsoft.com/office/drawing/2014/main" val="20004"/>
                    </a:ext>
                  </a:extLst>
                </a:gridCol>
              </a:tblGrid>
              <a:tr h="189865">
                <a:tc>
                  <a:txBody>
                    <a:bodyPr/>
                    <a:lstStyle/>
                    <a:p>
                      <a:pPr marL="194945">
                        <a:lnSpc>
                          <a:spcPct val="100000"/>
                        </a:lnSpc>
                        <a:spcBef>
                          <a:spcPts val="160"/>
                        </a:spcBef>
                      </a:pPr>
                      <a:r>
                        <a:rPr sz="1000" spc="-10" dirty="0">
                          <a:solidFill>
                            <a:srgbClr val="182129"/>
                          </a:solidFill>
                          <a:latin typeface="Segoe UI"/>
                          <a:cs typeface="Segoe UI"/>
                        </a:rPr>
                        <a:t>100111</a:t>
                      </a:r>
                      <a:endParaRPr sz="1000">
                        <a:latin typeface="Segoe UI"/>
                        <a:cs typeface="Segoe UI"/>
                      </a:endParaRPr>
                    </a:p>
                  </a:txBody>
                  <a:tcPr marL="0" marR="0" marT="20320" marB="0">
                    <a:lnT w="9525">
                      <a:solidFill>
                        <a:srgbClr val="BD3878"/>
                      </a:solidFill>
                      <a:prstDash val="solid"/>
                    </a:lnT>
                    <a:lnB w="9525">
                      <a:solidFill>
                        <a:srgbClr val="E3E3E4"/>
                      </a:solidFill>
                      <a:prstDash val="solid"/>
                    </a:lnB>
                  </a:tcPr>
                </a:tc>
                <a:tc>
                  <a:txBody>
                    <a:bodyPr/>
                    <a:lstStyle/>
                    <a:p>
                      <a:pPr marL="370205">
                        <a:lnSpc>
                          <a:spcPct val="100000"/>
                        </a:lnSpc>
                        <a:spcBef>
                          <a:spcPts val="160"/>
                        </a:spcBef>
                      </a:pPr>
                      <a:r>
                        <a:rPr sz="1000" spc="-25" dirty="0">
                          <a:solidFill>
                            <a:srgbClr val="182129"/>
                          </a:solidFill>
                          <a:latin typeface="Segoe UI"/>
                          <a:cs typeface="Segoe UI"/>
                        </a:rPr>
                        <a:t>14</a:t>
                      </a:r>
                      <a:endParaRPr sz="1000">
                        <a:latin typeface="Segoe UI"/>
                        <a:cs typeface="Segoe UI"/>
                      </a:endParaRPr>
                    </a:p>
                  </a:txBody>
                  <a:tcPr marL="0" marR="0" marT="20320" marB="0">
                    <a:lnT w="9525">
                      <a:solidFill>
                        <a:srgbClr val="BD3878"/>
                      </a:solidFill>
                      <a:prstDash val="solid"/>
                    </a:lnT>
                    <a:lnB w="9525">
                      <a:solidFill>
                        <a:srgbClr val="E3E3E4"/>
                      </a:solidFill>
                      <a:prstDash val="solid"/>
                    </a:lnB>
                  </a:tcPr>
                </a:tc>
                <a:tc>
                  <a:txBody>
                    <a:bodyPr/>
                    <a:lstStyle/>
                    <a:p>
                      <a:pPr marR="624840" algn="r">
                        <a:lnSpc>
                          <a:spcPct val="100000"/>
                        </a:lnSpc>
                        <a:spcBef>
                          <a:spcPts val="160"/>
                        </a:spcBef>
                      </a:pPr>
                      <a:r>
                        <a:rPr sz="1000" spc="-25" dirty="0">
                          <a:solidFill>
                            <a:srgbClr val="182129"/>
                          </a:solidFill>
                          <a:latin typeface="Segoe UI"/>
                          <a:cs typeface="Segoe UI"/>
                        </a:rPr>
                        <a:t>52</a:t>
                      </a:r>
                      <a:endParaRPr sz="1000">
                        <a:latin typeface="Segoe UI"/>
                        <a:cs typeface="Segoe UI"/>
                      </a:endParaRPr>
                    </a:p>
                  </a:txBody>
                  <a:tcPr marL="0" marR="0" marT="20320" marB="0">
                    <a:lnT w="9525">
                      <a:solidFill>
                        <a:srgbClr val="BD3878"/>
                      </a:solidFill>
                      <a:prstDash val="solid"/>
                    </a:lnT>
                    <a:lnB w="9525">
                      <a:solidFill>
                        <a:srgbClr val="E3E3E4"/>
                      </a:solidFill>
                      <a:prstDash val="solid"/>
                    </a:lnB>
                  </a:tcPr>
                </a:tc>
                <a:tc>
                  <a:txBody>
                    <a:bodyPr/>
                    <a:lstStyle/>
                    <a:p>
                      <a:pPr marR="436245" algn="r">
                        <a:lnSpc>
                          <a:spcPct val="100000"/>
                        </a:lnSpc>
                        <a:spcBef>
                          <a:spcPts val="160"/>
                        </a:spcBef>
                      </a:pPr>
                      <a:r>
                        <a:rPr sz="1000" spc="-20" dirty="0">
                          <a:solidFill>
                            <a:srgbClr val="182129"/>
                          </a:solidFill>
                          <a:latin typeface="Segoe UI"/>
                          <a:cs typeface="Segoe UI"/>
                        </a:rPr>
                        <a:t>$182</a:t>
                      </a:r>
                      <a:endParaRPr sz="1000">
                        <a:latin typeface="Segoe UI"/>
                        <a:cs typeface="Segoe UI"/>
                      </a:endParaRPr>
                    </a:p>
                  </a:txBody>
                  <a:tcPr marL="0" marR="0" marT="20320" marB="0">
                    <a:lnT w="9525">
                      <a:solidFill>
                        <a:srgbClr val="BD3878"/>
                      </a:solidFill>
                      <a:prstDash val="solid"/>
                    </a:lnT>
                    <a:lnB w="9525">
                      <a:solidFill>
                        <a:srgbClr val="E3E3E4"/>
                      </a:solidFill>
                      <a:prstDash val="solid"/>
                    </a:lnB>
                  </a:tcPr>
                </a:tc>
                <a:tc>
                  <a:txBody>
                    <a:bodyPr/>
                    <a:lstStyle/>
                    <a:p>
                      <a:pPr marL="443865">
                        <a:lnSpc>
                          <a:spcPct val="100000"/>
                        </a:lnSpc>
                        <a:spcBef>
                          <a:spcPts val="160"/>
                        </a:spcBef>
                      </a:pPr>
                      <a:r>
                        <a:rPr sz="1000" spc="-20" dirty="0">
                          <a:solidFill>
                            <a:srgbClr val="182129"/>
                          </a:solidFill>
                          <a:latin typeface="Segoe UI"/>
                          <a:cs typeface="Segoe UI"/>
                        </a:rPr>
                        <a:t>$126</a:t>
                      </a:r>
                      <a:endParaRPr sz="1000">
                        <a:latin typeface="Segoe UI"/>
                        <a:cs typeface="Segoe UI"/>
                      </a:endParaRPr>
                    </a:p>
                  </a:txBody>
                  <a:tcPr marL="0" marR="0" marT="20320" marB="0">
                    <a:lnT w="9525">
                      <a:solidFill>
                        <a:srgbClr val="BD3878"/>
                      </a:solidFill>
                      <a:prstDash val="solid"/>
                    </a:lnT>
                    <a:lnB w="9525">
                      <a:solidFill>
                        <a:srgbClr val="E3E3E4"/>
                      </a:solidFill>
                      <a:prstDash val="solid"/>
                    </a:lnB>
                  </a:tcPr>
                </a:tc>
                <a:extLst>
                  <a:ext uri="{0D108BD9-81ED-4DB2-BD59-A6C34878D82A}">
                    <a16:rowId xmlns:a16="http://schemas.microsoft.com/office/drawing/2014/main" val="10000"/>
                  </a:ext>
                </a:extLst>
              </a:tr>
              <a:tr h="189865">
                <a:tc>
                  <a:txBody>
                    <a:bodyPr/>
                    <a:lstStyle/>
                    <a:p>
                      <a:pPr marL="194945">
                        <a:lnSpc>
                          <a:spcPct val="100000"/>
                        </a:lnSpc>
                        <a:spcBef>
                          <a:spcPts val="160"/>
                        </a:spcBef>
                      </a:pPr>
                      <a:r>
                        <a:rPr sz="1000" spc="-10" dirty="0">
                          <a:solidFill>
                            <a:srgbClr val="182129"/>
                          </a:solidFill>
                          <a:latin typeface="Segoe UI"/>
                          <a:cs typeface="Segoe UI"/>
                        </a:rPr>
                        <a:t>117457</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L="403860">
                        <a:lnSpc>
                          <a:spcPct val="100000"/>
                        </a:lnSpc>
                        <a:spcBef>
                          <a:spcPts val="160"/>
                        </a:spcBef>
                      </a:pPr>
                      <a:r>
                        <a:rPr sz="1000" spc="-50" dirty="0">
                          <a:solidFill>
                            <a:srgbClr val="182129"/>
                          </a:solidFill>
                          <a:latin typeface="Segoe UI"/>
                          <a:cs typeface="Segoe UI"/>
                        </a:rPr>
                        <a:t>9</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R="624840" algn="r">
                        <a:lnSpc>
                          <a:spcPct val="100000"/>
                        </a:lnSpc>
                        <a:spcBef>
                          <a:spcPts val="160"/>
                        </a:spcBef>
                      </a:pPr>
                      <a:r>
                        <a:rPr sz="1000" spc="-25" dirty="0">
                          <a:solidFill>
                            <a:srgbClr val="182129"/>
                          </a:solidFill>
                          <a:latin typeface="Segoe UI"/>
                          <a:cs typeface="Segoe UI"/>
                        </a:rPr>
                        <a:t>46</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R="436245" algn="r">
                        <a:lnSpc>
                          <a:spcPct val="100000"/>
                        </a:lnSpc>
                        <a:spcBef>
                          <a:spcPts val="160"/>
                        </a:spcBef>
                      </a:pPr>
                      <a:r>
                        <a:rPr sz="1000" spc="-20" dirty="0">
                          <a:solidFill>
                            <a:srgbClr val="182129"/>
                          </a:solidFill>
                          <a:latin typeface="Segoe UI"/>
                          <a:cs typeface="Segoe UI"/>
                        </a:rPr>
                        <a:t>$168</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L="443865">
                        <a:lnSpc>
                          <a:spcPct val="100000"/>
                        </a:lnSpc>
                        <a:spcBef>
                          <a:spcPts val="160"/>
                        </a:spcBef>
                      </a:pPr>
                      <a:r>
                        <a:rPr sz="1000" spc="-20" dirty="0">
                          <a:solidFill>
                            <a:srgbClr val="182129"/>
                          </a:solidFill>
                          <a:latin typeface="Segoe UI"/>
                          <a:cs typeface="Segoe UI"/>
                        </a:rPr>
                        <a:t>$112</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extLst>
                  <a:ext uri="{0D108BD9-81ED-4DB2-BD59-A6C34878D82A}">
                    <a16:rowId xmlns:a16="http://schemas.microsoft.com/office/drawing/2014/main" val="10001"/>
                  </a:ext>
                </a:extLst>
              </a:tr>
              <a:tr h="189865">
                <a:tc>
                  <a:txBody>
                    <a:bodyPr/>
                    <a:lstStyle/>
                    <a:p>
                      <a:pPr marL="194945">
                        <a:lnSpc>
                          <a:spcPct val="100000"/>
                        </a:lnSpc>
                        <a:spcBef>
                          <a:spcPts val="160"/>
                        </a:spcBef>
                      </a:pPr>
                      <a:r>
                        <a:rPr sz="1000" spc="-10" dirty="0">
                          <a:solidFill>
                            <a:srgbClr val="182129"/>
                          </a:solidFill>
                          <a:latin typeface="Segoe UI"/>
                          <a:cs typeface="Segoe UI"/>
                        </a:rPr>
                        <a:t>122336</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L="403860">
                        <a:lnSpc>
                          <a:spcPct val="100000"/>
                        </a:lnSpc>
                        <a:spcBef>
                          <a:spcPts val="160"/>
                        </a:spcBef>
                      </a:pPr>
                      <a:r>
                        <a:rPr sz="1000" spc="-50" dirty="0">
                          <a:solidFill>
                            <a:srgbClr val="182129"/>
                          </a:solidFill>
                          <a:latin typeface="Segoe UI"/>
                          <a:cs typeface="Segoe UI"/>
                        </a:rPr>
                        <a:t>4</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R="624840" algn="r">
                        <a:lnSpc>
                          <a:spcPct val="100000"/>
                        </a:lnSpc>
                        <a:spcBef>
                          <a:spcPts val="160"/>
                        </a:spcBef>
                      </a:pPr>
                      <a:r>
                        <a:rPr sz="1000" spc="-25" dirty="0">
                          <a:solidFill>
                            <a:srgbClr val="182129"/>
                          </a:solidFill>
                          <a:latin typeface="Segoe UI"/>
                          <a:cs typeface="Segoe UI"/>
                        </a:rPr>
                        <a:t>39</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R="436245" algn="r">
                        <a:lnSpc>
                          <a:spcPct val="100000"/>
                        </a:lnSpc>
                        <a:spcBef>
                          <a:spcPts val="160"/>
                        </a:spcBef>
                      </a:pPr>
                      <a:r>
                        <a:rPr sz="1000" spc="-20" dirty="0">
                          <a:solidFill>
                            <a:srgbClr val="182129"/>
                          </a:solidFill>
                          <a:latin typeface="Segoe UI"/>
                          <a:cs typeface="Segoe UI"/>
                        </a:rPr>
                        <a:t>$352</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L="443865">
                        <a:lnSpc>
                          <a:spcPct val="100000"/>
                        </a:lnSpc>
                        <a:spcBef>
                          <a:spcPts val="160"/>
                        </a:spcBef>
                      </a:pPr>
                      <a:r>
                        <a:rPr sz="1000" spc="-20" dirty="0">
                          <a:solidFill>
                            <a:srgbClr val="182129"/>
                          </a:solidFill>
                          <a:latin typeface="Segoe UI"/>
                          <a:cs typeface="Segoe UI"/>
                        </a:rPr>
                        <a:t>$193</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extLst>
                  <a:ext uri="{0D108BD9-81ED-4DB2-BD59-A6C34878D82A}">
                    <a16:rowId xmlns:a16="http://schemas.microsoft.com/office/drawing/2014/main" val="10002"/>
                  </a:ext>
                </a:extLst>
              </a:tr>
              <a:tr h="189865">
                <a:tc>
                  <a:txBody>
                    <a:bodyPr/>
                    <a:lstStyle/>
                    <a:p>
                      <a:pPr marL="194945">
                        <a:lnSpc>
                          <a:spcPct val="100000"/>
                        </a:lnSpc>
                        <a:spcBef>
                          <a:spcPts val="160"/>
                        </a:spcBef>
                      </a:pPr>
                      <a:r>
                        <a:rPr sz="1000" spc="-10" dirty="0">
                          <a:solidFill>
                            <a:srgbClr val="182129"/>
                          </a:solidFill>
                          <a:latin typeface="Segoe UI"/>
                          <a:cs typeface="Segoe UI"/>
                        </a:rPr>
                        <a:t>164756</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L="403860">
                        <a:lnSpc>
                          <a:spcPct val="100000"/>
                        </a:lnSpc>
                        <a:spcBef>
                          <a:spcPts val="160"/>
                        </a:spcBef>
                      </a:pPr>
                      <a:r>
                        <a:rPr sz="1000" spc="-50" dirty="0">
                          <a:solidFill>
                            <a:srgbClr val="182129"/>
                          </a:solidFill>
                          <a:latin typeface="Segoe UI"/>
                          <a:cs typeface="Segoe UI"/>
                        </a:rPr>
                        <a:t>8</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R="624840" algn="r">
                        <a:lnSpc>
                          <a:spcPct val="100000"/>
                        </a:lnSpc>
                        <a:spcBef>
                          <a:spcPts val="160"/>
                        </a:spcBef>
                      </a:pPr>
                      <a:r>
                        <a:rPr sz="1000" spc="-25" dirty="0">
                          <a:solidFill>
                            <a:srgbClr val="182129"/>
                          </a:solidFill>
                          <a:latin typeface="Segoe UI"/>
                          <a:cs typeface="Segoe UI"/>
                        </a:rPr>
                        <a:t>35</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R="436245" algn="r">
                        <a:lnSpc>
                          <a:spcPct val="100000"/>
                        </a:lnSpc>
                        <a:spcBef>
                          <a:spcPts val="160"/>
                        </a:spcBef>
                      </a:pPr>
                      <a:r>
                        <a:rPr sz="1000" spc="-20" dirty="0">
                          <a:solidFill>
                            <a:srgbClr val="182129"/>
                          </a:solidFill>
                          <a:latin typeface="Segoe UI"/>
                          <a:cs typeface="Segoe UI"/>
                        </a:rPr>
                        <a:t>$304</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L="443865">
                        <a:lnSpc>
                          <a:spcPct val="100000"/>
                        </a:lnSpc>
                        <a:spcBef>
                          <a:spcPts val="160"/>
                        </a:spcBef>
                      </a:pPr>
                      <a:r>
                        <a:rPr sz="1000" spc="-20" dirty="0">
                          <a:solidFill>
                            <a:srgbClr val="182129"/>
                          </a:solidFill>
                          <a:latin typeface="Segoe UI"/>
                          <a:cs typeface="Segoe UI"/>
                        </a:rPr>
                        <a:t>$166</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extLst>
                  <a:ext uri="{0D108BD9-81ED-4DB2-BD59-A6C34878D82A}">
                    <a16:rowId xmlns:a16="http://schemas.microsoft.com/office/drawing/2014/main" val="10003"/>
                  </a:ext>
                </a:extLst>
              </a:tr>
              <a:tr h="189865">
                <a:tc>
                  <a:txBody>
                    <a:bodyPr/>
                    <a:lstStyle/>
                    <a:p>
                      <a:pPr marL="194945">
                        <a:lnSpc>
                          <a:spcPct val="100000"/>
                        </a:lnSpc>
                        <a:spcBef>
                          <a:spcPts val="160"/>
                        </a:spcBef>
                      </a:pPr>
                      <a:r>
                        <a:rPr sz="1000" spc="-10" dirty="0">
                          <a:solidFill>
                            <a:srgbClr val="182129"/>
                          </a:solidFill>
                          <a:latin typeface="Segoe UI"/>
                          <a:cs typeface="Segoe UI"/>
                        </a:rPr>
                        <a:t>163790</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L="403860">
                        <a:lnSpc>
                          <a:spcPct val="100000"/>
                        </a:lnSpc>
                        <a:spcBef>
                          <a:spcPts val="160"/>
                        </a:spcBef>
                      </a:pPr>
                      <a:r>
                        <a:rPr sz="1000" spc="-50" dirty="0">
                          <a:solidFill>
                            <a:srgbClr val="182129"/>
                          </a:solidFill>
                          <a:latin typeface="Segoe UI"/>
                          <a:cs typeface="Segoe UI"/>
                        </a:rPr>
                        <a:t>6</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R="624840" algn="r">
                        <a:lnSpc>
                          <a:spcPct val="100000"/>
                        </a:lnSpc>
                        <a:spcBef>
                          <a:spcPts val="160"/>
                        </a:spcBef>
                      </a:pPr>
                      <a:r>
                        <a:rPr sz="1000" spc="-25" dirty="0">
                          <a:solidFill>
                            <a:srgbClr val="182129"/>
                          </a:solidFill>
                          <a:latin typeface="Segoe UI"/>
                          <a:cs typeface="Segoe UI"/>
                        </a:rPr>
                        <a:t>31</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R="436245" algn="r">
                        <a:lnSpc>
                          <a:spcPct val="100000"/>
                        </a:lnSpc>
                        <a:spcBef>
                          <a:spcPts val="160"/>
                        </a:spcBef>
                      </a:pPr>
                      <a:r>
                        <a:rPr sz="1000" spc="-20" dirty="0">
                          <a:solidFill>
                            <a:srgbClr val="182129"/>
                          </a:solidFill>
                          <a:latin typeface="Segoe UI"/>
                          <a:cs typeface="Segoe UI"/>
                        </a:rPr>
                        <a:t>$209</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L="443865">
                        <a:lnSpc>
                          <a:spcPct val="100000"/>
                        </a:lnSpc>
                        <a:spcBef>
                          <a:spcPts val="160"/>
                        </a:spcBef>
                      </a:pPr>
                      <a:r>
                        <a:rPr sz="1000" spc="-20" dirty="0">
                          <a:solidFill>
                            <a:srgbClr val="182129"/>
                          </a:solidFill>
                          <a:latin typeface="Segoe UI"/>
                          <a:cs typeface="Segoe UI"/>
                        </a:rPr>
                        <a:t>$114</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extLst>
                  <a:ext uri="{0D108BD9-81ED-4DB2-BD59-A6C34878D82A}">
                    <a16:rowId xmlns:a16="http://schemas.microsoft.com/office/drawing/2014/main" val="10004"/>
                  </a:ext>
                </a:extLst>
              </a:tr>
              <a:tr h="189865">
                <a:tc>
                  <a:txBody>
                    <a:bodyPr/>
                    <a:lstStyle/>
                    <a:p>
                      <a:pPr marL="194945">
                        <a:lnSpc>
                          <a:spcPct val="100000"/>
                        </a:lnSpc>
                        <a:spcBef>
                          <a:spcPts val="160"/>
                        </a:spcBef>
                      </a:pPr>
                      <a:r>
                        <a:rPr sz="1000" spc="-10" dirty="0">
                          <a:solidFill>
                            <a:srgbClr val="182129"/>
                          </a:solidFill>
                          <a:latin typeface="Segoe UI"/>
                          <a:cs typeface="Segoe UI"/>
                        </a:rPr>
                        <a:t>163328</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L="403860">
                        <a:lnSpc>
                          <a:spcPct val="100000"/>
                        </a:lnSpc>
                        <a:spcBef>
                          <a:spcPts val="160"/>
                        </a:spcBef>
                      </a:pPr>
                      <a:r>
                        <a:rPr sz="1000" spc="-50" dirty="0">
                          <a:solidFill>
                            <a:srgbClr val="182129"/>
                          </a:solidFill>
                          <a:latin typeface="Segoe UI"/>
                          <a:cs typeface="Segoe UI"/>
                        </a:rPr>
                        <a:t>6</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R="624840" algn="r">
                        <a:lnSpc>
                          <a:spcPct val="100000"/>
                        </a:lnSpc>
                        <a:spcBef>
                          <a:spcPts val="160"/>
                        </a:spcBef>
                      </a:pPr>
                      <a:r>
                        <a:rPr sz="1000" spc="-25" dirty="0">
                          <a:solidFill>
                            <a:srgbClr val="182129"/>
                          </a:solidFill>
                          <a:latin typeface="Segoe UI"/>
                          <a:cs typeface="Segoe UI"/>
                        </a:rPr>
                        <a:t>23</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R="436245" algn="r">
                        <a:lnSpc>
                          <a:spcPct val="100000"/>
                        </a:lnSpc>
                        <a:spcBef>
                          <a:spcPts val="160"/>
                        </a:spcBef>
                      </a:pPr>
                      <a:r>
                        <a:rPr sz="1000" spc="-20" dirty="0">
                          <a:solidFill>
                            <a:srgbClr val="182129"/>
                          </a:solidFill>
                          <a:latin typeface="Segoe UI"/>
                          <a:cs typeface="Segoe UI"/>
                        </a:rPr>
                        <a:t>$198</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L="443865">
                        <a:lnSpc>
                          <a:spcPct val="100000"/>
                        </a:lnSpc>
                        <a:spcBef>
                          <a:spcPts val="160"/>
                        </a:spcBef>
                      </a:pPr>
                      <a:r>
                        <a:rPr sz="1000" spc="-20" dirty="0">
                          <a:solidFill>
                            <a:srgbClr val="182129"/>
                          </a:solidFill>
                          <a:latin typeface="Segoe UI"/>
                          <a:cs typeface="Segoe UI"/>
                        </a:rPr>
                        <a:t>$109</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extLst>
                  <a:ext uri="{0D108BD9-81ED-4DB2-BD59-A6C34878D82A}">
                    <a16:rowId xmlns:a16="http://schemas.microsoft.com/office/drawing/2014/main" val="10005"/>
                  </a:ext>
                </a:extLst>
              </a:tr>
              <a:tr h="189865">
                <a:tc>
                  <a:txBody>
                    <a:bodyPr/>
                    <a:lstStyle/>
                    <a:p>
                      <a:pPr marL="194945">
                        <a:lnSpc>
                          <a:spcPct val="100000"/>
                        </a:lnSpc>
                        <a:spcBef>
                          <a:spcPts val="160"/>
                        </a:spcBef>
                      </a:pPr>
                      <a:r>
                        <a:rPr sz="1000" spc="-10" dirty="0">
                          <a:solidFill>
                            <a:srgbClr val="182129"/>
                          </a:solidFill>
                          <a:latin typeface="Segoe UI"/>
                          <a:cs typeface="Segoe UI"/>
                        </a:rPr>
                        <a:t>165344</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L="403860">
                        <a:lnSpc>
                          <a:spcPct val="100000"/>
                        </a:lnSpc>
                        <a:spcBef>
                          <a:spcPts val="160"/>
                        </a:spcBef>
                      </a:pPr>
                      <a:r>
                        <a:rPr sz="1000" spc="-50" dirty="0">
                          <a:solidFill>
                            <a:srgbClr val="182129"/>
                          </a:solidFill>
                          <a:latin typeface="Segoe UI"/>
                          <a:cs typeface="Segoe UI"/>
                        </a:rPr>
                        <a:t>3</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R="624840" algn="r">
                        <a:lnSpc>
                          <a:spcPct val="100000"/>
                        </a:lnSpc>
                        <a:spcBef>
                          <a:spcPts val="160"/>
                        </a:spcBef>
                      </a:pPr>
                      <a:r>
                        <a:rPr sz="1000" spc="-25" dirty="0">
                          <a:solidFill>
                            <a:srgbClr val="182129"/>
                          </a:solidFill>
                          <a:latin typeface="Segoe UI"/>
                          <a:cs typeface="Segoe UI"/>
                        </a:rPr>
                        <a:t>21</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R="436245" algn="r">
                        <a:lnSpc>
                          <a:spcPct val="100000"/>
                        </a:lnSpc>
                        <a:spcBef>
                          <a:spcPts val="160"/>
                        </a:spcBef>
                      </a:pPr>
                      <a:r>
                        <a:rPr sz="1000" spc="-20" dirty="0">
                          <a:solidFill>
                            <a:srgbClr val="182129"/>
                          </a:solidFill>
                          <a:latin typeface="Segoe UI"/>
                          <a:cs typeface="Segoe UI"/>
                        </a:rPr>
                        <a:t>$189</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L="443865">
                        <a:lnSpc>
                          <a:spcPct val="100000"/>
                        </a:lnSpc>
                        <a:spcBef>
                          <a:spcPts val="160"/>
                        </a:spcBef>
                      </a:pPr>
                      <a:r>
                        <a:rPr sz="1000" spc="-20" dirty="0">
                          <a:solidFill>
                            <a:srgbClr val="182129"/>
                          </a:solidFill>
                          <a:latin typeface="Segoe UI"/>
                          <a:cs typeface="Segoe UI"/>
                        </a:rPr>
                        <a:t>$103</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extLst>
                  <a:ext uri="{0D108BD9-81ED-4DB2-BD59-A6C34878D82A}">
                    <a16:rowId xmlns:a16="http://schemas.microsoft.com/office/drawing/2014/main" val="10006"/>
                  </a:ext>
                </a:extLst>
              </a:tr>
              <a:tr h="189865">
                <a:tc>
                  <a:txBody>
                    <a:bodyPr/>
                    <a:lstStyle/>
                    <a:p>
                      <a:pPr marL="194945">
                        <a:lnSpc>
                          <a:spcPct val="100000"/>
                        </a:lnSpc>
                        <a:spcBef>
                          <a:spcPts val="160"/>
                        </a:spcBef>
                      </a:pPr>
                      <a:r>
                        <a:rPr sz="1000" spc="-10" dirty="0">
                          <a:solidFill>
                            <a:srgbClr val="182129"/>
                          </a:solidFill>
                          <a:latin typeface="Segoe UI"/>
                          <a:cs typeface="Segoe UI"/>
                        </a:rPr>
                        <a:t>124163</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L="403860">
                        <a:lnSpc>
                          <a:spcPct val="100000"/>
                        </a:lnSpc>
                        <a:spcBef>
                          <a:spcPts val="160"/>
                        </a:spcBef>
                      </a:pPr>
                      <a:r>
                        <a:rPr sz="1000" spc="-50" dirty="0">
                          <a:solidFill>
                            <a:srgbClr val="182129"/>
                          </a:solidFill>
                          <a:latin typeface="Segoe UI"/>
                          <a:cs typeface="Segoe UI"/>
                        </a:rPr>
                        <a:t>4</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R="624840" algn="r">
                        <a:lnSpc>
                          <a:spcPct val="100000"/>
                        </a:lnSpc>
                        <a:spcBef>
                          <a:spcPts val="160"/>
                        </a:spcBef>
                      </a:pPr>
                      <a:r>
                        <a:rPr sz="1000" spc="-25" dirty="0">
                          <a:solidFill>
                            <a:srgbClr val="182129"/>
                          </a:solidFill>
                          <a:latin typeface="Segoe UI"/>
                          <a:cs typeface="Segoe UI"/>
                        </a:rPr>
                        <a:t>19</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R="436245" algn="r">
                        <a:lnSpc>
                          <a:spcPct val="100000"/>
                        </a:lnSpc>
                        <a:spcBef>
                          <a:spcPts val="160"/>
                        </a:spcBef>
                      </a:pPr>
                      <a:r>
                        <a:rPr sz="1000" spc="-20" dirty="0">
                          <a:solidFill>
                            <a:srgbClr val="182129"/>
                          </a:solidFill>
                          <a:latin typeface="Segoe UI"/>
                          <a:cs typeface="Segoe UI"/>
                        </a:rPr>
                        <a:t>$247</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L="443865">
                        <a:lnSpc>
                          <a:spcPct val="100000"/>
                        </a:lnSpc>
                        <a:spcBef>
                          <a:spcPts val="160"/>
                        </a:spcBef>
                      </a:pPr>
                      <a:r>
                        <a:rPr sz="1000" spc="-20" dirty="0">
                          <a:solidFill>
                            <a:srgbClr val="182129"/>
                          </a:solidFill>
                          <a:latin typeface="Segoe UI"/>
                          <a:cs typeface="Segoe UI"/>
                        </a:rPr>
                        <a:t>$128</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extLst>
                  <a:ext uri="{0D108BD9-81ED-4DB2-BD59-A6C34878D82A}">
                    <a16:rowId xmlns:a16="http://schemas.microsoft.com/office/drawing/2014/main" val="10007"/>
                  </a:ext>
                </a:extLst>
              </a:tr>
              <a:tr h="189865">
                <a:tc>
                  <a:txBody>
                    <a:bodyPr/>
                    <a:lstStyle/>
                    <a:p>
                      <a:pPr marL="194945">
                        <a:lnSpc>
                          <a:spcPct val="100000"/>
                        </a:lnSpc>
                        <a:spcBef>
                          <a:spcPts val="160"/>
                        </a:spcBef>
                      </a:pPr>
                      <a:r>
                        <a:rPr sz="1000" spc="-10" dirty="0">
                          <a:solidFill>
                            <a:srgbClr val="182129"/>
                          </a:solidFill>
                          <a:latin typeface="Segoe UI"/>
                          <a:cs typeface="Segoe UI"/>
                        </a:rPr>
                        <a:t>164770</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L="403860">
                        <a:lnSpc>
                          <a:spcPct val="100000"/>
                        </a:lnSpc>
                        <a:spcBef>
                          <a:spcPts val="160"/>
                        </a:spcBef>
                      </a:pPr>
                      <a:r>
                        <a:rPr sz="1000" spc="-50" dirty="0">
                          <a:solidFill>
                            <a:srgbClr val="182129"/>
                          </a:solidFill>
                          <a:latin typeface="Segoe UI"/>
                          <a:cs typeface="Segoe UI"/>
                        </a:rPr>
                        <a:t>2</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R="624840" algn="r">
                        <a:lnSpc>
                          <a:spcPct val="100000"/>
                        </a:lnSpc>
                        <a:spcBef>
                          <a:spcPts val="160"/>
                        </a:spcBef>
                      </a:pPr>
                      <a:r>
                        <a:rPr sz="1000" spc="-25" dirty="0">
                          <a:solidFill>
                            <a:srgbClr val="182129"/>
                          </a:solidFill>
                          <a:latin typeface="Segoe UI"/>
                          <a:cs typeface="Segoe UI"/>
                        </a:rPr>
                        <a:t>19</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R="436245" algn="r">
                        <a:lnSpc>
                          <a:spcPct val="100000"/>
                        </a:lnSpc>
                        <a:spcBef>
                          <a:spcPts val="160"/>
                        </a:spcBef>
                      </a:pPr>
                      <a:r>
                        <a:rPr sz="1000" spc="-20" dirty="0">
                          <a:solidFill>
                            <a:srgbClr val="182129"/>
                          </a:solidFill>
                          <a:latin typeface="Segoe UI"/>
                          <a:cs typeface="Segoe UI"/>
                        </a:rPr>
                        <a:t>$232</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L="443865">
                        <a:lnSpc>
                          <a:spcPct val="100000"/>
                        </a:lnSpc>
                        <a:spcBef>
                          <a:spcPts val="160"/>
                        </a:spcBef>
                      </a:pPr>
                      <a:r>
                        <a:rPr sz="1000" spc="-20" dirty="0">
                          <a:solidFill>
                            <a:srgbClr val="182129"/>
                          </a:solidFill>
                          <a:latin typeface="Segoe UI"/>
                          <a:cs typeface="Segoe UI"/>
                        </a:rPr>
                        <a:t>$123</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extLst>
                  <a:ext uri="{0D108BD9-81ED-4DB2-BD59-A6C34878D82A}">
                    <a16:rowId xmlns:a16="http://schemas.microsoft.com/office/drawing/2014/main" val="10008"/>
                  </a:ext>
                </a:extLst>
              </a:tr>
              <a:tr h="189865">
                <a:tc>
                  <a:txBody>
                    <a:bodyPr/>
                    <a:lstStyle/>
                    <a:p>
                      <a:pPr marL="194945">
                        <a:lnSpc>
                          <a:spcPct val="100000"/>
                        </a:lnSpc>
                        <a:spcBef>
                          <a:spcPts val="160"/>
                        </a:spcBef>
                      </a:pPr>
                      <a:r>
                        <a:rPr sz="1000" spc="-10" dirty="0">
                          <a:solidFill>
                            <a:srgbClr val="182129"/>
                          </a:solidFill>
                          <a:latin typeface="Segoe UI"/>
                          <a:cs typeface="Segoe UI"/>
                        </a:rPr>
                        <a:t>138247</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L="403860">
                        <a:lnSpc>
                          <a:spcPct val="100000"/>
                        </a:lnSpc>
                        <a:spcBef>
                          <a:spcPts val="160"/>
                        </a:spcBef>
                      </a:pPr>
                      <a:r>
                        <a:rPr sz="1000" spc="-50" dirty="0">
                          <a:solidFill>
                            <a:srgbClr val="182129"/>
                          </a:solidFill>
                          <a:latin typeface="Segoe UI"/>
                          <a:cs typeface="Segoe UI"/>
                        </a:rPr>
                        <a:t>6</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R="624840" algn="r">
                        <a:lnSpc>
                          <a:spcPct val="100000"/>
                        </a:lnSpc>
                        <a:spcBef>
                          <a:spcPts val="160"/>
                        </a:spcBef>
                      </a:pPr>
                      <a:r>
                        <a:rPr sz="1000" spc="-25" dirty="0">
                          <a:solidFill>
                            <a:srgbClr val="182129"/>
                          </a:solidFill>
                          <a:latin typeface="Segoe UI"/>
                          <a:cs typeface="Segoe UI"/>
                        </a:rPr>
                        <a:t>17</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R="436245" algn="r">
                        <a:lnSpc>
                          <a:spcPct val="100000"/>
                        </a:lnSpc>
                        <a:spcBef>
                          <a:spcPts val="160"/>
                        </a:spcBef>
                      </a:pPr>
                      <a:r>
                        <a:rPr sz="1000" spc="-20" dirty="0">
                          <a:solidFill>
                            <a:srgbClr val="182129"/>
                          </a:solidFill>
                          <a:latin typeface="Segoe UI"/>
                          <a:cs typeface="Segoe UI"/>
                        </a:rPr>
                        <a:t>$176</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L="477520">
                        <a:lnSpc>
                          <a:spcPct val="100000"/>
                        </a:lnSpc>
                        <a:spcBef>
                          <a:spcPts val="160"/>
                        </a:spcBef>
                      </a:pPr>
                      <a:r>
                        <a:rPr sz="1000" spc="-25" dirty="0">
                          <a:solidFill>
                            <a:srgbClr val="182129"/>
                          </a:solidFill>
                          <a:latin typeface="Segoe UI"/>
                          <a:cs typeface="Segoe UI"/>
                        </a:rPr>
                        <a:t>$95</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extLst>
                  <a:ext uri="{0D108BD9-81ED-4DB2-BD59-A6C34878D82A}">
                    <a16:rowId xmlns:a16="http://schemas.microsoft.com/office/drawing/2014/main" val="10009"/>
                  </a:ext>
                </a:extLst>
              </a:tr>
              <a:tr h="189865">
                <a:tc>
                  <a:txBody>
                    <a:bodyPr/>
                    <a:lstStyle/>
                    <a:p>
                      <a:pPr marL="194945">
                        <a:lnSpc>
                          <a:spcPct val="100000"/>
                        </a:lnSpc>
                        <a:spcBef>
                          <a:spcPts val="160"/>
                        </a:spcBef>
                      </a:pPr>
                      <a:r>
                        <a:rPr sz="1000" spc="-10" dirty="0">
                          <a:solidFill>
                            <a:srgbClr val="182129"/>
                          </a:solidFill>
                          <a:latin typeface="Segoe UI"/>
                          <a:cs typeface="Segoe UI"/>
                        </a:rPr>
                        <a:t>164147</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L="403860">
                        <a:lnSpc>
                          <a:spcPct val="100000"/>
                        </a:lnSpc>
                        <a:spcBef>
                          <a:spcPts val="160"/>
                        </a:spcBef>
                      </a:pPr>
                      <a:r>
                        <a:rPr sz="1000" spc="-50" dirty="0">
                          <a:solidFill>
                            <a:srgbClr val="182129"/>
                          </a:solidFill>
                          <a:latin typeface="Segoe UI"/>
                          <a:cs typeface="Segoe UI"/>
                        </a:rPr>
                        <a:t>3</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R="624840" algn="r">
                        <a:lnSpc>
                          <a:spcPct val="100000"/>
                        </a:lnSpc>
                        <a:spcBef>
                          <a:spcPts val="160"/>
                        </a:spcBef>
                      </a:pPr>
                      <a:r>
                        <a:rPr sz="1000" spc="-25" dirty="0">
                          <a:solidFill>
                            <a:srgbClr val="182129"/>
                          </a:solidFill>
                          <a:latin typeface="Segoe UI"/>
                          <a:cs typeface="Segoe UI"/>
                        </a:rPr>
                        <a:t>16</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R="436245" algn="r">
                        <a:lnSpc>
                          <a:spcPct val="100000"/>
                        </a:lnSpc>
                        <a:spcBef>
                          <a:spcPts val="160"/>
                        </a:spcBef>
                      </a:pPr>
                      <a:r>
                        <a:rPr sz="1000" spc="-20" dirty="0">
                          <a:solidFill>
                            <a:srgbClr val="182129"/>
                          </a:solidFill>
                          <a:latin typeface="Segoe UI"/>
                          <a:cs typeface="Segoe UI"/>
                        </a:rPr>
                        <a:t>$205</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L="443865">
                        <a:lnSpc>
                          <a:spcPct val="100000"/>
                        </a:lnSpc>
                        <a:spcBef>
                          <a:spcPts val="160"/>
                        </a:spcBef>
                      </a:pPr>
                      <a:r>
                        <a:rPr sz="1000" spc="-20" dirty="0">
                          <a:solidFill>
                            <a:srgbClr val="182129"/>
                          </a:solidFill>
                          <a:latin typeface="Segoe UI"/>
                          <a:cs typeface="Segoe UI"/>
                        </a:rPr>
                        <a:t>$107</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extLst>
                  <a:ext uri="{0D108BD9-81ED-4DB2-BD59-A6C34878D82A}">
                    <a16:rowId xmlns:a16="http://schemas.microsoft.com/office/drawing/2014/main" val="10010"/>
                  </a:ext>
                </a:extLst>
              </a:tr>
              <a:tr h="194945">
                <a:tc>
                  <a:txBody>
                    <a:bodyPr/>
                    <a:lstStyle/>
                    <a:p>
                      <a:pPr marL="194945">
                        <a:lnSpc>
                          <a:spcPct val="100000"/>
                        </a:lnSpc>
                        <a:spcBef>
                          <a:spcPts val="160"/>
                        </a:spcBef>
                      </a:pPr>
                      <a:r>
                        <a:rPr sz="1000" spc="-10" dirty="0">
                          <a:solidFill>
                            <a:srgbClr val="182129"/>
                          </a:solidFill>
                          <a:latin typeface="Segoe UI"/>
                          <a:cs typeface="Segoe UI"/>
                        </a:rPr>
                        <a:t>140326</a:t>
                      </a:r>
                      <a:endParaRPr sz="1000">
                        <a:latin typeface="Segoe UI"/>
                        <a:cs typeface="Segoe UI"/>
                      </a:endParaRPr>
                    </a:p>
                  </a:txBody>
                  <a:tcPr marL="0" marR="0" marT="20320" marB="0">
                    <a:lnT w="9525">
                      <a:solidFill>
                        <a:srgbClr val="E3E3E4"/>
                      </a:solidFill>
                      <a:prstDash val="solid"/>
                    </a:lnT>
                    <a:lnB w="19050">
                      <a:solidFill>
                        <a:srgbClr val="E3E3E4"/>
                      </a:solidFill>
                      <a:prstDash val="solid"/>
                    </a:lnB>
                    <a:solidFill>
                      <a:srgbClr val="ECECED"/>
                    </a:solidFill>
                  </a:tcPr>
                </a:tc>
                <a:tc>
                  <a:txBody>
                    <a:bodyPr/>
                    <a:lstStyle/>
                    <a:p>
                      <a:pPr marL="403860">
                        <a:lnSpc>
                          <a:spcPct val="100000"/>
                        </a:lnSpc>
                        <a:spcBef>
                          <a:spcPts val="160"/>
                        </a:spcBef>
                      </a:pPr>
                      <a:r>
                        <a:rPr sz="1000" spc="-50" dirty="0">
                          <a:solidFill>
                            <a:srgbClr val="182129"/>
                          </a:solidFill>
                          <a:latin typeface="Segoe UI"/>
                          <a:cs typeface="Segoe UI"/>
                        </a:rPr>
                        <a:t>3</a:t>
                      </a:r>
                      <a:endParaRPr sz="1000">
                        <a:latin typeface="Segoe UI"/>
                        <a:cs typeface="Segoe UI"/>
                      </a:endParaRPr>
                    </a:p>
                  </a:txBody>
                  <a:tcPr marL="0" marR="0" marT="20320" marB="0">
                    <a:lnT w="9525">
                      <a:solidFill>
                        <a:srgbClr val="E3E3E4"/>
                      </a:solidFill>
                      <a:prstDash val="solid"/>
                    </a:lnT>
                    <a:lnB w="19050">
                      <a:solidFill>
                        <a:srgbClr val="FFFFFF"/>
                      </a:solidFill>
                      <a:prstDash val="solid"/>
                    </a:lnB>
                    <a:solidFill>
                      <a:srgbClr val="ECECED"/>
                    </a:solidFill>
                  </a:tcPr>
                </a:tc>
                <a:tc>
                  <a:txBody>
                    <a:bodyPr/>
                    <a:lstStyle/>
                    <a:p>
                      <a:pPr marR="624840" algn="r">
                        <a:lnSpc>
                          <a:spcPct val="100000"/>
                        </a:lnSpc>
                        <a:spcBef>
                          <a:spcPts val="160"/>
                        </a:spcBef>
                      </a:pPr>
                      <a:r>
                        <a:rPr sz="1000" spc="-25" dirty="0">
                          <a:solidFill>
                            <a:srgbClr val="182129"/>
                          </a:solidFill>
                          <a:latin typeface="Segoe UI"/>
                          <a:cs typeface="Segoe UI"/>
                        </a:rPr>
                        <a:t>15</a:t>
                      </a:r>
                      <a:endParaRPr sz="1000">
                        <a:latin typeface="Segoe UI"/>
                        <a:cs typeface="Segoe UI"/>
                      </a:endParaRPr>
                    </a:p>
                  </a:txBody>
                  <a:tcPr marL="0" marR="0" marT="20320" marB="0">
                    <a:lnT w="9525">
                      <a:solidFill>
                        <a:srgbClr val="E3E3E4"/>
                      </a:solidFill>
                      <a:prstDash val="solid"/>
                    </a:lnT>
                    <a:lnB w="19050">
                      <a:solidFill>
                        <a:srgbClr val="FFFFFF"/>
                      </a:solidFill>
                      <a:prstDash val="solid"/>
                    </a:lnB>
                    <a:solidFill>
                      <a:srgbClr val="ECECED"/>
                    </a:solidFill>
                  </a:tcPr>
                </a:tc>
                <a:tc>
                  <a:txBody>
                    <a:bodyPr/>
                    <a:lstStyle/>
                    <a:p>
                      <a:pPr marR="436245" algn="r">
                        <a:lnSpc>
                          <a:spcPct val="100000"/>
                        </a:lnSpc>
                        <a:spcBef>
                          <a:spcPts val="160"/>
                        </a:spcBef>
                      </a:pPr>
                      <a:r>
                        <a:rPr sz="1000" spc="-20" dirty="0">
                          <a:solidFill>
                            <a:srgbClr val="182129"/>
                          </a:solidFill>
                          <a:latin typeface="Segoe UI"/>
                          <a:cs typeface="Segoe UI"/>
                        </a:rPr>
                        <a:t>$202</a:t>
                      </a:r>
                      <a:endParaRPr sz="1000">
                        <a:latin typeface="Segoe UI"/>
                        <a:cs typeface="Segoe UI"/>
                      </a:endParaRPr>
                    </a:p>
                  </a:txBody>
                  <a:tcPr marL="0" marR="0" marT="20320" marB="0">
                    <a:lnT w="9525">
                      <a:solidFill>
                        <a:srgbClr val="E3E3E4"/>
                      </a:solidFill>
                      <a:prstDash val="solid"/>
                    </a:lnT>
                    <a:lnB w="19050">
                      <a:solidFill>
                        <a:srgbClr val="FFFFFF"/>
                      </a:solidFill>
                      <a:prstDash val="solid"/>
                    </a:lnB>
                    <a:solidFill>
                      <a:srgbClr val="ECECED"/>
                    </a:solidFill>
                  </a:tcPr>
                </a:tc>
                <a:tc>
                  <a:txBody>
                    <a:bodyPr/>
                    <a:lstStyle/>
                    <a:p>
                      <a:pPr marL="443865">
                        <a:lnSpc>
                          <a:spcPct val="100000"/>
                        </a:lnSpc>
                        <a:spcBef>
                          <a:spcPts val="160"/>
                        </a:spcBef>
                      </a:pPr>
                      <a:r>
                        <a:rPr sz="1000" spc="-20" dirty="0">
                          <a:solidFill>
                            <a:srgbClr val="182129"/>
                          </a:solidFill>
                          <a:latin typeface="Segoe UI"/>
                          <a:cs typeface="Segoe UI"/>
                        </a:rPr>
                        <a:t>$105</a:t>
                      </a:r>
                      <a:endParaRPr sz="1000">
                        <a:latin typeface="Segoe UI"/>
                        <a:cs typeface="Segoe UI"/>
                      </a:endParaRPr>
                    </a:p>
                  </a:txBody>
                  <a:tcPr marL="0" marR="0" marT="20320" marB="0">
                    <a:lnT w="9525">
                      <a:solidFill>
                        <a:srgbClr val="E3E3E4"/>
                      </a:solidFill>
                      <a:prstDash val="solid"/>
                    </a:lnT>
                    <a:lnB w="19050">
                      <a:solidFill>
                        <a:srgbClr val="FFFFFF"/>
                      </a:solidFill>
                      <a:prstDash val="solid"/>
                    </a:lnB>
                    <a:solidFill>
                      <a:srgbClr val="ECECED"/>
                    </a:solidFill>
                  </a:tcPr>
                </a:tc>
                <a:extLst>
                  <a:ext uri="{0D108BD9-81ED-4DB2-BD59-A6C34878D82A}">
                    <a16:rowId xmlns:a16="http://schemas.microsoft.com/office/drawing/2014/main" val="10011"/>
                  </a:ext>
                </a:extLst>
              </a:tr>
            </a:tbl>
          </a:graphicData>
        </a:graphic>
      </p:graphicFrame>
      <p:graphicFrame>
        <p:nvGraphicFramePr>
          <p:cNvPr id="78" name="object 78"/>
          <p:cNvGraphicFramePr>
            <a:graphicFrameLocks noGrp="1"/>
          </p:cNvGraphicFramePr>
          <p:nvPr/>
        </p:nvGraphicFramePr>
        <p:xfrm>
          <a:off x="7600949" y="4549288"/>
          <a:ext cx="4687569" cy="2368549"/>
        </p:xfrm>
        <a:graphic>
          <a:graphicData uri="http://schemas.openxmlformats.org/drawingml/2006/table">
            <a:tbl>
              <a:tblPr firstRow="1" bandRow="1">
                <a:tableStyleId>{2D5ABB26-0587-4C30-8999-92F81FD0307C}</a:tableStyleId>
              </a:tblPr>
              <a:tblGrid>
                <a:gridCol w="990600">
                  <a:extLst>
                    <a:ext uri="{9D8B030D-6E8A-4147-A177-3AD203B41FA5}">
                      <a16:colId xmlns:a16="http://schemas.microsoft.com/office/drawing/2014/main" val="20000"/>
                    </a:ext>
                  </a:extLst>
                </a:gridCol>
                <a:gridCol w="2134235">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744854">
                  <a:extLst>
                    <a:ext uri="{9D8B030D-6E8A-4147-A177-3AD203B41FA5}">
                      <a16:colId xmlns:a16="http://schemas.microsoft.com/office/drawing/2014/main" val="20003"/>
                    </a:ext>
                  </a:extLst>
                </a:gridCol>
              </a:tblGrid>
              <a:tr h="255904">
                <a:tc>
                  <a:txBody>
                    <a:bodyPr/>
                    <a:lstStyle/>
                    <a:p>
                      <a:pPr marL="47625">
                        <a:lnSpc>
                          <a:spcPct val="100000"/>
                        </a:lnSpc>
                        <a:spcBef>
                          <a:spcPts val="75"/>
                        </a:spcBef>
                      </a:pPr>
                      <a:r>
                        <a:rPr sz="1000" spc="-10" dirty="0">
                          <a:solidFill>
                            <a:srgbClr val="182129"/>
                          </a:solidFill>
                          <a:latin typeface="Segoe UI"/>
                          <a:cs typeface="Segoe UI"/>
                        </a:rPr>
                        <a:t>Factory </a:t>
                      </a:r>
                      <a:r>
                        <a:rPr sz="1000" spc="-20" dirty="0">
                          <a:solidFill>
                            <a:srgbClr val="182129"/>
                          </a:solidFill>
                          <a:latin typeface="Segoe UI"/>
                          <a:cs typeface="Segoe UI"/>
                        </a:rPr>
                        <a:t>Name</a:t>
                      </a:r>
                      <a:endParaRPr sz="1000">
                        <a:latin typeface="Segoe UI"/>
                        <a:cs typeface="Segoe UI"/>
                      </a:endParaRPr>
                    </a:p>
                  </a:txBody>
                  <a:tcPr marL="0" marR="0" marT="9525" marB="0">
                    <a:lnB w="9525">
                      <a:solidFill>
                        <a:srgbClr val="BD3878"/>
                      </a:solidFill>
                      <a:prstDash val="solid"/>
                    </a:lnB>
                  </a:tcPr>
                </a:tc>
                <a:tc>
                  <a:txBody>
                    <a:bodyPr/>
                    <a:lstStyle/>
                    <a:p>
                      <a:pPr marL="104775" algn="ctr">
                        <a:lnSpc>
                          <a:spcPct val="100000"/>
                        </a:lnSpc>
                        <a:spcBef>
                          <a:spcPts val="75"/>
                        </a:spcBef>
                      </a:pPr>
                      <a:r>
                        <a:rPr sz="1000" spc="-10" dirty="0">
                          <a:solidFill>
                            <a:srgbClr val="182129"/>
                          </a:solidFill>
                          <a:latin typeface="Segoe UI"/>
                          <a:cs typeface="Segoe UI"/>
                        </a:rPr>
                        <a:t>Product</a:t>
                      </a:r>
                      <a:r>
                        <a:rPr sz="1000" spc="-15" dirty="0">
                          <a:solidFill>
                            <a:srgbClr val="182129"/>
                          </a:solidFill>
                          <a:latin typeface="Segoe UI"/>
                          <a:cs typeface="Segoe UI"/>
                        </a:rPr>
                        <a:t> </a:t>
                      </a:r>
                      <a:r>
                        <a:rPr sz="1000" spc="-20" dirty="0">
                          <a:solidFill>
                            <a:srgbClr val="182129"/>
                          </a:solidFill>
                          <a:latin typeface="Segoe UI"/>
                          <a:cs typeface="Segoe UI"/>
                        </a:rPr>
                        <a:t>Name</a:t>
                      </a:r>
                      <a:endParaRPr sz="1000">
                        <a:latin typeface="Segoe UI"/>
                        <a:cs typeface="Segoe UI"/>
                      </a:endParaRPr>
                    </a:p>
                  </a:txBody>
                  <a:tcPr marL="0" marR="0" marT="9525" marB="0">
                    <a:lnB w="9525">
                      <a:solidFill>
                        <a:srgbClr val="BD3878"/>
                      </a:solidFill>
                      <a:prstDash val="solid"/>
                    </a:lnB>
                  </a:tcPr>
                </a:tc>
                <a:tc>
                  <a:txBody>
                    <a:bodyPr/>
                    <a:lstStyle/>
                    <a:p>
                      <a:pPr algn="ctr">
                        <a:lnSpc>
                          <a:spcPct val="100000"/>
                        </a:lnSpc>
                        <a:spcBef>
                          <a:spcPts val="75"/>
                        </a:spcBef>
                      </a:pPr>
                      <a:r>
                        <a:rPr sz="1000" spc="-10" dirty="0">
                          <a:solidFill>
                            <a:srgbClr val="182129"/>
                          </a:solidFill>
                          <a:latin typeface="Segoe UI"/>
                          <a:cs typeface="Segoe UI"/>
                        </a:rPr>
                        <a:t>ProductSales</a:t>
                      </a:r>
                      <a:endParaRPr sz="1000">
                        <a:latin typeface="Segoe UI"/>
                        <a:cs typeface="Segoe UI"/>
                      </a:endParaRPr>
                    </a:p>
                  </a:txBody>
                  <a:tcPr marL="0" marR="0" marT="9525" marB="0">
                    <a:lnB w="9525">
                      <a:solidFill>
                        <a:srgbClr val="BD3878"/>
                      </a:solidFill>
                      <a:prstDash val="solid"/>
                    </a:lnB>
                  </a:tcPr>
                </a:tc>
                <a:tc>
                  <a:txBody>
                    <a:bodyPr/>
                    <a:lstStyle/>
                    <a:p>
                      <a:pPr marL="51435" algn="ctr">
                        <a:lnSpc>
                          <a:spcPct val="100000"/>
                        </a:lnSpc>
                        <a:spcBef>
                          <a:spcPts val="75"/>
                        </a:spcBef>
                      </a:pPr>
                      <a:r>
                        <a:rPr sz="1000" spc="-10" dirty="0">
                          <a:solidFill>
                            <a:srgbClr val="182129"/>
                          </a:solidFill>
                          <a:latin typeface="Segoe UI"/>
                          <a:cs typeface="Segoe UI"/>
                        </a:rPr>
                        <a:t>ProductProfi</a:t>
                      </a:r>
                      <a:endParaRPr sz="1000">
                        <a:latin typeface="Segoe UI"/>
                        <a:cs typeface="Segoe UI"/>
                      </a:endParaRPr>
                    </a:p>
                  </a:txBody>
                  <a:tcPr marL="0" marR="0" marT="9525" marB="0">
                    <a:lnB w="9525">
                      <a:solidFill>
                        <a:srgbClr val="BD3878"/>
                      </a:solidFill>
                      <a:prstDash val="solid"/>
                    </a:lnB>
                  </a:tcPr>
                </a:tc>
                <a:extLst>
                  <a:ext uri="{0D108BD9-81ED-4DB2-BD59-A6C34878D82A}">
                    <a16:rowId xmlns:a16="http://schemas.microsoft.com/office/drawing/2014/main" val="10000"/>
                  </a:ext>
                </a:extLst>
              </a:tr>
              <a:tr h="189865">
                <a:tc>
                  <a:txBody>
                    <a:bodyPr/>
                    <a:lstStyle/>
                    <a:p>
                      <a:pPr marL="47625">
                        <a:lnSpc>
                          <a:spcPct val="100000"/>
                        </a:lnSpc>
                        <a:spcBef>
                          <a:spcPts val="160"/>
                        </a:spcBef>
                      </a:pPr>
                      <a:r>
                        <a:rPr sz="1000" dirty="0">
                          <a:solidFill>
                            <a:srgbClr val="182129"/>
                          </a:solidFill>
                          <a:latin typeface="Segoe UI"/>
                          <a:cs typeface="Segoe UI"/>
                        </a:rPr>
                        <a:t>Lot's</a:t>
                      </a:r>
                      <a:r>
                        <a:rPr sz="1000" spc="10" dirty="0">
                          <a:solidFill>
                            <a:srgbClr val="182129"/>
                          </a:solidFill>
                          <a:latin typeface="Segoe UI"/>
                          <a:cs typeface="Segoe UI"/>
                        </a:rPr>
                        <a:t> </a:t>
                      </a:r>
                      <a:r>
                        <a:rPr sz="1000" dirty="0">
                          <a:solidFill>
                            <a:srgbClr val="182129"/>
                          </a:solidFill>
                          <a:latin typeface="Segoe UI"/>
                          <a:cs typeface="Segoe UI"/>
                        </a:rPr>
                        <a:t>O'</a:t>
                      </a:r>
                      <a:r>
                        <a:rPr sz="1000" spc="-15" dirty="0">
                          <a:solidFill>
                            <a:srgbClr val="182129"/>
                          </a:solidFill>
                          <a:latin typeface="Segoe UI"/>
                          <a:cs typeface="Segoe UI"/>
                        </a:rPr>
                        <a:t> </a:t>
                      </a:r>
                      <a:r>
                        <a:rPr sz="1000" spc="-20" dirty="0">
                          <a:solidFill>
                            <a:srgbClr val="182129"/>
                          </a:solidFill>
                          <a:latin typeface="Segoe UI"/>
                          <a:cs typeface="Segoe UI"/>
                        </a:rPr>
                        <a:t>Nuts</a:t>
                      </a:r>
                      <a:endParaRPr sz="1000">
                        <a:latin typeface="Segoe UI"/>
                        <a:cs typeface="Segoe UI"/>
                      </a:endParaRPr>
                    </a:p>
                  </a:txBody>
                  <a:tcPr marL="0" marR="0" marT="20320" marB="0">
                    <a:lnT w="9525">
                      <a:solidFill>
                        <a:srgbClr val="BD3878"/>
                      </a:solidFill>
                      <a:prstDash val="solid"/>
                    </a:lnT>
                    <a:lnB w="9525">
                      <a:solidFill>
                        <a:srgbClr val="E3E3E4"/>
                      </a:solidFill>
                      <a:prstDash val="solid"/>
                    </a:lnB>
                  </a:tcPr>
                </a:tc>
                <a:tc>
                  <a:txBody>
                    <a:bodyPr/>
                    <a:lstStyle/>
                    <a:p>
                      <a:pPr marL="101600" algn="ctr">
                        <a:lnSpc>
                          <a:spcPct val="100000"/>
                        </a:lnSpc>
                        <a:spcBef>
                          <a:spcPts val="160"/>
                        </a:spcBef>
                      </a:pPr>
                      <a:r>
                        <a:rPr sz="1000" spc="-30" dirty="0">
                          <a:solidFill>
                            <a:srgbClr val="182129"/>
                          </a:solidFill>
                          <a:latin typeface="Segoe UI"/>
                          <a:cs typeface="Segoe UI"/>
                        </a:rPr>
                        <a:t>Wonka</a:t>
                      </a:r>
                      <a:r>
                        <a:rPr sz="1000" spc="-15" dirty="0">
                          <a:solidFill>
                            <a:srgbClr val="182129"/>
                          </a:solidFill>
                          <a:latin typeface="Segoe UI"/>
                          <a:cs typeface="Segoe UI"/>
                        </a:rPr>
                        <a:t> </a:t>
                      </a:r>
                      <a:r>
                        <a:rPr sz="1000" dirty="0">
                          <a:solidFill>
                            <a:srgbClr val="182129"/>
                          </a:solidFill>
                          <a:latin typeface="Segoe UI"/>
                          <a:cs typeface="Segoe UI"/>
                        </a:rPr>
                        <a:t>Bar -</a:t>
                      </a:r>
                      <a:r>
                        <a:rPr sz="1000" spc="-45" dirty="0">
                          <a:solidFill>
                            <a:srgbClr val="182129"/>
                          </a:solidFill>
                          <a:latin typeface="Segoe UI"/>
                          <a:cs typeface="Segoe UI"/>
                        </a:rPr>
                        <a:t> </a:t>
                      </a:r>
                      <a:r>
                        <a:rPr sz="1000" dirty="0">
                          <a:solidFill>
                            <a:srgbClr val="182129"/>
                          </a:solidFill>
                          <a:latin typeface="Segoe UI"/>
                          <a:cs typeface="Segoe UI"/>
                        </a:rPr>
                        <a:t>Fudge</a:t>
                      </a:r>
                      <a:r>
                        <a:rPr sz="1000" spc="-20" dirty="0">
                          <a:solidFill>
                            <a:srgbClr val="182129"/>
                          </a:solidFill>
                          <a:latin typeface="Segoe UI"/>
                          <a:cs typeface="Segoe UI"/>
                        </a:rPr>
                        <a:t> </a:t>
                      </a:r>
                      <a:r>
                        <a:rPr sz="1000" spc="-10" dirty="0">
                          <a:solidFill>
                            <a:srgbClr val="182129"/>
                          </a:solidFill>
                          <a:latin typeface="Segoe UI"/>
                          <a:cs typeface="Segoe UI"/>
                        </a:rPr>
                        <a:t>Mallows</a:t>
                      </a:r>
                      <a:endParaRPr sz="1000">
                        <a:latin typeface="Segoe UI"/>
                        <a:cs typeface="Segoe UI"/>
                      </a:endParaRPr>
                    </a:p>
                  </a:txBody>
                  <a:tcPr marL="0" marR="0" marT="20320" marB="0">
                    <a:lnT w="9525">
                      <a:solidFill>
                        <a:srgbClr val="BD3878"/>
                      </a:solidFill>
                      <a:prstDash val="solid"/>
                    </a:lnT>
                    <a:lnB w="9525">
                      <a:solidFill>
                        <a:srgbClr val="E3E3E4"/>
                      </a:solidFill>
                      <a:prstDash val="solid"/>
                    </a:lnB>
                  </a:tcPr>
                </a:tc>
                <a:tc>
                  <a:txBody>
                    <a:bodyPr/>
                    <a:lstStyle/>
                    <a:p>
                      <a:pPr marL="3175" algn="ctr">
                        <a:lnSpc>
                          <a:spcPct val="100000"/>
                        </a:lnSpc>
                        <a:spcBef>
                          <a:spcPts val="160"/>
                        </a:spcBef>
                      </a:pPr>
                      <a:r>
                        <a:rPr sz="1000" spc="-10" dirty="0">
                          <a:solidFill>
                            <a:srgbClr val="182129"/>
                          </a:solidFill>
                          <a:latin typeface="Segoe UI"/>
                          <a:cs typeface="Segoe UI"/>
                        </a:rPr>
                        <a:t>$24,451</a:t>
                      </a:r>
                      <a:endParaRPr sz="1000">
                        <a:latin typeface="Segoe UI"/>
                        <a:cs typeface="Segoe UI"/>
                      </a:endParaRPr>
                    </a:p>
                  </a:txBody>
                  <a:tcPr marL="0" marR="0" marT="20320" marB="0">
                    <a:lnT w="9525">
                      <a:solidFill>
                        <a:srgbClr val="BD3878"/>
                      </a:solidFill>
                      <a:prstDash val="solid"/>
                    </a:lnT>
                    <a:lnB w="9525">
                      <a:solidFill>
                        <a:srgbClr val="E3E3E4"/>
                      </a:solidFill>
                      <a:prstDash val="solid"/>
                    </a:lnB>
                  </a:tcPr>
                </a:tc>
                <a:tc>
                  <a:txBody>
                    <a:bodyPr/>
                    <a:lstStyle/>
                    <a:p>
                      <a:pPr marL="88900" algn="ctr">
                        <a:lnSpc>
                          <a:spcPct val="100000"/>
                        </a:lnSpc>
                        <a:spcBef>
                          <a:spcPts val="160"/>
                        </a:spcBef>
                      </a:pPr>
                      <a:r>
                        <a:rPr sz="1000" spc="-10" dirty="0">
                          <a:solidFill>
                            <a:srgbClr val="182129"/>
                          </a:solidFill>
                          <a:latin typeface="Segoe UI"/>
                          <a:cs typeface="Segoe UI"/>
                        </a:rPr>
                        <a:t>$16,301</a:t>
                      </a:r>
                      <a:endParaRPr sz="1000">
                        <a:latin typeface="Segoe UI"/>
                        <a:cs typeface="Segoe UI"/>
                      </a:endParaRPr>
                    </a:p>
                  </a:txBody>
                  <a:tcPr marL="0" marR="0" marT="20320" marB="0">
                    <a:lnT w="9525">
                      <a:solidFill>
                        <a:srgbClr val="BD3878"/>
                      </a:solidFill>
                      <a:prstDash val="solid"/>
                    </a:lnT>
                    <a:lnB w="9525">
                      <a:solidFill>
                        <a:srgbClr val="E3E3E4"/>
                      </a:solidFill>
                      <a:prstDash val="solid"/>
                    </a:lnB>
                  </a:tcPr>
                </a:tc>
                <a:extLst>
                  <a:ext uri="{0D108BD9-81ED-4DB2-BD59-A6C34878D82A}">
                    <a16:rowId xmlns:a16="http://schemas.microsoft.com/office/drawing/2014/main" val="10001"/>
                  </a:ext>
                </a:extLst>
              </a:tr>
              <a:tr h="189865">
                <a:tc>
                  <a:txBody>
                    <a:bodyPr/>
                    <a:lstStyle/>
                    <a:p>
                      <a:pPr marL="46990">
                        <a:lnSpc>
                          <a:spcPct val="100000"/>
                        </a:lnSpc>
                        <a:spcBef>
                          <a:spcPts val="160"/>
                        </a:spcBef>
                      </a:pPr>
                      <a:r>
                        <a:rPr sz="1000" dirty="0">
                          <a:solidFill>
                            <a:srgbClr val="182129"/>
                          </a:solidFill>
                          <a:latin typeface="Segoe UI"/>
                          <a:cs typeface="Segoe UI"/>
                        </a:rPr>
                        <a:t>Lot's</a:t>
                      </a:r>
                      <a:r>
                        <a:rPr sz="1000" spc="10" dirty="0">
                          <a:solidFill>
                            <a:srgbClr val="182129"/>
                          </a:solidFill>
                          <a:latin typeface="Segoe UI"/>
                          <a:cs typeface="Segoe UI"/>
                        </a:rPr>
                        <a:t> </a:t>
                      </a:r>
                      <a:r>
                        <a:rPr sz="1000" dirty="0">
                          <a:solidFill>
                            <a:srgbClr val="182129"/>
                          </a:solidFill>
                          <a:latin typeface="Segoe UI"/>
                          <a:cs typeface="Segoe UI"/>
                        </a:rPr>
                        <a:t>O'</a:t>
                      </a:r>
                      <a:r>
                        <a:rPr sz="1000" spc="-15" dirty="0">
                          <a:solidFill>
                            <a:srgbClr val="182129"/>
                          </a:solidFill>
                          <a:latin typeface="Segoe UI"/>
                          <a:cs typeface="Segoe UI"/>
                        </a:rPr>
                        <a:t> </a:t>
                      </a:r>
                      <a:r>
                        <a:rPr sz="1000" spc="-20" dirty="0">
                          <a:solidFill>
                            <a:srgbClr val="182129"/>
                          </a:solidFill>
                          <a:latin typeface="Segoe UI"/>
                          <a:cs typeface="Segoe UI"/>
                        </a:rPr>
                        <a:t>Nuts</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L="104775" algn="ctr">
                        <a:lnSpc>
                          <a:spcPct val="100000"/>
                        </a:lnSpc>
                        <a:spcBef>
                          <a:spcPts val="160"/>
                        </a:spcBef>
                      </a:pPr>
                      <a:r>
                        <a:rPr sz="1000" spc="-30" dirty="0">
                          <a:solidFill>
                            <a:srgbClr val="182129"/>
                          </a:solidFill>
                          <a:latin typeface="Segoe UI"/>
                          <a:cs typeface="Segoe UI"/>
                        </a:rPr>
                        <a:t>Wonka</a:t>
                      </a:r>
                      <a:r>
                        <a:rPr sz="1000" spc="10" dirty="0">
                          <a:solidFill>
                            <a:srgbClr val="182129"/>
                          </a:solidFill>
                          <a:latin typeface="Segoe UI"/>
                          <a:cs typeface="Segoe UI"/>
                        </a:rPr>
                        <a:t> </a:t>
                      </a:r>
                      <a:r>
                        <a:rPr sz="1000" dirty="0">
                          <a:solidFill>
                            <a:srgbClr val="182129"/>
                          </a:solidFill>
                          <a:latin typeface="Segoe UI"/>
                          <a:cs typeface="Segoe UI"/>
                        </a:rPr>
                        <a:t>Bar</a:t>
                      </a:r>
                      <a:r>
                        <a:rPr sz="1000" spc="20" dirty="0">
                          <a:solidFill>
                            <a:srgbClr val="182129"/>
                          </a:solidFill>
                          <a:latin typeface="Segoe UI"/>
                          <a:cs typeface="Segoe UI"/>
                        </a:rPr>
                        <a:t> </a:t>
                      </a:r>
                      <a:r>
                        <a:rPr sz="1000" dirty="0">
                          <a:solidFill>
                            <a:srgbClr val="182129"/>
                          </a:solidFill>
                          <a:latin typeface="Segoe UI"/>
                          <a:cs typeface="Segoe UI"/>
                        </a:rPr>
                        <a:t>-</a:t>
                      </a:r>
                      <a:r>
                        <a:rPr sz="1000" spc="-25" dirty="0">
                          <a:solidFill>
                            <a:srgbClr val="182129"/>
                          </a:solidFill>
                          <a:latin typeface="Segoe UI"/>
                          <a:cs typeface="Segoe UI"/>
                        </a:rPr>
                        <a:t> Nutty</a:t>
                      </a:r>
                      <a:r>
                        <a:rPr sz="1000" spc="-35" dirty="0">
                          <a:solidFill>
                            <a:srgbClr val="182129"/>
                          </a:solidFill>
                          <a:latin typeface="Segoe UI"/>
                          <a:cs typeface="Segoe UI"/>
                        </a:rPr>
                        <a:t> </a:t>
                      </a:r>
                      <a:r>
                        <a:rPr sz="1000" spc="-20" dirty="0">
                          <a:solidFill>
                            <a:srgbClr val="182129"/>
                          </a:solidFill>
                          <a:latin typeface="Segoe UI"/>
                          <a:cs typeface="Segoe UI"/>
                        </a:rPr>
                        <a:t>Crunch</a:t>
                      </a:r>
                      <a:r>
                        <a:rPr sz="1000" spc="-40" dirty="0">
                          <a:solidFill>
                            <a:srgbClr val="182129"/>
                          </a:solidFill>
                          <a:latin typeface="Segoe UI"/>
                          <a:cs typeface="Segoe UI"/>
                        </a:rPr>
                        <a:t> </a:t>
                      </a:r>
                      <a:r>
                        <a:rPr sz="1000" spc="-10" dirty="0">
                          <a:solidFill>
                            <a:srgbClr val="182129"/>
                          </a:solidFill>
                          <a:latin typeface="Segoe UI"/>
                          <a:cs typeface="Segoe UI"/>
                        </a:rPr>
                        <a:t>Surprise</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L="3175" algn="ctr">
                        <a:lnSpc>
                          <a:spcPct val="100000"/>
                        </a:lnSpc>
                        <a:spcBef>
                          <a:spcPts val="160"/>
                        </a:spcBef>
                      </a:pPr>
                      <a:r>
                        <a:rPr sz="1000" spc="-10" dirty="0">
                          <a:solidFill>
                            <a:srgbClr val="182129"/>
                          </a:solidFill>
                          <a:latin typeface="Segoe UI"/>
                          <a:cs typeface="Segoe UI"/>
                        </a:rPr>
                        <a:t>$23,257</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L="88900" algn="ctr">
                        <a:lnSpc>
                          <a:spcPct val="100000"/>
                        </a:lnSpc>
                        <a:spcBef>
                          <a:spcPts val="160"/>
                        </a:spcBef>
                      </a:pPr>
                      <a:r>
                        <a:rPr sz="1000" spc="-10" dirty="0">
                          <a:solidFill>
                            <a:srgbClr val="182129"/>
                          </a:solidFill>
                          <a:latin typeface="Segoe UI"/>
                          <a:cs typeface="Segoe UI"/>
                        </a:rPr>
                        <a:t>$16,593</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extLst>
                  <a:ext uri="{0D108BD9-81ED-4DB2-BD59-A6C34878D82A}">
                    <a16:rowId xmlns:a16="http://schemas.microsoft.com/office/drawing/2014/main" val="10002"/>
                  </a:ext>
                </a:extLst>
              </a:tr>
              <a:tr h="189865">
                <a:tc>
                  <a:txBody>
                    <a:bodyPr/>
                    <a:lstStyle/>
                    <a:p>
                      <a:pPr marL="47625">
                        <a:lnSpc>
                          <a:spcPct val="100000"/>
                        </a:lnSpc>
                        <a:spcBef>
                          <a:spcPts val="160"/>
                        </a:spcBef>
                      </a:pPr>
                      <a:r>
                        <a:rPr sz="1000" dirty="0">
                          <a:solidFill>
                            <a:srgbClr val="182129"/>
                          </a:solidFill>
                          <a:latin typeface="Segoe UI"/>
                          <a:cs typeface="Segoe UI"/>
                        </a:rPr>
                        <a:t>Lot's</a:t>
                      </a:r>
                      <a:r>
                        <a:rPr sz="1000" spc="10" dirty="0">
                          <a:solidFill>
                            <a:srgbClr val="182129"/>
                          </a:solidFill>
                          <a:latin typeface="Segoe UI"/>
                          <a:cs typeface="Segoe UI"/>
                        </a:rPr>
                        <a:t> </a:t>
                      </a:r>
                      <a:r>
                        <a:rPr sz="1000" dirty="0">
                          <a:solidFill>
                            <a:srgbClr val="182129"/>
                          </a:solidFill>
                          <a:latin typeface="Segoe UI"/>
                          <a:cs typeface="Segoe UI"/>
                        </a:rPr>
                        <a:t>O'</a:t>
                      </a:r>
                      <a:r>
                        <a:rPr sz="1000" spc="-15" dirty="0">
                          <a:solidFill>
                            <a:srgbClr val="182129"/>
                          </a:solidFill>
                          <a:latin typeface="Segoe UI"/>
                          <a:cs typeface="Segoe UI"/>
                        </a:rPr>
                        <a:t> </a:t>
                      </a:r>
                      <a:r>
                        <a:rPr sz="1000" spc="-20" dirty="0">
                          <a:solidFill>
                            <a:srgbClr val="182129"/>
                          </a:solidFill>
                          <a:latin typeface="Segoe UI"/>
                          <a:cs typeface="Segoe UI"/>
                        </a:rPr>
                        <a:t>Nuts</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L="101600" algn="ctr">
                        <a:lnSpc>
                          <a:spcPct val="100000"/>
                        </a:lnSpc>
                        <a:spcBef>
                          <a:spcPts val="160"/>
                        </a:spcBef>
                      </a:pPr>
                      <a:r>
                        <a:rPr sz="1000" spc="-30" dirty="0">
                          <a:solidFill>
                            <a:srgbClr val="182129"/>
                          </a:solidFill>
                          <a:latin typeface="Segoe UI"/>
                          <a:cs typeface="Segoe UI"/>
                        </a:rPr>
                        <a:t>Wonka</a:t>
                      </a:r>
                      <a:r>
                        <a:rPr sz="1000" spc="-20" dirty="0">
                          <a:solidFill>
                            <a:srgbClr val="182129"/>
                          </a:solidFill>
                          <a:latin typeface="Segoe UI"/>
                          <a:cs typeface="Segoe UI"/>
                        </a:rPr>
                        <a:t> </a:t>
                      </a:r>
                      <a:r>
                        <a:rPr sz="1000" dirty="0">
                          <a:solidFill>
                            <a:srgbClr val="182129"/>
                          </a:solidFill>
                          <a:latin typeface="Segoe UI"/>
                          <a:cs typeface="Segoe UI"/>
                        </a:rPr>
                        <a:t>Bar</a:t>
                      </a:r>
                      <a:r>
                        <a:rPr sz="1000" spc="-5" dirty="0">
                          <a:solidFill>
                            <a:srgbClr val="182129"/>
                          </a:solidFill>
                          <a:latin typeface="Segoe UI"/>
                          <a:cs typeface="Segoe UI"/>
                        </a:rPr>
                        <a:t> </a:t>
                      </a:r>
                      <a:r>
                        <a:rPr sz="1000" spc="-35" dirty="0">
                          <a:solidFill>
                            <a:srgbClr val="182129"/>
                          </a:solidFill>
                          <a:latin typeface="Segoe UI"/>
                          <a:cs typeface="Segoe UI"/>
                        </a:rPr>
                        <a:t>-</a:t>
                      </a:r>
                      <a:r>
                        <a:rPr sz="1000" spc="-10" dirty="0">
                          <a:solidFill>
                            <a:srgbClr val="182129"/>
                          </a:solidFill>
                          <a:latin typeface="Segoe UI"/>
                          <a:cs typeface="Segoe UI"/>
                        </a:rPr>
                        <a:t>Scrumdiddlyumptious</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L="3175" algn="ctr">
                        <a:lnSpc>
                          <a:spcPct val="100000"/>
                        </a:lnSpc>
                        <a:spcBef>
                          <a:spcPts val="160"/>
                        </a:spcBef>
                      </a:pPr>
                      <a:r>
                        <a:rPr sz="1000" spc="-10" dirty="0">
                          <a:solidFill>
                            <a:srgbClr val="182129"/>
                          </a:solidFill>
                          <a:latin typeface="Segoe UI"/>
                          <a:cs typeface="Segoe UI"/>
                        </a:rPr>
                        <a:t>$27,227</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L="88900" algn="ctr">
                        <a:lnSpc>
                          <a:spcPct val="100000"/>
                        </a:lnSpc>
                        <a:spcBef>
                          <a:spcPts val="160"/>
                        </a:spcBef>
                      </a:pPr>
                      <a:r>
                        <a:rPr sz="1000" spc="-10" dirty="0">
                          <a:solidFill>
                            <a:srgbClr val="182129"/>
                          </a:solidFill>
                          <a:latin typeface="Segoe UI"/>
                          <a:cs typeface="Segoe UI"/>
                        </a:rPr>
                        <a:t>$18,908</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extLst>
                  <a:ext uri="{0D108BD9-81ED-4DB2-BD59-A6C34878D82A}">
                    <a16:rowId xmlns:a16="http://schemas.microsoft.com/office/drawing/2014/main" val="10003"/>
                  </a:ext>
                </a:extLst>
              </a:tr>
              <a:tr h="189865">
                <a:tc>
                  <a:txBody>
                    <a:bodyPr/>
                    <a:lstStyle/>
                    <a:p>
                      <a:pPr marL="46990">
                        <a:lnSpc>
                          <a:spcPct val="100000"/>
                        </a:lnSpc>
                        <a:spcBef>
                          <a:spcPts val="160"/>
                        </a:spcBef>
                      </a:pPr>
                      <a:r>
                        <a:rPr sz="1000" dirty="0">
                          <a:solidFill>
                            <a:srgbClr val="182129"/>
                          </a:solidFill>
                          <a:latin typeface="Segoe UI"/>
                          <a:cs typeface="Segoe UI"/>
                        </a:rPr>
                        <a:t>Secret</a:t>
                      </a:r>
                      <a:r>
                        <a:rPr sz="1000" spc="-45" dirty="0">
                          <a:solidFill>
                            <a:srgbClr val="182129"/>
                          </a:solidFill>
                          <a:latin typeface="Segoe UI"/>
                          <a:cs typeface="Segoe UI"/>
                        </a:rPr>
                        <a:t> </a:t>
                      </a:r>
                      <a:r>
                        <a:rPr sz="1000" spc="-10" dirty="0">
                          <a:solidFill>
                            <a:srgbClr val="182129"/>
                          </a:solidFill>
                          <a:latin typeface="Segoe UI"/>
                          <a:cs typeface="Segoe UI"/>
                        </a:rPr>
                        <a:t>Factory</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L="101600" algn="ctr">
                        <a:lnSpc>
                          <a:spcPct val="100000"/>
                        </a:lnSpc>
                        <a:spcBef>
                          <a:spcPts val="160"/>
                        </a:spcBef>
                      </a:pPr>
                      <a:r>
                        <a:rPr sz="1000" dirty="0">
                          <a:solidFill>
                            <a:srgbClr val="182129"/>
                          </a:solidFill>
                          <a:latin typeface="Segoe UI"/>
                          <a:cs typeface="Segoe UI"/>
                        </a:rPr>
                        <a:t>Everlasting</a:t>
                      </a:r>
                      <a:r>
                        <a:rPr sz="1000" spc="-50" dirty="0">
                          <a:solidFill>
                            <a:srgbClr val="182129"/>
                          </a:solidFill>
                          <a:latin typeface="Segoe UI"/>
                          <a:cs typeface="Segoe UI"/>
                        </a:rPr>
                        <a:t> </a:t>
                      </a:r>
                      <a:r>
                        <a:rPr sz="1000" spc="-10" dirty="0">
                          <a:solidFill>
                            <a:srgbClr val="182129"/>
                          </a:solidFill>
                          <a:latin typeface="Segoe UI"/>
                          <a:cs typeface="Segoe UI"/>
                        </a:rPr>
                        <a:t>Gobstopper</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L="3175" algn="ctr">
                        <a:lnSpc>
                          <a:spcPct val="100000"/>
                        </a:lnSpc>
                        <a:spcBef>
                          <a:spcPts val="160"/>
                        </a:spcBef>
                      </a:pPr>
                      <a:r>
                        <a:rPr sz="1000" spc="-20" dirty="0">
                          <a:solidFill>
                            <a:srgbClr val="182129"/>
                          </a:solidFill>
                          <a:latin typeface="Segoe UI"/>
                          <a:cs typeface="Segoe UI"/>
                        </a:rPr>
                        <a:t>$130</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L="88900" algn="ctr">
                        <a:lnSpc>
                          <a:spcPct val="100000"/>
                        </a:lnSpc>
                        <a:spcBef>
                          <a:spcPts val="160"/>
                        </a:spcBef>
                      </a:pPr>
                      <a:r>
                        <a:rPr sz="1000" spc="-20" dirty="0">
                          <a:solidFill>
                            <a:srgbClr val="182129"/>
                          </a:solidFill>
                          <a:latin typeface="Segoe UI"/>
                          <a:cs typeface="Segoe UI"/>
                        </a:rPr>
                        <a:t>$104</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extLst>
                  <a:ext uri="{0D108BD9-81ED-4DB2-BD59-A6C34878D82A}">
                    <a16:rowId xmlns:a16="http://schemas.microsoft.com/office/drawing/2014/main" val="10004"/>
                  </a:ext>
                </a:extLst>
              </a:tr>
              <a:tr h="189865">
                <a:tc>
                  <a:txBody>
                    <a:bodyPr/>
                    <a:lstStyle/>
                    <a:p>
                      <a:pPr marL="47625">
                        <a:lnSpc>
                          <a:spcPct val="100000"/>
                        </a:lnSpc>
                        <a:spcBef>
                          <a:spcPts val="160"/>
                        </a:spcBef>
                      </a:pPr>
                      <a:r>
                        <a:rPr sz="1000" dirty="0">
                          <a:solidFill>
                            <a:srgbClr val="182129"/>
                          </a:solidFill>
                          <a:latin typeface="Segoe UI"/>
                          <a:cs typeface="Segoe UI"/>
                        </a:rPr>
                        <a:t>Secret</a:t>
                      </a:r>
                      <a:r>
                        <a:rPr sz="1000" spc="-45" dirty="0">
                          <a:solidFill>
                            <a:srgbClr val="182129"/>
                          </a:solidFill>
                          <a:latin typeface="Segoe UI"/>
                          <a:cs typeface="Segoe UI"/>
                        </a:rPr>
                        <a:t> </a:t>
                      </a:r>
                      <a:r>
                        <a:rPr sz="1000" spc="-10" dirty="0">
                          <a:solidFill>
                            <a:srgbClr val="182129"/>
                          </a:solidFill>
                          <a:latin typeface="Segoe UI"/>
                          <a:cs typeface="Segoe UI"/>
                        </a:rPr>
                        <a:t>Factory</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L="101600" algn="ctr">
                        <a:lnSpc>
                          <a:spcPct val="100000"/>
                        </a:lnSpc>
                        <a:spcBef>
                          <a:spcPts val="160"/>
                        </a:spcBef>
                      </a:pPr>
                      <a:r>
                        <a:rPr sz="1000" spc="-10" dirty="0">
                          <a:solidFill>
                            <a:srgbClr val="182129"/>
                          </a:solidFill>
                          <a:latin typeface="Segoe UI"/>
                          <a:cs typeface="Segoe UI"/>
                        </a:rPr>
                        <a:t>Lickable</a:t>
                      </a:r>
                      <a:r>
                        <a:rPr sz="1000" spc="-20" dirty="0">
                          <a:solidFill>
                            <a:srgbClr val="182129"/>
                          </a:solidFill>
                          <a:latin typeface="Segoe UI"/>
                          <a:cs typeface="Segoe UI"/>
                        </a:rPr>
                        <a:t> </a:t>
                      </a:r>
                      <a:r>
                        <a:rPr sz="1000" spc="-10" dirty="0">
                          <a:solidFill>
                            <a:srgbClr val="182129"/>
                          </a:solidFill>
                          <a:latin typeface="Segoe UI"/>
                          <a:cs typeface="Segoe UI"/>
                        </a:rPr>
                        <a:t>Wallpaper</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L="3175" algn="ctr">
                        <a:lnSpc>
                          <a:spcPct val="100000"/>
                        </a:lnSpc>
                        <a:spcBef>
                          <a:spcPts val="160"/>
                        </a:spcBef>
                      </a:pPr>
                      <a:r>
                        <a:rPr sz="1000" spc="-10" dirty="0">
                          <a:solidFill>
                            <a:srgbClr val="182129"/>
                          </a:solidFill>
                          <a:latin typeface="Segoe UI"/>
                          <a:cs typeface="Segoe UI"/>
                        </a:rPr>
                        <a:t>$7,580</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L="88900" algn="ctr">
                        <a:lnSpc>
                          <a:spcPct val="100000"/>
                        </a:lnSpc>
                        <a:spcBef>
                          <a:spcPts val="160"/>
                        </a:spcBef>
                      </a:pPr>
                      <a:r>
                        <a:rPr sz="1000" spc="-10" dirty="0">
                          <a:solidFill>
                            <a:srgbClr val="182129"/>
                          </a:solidFill>
                          <a:latin typeface="Segoe UI"/>
                          <a:cs typeface="Segoe UI"/>
                        </a:rPr>
                        <a:t>$3,790</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extLst>
                  <a:ext uri="{0D108BD9-81ED-4DB2-BD59-A6C34878D82A}">
                    <a16:rowId xmlns:a16="http://schemas.microsoft.com/office/drawing/2014/main" val="10005"/>
                  </a:ext>
                </a:extLst>
              </a:tr>
              <a:tr h="189865">
                <a:tc>
                  <a:txBody>
                    <a:bodyPr/>
                    <a:lstStyle/>
                    <a:p>
                      <a:pPr marL="46990">
                        <a:lnSpc>
                          <a:spcPct val="100000"/>
                        </a:lnSpc>
                        <a:spcBef>
                          <a:spcPts val="160"/>
                        </a:spcBef>
                      </a:pPr>
                      <a:r>
                        <a:rPr sz="1000" dirty="0">
                          <a:solidFill>
                            <a:srgbClr val="182129"/>
                          </a:solidFill>
                          <a:latin typeface="Segoe UI"/>
                          <a:cs typeface="Segoe UI"/>
                        </a:rPr>
                        <a:t>Secret</a:t>
                      </a:r>
                      <a:r>
                        <a:rPr sz="1000" spc="-45" dirty="0">
                          <a:solidFill>
                            <a:srgbClr val="182129"/>
                          </a:solidFill>
                          <a:latin typeface="Segoe UI"/>
                          <a:cs typeface="Segoe UI"/>
                        </a:rPr>
                        <a:t> </a:t>
                      </a:r>
                      <a:r>
                        <a:rPr sz="1000" spc="-10" dirty="0">
                          <a:solidFill>
                            <a:srgbClr val="182129"/>
                          </a:solidFill>
                          <a:latin typeface="Segoe UI"/>
                          <a:cs typeface="Segoe UI"/>
                        </a:rPr>
                        <a:t>Factory</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L="109220" algn="ctr">
                        <a:lnSpc>
                          <a:spcPct val="100000"/>
                        </a:lnSpc>
                        <a:spcBef>
                          <a:spcPts val="160"/>
                        </a:spcBef>
                      </a:pPr>
                      <a:r>
                        <a:rPr sz="1000" spc="-30" dirty="0">
                          <a:solidFill>
                            <a:srgbClr val="182129"/>
                          </a:solidFill>
                          <a:latin typeface="Segoe UI"/>
                          <a:cs typeface="Segoe UI"/>
                        </a:rPr>
                        <a:t>Wonka</a:t>
                      </a:r>
                      <a:r>
                        <a:rPr sz="1000" spc="-35" dirty="0">
                          <a:solidFill>
                            <a:srgbClr val="182129"/>
                          </a:solidFill>
                          <a:latin typeface="Segoe UI"/>
                          <a:cs typeface="Segoe UI"/>
                        </a:rPr>
                        <a:t> </a:t>
                      </a:r>
                      <a:r>
                        <a:rPr sz="1000" spc="-25" dirty="0">
                          <a:solidFill>
                            <a:srgbClr val="182129"/>
                          </a:solidFill>
                          <a:latin typeface="Segoe UI"/>
                          <a:cs typeface="Segoe UI"/>
                        </a:rPr>
                        <a:t>Gum</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L="3175" algn="ctr">
                        <a:lnSpc>
                          <a:spcPct val="100000"/>
                        </a:lnSpc>
                        <a:spcBef>
                          <a:spcPts val="160"/>
                        </a:spcBef>
                      </a:pPr>
                      <a:r>
                        <a:rPr sz="1000" spc="-20" dirty="0">
                          <a:solidFill>
                            <a:srgbClr val="182129"/>
                          </a:solidFill>
                          <a:latin typeface="Segoe UI"/>
                          <a:cs typeface="Segoe UI"/>
                        </a:rPr>
                        <a:t>$598</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L="88900" algn="ctr">
                        <a:lnSpc>
                          <a:spcPct val="100000"/>
                        </a:lnSpc>
                        <a:spcBef>
                          <a:spcPts val="160"/>
                        </a:spcBef>
                      </a:pPr>
                      <a:r>
                        <a:rPr sz="1000" spc="-20" dirty="0">
                          <a:solidFill>
                            <a:srgbClr val="182129"/>
                          </a:solidFill>
                          <a:latin typeface="Segoe UI"/>
                          <a:cs typeface="Segoe UI"/>
                        </a:rPr>
                        <a:t>$311</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extLst>
                  <a:ext uri="{0D108BD9-81ED-4DB2-BD59-A6C34878D82A}">
                    <a16:rowId xmlns:a16="http://schemas.microsoft.com/office/drawing/2014/main" val="10006"/>
                  </a:ext>
                </a:extLst>
              </a:tr>
              <a:tr h="189865">
                <a:tc>
                  <a:txBody>
                    <a:bodyPr/>
                    <a:lstStyle/>
                    <a:p>
                      <a:pPr marL="47625">
                        <a:lnSpc>
                          <a:spcPct val="100000"/>
                        </a:lnSpc>
                        <a:spcBef>
                          <a:spcPts val="160"/>
                        </a:spcBef>
                      </a:pPr>
                      <a:r>
                        <a:rPr sz="1000" dirty="0">
                          <a:solidFill>
                            <a:srgbClr val="182129"/>
                          </a:solidFill>
                          <a:latin typeface="Segoe UI"/>
                          <a:cs typeface="Segoe UI"/>
                        </a:rPr>
                        <a:t>Sugar </a:t>
                      </a:r>
                      <a:r>
                        <a:rPr sz="1000" spc="-10" dirty="0">
                          <a:solidFill>
                            <a:srgbClr val="182129"/>
                          </a:solidFill>
                          <a:latin typeface="Segoe UI"/>
                          <a:cs typeface="Segoe UI"/>
                        </a:rPr>
                        <a:t>Shack</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L="101600" algn="ctr">
                        <a:lnSpc>
                          <a:spcPct val="100000"/>
                        </a:lnSpc>
                        <a:spcBef>
                          <a:spcPts val="160"/>
                        </a:spcBef>
                      </a:pPr>
                      <a:r>
                        <a:rPr sz="1000" spc="-10" dirty="0">
                          <a:solidFill>
                            <a:srgbClr val="182129"/>
                          </a:solidFill>
                          <a:latin typeface="Segoe UI"/>
                          <a:cs typeface="Segoe UI"/>
                        </a:rPr>
                        <a:t>Fizzy</a:t>
                      </a:r>
                      <a:r>
                        <a:rPr sz="1000" spc="-35" dirty="0">
                          <a:solidFill>
                            <a:srgbClr val="182129"/>
                          </a:solidFill>
                          <a:latin typeface="Segoe UI"/>
                          <a:cs typeface="Segoe UI"/>
                        </a:rPr>
                        <a:t> </a:t>
                      </a:r>
                      <a:r>
                        <a:rPr sz="1000" spc="-20" dirty="0">
                          <a:solidFill>
                            <a:srgbClr val="182129"/>
                          </a:solidFill>
                          <a:latin typeface="Segoe UI"/>
                          <a:cs typeface="Segoe UI"/>
                        </a:rPr>
                        <a:t>Lifting</a:t>
                      </a:r>
                      <a:r>
                        <a:rPr sz="1000" spc="10" dirty="0">
                          <a:solidFill>
                            <a:srgbClr val="182129"/>
                          </a:solidFill>
                          <a:latin typeface="Segoe UI"/>
                          <a:cs typeface="Segoe UI"/>
                        </a:rPr>
                        <a:t> </a:t>
                      </a:r>
                      <a:r>
                        <a:rPr sz="1000" spc="-10" dirty="0">
                          <a:solidFill>
                            <a:srgbClr val="182129"/>
                          </a:solidFill>
                          <a:latin typeface="Segoe UI"/>
                          <a:cs typeface="Segoe UI"/>
                        </a:rPr>
                        <a:t>Drinks</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L="3175" algn="ctr">
                        <a:lnSpc>
                          <a:spcPct val="100000"/>
                        </a:lnSpc>
                        <a:spcBef>
                          <a:spcPts val="160"/>
                        </a:spcBef>
                      </a:pPr>
                      <a:r>
                        <a:rPr sz="1000" spc="-25" dirty="0">
                          <a:solidFill>
                            <a:srgbClr val="182129"/>
                          </a:solidFill>
                          <a:latin typeface="Segoe UI"/>
                          <a:cs typeface="Segoe UI"/>
                        </a:rPr>
                        <a:t>$79</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L="88900" algn="ctr">
                        <a:lnSpc>
                          <a:spcPct val="100000"/>
                        </a:lnSpc>
                        <a:spcBef>
                          <a:spcPts val="160"/>
                        </a:spcBef>
                      </a:pPr>
                      <a:r>
                        <a:rPr sz="1000" spc="-25" dirty="0">
                          <a:solidFill>
                            <a:srgbClr val="182129"/>
                          </a:solidFill>
                          <a:latin typeface="Segoe UI"/>
                          <a:cs typeface="Segoe UI"/>
                        </a:rPr>
                        <a:t>$47</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extLst>
                  <a:ext uri="{0D108BD9-81ED-4DB2-BD59-A6C34878D82A}">
                    <a16:rowId xmlns:a16="http://schemas.microsoft.com/office/drawing/2014/main" val="10007"/>
                  </a:ext>
                </a:extLst>
              </a:tr>
              <a:tr h="189865">
                <a:tc>
                  <a:txBody>
                    <a:bodyPr/>
                    <a:lstStyle/>
                    <a:p>
                      <a:pPr marL="46990">
                        <a:lnSpc>
                          <a:spcPct val="100000"/>
                        </a:lnSpc>
                        <a:spcBef>
                          <a:spcPts val="160"/>
                        </a:spcBef>
                      </a:pPr>
                      <a:r>
                        <a:rPr sz="1000" dirty="0">
                          <a:solidFill>
                            <a:srgbClr val="182129"/>
                          </a:solidFill>
                          <a:latin typeface="Segoe UI"/>
                          <a:cs typeface="Segoe UI"/>
                        </a:rPr>
                        <a:t>Sugar </a:t>
                      </a:r>
                      <a:r>
                        <a:rPr sz="1000" spc="-10" dirty="0">
                          <a:solidFill>
                            <a:srgbClr val="182129"/>
                          </a:solidFill>
                          <a:latin typeface="Segoe UI"/>
                          <a:cs typeface="Segoe UI"/>
                        </a:rPr>
                        <a:t>Shack</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L="103505" algn="ctr">
                        <a:lnSpc>
                          <a:spcPct val="100000"/>
                        </a:lnSpc>
                        <a:spcBef>
                          <a:spcPts val="160"/>
                        </a:spcBef>
                      </a:pPr>
                      <a:r>
                        <a:rPr sz="1000" spc="-20" dirty="0">
                          <a:solidFill>
                            <a:srgbClr val="182129"/>
                          </a:solidFill>
                          <a:latin typeface="Segoe UI"/>
                          <a:cs typeface="Segoe UI"/>
                        </a:rPr>
                        <a:t>Fun</a:t>
                      </a:r>
                      <a:r>
                        <a:rPr sz="1000" spc="-40" dirty="0">
                          <a:solidFill>
                            <a:srgbClr val="182129"/>
                          </a:solidFill>
                          <a:latin typeface="Segoe UI"/>
                          <a:cs typeface="Segoe UI"/>
                        </a:rPr>
                        <a:t> </a:t>
                      </a:r>
                      <a:r>
                        <a:rPr sz="1000" spc="-25" dirty="0">
                          <a:solidFill>
                            <a:srgbClr val="182129"/>
                          </a:solidFill>
                          <a:latin typeface="Segoe UI"/>
                          <a:cs typeface="Segoe UI"/>
                        </a:rPr>
                        <a:t>Dip</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L="3175" algn="ctr">
                        <a:lnSpc>
                          <a:spcPct val="100000"/>
                        </a:lnSpc>
                        <a:spcBef>
                          <a:spcPts val="160"/>
                        </a:spcBef>
                      </a:pPr>
                      <a:r>
                        <a:rPr sz="1000" spc="-25" dirty="0">
                          <a:solidFill>
                            <a:srgbClr val="182129"/>
                          </a:solidFill>
                          <a:latin typeface="Segoe UI"/>
                          <a:cs typeface="Segoe UI"/>
                        </a:rPr>
                        <a:t>$12</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L="88900" algn="ctr">
                        <a:lnSpc>
                          <a:spcPct val="100000"/>
                        </a:lnSpc>
                        <a:spcBef>
                          <a:spcPts val="160"/>
                        </a:spcBef>
                      </a:pPr>
                      <a:r>
                        <a:rPr sz="1000" spc="-25" dirty="0">
                          <a:solidFill>
                            <a:srgbClr val="182129"/>
                          </a:solidFill>
                          <a:latin typeface="Segoe UI"/>
                          <a:cs typeface="Segoe UI"/>
                        </a:rPr>
                        <a:t>$5</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extLst>
                  <a:ext uri="{0D108BD9-81ED-4DB2-BD59-A6C34878D82A}">
                    <a16:rowId xmlns:a16="http://schemas.microsoft.com/office/drawing/2014/main" val="10008"/>
                  </a:ext>
                </a:extLst>
              </a:tr>
              <a:tr h="189865">
                <a:tc>
                  <a:txBody>
                    <a:bodyPr/>
                    <a:lstStyle/>
                    <a:p>
                      <a:pPr marL="47625">
                        <a:lnSpc>
                          <a:spcPct val="100000"/>
                        </a:lnSpc>
                        <a:spcBef>
                          <a:spcPts val="160"/>
                        </a:spcBef>
                      </a:pPr>
                      <a:r>
                        <a:rPr sz="1000" dirty="0">
                          <a:solidFill>
                            <a:srgbClr val="182129"/>
                          </a:solidFill>
                          <a:latin typeface="Segoe UI"/>
                          <a:cs typeface="Segoe UI"/>
                        </a:rPr>
                        <a:t>Sugar </a:t>
                      </a:r>
                      <a:r>
                        <a:rPr sz="1000" spc="-10" dirty="0">
                          <a:solidFill>
                            <a:srgbClr val="182129"/>
                          </a:solidFill>
                          <a:latin typeface="Segoe UI"/>
                          <a:cs typeface="Segoe UI"/>
                        </a:rPr>
                        <a:t>Shack</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L="109220" algn="ctr">
                        <a:lnSpc>
                          <a:spcPct val="100000"/>
                        </a:lnSpc>
                        <a:spcBef>
                          <a:spcPts val="160"/>
                        </a:spcBef>
                      </a:pPr>
                      <a:r>
                        <a:rPr sz="1000" dirty="0">
                          <a:solidFill>
                            <a:srgbClr val="182129"/>
                          </a:solidFill>
                          <a:latin typeface="Segoe UI"/>
                          <a:cs typeface="Segoe UI"/>
                        </a:rPr>
                        <a:t>Laffy</a:t>
                      </a:r>
                      <a:r>
                        <a:rPr sz="1000" spc="-65" dirty="0">
                          <a:solidFill>
                            <a:srgbClr val="182129"/>
                          </a:solidFill>
                          <a:latin typeface="Segoe UI"/>
                          <a:cs typeface="Segoe UI"/>
                        </a:rPr>
                        <a:t> </a:t>
                      </a:r>
                      <a:r>
                        <a:rPr sz="1000" spc="-10" dirty="0">
                          <a:solidFill>
                            <a:srgbClr val="182129"/>
                          </a:solidFill>
                          <a:latin typeface="Segoe UI"/>
                          <a:cs typeface="Segoe UI"/>
                        </a:rPr>
                        <a:t>Taffy</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L="3175" algn="ctr">
                        <a:lnSpc>
                          <a:spcPct val="100000"/>
                        </a:lnSpc>
                        <a:spcBef>
                          <a:spcPts val="160"/>
                        </a:spcBef>
                      </a:pPr>
                      <a:r>
                        <a:rPr sz="1000" spc="-25" dirty="0">
                          <a:solidFill>
                            <a:srgbClr val="182129"/>
                          </a:solidFill>
                          <a:latin typeface="Segoe UI"/>
                          <a:cs typeface="Segoe UI"/>
                        </a:rPr>
                        <a:t>$54</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tc>
                  <a:txBody>
                    <a:bodyPr/>
                    <a:lstStyle/>
                    <a:p>
                      <a:pPr marL="88900" algn="ctr">
                        <a:lnSpc>
                          <a:spcPct val="100000"/>
                        </a:lnSpc>
                        <a:spcBef>
                          <a:spcPts val="160"/>
                        </a:spcBef>
                      </a:pPr>
                      <a:r>
                        <a:rPr sz="1000" spc="-25" dirty="0">
                          <a:solidFill>
                            <a:srgbClr val="182129"/>
                          </a:solidFill>
                          <a:latin typeface="Segoe UI"/>
                          <a:cs typeface="Segoe UI"/>
                        </a:rPr>
                        <a:t>$33</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tcPr>
                </a:tc>
                <a:extLst>
                  <a:ext uri="{0D108BD9-81ED-4DB2-BD59-A6C34878D82A}">
                    <a16:rowId xmlns:a16="http://schemas.microsoft.com/office/drawing/2014/main" val="10009"/>
                  </a:ext>
                </a:extLst>
              </a:tr>
              <a:tr h="189865">
                <a:tc>
                  <a:txBody>
                    <a:bodyPr/>
                    <a:lstStyle/>
                    <a:p>
                      <a:pPr marL="46990">
                        <a:lnSpc>
                          <a:spcPct val="100000"/>
                        </a:lnSpc>
                        <a:spcBef>
                          <a:spcPts val="160"/>
                        </a:spcBef>
                      </a:pPr>
                      <a:r>
                        <a:rPr sz="1000" dirty="0">
                          <a:solidFill>
                            <a:srgbClr val="182129"/>
                          </a:solidFill>
                          <a:latin typeface="Segoe UI"/>
                          <a:cs typeface="Segoe UI"/>
                        </a:rPr>
                        <a:t>Sugar </a:t>
                      </a:r>
                      <a:r>
                        <a:rPr sz="1000" spc="-10" dirty="0">
                          <a:solidFill>
                            <a:srgbClr val="182129"/>
                          </a:solidFill>
                          <a:latin typeface="Segoe UI"/>
                          <a:cs typeface="Segoe UI"/>
                        </a:rPr>
                        <a:t>Shack</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L="101600" algn="ctr">
                        <a:lnSpc>
                          <a:spcPct val="100000"/>
                        </a:lnSpc>
                        <a:spcBef>
                          <a:spcPts val="160"/>
                        </a:spcBef>
                      </a:pPr>
                      <a:r>
                        <a:rPr sz="1000" spc="-10" dirty="0">
                          <a:solidFill>
                            <a:srgbClr val="182129"/>
                          </a:solidFill>
                          <a:latin typeface="Segoe UI"/>
                          <a:cs typeface="Segoe UI"/>
                        </a:rPr>
                        <a:t>Nerds</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L="3175" algn="ctr">
                        <a:lnSpc>
                          <a:spcPct val="100000"/>
                        </a:lnSpc>
                        <a:spcBef>
                          <a:spcPts val="160"/>
                        </a:spcBef>
                      </a:pPr>
                      <a:r>
                        <a:rPr sz="1000" spc="-25" dirty="0">
                          <a:solidFill>
                            <a:srgbClr val="182129"/>
                          </a:solidFill>
                          <a:latin typeface="Segoe UI"/>
                          <a:cs typeface="Segoe UI"/>
                        </a:rPr>
                        <a:t>$15</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tc>
                  <a:txBody>
                    <a:bodyPr/>
                    <a:lstStyle/>
                    <a:p>
                      <a:pPr marL="88900" algn="ctr">
                        <a:lnSpc>
                          <a:spcPct val="100000"/>
                        </a:lnSpc>
                        <a:spcBef>
                          <a:spcPts val="160"/>
                        </a:spcBef>
                      </a:pPr>
                      <a:r>
                        <a:rPr sz="1000" spc="-25" dirty="0">
                          <a:solidFill>
                            <a:srgbClr val="182129"/>
                          </a:solidFill>
                          <a:latin typeface="Segoe UI"/>
                          <a:cs typeface="Segoe UI"/>
                        </a:rPr>
                        <a:t>$7</a:t>
                      </a:r>
                      <a:endParaRPr sz="1000">
                        <a:latin typeface="Segoe UI"/>
                        <a:cs typeface="Segoe UI"/>
                      </a:endParaRPr>
                    </a:p>
                  </a:txBody>
                  <a:tcPr marL="0" marR="0" marT="20320" marB="0">
                    <a:lnT w="9525">
                      <a:solidFill>
                        <a:srgbClr val="E3E3E4"/>
                      </a:solidFill>
                      <a:prstDash val="solid"/>
                    </a:lnT>
                    <a:lnB w="9525">
                      <a:solidFill>
                        <a:srgbClr val="E3E3E4"/>
                      </a:solidFill>
                      <a:prstDash val="solid"/>
                    </a:lnB>
                    <a:solidFill>
                      <a:srgbClr val="ECECED"/>
                    </a:solidFill>
                  </a:tcPr>
                </a:tc>
                <a:extLst>
                  <a:ext uri="{0D108BD9-81ED-4DB2-BD59-A6C34878D82A}">
                    <a16:rowId xmlns:a16="http://schemas.microsoft.com/office/drawing/2014/main" val="10010"/>
                  </a:ext>
                </a:extLst>
              </a:tr>
              <a:tr h="213995">
                <a:tc>
                  <a:txBody>
                    <a:bodyPr/>
                    <a:lstStyle/>
                    <a:p>
                      <a:pPr marL="47625">
                        <a:lnSpc>
                          <a:spcPct val="100000"/>
                        </a:lnSpc>
                        <a:spcBef>
                          <a:spcPts val="160"/>
                        </a:spcBef>
                      </a:pPr>
                      <a:r>
                        <a:rPr sz="1000" dirty="0">
                          <a:solidFill>
                            <a:srgbClr val="182129"/>
                          </a:solidFill>
                          <a:latin typeface="Segoe UI"/>
                          <a:cs typeface="Segoe UI"/>
                        </a:rPr>
                        <a:t>Sugar </a:t>
                      </a:r>
                      <a:r>
                        <a:rPr sz="1000" spc="-10" dirty="0">
                          <a:solidFill>
                            <a:srgbClr val="182129"/>
                          </a:solidFill>
                          <a:latin typeface="Segoe UI"/>
                          <a:cs typeface="Segoe UI"/>
                        </a:rPr>
                        <a:t>Shack</a:t>
                      </a:r>
                      <a:endParaRPr sz="1000">
                        <a:latin typeface="Segoe UI"/>
                        <a:cs typeface="Segoe UI"/>
                      </a:endParaRPr>
                    </a:p>
                  </a:txBody>
                  <a:tcPr marL="0" marR="0" marT="20320" marB="0">
                    <a:lnT w="9525">
                      <a:solidFill>
                        <a:srgbClr val="E3E3E4"/>
                      </a:solidFill>
                      <a:prstDash val="solid"/>
                    </a:lnT>
                    <a:lnB w="57150">
                      <a:solidFill>
                        <a:srgbClr val="ECECED"/>
                      </a:solidFill>
                      <a:prstDash val="solid"/>
                    </a:lnB>
                  </a:tcPr>
                </a:tc>
                <a:tc>
                  <a:txBody>
                    <a:bodyPr/>
                    <a:lstStyle/>
                    <a:p>
                      <a:pPr marL="105410" algn="ctr">
                        <a:lnSpc>
                          <a:spcPct val="100000"/>
                        </a:lnSpc>
                        <a:spcBef>
                          <a:spcPts val="160"/>
                        </a:spcBef>
                      </a:pPr>
                      <a:r>
                        <a:rPr sz="1000" spc="-10" dirty="0">
                          <a:solidFill>
                            <a:srgbClr val="182129"/>
                          </a:solidFill>
                          <a:latin typeface="Segoe UI"/>
                          <a:cs typeface="Segoe UI"/>
                        </a:rPr>
                        <a:t>SweeTARTS</a:t>
                      </a:r>
                      <a:endParaRPr sz="1000">
                        <a:latin typeface="Segoe UI"/>
                        <a:cs typeface="Segoe UI"/>
                      </a:endParaRPr>
                    </a:p>
                  </a:txBody>
                  <a:tcPr marL="0" marR="0" marT="20320" marB="0">
                    <a:lnT w="9525">
                      <a:solidFill>
                        <a:srgbClr val="E3E3E4"/>
                      </a:solidFill>
                      <a:prstDash val="solid"/>
                    </a:lnT>
                    <a:lnB w="57150">
                      <a:solidFill>
                        <a:srgbClr val="ECECED"/>
                      </a:solidFill>
                      <a:prstDash val="solid"/>
                    </a:lnB>
                  </a:tcPr>
                </a:tc>
                <a:tc>
                  <a:txBody>
                    <a:bodyPr/>
                    <a:lstStyle/>
                    <a:p>
                      <a:pPr marL="3175" algn="ctr">
                        <a:lnSpc>
                          <a:spcPct val="100000"/>
                        </a:lnSpc>
                        <a:spcBef>
                          <a:spcPts val="160"/>
                        </a:spcBef>
                      </a:pPr>
                      <a:r>
                        <a:rPr sz="1000" spc="-25" dirty="0">
                          <a:solidFill>
                            <a:srgbClr val="182129"/>
                          </a:solidFill>
                          <a:latin typeface="Segoe UI"/>
                          <a:cs typeface="Segoe UI"/>
                        </a:rPr>
                        <a:t>$62</a:t>
                      </a:r>
                      <a:endParaRPr sz="1000">
                        <a:latin typeface="Segoe UI"/>
                        <a:cs typeface="Segoe UI"/>
                      </a:endParaRPr>
                    </a:p>
                  </a:txBody>
                  <a:tcPr marL="0" marR="0" marT="20320" marB="0">
                    <a:lnT w="9525">
                      <a:solidFill>
                        <a:srgbClr val="E3E3E4"/>
                      </a:solidFill>
                      <a:prstDash val="solid"/>
                    </a:lnT>
                    <a:lnB w="57150">
                      <a:solidFill>
                        <a:srgbClr val="ECECED"/>
                      </a:solidFill>
                      <a:prstDash val="solid"/>
                    </a:lnB>
                  </a:tcPr>
                </a:tc>
                <a:tc>
                  <a:txBody>
                    <a:bodyPr/>
                    <a:lstStyle/>
                    <a:p>
                      <a:pPr marL="88900" algn="ctr">
                        <a:lnSpc>
                          <a:spcPct val="100000"/>
                        </a:lnSpc>
                        <a:spcBef>
                          <a:spcPts val="160"/>
                        </a:spcBef>
                      </a:pPr>
                      <a:r>
                        <a:rPr sz="1000" spc="-25" dirty="0">
                          <a:solidFill>
                            <a:srgbClr val="182129"/>
                          </a:solidFill>
                          <a:latin typeface="Segoe UI"/>
                          <a:cs typeface="Segoe UI"/>
                        </a:rPr>
                        <a:t>$29</a:t>
                      </a:r>
                      <a:endParaRPr sz="1000">
                        <a:latin typeface="Segoe UI"/>
                        <a:cs typeface="Segoe UI"/>
                      </a:endParaRPr>
                    </a:p>
                  </a:txBody>
                  <a:tcPr marL="0" marR="0" marT="20320" marB="0">
                    <a:lnT w="9525">
                      <a:solidFill>
                        <a:srgbClr val="E3E3E4"/>
                      </a:solidFill>
                      <a:prstDash val="solid"/>
                    </a:lnT>
                    <a:lnB w="57150">
                      <a:solidFill>
                        <a:srgbClr val="ECECED"/>
                      </a:solidFill>
                      <a:prstDash val="solid"/>
                    </a:lnB>
                  </a:tcPr>
                </a:tc>
                <a:extLst>
                  <a:ext uri="{0D108BD9-81ED-4DB2-BD59-A6C34878D82A}">
                    <a16:rowId xmlns:a16="http://schemas.microsoft.com/office/drawing/2014/main" val="10011"/>
                  </a:ext>
                </a:extLst>
              </a:tr>
            </a:tbl>
          </a:graphicData>
        </a:graphic>
      </p:graphicFrame>
      <p:grpSp>
        <p:nvGrpSpPr>
          <p:cNvPr id="79" name="object 79"/>
          <p:cNvGrpSpPr/>
          <p:nvPr/>
        </p:nvGrpSpPr>
        <p:grpSpPr>
          <a:xfrm>
            <a:off x="228600" y="228599"/>
            <a:ext cx="12144375" cy="6810375"/>
            <a:chOff x="228600" y="228599"/>
            <a:chExt cx="12144375" cy="6810375"/>
          </a:xfrm>
        </p:grpSpPr>
        <p:sp>
          <p:nvSpPr>
            <p:cNvPr id="80" name="object 80"/>
            <p:cNvSpPr/>
            <p:nvPr/>
          </p:nvSpPr>
          <p:spPr>
            <a:xfrm>
              <a:off x="7600950" y="6953249"/>
              <a:ext cx="4686300" cy="85725"/>
            </a:xfrm>
            <a:custGeom>
              <a:avLst/>
              <a:gdLst/>
              <a:ahLst/>
              <a:cxnLst/>
              <a:rect l="l" t="t" r="r" b="b"/>
              <a:pathLst>
                <a:path w="4686300" h="85725">
                  <a:moveTo>
                    <a:pt x="4649120" y="85724"/>
                  </a:moveTo>
                  <a:lnTo>
                    <a:pt x="37178" y="85724"/>
                  </a:lnTo>
                  <a:lnTo>
                    <a:pt x="31710" y="84636"/>
                  </a:lnTo>
                  <a:lnTo>
                    <a:pt x="1087" y="54013"/>
                  </a:lnTo>
                  <a:lnTo>
                    <a:pt x="0" y="48546"/>
                  </a:lnTo>
                  <a:lnTo>
                    <a:pt x="0" y="42862"/>
                  </a:lnTo>
                  <a:lnTo>
                    <a:pt x="0" y="37178"/>
                  </a:lnTo>
                  <a:lnTo>
                    <a:pt x="21208" y="5437"/>
                  </a:lnTo>
                  <a:lnTo>
                    <a:pt x="37178" y="0"/>
                  </a:lnTo>
                  <a:lnTo>
                    <a:pt x="4649120" y="0"/>
                  </a:lnTo>
                  <a:lnTo>
                    <a:pt x="4680861" y="21208"/>
                  </a:lnTo>
                  <a:lnTo>
                    <a:pt x="4686299" y="37178"/>
                  </a:lnTo>
                  <a:lnTo>
                    <a:pt x="4686299" y="48546"/>
                  </a:lnTo>
                  <a:lnTo>
                    <a:pt x="4665090" y="80286"/>
                  </a:lnTo>
                  <a:lnTo>
                    <a:pt x="4654588" y="84636"/>
                  </a:lnTo>
                  <a:lnTo>
                    <a:pt x="4649120" y="85724"/>
                  </a:lnTo>
                  <a:close/>
                </a:path>
              </a:pathLst>
            </a:custGeom>
            <a:solidFill>
              <a:srgbClr val="FFFFFF">
                <a:alpha val="50000"/>
              </a:srgbClr>
            </a:solidFill>
          </p:spPr>
          <p:txBody>
            <a:bodyPr wrap="square" lIns="0" tIns="0" rIns="0" bIns="0" rtlCol="0"/>
            <a:lstStyle/>
            <a:p>
              <a:endParaRPr/>
            </a:p>
          </p:txBody>
        </p:sp>
        <p:sp>
          <p:nvSpPr>
            <p:cNvPr id="81" name="object 81"/>
            <p:cNvSpPr/>
            <p:nvPr/>
          </p:nvSpPr>
          <p:spPr>
            <a:xfrm>
              <a:off x="7605712" y="6958012"/>
              <a:ext cx="4591050" cy="76200"/>
            </a:xfrm>
            <a:custGeom>
              <a:avLst/>
              <a:gdLst/>
              <a:ahLst/>
              <a:cxnLst/>
              <a:rect l="l" t="t" r="r" b="b"/>
              <a:pathLst>
                <a:path w="4591050" h="76200">
                  <a:moveTo>
                    <a:pt x="4558001" y="76199"/>
                  </a:moveTo>
                  <a:lnTo>
                    <a:pt x="33047" y="76199"/>
                  </a:lnTo>
                  <a:lnTo>
                    <a:pt x="28187" y="75233"/>
                  </a:lnTo>
                  <a:lnTo>
                    <a:pt x="966" y="48012"/>
                  </a:lnTo>
                  <a:lnTo>
                    <a:pt x="0" y="43152"/>
                  </a:lnTo>
                  <a:lnTo>
                    <a:pt x="0" y="38099"/>
                  </a:lnTo>
                  <a:lnTo>
                    <a:pt x="0" y="33047"/>
                  </a:lnTo>
                  <a:lnTo>
                    <a:pt x="28187" y="966"/>
                  </a:lnTo>
                  <a:lnTo>
                    <a:pt x="33047" y="0"/>
                  </a:lnTo>
                  <a:lnTo>
                    <a:pt x="4558001" y="0"/>
                  </a:lnTo>
                  <a:lnTo>
                    <a:pt x="4590082" y="28187"/>
                  </a:lnTo>
                  <a:lnTo>
                    <a:pt x="4591049" y="33047"/>
                  </a:lnTo>
                  <a:lnTo>
                    <a:pt x="4591049" y="43152"/>
                  </a:lnTo>
                  <a:lnTo>
                    <a:pt x="4562861" y="75233"/>
                  </a:lnTo>
                  <a:lnTo>
                    <a:pt x="4558001" y="76199"/>
                  </a:lnTo>
                  <a:close/>
                </a:path>
              </a:pathLst>
            </a:custGeom>
            <a:solidFill>
              <a:srgbClr val="605D5C">
                <a:alpha val="50000"/>
              </a:srgbClr>
            </a:solidFill>
          </p:spPr>
          <p:txBody>
            <a:bodyPr wrap="square" lIns="0" tIns="0" rIns="0" bIns="0" rtlCol="0"/>
            <a:lstStyle/>
            <a:p>
              <a:endParaRPr/>
            </a:p>
          </p:txBody>
        </p:sp>
        <p:sp>
          <p:nvSpPr>
            <p:cNvPr id="82" name="object 82"/>
            <p:cNvSpPr/>
            <p:nvPr/>
          </p:nvSpPr>
          <p:spPr>
            <a:xfrm>
              <a:off x="7605712" y="6958012"/>
              <a:ext cx="4591050" cy="76200"/>
            </a:xfrm>
            <a:custGeom>
              <a:avLst/>
              <a:gdLst/>
              <a:ahLst/>
              <a:cxnLst/>
              <a:rect l="l" t="t" r="r" b="b"/>
              <a:pathLst>
                <a:path w="4591050" h="76200">
                  <a:moveTo>
                    <a:pt x="0" y="38099"/>
                  </a:moveTo>
                  <a:lnTo>
                    <a:pt x="0" y="33047"/>
                  </a:lnTo>
                  <a:lnTo>
                    <a:pt x="966" y="28187"/>
                  </a:lnTo>
                  <a:lnTo>
                    <a:pt x="2900" y="23519"/>
                  </a:lnTo>
                  <a:lnTo>
                    <a:pt x="4833" y="18851"/>
                  </a:lnTo>
                  <a:lnTo>
                    <a:pt x="7586" y="14731"/>
                  </a:lnTo>
                  <a:lnTo>
                    <a:pt x="11159" y="11159"/>
                  </a:lnTo>
                  <a:lnTo>
                    <a:pt x="14731" y="7586"/>
                  </a:lnTo>
                  <a:lnTo>
                    <a:pt x="18851" y="4833"/>
                  </a:lnTo>
                  <a:lnTo>
                    <a:pt x="23519" y="2900"/>
                  </a:lnTo>
                  <a:lnTo>
                    <a:pt x="28187" y="966"/>
                  </a:lnTo>
                  <a:lnTo>
                    <a:pt x="33047" y="0"/>
                  </a:lnTo>
                  <a:lnTo>
                    <a:pt x="38099" y="0"/>
                  </a:lnTo>
                  <a:lnTo>
                    <a:pt x="4552949" y="0"/>
                  </a:lnTo>
                  <a:lnTo>
                    <a:pt x="4558001" y="0"/>
                  </a:lnTo>
                  <a:lnTo>
                    <a:pt x="4562861" y="966"/>
                  </a:lnTo>
                  <a:lnTo>
                    <a:pt x="4588148" y="23519"/>
                  </a:lnTo>
                  <a:lnTo>
                    <a:pt x="4590082" y="28187"/>
                  </a:lnTo>
                  <a:lnTo>
                    <a:pt x="4591049" y="33047"/>
                  </a:lnTo>
                  <a:lnTo>
                    <a:pt x="4591049" y="38099"/>
                  </a:lnTo>
                  <a:lnTo>
                    <a:pt x="4591049" y="43152"/>
                  </a:lnTo>
                  <a:lnTo>
                    <a:pt x="4590082" y="48012"/>
                  </a:lnTo>
                  <a:lnTo>
                    <a:pt x="4588148" y="52680"/>
                  </a:lnTo>
                  <a:lnTo>
                    <a:pt x="4586215" y="57348"/>
                  </a:lnTo>
                  <a:lnTo>
                    <a:pt x="4552949" y="76199"/>
                  </a:lnTo>
                  <a:lnTo>
                    <a:pt x="38099" y="76199"/>
                  </a:lnTo>
                  <a:lnTo>
                    <a:pt x="4833" y="57348"/>
                  </a:lnTo>
                  <a:lnTo>
                    <a:pt x="0" y="43152"/>
                  </a:lnTo>
                  <a:lnTo>
                    <a:pt x="0" y="38099"/>
                  </a:lnTo>
                  <a:close/>
                </a:path>
              </a:pathLst>
            </a:custGeom>
            <a:ln w="9524">
              <a:solidFill>
                <a:srgbClr val="FFFFFF"/>
              </a:solidFill>
            </a:ln>
          </p:spPr>
          <p:txBody>
            <a:bodyPr wrap="square" lIns="0" tIns="0" rIns="0" bIns="0" rtlCol="0"/>
            <a:lstStyle/>
            <a:p>
              <a:endParaRPr/>
            </a:p>
          </p:txBody>
        </p:sp>
        <p:sp>
          <p:nvSpPr>
            <p:cNvPr id="83" name="object 83"/>
            <p:cNvSpPr/>
            <p:nvPr/>
          </p:nvSpPr>
          <p:spPr>
            <a:xfrm>
              <a:off x="12287249" y="4543424"/>
              <a:ext cx="85725" cy="2409825"/>
            </a:xfrm>
            <a:custGeom>
              <a:avLst/>
              <a:gdLst/>
              <a:ahLst/>
              <a:cxnLst/>
              <a:rect l="l" t="t" r="r" b="b"/>
              <a:pathLst>
                <a:path w="85725" h="2409825">
                  <a:moveTo>
                    <a:pt x="48546" y="2409824"/>
                  </a:moveTo>
                  <a:lnTo>
                    <a:pt x="37178" y="2409824"/>
                  </a:lnTo>
                  <a:lnTo>
                    <a:pt x="31710" y="2408736"/>
                  </a:lnTo>
                  <a:lnTo>
                    <a:pt x="1087" y="2378113"/>
                  </a:lnTo>
                  <a:lnTo>
                    <a:pt x="0" y="2372646"/>
                  </a:lnTo>
                  <a:lnTo>
                    <a:pt x="0" y="2366962"/>
                  </a:lnTo>
                  <a:lnTo>
                    <a:pt x="0" y="37178"/>
                  </a:lnTo>
                  <a:lnTo>
                    <a:pt x="21207" y="5437"/>
                  </a:lnTo>
                  <a:lnTo>
                    <a:pt x="37178" y="0"/>
                  </a:lnTo>
                  <a:lnTo>
                    <a:pt x="48546" y="0"/>
                  </a:lnTo>
                  <a:lnTo>
                    <a:pt x="80286" y="21208"/>
                  </a:lnTo>
                  <a:lnTo>
                    <a:pt x="85725" y="37178"/>
                  </a:lnTo>
                  <a:lnTo>
                    <a:pt x="85725" y="2372646"/>
                  </a:lnTo>
                  <a:lnTo>
                    <a:pt x="64516" y="2404386"/>
                  </a:lnTo>
                  <a:lnTo>
                    <a:pt x="54014" y="2408736"/>
                  </a:lnTo>
                  <a:lnTo>
                    <a:pt x="48546" y="2409824"/>
                  </a:lnTo>
                  <a:close/>
                </a:path>
              </a:pathLst>
            </a:custGeom>
            <a:solidFill>
              <a:srgbClr val="FFFFFF">
                <a:alpha val="50000"/>
              </a:srgbClr>
            </a:solidFill>
          </p:spPr>
          <p:txBody>
            <a:bodyPr wrap="square" lIns="0" tIns="0" rIns="0" bIns="0" rtlCol="0"/>
            <a:lstStyle/>
            <a:p>
              <a:endParaRPr/>
            </a:p>
          </p:txBody>
        </p:sp>
        <p:sp>
          <p:nvSpPr>
            <p:cNvPr id="84" name="object 84"/>
            <p:cNvSpPr/>
            <p:nvPr/>
          </p:nvSpPr>
          <p:spPr>
            <a:xfrm>
              <a:off x="12292011" y="4548187"/>
              <a:ext cx="76200" cy="1800225"/>
            </a:xfrm>
            <a:custGeom>
              <a:avLst/>
              <a:gdLst/>
              <a:ahLst/>
              <a:cxnLst/>
              <a:rect l="l" t="t" r="r" b="b"/>
              <a:pathLst>
                <a:path w="76200" h="1800225">
                  <a:moveTo>
                    <a:pt x="43152" y="1800224"/>
                  </a:moveTo>
                  <a:lnTo>
                    <a:pt x="33047" y="1800224"/>
                  </a:lnTo>
                  <a:lnTo>
                    <a:pt x="28187" y="1799257"/>
                  </a:lnTo>
                  <a:lnTo>
                    <a:pt x="966" y="1772037"/>
                  </a:lnTo>
                  <a:lnTo>
                    <a:pt x="0" y="1767177"/>
                  </a:lnTo>
                  <a:lnTo>
                    <a:pt x="0" y="1762124"/>
                  </a:lnTo>
                  <a:lnTo>
                    <a:pt x="0" y="33047"/>
                  </a:lnTo>
                  <a:lnTo>
                    <a:pt x="28187" y="966"/>
                  </a:lnTo>
                  <a:lnTo>
                    <a:pt x="33047" y="0"/>
                  </a:lnTo>
                  <a:lnTo>
                    <a:pt x="43152" y="0"/>
                  </a:lnTo>
                  <a:lnTo>
                    <a:pt x="75233" y="28187"/>
                  </a:lnTo>
                  <a:lnTo>
                    <a:pt x="76199" y="33047"/>
                  </a:lnTo>
                  <a:lnTo>
                    <a:pt x="76199" y="1767177"/>
                  </a:lnTo>
                  <a:lnTo>
                    <a:pt x="48012" y="1799257"/>
                  </a:lnTo>
                  <a:lnTo>
                    <a:pt x="43152" y="1800224"/>
                  </a:lnTo>
                  <a:close/>
                </a:path>
              </a:pathLst>
            </a:custGeom>
            <a:solidFill>
              <a:srgbClr val="605D5C">
                <a:alpha val="50000"/>
              </a:srgbClr>
            </a:solidFill>
          </p:spPr>
          <p:txBody>
            <a:bodyPr wrap="square" lIns="0" tIns="0" rIns="0" bIns="0" rtlCol="0"/>
            <a:lstStyle/>
            <a:p>
              <a:endParaRPr/>
            </a:p>
          </p:txBody>
        </p:sp>
        <p:sp>
          <p:nvSpPr>
            <p:cNvPr id="85" name="object 85"/>
            <p:cNvSpPr/>
            <p:nvPr/>
          </p:nvSpPr>
          <p:spPr>
            <a:xfrm>
              <a:off x="12292011" y="4548187"/>
              <a:ext cx="76200" cy="1800225"/>
            </a:xfrm>
            <a:custGeom>
              <a:avLst/>
              <a:gdLst/>
              <a:ahLst/>
              <a:cxnLst/>
              <a:rect l="l" t="t" r="r" b="b"/>
              <a:pathLst>
                <a:path w="76200" h="1800225">
                  <a:moveTo>
                    <a:pt x="0" y="1762124"/>
                  </a:moveTo>
                  <a:lnTo>
                    <a:pt x="0" y="38099"/>
                  </a:lnTo>
                  <a:lnTo>
                    <a:pt x="0" y="33047"/>
                  </a:lnTo>
                  <a:lnTo>
                    <a:pt x="966" y="28187"/>
                  </a:lnTo>
                  <a:lnTo>
                    <a:pt x="2900" y="23519"/>
                  </a:lnTo>
                  <a:lnTo>
                    <a:pt x="4833" y="18851"/>
                  </a:lnTo>
                  <a:lnTo>
                    <a:pt x="7586" y="14731"/>
                  </a:lnTo>
                  <a:lnTo>
                    <a:pt x="11159" y="11159"/>
                  </a:lnTo>
                  <a:lnTo>
                    <a:pt x="14731" y="7586"/>
                  </a:lnTo>
                  <a:lnTo>
                    <a:pt x="18851" y="4833"/>
                  </a:lnTo>
                  <a:lnTo>
                    <a:pt x="23519" y="2900"/>
                  </a:lnTo>
                  <a:lnTo>
                    <a:pt x="28187" y="966"/>
                  </a:lnTo>
                  <a:lnTo>
                    <a:pt x="33047" y="0"/>
                  </a:lnTo>
                  <a:lnTo>
                    <a:pt x="38099" y="0"/>
                  </a:lnTo>
                  <a:lnTo>
                    <a:pt x="43152" y="0"/>
                  </a:lnTo>
                  <a:lnTo>
                    <a:pt x="73299" y="23519"/>
                  </a:lnTo>
                  <a:lnTo>
                    <a:pt x="76199" y="38099"/>
                  </a:lnTo>
                  <a:lnTo>
                    <a:pt x="76199" y="1762124"/>
                  </a:lnTo>
                  <a:lnTo>
                    <a:pt x="57348" y="1795391"/>
                  </a:lnTo>
                  <a:lnTo>
                    <a:pt x="38099" y="1800224"/>
                  </a:lnTo>
                  <a:lnTo>
                    <a:pt x="33047" y="1800224"/>
                  </a:lnTo>
                  <a:lnTo>
                    <a:pt x="11159" y="1789065"/>
                  </a:lnTo>
                  <a:lnTo>
                    <a:pt x="7586" y="1785492"/>
                  </a:lnTo>
                  <a:lnTo>
                    <a:pt x="4833" y="1781372"/>
                  </a:lnTo>
                  <a:lnTo>
                    <a:pt x="2900" y="1776704"/>
                  </a:lnTo>
                  <a:lnTo>
                    <a:pt x="966" y="1772037"/>
                  </a:lnTo>
                  <a:lnTo>
                    <a:pt x="0" y="1767177"/>
                  </a:lnTo>
                  <a:lnTo>
                    <a:pt x="0" y="1762124"/>
                  </a:lnTo>
                  <a:close/>
                </a:path>
              </a:pathLst>
            </a:custGeom>
            <a:ln w="9524">
              <a:solidFill>
                <a:srgbClr val="FFFFFF"/>
              </a:solidFill>
            </a:ln>
          </p:spPr>
          <p:txBody>
            <a:bodyPr wrap="square" lIns="0" tIns="0" rIns="0" bIns="0" rtlCol="0"/>
            <a:lstStyle/>
            <a:p>
              <a:endParaRPr/>
            </a:p>
          </p:txBody>
        </p:sp>
        <p:sp>
          <p:nvSpPr>
            <p:cNvPr id="86" name="object 86"/>
            <p:cNvSpPr/>
            <p:nvPr/>
          </p:nvSpPr>
          <p:spPr>
            <a:xfrm>
              <a:off x="228600" y="228599"/>
              <a:ext cx="11887200" cy="762000"/>
            </a:xfrm>
            <a:custGeom>
              <a:avLst/>
              <a:gdLst/>
              <a:ahLst/>
              <a:cxnLst/>
              <a:rect l="l" t="t" r="r" b="b"/>
              <a:pathLst>
                <a:path w="11887200" h="762000">
                  <a:moveTo>
                    <a:pt x="11887199" y="761999"/>
                  </a:moveTo>
                  <a:lnTo>
                    <a:pt x="0" y="761999"/>
                  </a:lnTo>
                  <a:lnTo>
                    <a:pt x="0" y="0"/>
                  </a:lnTo>
                  <a:lnTo>
                    <a:pt x="11887199" y="0"/>
                  </a:lnTo>
                  <a:lnTo>
                    <a:pt x="11887199" y="761999"/>
                  </a:lnTo>
                  <a:close/>
                </a:path>
              </a:pathLst>
            </a:custGeom>
            <a:solidFill>
              <a:srgbClr val="456073"/>
            </a:solidFill>
          </p:spPr>
          <p:txBody>
            <a:bodyPr wrap="square" lIns="0" tIns="0" rIns="0" bIns="0" rtlCol="0"/>
            <a:lstStyle/>
            <a:p>
              <a:endParaRPr/>
            </a:p>
          </p:txBody>
        </p:sp>
        <p:sp>
          <p:nvSpPr>
            <p:cNvPr id="87" name="object 87"/>
            <p:cNvSpPr/>
            <p:nvPr/>
          </p:nvSpPr>
          <p:spPr>
            <a:xfrm>
              <a:off x="7452347" y="228599"/>
              <a:ext cx="2451100" cy="988060"/>
            </a:xfrm>
            <a:custGeom>
              <a:avLst/>
              <a:gdLst/>
              <a:ahLst/>
              <a:cxnLst/>
              <a:rect l="l" t="t" r="r" b="b"/>
              <a:pathLst>
                <a:path w="2451100" h="988060">
                  <a:moveTo>
                    <a:pt x="2450592" y="0"/>
                  </a:moveTo>
                  <a:lnTo>
                    <a:pt x="2225040" y="0"/>
                  </a:lnTo>
                  <a:lnTo>
                    <a:pt x="2225040" y="762000"/>
                  </a:lnTo>
                  <a:lnTo>
                    <a:pt x="91440" y="762000"/>
                  </a:lnTo>
                  <a:lnTo>
                    <a:pt x="91440" y="0"/>
                  </a:lnTo>
                  <a:lnTo>
                    <a:pt x="0" y="0"/>
                  </a:lnTo>
                  <a:lnTo>
                    <a:pt x="0" y="762000"/>
                  </a:lnTo>
                  <a:lnTo>
                    <a:pt x="0" y="988060"/>
                  </a:lnTo>
                  <a:lnTo>
                    <a:pt x="2450592" y="988060"/>
                  </a:lnTo>
                  <a:lnTo>
                    <a:pt x="2450592" y="762000"/>
                  </a:lnTo>
                  <a:lnTo>
                    <a:pt x="2450592" y="0"/>
                  </a:lnTo>
                  <a:close/>
                </a:path>
              </a:pathLst>
            </a:custGeom>
            <a:solidFill>
              <a:srgbClr val="182129">
                <a:alpha val="30198"/>
              </a:srgbClr>
            </a:solidFill>
          </p:spPr>
          <p:txBody>
            <a:bodyPr wrap="square" lIns="0" tIns="0" rIns="0" bIns="0" rtlCol="0"/>
            <a:lstStyle/>
            <a:p>
              <a:endParaRPr/>
            </a:p>
          </p:txBody>
        </p:sp>
        <p:sp>
          <p:nvSpPr>
            <p:cNvPr id="88" name="object 88"/>
            <p:cNvSpPr/>
            <p:nvPr/>
          </p:nvSpPr>
          <p:spPr>
            <a:xfrm>
              <a:off x="7548562" y="233362"/>
              <a:ext cx="2124075" cy="752475"/>
            </a:xfrm>
            <a:custGeom>
              <a:avLst/>
              <a:gdLst/>
              <a:ahLst/>
              <a:cxnLst/>
              <a:rect l="l" t="t" r="r" b="b"/>
              <a:pathLst>
                <a:path w="2124075" h="752475">
                  <a:moveTo>
                    <a:pt x="0" y="0"/>
                  </a:moveTo>
                  <a:lnTo>
                    <a:pt x="2124074" y="0"/>
                  </a:lnTo>
                  <a:lnTo>
                    <a:pt x="2124074" y="752474"/>
                  </a:lnTo>
                  <a:lnTo>
                    <a:pt x="0" y="752474"/>
                  </a:lnTo>
                  <a:lnTo>
                    <a:pt x="0" y="0"/>
                  </a:lnTo>
                  <a:close/>
                </a:path>
              </a:pathLst>
            </a:custGeom>
            <a:ln w="9524">
              <a:solidFill>
                <a:srgbClr val="000000"/>
              </a:solidFill>
            </a:ln>
          </p:spPr>
          <p:txBody>
            <a:bodyPr wrap="square" lIns="0" tIns="0" rIns="0" bIns="0" rtlCol="0"/>
            <a:lstStyle/>
            <a:p>
              <a:endParaRPr/>
            </a:p>
          </p:txBody>
        </p:sp>
      </p:grpSp>
      <p:sp>
        <p:nvSpPr>
          <p:cNvPr id="89" name="object 89"/>
          <p:cNvSpPr txBox="1"/>
          <p:nvPr/>
        </p:nvSpPr>
        <p:spPr>
          <a:xfrm>
            <a:off x="7677150" y="241493"/>
            <a:ext cx="621665" cy="269240"/>
          </a:xfrm>
          <a:prstGeom prst="rect">
            <a:avLst/>
          </a:prstGeom>
        </p:spPr>
        <p:txBody>
          <a:bodyPr vert="horz" wrap="square" lIns="0" tIns="12065" rIns="0" bIns="0" rtlCol="0">
            <a:spAutoFit/>
          </a:bodyPr>
          <a:lstStyle/>
          <a:p>
            <a:pPr>
              <a:lnSpc>
                <a:spcPct val="100000"/>
              </a:lnSpc>
              <a:spcBef>
                <a:spcPts val="95"/>
              </a:spcBef>
            </a:pPr>
            <a:r>
              <a:rPr sz="1600" spc="-60" dirty="0">
                <a:solidFill>
                  <a:srgbClr val="FFFFFF"/>
                </a:solidFill>
                <a:latin typeface="Tahoma"/>
                <a:cs typeface="Tahoma"/>
              </a:rPr>
              <a:t>Factory</a:t>
            </a:r>
            <a:endParaRPr sz="1600">
              <a:latin typeface="Tahoma"/>
              <a:cs typeface="Tahoma"/>
            </a:endParaRPr>
          </a:p>
        </p:txBody>
      </p:sp>
      <p:sp>
        <p:nvSpPr>
          <p:cNvPr id="90" name="object 90"/>
          <p:cNvSpPr/>
          <p:nvPr/>
        </p:nvSpPr>
        <p:spPr>
          <a:xfrm>
            <a:off x="7653337" y="566737"/>
            <a:ext cx="1914525" cy="238125"/>
          </a:xfrm>
          <a:custGeom>
            <a:avLst/>
            <a:gdLst/>
            <a:ahLst/>
            <a:cxnLst/>
            <a:rect l="l" t="t" r="r" b="b"/>
            <a:pathLst>
              <a:path w="1914525" h="238125">
                <a:moveTo>
                  <a:pt x="0" y="0"/>
                </a:moveTo>
                <a:lnTo>
                  <a:pt x="1914524" y="0"/>
                </a:lnTo>
                <a:lnTo>
                  <a:pt x="1914524" y="238124"/>
                </a:lnTo>
                <a:lnTo>
                  <a:pt x="0" y="238124"/>
                </a:lnTo>
                <a:lnTo>
                  <a:pt x="0" y="0"/>
                </a:lnTo>
                <a:close/>
              </a:path>
            </a:pathLst>
          </a:custGeom>
          <a:ln w="9524">
            <a:solidFill>
              <a:srgbClr val="E9E9E9"/>
            </a:solidFill>
          </a:ln>
        </p:spPr>
        <p:txBody>
          <a:bodyPr wrap="square" lIns="0" tIns="0" rIns="0" bIns="0" rtlCol="0"/>
          <a:lstStyle/>
          <a:p>
            <a:endParaRPr/>
          </a:p>
        </p:txBody>
      </p:sp>
      <p:sp>
        <p:nvSpPr>
          <p:cNvPr id="91" name="object 91"/>
          <p:cNvSpPr txBox="1"/>
          <p:nvPr/>
        </p:nvSpPr>
        <p:spPr>
          <a:xfrm>
            <a:off x="7705725" y="593756"/>
            <a:ext cx="172085" cy="177800"/>
          </a:xfrm>
          <a:prstGeom prst="rect">
            <a:avLst/>
          </a:prstGeom>
        </p:spPr>
        <p:txBody>
          <a:bodyPr vert="horz" wrap="square" lIns="0" tIns="12700" rIns="0" bIns="0" rtlCol="0">
            <a:spAutoFit/>
          </a:bodyPr>
          <a:lstStyle/>
          <a:p>
            <a:pPr>
              <a:lnSpc>
                <a:spcPct val="100000"/>
              </a:lnSpc>
              <a:spcBef>
                <a:spcPts val="100"/>
              </a:spcBef>
            </a:pPr>
            <a:r>
              <a:rPr sz="1000" spc="-25" dirty="0">
                <a:solidFill>
                  <a:srgbClr val="B1A6B1"/>
                </a:solidFill>
                <a:latin typeface="Times New Roman"/>
                <a:cs typeface="Times New Roman"/>
              </a:rPr>
              <a:t>All</a:t>
            </a:r>
            <a:endParaRPr sz="1000">
              <a:latin typeface="Times New Roman"/>
              <a:cs typeface="Times New Roman"/>
            </a:endParaRPr>
          </a:p>
        </p:txBody>
      </p:sp>
      <p:sp>
        <p:nvSpPr>
          <p:cNvPr id="92" name="object 92"/>
          <p:cNvSpPr txBox="1"/>
          <p:nvPr/>
        </p:nvSpPr>
        <p:spPr>
          <a:xfrm>
            <a:off x="9391649" y="273050"/>
            <a:ext cx="165100" cy="208279"/>
          </a:xfrm>
          <a:prstGeom prst="rect">
            <a:avLst/>
          </a:prstGeom>
        </p:spPr>
        <p:txBody>
          <a:bodyPr vert="horz" wrap="square" lIns="0" tIns="12700" rIns="0" bIns="0" rtlCol="0">
            <a:spAutoFit/>
          </a:bodyPr>
          <a:lstStyle/>
          <a:p>
            <a:pPr>
              <a:lnSpc>
                <a:spcPct val="100000"/>
              </a:lnSpc>
              <a:spcBef>
                <a:spcPts val="100"/>
              </a:spcBef>
            </a:pPr>
            <a:r>
              <a:rPr sz="1200" spc="350" dirty="0">
                <a:solidFill>
                  <a:srgbClr val="706E75"/>
                </a:solidFill>
                <a:latin typeface="Arial MT"/>
                <a:cs typeface="Arial MT"/>
              </a:rPr>
              <a:t>V</a:t>
            </a:r>
            <a:endParaRPr sz="1200">
              <a:latin typeface="Arial MT"/>
              <a:cs typeface="Arial MT"/>
            </a:endParaRPr>
          </a:p>
        </p:txBody>
      </p:sp>
      <p:sp>
        <p:nvSpPr>
          <p:cNvPr id="93" name="object 93"/>
          <p:cNvSpPr txBox="1"/>
          <p:nvPr/>
        </p:nvSpPr>
        <p:spPr>
          <a:xfrm>
            <a:off x="9391649" y="622331"/>
            <a:ext cx="139700" cy="177800"/>
          </a:xfrm>
          <a:prstGeom prst="rect">
            <a:avLst/>
          </a:prstGeom>
        </p:spPr>
        <p:txBody>
          <a:bodyPr vert="horz" wrap="square" lIns="0" tIns="12700" rIns="0" bIns="0" rtlCol="0">
            <a:spAutoFit/>
          </a:bodyPr>
          <a:lstStyle/>
          <a:p>
            <a:pPr>
              <a:lnSpc>
                <a:spcPct val="100000"/>
              </a:lnSpc>
              <a:spcBef>
                <a:spcPts val="100"/>
              </a:spcBef>
            </a:pPr>
            <a:r>
              <a:rPr sz="1000" spc="280" dirty="0">
                <a:solidFill>
                  <a:srgbClr val="B1A6B1"/>
                </a:solidFill>
                <a:latin typeface="Arial MT"/>
                <a:cs typeface="Arial MT"/>
              </a:rPr>
              <a:t>V</a:t>
            </a:r>
            <a:endParaRPr sz="1000">
              <a:latin typeface="Arial MT"/>
              <a:cs typeface="Arial MT"/>
            </a:endParaRPr>
          </a:p>
        </p:txBody>
      </p:sp>
      <p:grpSp>
        <p:nvGrpSpPr>
          <p:cNvPr id="94" name="object 94"/>
          <p:cNvGrpSpPr/>
          <p:nvPr/>
        </p:nvGrpSpPr>
        <p:grpSpPr>
          <a:xfrm>
            <a:off x="10043159" y="228599"/>
            <a:ext cx="2298700" cy="988060"/>
            <a:chOff x="10043159" y="228599"/>
            <a:chExt cx="2298700" cy="988060"/>
          </a:xfrm>
        </p:grpSpPr>
        <p:sp>
          <p:nvSpPr>
            <p:cNvPr id="95" name="object 95"/>
            <p:cNvSpPr/>
            <p:nvPr/>
          </p:nvSpPr>
          <p:spPr>
            <a:xfrm>
              <a:off x="10043147" y="228599"/>
              <a:ext cx="2298700" cy="988060"/>
            </a:xfrm>
            <a:custGeom>
              <a:avLst/>
              <a:gdLst/>
              <a:ahLst/>
              <a:cxnLst/>
              <a:rect l="l" t="t" r="r" b="b"/>
              <a:pathLst>
                <a:path w="2298700" h="988060">
                  <a:moveTo>
                    <a:pt x="2298192" y="0"/>
                  </a:moveTo>
                  <a:lnTo>
                    <a:pt x="2072640" y="0"/>
                  </a:lnTo>
                  <a:lnTo>
                    <a:pt x="2072640" y="762000"/>
                  </a:lnTo>
                  <a:lnTo>
                    <a:pt x="91440" y="762000"/>
                  </a:lnTo>
                  <a:lnTo>
                    <a:pt x="91440" y="0"/>
                  </a:lnTo>
                  <a:lnTo>
                    <a:pt x="0" y="0"/>
                  </a:lnTo>
                  <a:lnTo>
                    <a:pt x="0" y="762000"/>
                  </a:lnTo>
                  <a:lnTo>
                    <a:pt x="0" y="988060"/>
                  </a:lnTo>
                  <a:lnTo>
                    <a:pt x="2298192" y="988060"/>
                  </a:lnTo>
                  <a:lnTo>
                    <a:pt x="2298192" y="762000"/>
                  </a:lnTo>
                  <a:lnTo>
                    <a:pt x="2298192" y="0"/>
                  </a:lnTo>
                  <a:close/>
                </a:path>
              </a:pathLst>
            </a:custGeom>
            <a:solidFill>
              <a:srgbClr val="182129">
                <a:alpha val="30198"/>
              </a:srgbClr>
            </a:solidFill>
          </p:spPr>
          <p:txBody>
            <a:bodyPr wrap="square" lIns="0" tIns="0" rIns="0" bIns="0" rtlCol="0"/>
            <a:lstStyle/>
            <a:p>
              <a:endParaRPr/>
            </a:p>
          </p:txBody>
        </p:sp>
        <p:sp>
          <p:nvSpPr>
            <p:cNvPr id="96" name="object 96"/>
            <p:cNvSpPr/>
            <p:nvPr/>
          </p:nvSpPr>
          <p:spPr>
            <a:xfrm>
              <a:off x="10139362" y="233362"/>
              <a:ext cx="1971675" cy="752475"/>
            </a:xfrm>
            <a:custGeom>
              <a:avLst/>
              <a:gdLst/>
              <a:ahLst/>
              <a:cxnLst/>
              <a:rect l="l" t="t" r="r" b="b"/>
              <a:pathLst>
                <a:path w="1971675" h="752475">
                  <a:moveTo>
                    <a:pt x="0" y="0"/>
                  </a:moveTo>
                  <a:lnTo>
                    <a:pt x="1971674" y="0"/>
                  </a:lnTo>
                  <a:lnTo>
                    <a:pt x="1971674" y="752474"/>
                  </a:lnTo>
                  <a:lnTo>
                    <a:pt x="0" y="752474"/>
                  </a:lnTo>
                  <a:lnTo>
                    <a:pt x="0" y="0"/>
                  </a:lnTo>
                  <a:close/>
                </a:path>
              </a:pathLst>
            </a:custGeom>
            <a:ln w="9524">
              <a:solidFill>
                <a:srgbClr val="000000"/>
              </a:solidFill>
            </a:ln>
          </p:spPr>
          <p:txBody>
            <a:bodyPr wrap="square" lIns="0" tIns="0" rIns="0" bIns="0" rtlCol="0"/>
            <a:lstStyle/>
            <a:p>
              <a:endParaRPr/>
            </a:p>
          </p:txBody>
        </p:sp>
      </p:grpSp>
      <p:sp>
        <p:nvSpPr>
          <p:cNvPr id="97" name="object 97"/>
          <p:cNvSpPr txBox="1"/>
          <p:nvPr/>
        </p:nvSpPr>
        <p:spPr>
          <a:xfrm>
            <a:off x="10267949" y="241493"/>
            <a:ext cx="1141095" cy="269240"/>
          </a:xfrm>
          <a:prstGeom prst="rect">
            <a:avLst/>
          </a:prstGeom>
        </p:spPr>
        <p:txBody>
          <a:bodyPr vert="horz" wrap="square" lIns="0" tIns="12065" rIns="0" bIns="0" rtlCol="0">
            <a:spAutoFit/>
          </a:bodyPr>
          <a:lstStyle/>
          <a:p>
            <a:pPr>
              <a:lnSpc>
                <a:spcPct val="100000"/>
              </a:lnSpc>
              <a:spcBef>
                <a:spcPts val="95"/>
              </a:spcBef>
            </a:pPr>
            <a:r>
              <a:rPr sz="1600" spc="-90" dirty="0">
                <a:solidFill>
                  <a:srgbClr val="FFFFFF"/>
                </a:solidFill>
                <a:latin typeface="Tahoma"/>
                <a:cs typeface="Tahoma"/>
              </a:rPr>
              <a:t>Product</a:t>
            </a:r>
            <a:r>
              <a:rPr sz="1600" spc="-130" dirty="0">
                <a:solidFill>
                  <a:srgbClr val="FFFFFF"/>
                </a:solidFill>
                <a:latin typeface="Tahoma"/>
                <a:cs typeface="Tahoma"/>
              </a:rPr>
              <a:t> </a:t>
            </a:r>
            <a:r>
              <a:rPr sz="1600" spc="-80" dirty="0">
                <a:solidFill>
                  <a:srgbClr val="FFFFFF"/>
                </a:solidFill>
                <a:latin typeface="Tahoma"/>
                <a:cs typeface="Tahoma"/>
              </a:rPr>
              <a:t>Name</a:t>
            </a:r>
            <a:endParaRPr sz="1600">
              <a:latin typeface="Tahoma"/>
              <a:cs typeface="Tahoma"/>
            </a:endParaRPr>
          </a:p>
        </p:txBody>
      </p:sp>
      <p:sp>
        <p:nvSpPr>
          <p:cNvPr id="98" name="object 98"/>
          <p:cNvSpPr/>
          <p:nvPr/>
        </p:nvSpPr>
        <p:spPr>
          <a:xfrm>
            <a:off x="10244136" y="566737"/>
            <a:ext cx="1762125" cy="238125"/>
          </a:xfrm>
          <a:custGeom>
            <a:avLst/>
            <a:gdLst/>
            <a:ahLst/>
            <a:cxnLst/>
            <a:rect l="l" t="t" r="r" b="b"/>
            <a:pathLst>
              <a:path w="1762125" h="238125">
                <a:moveTo>
                  <a:pt x="0" y="0"/>
                </a:moveTo>
                <a:lnTo>
                  <a:pt x="1762124" y="0"/>
                </a:lnTo>
                <a:lnTo>
                  <a:pt x="1762124" y="238124"/>
                </a:lnTo>
                <a:lnTo>
                  <a:pt x="0" y="238124"/>
                </a:lnTo>
                <a:lnTo>
                  <a:pt x="0" y="0"/>
                </a:lnTo>
                <a:close/>
              </a:path>
            </a:pathLst>
          </a:custGeom>
          <a:ln w="9524">
            <a:solidFill>
              <a:srgbClr val="E9E9E9"/>
            </a:solidFill>
          </a:ln>
        </p:spPr>
        <p:txBody>
          <a:bodyPr wrap="square" lIns="0" tIns="0" rIns="0" bIns="0" rtlCol="0"/>
          <a:lstStyle/>
          <a:p>
            <a:endParaRPr/>
          </a:p>
        </p:txBody>
      </p:sp>
      <p:sp>
        <p:nvSpPr>
          <p:cNvPr id="99" name="object 99"/>
          <p:cNvSpPr txBox="1"/>
          <p:nvPr/>
        </p:nvSpPr>
        <p:spPr>
          <a:xfrm>
            <a:off x="10296524" y="593756"/>
            <a:ext cx="172085" cy="177800"/>
          </a:xfrm>
          <a:prstGeom prst="rect">
            <a:avLst/>
          </a:prstGeom>
        </p:spPr>
        <p:txBody>
          <a:bodyPr vert="horz" wrap="square" lIns="0" tIns="12700" rIns="0" bIns="0" rtlCol="0">
            <a:spAutoFit/>
          </a:bodyPr>
          <a:lstStyle/>
          <a:p>
            <a:pPr>
              <a:lnSpc>
                <a:spcPct val="100000"/>
              </a:lnSpc>
              <a:spcBef>
                <a:spcPts val="100"/>
              </a:spcBef>
            </a:pPr>
            <a:r>
              <a:rPr sz="1000" spc="-25" dirty="0">
                <a:solidFill>
                  <a:srgbClr val="B1A6B1"/>
                </a:solidFill>
                <a:latin typeface="Times New Roman"/>
                <a:cs typeface="Times New Roman"/>
              </a:rPr>
              <a:t>All</a:t>
            </a:r>
            <a:endParaRPr sz="1000">
              <a:latin typeface="Times New Roman"/>
              <a:cs typeface="Times New Roman"/>
            </a:endParaRPr>
          </a:p>
        </p:txBody>
      </p:sp>
      <p:sp>
        <p:nvSpPr>
          <p:cNvPr id="100" name="object 100"/>
          <p:cNvSpPr txBox="1"/>
          <p:nvPr/>
        </p:nvSpPr>
        <p:spPr>
          <a:xfrm>
            <a:off x="11830049" y="273050"/>
            <a:ext cx="165100" cy="208279"/>
          </a:xfrm>
          <a:prstGeom prst="rect">
            <a:avLst/>
          </a:prstGeom>
        </p:spPr>
        <p:txBody>
          <a:bodyPr vert="horz" wrap="square" lIns="0" tIns="12700" rIns="0" bIns="0" rtlCol="0">
            <a:spAutoFit/>
          </a:bodyPr>
          <a:lstStyle/>
          <a:p>
            <a:pPr>
              <a:lnSpc>
                <a:spcPct val="100000"/>
              </a:lnSpc>
              <a:spcBef>
                <a:spcPts val="100"/>
              </a:spcBef>
            </a:pPr>
            <a:r>
              <a:rPr sz="1200" spc="350" dirty="0">
                <a:solidFill>
                  <a:srgbClr val="706E75"/>
                </a:solidFill>
                <a:latin typeface="Arial MT"/>
                <a:cs typeface="Arial MT"/>
              </a:rPr>
              <a:t>V</a:t>
            </a:r>
            <a:endParaRPr sz="1200">
              <a:latin typeface="Arial MT"/>
              <a:cs typeface="Arial MT"/>
            </a:endParaRPr>
          </a:p>
        </p:txBody>
      </p:sp>
      <p:sp>
        <p:nvSpPr>
          <p:cNvPr id="101" name="object 101"/>
          <p:cNvSpPr txBox="1"/>
          <p:nvPr/>
        </p:nvSpPr>
        <p:spPr>
          <a:xfrm>
            <a:off x="11830049" y="622331"/>
            <a:ext cx="139700" cy="177800"/>
          </a:xfrm>
          <a:prstGeom prst="rect">
            <a:avLst/>
          </a:prstGeom>
        </p:spPr>
        <p:txBody>
          <a:bodyPr vert="horz" wrap="square" lIns="0" tIns="12700" rIns="0" bIns="0" rtlCol="0">
            <a:spAutoFit/>
          </a:bodyPr>
          <a:lstStyle/>
          <a:p>
            <a:pPr>
              <a:lnSpc>
                <a:spcPct val="100000"/>
              </a:lnSpc>
              <a:spcBef>
                <a:spcPts val="100"/>
              </a:spcBef>
            </a:pPr>
            <a:r>
              <a:rPr sz="1000" spc="280" dirty="0">
                <a:solidFill>
                  <a:srgbClr val="B1A6B1"/>
                </a:solidFill>
                <a:latin typeface="Arial MT"/>
                <a:cs typeface="Arial MT"/>
              </a:rPr>
              <a:t>V</a:t>
            </a:r>
            <a:endParaRPr sz="1000">
              <a:latin typeface="Arial MT"/>
              <a:cs typeface="Arial MT"/>
            </a:endParaRPr>
          </a:p>
        </p:txBody>
      </p:sp>
      <p:grpSp>
        <p:nvGrpSpPr>
          <p:cNvPr id="102" name="object 102"/>
          <p:cNvGrpSpPr/>
          <p:nvPr/>
        </p:nvGrpSpPr>
        <p:grpSpPr>
          <a:xfrm>
            <a:off x="4861559" y="228599"/>
            <a:ext cx="2451100" cy="988060"/>
            <a:chOff x="4861559" y="228599"/>
            <a:chExt cx="2451100" cy="988060"/>
          </a:xfrm>
        </p:grpSpPr>
        <p:sp>
          <p:nvSpPr>
            <p:cNvPr id="103" name="object 103"/>
            <p:cNvSpPr/>
            <p:nvPr/>
          </p:nvSpPr>
          <p:spPr>
            <a:xfrm>
              <a:off x="4861547" y="228599"/>
              <a:ext cx="2451100" cy="988060"/>
            </a:xfrm>
            <a:custGeom>
              <a:avLst/>
              <a:gdLst/>
              <a:ahLst/>
              <a:cxnLst/>
              <a:rect l="l" t="t" r="r" b="b"/>
              <a:pathLst>
                <a:path w="2451100" h="988060">
                  <a:moveTo>
                    <a:pt x="2450592" y="0"/>
                  </a:moveTo>
                  <a:lnTo>
                    <a:pt x="2225040" y="0"/>
                  </a:lnTo>
                  <a:lnTo>
                    <a:pt x="2225040" y="762000"/>
                  </a:lnTo>
                  <a:lnTo>
                    <a:pt x="91440" y="762000"/>
                  </a:lnTo>
                  <a:lnTo>
                    <a:pt x="91440" y="0"/>
                  </a:lnTo>
                  <a:lnTo>
                    <a:pt x="0" y="0"/>
                  </a:lnTo>
                  <a:lnTo>
                    <a:pt x="0" y="762000"/>
                  </a:lnTo>
                  <a:lnTo>
                    <a:pt x="0" y="988060"/>
                  </a:lnTo>
                  <a:lnTo>
                    <a:pt x="2450592" y="988060"/>
                  </a:lnTo>
                  <a:lnTo>
                    <a:pt x="2450592" y="762000"/>
                  </a:lnTo>
                  <a:lnTo>
                    <a:pt x="2450592" y="0"/>
                  </a:lnTo>
                  <a:close/>
                </a:path>
              </a:pathLst>
            </a:custGeom>
            <a:solidFill>
              <a:srgbClr val="182129">
                <a:alpha val="30198"/>
              </a:srgbClr>
            </a:solidFill>
          </p:spPr>
          <p:txBody>
            <a:bodyPr wrap="square" lIns="0" tIns="0" rIns="0" bIns="0" rtlCol="0"/>
            <a:lstStyle/>
            <a:p>
              <a:endParaRPr/>
            </a:p>
          </p:txBody>
        </p:sp>
        <p:sp>
          <p:nvSpPr>
            <p:cNvPr id="104" name="object 104"/>
            <p:cNvSpPr/>
            <p:nvPr/>
          </p:nvSpPr>
          <p:spPr>
            <a:xfrm>
              <a:off x="4957762" y="233362"/>
              <a:ext cx="2124075" cy="752475"/>
            </a:xfrm>
            <a:custGeom>
              <a:avLst/>
              <a:gdLst/>
              <a:ahLst/>
              <a:cxnLst/>
              <a:rect l="l" t="t" r="r" b="b"/>
              <a:pathLst>
                <a:path w="2124075" h="752475">
                  <a:moveTo>
                    <a:pt x="0" y="0"/>
                  </a:moveTo>
                  <a:lnTo>
                    <a:pt x="2124074" y="0"/>
                  </a:lnTo>
                  <a:lnTo>
                    <a:pt x="2124074" y="752474"/>
                  </a:lnTo>
                  <a:lnTo>
                    <a:pt x="0" y="752474"/>
                  </a:lnTo>
                  <a:lnTo>
                    <a:pt x="0" y="0"/>
                  </a:lnTo>
                  <a:close/>
                </a:path>
              </a:pathLst>
            </a:custGeom>
            <a:ln w="9524">
              <a:solidFill>
                <a:srgbClr val="000000"/>
              </a:solidFill>
            </a:ln>
          </p:spPr>
          <p:txBody>
            <a:bodyPr wrap="square" lIns="0" tIns="0" rIns="0" bIns="0" rtlCol="0"/>
            <a:lstStyle/>
            <a:p>
              <a:endParaRPr/>
            </a:p>
          </p:txBody>
        </p:sp>
      </p:grpSp>
      <p:sp>
        <p:nvSpPr>
          <p:cNvPr id="105" name="object 105"/>
          <p:cNvSpPr txBox="1"/>
          <p:nvPr/>
        </p:nvSpPr>
        <p:spPr>
          <a:xfrm>
            <a:off x="5086349" y="241493"/>
            <a:ext cx="657860" cy="269240"/>
          </a:xfrm>
          <a:prstGeom prst="rect">
            <a:avLst/>
          </a:prstGeom>
        </p:spPr>
        <p:txBody>
          <a:bodyPr vert="horz" wrap="square" lIns="0" tIns="12065" rIns="0" bIns="0" rtlCol="0">
            <a:spAutoFit/>
          </a:bodyPr>
          <a:lstStyle/>
          <a:p>
            <a:pPr>
              <a:lnSpc>
                <a:spcPct val="100000"/>
              </a:lnSpc>
              <a:spcBef>
                <a:spcPts val="95"/>
              </a:spcBef>
            </a:pPr>
            <a:r>
              <a:rPr sz="1600" spc="-50" dirty="0">
                <a:solidFill>
                  <a:srgbClr val="FFFFFF"/>
                </a:solidFill>
                <a:latin typeface="Tahoma"/>
                <a:cs typeface="Tahoma"/>
              </a:rPr>
              <a:t>Division</a:t>
            </a:r>
            <a:endParaRPr sz="1600">
              <a:latin typeface="Tahoma"/>
              <a:cs typeface="Tahoma"/>
            </a:endParaRPr>
          </a:p>
        </p:txBody>
      </p:sp>
      <p:sp>
        <p:nvSpPr>
          <p:cNvPr id="106" name="object 106"/>
          <p:cNvSpPr/>
          <p:nvPr/>
        </p:nvSpPr>
        <p:spPr>
          <a:xfrm>
            <a:off x="5062537" y="566737"/>
            <a:ext cx="1914525" cy="238125"/>
          </a:xfrm>
          <a:custGeom>
            <a:avLst/>
            <a:gdLst/>
            <a:ahLst/>
            <a:cxnLst/>
            <a:rect l="l" t="t" r="r" b="b"/>
            <a:pathLst>
              <a:path w="1914525" h="238125">
                <a:moveTo>
                  <a:pt x="0" y="0"/>
                </a:moveTo>
                <a:lnTo>
                  <a:pt x="1914524" y="0"/>
                </a:lnTo>
                <a:lnTo>
                  <a:pt x="1914524" y="238124"/>
                </a:lnTo>
                <a:lnTo>
                  <a:pt x="0" y="238124"/>
                </a:lnTo>
                <a:lnTo>
                  <a:pt x="0" y="0"/>
                </a:lnTo>
                <a:close/>
              </a:path>
            </a:pathLst>
          </a:custGeom>
          <a:ln w="9524">
            <a:solidFill>
              <a:srgbClr val="E9E9E9"/>
            </a:solidFill>
          </a:ln>
        </p:spPr>
        <p:txBody>
          <a:bodyPr wrap="square" lIns="0" tIns="0" rIns="0" bIns="0" rtlCol="0"/>
          <a:lstStyle/>
          <a:p>
            <a:endParaRPr/>
          </a:p>
        </p:txBody>
      </p:sp>
      <p:sp>
        <p:nvSpPr>
          <p:cNvPr id="107" name="object 107"/>
          <p:cNvSpPr txBox="1"/>
          <p:nvPr/>
        </p:nvSpPr>
        <p:spPr>
          <a:xfrm>
            <a:off x="5114924" y="593756"/>
            <a:ext cx="172085" cy="177800"/>
          </a:xfrm>
          <a:prstGeom prst="rect">
            <a:avLst/>
          </a:prstGeom>
        </p:spPr>
        <p:txBody>
          <a:bodyPr vert="horz" wrap="square" lIns="0" tIns="12700" rIns="0" bIns="0" rtlCol="0">
            <a:spAutoFit/>
          </a:bodyPr>
          <a:lstStyle/>
          <a:p>
            <a:pPr>
              <a:lnSpc>
                <a:spcPct val="100000"/>
              </a:lnSpc>
              <a:spcBef>
                <a:spcPts val="100"/>
              </a:spcBef>
            </a:pPr>
            <a:r>
              <a:rPr sz="1000" spc="-25" dirty="0">
                <a:solidFill>
                  <a:srgbClr val="B1A6B1"/>
                </a:solidFill>
                <a:latin typeface="Times New Roman"/>
                <a:cs typeface="Times New Roman"/>
              </a:rPr>
              <a:t>All</a:t>
            </a:r>
            <a:endParaRPr sz="1000">
              <a:latin typeface="Times New Roman"/>
              <a:cs typeface="Times New Roman"/>
            </a:endParaRPr>
          </a:p>
        </p:txBody>
      </p:sp>
      <p:sp>
        <p:nvSpPr>
          <p:cNvPr id="108" name="object 108"/>
          <p:cNvSpPr txBox="1"/>
          <p:nvPr/>
        </p:nvSpPr>
        <p:spPr>
          <a:xfrm>
            <a:off x="6800850" y="273050"/>
            <a:ext cx="165100" cy="208279"/>
          </a:xfrm>
          <a:prstGeom prst="rect">
            <a:avLst/>
          </a:prstGeom>
        </p:spPr>
        <p:txBody>
          <a:bodyPr vert="horz" wrap="square" lIns="0" tIns="12700" rIns="0" bIns="0" rtlCol="0">
            <a:spAutoFit/>
          </a:bodyPr>
          <a:lstStyle/>
          <a:p>
            <a:pPr>
              <a:lnSpc>
                <a:spcPct val="100000"/>
              </a:lnSpc>
              <a:spcBef>
                <a:spcPts val="100"/>
              </a:spcBef>
            </a:pPr>
            <a:r>
              <a:rPr sz="1200" spc="350" dirty="0">
                <a:solidFill>
                  <a:srgbClr val="706E75"/>
                </a:solidFill>
                <a:latin typeface="Arial MT"/>
                <a:cs typeface="Arial MT"/>
              </a:rPr>
              <a:t>V</a:t>
            </a:r>
            <a:endParaRPr sz="1200">
              <a:latin typeface="Arial MT"/>
              <a:cs typeface="Arial MT"/>
            </a:endParaRPr>
          </a:p>
        </p:txBody>
      </p:sp>
      <p:sp>
        <p:nvSpPr>
          <p:cNvPr id="109" name="object 109"/>
          <p:cNvSpPr txBox="1"/>
          <p:nvPr/>
        </p:nvSpPr>
        <p:spPr>
          <a:xfrm>
            <a:off x="6800850" y="622331"/>
            <a:ext cx="139700" cy="177800"/>
          </a:xfrm>
          <a:prstGeom prst="rect">
            <a:avLst/>
          </a:prstGeom>
        </p:spPr>
        <p:txBody>
          <a:bodyPr vert="horz" wrap="square" lIns="0" tIns="12700" rIns="0" bIns="0" rtlCol="0">
            <a:spAutoFit/>
          </a:bodyPr>
          <a:lstStyle/>
          <a:p>
            <a:pPr>
              <a:lnSpc>
                <a:spcPct val="100000"/>
              </a:lnSpc>
              <a:spcBef>
                <a:spcPts val="100"/>
              </a:spcBef>
            </a:pPr>
            <a:r>
              <a:rPr sz="1000" spc="280" dirty="0">
                <a:solidFill>
                  <a:srgbClr val="B1A6B1"/>
                </a:solidFill>
                <a:latin typeface="Arial MT"/>
                <a:cs typeface="Arial MT"/>
              </a:rPr>
              <a:t>V</a:t>
            </a:r>
            <a:endParaRPr sz="1000">
              <a:latin typeface="Arial MT"/>
              <a:cs typeface="Arial MT"/>
            </a:endParaRPr>
          </a:p>
        </p:txBody>
      </p:sp>
      <p:sp>
        <p:nvSpPr>
          <p:cNvPr id="110" name="object 110"/>
          <p:cNvSpPr/>
          <p:nvPr/>
        </p:nvSpPr>
        <p:spPr>
          <a:xfrm>
            <a:off x="481012" y="461962"/>
            <a:ext cx="923925" cy="400050"/>
          </a:xfrm>
          <a:custGeom>
            <a:avLst/>
            <a:gdLst/>
            <a:ahLst/>
            <a:cxnLst/>
            <a:rect l="l" t="t" r="r" b="b"/>
            <a:pathLst>
              <a:path w="923925" h="400050">
                <a:moveTo>
                  <a:pt x="0" y="0"/>
                </a:moveTo>
                <a:lnTo>
                  <a:pt x="923924" y="0"/>
                </a:lnTo>
                <a:lnTo>
                  <a:pt x="923924" y="400049"/>
                </a:lnTo>
                <a:lnTo>
                  <a:pt x="0" y="400049"/>
                </a:lnTo>
                <a:lnTo>
                  <a:pt x="0" y="0"/>
                </a:lnTo>
                <a:close/>
              </a:path>
            </a:pathLst>
          </a:custGeom>
          <a:ln w="9524">
            <a:solidFill>
              <a:srgbClr val="706E75"/>
            </a:solidFill>
          </a:ln>
        </p:spPr>
        <p:txBody>
          <a:bodyPr wrap="square" lIns="0" tIns="0" rIns="0" bIns="0" rtlCol="0"/>
          <a:lstStyle/>
          <a:p>
            <a:endParaRPr/>
          </a:p>
        </p:txBody>
      </p:sp>
      <p:sp>
        <p:nvSpPr>
          <p:cNvPr id="111" name="object 111"/>
          <p:cNvSpPr txBox="1"/>
          <p:nvPr/>
        </p:nvSpPr>
        <p:spPr>
          <a:xfrm>
            <a:off x="485774" y="466725"/>
            <a:ext cx="929005" cy="390525"/>
          </a:xfrm>
          <a:prstGeom prst="rect">
            <a:avLst/>
          </a:prstGeom>
          <a:solidFill>
            <a:srgbClr val="FFFFFF"/>
          </a:solidFill>
        </p:spPr>
        <p:txBody>
          <a:bodyPr vert="horz" wrap="square" lIns="0" tIns="120650" rIns="0" bIns="0" rtlCol="0">
            <a:spAutoFit/>
          </a:bodyPr>
          <a:lstStyle/>
          <a:p>
            <a:pPr marR="4445" algn="ctr">
              <a:lnSpc>
                <a:spcPct val="100000"/>
              </a:lnSpc>
              <a:spcBef>
                <a:spcPts val="950"/>
              </a:spcBef>
            </a:pPr>
            <a:r>
              <a:rPr sz="1000" spc="-20" dirty="0">
                <a:latin typeface="Segoe UI"/>
                <a:cs typeface="Segoe UI"/>
              </a:rPr>
              <a:t>2021</a:t>
            </a:r>
            <a:endParaRPr sz="1000">
              <a:latin typeface="Segoe UI"/>
              <a:cs typeface="Segoe UI"/>
            </a:endParaRPr>
          </a:p>
        </p:txBody>
      </p:sp>
      <p:sp>
        <p:nvSpPr>
          <p:cNvPr id="112" name="object 112"/>
          <p:cNvSpPr/>
          <p:nvPr/>
        </p:nvSpPr>
        <p:spPr>
          <a:xfrm>
            <a:off x="1433512" y="461962"/>
            <a:ext cx="923925" cy="400050"/>
          </a:xfrm>
          <a:custGeom>
            <a:avLst/>
            <a:gdLst/>
            <a:ahLst/>
            <a:cxnLst/>
            <a:rect l="l" t="t" r="r" b="b"/>
            <a:pathLst>
              <a:path w="923925" h="400050">
                <a:moveTo>
                  <a:pt x="0" y="0"/>
                </a:moveTo>
                <a:lnTo>
                  <a:pt x="923924" y="0"/>
                </a:lnTo>
                <a:lnTo>
                  <a:pt x="923924" y="400049"/>
                </a:lnTo>
                <a:lnTo>
                  <a:pt x="0" y="400049"/>
                </a:lnTo>
                <a:lnTo>
                  <a:pt x="0" y="0"/>
                </a:lnTo>
                <a:close/>
              </a:path>
            </a:pathLst>
          </a:custGeom>
          <a:ln w="9524">
            <a:solidFill>
              <a:srgbClr val="706E75"/>
            </a:solidFill>
          </a:ln>
        </p:spPr>
        <p:txBody>
          <a:bodyPr wrap="square" lIns="0" tIns="0" rIns="0" bIns="0" rtlCol="0"/>
          <a:lstStyle/>
          <a:p>
            <a:endParaRPr/>
          </a:p>
        </p:txBody>
      </p:sp>
      <p:sp>
        <p:nvSpPr>
          <p:cNvPr id="113" name="object 113"/>
          <p:cNvSpPr txBox="1"/>
          <p:nvPr/>
        </p:nvSpPr>
        <p:spPr>
          <a:xfrm>
            <a:off x="1423987" y="466725"/>
            <a:ext cx="942975" cy="390525"/>
          </a:xfrm>
          <a:prstGeom prst="rect">
            <a:avLst/>
          </a:prstGeom>
          <a:solidFill>
            <a:srgbClr val="FFFFFF"/>
          </a:solidFill>
        </p:spPr>
        <p:txBody>
          <a:bodyPr vert="horz" wrap="square" lIns="0" tIns="120650" rIns="0" bIns="0" rtlCol="0">
            <a:spAutoFit/>
          </a:bodyPr>
          <a:lstStyle/>
          <a:p>
            <a:pPr marL="1270" algn="ctr">
              <a:lnSpc>
                <a:spcPct val="100000"/>
              </a:lnSpc>
              <a:spcBef>
                <a:spcPts val="950"/>
              </a:spcBef>
            </a:pPr>
            <a:r>
              <a:rPr sz="1000" spc="-20" dirty="0">
                <a:latin typeface="Segoe UI"/>
                <a:cs typeface="Segoe UI"/>
              </a:rPr>
              <a:t>2022</a:t>
            </a:r>
            <a:endParaRPr sz="1000">
              <a:latin typeface="Segoe UI"/>
              <a:cs typeface="Segoe UI"/>
            </a:endParaRPr>
          </a:p>
        </p:txBody>
      </p:sp>
      <p:sp>
        <p:nvSpPr>
          <p:cNvPr id="114" name="object 114"/>
          <p:cNvSpPr/>
          <p:nvPr/>
        </p:nvSpPr>
        <p:spPr>
          <a:xfrm>
            <a:off x="2386012" y="461962"/>
            <a:ext cx="923925" cy="400050"/>
          </a:xfrm>
          <a:custGeom>
            <a:avLst/>
            <a:gdLst/>
            <a:ahLst/>
            <a:cxnLst/>
            <a:rect l="l" t="t" r="r" b="b"/>
            <a:pathLst>
              <a:path w="923925" h="400050">
                <a:moveTo>
                  <a:pt x="0" y="0"/>
                </a:moveTo>
                <a:lnTo>
                  <a:pt x="923924" y="0"/>
                </a:lnTo>
                <a:lnTo>
                  <a:pt x="923924" y="400049"/>
                </a:lnTo>
                <a:lnTo>
                  <a:pt x="0" y="400049"/>
                </a:lnTo>
                <a:lnTo>
                  <a:pt x="0" y="0"/>
                </a:lnTo>
                <a:close/>
              </a:path>
            </a:pathLst>
          </a:custGeom>
          <a:ln w="9524">
            <a:solidFill>
              <a:srgbClr val="706E75"/>
            </a:solidFill>
          </a:ln>
        </p:spPr>
        <p:txBody>
          <a:bodyPr wrap="square" lIns="0" tIns="0" rIns="0" bIns="0" rtlCol="0"/>
          <a:lstStyle/>
          <a:p>
            <a:endParaRPr/>
          </a:p>
        </p:txBody>
      </p:sp>
      <p:sp>
        <p:nvSpPr>
          <p:cNvPr id="115" name="object 115"/>
          <p:cNvSpPr txBox="1"/>
          <p:nvPr/>
        </p:nvSpPr>
        <p:spPr>
          <a:xfrm>
            <a:off x="2376487" y="466725"/>
            <a:ext cx="942975" cy="390525"/>
          </a:xfrm>
          <a:prstGeom prst="rect">
            <a:avLst/>
          </a:prstGeom>
          <a:solidFill>
            <a:srgbClr val="FFFFFF"/>
          </a:solidFill>
        </p:spPr>
        <p:txBody>
          <a:bodyPr vert="horz" wrap="square" lIns="0" tIns="120650" rIns="0" bIns="0" rtlCol="0">
            <a:spAutoFit/>
          </a:bodyPr>
          <a:lstStyle/>
          <a:p>
            <a:pPr marL="1270" algn="ctr">
              <a:lnSpc>
                <a:spcPct val="100000"/>
              </a:lnSpc>
              <a:spcBef>
                <a:spcPts val="950"/>
              </a:spcBef>
            </a:pPr>
            <a:r>
              <a:rPr sz="1000" spc="-20" dirty="0">
                <a:latin typeface="Segoe UI"/>
                <a:cs typeface="Segoe UI"/>
              </a:rPr>
              <a:t>2023</a:t>
            </a:r>
            <a:endParaRPr sz="1000">
              <a:latin typeface="Segoe UI"/>
              <a:cs typeface="Segoe UI"/>
            </a:endParaRPr>
          </a:p>
        </p:txBody>
      </p:sp>
      <p:sp>
        <p:nvSpPr>
          <p:cNvPr id="116" name="object 116"/>
          <p:cNvSpPr/>
          <p:nvPr/>
        </p:nvSpPr>
        <p:spPr>
          <a:xfrm>
            <a:off x="3338512" y="461962"/>
            <a:ext cx="923925" cy="400050"/>
          </a:xfrm>
          <a:custGeom>
            <a:avLst/>
            <a:gdLst/>
            <a:ahLst/>
            <a:cxnLst/>
            <a:rect l="l" t="t" r="r" b="b"/>
            <a:pathLst>
              <a:path w="923925" h="400050">
                <a:moveTo>
                  <a:pt x="0" y="0"/>
                </a:moveTo>
                <a:lnTo>
                  <a:pt x="923924" y="0"/>
                </a:lnTo>
                <a:lnTo>
                  <a:pt x="923924" y="400049"/>
                </a:lnTo>
                <a:lnTo>
                  <a:pt x="0" y="400049"/>
                </a:lnTo>
                <a:lnTo>
                  <a:pt x="0" y="0"/>
                </a:lnTo>
                <a:close/>
              </a:path>
            </a:pathLst>
          </a:custGeom>
          <a:ln w="9524">
            <a:solidFill>
              <a:srgbClr val="706E75"/>
            </a:solidFill>
          </a:ln>
        </p:spPr>
        <p:txBody>
          <a:bodyPr wrap="square" lIns="0" tIns="0" rIns="0" bIns="0" rtlCol="0"/>
          <a:lstStyle/>
          <a:p>
            <a:endParaRPr/>
          </a:p>
        </p:txBody>
      </p:sp>
      <p:sp>
        <p:nvSpPr>
          <p:cNvPr id="117" name="object 117"/>
          <p:cNvSpPr txBox="1"/>
          <p:nvPr/>
        </p:nvSpPr>
        <p:spPr>
          <a:xfrm>
            <a:off x="3328987" y="466725"/>
            <a:ext cx="929005" cy="390525"/>
          </a:xfrm>
          <a:prstGeom prst="rect">
            <a:avLst/>
          </a:prstGeom>
          <a:solidFill>
            <a:srgbClr val="FFFFFF"/>
          </a:solidFill>
        </p:spPr>
        <p:txBody>
          <a:bodyPr vert="horz" wrap="square" lIns="0" tIns="120650" rIns="0" bIns="0" rtlCol="0">
            <a:spAutoFit/>
          </a:bodyPr>
          <a:lstStyle/>
          <a:p>
            <a:pPr marL="15875" algn="ctr">
              <a:lnSpc>
                <a:spcPct val="100000"/>
              </a:lnSpc>
              <a:spcBef>
                <a:spcPts val="950"/>
              </a:spcBef>
            </a:pPr>
            <a:r>
              <a:rPr sz="1000" spc="-20" dirty="0">
                <a:latin typeface="Segoe UI"/>
                <a:cs typeface="Segoe UI"/>
              </a:rPr>
              <a:t>2024</a:t>
            </a:r>
            <a:endParaRPr sz="1000">
              <a:latin typeface="Segoe UI"/>
              <a:cs typeface="Segoe U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FE1D69-E181-5C34-E42C-1256CC4BB54F}"/>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649200" cy="7366000"/>
          </a:xfrm>
          <a:prstGeom prst="rect">
            <a:avLst/>
          </a:prstGeom>
        </p:spPr>
      </p:pic>
      <p:sp>
        <p:nvSpPr>
          <p:cNvPr id="4" name="TextBox 3">
            <a:extLst>
              <a:ext uri="{FF2B5EF4-FFF2-40B4-BE49-F238E27FC236}">
                <a16:creationId xmlns:a16="http://schemas.microsoft.com/office/drawing/2014/main" id="{83B56C03-8FE6-ABF7-8FC5-1276A095C0CF}"/>
              </a:ext>
            </a:extLst>
          </p:cNvPr>
          <p:cNvSpPr txBox="1"/>
          <p:nvPr/>
        </p:nvSpPr>
        <p:spPr>
          <a:xfrm>
            <a:off x="1333500" y="381000"/>
            <a:ext cx="9982200" cy="1446550"/>
          </a:xfrm>
          <a:prstGeom prst="rect">
            <a:avLst/>
          </a:prstGeom>
          <a:noFill/>
        </p:spPr>
        <p:txBody>
          <a:bodyPr wrap="square" rtlCol="0">
            <a:spAutoFit/>
          </a:bodyPr>
          <a:lstStyle/>
          <a:p>
            <a:pPr algn="ctr"/>
            <a:r>
              <a:rPr lang="en-US" sz="4400" b="1" dirty="0">
                <a:solidFill>
                  <a:srgbClr val="8D6F22"/>
                </a:solidFill>
                <a:latin typeface="The Seasons Bold"/>
                <a:ea typeface="The Seasons Bold"/>
                <a:cs typeface="The Seasons Bold"/>
                <a:sym typeface="The Seasons Bold"/>
              </a:rPr>
              <a:t>Conclusion : Key Insights &amp; Strategic Focus</a:t>
            </a:r>
            <a:endParaRPr lang="en-US" sz="4400" b="1" dirty="0"/>
          </a:p>
        </p:txBody>
      </p:sp>
      <p:sp>
        <p:nvSpPr>
          <p:cNvPr id="5" name="TextBox 4">
            <a:extLst>
              <a:ext uri="{FF2B5EF4-FFF2-40B4-BE49-F238E27FC236}">
                <a16:creationId xmlns:a16="http://schemas.microsoft.com/office/drawing/2014/main" id="{88EFB667-9834-97C3-33C5-11838AB769F0}"/>
              </a:ext>
            </a:extLst>
          </p:cNvPr>
          <p:cNvSpPr txBox="1"/>
          <p:nvPr/>
        </p:nvSpPr>
        <p:spPr>
          <a:xfrm>
            <a:off x="0" y="1827550"/>
            <a:ext cx="12649200" cy="6093976"/>
          </a:xfrm>
          <a:prstGeom prst="rect">
            <a:avLst/>
          </a:prstGeom>
          <a:noFill/>
        </p:spPr>
        <p:txBody>
          <a:bodyPr wrap="square">
            <a:spAutoFit/>
          </a:bodyPr>
          <a:lstStyle/>
          <a:p>
            <a:r>
              <a:rPr lang="en-US" sz="2100" b="1" i="0" dirty="0">
                <a:effectLst/>
                <a:latin typeface="-apple-system"/>
              </a:rPr>
              <a:t>Total Sales and Targets: Analyzed total sales against targets, identifying areas of success and potential improvement. In 2024, total sales reached $46,959, successfully meeting the set target! This demonstrates a strong performance overall.</a:t>
            </a:r>
            <a:br>
              <a:rPr lang="en-US" sz="2100" b="1" i="0" dirty="0">
                <a:effectLst/>
                <a:latin typeface="-apple-system"/>
              </a:rPr>
            </a:br>
            <a:br>
              <a:rPr lang="en-US" sz="2100" b="1" i="0" dirty="0">
                <a:effectLst/>
                <a:latin typeface="-apple-system"/>
              </a:rPr>
            </a:br>
            <a:r>
              <a:rPr lang="en-US" sz="2100" b="1" i="0" dirty="0">
                <a:effectLst/>
                <a:latin typeface="-apple-system"/>
              </a:rPr>
              <a:t>📌 Customer Segmentation: Identified key customers based on order volume and sales value. We discovered that a small number of customers (approximately 10%) account for a significant portion (around 95%) of total sales. This highlights the importance of maintaining strong relationships with these key accounts.</a:t>
            </a:r>
            <a:br>
              <a:rPr lang="en-US" sz="2100" b="1" i="0" dirty="0">
                <a:effectLst/>
                <a:latin typeface="-apple-system"/>
              </a:rPr>
            </a:br>
            <a:br>
              <a:rPr lang="en-US" sz="2100" b="1" i="0" dirty="0">
                <a:effectLst/>
                <a:latin typeface="-apple-system"/>
              </a:rPr>
            </a:br>
            <a:r>
              <a:rPr lang="en-US" sz="2100" b="1" i="0" dirty="0">
                <a:effectLst/>
                <a:latin typeface="-apple-system"/>
              </a:rPr>
              <a:t>📌 Geographic Distribution: Mapped customer locations and sales by region. ️ The analysis revealed that the Pacific region is a key market, generating the highest sales volume, while the Gulf region presents an opportunity for growth, currently showing the lowest sales figures. This suggests targeted regional strategies are needed.</a:t>
            </a:r>
            <a:br>
              <a:rPr lang="en-US" sz="2100" b="1" i="0" dirty="0">
                <a:effectLst/>
                <a:latin typeface="-apple-system"/>
              </a:rPr>
            </a:br>
            <a:br>
              <a:rPr lang="en-US" sz="2100" b="1" i="0" dirty="0">
                <a:effectLst/>
                <a:latin typeface="-apple-system"/>
              </a:rPr>
            </a:br>
            <a:r>
              <a:rPr lang="en-US" sz="2100" b="1" i="0" dirty="0">
                <a:effectLst/>
                <a:latin typeface="-apple-system"/>
              </a:rPr>
              <a:t>📌 Product Performance: Analyzed product sales to identify top performers and underperforming products. "Wonka Bar—</a:t>
            </a:r>
            <a:r>
              <a:rPr lang="en-US" sz="2100" b="1" dirty="0">
                <a:latin typeface="-apple-system"/>
              </a:rPr>
              <a:t>Triple Dazzle Caramel</a:t>
            </a:r>
            <a:r>
              <a:rPr lang="en-US" sz="2100" b="1" i="0" dirty="0">
                <a:effectLst/>
                <a:latin typeface="-apple-system"/>
              </a:rPr>
              <a:t>" emerged as the top seller, with sales of $</a:t>
            </a:r>
            <a:r>
              <a:rPr lang="en-US" sz="2100" b="1" dirty="0">
                <a:latin typeface="-apple-system"/>
              </a:rPr>
              <a:t>28,087</a:t>
            </a:r>
            <a:r>
              <a:rPr lang="en-US" sz="2100" b="1" i="0" dirty="0">
                <a:effectLst/>
                <a:latin typeface="-apple-system"/>
              </a:rPr>
              <a:t>, significantly outperforming other products. This indicates strong market demand for this product.</a:t>
            </a:r>
            <a:br>
              <a:rPr lang="en-US" b="0" i="0" dirty="0">
                <a:effectLst/>
                <a:latin typeface="-apple-system"/>
              </a:rPr>
            </a:br>
            <a:br>
              <a:rPr lang="en-US" b="1" i="0" dirty="0">
                <a:effectLst/>
                <a:latin typeface="-apple-system"/>
              </a:rPr>
            </a:br>
            <a:br>
              <a:rPr lang="en-US" b="1" i="0" dirty="0">
                <a:effectLst/>
                <a:latin typeface="-apple-system"/>
              </a:rPr>
            </a:br>
            <a:r>
              <a:rPr lang="en-US" b="1" i="0" dirty="0">
                <a:effectLst/>
                <a:latin typeface="-apple-system"/>
              </a:rPr>
              <a:t>.</a:t>
            </a:r>
            <a:endParaRPr lang="en-US" b="1" dirty="0"/>
          </a:p>
        </p:txBody>
      </p:sp>
    </p:spTree>
    <p:extLst>
      <p:ext uri="{BB962C8B-B14F-4D97-AF65-F5344CB8AC3E}">
        <p14:creationId xmlns:p14="http://schemas.microsoft.com/office/powerpoint/2010/main" val="2254244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FE1D69-E181-5C34-E42C-1256CC4BB54F}"/>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649200" cy="7366000"/>
          </a:xfrm>
          <a:prstGeom prst="rect">
            <a:avLst/>
          </a:prstGeom>
        </p:spPr>
      </p:pic>
      <p:sp>
        <p:nvSpPr>
          <p:cNvPr id="5" name="TextBox 4">
            <a:extLst>
              <a:ext uri="{FF2B5EF4-FFF2-40B4-BE49-F238E27FC236}">
                <a16:creationId xmlns:a16="http://schemas.microsoft.com/office/drawing/2014/main" id="{88EFB667-9834-97C3-33C5-11838AB769F0}"/>
              </a:ext>
            </a:extLst>
          </p:cNvPr>
          <p:cNvSpPr txBox="1"/>
          <p:nvPr/>
        </p:nvSpPr>
        <p:spPr>
          <a:xfrm>
            <a:off x="0" y="1827550"/>
            <a:ext cx="12649200" cy="1200329"/>
          </a:xfrm>
          <a:prstGeom prst="rect">
            <a:avLst/>
          </a:prstGeom>
          <a:noFill/>
        </p:spPr>
        <p:txBody>
          <a:bodyPr wrap="square">
            <a:spAutoFit/>
          </a:bodyPr>
          <a:lstStyle/>
          <a:p>
            <a:br>
              <a:rPr lang="en-US" b="0" i="0" dirty="0">
                <a:effectLst/>
                <a:latin typeface="-apple-system"/>
              </a:rPr>
            </a:br>
            <a:br>
              <a:rPr lang="en-US" b="1" i="0" dirty="0">
                <a:effectLst/>
                <a:latin typeface="-apple-system"/>
              </a:rPr>
            </a:br>
            <a:br>
              <a:rPr lang="en-US" b="1" i="0" dirty="0">
                <a:effectLst/>
                <a:latin typeface="-apple-system"/>
              </a:rPr>
            </a:br>
            <a:r>
              <a:rPr lang="en-US" b="1" i="0" dirty="0">
                <a:effectLst/>
                <a:latin typeface="-apple-system"/>
              </a:rPr>
              <a:t>.</a:t>
            </a:r>
            <a:endParaRPr lang="en-US" b="1" dirty="0"/>
          </a:p>
        </p:txBody>
      </p:sp>
      <p:sp>
        <p:nvSpPr>
          <p:cNvPr id="6" name="TextBox 5">
            <a:extLst>
              <a:ext uri="{FF2B5EF4-FFF2-40B4-BE49-F238E27FC236}">
                <a16:creationId xmlns:a16="http://schemas.microsoft.com/office/drawing/2014/main" id="{15D1C412-555D-18FA-7AFB-43D2A1C76561}"/>
              </a:ext>
            </a:extLst>
          </p:cNvPr>
          <p:cNvSpPr txBox="1"/>
          <p:nvPr/>
        </p:nvSpPr>
        <p:spPr>
          <a:xfrm>
            <a:off x="152400" y="533400"/>
            <a:ext cx="12496800" cy="6740307"/>
          </a:xfrm>
          <a:prstGeom prst="rect">
            <a:avLst/>
          </a:prstGeom>
          <a:noFill/>
        </p:spPr>
        <p:txBody>
          <a:bodyPr wrap="square">
            <a:spAutoFit/>
          </a:bodyPr>
          <a:lstStyle/>
          <a:p>
            <a:r>
              <a:rPr lang="en-US" sz="2400" b="1" i="0" dirty="0">
                <a:effectLst/>
                <a:latin typeface="-apple-system"/>
              </a:rPr>
              <a:t>Based on these insights, I recommend:</a:t>
            </a:r>
            <a:br>
              <a:rPr lang="en-US" sz="2400" b="1" i="0" dirty="0">
                <a:effectLst/>
                <a:latin typeface="-apple-system"/>
              </a:rPr>
            </a:br>
            <a:r>
              <a:rPr lang="en-US" sz="2400" b="1" i="0" dirty="0">
                <a:effectLst/>
                <a:latin typeface="-apple-system"/>
              </a:rPr>
              <a:t>💡 Strategic Account Management: Focus on nurturing relationships with the key customers who drive a significant portion of revenue. Implementing a dedicated account management program could further strengthen these partnerships and potentially increase sales.</a:t>
            </a:r>
            <a:br>
              <a:rPr lang="en-US" sz="2400" b="1" i="0" dirty="0">
                <a:effectLst/>
                <a:latin typeface="-apple-system"/>
              </a:rPr>
            </a:br>
            <a:br>
              <a:rPr lang="en-US" sz="2400" b="1" i="0" dirty="0">
                <a:effectLst/>
                <a:latin typeface="-apple-system"/>
              </a:rPr>
            </a:br>
            <a:r>
              <a:rPr lang="en-US" sz="2400" b="1" i="0" dirty="0">
                <a:effectLst/>
                <a:latin typeface="-apple-system"/>
              </a:rPr>
              <a:t>💡 Targeted Marketing Campaigns in the Gulf Region: Develop and implement targeted marketing campaigns in the Gulf region to increase brand awareness and drive sales growth. This could involve local advertising, promotional events, or partnerships with local retailers.</a:t>
            </a:r>
            <a:br>
              <a:rPr lang="en-US" sz="2400" b="1" i="0" dirty="0">
                <a:effectLst/>
                <a:latin typeface="-apple-system"/>
              </a:rPr>
            </a:br>
            <a:br>
              <a:rPr lang="en-US" sz="2400" b="1" i="0" dirty="0">
                <a:effectLst/>
                <a:latin typeface="-apple-system"/>
              </a:rPr>
            </a:br>
            <a:r>
              <a:rPr lang="en-US" sz="2400" b="1" i="0" dirty="0">
                <a:effectLst/>
                <a:latin typeface="-apple-system"/>
              </a:rPr>
              <a:t>💡 Product Portfolio Optimization: While "Wonka Bar - Scrumdiddlyumptious" is a clear winner, further analysis should be conducted on underperforming products to understand the reasons for their lower sales. This could lead to product improvements, repositioning, or potentially discontinuing less profitable items to optimize the product portfolio. ️</a:t>
            </a:r>
            <a:br>
              <a:rPr lang="en-US" sz="2400" b="1" i="0" dirty="0">
                <a:effectLst/>
                <a:latin typeface="-apple-system"/>
              </a:rPr>
            </a:br>
            <a:br>
              <a:rPr lang="en-US" sz="2400" b="1" i="0" dirty="0">
                <a:effectLst/>
                <a:latin typeface="-apple-system"/>
              </a:rPr>
            </a:br>
            <a:r>
              <a:rPr lang="en-US" sz="2400" b="1" i="0" dirty="0">
                <a:effectLst/>
                <a:latin typeface="-apple-system"/>
              </a:rPr>
              <a:t>💡 Supply Chain Optimization for Top Seller: Given the high demand for "Wonka Bar - Scrumdiddlyumptious," ensure the supply chain is optimized to meet this demand and prevent stockouts. This might involve increasing production capacity or streamlining distribution processes.</a:t>
            </a:r>
            <a:endParaRPr lang="en-US" sz="2400" b="1" dirty="0"/>
          </a:p>
        </p:txBody>
      </p:sp>
    </p:spTree>
    <p:extLst>
      <p:ext uri="{BB962C8B-B14F-4D97-AF65-F5344CB8AC3E}">
        <p14:creationId xmlns:p14="http://schemas.microsoft.com/office/powerpoint/2010/main" val="763358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TotalTime>
  <Words>1260</Words>
  <Application>Microsoft Office PowerPoint</Application>
  <PresentationFormat>Custom</PresentationFormat>
  <Paragraphs>374</Paragraphs>
  <Slides>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vt:i4>
      </vt:variant>
    </vt:vector>
  </HeadingPairs>
  <TitlesOfParts>
    <vt:vector size="19" baseType="lpstr">
      <vt:lpstr>-apple-system</vt:lpstr>
      <vt:lpstr>Arial</vt:lpstr>
      <vt:lpstr>Arial MT</vt:lpstr>
      <vt:lpstr>Calibri</vt:lpstr>
      <vt:lpstr>Poppins</vt:lpstr>
      <vt:lpstr>Poppins Bold</vt:lpstr>
      <vt:lpstr>Segoe UI</vt:lpstr>
      <vt:lpstr>Tahoma</vt:lpstr>
      <vt:lpstr>The Seasons Bold</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Anas Chawoos</cp:lastModifiedBy>
  <cp:revision>3</cp:revision>
  <dcterms:created xsi:type="dcterms:W3CDTF">2025-07-03T17:31:13Z</dcterms:created>
  <dcterms:modified xsi:type="dcterms:W3CDTF">2025-07-04T12:06:46Z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2025-07-03T00:00:00Z</vt:filetime>
  </property>
  <property fmtid="{D5CDD505-2E9C-101B-9397-08002B2CF9AE}" pid="3" name="Creator">
    <vt:lpwstr>PDFium</vt:lpwstr>
  </property>
  <property fmtid="{D5CDD505-2E9C-101B-9397-08002B2CF9AE}" pid="4" name="LastSaved">
    <vt:filetime>2025-07-03T00:00:00Z</vt:filetime>
  </property>
  <property fmtid="{D5CDD505-2E9C-101B-9397-08002B2CF9AE}" pid="5" name="Producer">
    <vt:lpwstr>PDFium</vt:lpwstr>
  </property>
</Properties>
</file>