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6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8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4" r:id="rId2"/>
    <p:sldMasterId id="2147483705" r:id="rId3"/>
    <p:sldMasterId id="2147483708" r:id="rId4"/>
    <p:sldMasterId id="2147483725" r:id="rId5"/>
    <p:sldMasterId id="2147483774" r:id="rId6"/>
    <p:sldMasterId id="2147483776" r:id="rId7"/>
    <p:sldMasterId id="2147483829" r:id="rId8"/>
    <p:sldMasterId id="2147483843" r:id="rId9"/>
  </p:sldMasterIdLst>
  <p:notesMasterIdLst>
    <p:notesMasterId r:id="rId31"/>
  </p:notesMasterIdLst>
  <p:sldIdLst>
    <p:sldId id="376" r:id="rId10"/>
    <p:sldId id="256" r:id="rId11"/>
    <p:sldId id="377" r:id="rId12"/>
    <p:sldId id="378" r:id="rId13"/>
    <p:sldId id="343" r:id="rId14"/>
    <p:sldId id="284" r:id="rId15"/>
    <p:sldId id="379" r:id="rId16"/>
    <p:sldId id="282" r:id="rId17"/>
    <p:sldId id="344" r:id="rId18"/>
    <p:sldId id="269" r:id="rId19"/>
    <p:sldId id="340" r:id="rId20"/>
    <p:sldId id="341" r:id="rId21"/>
    <p:sldId id="345" r:id="rId22"/>
    <p:sldId id="348" r:id="rId23"/>
    <p:sldId id="347" r:id="rId24"/>
    <p:sldId id="346" r:id="rId25"/>
    <p:sldId id="350" r:id="rId26"/>
    <p:sldId id="352" r:id="rId27"/>
    <p:sldId id="382" r:id="rId28"/>
    <p:sldId id="354" r:id="rId29"/>
    <p:sldId id="35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7" autoAdjust="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42E9-9FD7-4507-9EA4-548759C41A11}" type="datetimeFigureOut">
              <a:rPr lang="fr-FR" smtClean="0"/>
              <a:t>10/07/2021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656DE-CA0C-46EE-BFDB-B24D23C5705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1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98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8" y="1338738"/>
            <a:ext cx="1933745" cy="41839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992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73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6120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450975"/>
            <a:ext cx="1807703" cy="393382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419668"/>
            <a:ext cx="1145391" cy="2032635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5" y="2237185"/>
            <a:ext cx="1339199" cy="2387124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9959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485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717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10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47521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11350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17518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39009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70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6387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17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6966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6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6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636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19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706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581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71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8289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861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638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841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41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951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4296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424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8152968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60814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66141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8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36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95798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08062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111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331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90482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67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14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77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5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3036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82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60893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564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0228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330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070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0849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48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22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69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420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418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935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899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2637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96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1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905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581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60733"/>
            <a:ext cx="10515600" cy="45245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1449859" y="182249"/>
            <a:ext cx="374307" cy="328295"/>
          </a:xfrm>
          <a:prstGeom prst="rect">
            <a:avLst/>
          </a:prstGeom>
        </p:spPr>
        <p:txBody>
          <a:bodyPr vert="horz" wrap="none" lIns="121904" tIns="60952" rIns="121904" bIns="60952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pPr algn="l"/>
              <a:t>‹#›</a:t>
            </a:fld>
            <a:endParaRPr lang="en-US" sz="12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2058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588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268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884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587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232935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196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715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736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009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159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856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123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60733"/>
            <a:ext cx="10515600" cy="45245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1449859" y="182249"/>
            <a:ext cx="374307" cy="328295"/>
          </a:xfrm>
          <a:prstGeom prst="rect">
            <a:avLst/>
          </a:prstGeom>
        </p:spPr>
        <p:txBody>
          <a:bodyPr vert="horz" wrap="none" lIns="121904" tIns="60952" rIns="121904" bIns="60952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pPr algn="l"/>
              <a:t>‹#›</a:t>
            </a:fld>
            <a:endParaRPr lang="en-US" sz="12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6602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71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7492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26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0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004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500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1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35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31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07406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11032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848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13536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151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73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0644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212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693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450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0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891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286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822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075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60733"/>
            <a:ext cx="10515600" cy="45245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1449859" y="182249"/>
            <a:ext cx="374307" cy="328295"/>
          </a:xfrm>
          <a:prstGeom prst="rect">
            <a:avLst/>
          </a:prstGeom>
        </p:spPr>
        <p:txBody>
          <a:bodyPr vert="horz" wrap="none" lIns="121904" tIns="60952" rIns="121904" bIns="60952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pPr algn="l"/>
              <a:t>‹#›</a:t>
            </a:fld>
            <a:endParaRPr lang="en-US" sz="12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7741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03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38065" y="668224"/>
            <a:ext cx="5568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2596420" y="1326579"/>
            <a:ext cx="4251291" cy="4251291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1208596" y="1940210"/>
            <a:ext cx="1910472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3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64814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38065" y="668224"/>
            <a:ext cx="5568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2596420" y="1326579"/>
            <a:ext cx="4251291" cy="4251291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1208596" y="1940210"/>
            <a:ext cx="1910472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774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6232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86499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86765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25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315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602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8066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0609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8" y="1338738"/>
            <a:ext cx="1933745" cy="41839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606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3958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073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6232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86499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86765" y="1861025"/>
            <a:ext cx="2304256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2475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450975"/>
            <a:ext cx="1807703" cy="393382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12" hasCustomPrompt="1"/>
          </p:nvPr>
        </p:nvSpPr>
        <p:spPr>
          <a:xfrm>
            <a:off x="3280606" y="2419668"/>
            <a:ext cx="1145391" cy="2032635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13" hasCustomPrompt="1"/>
          </p:nvPr>
        </p:nvSpPr>
        <p:spPr>
          <a:xfrm>
            <a:off x="7703345" y="2237185"/>
            <a:ext cx="1339199" cy="2387124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7679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71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185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930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47521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11350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17518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39009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6922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592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271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6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6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2056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00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25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511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94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31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410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809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286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625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922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179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195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09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90022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40539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00944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261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650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7626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81143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7506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46361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685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86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628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58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64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964195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732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40091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5109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5884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735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253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056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040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rgbClr val="FFFFFF"/>
                </a:solidFill>
              </a:rPr>
              <a:pPr algn="ctr"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8529861" y="6479395"/>
            <a:ext cx="2228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FFFF"/>
                </a:solidFill>
              </a:rPr>
              <a:t>MASSIVE X presentation to DesignBall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11065790" y="6499388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418028" y="6496789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11799685" y="6507787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11333340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10946476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11720203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28820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4893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675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134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7656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065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006922" y="1011691"/>
            <a:ext cx="2111989" cy="4572000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pct60">
            <a:fgClr>
              <a:srgbClr val="FFFFFF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6419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01901E-6 -2.77778E-6 L 4.01901E-6 0.07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107787" y="-604685"/>
            <a:ext cx="3853361" cy="834169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392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818160" y="-1235531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1205965" y="3238364"/>
            <a:ext cx="308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140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0881" y="6278530"/>
            <a:ext cx="415231" cy="393204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978467" y="1748890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64106" y="1950673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364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192989" y="1624774"/>
            <a:ext cx="1728880" cy="37464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873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hyperlink" Target="https://www.facebook.com" TargetMode="Externa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47" Type="http://schemas.openxmlformats.org/officeDocument/2006/relationships/slideLayout" Target="../slideLayouts/slideLayout89.xml"/><Relationship Id="rId50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8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45" Type="http://schemas.openxmlformats.org/officeDocument/2006/relationships/slideLayout" Target="../slideLayouts/slideLayout87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49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slideLayout" Target="../slideLayouts/slideLayout85.xml"/><Relationship Id="rId48" Type="http://schemas.openxmlformats.org/officeDocument/2006/relationships/theme" Target="../theme/theme5.xml"/><Relationship Id="rId8" Type="http://schemas.openxmlformats.org/officeDocument/2006/relationships/slideLayout" Target="../slideLayouts/slideLayout50.xml"/><Relationship Id="rId51" Type="http://schemas.openxmlformats.org/officeDocument/2006/relationships/hyperlink" Target="https://www.facebook.com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9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12.xml"/><Relationship Id="rId34" Type="http://schemas.openxmlformats.org/officeDocument/2006/relationships/slideLayout" Target="../slideLayouts/slideLayout125.xml"/><Relationship Id="rId42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8.xml"/><Relationship Id="rId50" Type="http://schemas.openxmlformats.org/officeDocument/2006/relationships/slideLayout" Target="../slideLayouts/slideLayout141.xml"/><Relationship Id="rId55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33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9.xml"/><Relationship Id="rId46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20.xml"/><Relationship Id="rId41" Type="http://schemas.openxmlformats.org/officeDocument/2006/relationships/slideLayout" Target="../slideLayouts/slideLayout132.xml"/><Relationship Id="rId54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32" Type="http://schemas.openxmlformats.org/officeDocument/2006/relationships/slideLayout" Target="../slideLayouts/slideLayout123.xml"/><Relationship Id="rId37" Type="http://schemas.openxmlformats.org/officeDocument/2006/relationships/slideLayout" Target="../slideLayouts/slideLayout128.xml"/><Relationship Id="rId40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6.xml"/><Relationship Id="rId53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9.xml"/><Relationship Id="rId36" Type="http://schemas.openxmlformats.org/officeDocument/2006/relationships/slideLayout" Target="../slideLayouts/slideLayout127.xml"/><Relationship Id="rId4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31" Type="http://schemas.openxmlformats.org/officeDocument/2006/relationships/slideLayout" Target="../slideLayouts/slideLayout122.xml"/><Relationship Id="rId44" Type="http://schemas.openxmlformats.org/officeDocument/2006/relationships/slideLayout" Target="../slideLayouts/slideLayout135.xml"/><Relationship Id="rId52" Type="http://schemas.openxmlformats.org/officeDocument/2006/relationships/theme" Target="../theme/theme7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Relationship Id="rId30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6.xml"/><Relationship Id="rId43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99.xml"/><Relationship Id="rId51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hyperlink" Target="https://www.facebook.com" TargetMode="External"/><Relationship Id="rId2" Type="http://schemas.openxmlformats.org/officeDocument/2006/relationships/slideLayout" Target="../slideLayouts/slideLayout144.xml"/><Relationship Id="rId16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304C-FEAF-45E9-9E27-E4EF7EED2A9C}"/>
              </a:ext>
            </a:extLst>
          </p:cNvPr>
          <p:cNvSpPr txBox="1">
            <a:spLocks/>
          </p:cNvSpPr>
          <p:nvPr userDrawn="1"/>
        </p:nvSpPr>
        <p:spPr>
          <a:xfrm>
            <a:off x="588384" y="6067693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8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CC0255-649E-4FB7-87E4-9FECDC1C9A13}"/>
              </a:ext>
            </a:extLst>
          </p:cNvPr>
          <p:cNvSpPr/>
          <p:nvPr userDrawn="1"/>
        </p:nvSpPr>
        <p:spPr>
          <a:xfrm>
            <a:off x="441491" y="6000330"/>
            <a:ext cx="423379" cy="4385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9192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C68834-A1FA-4010-BBBA-27A5EEF2171A}"/>
              </a:ext>
            </a:extLst>
          </p:cNvPr>
          <p:cNvSpPr txBox="1">
            <a:spLocks/>
          </p:cNvSpPr>
          <p:nvPr userDrawn="1"/>
        </p:nvSpPr>
        <p:spPr>
          <a:xfrm>
            <a:off x="588384" y="6067693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8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BE2992-2616-4277-9EDE-33774BBD924E}"/>
              </a:ext>
            </a:extLst>
          </p:cNvPr>
          <p:cNvSpPr/>
          <p:nvPr userDrawn="1"/>
        </p:nvSpPr>
        <p:spPr>
          <a:xfrm>
            <a:off x="441491" y="6000330"/>
            <a:ext cx="423379" cy="4385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2034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54E2A37-0CD6-4637-B21F-CE8436D28B9A}"/>
              </a:ext>
            </a:extLst>
          </p:cNvPr>
          <p:cNvSpPr txBox="1">
            <a:spLocks/>
          </p:cNvSpPr>
          <p:nvPr userDrawn="1"/>
        </p:nvSpPr>
        <p:spPr>
          <a:xfrm>
            <a:off x="588384" y="6067693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8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B3FB42-8580-489E-83B3-9D6864DB3D07}"/>
              </a:ext>
            </a:extLst>
          </p:cNvPr>
          <p:cNvSpPr/>
          <p:nvPr userDrawn="1"/>
        </p:nvSpPr>
        <p:spPr>
          <a:xfrm>
            <a:off x="441491" y="6000330"/>
            <a:ext cx="423379" cy="4385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8390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F0EA5-FF61-476D-88FD-8D367387415A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84A796-45B4-484C-A445-A5C7C1D66CE4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BCB83-4239-443E-8BA9-E372468EC5F7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2675F-AF85-41C2-A845-D58E2B1DB7A4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1F6EB6-D3E9-45C4-9AC5-70FC1E1568F3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71D1110-6C7F-4E55-B042-38756E04A837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17596E-B7AB-45C8-A0DC-A3BA7E1232B9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14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959962D-24BB-46F4-9785-C759E6016021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37377-918B-408C-91B7-42DE05E1447C}"/>
              </a:ext>
            </a:extLst>
          </p:cNvPr>
          <p:cNvSpPr txBox="1"/>
          <p:nvPr/>
        </p:nvSpPr>
        <p:spPr>
          <a:xfrm>
            <a:off x="8529861" y="6479395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A4A232-EA43-4B7D-8C6D-7EBF12D0E3DE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17" name="Rectangle 16">
              <a:hlinkClick r:id="rId18"/>
              <a:extLst>
                <a:ext uri="{FF2B5EF4-FFF2-40B4-BE49-F238E27FC236}">
                  <a16:creationId xmlns:a16="http://schemas.microsoft.com/office/drawing/2014/main" id="{C893C5BD-225D-4A4E-B364-BF9A6447D558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ectangle 17">
              <a:hlinkClick r:id="rId19"/>
              <a:extLst>
                <a:ext uri="{FF2B5EF4-FFF2-40B4-BE49-F238E27FC236}">
                  <a16:creationId xmlns:a16="http://schemas.microsoft.com/office/drawing/2014/main" id="{B1E9C452-712B-4CAF-8F5E-3604C3D6C149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hlinkClick r:id="rId20"/>
              <a:extLst>
                <a:ext uri="{FF2B5EF4-FFF2-40B4-BE49-F238E27FC236}">
                  <a16:creationId xmlns:a16="http://schemas.microsoft.com/office/drawing/2014/main" id="{BBF72A39-138C-4AC8-8EE5-6DE39663A06E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7A96434-737F-48F7-8DD6-72C779219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301DEEB-1848-4675-B267-6D38E88F8C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D4499468-8436-4C2E-855A-9E0E1F13E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19DB41-B18A-4512-8D8E-2C9E97D6FE85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3844B7-3F8D-481F-B198-E896FCCDE0F9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BAB7FE-2F00-4A48-A142-19E438C4F143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25197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8529861" y="6479395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49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0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1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D416066-EB3F-47A2-9F64-DB24BF5892F0}"/>
              </a:ext>
            </a:extLst>
          </p:cNvPr>
          <p:cNvSpPr txBox="1">
            <a:spLocks/>
          </p:cNvSpPr>
          <p:nvPr userDrawn="1"/>
        </p:nvSpPr>
        <p:spPr>
          <a:xfrm>
            <a:off x="588384" y="6067693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8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31CAAE-6FCD-4239-81FC-50FBE8388FD6}"/>
              </a:ext>
            </a:extLst>
          </p:cNvPr>
          <p:cNvSpPr/>
          <p:nvPr userDrawn="1"/>
        </p:nvSpPr>
        <p:spPr>
          <a:xfrm>
            <a:off x="441491" y="6000330"/>
            <a:ext cx="423379" cy="4385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14205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  <p:sldLayoutId id="2147483761" r:id="rId35"/>
    <p:sldLayoutId id="2147483762" r:id="rId36"/>
    <p:sldLayoutId id="2147483763" r:id="rId37"/>
    <p:sldLayoutId id="2147483764" r:id="rId38"/>
    <p:sldLayoutId id="2147483765" r:id="rId39"/>
    <p:sldLayoutId id="2147483766" r:id="rId40"/>
    <p:sldLayoutId id="2147483767" r:id="rId41"/>
    <p:sldLayoutId id="2147483768" r:id="rId42"/>
    <p:sldLayoutId id="2147483769" r:id="rId43"/>
    <p:sldLayoutId id="2147483770" r:id="rId44"/>
    <p:sldLayoutId id="2147483771" r:id="rId45"/>
    <p:sldLayoutId id="2147483772" r:id="rId46"/>
    <p:sldLayoutId id="2147483773" r:id="rId47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7B71-D4F9-4424-ABFD-72236851E8E6}"/>
              </a:ext>
            </a:extLst>
          </p:cNvPr>
          <p:cNvSpPr txBox="1">
            <a:spLocks/>
          </p:cNvSpPr>
          <p:nvPr userDrawn="1"/>
        </p:nvSpPr>
        <p:spPr>
          <a:xfrm>
            <a:off x="588384" y="6067693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8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B29335-485E-435E-B7F0-03334B669302}"/>
              </a:ext>
            </a:extLst>
          </p:cNvPr>
          <p:cNvSpPr/>
          <p:nvPr userDrawn="1"/>
        </p:nvSpPr>
        <p:spPr>
          <a:xfrm>
            <a:off x="441491" y="6000330"/>
            <a:ext cx="423379" cy="4385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2586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57" r:id="rId2"/>
  </p:sldLayoutIdLst>
  <p:txStyles>
    <p:titleStyle>
      <a:lvl1pPr algn="l" defTabSz="4571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77" indent="-114277" algn="l" defTabSz="4571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86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940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94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049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8529861" y="6479395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53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4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5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5746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2F761D-1935-4935-95F7-9206AE98555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5DA28-8572-4D50-A075-CF2D757A44D6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1BC5E-B5C6-479F-809B-486A3DA5DD5D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4F8B7-2BF6-46FA-AAB5-C3E6888F4DE1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38B5E2-FC44-43BE-B94C-36293F1C8964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6DA22-4CBE-46AD-9ABF-61BBF9870D71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F6A3E8-833E-4B89-B76B-245767437B25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14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DD6C2F-6884-45C8-8C56-D8DDE2BA9052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2695F8-4A34-4E35-8B86-9F5244152C11}"/>
              </a:ext>
            </a:extLst>
          </p:cNvPr>
          <p:cNvSpPr txBox="1"/>
          <p:nvPr/>
        </p:nvSpPr>
        <p:spPr>
          <a:xfrm>
            <a:off x="8529861" y="6479395"/>
            <a:ext cx="2408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FC3796-AF5D-41D1-8EC9-1E338EFEBE43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17" name="Rectangle 16">
              <a:hlinkClick r:id="rId15"/>
              <a:extLst>
                <a:ext uri="{FF2B5EF4-FFF2-40B4-BE49-F238E27FC236}">
                  <a16:creationId xmlns:a16="http://schemas.microsoft.com/office/drawing/2014/main" id="{7D4B7317-ECED-47F6-A000-B802028AB030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ectangle 17">
              <a:hlinkClick r:id="rId16"/>
              <a:extLst>
                <a:ext uri="{FF2B5EF4-FFF2-40B4-BE49-F238E27FC236}">
                  <a16:creationId xmlns:a16="http://schemas.microsoft.com/office/drawing/2014/main" id="{5F3D3267-941B-4CA8-AFA1-944C19AA967D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hlinkClick r:id="rId17"/>
              <a:extLst>
                <a:ext uri="{FF2B5EF4-FFF2-40B4-BE49-F238E27FC236}">
                  <a16:creationId xmlns:a16="http://schemas.microsoft.com/office/drawing/2014/main" id="{109FB34C-13AF-4E20-AF31-CCA95B2D6A92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8A66F23-DA2E-41C3-9CE3-5C9481A01C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E2B04B8-F006-4A7D-AFFF-D3A120FA5B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97602B2-DDC1-480A-AA20-F1A4A9D6A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3024DC-DD9F-44BE-82E2-027484538BD1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D0E1B4-C002-4D41-82A9-ECB5F9BFFFEE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AE222F-05C5-4416-A951-8094BEE7AF42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91773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FD9F-EDAB-440B-B3F9-4EBA6FF59D5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0.png"/><Relationship Id="rId7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f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f.fr/_media/users/ylg/crypto.pdf" TargetMode="External"/><Relationship Id="rId2" Type="http://schemas.openxmlformats.org/officeDocument/2006/relationships/hyperlink" Target="https://libres.uncg.edu/ir/asu/f/Metzgar,%20Ciscily%20Spring%202017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FF0BE77-F02F-424B-AB87-2712E755D5F2}"/>
              </a:ext>
            </a:extLst>
          </p:cNvPr>
          <p:cNvSpPr/>
          <p:nvPr/>
        </p:nvSpPr>
        <p:spPr>
          <a:xfrm>
            <a:off x="4093228" y="1397191"/>
            <a:ext cx="3967723" cy="3967723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4884121" y="2217121"/>
            <a:ext cx="2423759" cy="242375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991741-79E0-475F-8761-F88CCBE9B1AF}"/>
              </a:ext>
            </a:extLst>
          </p:cNvPr>
          <p:cNvSpPr txBox="1"/>
          <p:nvPr/>
        </p:nvSpPr>
        <p:spPr>
          <a:xfrm>
            <a:off x="3735418" y="2145332"/>
            <a:ext cx="4721165" cy="27387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7197" dirty="0">
                <a:solidFill>
                  <a:schemeClr val="accent3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RSA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4762933" y="2095933"/>
            <a:ext cx="2666135" cy="2666135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4629626" y="1962626"/>
            <a:ext cx="2932748" cy="2932748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4482989" y="1815989"/>
            <a:ext cx="3226023" cy="3226023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59C5CE-6B40-4A45-B958-EFF6A902CC28}"/>
              </a:ext>
            </a:extLst>
          </p:cNvPr>
          <p:cNvSpPr txBox="1"/>
          <p:nvPr/>
        </p:nvSpPr>
        <p:spPr>
          <a:xfrm>
            <a:off x="3972989" y="2002073"/>
            <a:ext cx="420820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ko-KR" sz="3999" dirty="0">
                <a:latin typeface="Open Sans Extrabold" panose="020B0906030804020204"/>
                <a:cs typeface="Arial" pitchFamily="34" charset="0"/>
              </a:rPr>
              <a:t>Cryptosystème</a:t>
            </a:r>
            <a:endParaRPr lang="en-US" sz="3999" dirty="0">
              <a:latin typeface="Open Sans Extrabold" panose="020B0906030804020204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87CF2-62F3-44B8-999D-443E407272B8}"/>
              </a:ext>
            </a:extLst>
          </p:cNvPr>
          <p:cNvSpPr txBox="1"/>
          <p:nvPr/>
        </p:nvSpPr>
        <p:spPr>
          <a:xfrm>
            <a:off x="1418509" y="3283911"/>
            <a:ext cx="1596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Présenté</a:t>
            </a:r>
            <a:r>
              <a:rPr lang="fr-FR" sz="20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F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F76658-3AC8-42EF-A195-C01496C403BC}"/>
              </a:ext>
            </a:extLst>
          </p:cNvPr>
          <p:cNvSpPr txBox="1"/>
          <p:nvPr/>
        </p:nvSpPr>
        <p:spPr>
          <a:xfrm>
            <a:off x="9369915" y="3283911"/>
            <a:ext cx="1517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Encadré par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DB6BC8-3945-4749-B299-F14B9F2B0D41}"/>
              </a:ext>
            </a:extLst>
          </p:cNvPr>
          <p:cNvSpPr txBox="1"/>
          <p:nvPr/>
        </p:nvSpPr>
        <p:spPr>
          <a:xfrm>
            <a:off x="1239847" y="3659250"/>
            <a:ext cx="204575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699" dirty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Anas Dorbani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9744A-DAE1-44E0-B532-3E35D0A7C96F}"/>
              </a:ext>
            </a:extLst>
          </p:cNvPr>
          <p:cNvSpPr txBox="1"/>
          <p:nvPr/>
        </p:nvSpPr>
        <p:spPr>
          <a:xfrm>
            <a:off x="8098737" y="3713104"/>
            <a:ext cx="406034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699" dirty="0">
                <a:latin typeface="+mj-lt"/>
              </a:rPr>
              <a:t>Mr. ID BEN ADDI LHASSANE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9528D-ADC9-4D09-ABE2-2A467044B239}"/>
              </a:ext>
            </a:extLst>
          </p:cNvPr>
          <p:cNvSpPr txBox="1"/>
          <p:nvPr/>
        </p:nvSpPr>
        <p:spPr>
          <a:xfrm>
            <a:off x="895810" y="230646"/>
            <a:ext cx="1036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Thème : </a:t>
            </a:r>
            <a:r>
              <a:rPr lang="fr-FR" sz="5400" dirty="0">
                <a:solidFill>
                  <a:schemeClr val="accent3"/>
                </a:solidFill>
              </a:rPr>
              <a:t>Enjeux Sociétaux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CF373-EC45-49F6-8078-631A2448FDFF}"/>
              </a:ext>
            </a:extLst>
          </p:cNvPr>
          <p:cNvSpPr txBox="1"/>
          <p:nvPr/>
        </p:nvSpPr>
        <p:spPr>
          <a:xfrm>
            <a:off x="7727698" y="6302477"/>
            <a:ext cx="42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Beni </a:t>
            </a:r>
            <a:r>
              <a:rPr lang="en-US" dirty="0" err="1"/>
              <a:t>Mellal</a:t>
            </a:r>
            <a:r>
              <a:rPr lang="en-US" dirty="0"/>
              <a:t>-Lycée technique Mohammed V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6A6A9-1171-4F45-B769-1802FEE145F2}"/>
              </a:ext>
            </a:extLst>
          </p:cNvPr>
          <p:cNvSpPr txBox="1"/>
          <p:nvPr/>
        </p:nvSpPr>
        <p:spPr>
          <a:xfrm>
            <a:off x="4663182" y="1190200"/>
            <a:ext cx="282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</a:rPr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22877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3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4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7" dur="3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8" dur="3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24" grpId="0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24" grpId="0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BABD65-4593-49C2-AFD2-30D1DF3B21BB}"/>
              </a:ext>
            </a:extLst>
          </p:cNvPr>
          <p:cNvSpPr/>
          <p:nvPr/>
        </p:nvSpPr>
        <p:spPr>
          <a:xfrm>
            <a:off x="8505142" y="1861025"/>
            <a:ext cx="3268168" cy="3939540"/>
          </a:xfrm>
          <a:prstGeom prst="roundRect">
            <a:avLst>
              <a:gd name="adj" fmla="val 1286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78254" y="4463595"/>
            <a:ext cx="1920213" cy="2130811"/>
            <a:chOff x="251520" y="3350185"/>
            <a:chExt cx="1656184" cy="1598108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</a:rPr>
                  <a:t>Ron Rivest</a:t>
                </a:r>
                <a:endParaRPr lang="fr-FR" sz="1867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1600" dirty="0">
                    <a:solidFill>
                      <a:schemeClr val="accent3"/>
                    </a:solidFill>
                    <a:cs typeface="Arial" pitchFamily="34" charset="0"/>
                  </a:rPr>
                  <a:t>Informatique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4048046"/>
              <a:ext cx="165618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3"/>
                  </a:solidFill>
                </a:rPr>
                <a:t>Né le </a:t>
              </a:r>
              <a:r>
                <a:rPr lang="fr-FR" sz="1600" dirty="0">
                  <a:solidFill>
                    <a:schemeClr val="accent1"/>
                  </a:solidFill>
                </a:rPr>
                <a:t>6</a:t>
              </a:r>
              <a:r>
                <a:rPr lang="fr-FR" sz="1600" dirty="0">
                  <a:solidFill>
                    <a:schemeClr val="accent3"/>
                  </a:solidFill>
                </a:rPr>
                <a:t> mai </a:t>
              </a:r>
              <a:r>
                <a:rPr lang="fr-FR" sz="1600" dirty="0">
                  <a:solidFill>
                    <a:schemeClr val="accent1"/>
                  </a:solidFill>
                </a:rPr>
                <a:t>1947</a:t>
              </a:r>
              <a:r>
                <a:rPr lang="fr-FR" dirty="0">
                  <a:solidFill>
                    <a:schemeClr val="accent3"/>
                  </a:solidFill>
                </a:rPr>
                <a:t> à  Schenectady dans </a:t>
              </a:r>
              <a:r>
                <a:rPr lang="fr-FR" dirty="0">
                  <a:solidFill>
                    <a:schemeClr val="accent1"/>
                  </a:solidFill>
                </a:rPr>
                <a:t>l'État de New York</a:t>
              </a:r>
              <a:endParaRPr lang="fr-FR" altLang="ko-KR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78518" y="4446927"/>
            <a:ext cx="2030335" cy="1590586"/>
            <a:chOff x="251519" y="3342185"/>
            <a:chExt cx="1656183" cy="543459"/>
          </a:xfrm>
        </p:grpSpPr>
        <p:grpSp>
          <p:nvGrpSpPr>
            <p:cNvPr id="14" name="Group 13"/>
            <p:cNvGrpSpPr/>
            <p:nvPr/>
          </p:nvGrpSpPr>
          <p:grpSpPr>
            <a:xfrm>
              <a:off x="251519" y="3342185"/>
              <a:ext cx="1656183" cy="306092"/>
              <a:chOff x="3779910" y="3319771"/>
              <a:chExt cx="1584177" cy="306092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779910" y="3319771"/>
                <a:ext cx="1584177" cy="125151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</a:rPr>
                  <a:t>Adi Shamir</a:t>
                </a:r>
                <a:endParaRPr lang="fr-FR" sz="1867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779910" y="3463427"/>
                <a:ext cx="1584177" cy="162436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1600" dirty="0">
                    <a:solidFill>
                      <a:schemeClr val="accent3"/>
                    </a:solidFill>
                  </a:rPr>
                  <a:t>Sciences de </a:t>
                </a:r>
              </a:p>
              <a:p>
                <a:pPr marL="0" indent="0" algn="ctr">
                  <a:buNone/>
                </a:pPr>
                <a:r>
                  <a:rPr lang="fr-FR" sz="1600" dirty="0">
                    <a:solidFill>
                      <a:schemeClr val="accent3"/>
                    </a:solidFill>
                  </a:rPr>
                  <a:t>l'information</a:t>
                </a:r>
                <a:endParaRPr lang="fr-FR" sz="16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19" y="3685843"/>
              <a:ext cx="1656183" cy="19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600" dirty="0">
                  <a:solidFill>
                    <a:schemeClr val="accent3"/>
                  </a:solidFill>
                  <a:cs typeface="Arial" pitchFamily="34" charset="0"/>
                </a:rPr>
                <a:t>Né le </a:t>
              </a:r>
              <a:r>
                <a:rPr lang="fr-FR" altLang="ko-KR" sz="1600" dirty="0">
                  <a:solidFill>
                    <a:schemeClr val="tx2"/>
                  </a:solidFill>
                  <a:cs typeface="Arial" pitchFamily="34" charset="0"/>
                </a:rPr>
                <a:t>6</a:t>
              </a:r>
              <a:r>
                <a:rPr lang="fr-FR" altLang="ko-KR" sz="1600" dirty="0">
                  <a:solidFill>
                    <a:schemeClr val="accent3"/>
                  </a:solidFill>
                  <a:cs typeface="Arial" pitchFamily="34" charset="0"/>
                </a:rPr>
                <a:t> juillet </a:t>
              </a:r>
              <a:r>
                <a:rPr lang="fr-FR" altLang="ko-KR" sz="1600" dirty="0">
                  <a:solidFill>
                    <a:schemeClr val="tx2"/>
                  </a:solidFill>
                  <a:cs typeface="Arial" pitchFamily="34" charset="0"/>
                </a:rPr>
                <a:t>1952</a:t>
              </a:r>
              <a:r>
                <a:rPr lang="fr-FR" altLang="ko-KR" sz="1600" dirty="0">
                  <a:solidFill>
                    <a:schemeClr val="accent3"/>
                  </a:solidFill>
                  <a:cs typeface="Arial" pitchFamily="34" charset="0"/>
                </a:rPr>
                <a:t> à </a:t>
              </a:r>
              <a:r>
                <a:rPr lang="fr-FR" altLang="ko-KR" sz="1600" dirty="0">
                  <a:solidFill>
                    <a:schemeClr val="tx2"/>
                  </a:solidFill>
                  <a:cs typeface="Arial" pitchFamily="34" charset="0"/>
                </a:rPr>
                <a:t>Tel Aviv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1244" y="4463594"/>
            <a:ext cx="2228890" cy="1820140"/>
            <a:chOff x="241361" y="3350185"/>
            <a:chExt cx="1666343" cy="927240"/>
          </a:xfrm>
        </p:grpSpPr>
        <p:grpSp>
          <p:nvGrpSpPr>
            <p:cNvPr id="19" name="Group 18"/>
            <p:cNvGrpSpPr/>
            <p:nvPr/>
          </p:nvGrpSpPr>
          <p:grpSpPr>
            <a:xfrm>
              <a:off x="241361" y="3350185"/>
              <a:ext cx="1666343" cy="351840"/>
              <a:chOff x="3770193" y="3327771"/>
              <a:chExt cx="1593895" cy="351840"/>
            </a:xfrm>
            <a:noFill/>
          </p:grpSpPr>
          <p:sp>
            <p:nvSpPr>
              <p:cNvPr id="2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167154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</a:rPr>
                  <a:t>Leonard Adleman</a:t>
                </a:r>
                <a:endParaRPr lang="fr-FR" sz="1867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 Placeholder 18"/>
              <p:cNvSpPr txBox="1">
                <a:spLocks/>
              </p:cNvSpPr>
              <p:nvPr/>
            </p:nvSpPr>
            <p:spPr>
              <a:xfrm>
                <a:off x="3770193" y="3498718"/>
                <a:ext cx="1584177" cy="180893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1600" dirty="0">
                    <a:solidFill>
                      <a:schemeClr val="accent3"/>
                    </a:solidFill>
                    <a:cs typeface="Arial" pitchFamily="34" charset="0"/>
                  </a:rPr>
                  <a:t>informatique</a:t>
                </a:r>
              </a:p>
            </p:txBody>
          </p:sp>
        </p:grpSp>
        <p:sp>
          <p:nvSpPr>
            <p:cNvPr id="20" name="TextBox 19" descr="né le 31 décembre 1945"/>
            <p:cNvSpPr txBox="1"/>
            <p:nvPr/>
          </p:nvSpPr>
          <p:spPr>
            <a:xfrm>
              <a:off x="251521" y="3854088"/>
              <a:ext cx="1656183" cy="42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3"/>
                  </a:solidFill>
                </a:rPr>
                <a:t>Né le </a:t>
              </a:r>
              <a:r>
                <a:rPr lang="fr-FR" sz="1600" dirty="0">
                  <a:solidFill>
                    <a:schemeClr val="accent1"/>
                  </a:solidFill>
                </a:rPr>
                <a:t>31</a:t>
              </a:r>
              <a:r>
                <a:rPr lang="fr-FR" sz="1600" dirty="0">
                  <a:solidFill>
                    <a:schemeClr val="accent3"/>
                  </a:solidFill>
                </a:rPr>
                <a:t> décembre </a:t>
              </a:r>
              <a:r>
                <a:rPr lang="fr-FR" sz="1600" dirty="0">
                  <a:solidFill>
                    <a:schemeClr val="accent1"/>
                  </a:solidFill>
                </a:rPr>
                <a:t>1945</a:t>
              </a:r>
            </a:p>
            <a:p>
              <a:pPr algn="ctr"/>
              <a:r>
                <a:rPr lang="fr-FR" sz="1600" dirty="0">
                  <a:solidFill>
                    <a:schemeClr val="accent3"/>
                  </a:solidFill>
                </a:rPr>
                <a:t>en</a:t>
              </a:r>
              <a:r>
                <a:rPr lang="fr-FR" sz="1600" dirty="0">
                  <a:solidFill>
                    <a:schemeClr val="accent1"/>
                  </a:solidFill>
                </a:rPr>
                <a:t> Californie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10154" y="1971749"/>
            <a:ext cx="318115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R.S.A. signifie </a:t>
            </a:r>
            <a:r>
              <a:rPr lang="fr-FR" b="1" dirty="0">
                <a:solidFill>
                  <a:schemeClr val="bg1"/>
                </a:solidFill>
              </a:rPr>
              <a:t>R</a:t>
            </a:r>
            <a:r>
              <a:rPr lang="fr-FR" dirty="0">
                <a:solidFill>
                  <a:schemeClr val="bg1"/>
                </a:solidFill>
              </a:rPr>
              <a:t>ivest-</a:t>
            </a:r>
            <a:r>
              <a:rPr lang="fr-FR" b="1" dirty="0">
                <a:solidFill>
                  <a:schemeClr val="bg1"/>
                </a:solidFill>
              </a:rPr>
              <a:t>S</a:t>
            </a:r>
            <a:r>
              <a:rPr lang="fr-FR" dirty="0">
                <a:solidFill>
                  <a:schemeClr val="bg1"/>
                </a:solidFill>
              </a:rPr>
              <a:t>hamir-</a:t>
            </a:r>
            <a:r>
              <a:rPr lang="fr-FR" b="1" dirty="0">
                <a:solidFill>
                  <a:schemeClr val="bg1"/>
                </a:solidFill>
              </a:rPr>
              <a:t>A</a:t>
            </a:r>
            <a:r>
              <a:rPr lang="fr-FR" dirty="0">
                <a:solidFill>
                  <a:schemeClr val="bg1"/>
                </a:solidFill>
              </a:rPr>
              <a:t>dleman, en l'honneur de ses inventeurs qui l'ont créé en </a:t>
            </a:r>
            <a:r>
              <a:rPr lang="fr-FR" dirty="0">
                <a:solidFill>
                  <a:srgbClr val="FF0000"/>
                </a:solidFill>
              </a:rPr>
              <a:t>1977</a:t>
            </a:r>
            <a:r>
              <a:rPr lang="fr-FR" dirty="0">
                <a:solidFill>
                  <a:schemeClr val="bg1"/>
                </a:solidFill>
              </a:rPr>
              <a:t>. </a:t>
            </a:r>
          </a:p>
          <a:p>
            <a:r>
              <a:rPr lang="fr-FR" dirty="0">
                <a:solidFill>
                  <a:schemeClr val="bg1"/>
                </a:solidFill>
              </a:rPr>
              <a:t>Le brevet de cet algorithme appartenait jusqu'au </a:t>
            </a:r>
            <a:r>
              <a:rPr lang="fr-FR" dirty="0">
                <a:solidFill>
                  <a:srgbClr val="FF0000"/>
                </a:solidFill>
              </a:rPr>
              <a:t>6</a:t>
            </a:r>
          </a:p>
          <a:p>
            <a:r>
              <a:rPr lang="fr-FR" dirty="0">
                <a:solidFill>
                  <a:srgbClr val="FF0000"/>
                </a:solidFill>
              </a:rPr>
              <a:t>Septembre 2000</a:t>
            </a:r>
            <a:r>
              <a:rPr lang="fr-FR" dirty="0">
                <a:solidFill>
                  <a:schemeClr val="bg1"/>
                </a:solidFill>
              </a:rPr>
              <a:t> à la société américaine RSA Data Security, qui fait maintenant partie de Security</a:t>
            </a:r>
          </a:p>
          <a:p>
            <a:r>
              <a:rPr lang="fr-FR" dirty="0">
                <a:solidFill>
                  <a:schemeClr val="bg1"/>
                </a:solidFill>
              </a:rPr>
              <a:t>Dynamics et aux Public Key Partner, (PKP à Sunnyvale, Californie, Etats-Unis).</a:t>
            </a:r>
          </a:p>
          <a:p>
            <a:pPr algn="r"/>
            <a:endParaRPr lang="fr-FR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72C0CA6-DD96-41A4-BDAE-D0CFAD9437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r="1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96E700F-1E9C-414B-937B-1B11B244B29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9" b="15289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650C7C9-5640-4F6B-B1FF-884FF031758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 b="16808"/>
          <a:stretch>
            <a:fillRect/>
          </a:stretch>
        </p:blipFill>
        <p:spPr/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9160F1-3800-48CA-9907-F31D077213DE}"/>
              </a:ext>
            </a:extLst>
          </p:cNvPr>
          <p:cNvGrpSpPr/>
          <p:nvPr/>
        </p:nvGrpSpPr>
        <p:grpSpPr>
          <a:xfrm>
            <a:off x="986232" y="-231856"/>
            <a:ext cx="5725286" cy="2092881"/>
            <a:chOff x="4244163" y="1645867"/>
            <a:chExt cx="5285657" cy="20928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A13622-65B4-4ABB-AA2C-33772D57E3C1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fr-FR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istorique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919E-54C4-405A-84C5-5A059597F68B}"/>
                </a:ext>
              </a:extLst>
            </p:cNvPr>
            <p:cNvSpPr txBox="1"/>
            <p:nvPr/>
          </p:nvSpPr>
          <p:spPr>
            <a:xfrm>
              <a:off x="5792959" y="2741482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RSA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1A230F-8BBD-4D21-85F2-7AA51922955E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05636"/>
            <a:ext cx="12192000" cy="768085"/>
          </a:xfrm>
        </p:spPr>
        <p:txBody>
          <a:bodyPr/>
          <a:lstStyle/>
          <a:p>
            <a:r>
              <a:rPr lang="fr-FR" altLang="ko-KR" dirty="0">
                <a:solidFill>
                  <a:schemeClr val="accent1"/>
                </a:solidFill>
              </a:rPr>
              <a:t>Proposition RSA</a:t>
            </a:r>
          </a:p>
        </p:txBody>
      </p:sp>
      <p:sp>
        <p:nvSpPr>
          <p:cNvPr id="5" name="Block Arc 4"/>
          <p:cNvSpPr/>
          <p:nvPr/>
        </p:nvSpPr>
        <p:spPr>
          <a:xfrm>
            <a:off x="4651339" y="1604798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400" dirty="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4287042" y="3104003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400" dirty="0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5803467" y="3192308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5410722" y="4726407"/>
            <a:ext cx="1632181" cy="1632181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345" y="3344522"/>
                <a:ext cx="36412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dirty="0">
                    <a:solidFill>
                      <a:schemeClr val="accent2"/>
                    </a:solidFill>
                  </a:rPr>
                  <a:t>on a alors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>
                    <a:solidFill>
                      <a:schemeClr val="accent2"/>
                    </a:solidFill>
                  </a:rPr>
                  <a:t>où </a:t>
                </a:r>
                <a:r>
                  <a:rPr lang="fr-FR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est la fonction indicatrice d'Euler (nombre d'entiers premiers avec </a:t>
                </a:r>
                <a:r>
                  <a:rPr lang="fr-FR" i="1" dirty="0">
                    <a:solidFill>
                      <a:schemeClr val="accent2"/>
                    </a:solidFill>
                  </a:rPr>
                  <a:t>n </a:t>
                </a:r>
                <a:r>
                  <a:rPr lang="fr-FR" dirty="0">
                    <a:solidFill>
                      <a:schemeClr val="accent2"/>
                    </a:solidFill>
                  </a:rPr>
                  <a:t>et inférieurs à </a:t>
                </a:r>
                <a:r>
                  <a:rPr lang="fr-FR" i="1" dirty="0">
                    <a:solidFill>
                      <a:schemeClr val="accent2"/>
                    </a:solidFill>
                  </a:rPr>
                  <a:t>n</a:t>
                </a:r>
                <a:r>
                  <a:rPr lang="fr-FR" dirty="0">
                    <a:solidFill>
                      <a:schemeClr val="accent2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5" y="3344522"/>
                <a:ext cx="3641284" cy="1200329"/>
              </a:xfrm>
              <a:prstGeom prst="rect">
                <a:avLst/>
              </a:prstGeom>
              <a:blipFill>
                <a:blip r:embed="rId2"/>
                <a:stretch>
                  <a:fillRect l="-1340" t="-3046" r="-3015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1332" y="5421315"/>
                <a:ext cx="33859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dirty="0">
                    <a:solidFill>
                      <a:schemeClr val="accent2"/>
                    </a:solidFill>
                  </a:rPr>
                  <a:t>On calcule </a:t>
                </a:r>
                <a:r>
                  <a:rPr lang="fr-FR" i="1" dirty="0">
                    <a:solidFill>
                      <a:schemeClr val="accent2"/>
                    </a:solidFill>
                  </a:rPr>
                  <a:t>d </a:t>
                </a:r>
                <a:r>
                  <a:rPr lang="fr-FR" dirty="0">
                    <a:solidFill>
                      <a:schemeClr val="accent2"/>
                    </a:solidFill>
                  </a:rPr>
                  <a:t>tel que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≡ 1 [Ф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32" y="5421315"/>
                <a:ext cx="3385977" cy="646331"/>
              </a:xfrm>
              <a:prstGeom prst="rect">
                <a:avLst/>
              </a:prstGeom>
              <a:blipFill>
                <a:blip r:embed="rId3"/>
                <a:stretch>
                  <a:fillRect t="-4717" r="-36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8640" y="1730479"/>
                <a:ext cx="4745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3"/>
                    </a:solidFill>
                  </a:rPr>
                  <a:t>On choisit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i="1" dirty="0">
                    <a:solidFill>
                      <a:schemeClr val="accent3"/>
                    </a:solidFill>
                  </a:rPr>
                  <a:t> </a:t>
                </a:r>
                <a:r>
                  <a:rPr lang="fr-FR" dirty="0">
                    <a:solidFill>
                      <a:schemeClr val="accent3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i="1" dirty="0">
                    <a:solidFill>
                      <a:schemeClr val="accent3"/>
                    </a:solidFill>
                  </a:rPr>
                  <a:t> </a:t>
                </a:r>
                <a:r>
                  <a:rPr lang="fr-FR" dirty="0">
                    <a:solidFill>
                      <a:schemeClr val="accent3"/>
                    </a:solidFill>
                  </a:rPr>
                  <a:t>deux entiers premiers distincts suffisamment grands et suffisamment éloignés.</a:t>
                </a:r>
              </a:p>
              <a:p>
                <a:r>
                  <a:rPr lang="fr-FR" dirty="0">
                    <a:solidFill>
                      <a:schemeClr val="accent3"/>
                    </a:solidFill>
                  </a:rPr>
                  <a:t>On pose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ko-KR" sz="16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40" y="1730479"/>
                <a:ext cx="4745252" cy="1200329"/>
              </a:xfrm>
              <a:prstGeom prst="rect">
                <a:avLst/>
              </a:prstGeom>
              <a:blipFill>
                <a:blip r:embed="rId4"/>
                <a:stretch>
                  <a:fillRect l="-1027" t="-30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32172" y="3633891"/>
                <a:ext cx="40153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3"/>
                    </a:solidFill>
                  </a:rPr>
                  <a:t>On choisit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&lt; 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dirty="0">
                    <a:solidFill>
                      <a:schemeClr val="accent3"/>
                    </a:solidFill>
                  </a:rPr>
                  <a:t> tel que l'on ait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𝑝𝑔𝑐𝑑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>
                    <a:solidFill>
                      <a:schemeClr val="accent3"/>
                    </a:solidFill>
                  </a:rPr>
                  <a:t>.</a:t>
                </a:r>
              </a:p>
              <a:p>
                <a:r>
                  <a:rPr lang="fr-FR" dirty="0">
                    <a:solidFill>
                      <a:schemeClr val="accent3"/>
                    </a:solidFill>
                  </a:rPr>
                  <a:t>(i.e. </a:t>
                </a:r>
                <a:r>
                  <a:rPr lang="fr-FR" i="1" dirty="0">
                    <a:solidFill>
                      <a:srgbClr val="FF0000"/>
                    </a:solidFill>
                  </a:rPr>
                  <a:t>e</a:t>
                </a:r>
                <a:r>
                  <a:rPr lang="fr-FR" i="1" dirty="0">
                    <a:solidFill>
                      <a:schemeClr val="accent3"/>
                    </a:solidFill>
                  </a:rPr>
                  <a:t> </a:t>
                </a:r>
                <a:r>
                  <a:rPr lang="fr-FR" dirty="0">
                    <a:solidFill>
                      <a:schemeClr val="accent3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Ф</m:t>
                    </m:r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>
                    <a:solidFill>
                      <a:schemeClr val="accent3"/>
                    </a:solidFill>
                  </a:rPr>
                  <a:t>premiers entre eux).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72" y="3633891"/>
                <a:ext cx="4015331" cy="923330"/>
              </a:xfrm>
              <a:prstGeom prst="rect">
                <a:avLst/>
              </a:prstGeom>
              <a:blipFill>
                <a:blip r:embed="rId5"/>
                <a:stretch>
                  <a:fillRect l="-1366" t="-3289" r="-166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FC5CE8-AEDF-4FEC-A488-86A8E57876BE}"/>
                  </a:ext>
                </a:extLst>
              </p:cNvPr>
              <p:cNvSpPr txBox="1"/>
              <p:nvPr/>
            </p:nvSpPr>
            <p:spPr>
              <a:xfrm>
                <a:off x="4651339" y="2112330"/>
                <a:ext cx="1734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FC5CE8-AEDF-4FEC-A488-86A8E578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39" y="2112330"/>
                <a:ext cx="1734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2418B5-A5C0-4525-9AA4-2271B95F8A33}"/>
                  </a:ext>
                </a:extLst>
              </p:cNvPr>
              <p:cNvSpPr txBox="1"/>
              <p:nvPr/>
            </p:nvSpPr>
            <p:spPr>
              <a:xfrm>
                <a:off x="4556593" y="3570218"/>
                <a:ext cx="759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fr-FR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2418B5-A5C0-4525-9AA4-2271B95F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93" y="3570218"/>
                <a:ext cx="759478" cy="584775"/>
              </a:xfrm>
              <a:prstGeom prst="rect">
                <a:avLst/>
              </a:prstGeom>
              <a:blipFill>
                <a:blip r:embed="rId7"/>
                <a:stretch>
                  <a:fillRect r="-25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484E5B-D49D-49F1-804C-2C7A8C5375D1}"/>
                  </a:ext>
                </a:extLst>
              </p:cNvPr>
              <p:cNvSpPr txBox="1"/>
              <p:nvPr/>
            </p:nvSpPr>
            <p:spPr>
              <a:xfrm>
                <a:off x="6324454" y="3587622"/>
                <a:ext cx="5311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484E5B-D49D-49F1-804C-2C7A8C537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454" y="3587622"/>
                <a:ext cx="53115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11804B-7FDA-4736-979C-63DA6E50B7B3}"/>
                  </a:ext>
                </a:extLst>
              </p:cNvPr>
              <p:cNvSpPr txBox="1"/>
              <p:nvPr/>
            </p:nvSpPr>
            <p:spPr>
              <a:xfrm>
                <a:off x="5977509" y="5122412"/>
                <a:ext cx="411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11804B-7FDA-4736-979C-63DA6E50B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09" y="5122412"/>
                <a:ext cx="41192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0E35422-D323-4A96-BF39-91D22F2546B4}"/>
              </a:ext>
            </a:extLst>
          </p:cNvPr>
          <p:cNvSpPr txBox="1"/>
          <p:nvPr/>
        </p:nvSpPr>
        <p:spPr>
          <a:xfrm>
            <a:off x="7632172" y="3249848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b="1" i="1" dirty="0">
                <a:solidFill>
                  <a:schemeClr val="accent3"/>
                </a:solidFill>
                <a:cs typeface="Arial" pitchFamily="34" charset="0"/>
              </a:rPr>
              <a:t>Clé publique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A3ED9-2834-4119-909C-2D3CBBBFC5CC}"/>
              </a:ext>
            </a:extLst>
          </p:cNvPr>
          <p:cNvSpPr txBox="1"/>
          <p:nvPr/>
        </p:nvSpPr>
        <p:spPr>
          <a:xfrm>
            <a:off x="2687826" y="499007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2400" b="1" i="1" dirty="0">
                <a:solidFill>
                  <a:schemeClr val="accent3"/>
                </a:solidFill>
                <a:cs typeface="Arial" pitchFamily="34" charset="0"/>
              </a:rPr>
              <a:t>Clé privée</a:t>
            </a:r>
          </a:p>
        </p:txBody>
      </p: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F3CC63B-5172-45A5-9F9C-7CFEB995FEC0}"/>
              </a:ext>
            </a:extLst>
          </p:cNvPr>
          <p:cNvSpPr/>
          <p:nvPr/>
        </p:nvSpPr>
        <p:spPr>
          <a:xfrm>
            <a:off x="7877142" y="2178181"/>
            <a:ext cx="3224003" cy="817059"/>
          </a:xfrm>
          <a:prstGeom prst="roundRect">
            <a:avLst>
              <a:gd name="adj" fmla="val 1286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7EBD3F-1644-4774-94E3-8EC12991BA0E}"/>
              </a:ext>
            </a:extLst>
          </p:cNvPr>
          <p:cNvGrpSpPr/>
          <p:nvPr/>
        </p:nvGrpSpPr>
        <p:grpSpPr>
          <a:xfrm>
            <a:off x="7877142" y="2141325"/>
            <a:ext cx="3580713" cy="890770"/>
            <a:chOff x="2551084" y="4200714"/>
            <a:chExt cx="1467509" cy="890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F8B84B8-0C77-4418-B496-274C990BE1E4}"/>
                    </a:ext>
                  </a:extLst>
                </p:cNvPr>
                <p:cNvSpPr txBox="1"/>
                <p:nvPr/>
              </p:nvSpPr>
              <p:spPr>
                <a:xfrm>
                  <a:off x="2551706" y="4560313"/>
                  <a:ext cx="1155303" cy="531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calcule alors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fr-F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fr-FR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fr-FR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et obtient le message clair.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F8B84B8-0C77-4418-B496-274C990BE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706" y="4560313"/>
                  <a:ext cx="1155303" cy="531171"/>
                </a:xfrm>
                <a:prstGeom prst="rect">
                  <a:avLst/>
                </a:prstGeom>
                <a:blipFill>
                  <a:blip r:embed="rId2"/>
                  <a:stretch>
                    <a:fillRect l="-648" b="-126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BE72D4-3DBE-4A4E-8689-3D9997B7D961}"/>
                </a:ext>
              </a:extLst>
            </p:cNvPr>
            <p:cNvSpPr txBox="1"/>
            <p:nvPr/>
          </p:nvSpPr>
          <p:spPr>
            <a:xfrm>
              <a:off x="2551084" y="4200714"/>
              <a:ext cx="1467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Décryptage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AD14AA-F404-4FAF-BB38-A379DA81BEED}"/>
              </a:ext>
            </a:extLst>
          </p:cNvPr>
          <p:cNvSpPr/>
          <p:nvPr/>
        </p:nvSpPr>
        <p:spPr>
          <a:xfrm>
            <a:off x="1264671" y="4746956"/>
            <a:ext cx="3224003" cy="817059"/>
          </a:xfrm>
          <a:prstGeom prst="roundRect">
            <a:avLst>
              <a:gd name="adj" fmla="val 1286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B13A5E2C-5AC4-4D38-91D5-2DD22FD9B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Cryptage et décryptage</a:t>
            </a:r>
          </a:p>
        </p:txBody>
      </p:sp>
      <p:sp>
        <p:nvSpPr>
          <p:cNvPr id="41" name="Hexagon 68">
            <a:extLst>
              <a:ext uri="{FF2B5EF4-FFF2-40B4-BE49-F238E27FC236}">
                <a16:creationId xmlns:a16="http://schemas.microsoft.com/office/drawing/2014/main" id="{52087A04-4BEC-4FEA-8482-90EF290B72BB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42" name="Hexagon 68">
            <a:extLst>
              <a:ext uri="{FF2B5EF4-FFF2-40B4-BE49-F238E27FC236}">
                <a16:creationId xmlns:a16="http://schemas.microsoft.com/office/drawing/2014/main" id="{733F4F15-6E40-4A57-AE56-018C06E07D2F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7071B6-A981-4F2F-93B8-2F8DAE726028}"/>
              </a:ext>
            </a:extLst>
          </p:cNvPr>
          <p:cNvGrpSpPr/>
          <p:nvPr/>
        </p:nvGrpSpPr>
        <p:grpSpPr>
          <a:xfrm>
            <a:off x="700121" y="4670261"/>
            <a:ext cx="3765094" cy="648005"/>
            <a:chOff x="2551706" y="4189307"/>
            <a:chExt cx="1527567" cy="6480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F34083-E024-456A-988E-F8DC8AB6A956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B7CEBD-8C1F-4297-8E96-850FA19A018A}"/>
                </a:ext>
              </a:extLst>
            </p:cNvPr>
            <p:cNvSpPr txBox="1"/>
            <p:nvPr/>
          </p:nvSpPr>
          <p:spPr>
            <a:xfrm>
              <a:off x="2611764" y="4189307"/>
              <a:ext cx="1467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cryptage</a:t>
              </a:r>
            </a:p>
          </p:txBody>
        </p:sp>
      </p:grp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24B037E5-0ABF-4815-A97F-ED6402316EB9}"/>
              </a:ext>
            </a:extLst>
          </p:cNvPr>
          <p:cNvSpPr txBox="1">
            <a:spLocks/>
          </p:cNvSpPr>
          <p:nvPr/>
        </p:nvSpPr>
        <p:spPr>
          <a:xfrm>
            <a:off x="4144503" y="3323184"/>
            <a:ext cx="1807483" cy="3053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Message</a:t>
            </a:r>
          </a:p>
          <a:p>
            <a:pPr marL="0" indent="0" algn="ctr">
              <a:buNone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Crypter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677F3003-DA54-4FAF-A2CE-DC99BB5D00F2}"/>
              </a:ext>
            </a:extLst>
          </p:cNvPr>
          <p:cNvSpPr txBox="1">
            <a:spLocks/>
          </p:cNvSpPr>
          <p:nvPr/>
        </p:nvSpPr>
        <p:spPr>
          <a:xfrm>
            <a:off x="6344388" y="4566122"/>
            <a:ext cx="1807483" cy="3053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Message</a:t>
            </a:r>
          </a:p>
          <a:p>
            <a:pPr marL="0" indent="0" algn="ctr">
              <a:buNone/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Décrypter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888F8D0-A456-4131-8FE9-74FB346CF54E}"/>
                  </a:ext>
                </a:extLst>
              </p:cNvPr>
              <p:cNvSpPr/>
              <p:nvPr/>
            </p:nvSpPr>
            <p:spPr>
              <a:xfrm>
                <a:off x="1597981" y="5041267"/>
                <a:ext cx="2867234" cy="543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calcule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0"/>
                          </a:rPr>
                          <m:t> </m:t>
                        </m:r>
                        <m:r>
                          <a:rPr lang="fr-F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0"/>
                          </a:rPr>
                          <m:t>𝒎</m:t>
                        </m:r>
                      </m:e>
                      <m:sup>
                        <m:r>
                          <a:rPr lang="fr-F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0"/>
                          </a:rPr>
                          <m:t>𝒆</m:t>
                        </m:r>
                      </m:sup>
                    </m:sSup>
                    <m:r>
                      <a:rPr lang="fr-F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≡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𝒄</m:t>
                    </m:r>
                    <m:r>
                      <a:rPr lang="fr-F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 [</m:t>
                    </m:r>
                    <m:r>
                      <a:rPr lang="fr-F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𝒏</m:t>
                    </m:r>
                    <m:r>
                      <a:rPr lang="fr-F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]</m:t>
                    </m:r>
                    <m:r>
                      <a:rPr lang="fr-F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 </m:t>
                    </m:r>
                  </m:oMath>
                </a14:m>
                <a:r>
                  <a:rPr lang="fr-FR" sz="1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 obtient le message crypter.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888F8D0-A456-4131-8FE9-74FB346CF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81" y="5041267"/>
                <a:ext cx="2867234" cy="543162"/>
              </a:xfrm>
              <a:prstGeom prst="rect">
                <a:avLst/>
              </a:prstGeom>
              <a:blipFill>
                <a:blip r:embed="rId3"/>
                <a:stretch>
                  <a:fillRect t="-1124" r="-1915" b="-112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iamond 5">
            <a:extLst>
              <a:ext uri="{FF2B5EF4-FFF2-40B4-BE49-F238E27FC236}">
                <a16:creationId xmlns:a16="http://schemas.microsoft.com/office/drawing/2014/main" id="{AFD615ED-F219-49C0-B8CA-5497AAD04E6D}"/>
              </a:ext>
            </a:extLst>
          </p:cNvPr>
          <p:cNvSpPr/>
          <p:nvPr/>
        </p:nvSpPr>
        <p:spPr>
          <a:xfrm>
            <a:off x="6842809" y="3808520"/>
            <a:ext cx="810640" cy="737384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altLang="ko-KR" sz="2700" dirty="0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DD111AD4-1FED-4532-A2D9-E367BB4FE8E0}"/>
              </a:ext>
            </a:extLst>
          </p:cNvPr>
          <p:cNvSpPr/>
          <p:nvPr/>
        </p:nvSpPr>
        <p:spPr>
          <a:xfrm>
            <a:off x="4574091" y="2588468"/>
            <a:ext cx="948305" cy="6144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altLang="ko-KR" sz="2700" dirty="0"/>
          </a:p>
        </p:txBody>
      </p:sp>
      <p:sp>
        <p:nvSpPr>
          <p:cNvPr id="54" name="Block Arc 25">
            <a:extLst>
              <a:ext uri="{FF2B5EF4-FFF2-40B4-BE49-F238E27FC236}">
                <a16:creationId xmlns:a16="http://schemas.microsoft.com/office/drawing/2014/main" id="{7801516B-238A-4D8B-B622-8D522499FCBC}"/>
              </a:ext>
            </a:extLst>
          </p:cNvPr>
          <p:cNvSpPr/>
          <p:nvPr/>
        </p:nvSpPr>
        <p:spPr>
          <a:xfrm>
            <a:off x="4872574" y="2718159"/>
            <a:ext cx="351337" cy="353029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9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 rot="10800000">
            <a:off x="4943872" y="1940219"/>
            <a:ext cx="7248128" cy="302401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407851" y="2502337"/>
            <a:ext cx="5664629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sz="4800" b="1" dirty="0">
                <a:solidFill>
                  <a:schemeClr val="bg1"/>
                </a:solidFill>
                <a:cs typeface="Arial" pitchFamily="34" charset="0"/>
              </a:rPr>
              <a:t>Algorithmes utilisées</a:t>
            </a:r>
          </a:p>
        </p:txBody>
      </p:sp>
    </p:spTree>
    <p:extLst>
      <p:ext uri="{BB962C8B-B14F-4D97-AF65-F5344CB8AC3E}">
        <p14:creationId xmlns:p14="http://schemas.microsoft.com/office/powerpoint/2010/main" val="397348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95F31-9BFA-4FA5-B6C9-7486192EB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9438"/>
            <a:ext cx="12192000" cy="768085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Exponentiation modulaire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2752D8-41A5-4B21-901D-C82A9AA6E020}"/>
              </a:ext>
            </a:extLst>
          </p:cNvPr>
          <p:cNvSpPr/>
          <p:nvPr/>
        </p:nvSpPr>
        <p:spPr>
          <a:xfrm>
            <a:off x="8447202" y="2947873"/>
            <a:ext cx="3359018" cy="1593647"/>
          </a:xfrm>
          <a:prstGeom prst="roundRect">
            <a:avLst>
              <a:gd name="adj" fmla="val 1286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1CE2E2-3C50-4ACB-BD70-4FAA0AEE1BB4}"/>
                  </a:ext>
                </a:extLst>
              </p:cNvPr>
              <p:cNvSpPr/>
              <p:nvPr/>
            </p:nvSpPr>
            <p:spPr>
              <a:xfrm>
                <a:off x="8447202" y="3101587"/>
                <a:ext cx="3359018" cy="1572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r>
                  <a:rPr lang="fr-FR" dirty="0">
                    <a:latin typeface="Calibri" panose="020F0502020204030204" pitchFamily="34" charset="0"/>
                    <a:ea typeface="ArialMT"/>
                    <a:cs typeface="Calibri" panose="020F0502020204030204" pitchFamily="34" charset="0"/>
                  </a:rPr>
                  <a:t>Il donne un calcul rapide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ArialMT"/>
                    <a:cs typeface="Calibri" panose="020F0502020204030204" pitchFamily="34" charset="0"/>
                  </a:rPr>
                  <a:t> définie par l’équation: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b="1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rgbClr val="FF0000"/>
                    </a:solidFill>
                    <a:ea typeface="Calibri" panose="020F0502020204030204" pitchFamily="34" charset="0"/>
                    <a:cs typeface="F6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≡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𝒓</m:t>
                    </m:r>
                    <m:r>
                      <a:rPr lang="fr-F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F6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6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6"/>
                          </a:rPr>
                          <m:t>𝒏</m:t>
                        </m:r>
                      </m:e>
                    </m:d>
                  </m:oMath>
                </a14:m>
                <a:endParaRPr lang="fr-FR" b="1" dirty="0">
                  <a:ea typeface="Calibri" panose="020F0502020204030204" pitchFamily="34" charset="0"/>
                  <a:cs typeface="F6"/>
                </a:endParaRPr>
              </a:p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r>
                  <a:rPr lang="fr-FR" dirty="0">
                    <a:latin typeface="Calibri" panose="020F0502020204030204" pitchFamily="34" charset="0"/>
                    <a:ea typeface="ArialMT"/>
                    <a:cs typeface="Calibri" panose="020F0502020204030204" pitchFamily="34" charset="0"/>
                  </a:rPr>
                  <a:t>Sa complexité est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MT"/>
                        <a:cs typeface="Calibri" panose="020F0502020204030204" pitchFamily="34" charset="0"/>
                      </a:rPr>
                      <m:t>O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MT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ea typeface="ArialMT"/>
                            <a:cs typeface="Calibri" panose="020F0502020204030204" pitchFamily="34" charset="0"/>
                          </a:rPr>
                          <m:t>lo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MT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/>
              </a:p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endParaRPr lang="fr-FR" dirty="0">
                  <a:latin typeface="Calibri" panose="020F0502020204030204" pitchFamily="34" charset="0"/>
                  <a:ea typeface="ArialM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1CE2E2-3C50-4ACB-BD70-4FAA0AEE1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202" y="3101587"/>
                <a:ext cx="3359018" cy="1572225"/>
              </a:xfrm>
              <a:prstGeom prst="rect">
                <a:avLst/>
              </a:prstGeom>
              <a:blipFill>
                <a:blip r:embed="rId2"/>
                <a:stretch>
                  <a:fillRect l="-1633" t="-1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18295E-4BB7-48E9-B53E-DE57CFB1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089"/>
            <a:ext cx="8164821" cy="5443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67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5E512-DFD3-457C-AB7B-4BF59AAE2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5690"/>
            <a:ext cx="12192000" cy="768085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Algorithme d’Euclide étendu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B5533-DA97-4C32-B288-8E50B65DDD62}"/>
              </a:ext>
            </a:extLst>
          </p:cNvPr>
          <p:cNvSpPr/>
          <p:nvPr/>
        </p:nvSpPr>
        <p:spPr>
          <a:xfrm>
            <a:off x="8010688" y="2586407"/>
            <a:ext cx="3795231" cy="2645993"/>
          </a:xfrm>
          <a:prstGeom prst="roundRect">
            <a:avLst>
              <a:gd name="adj" fmla="val 1286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424-C4F0-41E1-B6EF-6F704BAD185C}"/>
                  </a:ext>
                </a:extLst>
              </p:cNvPr>
              <p:cNvSpPr/>
              <p:nvPr/>
            </p:nvSpPr>
            <p:spPr>
              <a:xfrm>
                <a:off x="8010688" y="2740121"/>
                <a:ext cx="3795231" cy="2450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r>
                  <a:rPr lang="fr-FR" dirty="0">
                    <a:latin typeface="Calibri" panose="020F0502020204030204" pitchFamily="34" charset="0"/>
                    <a:ea typeface="ArialMT"/>
                    <a:cs typeface="Calibri" panose="020F0502020204030204" pitchFamily="34" charset="0"/>
                  </a:rPr>
                  <a:t>Une légère modification de l'algorithme d'Euclide permet de résoudre l’équation :</a:t>
                </a:r>
              </a:p>
              <a:p>
                <a:pPr>
                  <a:lnSpc>
                    <a:spcPct val="107000"/>
                  </a:lnSpc>
                </a:pPr>
                <a:r>
                  <a:rPr lang="fr-FR" dirty="0">
                    <a:ea typeface="ArialMT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𝑆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+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𝑏𝑇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MT"/>
                        <a:cs typeface="Calibri" panose="020F0502020204030204" pitchFamily="34" charset="0"/>
                      </a:rPr>
                      <m:t>=1 </m:t>
                    </m:r>
                  </m:oMath>
                </a14:m>
                <a:endParaRPr lang="fr-FR" dirty="0">
                  <a:solidFill>
                    <a:srgbClr val="FF0000"/>
                  </a:solidFill>
                  <a:latin typeface="Calibri" panose="020F0502020204030204" pitchFamily="34" charset="0"/>
                  <a:ea typeface="ArialMT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r>
                  <a:rPr lang="fr-FR" dirty="0">
                    <a:latin typeface="Calibri" panose="020F0502020204030204" pitchFamily="34" charset="0"/>
                    <a:ea typeface="ArialMT"/>
                    <a:cs typeface="Calibri" panose="020F0502020204030204" pitchFamily="34" charset="0"/>
                  </a:rPr>
                  <a:t>La complexité est bien évidemment la même que celle de l'algorithme d'Euclide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ea typeface="ArialMT"/>
                            <a:cs typeface="Calibri" panose="020F0502020204030204" pitchFamily="34" charset="0"/>
                          </a:rPr>
                          <m:t>lo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MT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/>
              </a:p>
              <a:p>
                <a:pPr marL="285750" indent="-285750">
                  <a:lnSpc>
                    <a:spcPct val="107000"/>
                  </a:lnSpc>
                  <a:buFontTx/>
                  <a:buChar char="-"/>
                </a:pPr>
                <a:endParaRPr lang="fr-FR" dirty="0">
                  <a:latin typeface="Calibri" panose="020F0502020204030204" pitchFamily="34" charset="0"/>
                  <a:ea typeface="ArialM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424-C4F0-41E1-B6EF-6F704BAD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88" y="2740121"/>
                <a:ext cx="3795231" cy="2450094"/>
              </a:xfrm>
              <a:prstGeom prst="rect">
                <a:avLst/>
              </a:prstGeom>
              <a:blipFill>
                <a:blip r:embed="rId2"/>
                <a:stretch>
                  <a:fillRect l="-1284" t="-995" r="-2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D6B9C2-55AC-43E7-9469-773B7CE6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66" y="1416882"/>
            <a:ext cx="6143435" cy="509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B7B68-C516-44F9-BA02-297A8392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47" y="2785453"/>
            <a:ext cx="2038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0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 rot="10800000">
            <a:off x="4943872" y="1940219"/>
            <a:ext cx="7248128" cy="302401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371275" y="2965668"/>
            <a:ext cx="5664629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sz="4800" b="1" dirty="0">
                <a:solidFill>
                  <a:schemeClr val="bg1"/>
                </a:solidFill>
                <a:cs typeface="Arial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4167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E2847B6-B941-4D8A-87E4-BF5066AA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50" y="1829937"/>
            <a:ext cx="2271735" cy="339620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1A19CD-6B30-4BF1-BEC8-E16987F5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69" y="1848735"/>
            <a:ext cx="2263336" cy="334808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1C5223-E837-44A4-AF77-B45DB820B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81" y="1844885"/>
            <a:ext cx="2291478" cy="344589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689F7-C8F9-4256-9689-7AF31FF69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23152"/>
            <a:ext cx="12192000" cy="768085"/>
          </a:xfrm>
        </p:spPr>
        <p:txBody>
          <a:bodyPr>
            <a:normAutofit fontScale="47500" lnSpcReduction="2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Présentation générale </a:t>
            </a:r>
          </a:p>
          <a:p>
            <a:r>
              <a:rPr lang="fr-FR" dirty="0">
                <a:solidFill>
                  <a:schemeClr val="accent1"/>
                </a:solidFill>
              </a:rPr>
              <a:t>de RSA Crypto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D5179-14F5-46B1-A316-AFD5443F6AA1}"/>
              </a:ext>
            </a:extLst>
          </p:cNvPr>
          <p:cNvSpPr/>
          <p:nvPr/>
        </p:nvSpPr>
        <p:spPr>
          <a:xfrm>
            <a:off x="4809057" y="5178964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39A67-3136-4975-8D33-CE05558D1A5B}"/>
              </a:ext>
            </a:extLst>
          </p:cNvPr>
          <p:cNvSpPr/>
          <p:nvPr/>
        </p:nvSpPr>
        <p:spPr>
          <a:xfrm>
            <a:off x="7494477" y="5178964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72E5DC-95D9-409C-BDF5-76034AA0902F}"/>
              </a:ext>
            </a:extLst>
          </p:cNvPr>
          <p:cNvSpPr/>
          <p:nvPr/>
        </p:nvSpPr>
        <p:spPr>
          <a:xfrm>
            <a:off x="8259361" y="5167493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2F0714-0271-4999-80A3-F975705CC88F}"/>
              </a:ext>
            </a:extLst>
          </p:cNvPr>
          <p:cNvSpPr/>
          <p:nvPr/>
        </p:nvSpPr>
        <p:spPr>
          <a:xfrm>
            <a:off x="5570992" y="5196817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FE9E9-B0B4-424C-9F98-888136051AFA}"/>
              </a:ext>
            </a:extLst>
          </p:cNvPr>
          <p:cNvSpPr/>
          <p:nvPr/>
        </p:nvSpPr>
        <p:spPr>
          <a:xfrm>
            <a:off x="2120688" y="5178964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F46952-6BE4-413F-B72F-F4C568C59865}"/>
              </a:ext>
            </a:extLst>
          </p:cNvPr>
          <p:cNvSpPr/>
          <p:nvPr/>
        </p:nvSpPr>
        <p:spPr>
          <a:xfrm>
            <a:off x="2909768" y="5178019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ight Triangle 17">
            <a:extLst>
              <a:ext uri="{FF2B5EF4-FFF2-40B4-BE49-F238E27FC236}">
                <a16:creationId xmlns:a16="http://schemas.microsoft.com/office/drawing/2014/main" id="{2C820AE7-035A-4BD5-B3A4-41EB130082BF}"/>
              </a:ext>
            </a:extLst>
          </p:cNvPr>
          <p:cNvSpPr>
            <a:spLocks noChangeAspect="1"/>
          </p:cNvSpPr>
          <p:nvPr/>
        </p:nvSpPr>
        <p:spPr>
          <a:xfrm>
            <a:off x="3113497" y="5323125"/>
            <a:ext cx="392534" cy="46738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3CBBFA54-C9C3-4B2C-8098-1A5DDD786B38}"/>
              </a:ext>
            </a:extLst>
          </p:cNvPr>
          <p:cNvSpPr/>
          <p:nvPr/>
        </p:nvSpPr>
        <p:spPr>
          <a:xfrm>
            <a:off x="8399282" y="5286964"/>
            <a:ext cx="419262" cy="45478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CAFA464A-1E1D-4CD0-BDF8-EEF596EF20CD}"/>
              </a:ext>
            </a:extLst>
          </p:cNvPr>
          <p:cNvSpPr/>
          <p:nvPr/>
        </p:nvSpPr>
        <p:spPr>
          <a:xfrm>
            <a:off x="5707478" y="5286964"/>
            <a:ext cx="457651" cy="48773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76DF9-852C-4738-8B22-9E1AA219E894}"/>
              </a:ext>
            </a:extLst>
          </p:cNvPr>
          <p:cNvSpPr txBox="1"/>
          <p:nvPr/>
        </p:nvSpPr>
        <p:spPr>
          <a:xfrm>
            <a:off x="2422688" y="5887493"/>
            <a:ext cx="16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d’inscription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C3E278-DD2A-481A-B748-DADE5E477B05}"/>
              </a:ext>
            </a:extLst>
          </p:cNvPr>
          <p:cNvSpPr txBox="1"/>
          <p:nvPr/>
        </p:nvSpPr>
        <p:spPr>
          <a:xfrm>
            <a:off x="5115573" y="5934670"/>
            <a:ext cx="16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</a:p>
          <a:p>
            <a:pPr algn="ctr"/>
            <a:r>
              <a:rPr lang="fr-FR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connexion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B5DD4-017C-48B1-9C80-0ABB0018B4E2}"/>
              </a:ext>
            </a:extLst>
          </p:cNvPr>
          <p:cNvSpPr txBox="1"/>
          <p:nvPr/>
        </p:nvSpPr>
        <p:spPr>
          <a:xfrm>
            <a:off x="7793494" y="59346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de cryptage et de décryptage</a:t>
            </a:r>
          </a:p>
        </p:txBody>
      </p:sp>
    </p:spTree>
    <p:extLst>
      <p:ext uri="{BB962C8B-B14F-4D97-AF65-F5344CB8AC3E}">
        <p14:creationId xmlns:p14="http://schemas.microsoft.com/office/powerpoint/2010/main" val="318621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AF355-B779-4257-9D8E-1B5937EF8973}"/>
              </a:ext>
            </a:extLst>
          </p:cNvPr>
          <p:cNvSpPr/>
          <p:nvPr/>
        </p:nvSpPr>
        <p:spPr>
          <a:xfrm>
            <a:off x="4277265" y="5159951"/>
            <a:ext cx="3420942" cy="12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EC6FEF-DA2F-4D59-A6E0-42FB2FD00C55}"/>
              </a:ext>
            </a:extLst>
          </p:cNvPr>
          <p:cNvSpPr/>
          <p:nvPr/>
        </p:nvSpPr>
        <p:spPr>
          <a:xfrm>
            <a:off x="5587736" y="5159951"/>
            <a:ext cx="781586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E6CA3B9A-46DD-4469-A1E4-315C8DC55566}"/>
              </a:ext>
            </a:extLst>
          </p:cNvPr>
          <p:cNvSpPr/>
          <p:nvPr/>
        </p:nvSpPr>
        <p:spPr>
          <a:xfrm>
            <a:off x="5751210" y="5288383"/>
            <a:ext cx="473053" cy="43530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79D41-7D29-4723-B740-18C5000A06CA}"/>
              </a:ext>
            </a:extLst>
          </p:cNvPr>
          <p:cNvSpPr txBox="1"/>
          <p:nvPr/>
        </p:nvSpPr>
        <p:spPr>
          <a:xfrm>
            <a:off x="5102570" y="5900383"/>
            <a:ext cx="177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d’historique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60F67D4-E18C-4C28-B8E2-4D302D450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5787"/>
            <a:ext cx="12192000" cy="768085"/>
          </a:xfrm>
        </p:spPr>
        <p:txBody>
          <a:bodyPr>
            <a:normAutofit fontScale="47500" lnSpcReduction="2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Présentation générale </a:t>
            </a:r>
          </a:p>
          <a:p>
            <a:r>
              <a:rPr lang="fr-FR" dirty="0">
                <a:solidFill>
                  <a:schemeClr val="accent1"/>
                </a:solidFill>
              </a:rPr>
              <a:t>de RSA Crypto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C1C74-0E2A-4D8B-BD79-7F18D156F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3" t="32129" r="49534" b="33677"/>
          <a:stretch/>
        </p:blipFill>
        <p:spPr>
          <a:xfrm>
            <a:off x="4277265" y="2350763"/>
            <a:ext cx="3420942" cy="28091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0356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1212CC-3E9D-464F-A811-FFDB4D33B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7425"/>
            <a:ext cx="12192000" cy="768085"/>
          </a:xfrm>
        </p:spPr>
        <p:txBody>
          <a:bodyPr/>
          <a:lstStyle/>
          <a:p>
            <a:r>
              <a:rPr lang="fr-FR" dirty="0"/>
              <a:t>Les procédures de cryptage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07C5B3-8884-4AAD-8EBD-31A6D0DF77B4}"/>
              </a:ext>
            </a:extLst>
          </p:cNvPr>
          <p:cNvSpPr/>
          <p:nvPr/>
        </p:nvSpPr>
        <p:spPr>
          <a:xfrm>
            <a:off x="636062" y="3429000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5BC70C-7927-4D5F-BF69-431FC5BF69CD}"/>
              </a:ext>
            </a:extLst>
          </p:cNvPr>
          <p:cNvSpPr/>
          <p:nvPr/>
        </p:nvSpPr>
        <p:spPr>
          <a:xfrm>
            <a:off x="2785102" y="3429000"/>
            <a:ext cx="2122714" cy="46555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1580A-D506-4B8B-AC78-2A7EADF98C8F}"/>
              </a:ext>
            </a:extLst>
          </p:cNvPr>
          <p:cNvSpPr/>
          <p:nvPr/>
        </p:nvSpPr>
        <p:spPr>
          <a:xfrm>
            <a:off x="4934143" y="3429000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1E0390-80B7-4B04-8F99-3A3137896375}"/>
              </a:ext>
            </a:extLst>
          </p:cNvPr>
          <p:cNvSpPr/>
          <p:nvPr/>
        </p:nvSpPr>
        <p:spPr>
          <a:xfrm>
            <a:off x="7083183" y="3429000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007343-0D60-43CB-BA3F-286822E2CDF4}"/>
              </a:ext>
            </a:extLst>
          </p:cNvPr>
          <p:cNvSpPr/>
          <p:nvPr/>
        </p:nvSpPr>
        <p:spPr>
          <a:xfrm>
            <a:off x="9232223" y="3429000"/>
            <a:ext cx="2280670" cy="4655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8036E-11FC-4BB1-946C-83FBDBAC060C}"/>
              </a:ext>
            </a:extLst>
          </p:cNvPr>
          <p:cNvSpPr/>
          <p:nvPr/>
        </p:nvSpPr>
        <p:spPr>
          <a:xfrm>
            <a:off x="2444248" y="3334087"/>
            <a:ext cx="655382" cy="6553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894BA-2346-4979-8A5F-96C0E352E10B}"/>
              </a:ext>
            </a:extLst>
          </p:cNvPr>
          <p:cNvSpPr/>
          <p:nvPr/>
        </p:nvSpPr>
        <p:spPr>
          <a:xfrm>
            <a:off x="4606452" y="3334087"/>
            <a:ext cx="655382" cy="6553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D9C873-A6B8-4B5C-A682-9AB5636E49A6}"/>
              </a:ext>
            </a:extLst>
          </p:cNvPr>
          <p:cNvSpPr/>
          <p:nvPr/>
        </p:nvSpPr>
        <p:spPr>
          <a:xfrm>
            <a:off x="6768655" y="3334087"/>
            <a:ext cx="655382" cy="655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215ECD-8E04-46A1-A6B2-F9F28AAAA86B}"/>
              </a:ext>
            </a:extLst>
          </p:cNvPr>
          <p:cNvSpPr/>
          <p:nvPr/>
        </p:nvSpPr>
        <p:spPr>
          <a:xfrm>
            <a:off x="8930859" y="3334087"/>
            <a:ext cx="655382" cy="6553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C83CD-9D50-4D63-9310-A4A2A1051759}"/>
              </a:ext>
            </a:extLst>
          </p:cNvPr>
          <p:cNvSpPr/>
          <p:nvPr/>
        </p:nvSpPr>
        <p:spPr>
          <a:xfrm>
            <a:off x="11093062" y="3334087"/>
            <a:ext cx="655382" cy="6553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FDD67-F3F9-40C9-95B4-913732424A20}"/>
              </a:ext>
            </a:extLst>
          </p:cNvPr>
          <p:cNvSpPr/>
          <p:nvPr/>
        </p:nvSpPr>
        <p:spPr>
          <a:xfrm>
            <a:off x="2507019" y="3396858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F00FAD-0652-42F1-A0FC-FDC7AB16E03B}"/>
              </a:ext>
            </a:extLst>
          </p:cNvPr>
          <p:cNvSpPr/>
          <p:nvPr/>
        </p:nvSpPr>
        <p:spPr>
          <a:xfrm>
            <a:off x="4669222" y="3396858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BD83F1-3A6D-472E-897B-43A1F7A09CA3}"/>
              </a:ext>
            </a:extLst>
          </p:cNvPr>
          <p:cNvSpPr/>
          <p:nvPr/>
        </p:nvSpPr>
        <p:spPr>
          <a:xfrm>
            <a:off x="6831425" y="3396858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F72622-C321-4C8B-945E-DB5210583B49}"/>
              </a:ext>
            </a:extLst>
          </p:cNvPr>
          <p:cNvSpPr/>
          <p:nvPr/>
        </p:nvSpPr>
        <p:spPr>
          <a:xfrm>
            <a:off x="8993628" y="3396858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AFD8B2-86C9-426B-9A0F-34CEA7E9D67A}"/>
              </a:ext>
            </a:extLst>
          </p:cNvPr>
          <p:cNvSpPr/>
          <p:nvPr/>
        </p:nvSpPr>
        <p:spPr>
          <a:xfrm>
            <a:off x="11155831" y="3396858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13">
            <a:extLst>
              <a:ext uri="{FF2B5EF4-FFF2-40B4-BE49-F238E27FC236}">
                <a16:creationId xmlns:a16="http://schemas.microsoft.com/office/drawing/2014/main" id="{44908A0D-7BC0-457A-BE91-B3B39772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599" y="3464952"/>
            <a:ext cx="1391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Étape 5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304DF9D8-2401-4775-ADA9-39BB85C3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23" y="3455408"/>
            <a:ext cx="1358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Étape 4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654CC963-94D9-4845-96FA-6B81B071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64" y="3450862"/>
            <a:ext cx="13886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Étape 3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63170E4E-99F3-4E9F-B563-9A2DEB53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400" y="3464952"/>
            <a:ext cx="1406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Étape 2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535AB043-A55D-47E8-B0EA-4343CC56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68" y="3464952"/>
            <a:ext cx="14116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Étape 1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34764-4EC8-416C-810F-456043D5C055}"/>
              </a:ext>
            </a:extLst>
          </p:cNvPr>
          <p:cNvSpPr txBox="1"/>
          <p:nvPr/>
        </p:nvSpPr>
        <p:spPr>
          <a:xfrm>
            <a:off x="636062" y="4117500"/>
            <a:ext cx="187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alculer les clés publique et privée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AFE3A4-6AC9-41F8-A33E-C1C057D0812E}"/>
              </a:ext>
            </a:extLst>
          </p:cNvPr>
          <p:cNvSpPr txBox="1"/>
          <p:nvPr/>
        </p:nvSpPr>
        <p:spPr>
          <a:xfrm>
            <a:off x="2910980" y="2559725"/>
            <a:ext cx="187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écoder 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fi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chier inséré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DC35DB-9574-452F-A489-BED29FE0E47A}"/>
              </a:ext>
            </a:extLst>
          </p:cNvPr>
          <p:cNvSpPr txBox="1"/>
          <p:nvPr/>
        </p:nvSpPr>
        <p:spPr>
          <a:xfrm>
            <a:off x="5078435" y="4117500"/>
            <a:ext cx="187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ransformer le fichier sous la forme ‘txt’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9B5-A70B-4FB8-A3FF-09F3935B1108}"/>
              </a:ext>
            </a:extLst>
          </p:cNvPr>
          <p:cNvSpPr txBox="1"/>
          <p:nvPr/>
        </p:nvSpPr>
        <p:spPr>
          <a:xfrm>
            <a:off x="9437079" y="4117500"/>
            <a:ext cx="1870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Diviser les éléments du fichier en blocs pour crypter ou décrypter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8D649B-4699-45D2-A4BB-7B1E35C199EB}"/>
              </a:ext>
            </a:extLst>
          </p:cNvPr>
          <p:cNvSpPr txBox="1"/>
          <p:nvPr/>
        </p:nvSpPr>
        <p:spPr>
          <a:xfrm>
            <a:off x="7334940" y="2005727"/>
            <a:ext cx="1870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Transformer le fichier a l’aide du tableau ASCII en base décimal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5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34015-05B8-44AA-B1D8-A56BF81C37D9}"/>
              </a:ext>
            </a:extLst>
          </p:cNvPr>
          <p:cNvSpPr/>
          <p:nvPr/>
        </p:nvSpPr>
        <p:spPr>
          <a:xfrm>
            <a:off x="5711451" y="653488"/>
            <a:ext cx="5636534" cy="5607202"/>
          </a:xfrm>
          <a:prstGeom prst="roundRect">
            <a:avLst>
              <a:gd name="adj" fmla="val 128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73BBB-4209-476D-8280-19C16056992B}"/>
              </a:ext>
            </a:extLst>
          </p:cNvPr>
          <p:cNvSpPr txBox="1"/>
          <p:nvPr/>
        </p:nvSpPr>
        <p:spPr>
          <a:xfrm>
            <a:off x="6469275" y="1579357"/>
            <a:ext cx="466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1-1 Cryptage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1-2 Cryptage symétrique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1-3 Cryptage asymétrique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13B9B7-0A6C-499A-9568-50C154989CD9}"/>
              </a:ext>
            </a:extLst>
          </p:cNvPr>
          <p:cNvGrpSpPr/>
          <p:nvPr/>
        </p:nvGrpSpPr>
        <p:grpSpPr>
          <a:xfrm>
            <a:off x="5722726" y="1207245"/>
            <a:ext cx="5312683" cy="430887"/>
            <a:chOff x="6124151" y="1452678"/>
            <a:chExt cx="5312683" cy="4308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29D87-78CA-4C31-AAD9-6847D982ED88}"/>
                </a:ext>
              </a:extLst>
            </p:cNvPr>
            <p:cNvSpPr txBox="1"/>
            <p:nvPr/>
          </p:nvSpPr>
          <p:spPr>
            <a:xfrm>
              <a:off x="6774994" y="1452678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</a:rPr>
                <a:t> Notions de base</a:t>
              </a:r>
              <a:endParaRPr lang="fr-FR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D5A6A-2418-4472-9045-02D75C4D65C1}"/>
                </a:ext>
              </a:extLst>
            </p:cNvPr>
            <p:cNvSpPr txBox="1"/>
            <p:nvPr/>
          </p:nvSpPr>
          <p:spPr>
            <a:xfrm>
              <a:off x="6124151" y="1483455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FC7AE-B8FC-4501-A5AD-7AF12E9964DA}"/>
              </a:ext>
            </a:extLst>
          </p:cNvPr>
          <p:cNvSpPr txBox="1"/>
          <p:nvPr/>
        </p:nvSpPr>
        <p:spPr>
          <a:xfrm>
            <a:off x="6469275" y="2767334"/>
            <a:ext cx="46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2-1 Historique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2-2 Proposition et outils mathématiques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0EE1D-3374-4A45-BE17-5A29881EA7D5}"/>
              </a:ext>
            </a:extLst>
          </p:cNvPr>
          <p:cNvGrpSpPr/>
          <p:nvPr/>
        </p:nvGrpSpPr>
        <p:grpSpPr>
          <a:xfrm>
            <a:off x="5800811" y="2443394"/>
            <a:ext cx="5998767" cy="402106"/>
            <a:chOff x="6102442" y="1481460"/>
            <a:chExt cx="5998767" cy="402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FE8A10-7B71-4998-B460-2A35547AC5A3}"/>
                </a:ext>
              </a:extLst>
            </p:cNvPr>
            <p:cNvSpPr txBox="1"/>
            <p:nvPr/>
          </p:nvSpPr>
          <p:spPr>
            <a:xfrm>
              <a:off x="6774992" y="1481460"/>
              <a:ext cx="5326217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Le Cryptosystème RSA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183753-0D13-423A-81A7-8965349C919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5F238E-0AA3-43B0-9EDF-223ACC648956}"/>
              </a:ext>
            </a:extLst>
          </p:cNvPr>
          <p:cNvSpPr txBox="1"/>
          <p:nvPr/>
        </p:nvSpPr>
        <p:spPr>
          <a:xfrm>
            <a:off x="6469275" y="3879614"/>
            <a:ext cx="46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3-1 Algorithme d'Euclide étendu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3-2 Exponentiation modulaire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25A4F4-C9F2-49A3-8FCC-C16F9988AEEB}"/>
              </a:ext>
            </a:extLst>
          </p:cNvPr>
          <p:cNvGrpSpPr/>
          <p:nvPr/>
        </p:nvGrpSpPr>
        <p:grpSpPr>
          <a:xfrm>
            <a:off x="5814302" y="3447649"/>
            <a:ext cx="5316813" cy="408484"/>
            <a:chOff x="6102442" y="1483456"/>
            <a:chExt cx="5316813" cy="4084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C1A972-551C-498F-AEAA-DB50A715A9AC}"/>
                </a:ext>
              </a:extLst>
            </p:cNvPr>
            <p:cNvSpPr txBox="1"/>
            <p:nvPr/>
          </p:nvSpPr>
          <p:spPr>
            <a:xfrm>
              <a:off x="6757415" y="1491830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Algorithmes utilisés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42F3FD-84E6-4ED3-8776-0A3260DCEC22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87C8A6-A2DB-4660-BE90-6BF5B96CEA0F}"/>
              </a:ext>
            </a:extLst>
          </p:cNvPr>
          <p:cNvSpPr txBox="1"/>
          <p:nvPr/>
        </p:nvSpPr>
        <p:spPr>
          <a:xfrm>
            <a:off x="6488109" y="4997593"/>
            <a:ext cx="46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4-1 Présentation générale de l’application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4-2 Les procédures de cryptage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6F369-36B8-48F6-B127-8F9F9FBE7766}"/>
              </a:ext>
            </a:extLst>
          </p:cNvPr>
          <p:cNvGrpSpPr/>
          <p:nvPr/>
        </p:nvGrpSpPr>
        <p:grpSpPr>
          <a:xfrm>
            <a:off x="5815558" y="4565628"/>
            <a:ext cx="5334391" cy="408484"/>
            <a:chOff x="6102442" y="1475082"/>
            <a:chExt cx="5334391" cy="408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DF757-8076-4602-93B7-40D8FF76CEBE}"/>
                </a:ext>
              </a:extLst>
            </p:cNvPr>
            <p:cNvSpPr txBox="1"/>
            <p:nvPr/>
          </p:nvSpPr>
          <p:spPr>
            <a:xfrm>
              <a:off x="6774993" y="147508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Simulation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378F65-5F73-4FDE-87D0-52047BB7500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1ED520-C28F-4394-B811-E0669EA6AECA}"/>
              </a:ext>
            </a:extLst>
          </p:cNvPr>
          <p:cNvSpPr txBox="1"/>
          <p:nvPr/>
        </p:nvSpPr>
        <p:spPr>
          <a:xfrm>
            <a:off x="6469275" y="767452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fr-FR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B112E-B2B0-45FC-A93D-DD6CEA31A455}"/>
              </a:ext>
            </a:extLst>
          </p:cNvPr>
          <p:cNvSpPr txBox="1"/>
          <p:nvPr/>
        </p:nvSpPr>
        <p:spPr>
          <a:xfrm>
            <a:off x="6488109" y="5667405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fr-FR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528B08-D55A-493B-8016-08053F8AE8A6}"/>
              </a:ext>
            </a:extLst>
          </p:cNvPr>
          <p:cNvSpPr txBox="1"/>
          <p:nvPr/>
        </p:nvSpPr>
        <p:spPr>
          <a:xfrm>
            <a:off x="1497770" y="514787"/>
            <a:ext cx="32145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rPr>
              <a:t>L</a:t>
            </a:r>
            <a:r>
              <a:rPr lang="fr-FR" altLang="ko-KR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rPr>
              <a:t>an du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CC72AA-3616-4443-A290-0591C10CB1E1}"/>
              </a:ext>
            </a:extLst>
          </p:cNvPr>
          <p:cNvSpPr txBox="1"/>
          <p:nvPr/>
        </p:nvSpPr>
        <p:spPr>
          <a:xfrm>
            <a:off x="1497769" y="1366411"/>
            <a:ext cx="32145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40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travail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D8D65-7C37-4B1C-812B-CD4C5586BC38}"/>
              </a:ext>
            </a:extLst>
          </p:cNvPr>
          <p:cNvSpPr txBox="1"/>
          <p:nvPr/>
        </p:nvSpPr>
        <p:spPr>
          <a:xfrm>
            <a:off x="251116" y="273804"/>
            <a:ext cx="1428068" cy="20928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rPr>
              <a:t>P</a:t>
            </a:r>
            <a:endParaRPr lang="fr-FR" altLang="ko-KR" sz="13000" b="1" dirty="0">
              <a:solidFill>
                <a:schemeClr val="accent2"/>
              </a:solidFill>
              <a:latin typeface="Arial Black" panose="020B0A04020102020204" pitchFamily="34" charset="0"/>
              <a:ea typeface="Adobe Song Std L" panose="02020300000000000000" pitchFamily="18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C6A34-3826-40C7-8520-1663E258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4" y="2366685"/>
            <a:ext cx="3833797" cy="38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DBCF1-BA08-4289-BC0D-A3A8AA632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502"/>
            <a:ext cx="12192000" cy="768085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2063B7-8B79-40A0-94B7-3F1CB5AF9D49}"/>
              </a:ext>
            </a:extLst>
          </p:cNvPr>
          <p:cNvSpPr txBox="1">
            <a:spLocks/>
          </p:cNvSpPr>
          <p:nvPr/>
        </p:nvSpPr>
        <p:spPr>
          <a:xfrm>
            <a:off x="1423219" y="2636049"/>
            <a:ext cx="9345561" cy="1585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0" kern="1200" baseline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>Parmi les avantages de cette application: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 protection des mots de passe et particulièrement les clés des systèmes de cryptage symétrique.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Le cryptage de n’importe quelle forme de fichier.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/>
              <a:t>L’application est adaptable </a:t>
            </a:r>
            <a:r>
              <a:rPr lang="fr-FR" sz="2400">
                <a:solidFill>
                  <a:schemeClr val="accent3"/>
                </a:solidFill>
                <a:latin typeface="Arial" panose="020B0604020202020204" pitchFamily="34" charset="0"/>
              </a:rPr>
              <a:t>à</a:t>
            </a:r>
            <a:r>
              <a:rPr lang="fr-FR" sz="2400"/>
              <a:t> n’importe quel système de cryptage.</a:t>
            </a:r>
            <a:endParaRPr lang="fr-F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Le cryptage des données privée.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Le cryptage des cartes bancaires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La faciliter de l’utilisation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Plus qu</a:t>
            </a:r>
            <a:r>
              <a:rPr lang="fr-FR" sz="2400" dirty="0">
                <a:solidFill>
                  <a:schemeClr val="accent3"/>
                </a:solidFill>
                <a:latin typeface="Arial" panose="020B0604020202020204" pitchFamily="34" charset="0"/>
              </a:rPr>
              <a:t>e l’utilisation se diffère d’une personne à l’autre, on peut trouver d’autres manières d’utiliser cette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487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ADAA4-1125-4356-A437-A7FE9DE99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3738"/>
            <a:ext cx="12192000" cy="768085"/>
          </a:xfrm>
        </p:spPr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508AB-6C4C-4B4E-A78F-17962B4B447B}"/>
              </a:ext>
            </a:extLst>
          </p:cNvPr>
          <p:cNvSpPr txBox="1"/>
          <p:nvPr/>
        </p:nvSpPr>
        <p:spPr>
          <a:xfrm>
            <a:off x="1084083" y="2227092"/>
            <a:ext cx="8993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Open Sans" panose="020B0604020202020204" pitchFamily="34" charset="0"/>
              </a:rPr>
              <a:t>[1]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4020202020204" pitchFamily="34" charset="0"/>
              </a:rPr>
              <a:t>Cescily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4020202020204" pitchFamily="34" charset="0"/>
              </a:rPr>
              <a:t> Nicole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4020202020204" pitchFamily="34" charset="0"/>
              </a:rPr>
              <a:t>Metzgar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4020202020204" pitchFamily="34" charset="0"/>
              </a:rPr>
              <a:t> / "RSA CRYPTOSYSTEM : AN ANALYSIS AND PYTHON SIMULATOR" / 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https://libres.uncg.edu/ir/asu/f/Metzgar,%20Ciscily%20Spring%202017.pdf</a:t>
            </a:r>
            <a:endParaRPr lang="fr-FR" b="0" i="0" dirty="0">
              <a:solidFill>
                <a:schemeClr val="accent3"/>
              </a:solidFill>
              <a:effectLst/>
              <a:latin typeface="Open Sans" panose="020B0604020202020204" pitchFamily="34" charset="0"/>
            </a:endParaRPr>
          </a:p>
          <a:p>
            <a:endParaRPr lang="fr-FR" dirty="0">
              <a:solidFill>
                <a:schemeClr val="accent3"/>
              </a:solidFill>
              <a:latin typeface="Open Sans" panose="020B0604020202020204" pitchFamily="34" charset="0"/>
            </a:endParaRPr>
          </a:p>
          <a:p>
            <a:r>
              <a:rPr lang="fr-FR" b="0" i="0" dirty="0">
                <a:effectLst/>
                <a:latin typeface="Open Sans" panose="020B0606030504020204" pitchFamily="34" charset="0"/>
              </a:rPr>
              <a:t>[2] 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Yves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Legrandgérard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/ "Cours de Cryptographie" / 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https://www.irif.fr/_media/users/ylg/crypto.pdf</a:t>
            </a:r>
            <a:endParaRPr lang="fr-FR" b="0" i="0" dirty="0">
              <a:solidFill>
                <a:schemeClr val="accent3"/>
              </a:solidFill>
              <a:effectLst/>
              <a:latin typeface="Open Sans" panose="020B0606030504020204" pitchFamily="34" charset="0"/>
            </a:endParaRPr>
          </a:p>
          <a:p>
            <a:endParaRPr lang="fr-FR" dirty="0"/>
          </a:p>
          <a:p>
            <a:r>
              <a:rPr lang="fr-FR" b="0" i="0" dirty="0">
                <a:effectLst/>
                <a:latin typeface="Open Sans" panose="020B0606030504020204" pitchFamily="34" charset="0"/>
              </a:rPr>
              <a:t>[3]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Understanding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Cryptography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Christof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Paar</a:t>
            </a:r>
            <a:r>
              <a:rPr lang="fr-FR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, Jan </a:t>
            </a:r>
            <a:r>
              <a:rPr lang="fr-FR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Pelzl</a:t>
            </a:r>
            <a:r>
              <a:rPr lang="fr-FR" dirty="0">
                <a:solidFill>
                  <a:schemeClr val="accent3"/>
                </a:solidFill>
                <a:latin typeface="Open Sans" panose="020B0606030504020204" pitchFamily="34" charset="0"/>
              </a:rPr>
              <a:t> /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Chapitre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7 : The RSA Cryptosystem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934C17-2E9F-4B0C-AC25-A90B86A4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70651"/>
            <a:ext cx="12192000" cy="768085"/>
          </a:xfrm>
        </p:spPr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1666A-A56C-49B9-A417-7312E3CE55C5}"/>
              </a:ext>
            </a:extLst>
          </p:cNvPr>
          <p:cNvSpPr txBox="1"/>
          <p:nvPr/>
        </p:nvSpPr>
        <p:spPr>
          <a:xfrm>
            <a:off x="1682294" y="2644170"/>
            <a:ext cx="8827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3200" dirty="0">
                <a:solidFill>
                  <a:schemeClr val="accent4"/>
                </a:solidFill>
                <a:cs typeface="Arial" pitchFamily="34" charset="0"/>
              </a:rPr>
              <a:t>Les systèmes de cryptage sont des moyens efficaces pour protéger notre vie privée, et 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transmettre nos données de manière confidentielle</a:t>
            </a:r>
            <a:r>
              <a:rPr lang="fr-FR" sz="32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.</a:t>
            </a:r>
            <a:endParaRPr lang="fr-FR" altLang="ko-KR" sz="32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F2077E-6341-4AF4-B905-B8589684129B}"/>
              </a:ext>
            </a:extLst>
          </p:cNvPr>
          <p:cNvGrpSpPr/>
          <p:nvPr/>
        </p:nvGrpSpPr>
        <p:grpSpPr>
          <a:xfrm flipH="1">
            <a:off x="3221742" y="721468"/>
            <a:ext cx="1557030" cy="3188238"/>
            <a:chOff x="3183602" y="1448585"/>
            <a:chExt cx="1557030" cy="31882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FADAFD-7901-4EA5-8BDF-A5A67265EDD1}"/>
                </a:ext>
              </a:extLst>
            </p:cNvPr>
            <p:cNvGrpSpPr/>
            <p:nvPr/>
          </p:nvGrpSpPr>
          <p:grpSpPr>
            <a:xfrm rot="10800000">
              <a:off x="3183602" y="3079793"/>
              <a:ext cx="1557030" cy="1557030"/>
              <a:chOff x="1472426" y="1967171"/>
              <a:chExt cx="1557030" cy="1557030"/>
            </a:xfrm>
            <a:solidFill>
              <a:schemeClr val="accent2"/>
            </a:solidFill>
          </p:grpSpPr>
          <p:sp>
            <p:nvSpPr>
              <p:cNvPr id="8" name="Circle: Hollow 7">
                <a:extLst>
                  <a:ext uri="{FF2B5EF4-FFF2-40B4-BE49-F238E27FC236}">
                    <a16:creationId xmlns:a16="http://schemas.microsoft.com/office/drawing/2014/main" id="{375E04E4-9014-43D9-84A5-F17E6310F4AA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B571C19-D471-41C8-8714-CF0A56356188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FBE116-0721-4280-9874-DBB2A1318B43}"/>
                </a:ext>
              </a:extLst>
            </p:cNvPr>
            <p:cNvSpPr txBox="1"/>
            <p:nvPr/>
          </p:nvSpPr>
          <p:spPr>
            <a:xfrm>
              <a:off x="3355118" y="3625676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1</a:t>
              </a:r>
              <a:r>
                <a:rPr lang="fr-FR" altLang="ko-KR" sz="2400" b="1" dirty="0">
                  <a:solidFill>
                    <a:schemeClr val="accent2"/>
                  </a:solidFill>
                  <a:cs typeface="Arial" pitchFamily="34" charset="0"/>
                </a:rPr>
                <a:t>623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FFF4D8-6E06-4ED0-9009-859540D682CE}"/>
                </a:ext>
              </a:extLst>
            </p:cNvPr>
            <p:cNvCxnSpPr/>
            <p:nvPr/>
          </p:nvCxnSpPr>
          <p:spPr>
            <a:xfrm flipV="1">
              <a:off x="4415113" y="1448585"/>
              <a:ext cx="0" cy="1800000"/>
            </a:xfrm>
            <a:prstGeom prst="line">
              <a:avLst/>
            </a:prstGeom>
            <a:ln w="2540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D2CFB2-5A1B-4DD8-B962-999B3CA28F85}"/>
              </a:ext>
            </a:extLst>
          </p:cNvPr>
          <p:cNvGrpSpPr/>
          <p:nvPr/>
        </p:nvGrpSpPr>
        <p:grpSpPr>
          <a:xfrm>
            <a:off x="3706120" y="870266"/>
            <a:ext cx="1759674" cy="726743"/>
            <a:chOff x="4965552" y="1736224"/>
            <a:chExt cx="1759674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1186C8-C134-40B2-B5A7-2185A8DDDE4C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représenter chaque lettre du texte en clair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F29B7C-91A7-4C26-B312-50581DAF2C3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2"/>
                  </a:solidFill>
                  <a:cs typeface="Arial" pitchFamily="34" charset="0"/>
                </a:rPr>
                <a:t>stéganographique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29A2B0-AA8E-4F29-B97E-DBFD42CD21F8}"/>
              </a:ext>
            </a:extLst>
          </p:cNvPr>
          <p:cNvGrpSpPr/>
          <p:nvPr/>
        </p:nvGrpSpPr>
        <p:grpSpPr>
          <a:xfrm flipH="1">
            <a:off x="7637288" y="721468"/>
            <a:ext cx="1557030" cy="3188238"/>
            <a:chOff x="7451370" y="1448585"/>
            <a:chExt cx="1557030" cy="31882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1D7629-AEB3-414F-A8C7-EBFBFB46FE3F}"/>
                </a:ext>
              </a:extLst>
            </p:cNvPr>
            <p:cNvGrpSpPr/>
            <p:nvPr/>
          </p:nvGrpSpPr>
          <p:grpSpPr>
            <a:xfrm rot="10800000">
              <a:off x="7451370" y="3079793"/>
              <a:ext cx="1557030" cy="1557030"/>
              <a:chOff x="1472426" y="1967171"/>
              <a:chExt cx="1557030" cy="1557030"/>
            </a:xfrm>
            <a:solidFill>
              <a:schemeClr val="accent4"/>
            </a:solidFill>
          </p:grpSpPr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B0CA65C-6444-4270-A715-BABB44E25CD1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82F9F6F1-8ED0-422D-87C6-84B0D6075536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EB889-6F6B-4D3F-9CAA-CB7B46908A49}"/>
                </a:ext>
              </a:extLst>
            </p:cNvPr>
            <p:cNvSpPr txBox="1"/>
            <p:nvPr/>
          </p:nvSpPr>
          <p:spPr>
            <a:xfrm>
              <a:off x="7633028" y="3625676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2400" b="1" dirty="0">
                  <a:solidFill>
                    <a:schemeClr val="accent4"/>
                  </a:solidFill>
                  <a:cs typeface="Arial" pitchFamily="34" charset="0"/>
                </a:rPr>
                <a:t>1975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0FC810-C9A5-45AD-917A-A01FE053AC5E}"/>
                </a:ext>
              </a:extLst>
            </p:cNvPr>
            <p:cNvCxnSpPr/>
            <p:nvPr/>
          </p:nvCxnSpPr>
          <p:spPr>
            <a:xfrm flipH="1" flipV="1">
              <a:off x="8681498" y="1448585"/>
              <a:ext cx="162" cy="1800000"/>
            </a:xfrm>
            <a:prstGeom prst="line">
              <a:avLst/>
            </a:prstGeom>
            <a:ln w="25400">
              <a:solidFill>
                <a:schemeClr val="accent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E73C2F-098E-400B-813B-F15ED19863A4}"/>
              </a:ext>
            </a:extLst>
          </p:cNvPr>
          <p:cNvGrpSpPr/>
          <p:nvPr/>
        </p:nvGrpSpPr>
        <p:grpSpPr>
          <a:xfrm>
            <a:off x="8114004" y="870266"/>
            <a:ext cx="1759674" cy="726743"/>
            <a:chOff x="4965552" y="1736224"/>
            <a:chExt cx="1759674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EBB5C2-3AFF-4048-831F-BC91099C597A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Encryption Standard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9C37DB-809F-416C-AC4C-2E0D03CA2A9B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D</a:t>
              </a:r>
              <a:r>
                <a:rPr lang="fr-FR" altLang="ko-KR" sz="1400" b="1" dirty="0">
                  <a:solidFill>
                    <a:schemeClr val="accent4"/>
                  </a:solidFill>
                  <a:cs typeface="Arial" pitchFamily="34" charset="0"/>
                </a:rPr>
                <a:t>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59AAC-640E-4742-9BC3-8901B29F8D70}"/>
              </a:ext>
            </a:extLst>
          </p:cNvPr>
          <p:cNvGrpSpPr/>
          <p:nvPr/>
        </p:nvGrpSpPr>
        <p:grpSpPr>
          <a:xfrm>
            <a:off x="1325344" y="3852415"/>
            <a:ext cx="1783033" cy="1541728"/>
            <a:chOff x="4965552" y="1736224"/>
            <a:chExt cx="1783033" cy="1210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E05E60-9489-49E9-8FB8-31B8F2848A93}"/>
                </a:ext>
              </a:extLst>
            </p:cNvPr>
            <p:cNvSpPr txBox="1"/>
            <p:nvPr/>
          </p:nvSpPr>
          <p:spPr>
            <a:xfrm>
              <a:off x="4988911" y="2149263"/>
              <a:ext cx="1759674" cy="79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le chiffrement par substitution polyalphabétique qu'il applique à l'aide d'un disque à chiffrer</a:t>
              </a:r>
              <a:endParaRPr lang="fr-FR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1127A9-5AF1-48DF-8522-3184418C9DA8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410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>
                  <a:solidFill>
                    <a:schemeClr val="accent1"/>
                  </a:solidFill>
                  <a:cs typeface="Arial" pitchFamily="34" charset="0"/>
                </a:rPr>
                <a:t>Le chiffrement par substitution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BC37BC-0A43-407B-A374-AA43B31B9E8E}"/>
              </a:ext>
            </a:extLst>
          </p:cNvPr>
          <p:cNvGrpSpPr/>
          <p:nvPr/>
        </p:nvGrpSpPr>
        <p:grpSpPr>
          <a:xfrm>
            <a:off x="5429515" y="2352676"/>
            <a:ext cx="1557030" cy="3157084"/>
            <a:chOff x="5317486" y="3079793"/>
            <a:chExt cx="1557030" cy="31570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62D92C-91DC-431E-8ABD-7506C996C452}"/>
                </a:ext>
              </a:extLst>
            </p:cNvPr>
            <p:cNvGrpSpPr/>
            <p:nvPr/>
          </p:nvGrpSpPr>
          <p:grpSpPr>
            <a:xfrm>
              <a:off x="5317486" y="3079793"/>
              <a:ext cx="1557030" cy="1557030"/>
              <a:chOff x="1472426" y="1967171"/>
              <a:chExt cx="1557030" cy="1557030"/>
            </a:xfrm>
            <a:solidFill>
              <a:schemeClr val="accent3"/>
            </a:solidFill>
          </p:grpSpPr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87999FD7-F9F8-441E-AD74-444463F461F6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3115131D-B121-4D5B-B70B-BF62C0ACEDDA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A93DFA-F290-468A-8591-8C4E79E6A68C}"/>
                </a:ext>
              </a:extLst>
            </p:cNvPr>
            <p:cNvSpPr txBox="1"/>
            <p:nvPr/>
          </p:nvSpPr>
          <p:spPr>
            <a:xfrm>
              <a:off x="5494073" y="3625676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2400" b="1" dirty="0">
                  <a:solidFill>
                    <a:schemeClr val="accent3"/>
                  </a:solidFill>
                  <a:cs typeface="Arial" pitchFamily="34" charset="0"/>
                </a:rPr>
                <a:t>1854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91DC8A-707D-4B4D-89CE-72A72D542E41}"/>
                </a:ext>
              </a:extLst>
            </p:cNvPr>
            <p:cNvCxnSpPr/>
            <p:nvPr/>
          </p:nvCxnSpPr>
          <p:spPr>
            <a:xfrm flipV="1">
              <a:off x="5634199" y="4436877"/>
              <a:ext cx="0" cy="1800000"/>
            </a:xfrm>
            <a:prstGeom prst="line">
              <a:avLst/>
            </a:prstGeom>
            <a:ln w="25400">
              <a:solidFill>
                <a:schemeClr val="accent3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D2E858-8986-4D20-9E2E-5967AAD4F15A}"/>
              </a:ext>
            </a:extLst>
          </p:cNvPr>
          <p:cNvGrpSpPr/>
          <p:nvPr/>
        </p:nvGrpSpPr>
        <p:grpSpPr>
          <a:xfrm>
            <a:off x="5859597" y="3852415"/>
            <a:ext cx="1759674" cy="1174937"/>
            <a:chOff x="4965552" y="1736224"/>
            <a:chExt cx="1759674" cy="5891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A21D6-0738-4A25-A810-79BDD111F5A8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324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une méthode de substitution </a:t>
              </a:r>
              <a:r>
                <a:rPr lang="fr-FR" sz="1200" b="0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diagrammatique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DB4A25-4ADF-4D43-B5F4-5B26B9055676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3"/>
                  </a:solidFill>
                  <a:cs typeface="Arial" pitchFamily="34" charset="0"/>
                </a:rPr>
                <a:t>Le chiffrement de Playfair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3E7878-3F13-4F62-A814-3E18D8830992}"/>
              </a:ext>
            </a:extLst>
          </p:cNvPr>
          <p:cNvGrpSpPr/>
          <p:nvPr/>
        </p:nvGrpSpPr>
        <p:grpSpPr>
          <a:xfrm>
            <a:off x="9845064" y="2352676"/>
            <a:ext cx="1557030" cy="3157084"/>
            <a:chOff x="9585252" y="3079793"/>
            <a:chExt cx="1557030" cy="31570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47595AE-7F9A-4D72-A553-D3ECFA17A4F3}"/>
                </a:ext>
              </a:extLst>
            </p:cNvPr>
            <p:cNvGrpSpPr/>
            <p:nvPr/>
          </p:nvGrpSpPr>
          <p:grpSpPr>
            <a:xfrm>
              <a:off x="9585252" y="3079793"/>
              <a:ext cx="1557030" cy="1557030"/>
              <a:chOff x="1472426" y="1967171"/>
              <a:chExt cx="1557030" cy="1557030"/>
            </a:xfrm>
            <a:solidFill>
              <a:schemeClr val="accent5"/>
            </a:solidFill>
          </p:grpSpPr>
          <p:sp>
            <p:nvSpPr>
              <p:cNvPr id="38" name="Circle: Hollow 37">
                <a:extLst>
                  <a:ext uri="{FF2B5EF4-FFF2-40B4-BE49-F238E27FC236}">
                    <a16:creationId xmlns:a16="http://schemas.microsoft.com/office/drawing/2014/main" id="{B99D8B2E-4C3A-4EB8-BD16-423D03860209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02B161AC-9218-401A-BE87-0473B8FAABBC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751D8-C573-4198-A87D-86F4F827DDE0}"/>
                </a:ext>
              </a:extLst>
            </p:cNvPr>
            <p:cNvSpPr txBox="1"/>
            <p:nvPr/>
          </p:nvSpPr>
          <p:spPr>
            <a:xfrm>
              <a:off x="9771981" y="3625676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2400" b="1" dirty="0">
                  <a:solidFill>
                    <a:schemeClr val="accent5"/>
                  </a:solidFill>
                  <a:cs typeface="Arial" pitchFamily="34" charset="0"/>
                </a:rPr>
                <a:t>2001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6A2D59-6672-45F2-B594-416987A17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038" y="4436877"/>
              <a:ext cx="0" cy="1800000"/>
            </a:xfrm>
            <a:prstGeom prst="line">
              <a:avLst/>
            </a:prstGeom>
            <a:ln w="25400">
              <a:solidFill>
                <a:schemeClr val="accent5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0B6A74-F53C-4F28-BE76-F98A0C619F79}"/>
              </a:ext>
            </a:extLst>
          </p:cNvPr>
          <p:cNvGrpSpPr/>
          <p:nvPr/>
        </p:nvGrpSpPr>
        <p:grpSpPr>
          <a:xfrm>
            <a:off x="1013969" y="2352676"/>
            <a:ext cx="1557030" cy="3157084"/>
            <a:chOff x="1049718" y="3079793"/>
            <a:chExt cx="1557030" cy="31570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6188E93-7A24-4921-B5D5-3C0E74B504D0}"/>
                </a:ext>
              </a:extLst>
            </p:cNvPr>
            <p:cNvGrpSpPr/>
            <p:nvPr/>
          </p:nvGrpSpPr>
          <p:grpSpPr>
            <a:xfrm>
              <a:off x="1049718" y="3079793"/>
              <a:ext cx="1557030" cy="1557030"/>
              <a:chOff x="1472426" y="1967171"/>
              <a:chExt cx="1557030" cy="1557030"/>
            </a:xfrm>
          </p:grpSpPr>
          <p:sp>
            <p:nvSpPr>
              <p:cNvPr id="44" name="Circle: Hollow 43">
                <a:extLst>
                  <a:ext uri="{FF2B5EF4-FFF2-40B4-BE49-F238E27FC236}">
                    <a16:creationId xmlns:a16="http://schemas.microsoft.com/office/drawing/2014/main" id="{F3CFD40E-1751-40C2-BA52-909B7A85DD16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1F1C7F24-211E-4163-8FC0-E2E7953739E5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CFBA-CA60-4476-BF2B-35D4D7CF74C3}"/>
                </a:ext>
              </a:extLst>
            </p:cNvPr>
            <p:cNvSpPr txBox="1"/>
            <p:nvPr/>
          </p:nvSpPr>
          <p:spPr>
            <a:xfrm>
              <a:off x="1216163" y="3625676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2400" b="1">
                  <a:solidFill>
                    <a:schemeClr val="accent1"/>
                  </a:solidFill>
                  <a:cs typeface="Arial" pitchFamily="34" charset="0"/>
                </a:rPr>
                <a:t>1467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7B2402-FF18-44F5-98EC-FB518DD6BA50}"/>
                </a:ext>
              </a:extLst>
            </p:cNvPr>
            <p:cNvCxnSpPr/>
            <p:nvPr/>
          </p:nvCxnSpPr>
          <p:spPr>
            <a:xfrm flipV="1">
              <a:off x="1372360" y="4436877"/>
              <a:ext cx="0" cy="1800000"/>
            </a:xfrm>
            <a:prstGeom prst="line">
              <a:avLst/>
            </a:prstGeom>
            <a:ln w="25400">
              <a:solidFill>
                <a:schemeClr val="accent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DA290-57C4-4917-8477-946211B71DD7}"/>
              </a:ext>
            </a:extLst>
          </p:cNvPr>
          <p:cNvGrpSpPr/>
          <p:nvPr/>
        </p:nvGrpSpPr>
        <p:grpSpPr>
          <a:xfrm>
            <a:off x="10317945" y="4209882"/>
            <a:ext cx="1759674" cy="1078287"/>
            <a:chOff x="4965552" y="1736224"/>
            <a:chExt cx="1759674" cy="6617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9E1347-98D3-44BE-BB39-7E1EE33B377E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39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Advanced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Encryption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08F4F0-8874-4285-8A94-0D40A79C298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/>
                  </a:solidFill>
                  <a:cs typeface="Arial" pitchFamily="34" charset="0"/>
                </a:rPr>
                <a:t>AES</a:t>
              </a:r>
            </a:p>
          </p:txBody>
        </p:sp>
      </p:grpSp>
      <p:sp>
        <p:nvSpPr>
          <p:cNvPr id="49" name="Arrow: Striped Right 48">
            <a:extLst>
              <a:ext uri="{FF2B5EF4-FFF2-40B4-BE49-F238E27FC236}">
                <a16:creationId xmlns:a16="http://schemas.microsoft.com/office/drawing/2014/main" id="{922E47FF-DDF5-4B4B-A2FC-987EF5789730}"/>
              </a:ext>
            </a:extLst>
          </p:cNvPr>
          <p:cNvSpPr/>
          <p:nvPr/>
        </p:nvSpPr>
        <p:spPr>
          <a:xfrm>
            <a:off x="4799777" y="2982278"/>
            <a:ext cx="516373" cy="401363"/>
          </a:xfrm>
          <a:prstGeom prst="stripedRightArrow">
            <a:avLst>
              <a:gd name="adj1" fmla="val 55139"/>
              <a:gd name="adj2" fmla="val 527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C8374AEA-D32F-44F6-A9C3-799593A91236}"/>
              </a:ext>
            </a:extLst>
          </p:cNvPr>
          <p:cNvSpPr/>
          <p:nvPr/>
        </p:nvSpPr>
        <p:spPr>
          <a:xfrm>
            <a:off x="2592004" y="2982278"/>
            <a:ext cx="516373" cy="401363"/>
          </a:xfrm>
          <a:prstGeom prst="stripedRightArrow">
            <a:avLst>
              <a:gd name="adj1" fmla="val 55139"/>
              <a:gd name="adj2" fmla="val 527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E6170186-0342-4B2E-9C5C-0F1A435DDA06}"/>
              </a:ext>
            </a:extLst>
          </p:cNvPr>
          <p:cNvSpPr/>
          <p:nvPr/>
        </p:nvSpPr>
        <p:spPr>
          <a:xfrm>
            <a:off x="7007550" y="2982278"/>
            <a:ext cx="516373" cy="401363"/>
          </a:xfrm>
          <a:prstGeom prst="stripedRightArrow">
            <a:avLst>
              <a:gd name="adj1" fmla="val 55139"/>
              <a:gd name="adj2" fmla="val 527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Striped Right 51">
            <a:extLst>
              <a:ext uri="{FF2B5EF4-FFF2-40B4-BE49-F238E27FC236}">
                <a16:creationId xmlns:a16="http://schemas.microsoft.com/office/drawing/2014/main" id="{E1A6C622-8936-4F86-B5B8-9C6865305D95}"/>
              </a:ext>
            </a:extLst>
          </p:cNvPr>
          <p:cNvSpPr/>
          <p:nvPr/>
        </p:nvSpPr>
        <p:spPr>
          <a:xfrm>
            <a:off x="9215323" y="2982278"/>
            <a:ext cx="516373" cy="401363"/>
          </a:xfrm>
          <a:prstGeom prst="stripedRightArrow">
            <a:avLst>
              <a:gd name="adj1" fmla="val 55139"/>
              <a:gd name="adj2" fmla="val 527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0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 rot="10800000">
            <a:off x="4943872" y="1940219"/>
            <a:ext cx="7248128" cy="302401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398707" y="2988892"/>
            <a:ext cx="5664629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b="1" dirty="0">
                <a:solidFill>
                  <a:schemeClr val="bg1"/>
                </a:solidFill>
              </a:rPr>
              <a:t>Notions de base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fr-FR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ryptage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1482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fr-FR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Définition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1846865" y="2484129"/>
            <a:ext cx="578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solidFill>
                  <a:schemeClr val="accent4"/>
                </a:solidFill>
                <a:cs typeface="Arial" pitchFamily="34" charset="0"/>
              </a:rPr>
              <a:t>Le cryptage est le fait de rendre un message illisible et incompréhensible pour </a:t>
            </a:r>
          </a:p>
          <a:p>
            <a:r>
              <a:rPr lang="fr-FR" altLang="ko-KR" sz="3200" dirty="0">
                <a:solidFill>
                  <a:schemeClr val="accent4"/>
                </a:solidFill>
                <a:cs typeface="Arial" pitchFamily="34" charset="0"/>
              </a:rPr>
              <a:t>une personne ne possédant pas la clé de décryptage. </a:t>
            </a: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825F2BE-72E5-4F81-BF09-8CCA55649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5278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Cryptage symétrique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B681C-A217-4932-B164-9C6EE83D9D5F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>
              <a:solidFill>
                <a:srgbClr val="40404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5FE31-1C17-48E9-A2E2-E91D4FEE61FB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BD5DD-B4F1-4F6B-A132-58E926A7BB61}"/>
              </a:ext>
            </a:extLst>
          </p:cNvPr>
          <p:cNvSpPr txBox="1"/>
          <p:nvPr/>
        </p:nvSpPr>
        <p:spPr>
          <a:xfrm>
            <a:off x="6844592" y="2992401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800" dirty="0">
                <a:solidFill>
                  <a:schemeClr val="accent4"/>
                </a:solidFill>
                <a:cs typeface="Arial" pitchFamily="34" charset="0"/>
              </a:rPr>
              <a:t>Explication 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1302A7-622D-4B97-AE5F-DABB82A01A67}"/>
              </a:ext>
            </a:extLst>
          </p:cNvPr>
          <p:cNvSpPr/>
          <p:nvPr/>
        </p:nvSpPr>
        <p:spPr>
          <a:xfrm>
            <a:off x="198218" y="2726135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F7859-DD94-41AA-9B83-4748C85B69E1}"/>
              </a:ext>
            </a:extLst>
          </p:cNvPr>
          <p:cNvSpPr txBox="1"/>
          <p:nvPr/>
        </p:nvSpPr>
        <p:spPr>
          <a:xfrm>
            <a:off x="616770" y="3853144"/>
            <a:ext cx="1394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Une seule clé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811D1-232B-4A11-995C-F3BE467C243B}"/>
              </a:ext>
            </a:extLst>
          </p:cNvPr>
          <p:cNvSpPr txBox="1"/>
          <p:nvPr/>
        </p:nvSpPr>
        <p:spPr>
          <a:xfrm>
            <a:off x="6844592" y="3487106"/>
            <a:ext cx="45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Un système de cryptage symétrique c’est un système qui utilise </a:t>
            </a:r>
            <a:r>
              <a:rPr lang="fr-FR" altLang="ko-KR" sz="2000" dirty="0">
                <a:solidFill>
                  <a:srgbClr val="FF0000"/>
                </a:solidFill>
                <a:cs typeface="Arial" pitchFamily="34" charset="0"/>
              </a:rPr>
              <a:t>une seule clé </a:t>
            </a:r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pour le</a:t>
            </a:r>
            <a:r>
              <a:rPr lang="fr-FR" altLang="ko-KR" sz="2000" dirty="0">
                <a:solidFill>
                  <a:srgbClr val="FF0000"/>
                </a:solidFill>
                <a:cs typeface="Arial" pitchFamily="34" charset="0"/>
              </a:rPr>
              <a:t> cryptage</a:t>
            </a:r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 et pour le </a:t>
            </a:r>
            <a:r>
              <a:rPr lang="fr-FR" altLang="ko-KR" sz="2000" dirty="0">
                <a:solidFill>
                  <a:srgbClr val="FF0000"/>
                </a:solidFill>
                <a:cs typeface="Arial" pitchFamily="34" charset="0"/>
              </a:rPr>
              <a:t>décryptage</a:t>
            </a:r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12" name="Equal 10">
            <a:extLst>
              <a:ext uri="{FF2B5EF4-FFF2-40B4-BE49-F238E27FC236}">
                <a16:creationId xmlns:a16="http://schemas.microsoft.com/office/drawing/2014/main" id="{E22D8850-1350-497E-9B10-EFFBC6A23AD1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12F65-CBD2-47E0-9243-85A4714260A3}"/>
              </a:ext>
            </a:extLst>
          </p:cNvPr>
          <p:cNvSpPr txBox="1"/>
          <p:nvPr/>
        </p:nvSpPr>
        <p:spPr>
          <a:xfrm>
            <a:off x="3888020" y="3640995"/>
            <a:ext cx="2304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Cryptage </a:t>
            </a:r>
          </a:p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et décryptage </a:t>
            </a:r>
          </a:p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du message</a:t>
            </a: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A14FE973-E7ED-49DC-B540-F0D2BAA82AF1}"/>
              </a:ext>
            </a:extLst>
          </p:cNvPr>
          <p:cNvSpPr/>
          <p:nvPr/>
        </p:nvSpPr>
        <p:spPr>
          <a:xfrm>
            <a:off x="1000340" y="3085939"/>
            <a:ext cx="700012" cy="674574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28807B6C-5AEF-46AA-8B66-1771F5B22216}"/>
              </a:ext>
            </a:extLst>
          </p:cNvPr>
          <p:cNvSpPr/>
          <p:nvPr/>
        </p:nvSpPr>
        <p:spPr>
          <a:xfrm flipH="1">
            <a:off x="4650434" y="3005483"/>
            <a:ext cx="779427" cy="64753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</p:spTree>
    <p:extLst>
      <p:ext uri="{BB962C8B-B14F-4D97-AF65-F5344CB8AC3E}">
        <p14:creationId xmlns:p14="http://schemas.microsoft.com/office/powerpoint/2010/main" val="279074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5278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Cryptage Asymétrique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>
              <a:solidFill>
                <a:srgbClr val="40404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800" dirty="0">
                <a:solidFill>
                  <a:schemeClr val="accent4"/>
                </a:solidFill>
                <a:cs typeface="Arial" pitchFamily="34" charset="0"/>
              </a:rPr>
              <a:t>Explication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487106"/>
            <a:ext cx="45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Un système de cryptage asymétrique c’est un système qui utilise </a:t>
            </a:r>
            <a:r>
              <a:rPr lang="fr-FR" altLang="ko-KR" sz="2000" dirty="0">
                <a:solidFill>
                  <a:srgbClr val="FF0000"/>
                </a:solidFill>
                <a:cs typeface="Arial" pitchFamily="34" charset="0"/>
              </a:rPr>
              <a:t>la clé publique pour le cryptage</a:t>
            </a:r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 et </a:t>
            </a:r>
            <a:r>
              <a:rPr lang="fr-FR" altLang="ko-KR" sz="2000" dirty="0">
                <a:solidFill>
                  <a:srgbClr val="FF0000"/>
                </a:solidFill>
                <a:cs typeface="Arial" pitchFamily="34" charset="0"/>
              </a:rPr>
              <a:t>l’autre privée pour le décryptage</a:t>
            </a:r>
            <a:r>
              <a:rPr lang="fr-FR" altLang="ko-KR" sz="20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3640995"/>
            <a:ext cx="2304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Cryptage </a:t>
            </a:r>
          </a:p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et décryptage </a:t>
            </a:r>
          </a:p>
          <a:p>
            <a:pPr algn="ctr"/>
            <a:r>
              <a:rPr lang="fr-FR" altLang="ko-KR" sz="2000" b="1" dirty="0">
                <a:solidFill>
                  <a:schemeClr val="bg1"/>
                </a:solidFill>
                <a:cs typeface="Arial" pitchFamily="34" charset="0"/>
              </a:rPr>
              <a:t>du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82F9B-49CE-44E9-B681-A6968AD3CDB2}"/>
              </a:ext>
            </a:extLst>
          </p:cNvPr>
          <p:cNvSpPr txBox="1"/>
          <p:nvPr/>
        </p:nvSpPr>
        <p:spPr>
          <a:xfrm>
            <a:off x="2699460" y="1749629"/>
            <a:ext cx="312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Clé publique</a:t>
            </a: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5FEC9C-1676-48E3-83DF-9FECC1E7B589}"/>
              </a:ext>
            </a:extLst>
          </p:cNvPr>
          <p:cNvSpPr txBox="1"/>
          <p:nvPr/>
        </p:nvSpPr>
        <p:spPr>
          <a:xfrm>
            <a:off x="2626307" y="5515221"/>
            <a:ext cx="312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Clé Privée</a:t>
            </a: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E9BBD83-44CB-4DBD-9C1F-E89196B4A889}"/>
              </a:ext>
            </a:extLst>
          </p:cNvPr>
          <p:cNvSpPr/>
          <p:nvPr/>
        </p:nvSpPr>
        <p:spPr>
          <a:xfrm>
            <a:off x="1409745" y="2604414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D5288615-EEAD-4E86-994A-04BB457497A8}"/>
              </a:ext>
            </a:extLst>
          </p:cNvPr>
          <p:cNvSpPr/>
          <p:nvPr/>
        </p:nvSpPr>
        <p:spPr>
          <a:xfrm>
            <a:off x="1409745" y="4643494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7BE1CC8-DE8E-4BF5-A00A-51BE52578B88}"/>
              </a:ext>
            </a:extLst>
          </p:cNvPr>
          <p:cNvSpPr/>
          <p:nvPr/>
        </p:nvSpPr>
        <p:spPr>
          <a:xfrm flipH="1">
            <a:off x="4650434" y="3005483"/>
            <a:ext cx="779427" cy="64753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ko-KR" sz="2700" dirty="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 rot="10800000">
            <a:off x="4943872" y="1940219"/>
            <a:ext cx="7248128" cy="302401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096000" y="2525561"/>
            <a:ext cx="5967337" cy="926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altLang="ko-KR" sz="4800" b="1" dirty="0">
                <a:solidFill>
                  <a:schemeClr val="bg1"/>
                </a:solidFill>
                <a:cs typeface="Arial" pitchFamily="34" charset="0"/>
              </a:rPr>
              <a:t>Le crypto système RSA</a:t>
            </a:r>
          </a:p>
        </p:txBody>
      </p:sp>
    </p:spTree>
    <p:extLst>
      <p:ext uri="{BB962C8B-B14F-4D97-AF65-F5344CB8AC3E}">
        <p14:creationId xmlns:p14="http://schemas.microsoft.com/office/powerpoint/2010/main" val="233696631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sive X-16x9 Main">
  <a:themeElements>
    <a:clrScheme name="Model X">
      <a:dk1>
        <a:srgbClr val="FFFFFF"/>
      </a:dk1>
      <a:lt1>
        <a:srgbClr val="272E3A"/>
      </a:lt1>
      <a:dk2>
        <a:srgbClr val="00A3DA"/>
      </a:dk2>
      <a:lt2>
        <a:srgbClr val="0CA8DA"/>
      </a:lt2>
      <a:accent1>
        <a:srgbClr val="18AEDA"/>
      </a:accent1>
      <a:accent2>
        <a:srgbClr val="24B3DA"/>
      </a:accent2>
      <a:accent3>
        <a:srgbClr val="31B9DB"/>
      </a:accent3>
      <a:accent4>
        <a:srgbClr val="3DBEDB"/>
      </a:accent4>
      <a:accent5>
        <a:srgbClr val="49C4DB"/>
      </a:accent5>
      <a:accent6>
        <a:srgbClr val="56CADC"/>
      </a:accent6>
      <a:hlink>
        <a:srgbClr val="2F8299"/>
      </a:hlink>
      <a:folHlink>
        <a:srgbClr val="8C8C8C"/>
      </a:folHlink>
    </a:clrScheme>
    <a:fontScheme name="Lato">
      <a:majorFont>
        <a:latin typeface="Lato Hairlin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1_Office Theme">
  <a:themeElements>
    <a:clrScheme name="Model X">
      <a:dk1>
        <a:srgbClr val="FFFFFF"/>
      </a:dk1>
      <a:lt1>
        <a:srgbClr val="272E3A"/>
      </a:lt1>
      <a:dk2>
        <a:srgbClr val="00A3DA"/>
      </a:dk2>
      <a:lt2>
        <a:srgbClr val="0CA8DA"/>
      </a:lt2>
      <a:accent1>
        <a:srgbClr val="18AEDA"/>
      </a:accent1>
      <a:accent2>
        <a:srgbClr val="24B3DA"/>
      </a:accent2>
      <a:accent3>
        <a:srgbClr val="31B9DB"/>
      </a:accent3>
      <a:accent4>
        <a:srgbClr val="3DBEDB"/>
      </a:accent4>
      <a:accent5>
        <a:srgbClr val="49C4DB"/>
      </a:accent5>
      <a:accent6>
        <a:srgbClr val="56CADC"/>
      </a:accent6>
      <a:hlink>
        <a:srgbClr val="2F8299"/>
      </a:hlink>
      <a:folHlink>
        <a:srgbClr val="8C8C8C"/>
      </a:folHlink>
    </a:clrScheme>
    <a:fontScheme name="Lato">
      <a:majorFont>
        <a:latin typeface="Lato Hairlin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Theme">
  <a:themeElements>
    <a:clrScheme name="Model X">
      <a:dk1>
        <a:srgbClr val="FFFFFF"/>
      </a:dk1>
      <a:lt1>
        <a:srgbClr val="272E3A"/>
      </a:lt1>
      <a:dk2>
        <a:srgbClr val="00A3DA"/>
      </a:dk2>
      <a:lt2>
        <a:srgbClr val="0CA8DA"/>
      </a:lt2>
      <a:accent1>
        <a:srgbClr val="18AEDA"/>
      </a:accent1>
      <a:accent2>
        <a:srgbClr val="24B3DA"/>
      </a:accent2>
      <a:accent3>
        <a:srgbClr val="31B9DB"/>
      </a:accent3>
      <a:accent4>
        <a:srgbClr val="3DBEDB"/>
      </a:accent4>
      <a:accent5>
        <a:srgbClr val="49C4DB"/>
      </a:accent5>
      <a:accent6>
        <a:srgbClr val="56CADC"/>
      </a:accent6>
      <a:hlink>
        <a:srgbClr val="2F8299"/>
      </a:hlink>
      <a:folHlink>
        <a:srgbClr val="8C8C8C"/>
      </a:folHlink>
    </a:clrScheme>
    <a:fontScheme name="Lato">
      <a:majorFont>
        <a:latin typeface="Lato Hairlin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Data Visualization PowerPoint Templates</Template>
  <TotalTime>1410</TotalTime>
  <Words>821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44" baseType="lpstr">
      <vt:lpstr>Adobe Song Std L</vt:lpstr>
      <vt:lpstr>Arial</vt:lpstr>
      <vt:lpstr>Arial</vt:lpstr>
      <vt:lpstr>Arial Black</vt:lpstr>
      <vt:lpstr>Calibri</vt:lpstr>
      <vt:lpstr>Calibri Light</vt:lpstr>
      <vt:lpstr>Cambria Math</vt:lpstr>
      <vt:lpstr>Lato</vt:lpstr>
      <vt:lpstr>Lato Hairline</vt:lpstr>
      <vt:lpstr>Open Sans</vt:lpstr>
      <vt:lpstr>Open Sans Extrabold</vt:lpstr>
      <vt:lpstr>Open Sans Light</vt:lpstr>
      <vt:lpstr>Roboto Thin</vt:lpstr>
      <vt:lpstr>Wingdings 3</vt:lpstr>
      <vt:lpstr>Cover and End Slide Master</vt:lpstr>
      <vt:lpstr>Contents Slide Master</vt:lpstr>
      <vt:lpstr>Section Break Slide Master</vt:lpstr>
      <vt:lpstr>Massive X-16x9 Main</vt:lpstr>
      <vt:lpstr>Ion</vt:lpstr>
      <vt:lpstr>Custom Design</vt:lpstr>
      <vt:lpstr>1_Ion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</dc:creator>
  <cp:lastModifiedBy>Anas</cp:lastModifiedBy>
  <cp:revision>86</cp:revision>
  <dcterms:created xsi:type="dcterms:W3CDTF">2021-02-07T07:31:42Z</dcterms:created>
  <dcterms:modified xsi:type="dcterms:W3CDTF">2021-07-10T06:51:15Z</dcterms:modified>
</cp:coreProperties>
</file>