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66492" y="2406397"/>
            <a:ext cx="4411014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11069" y="4516628"/>
            <a:ext cx="4721860" cy="760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46450" y="545084"/>
            <a:ext cx="24511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9289" y="1685035"/>
            <a:ext cx="7805420" cy="4317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8190" y="6439972"/>
            <a:ext cx="2540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  <a:tabLst>
                <a:tab pos="1481455" algn="l"/>
              </a:tabLst>
            </a:pPr>
            <a:r>
              <a:rPr dirty="0"/>
              <a:t>Risk	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2211069" y="4516628"/>
            <a:ext cx="4721860" cy="36157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8900" marR="5080" indent="335280">
              <a:lnSpc>
                <a:spcPct val="100800"/>
              </a:lnSpc>
              <a:spcBef>
                <a:spcPts val="75"/>
              </a:spcBef>
            </a:pP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1700" y="473965"/>
            <a:ext cx="22606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Questions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77632"/>
            <a:ext cx="7947025" cy="35794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What </a:t>
            </a:r>
            <a:r>
              <a:rPr sz="3200" spc="-5" dirty="0">
                <a:latin typeface="Times New Roman"/>
                <a:cs typeface="Times New Roman"/>
              </a:rPr>
              <a:t>information should </a:t>
            </a:r>
            <a:r>
              <a:rPr sz="3200" dirty="0">
                <a:latin typeface="Times New Roman"/>
                <a:cs typeface="Times New Roman"/>
              </a:rPr>
              <a:t>we </a:t>
            </a:r>
            <a:r>
              <a:rPr sz="3200" spc="-5" dirty="0">
                <a:latin typeface="Times New Roman"/>
                <a:cs typeface="Times New Roman"/>
              </a:rPr>
              <a:t>record for: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People?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processes?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Data?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What </a:t>
            </a:r>
            <a:r>
              <a:rPr sz="3200" spc="-5" dirty="0">
                <a:latin typeface="Times New Roman"/>
                <a:cs typeface="Times New Roman"/>
              </a:rPr>
              <a:t>tools could </a:t>
            </a:r>
            <a:r>
              <a:rPr sz="3200" dirty="0">
                <a:latin typeface="Times New Roman"/>
                <a:cs typeface="Times New Roman"/>
              </a:rPr>
              <a:t>we use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do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so?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94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How </a:t>
            </a:r>
            <a:r>
              <a:rPr sz="3200" spc="-5" dirty="0">
                <a:latin typeface="Times New Roman"/>
                <a:cs typeface="Times New Roman"/>
              </a:rPr>
              <a:t>should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company manage the process </a:t>
            </a:r>
            <a:r>
              <a:rPr sz="3200" dirty="0">
                <a:latin typeface="Times New Roman"/>
                <a:cs typeface="Times New Roman"/>
              </a:rPr>
              <a:t>of  </a:t>
            </a:r>
            <a:r>
              <a:rPr sz="3200" spc="-5" dirty="0">
                <a:latin typeface="Times New Roman"/>
                <a:cs typeface="Times New Roman"/>
              </a:rPr>
              <a:t>identifying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3276" y="364236"/>
            <a:ext cx="6597650" cy="99504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204085" marR="5080" indent="-2192020">
              <a:lnSpc>
                <a:spcPts val="3790"/>
              </a:lnSpc>
              <a:spcBef>
                <a:spcPts val="265"/>
              </a:spcBef>
            </a:pPr>
            <a:r>
              <a:rPr sz="3200" spc="-5" dirty="0"/>
              <a:t>Hardware, Software, </a:t>
            </a:r>
            <a:r>
              <a:rPr sz="3200" dirty="0"/>
              <a:t>and </a:t>
            </a:r>
            <a:r>
              <a:rPr sz="3200" spc="-5" dirty="0"/>
              <a:t>Network</a:t>
            </a:r>
            <a:r>
              <a:rPr sz="3200" spc="-185" dirty="0"/>
              <a:t> </a:t>
            </a:r>
            <a:r>
              <a:rPr sz="3200" dirty="0"/>
              <a:t>Asset  </a:t>
            </a:r>
            <a:r>
              <a:rPr sz="3200" spc="-5" dirty="0"/>
              <a:t>Identification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74015" algn="l"/>
                <a:tab pos="374650" algn="l"/>
              </a:tabLst>
            </a:pPr>
            <a:r>
              <a:rPr dirty="0"/>
              <a:t>What information attributes to track depends</a:t>
            </a:r>
            <a:r>
              <a:rPr spc="-65" dirty="0"/>
              <a:t> </a:t>
            </a:r>
            <a:r>
              <a:rPr dirty="0"/>
              <a:t>on:</a:t>
            </a:r>
          </a:p>
          <a:p>
            <a:pPr marL="774700" lvl="1" indent="-285750">
              <a:lnSpc>
                <a:spcPct val="100000"/>
              </a:lnSpc>
              <a:spcBef>
                <a:spcPts val="1980"/>
              </a:spcBef>
              <a:buFont typeface="Wingdings"/>
              <a:buChar char=""/>
              <a:tabLst>
                <a:tab pos="774065" algn="l"/>
                <a:tab pos="774700" algn="l"/>
              </a:tabLst>
            </a:pPr>
            <a:r>
              <a:rPr sz="2600" spc="-5" dirty="0">
                <a:latin typeface="Times New Roman"/>
                <a:cs typeface="Times New Roman"/>
              </a:rPr>
              <a:t>Needs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organization/risk management</a:t>
            </a:r>
            <a:r>
              <a:rPr sz="2600" spc="-10" dirty="0">
                <a:latin typeface="Times New Roman"/>
                <a:cs typeface="Times New Roman"/>
              </a:rPr>
              <a:t> efforts</a:t>
            </a:r>
            <a:endParaRPr sz="2600">
              <a:latin typeface="Times New Roman"/>
              <a:cs typeface="Times New Roman"/>
            </a:endParaRPr>
          </a:p>
          <a:p>
            <a:pPr marL="19050" lvl="1"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2350"/>
          </a:p>
          <a:p>
            <a:pPr marL="774700" marR="988694" lvl="1" indent="-285750">
              <a:lnSpc>
                <a:spcPct val="80000"/>
              </a:lnSpc>
              <a:buFont typeface="Wingdings"/>
              <a:buChar char=""/>
              <a:tabLst>
                <a:tab pos="774065" algn="l"/>
                <a:tab pos="774700" algn="l"/>
              </a:tabLst>
            </a:pPr>
            <a:r>
              <a:rPr sz="2600" spc="-5" dirty="0">
                <a:latin typeface="Times New Roman"/>
                <a:cs typeface="Times New Roman"/>
              </a:rPr>
              <a:t>Management needs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information  security/information technology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communities</a:t>
            </a:r>
            <a:endParaRPr sz="2600">
              <a:latin typeface="Times New Roman"/>
              <a:cs typeface="Times New Roman"/>
            </a:endParaRPr>
          </a:p>
          <a:p>
            <a:pPr marL="19050" lvl="1"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600"/>
          </a:p>
          <a:p>
            <a:pPr marL="374650" marR="334010" indent="-342900">
              <a:lnSpc>
                <a:spcPct val="79800"/>
              </a:lnSpc>
              <a:spcBef>
                <a:spcPts val="5"/>
              </a:spcBef>
              <a:buFont typeface="Wingdings"/>
              <a:buChar char=""/>
              <a:tabLst>
                <a:tab pos="374015" algn="l"/>
                <a:tab pos="374650" algn="l"/>
              </a:tabLst>
            </a:pPr>
            <a:r>
              <a:rPr spc="-5" dirty="0"/>
              <a:t>Asset </a:t>
            </a:r>
            <a:r>
              <a:rPr dirty="0"/>
              <a:t>attributes to be considered are: name; IP  address; </a:t>
            </a:r>
            <a:r>
              <a:rPr spc="-5" dirty="0"/>
              <a:t>MAC </a:t>
            </a:r>
            <a:r>
              <a:rPr dirty="0"/>
              <a:t>address; element type; serial  number; manufacturer name; model/part  number; </a:t>
            </a:r>
            <a:r>
              <a:rPr spc="-5" dirty="0"/>
              <a:t>software </a:t>
            </a:r>
            <a:r>
              <a:rPr dirty="0"/>
              <a:t>version; physical or logical  location; controlling</a:t>
            </a:r>
            <a:r>
              <a:rPr spc="-5" dirty="0"/>
              <a:t> </a:t>
            </a:r>
            <a:r>
              <a:rPr dirty="0"/>
              <a:t>entity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8462" y="473965"/>
            <a:ext cx="59074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Information</a:t>
            </a:r>
            <a:r>
              <a:rPr sz="4400" spc="-20" dirty="0"/>
              <a:t> </a:t>
            </a:r>
            <a:r>
              <a:rPr sz="4400" spc="-5" dirty="0"/>
              <a:t>Classification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8340" y="1477772"/>
            <a:ext cx="7816215" cy="447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43585" indent="-342900">
              <a:lnSpc>
                <a:spcPct val="125299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Many </a:t>
            </a:r>
            <a:r>
              <a:rPr sz="3000" spc="-5" dirty="0">
                <a:latin typeface="Times New Roman"/>
                <a:cs typeface="Times New Roman"/>
              </a:rPr>
              <a:t>organizations </a:t>
            </a:r>
            <a:r>
              <a:rPr sz="3000" dirty="0">
                <a:latin typeface="Times New Roman"/>
                <a:cs typeface="Times New Roman"/>
              </a:rPr>
              <a:t>have data classification  schemes (e.g., confidential, internal,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public)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Info. classification approach: specific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categories</a:t>
            </a:r>
            <a:endParaRPr sz="3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805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latin typeface="Times New Roman"/>
                <a:cs typeface="Times New Roman"/>
              </a:rPr>
              <a:t>Requirements:</a:t>
            </a:r>
            <a:endParaRPr sz="26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Times New Roman"/>
                <a:cs typeface="Times New Roman"/>
              </a:rPr>
              <a:t>Each category has specific meaning</a:t>
            </a:r>
            <a:endParaRPr sz="22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Times New Roman"/>
                <a:cs typeface="Times New Roman"/>
              </a:rPr>
              <a:t>Categories must “span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gamut” </a:t>
            </a:r>
            <a:r>
              <a:rPr sz="2200" dirty="0">
                <a:latin typeface="Times New Roman"/>
                <a:cs typeface="Times New Roman"/>
              </a:rPr>
              <a:t>of info. </a:t>
            </a:r>
            <a:r>
              <a:rPr sz="2200" spc="-5" dirty="0">
                <a:latin typeface="Times New Roman"/>
                <a:cs typeface="Times New Roman"/>
              </a:rPr>
              <a:t>sensitivity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levels</a:t>
            </a:r>
            <a:endParaRPr sz="22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Times New Roman"/>
                <a:cs typeface="Times New Roman"/>
              </a:rPr>
              <a:t>Categories must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-5" dirty="0">
                <a:latin typeface="Times New Roman"/>
                <a:cs typeface="Times New Roman"/>
              </a:rPr>
              <a:t> overlap</a:t>
            </a:r>
            <a:endParaRPr sz="2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latin typeface="Times New Roman"/>
                <a:cs typeface="Times New Roman"/>
              </a:rPr>
              <a:t>Need </a:t>
            </a:r>
            <a:r>
              <a:rPr sz="2600" dirty="0">
                <a:latin typeface="Times New Roman"/>
                <a:cs typeface="Times New Roman"/>
              </a:rPr>
              <a:t>to </a:t>
            </a:r>
            <a:r>
              <a:rPr sz="2600" spc="-5" dirty="0">
                <a:latin typeface="Times New Roman"/>
                <a:cs typeface="Times New Roman"/>
              </a:rPr>
              <a:t>determine info. protection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priorities</a:t>
            </a:r>
            <a:endParaRPr sz="26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40" dirty="0">
                <a:latin typeface="Times New Roman"/>
                <a:cs typeface="Times New Roman"/>
              </a:rPr>
              <a:t>Table </a:t>
            </a:r>
            <a:r>
              <a:rPr sz="2600" spc="-5" dirty="0">
                <a:latin typeface="Times New Roman"/>
                <a:cs typeface="Times New Roman"/>
              </a:rPr>
              <a:t>metaphor: category columns, info.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rows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442" y="473965"/>
            <a:ext cx="4965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Information</a:t>
            </a:r>
            <a:r>
              <a:rPr sz="4400" spc="-105" dirty="0"/>
              <a:t> </a:t>
            </a:r>
            <a:r>
              <a:rPr sz="4400" spc="-60" dirty="0"/>
              <a:t>Valuation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8340" y="1325372"/>
            <a:ext cx="7673975" cy="469646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Info. has varying levels of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importance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What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information:</a:t>
            </a:r>
            <a:endParaRPr sz="3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810"/>
              </a:spcBef>
              <a:buFont typeface="Arial"/>
              <a:buChar char="–"/>
              <a:tabLst>
                <a:tab pos="755650" algn="l"/>
              </a:tabLst>
            </a:pPr>
            <a:r>
              <a:rPr sz="2600" dirty="0">
                <a:latin typeface="Times New Roman"/>
                <a:cs typeface="Times New Roman"/>
              </a:rPr>
              <a:t>is most </a:t>
            </a:r>
            <a:r>
              <a:rPr sz="2600" spc="-5" dirty="0">
                <a:latin typeface="Times New Roman"/>
                <a:cs typeface="Times New Roman"/>
              </a:rPr>
              <a:t>critical </a:t>
            </a:r>
            <a:r>
              <a:rPr sz="2600" dirty="0">
                <a:latin typeface="Times New Roman"/>
                <a:cs typeface="Times New Roman"/>
              </a:rPr>
              <a:t>to </a:t>
            </a:r>
            <a:r>
              <a:rPr sz="2600" spc="-20" dirty="0">
                <a:latin typeface="Times New Roman"/>
                <a:cs typeface="Times New Roman"/>
              </a:rPr>
              <a:t>organization’s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success?</a:t>
            </a:r>
            <a:endParaRPr sz="26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latin typeface="Times New Roman"/>
                <a:cs typeface="Times New Roman"/>
              </a:rPr>
              <a:t>generates </a:t>
            </a:r>
            <a:r>
              <a:rPr sz="2600" dirty="0">
                <a:latin typeface="Times New Roman"/>
                <a:cs typeface="Times New Roman"/>
              </a:rPr>
              <a:t>the most</a:t>
            </a:r>
            <a:r>
              <a:rPr sz="2600" spc="-5" dirty="0">
                <a:latin typeface="Times New Roman"/>
                <a:cs typeface="Times New Roman"/>
              </a:rPr>
              <a:t> revenue/profitability?</a:t>
            </a:r>
            <a:endParaRPr sz="26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9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latin typeface="Times New Roman"/>
                <a:cs typeface="Times New Roman"/>
              </a:rPr>
              <a:t>would </a:t>
            </a:r>
            <a:r>
              <a:rPr sz="2600" dirty="0">
                <a:latin typeface="Times New Roman"/>
                <a:cs typeface="Times New Roman"/>
              </a:rPr>
              <a:t>be most </a:t>
            </a:r>
            <a:r>
              <a:rPr sz="2600" spc="-5" dirty="0">
                <a:latin typeface="Times New Roman"/>
                <a:cs typeface="Times New Roman"/>
              </a:rPr>
              <a:t>expensive </a:t>
            </a:r>
            <a:r>
              <a:rPr sz="2600" dirty="0">
                <a:latin typeface="Times New Roman"/>
                <a:cs typeface="Times New Roman"/>
              </a:rPr>
              <a:t>to </a:t>
            </a:r>
            <a:r>
              <a:rPr sz="2600" spc="-5" dirty="0">
                <a:latin typeface="Times New Roman"/>
                <a:cs typeface="Times New Roman"/>
              </a:rPr>
              <a:t>replace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protect?</a:t>
            </a:r>
            <a:endParaRPr sz="2600">
              <a:latin typeface="Times New Roman"/>
              <a:cs typeface="Times New Roman"/>
            </a:endParaRPr>
          </a:p>
          <a:p>
            <a:pPr marL="755650" marR="358775" lvl="1" indent="-285750">
              <a:lnSpc>
                <a:spcPts val="3890"/>
              </a:lnSpc>
              <a:spcBef>
                <a:spcPts val="16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latin typeface="Times New Roman"/>
                <a:cs typeface="Times New Roman"/>
              </a:rPr>
              <a:t>would </a:t>
            </a:r>
            <a:r>
              <a:rPr sz="2600" dirty="0">
                <a:latin typeface="Times New Roman"/>
                <a:cs typeface="Times New Roman"/>
              </a:rPr>
              <a:t>be the most </a:t>
            </a:r>
            <a:r>
              <a:rPr sz="2600" spc="-5" dirty="0">
                <a:latin typeface="Times New Roman"/>
                <a:cs typeface="Times New Roman"/>
              </a:rPr>
              <a:t>embarrassing </a:t>
            </a:r>
            <a:r>
              <a:rPr sz="2600" dirty="0">
                <a:latin typeface="Times New Roman"/>
                <a:cs typeface="Times New Roman"/>
              </a:rPr>
              <a:t>or </a:t>
            </a:r>
            <a:r>
              <a:rPr sz="2600" spc="-5" dirty="0">
                <a:latin typeface="Times New Roman"/>
                <a:cs typeface="Times New Roman"/>
              </a:rPr>
              <a:t>cause greatest  liability </a:t>
            </a:r>
            <a:r>
              <a:rPr sz="2600" dirty="0">
                <a:latin typeface="Times New Roman"/>
                <a:cs typeface="Times New Roman"/>
              </a:rPr>
              <a:t>if</a:t>
            </a:r>
            <a:r>
              <a:rPr sz="2600" spc="-5" dirty="0">
                <a:latin typeface="Times New Roman"/>
                <a:cs typeface="Times New Roman"/>
              </a:rPr>
              <a:t> revealed?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How </a:t>
            </a:r>
            <a:r>
              <a:rPr sz="2800" spc="-5" dirty="0">
                <a:latin typeface="Times New Roman"/>
                <a:cs typeface="Times New Roman"/>
              </a:rPr>
              <a:t>would </a:t>
            </a:r>
            <a:r>
              <a:rPr sz="2800" dirty="0">
                <a:latin typeface="Times New Roman"/>
                <a:cs typeface="Times New Roman"/>
              </a:rPr>
              <a:t>you </a:t>
            </a:r>
            <a:r>
              <a:rPr sz="2800" spc="-5" dirty="0">
                <a:latin typeface="Times New Roman"/>
                <a:cs typeface="Times New Roman"/>
              </a:rPr>
              <a:t>suggest valuing information? </a:t>
            </a:r>
            <a:r>
              <a:rPr sz="2800" dirty="0">
                <a:latin typeface="Times New Roman"/>
                <a:cs typeface="Times New Roman"/>
              </a:rPr>
              <a:t>How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840"/>
              </a:spcBef>
            </a:pPr>
            <a:r>
              <a:rPr sz="2800" spc="-5" dirty="0">
                <a:latin typeface="Times New Roman"/>
                <a:cs typeface="Times New Roman"/>
              </a:rPr>
              <a:t>often should </a:t>
            </a:r>
            <a:r>
              <a:rPr sz="280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repeat valuation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process?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512" y="515619"/>
            <a:ext cx="75469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Data Classification and</a:t>
            </a:r>
            <a:r>
              <a:rPr sz="4000" spc="15" dirty="0"/>
              <a:t> </a:t>
            </a:r>
            <a:r>
              <a:rPr sz="4000" spc="-5" dirty="0"/>
              <a:t>Management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377336"/>
            <a:ext cx="7394575" cy="4044950"/>
          </a:xfrm>
          <a:prstGeom prst="rect">
            <a:avLst/>
          </a:prstGeom>
        </p:spPr>
        <p:txBody>
          <a:bodyPr vert="horz" wrap="square" lIns="0" tIns="2552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0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Military classification: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670"/>
              </a:spcBef>
              <a:buFont typeface="Carlito"/>
              <a:buChar char="–"/>
              <a:tabLst>
                <a:tab pos="755650" algn="l"/>
              </a:tabLst>
            </a:pPr>
            <a:r>
              <a:rPr sz="2800" spc="-65" dirty="0">
                <a:latin typeface="Times New Roman"/>
                <a:cs typeface="Times New Roman"/>
              </a:rPr>
              <a:t>Top</a:t>
            </a:r>
            <a:r>
              <a:rPr sz="2800" spc="-5" dirty="0">
                <a:latin typeface="Times New Roman"/>
                <a:cs typeface="Times New Roman"/>
              </a:rPr>
              <a:t> Secret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730"/>
              </a:spcBef>
              <a:buFont typeface="Carlito"/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Secret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630"/>
              </a:spcBef>
              <a:buFont typeface="Carlito"/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Classified/Internal use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only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655"/>
              </a:spcBef>
              <a:buFont typeface="Carlito"/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Public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9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Elaborate schemes: overkill for some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orgs?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5837" y="473965"/>
            <a:ext cx="4632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Threat</a:t>
            </a:r>
            <a:r>
              <a:rPr sz="4400" spc="-40" dirty="0"/>
              <a:t> </a:t>
            </a:r>
            <a:r>
              <a:rPr sz="4400" spc="-5" dirty="0"/>
              <a:t>Identification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69211"/>
            <a:ext cx="7540625" cy="437134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marR="5080" indent="-342900">
              <a:lnSpc>
                <a:spcPts val="3310"/>
              </a:lnSpc>
              <a:spcBef>
                <a:spcPts val="4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Security budgets limited; </a:t>
            </a:r>
            <a:r>
              <a:rPr sz="3000" spc="-5" dirty="0">
                <a:latin typeface="Times New Roman"/>
                <a:cs typeface="Times New Roman"/>
              </a:rPr>
              <a:t>we </a:t>
            </a:r>
            <a:r>
              <a:rPr sz="3000" dirty="0">
                <a:latin typeface="Times New Roman"/>
                <a:cs typeface="Times New Roman"/>
              </a:rPr>
              <a:t>can only focus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on  practical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threats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Threat</a:t>
            </a:r>
            <a:r>
              <a:rPr sz="3000" spc="-5" dirty="0">
                <a:latin typeface="Times New Roman"/>
                <a:cs typeface="Times New Roman"/>
              </a:rPr>
              <a:t> assessment:</a:t>
            </a:r>
            <a:endParaRPr sz="3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2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600" spc="-5" dirty="0">
                <a:latin typeface="Times New Roman"/>
                <a:cs typeface="Times New Roman"/>
              </a:rPr>
              <a:t>Which threats present danger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assets?</a:t>
            </a:r>
            <a:endParaRPr sz="26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18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600" spc="-5" dirty="0">
                <a:latin typeface="Times New Roman"/>
                <a:cs typeface="Times New Roman"/>
              </a:rPr>
              <a:t>Which threats are </a:t>
            </a:r>
            <a:r>
              <a:rPr sz="2600" dirty="0">
                <a:latin typeface="Times New Roman"/>
                <a:cs typeface="Times New Roman"/>
              </a:rPr>
              <a:t>the most </a:t>
            </a:r>
            <a:r>
              <a:rPr sz="2600" spc="-5" dirty="0">
                <a:latin typeface="Times New Roman"/>
                <a:cs typeface="Times New Roman"/>
              </a:rPr>
              <a:t>dangerous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info.?</a:t>
            </a:r>
            <a:endParaRPr sz="26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600" spc="-5" dirty="0">
                <a:latin typeface="Times New Roman"/>
                <a:cs typeface="Times New Roman"/>
              </a:rPr>
              <a:t>How much would </a:t>
            </a:r>
            <a:r>
              <a:rPr sz="2600" dirty="0">
                <a:latin typeface="Times New Roman"/>
                <a:cs typeface="Times New Roman"/>
              </a:rPr>
              <a:t>it </a:t>
            </a:r>
            <a:r>
              <a:rPr sz="2600" spc="-5" dirty="0">
                <a:latin typeface="Times New Roman"/>
                <a:cs typeface="Times New Roman"/>
              </a:rPr>
              <a:t>cost </a:t>
            </a:r>
            <a:r>
              <a:rPr sz="2600" dirty="0">
                <a:latin typeface="Times New Roman"/>
                <a:cs typeface="Times New Roman"/>
              </a:rPr>
              <a:t>to </a:t>
            </a:r>
            <a:r>
              <a:rPr sz="2600" spc="-5" dirty="0">
                <a:latin typeface="Times New Roman"/>
                <a:cs typeface="Times New Roman"/>
              </a:rPr>
              <a:t>recover from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attack?</a:t>
            </a:r>
            <a:endParaRPr sz="26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18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600" spc="-5" dirty="0">
                <a:latin typeface="Times New Roman"/>
                <a:cs typeface="Times New Roman"/>
              </a:rPr>
              <a:t>Which threat requires </a:t>
            </a:r>
            <a:r>
              <a:rPr sz="2600" dirty="0">
                <a:latin typeface="Times New Roman"/>
                <a:cs typeface="Times New Roman"/>
              </a:rPr>
              <a:t>the most </a:t>
            </a:r>
            <a:r>
              <a:rPr sz="2600" spc="-5" dirty="0">
                <a:latin typeface="Times New Roman"/>
                <a:cs typeface="Times New Roman"/>
              </a:rPr>
              <a:t>money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prevent?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036" y="473965"/>
            <a:ext cx="6274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Security Threats </a:t>
            </a:r>
            <a:r>
              <a:rPr sz="4400" spc="-55" dirty="0"/>
              <a:t>(Table</a:t>
            </a:r>
            <a:r>
              <a:rPr sz="4400" spc="-125" dirty="0"/>
              <a:t> </a:t>
            </a:r>
            <a:r>
              <a:rPr sz="4400" dirty="0"/>
              <a:t>4.1)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16290" y="6452672"/>
            <a:ext cx="17780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dirty="0">
                <a:solidFill>
                  <a:srgbClr val="003366"/>
                </a:solidFill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43400" y="6187121"/>
            <a:ext cx="4572000" cy="396240"/>
          </a:xfrm>
          <a:custGeom>
            <a:avLst/>
            <a:gdLst/>
            <a:ahLst/>
            <a:cxnLst/>
            <a:rect l="l" t="t" r="r" b="b"/>
            <a:pathLst>
              <a:path w="4572000" h="396240">
                <a:moveTo>
                  <a:pt x="4572000" y="0"/>
                </a:moveTo>
                <a:lnTo>
                  <a:pt x="0" y="0"/>
                </a:lnTo>
                <a:lnTo>
                  <a:pt x="0" y="396240"/>
                </a:lnTo>
                <a:lnTo>
                  <a:pt x="4572000" y="396240"/>
                </a:lnTo>
                <a:lnTo>
                  <a:pt x="457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2250" y="1425892"/>
          <a:ext cx="8686165" cy="5157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850"/>
                <a:gridCol w="4679315"/>
              </a:tblGrid>
              <a:tr h="4089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Threat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Category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Examples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000000"/>
                    </a:solidFill>
                  </a:tcPr>
                </a:tc>
              </a:tr>
              <a:tr h="38989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i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Acts 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b="1" i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human error 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000" b="1" i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i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failure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i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Accidents, employee</a:t>
                      </a:r>
                      <a:r>
                        <a:rPr sz="2000" b="1" i="1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i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mistakes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Intellectual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property compromise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Piracy,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copyright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infringement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Deliberate espionage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trespass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Unauthorized access, data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collection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Deliberate information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extortion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Blackmail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info.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disclosure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Deliberate sabotage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vandalism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Destruction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systems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info.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Deliberate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theft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Illegally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taking equipment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info.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i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Deliberate software</a:t>
                      </a:r>
                      <a:r>
                        <a:rPr sz="2000" b="1" i="1" spc="-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i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attacks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i="1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Viruses, </a:t>
                      </a:r>
                      <a:r>
                        <a:rPr sz="2000" b="1" i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worms, denial 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b="1" i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service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Forces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nature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Fires, floods,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earthquakes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Deviations in service from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providers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Power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and Internet provider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issues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Technological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hardware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failures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Equipment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failure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Technological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failures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Bugs, code problems,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unknown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loopholes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Technological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obsolescence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Antiquated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outdated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technologies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427" y="473965"/>
            <a:ext cx="61207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98165" algn="l"/>
              </a:tabLst>
            </a:pPr>
            <a:r>
              <a:rPr sz="4400" spc="-25" dirty="0"/>
              <a:t>Vulnerability	</a:t>
            </a:r>
            <a:r>
              <a:rPr sz="4400" spc="-5" dirty="0"/>
              <a:t>Identification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43303"/>
            <a:ext cx="8046084" cy="435102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marR="5080" indent="-342900">
              <a:lnSpc>
                <a:spcPts val="2620"/>
              </a:lnSpc>
              <a:spcBef>
                <a:spcPts val="7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Vulnerability: </a:t>
            </a:r>
            <a:r>
              <a:rPr sz="2700" spc="-5" dirty="0">
                <a:latin typeface="Times New Roman"/>
                <a:cs typeface="Times New Roman"/>
              </a:rPr>
              <a:t>specific </a:t>
            </a:r>
            <a:r>
              <a:rPr sz="2700" dirty="0">
                <a:latin typeface="Times New Roman"/>
                <a:cs typeface="Times New Roman"/>
              </a:rPr>
              <a:t>approach </a:t>
            </a:r>
            <a:r>
              <a:rPr sz="2700" spc="-5" dirty="0">
                <a:latin typeface="Times New Roman"/>
                <a:cs typeface="Times New Roman"/>
              </a:rPr>
              <a:t>threat agents exploit to  attack valuable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information</a:t>
            </a: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Questions to ask:</a:t>
            </a:r>
            <a:endParaRPr sz="27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16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How </a:t>
            </a:r>
            <a:r>
              <a:rPr sz="2400" spc="-5" dirty="0">
                <a:latin typeface="Times New Roman"/>
                <a:cs typeface="Times New Roman"/>
              </a:rPr>
              <a:t>could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threat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carried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out?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13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What are the </a:t>
            </a:r>
            <a:r>
              <a:rPr sz="2400" spc="-15" dirty="0">
                <a:latin typeface="Times New Roman"/>
                <a:cs typeface="Times New Roman"/>
              </a:rPr>
              <a:t>organization’s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assets?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2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What are the </a:t>
            </a:r>
            <a:r>
              <a:rPr sz="2400" spc="-30" dirty="0">
                <a:latin typeface="Times New Roman"/>
                <a:cs typeface="Times New Roman"/>
              </a:rPr>
              <a:t>org.’s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vulnerabilities?</a:t>
            </a:r>
            <a:endParaRPr sz="2400">
              <a:latin typeface="Times New Roman"/>
              <a:cs typeface="Times New Roman"/>
            </a:endParaRPr>
          </a:p>
          <a:p>
            <a:pPr marL="355600" marR="648970" indent="-342900">
              <a:lnSpc>
                <a:spcPct val="80000"/>
              </a:lnSpc>
              <a:spcBef>
                <a:spcPts val="18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Recommendation: assemble people </a:t>
            </a:r>
            <a:r>
              <a:rPr sz="2700" dirty="0">
                <a:latin typeface="Times New Roman"/>
                <a:cs typeface="Times New Roman"/>
              </a:rPr>
              <a:t>from </a:t>
            </a:r>
            <a:r>
              <a:rPr sz="2700" spc="-5" dirty="0">
                <a:latin typeface="Times New Roman"/>
                <a:cs typeface="Times New Roman"/>
              </a:rPr>
              <a:t>diverse  </a:t>
            </a:r>
            <a:r>
              <a:rPr sz="2700" dirty="0">
                <a:latin typeface="Times New Roman"/>
                <a:cs typeface="Times New Roman"/>
              </a:rPr>
              <a:t>backgrounds </a:t>
            </a:r>
            <a:r>
              <a:rPr sz="2700" spc="-5" dirty="0">
                <a:latin typeface="Times New Roman"/>
                <a:cs typeface="Times New Roman"/>
              </a:rPr>
              <a:t>in </a:t>
            </a:r>
            <a:r>
              <a:rPr sz="2700" spc="-10" dirty="0">
                <a:latin typeface="Times New Roman"/>
                <a:cs typeface="Times New Roman"/>
              </a:rPr>
              <a:t>org., </a:t>
            </a:r>
            <a:r>
              <a:rPr sz="2700" spc="-5" dirty="0">
                <a:latin typeface="Times New Roman"/>
                <a:cs typeface="Times New Roman"/>
              </a:rPr>
              <a:t>brainstorming meeting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rounds</a:t>
            </a: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Result </a:t>
            </a:r>
            <a:r>
              <a:rPr sz="2700" dirty="0">
                <a:latin typeface="Times New Roman"/>
                <a:cs typeface="Times New Roman"/>
              </a:rPr>
              <a:t>of </a:t>
            </a:r>
            <a:r>
              <a:rPr sz="2700" spc="-5" dirty="0">
                <a:latin typeface="Times New Roman"/>
                <a:cs typeface="Times New Roman"/>
              </a:rPr>
              <a:t>this process: list </a:t>
            </a:r>
            <a:r>
              <a:rPr sz="2700" dirty="0">
                <a:latin typeface="Times New Roman"/>
                <a:cs typeface="Times New Roman"/>
              </a:rPr>
              <a:t>of </a:t>
            </a:r>
            <a:r>
              <a:rPr sz="2700" spc="-5" dirty="0">
                <a:latin typeface="Times New Roman"/>
                <a:cs typeface="Times New Roman"/>
              </a:rPr>
              <a:t>assets, their</a:t>
            </a:r>
            <a:r>
              <a:rPr sz="2700" spc="4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vulnerabilities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0851" y="545084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Risk Assessment</a:t>
            </a:r>
            <a:r>
              <a:rPr spc="-315" dirty="0"/>
              <a:t> </a:t>
            </a:r>
            <a:r>
              <a:rPr spc="-35" dirty="0"/>
              <a:t>Worksheet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051" y="1593850"/>
          <a:ext cx="8839196" cy="2581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1730"/>
                <a:gridCol w="1296670"/>
                <a:gridCol w="1370964"/>
                <a:gridCol w="1425575"/>
                <a:gridCol w="1312544"/>
                <a:gridCol w="1125854"/>
                <a:gridCol w="1165859"/>
              </a:tblGrid>
              <a:tr h="6527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Asset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2090" marR="201930">
                        <a:lnSpc>
                          <a:spcPct val="101099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Asset 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($)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Vuln.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68275" marR="205740">
                        <a:lnSpc>
                          <a:spcPct val="101099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Loss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From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Attack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($)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3664" marR="89535">
                        <a:lnSpc>
                          <a:spcPct val="101099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bili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ty  of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Vuln.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118745">
                        <a:lnSpc>
                          <a:spcPct val="101099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ected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Loss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3664" marR="205104">
                        <a:lnSpc>
                          <a:spcPct val="101099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Risk  Ra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nkin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000000"/>
                    </a:solidFill>
                  </a:tcPr>
                </a:tc>
              </a:tr>
              <a:tr h="420370">
                <a:tc rowSpan="2">
                  <a:txBody>
                    <a:bodyPr/>
                    <a:lstStyle/>
                    <a:p>
                      <a:pPr marL="90805" marR="204470">
                        <a:lnSpc>
                          <a:spcPct val="101099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siti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ve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1,000,000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Disclosure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10,000,000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8,000,000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667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Alien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attack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100,000,000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0.000001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1,000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Low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Asset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Asset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14168" y="4563364"/>
            <a:ext cx="7732395" cy="14706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800" spc="-5" dirty="0">
                <a:latin typeface="Times New Roman"/>
                <a:cs typeface="Times New Roman"/>
              </a:rPr>
              <a:t>Actual worksheet varies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each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organization</a:t>
            </a:r>
            <a:endParaRPr sz="2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800" dirty="0">
                <a:latin typeface="Times New Roman"/>
                <a:cs typeface="Times New Roman"/>
              </a:rPr>
              <a:t>Sort </a:t>
            </a:r>
            <a:r>
              <a:rPr sz="2800" spc="-5" dirty="0">
                <a:latin typeface="Times New Roman"/>
                <a:cs typeface="Times New Roman"/>
              </a:rPr>
              <a:t>worksheet based 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10" dirty="0">
                <a:latin typeface="Times New Roman"/>
                <a:cs typeface="Times New Roman"/>
              </a:rPr>
              <a:t>expected </a:t>
            </a:r>
            <a:r>
              <a:rPr sz="2800" spc="-5" dirty="0">
                <a:latin typeface="Times New Roman"/>
                <a:cs typeface="Times New Roman"/>
              </a:rPr>
              <a:t>loss </a:t>
            </a:r>
            <a:r>
              <a:rPr sz="2800" dirty="0">
                <a:latin typeface="Times New Roman"/>
                <a:cs typeface="Times New Roman"/>
              </a:rPr>
              <a:t>(high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low)</a:t>
            </a:r>
            <a:endParaRPr sz="2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800" spc="-30" dirty="0">
                <a:latin typeface="Times New Roman"/>
                <a:cs typeface="Times New Roman"/>
              </a:rPr>
              <a:t>Worksheet: </a:t>
            </a:r>
            <a:r>
              <a:rPr sz="2800" spc="-5" dirty="0">
                <a:latin typeface="Times New Roman"/>
                <a:cs typeface="Times New Roman"/>
              </a:rPr>
              <a:t>input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risk control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9777" y="545084"/>
            <a:ext cx="2545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Risk</a:t>
            </a:r>
            <a:r>
              <a:rPr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821"/>
            <a:ext cx="7845425" cy="42468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2900">
              <a:lnSpc>
                <a:spcPts val="4010"/>
              </a:lnSpc>
              <a:spcBef>
                <a:spcPts val="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Once </a:t>
            </a:r>
            <a:r>
              <a:rPr sz="3200" spc="-5" dirty="0">
                <a:latin typeface="Times New Roman"/>
                <a:cs typeface="Times New Roman"/>
              </a:rPr>
              <a:t>ranked risk </a:t>
            </a:r>
            <a:r>
              <a:rPr sz="3200" dirty="0">
                <a:latin typeface="Times New Roman"/>
                <a:cs typeface="Times New Roman"/>
              </a:rPr>
              <a:t>worksheet </a:t>
            </a:r>
            <a:r>
              <a:rPr sz="3200" spc="-5" dirty="0">
                <a:latin typeface="Times New Roman"/>
                <a:cs typeface="Times New Roman"/>
              </a:rPr>
              <a:t>complete, </a:t>
            </a:r>
            <a:r>
              <a:rPr sz="3200" dirty="0">
                <a:latin typeface="Times New Roman"/>
                <a:cs typeface="Times New Roman"/>
              </a:rPr>
              <a:t>choose  one of </a:t>
            </a:r>
            <a:r>
              <a:rPr sz="3200" spc="-5" dirty="0">
                <a:latin typeface="Times New Roman"/>
                <a:cs typeface="Times New Roman"/>
              </a:rPr>
              <a:t>four strategies to control </a:t>
            </a:r>
            <a:r>
              <a:rPr sz="3200" dirty="0">
                <a:latin typeface="Times New Roman"/>
                <a:cs typeface="Times New Roman"/>
              </a:rPr>
              <a:t>each </a:t>
            </a:r>
            <a:r>
              <a:rPr sz="3200" spc="-5" dirty="0">
                <a:latin typeface="Times New Roman"/>
                <a:cs typeface="Times New Roman"/>
              </a:rPr>
              <a:t>risk: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3354"/>
              </a:lnSpc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Apply safeguards (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avoidance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2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5" dirty="0">
                <a:latin typeface="Times New Roman"/>
                <a:cs typeface="Times New Roman"/>
              </a:rPr>
              <a:t>Transfer </a:t>
            </a:r>
            <a:r>
              <a:rPr sz="2800" spc="-5" dirty="0">
                <a:latin typeface="Times New Roman"/>
                <a:cs typeface="Times New Roman"/>
              </a:rPr>
              <a:t>the risk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transference</a:t>
            </a:r>
            <a:r>
              <a:rPr sz="2800" spc="-1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4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Reduce impact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mitigation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755650" marR="1185545" lvl="1" indent="-285750">
              <a:lnSpc>
                <a:spcPct val="104299"/>
              </a:lnSpc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Understand consequences and </a:t>
            </a:r>
            <a:r>
              <a:rPr sz="2800" spc="-10" dirty="0">
                <a:latin typeface="Times New Roman"/>
                <a:cs typeface="Times New Roman"/>
              </a:rPr>
              <a:t>accept </a:t>
            </a:r>
            <a:r>
              <a:rPr sz="2800" spc="-5" dirty="0">
                <a:latin typeface="Times New Roman"/>
                <a:cs typeface="Times New Roman"/>
              </a:rPr>
              <a:t>risk  (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acceptance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55600" marR="1667510" indent="-342900">
              <a:lnSpc>
                <a:spcPct val="101899"/>
              </a:lnSpc>
              <a:spcBef>
                <a:spcPts val="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Residual risk: </a:t>
            </a:r>
            <a:r>
              <a:rPr sz="3200" spc="-5" dirty="0">
                <a:latin typeface="Times New Roman"/>
                <a:cs typeface="Times New Roman"/>
              </a:rPr>
              <a:t>risk “left over” after  identification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control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754" y="473965"/>
            <a:ext cx="5715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73730" algn="l"/>
              </a:tabLst>
            </a:pPr>
            <a:r>
              <a:rPr sz="4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Terminology	</a:t>
            </a:r>
            <a:r>
              <a:rPr sz="4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Review</a:t>
            </a:r>
            <a:r>
              <a:rPr sz="44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012"/>
            <a:ext cx="7880984" cy="436689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0" marR="5080" indent="-342900">
              <a:lnSpc>
                <a:spcPts val="3100"/>
              </a:lnSpc>
              <a:spcBef>
                <a:spcPts val="2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System: </a:t>
            </a:r>
            <a:r>
              <a:rPr sz="2600" spc="-5" dirty="0">
                <a:latin typeface="Times New Roman"/>
                <a:cs typeface="Times New Roman"/>
              </a:rPr>
              <a:t>Collection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hardware, software, data,  procedures, networks, people, etc. that “belong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together”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Vulnerability</a:t>
            </a:r>
            <a:r>
              <a:rPr sz="2600" spc="-20" dirty="0">
                <a:latin typeface="Times New Roman"/>
                <a:cs typeface="Times New Roman"/>
              </a:rPr>
              <a:t>, 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exploit,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threat</a:t>
            </a:r>
            <a:r>
              <a:rPr sz="2600" spc="-10" dirty="0">
                <a:latin typeface="Times New Roman"/>
                <a:cs typeface="Times New Roman"/>
              </a:rPr>
              <a:t>, </a:t>
            </a:r>
            <a:r>
              <a:rPr sz="26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threat</a:t>
            </a:r>
            <a:r>
              <a:rPr sz="26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agent</a:t>
            </a:r>
            <a:endParaRPr sz="2600">
              <a:latin typeface="Times New Roman"/>
              <a:cs typeface="Times New Roman"/>
            </a:endParaRPr>
          </a:p>
          <a:p>
            <a:pPr marL="355600" marR="109855" indent="-342900">
              <a:lnSpc>
                <a:spcPts val="31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Victim 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impact (or cost): </a:t>
            </a:r>
            <a:r>
              <a:rPr sz="2600" spc="-5" dirty="0">
                <a:latin typeface="Times New Roman"/>
                <a:cs typeface="Times New Roman"/>
              </a:rPr>
              <a:t>What happens </a:t>
            </a:r>
            <a:r>
              <a:rPr sz="2600" dirty="0">
                <a:latin typeface="Times New Roman"/>
                <a:cs typeface="Times New Roman"/>
              </a:rPr>
              <a:t>to </a:t>
            </a:r>
            <a:r>
              <a:rPr sz="2600" spc="-5" dirty="0">
                <a:latin typeface="Times New Roman"/>
                <a:cs typeface="Times New Roman"/>
              </a:rPr>
              <a:t>victim as </a:t>
            </a:r>
            <a:r>
              <a:rPr sz="2600" dirty="0">
                <a:latin typeface="Times New Roman"/>
                <a:cs typeface="Times New Roman"/>
              </a:rPr>
              <a:t>the  </a:t>
            </a:r>
            <a:r>
              <a:rPr sz="2600" spc="-5" dirty="0">
                <a:latin typeface="Times New Roman"/>
                <a:cs typeface="Times New Roman"/>
              </a:rPr>
              <a:t>result </a:t>
            </a:r>
            <a:r>
              <a:rPr sz="2600" dirty="0">
                <a:latin typeface="Times New Roman"/>
                <a:cs typeface="Times New Roman"/>
              </a:rPr>
              <a:t>of a </a:t>
            </a:r>
            <a:r>
              <a:rPr sz="2600" spc="-5" dirty="0">
                <a:latin typeface="Times New Roman"/>
                <a:cs typeface="Times New Roman"/>
              </a:rPr>
              <a:t>successful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attack</a:t>
            </a:r>
            <a:endParaRPr sz="26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Damaged reputation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Lost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sales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Replacement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cost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Recovery cost (e.g., reinstall </a:t>
            </a:r>
            <a:r>
              <a:rPr sz="2400" dirty="0">
                <a:latin typeface="Times New Roman"/>
                <a:cs typeface="Times New Roman"/>
              </a:rPr>
              <a:t>OS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applications)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Not </a:t>
            </a:r>
            <a:r>
              <a:rPr sz="2400" spc="-5" dirty="0">
                <a:latin typeface="Times New Roman"/>
                <a:cs typeface="Times New Roman"/>
              </a:rPr>
              <a:t>limited to </a:t>
            </a:r>
            <a:r>
              <a:rPr sz="2400" dirty="0">
                <a:latin typeface="Times New Roman"/>
                <a:cs typeface="Times New Roman"/>
              </a:rPr>
              <a:t>$$$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0351" y="473965"/>
            <a:ext cx="2403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30" dirty="0"/>
              <a:t>A</a:t>
            </a:r>
            <a:r>
              <a:rPr sz="4400" dirty="0"/>
              <a:t>void</a:t>
            </a:r>
            <a:r>
              <a:rPr sz="4400" spc="-5" dirty="0"/>
              <a:t>a</a:t>
            </a:r>
            <a:r>
              <a:rPr sz="4400" dirty="0"/>
              <a:t>n</a:t>
            </a:r>
            <a:r>
              <a:rPr sz="4400" spc="-5" dirty="0"/>
              <a:t>c</a:t>
            </a:r>
            <a:r>
              <a:rPr sz="4400" dirty="0"/>
              <a:t>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81403"/>
            <a:ext cx="7364095" cy="431038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Attempts to prevent vulnerability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exploitation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Preferred approach; techniques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include:</a:t>
            </a:r>
            <a:endParaRPr sz="3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Font typeface="Carlito"/>
              <a:buChar char="–"/>
              <a:tabLst>
                <a:tab pos="755650" algn="l"/>
              </a:tabLst>
            </a:pPr>
            <a:r>
              <a:rPr sz="2600" spc="-5" dirty="0">
                <a:latin typeface="Times New Roman"/>
                <a:cs typeface="Times New Roman"/>
              </a:rPr>
              <a:t>Removing vulnerabilities</a:t>
            </a:r>
            <a:endParaRPr sz="26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80"/>
              </a:spcBef>
              <a:buFont typeface="Carlito"/>
              <a:buChar char="–"/>
              <a:tabLst>
                <a:tab pos="755650" algn="l"/>
              </a:tabLst>
            </a:pPr>
            <a:r>
              <a:rPr sz="2600" spc="-5" dirty="0">
                <a:latin typeface="Times New Roman"/>
                <a:cs typeface="Times New Roman"/>
              </a:rPr>
              <a:t>Limiting access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assets</a:t>
            </a:r>
            <a:endParaRPr sz="26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Carlito"/>
              <a:buChar char="–"/>
              <a:tabLst>
                <a:tab pos="755650" algn="l"/>
              </a:tabLst>
            </a:pPr>
            <a:r>
              <a:rPr sz="2600" spc="-5" dirty="0">
                <a:latin typeface="Times New Roman"/>
                <a:cs typeface="Times New Roman"/>
              </a:rPr>
              <a:t>Applying safeguards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9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Three common methods of </a:t>
            </a:r>
            <a:r>
              <a:rPr sz="3000" spc="-5" dirty="0">
                <a:latin typeface="Times New Roman"/>
                <a:cs typeface="Times New Roman"/>
              </a:rPr>
              <a:t>risk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avoidance:</a:t>
            </a:r>
            <a:endParaRPr sz="300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spcBef>
                <a:spcPts val="495"/>
              </a:spcBef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600" spc="-5" dirty="0">
                <a:latin typeface="Times New Roman"/>
                <a:cs typeface="Times New Roman"/>
              </a:rPr>
              <a:t>Impose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policy</a:t>
            </a:r>
            <a:endParaRPr sz="260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spcBef>
                <a:spcPts val="385"/>
              </a:spcBef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600" spc="-5" dirty="0">
                <a:latin typeface="Times New Roman"/>
                <a:cs typeface="Times New Roman"/>
              </a:rPr>
              <a:t>Educate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people</a:t>
            </a:r>
            <a:endParaRPr sz="260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600" spc="-5" dirty="0">
                <a:latin typeface="Times New Roman"/>
                <a:cs typeface="Times New Roman"/>
              </a:rPr>
              <a:t>Apply technology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4982" y="545084"/>
            <a:ext cx="2574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7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ra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ns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fe</a:t>
            </a:r>
            <a:r>
              <a:rPr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028"/>
            <a:ext cx="7965440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Shift risk </a:t>
            </a:r>
            <a:r>
              <a:rPr sz="3000" dirty="0">
                <a:latin typeface="Times New Roman"/>
                <a:cs typeface="Times New Roman"/>
              </a:rPr>
              <a:t>to other </a:t>
            </a:r>
            <a:r>
              <a:rPr sz="3000" spc="-5" dirty="0">
                <a:latin typeface="Times New Roman"/>
                <a:cs typeface="Times New Roman"/>
              </a:rPr>
              <a:t>assets, </a:t>
            </a:r>
            <a:r>
              <a:rPr sz="3000" dirty="0">
                <a:latin typeface="Times New Roman"/>
                <a:cs typeface="Times New Roman"/>
              </a:rPr>
              <a:t>processes, or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companies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If lacking, </a:t>
            </a:r>
            <a:r>
              <a:rPr sz="3000" spc="-5" dirty="0">
                <a:latin typeface="Times New Roman"/>
                <a:cs typeface="Times New Roman"/>
              </a:rPr>
              <a:t>organization should </a:t>
            </a:r>
            <a:r>
              <a:rPr sz="3000" dirty="0">
                <a:latin typeface="Times New Roman"/>
                <a:cs typeface="Times New Roman"/>
              </a:rPr>
              <a:t>hire expert  individuals, firms regarding security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management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marR="1270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Times New Roman"/>
                <a:cs typeface="Times New Roman"/>
              </a:rPr>
              <a:t>Org. </a:t>
            </a:r>
            <a:r>
              <a:rPr sz="3000" dirty="0">
                <a:latin typeface="Times New Roman"/>
                <a:cs typeface="Times New Roman"/>
              </a:rPr>
              <a:t>then transfers </a:t>
            </a:r>
            <a:r>
              <a:rPr sz="3000" spc="-5" dirty="0">
                <a:latin typeface="Times New Roman"/>
                <a:cs typeface="Times New Roman"/>
              </a:rPr>
              <a:t>risk </a:t>
            </a:r>
            <a:r>
              <a:rPr sz="3000" dirty="0">
                <a:latin typeface="Times New Roman"/>
                <a:cs typeface="Times New Roman"/>
              </a:rPr>
              <a:t>associated </a:t>
            </a:r>
            <a:r>
              <a:rPr sz="3000" spc="-5" dirty="0">
                <a:latin typeface="Times New Roman"/>
                <a:cs typeface="Times New Roman"/>
              </a:rPr>
              <a:t>with </a:t>
            </a:r>
            <a:r>
              <a:rPr sz="3000" dirty="0">
                <a:latin typeface="Times New Roman"/>
                <a:cs typeface="Times New Roman"/>
              </a:rPr>
              <a:t>IT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mgmt.  to another </a:t>
            </a:r>
            <a:r>
              <a:rPr sz="3000" spc="-15" dirty="0">
                <a:latin typeface="Times New Roman"/>
                <a:cs typeface="Times New Roman"/>
              </a:rPr>
              <a:t>org. </a:t>
            </a:r>
            <a:r>
              <a:rPr sz="3000" dirty="0">
                <a:latin typeface="Times New Roman"/>
                <a:cs typeface="Times New Roman"/>
              </a:rPr>
              <a:t>experienced in dealing </a:t>
            </a:r>
            <a:r>
              <a:rPr sz="3000" spc="-5" dirty="0">
                <a:latin typeface="Times New Roman"/>
                <a:cs typeface="Times New Roman"/>
              </a:rPr>
              <a:t>with risks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Residual </a:t>
            </a:r>
            <a:r>
              <a:rPr sz="3000" spc="-5" dirty="0">
                <a:latin typeface="Times New Roman"/>
                <a:cs typeface="Times New Roman"/>
              </a:rPr>
              <a:t>risk: </a:t>
            </a:r>
            <a:r>
              <a:rPr sz="3000" dirty="0">
                <a:latin typeface="Times New Roman"/>
                <a:cs typeface="Times New Roman"/>
              </a:rPr>
              <a:t>What happens if this </a:t>
            </a:r>
            <a:r>
              <a:rPr sz="3000" spc="-15" dirty="0">
                <a:latin typeface="Times New Roman"/>
                <a:cs typeface="Times New Roman"/>
              </a:rPr>
              <a:t>org.</a:t>
            </a:r>
            <a:r>
              <a:rPr sz="3000" spc="-9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hacked?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0" y="473965"/>
            <a:ext cx="2540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Mitigation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82928"/>
            <a:ext cx="8059420" cy="43281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132715" indent="-342900">
              <a:lnSpc>
                <a:spcPts val="29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Attempts to </a:t>
            </a:r>
            <a:r>
              <a:rPr sz="2700" dirty="0">
                <a:latin typeface="Times New Roman"/>
                <a:cs typeface="Times New Roman"/>
              </a:rPr>
              <a:t>reduce </a:t>
            </a:r>
            <a:r>
              <a:rPr sz="2700" spc="-5" dirty="0">
                <a:latin typeface="Times New Roman"/>
                <a:cs typeface="Times New Roman"/>
              </a:rPr>
              <a:t>impact </a:t>
            </a:r>
            <a:r>
              <a:rPr sz="2700" dirty="0">
                <a:latin typeface="Times New Roman"/>
                <a:cs typeface="Times New Roman"/>
              </a:rPr>
              <a:t>of </a:t>
            </a:r>
            <a:r>
              <a:rPr sz="2700" spc="-5" dirty="0">
                <a:latin typeface="Times New Roman"/>
                <a:cs typeface="Times New Roman"/>
              </a:rPr>
              <a:t>vulnerability exploitation  via planning,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preparation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Approach </a:t>
            </a:r>
            <a:r>
              <a:rPr sz="2700" spc="-5" dirty="0">
                <a:latin typeface="Times New Roman"/>
                <a:cs typeface="Times New Roman"/>
              </a:rPr>
              <a:t>includes three types </a:t>
            </a:r>
            <a:r>
              <a:rPr sz="2700" dirty="0">
                <a:latin typeface="Times New Roman"/>
                <a:cs typeface="Times New Roman"/>
              </a:rPr>
              <a:t>of </a:t>
            </a:r>
            <a:r>
              <a:rPr sz="2700" spc="-5" dirty="0">
                <a:latin typeface="Times New Roman"/>
                <a:cs typeface="Times New Roman"/>
              </a:rPr>
              <a:t>plans: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ts val="2590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Incident response plan (IRP): What actions to take if </a:t>
            </a:r>
            <a:r>
              <a:rPr sz="2400" spc="-25" dirty="0">
                <a:latin typeface="Times New Roman"/>
                <a:cs typeface="Times New Roman"/>
              </a:rPr>
              <a:t>there’s  </a:t>
            </a:r>
            <a:r>
              <a:rPr sz="2400" spc="-5" dirty="0">
                <a:latin typeface="Times New Roman"/>
                <a:cs typeface="Times New Roman"/>
              </a:rPr>
              <a:t>an incident 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progress?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225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Disaster recovery plan (DRP): </a:t>
            </a:r>
            <a:r>
              <a:rPr sz="2400" dirty="0">
                <a:latin typeface="Times New Roman"/>
                <a:cs typeface="Times New Roman"/>
              </a:rPr>
              <a:t>Most </a:t>
            </a:r>
            <a:r>
              <a:rPr sz="2400" spc="-5" dirty="0">
                <a:latin typeface="Times New Roman"/>
                <a:cs typeface="Times New Roman"/>
              </a:rPr>
              <a:t>common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–"/>
            </a:pPr>
            <a:endParaRPr sz="2450">
              <a:latin typeface="Times New Roman"/>
              <a:cs typeface="Times New Roman"/>
            </a:endParaRPr>
          </a:p>
          <a:p>
            <a:pPr marL="755650" marR="213995" lvl="1" indent="-285750">
              <a:lnSpc>
                <a:spcPts val="2590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Business continuity plan (BCP): What to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spc="-5" dirty="0">
                <a:latin typeface="Times New Roman"/>
                <a:cs typeface="Times New Roman"/>
              </a:rPr>
              <a:t>if catastrophe  strikes the </a:t>
            </a:r>
            <a:r>
              <a:rPr sz="2400" spc="-10" dirty="0">
                <a:latin typeface="Times New Roman"/>
                <a:cs typeface="Times New Roman"/>
              </a:rPr>
              <a:t>organization?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7550" y="473965"/>
            <a:ext cx="2629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Acce</a:t>
            </a:r>
            <a:r>
              <a:rPr sz="4400" dirty="0"/>
              <a:t>pt</a:t>
            </a:r>
            <a:r>
              <a:rPr sz="4400" spc="-5" dirty="0"/>
              <a:t>a</a:t>
            </a:r>
            <a:r>
              <a:rPr sz="4400" dirty="0"/>
              <a:t>n</a:t>
            </a:r>
            <a:r>
              <a:rPr sz="4400" spc="-5" dirty="0"/>
              <a:t>c</a:t>
            </a:r>
            <a:r>
              <a:rPr sz="4400" dirty="0"/>
              <a:t>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8340" y="1266443"/>
            <a:ext cx="7440930" cy="447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35305" indent="-342900">
              <a:lnSpc>
                <a:spcPct val="114999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Doing nothing to protect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20" dirty="0">
                <a:latin typeface="Times New Roman"/>
                <a:cs typeface="Times New Roman"/>
              </a:rPr>
              <a:t>vulnerability,  </a:t>
            </a:r>
            <a:r>
              <a:rPr sz="3200" spc="-5" dirty="0">
                <a:latin typeface="Times New Roman"/>
                <a:cs typeface="Times New Roman"/>
              </a:rPr>
              <a:t>accepting outcome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its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exploitation</a:t>
            </a:r>
            <a:endParaRPr sz="3200">
              <a:latin typeface="Times New Roman"/>
              <a:cs typeface="Times New Roman"/>
            </a:endParaRPr>
          </a:p>
          <a:p>
            <a:pPr marL="355600" marR="539115" indent="-342900">
              <a:lnSpc>
                <a:spcPts val="4390"/>
              </a:lnSpc>
              <a:spcBef>
                <a:spcPts val="1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75" dirty="0">
                <a:latin typeface="Times New Roman"/>
                <a:cs typeface="Times New Roman"/>
              </a:rPr>
              <a:t>Valid </a:t>
            </a:r>
            <a:r>
              <a:rPr sz="3200" spc="-5" dirty="0">
                <a:latin typeface="Times New Roman"/>
                <a:cs typeface="Times New Roman"/>
              </a:rPr>
              <a:t>only </a:t>
            </a:r>
            <a:r>
              <a:rPr sz="3200" dirty="0">
                <a:latin typeface="Times New Roman"/>
                <a:cs typeface="Times New Roman"/>
              </a:rPr>
              <a:t>when </a:t>
            </a:r>
            <a:r>
              <a:rPr sz="3200" spc="-5" dirty="0">
                <a:latin typeface="Times New Roman"/>
                <a:cs typeface="Times New Roman"/>
              </a:rPr>
              <a:t>some function, service,  information, </a:t>
            </a:r>
            <a:r>
              <a:rPr sz="3200" dirty="0">
                <a:latin typeface="Times New Roman"/>
                <a:cs typeface="Times New Roman"/>
              </a:rPr>
              <a:t>or asset does not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justify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335"/>
              </a:spcBef>
            </a:pPr>
            <a:r>
              <a:rPr sz="3200" spc="-5" dirty="0">
                <a:latin typeface="Times New Roman"/>
                <a:cs typeface="Times New Roman"/>
              </a:rPr>
              <a:t>protection </a:t>
            </a:r>
            <a:r>
              <a:rPr sz="3200" dirty="0">
                <a:latin typeface="Times New Roman"/>
                <a:cs typeface="Times New Roman"/>
              </a:rPr>
              <a:t>cost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3100"/>
              </a:lnSpc>
              <a:spcBef>
                <a:spcPts val="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Risk appetite: degree to which </a:t>
            </a:r>
            <a:r>
              <a:rPr sz="3200" spc="-10" dirty="0">
                <a:latin typeface="Times New Roman"/>
                <a:cs typeface="Times New Roman"/>
              </a:rPr>
              <a:t>organization  </a:t>
            </a:r>
            <a:r>
              <a:rPr sz="3200" spc="-5" dirty="0">
                <a:latin typeface="Times New Roman"/>
                <a:cs typeface="Times New Roman"/>
              </a:rPr>
              <a:t>will </a:t>
            </a:r>
            <a:r>
              <a:rPr sz="3200" dirty="0">
                <a:latin typeface="Times New Roman"/>
                <a:cs typeface="Times New Roman"/>
              </a:rPr>
              <a:t>accept </a:t>
            </a:r>
            <a:r>
              <a:rPr sz="3200" spc="-5" dirty="0">
                <a:latin typeface="Times New Roman"/>
                <a:cs typeface="Times New Roman"/>
              </a:rPr>
              <a:t>risk </a:t>
            </a:r>
            <a:r>
              <a:rPr sz="3200" dirty="0">
                <a:latin typeface="Times New Roman"/>
                <a:cs typeface="Times New Roman"/>
              </a:rPr>
              <a:t>as </a:t>
            </a:r>
            <a:r>
              <a:rPr sz="3200" spc="-10" dirty="0">
                <a:latin typeface="Times New Roman"/>
                <a:cs typeface="Times New Roman"/>
              </a:rPr>
              <a:t>trade-off </a:t>
            </a:r>
            <a:r>
              <a:rPr sz="3200" dirty="0">
                <a:latin typeface="Times New Roman"/>
                <a:cs typeface="Times New Roman"/>
              </a:rPr>
              <a:t>vs. cost of  </a:t>
            </a:r>
            <a:r>
              <a:rPr sz="3200" spc="-5" dirty="0">
                <a:latin typeface="Times New Roman"/>
                <a:cs typeface="Times New Roman"/>
              </a:rPr>
              <a:t>controls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600" y="545084"/>
            <a:ext cx="614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Selecting </a:t>
            </a:r>
            <a:r>
              <a:rPr dirty="0"/>
              <a:t>a </a:t>
            </a:r>
            <a:r>
              <a:rPr spc="-5" dirty="0"/>
              <a:t>Risk Control</a:t>
            </a:r>
            <a:r>
              <a:rPr spc="-15" dirty="0"/>
              <a:t> </a:t>
            </a:r>
            <a:r>
              <a:rPr spc="-5" dirty="0"/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339597"/>
            <a:ext cx="7616825" cy="46818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5080" indent="-342900">
              <a:lnSpc>
                <a:spcPts val="35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Level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threat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value </a:t>
            </a:r>
            <a:r>
              <a:rPr sz="3200" dirty="0">
                <a:latin typeface="Times New Roman"/>
                <a:cs typeface="Times New Roman"/>
              </a:rPr>
              <a:t>of asset </a:t>
            </a:r>
            <a:r>
              <a:rPr sz="3200" spc="-5" dirty="0">
                <a:latin typeface="Times New Roman"/>
                <a:cs typeface="Times New Roman"/>
              </a:rPr>
              <a:t>play major  role in selection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strategy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Rules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thumb that </a:t>
            </a:r>
            <a:r>
              <a:rPr sz="3200" dirty="0">
                <a:latin typeface="Times New Roman"/>
                <a:cs typeface="Times New Roman"/>
              </a:rPr>
              <a:t>we can</a:t>
            </a:r>
            <a:r>
              <a:rPr sz="3200" spc="-5" dirty="0">
                <a:latin typeface="Times New Roman"/>
                <a:cs typeface="Times New Roman"/>
              </a:rPr>
              <a:t> apply: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370"/>
              </a:spcBef>
              <a:buFont typeface="Arial"/>
              <a:buChar char="–"/>
              <a:tabLst>
                <a:tab pos="755650" algn="l"/>
              </a:tabLst>
            </a:pP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vulnerability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exists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32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Attackers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exploit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vulnerability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35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Times New Roman"/>
                <a:cs typeface="Times New Roman"/>
              </a:rPr>
              <a:t>Attacker’s </a:t>
            </a:r>
            <a:r>
              <a:rPr sz="2800" spc="-5" dirty="0">
                <a:latin typeface="Times New Roman"/>
                <a:cs typeface="Times New Roman"/>
              </a:rPr>
              <a:t>cost is less than potential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gain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32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Substantial potential loss to</a:t>
            </a:r>
            <a:r>
              <a:rPr sz="2800" spc="-10" dirty="0">
                <a:latin typeface="Times New Roman"/>
                <a:cs typeface="Times New Roman"/>
              </a:rPr>
              <a:t> organization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295" y="594359"/>
            <a:ext cx="7690104" cy="5980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879323"/>
            <a:ext cx="7010400" cy="4911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2961" y="545084"/>
            <a:ext cx="6058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Cost-Benefit Analysis (CBA)</a:t>
            </a:r>
            <a:r>
              <a:rPr spc="-220" dirty="0"/>
              <a:t> </a:t>
            </a:r>
            <a:r>
              <a:rPr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8996"/>
            <a:ext cx="8031480" cy="365252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55600" marR="683895" indent="-342900">
              <a:lnSpc>
                <a:spcPct val="102699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Most common approach: economic feasibility </a:t>
            </a:r>
            <a:r>
              <a:rPr sz="2200" dirty="0">
                <a:latin typeface="Times New Roman"/>
                <a:cs typeface="Times New Roman"/>
              </a:rPr>
              <a:t>of info. </a:t>
            </a:r>
            <a:r>
              <a:rPr sz="2200" spc="-5" dirty="0">
                <a:latin typeface="Times New Roman"/>
                <a:cs typeface="Times New Roman"/>
              </a:rPr>
              <a:t>security  controls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ts val="258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CBA: first value assets </a:t>
            </a:r>
            <a:r>
              <a:rPr sz="2200" dirty="0">
                <a:latin typeface="Times New Roman"/>
                <a:cs typeface="Times New Roman"/>
              </a:rPr>
              <a:t>to be </a:t>
            </a:r>
            <a:r>
              <a:rPr sz="2200" spc="-5" dirty="0">
                <a:latin typeface="Times New Roman"/>
                <a:cs typeface="Times New Roman"/>
              </a:rPr>
              <a:t>protected, loss </a:t>
            </a:r>
            <a:r>
              <a:rPr sz="2200" dirty="0">
                <a:latin typeface="Times New Roman"/>
                <a:cs typeface="Times New Roman"/>
              </a:rPr>
              <a:t>if </a:t>
            </a:r>
            <a:r>
              <a:rPr sz="2200" spc="-5" dirty="0">
                <a:latin typeface="Times New Roman"/>
                <a:cs typeface="Times New Roman"/>
              </a:rPr>
              <a:t>they are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compromised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ts val="263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Formal process documenting this: cost-benefit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analysis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ts val="2620"/>
              </a:lnSpc>
              <a:spcBef>
                <a:spcPts val="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Cost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controls impacted </a:t>
            </a:r>
            <a:r>
              <a:rPr sz="2200" dirty="0">
                <a:latin typeface="Times New Roman"/>
                <a:cs typeface="Times New Roman"/>
              </a:rPr>
              <a:t>by:</a:t>
            </a:r>
            <a:endParaRPr sz="22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238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Costs: Development, </a:t>
            </a:r>
            <a:r>
              <a:rPr sz="2000" spc="-10" dirty="0">
                <a:latin typeface="Times New Roman"/>
                <a:cs typeface="Times New Roman"/>
              </a:rPr>
              <a:t>implementation, </a:t>
            </a:r>
            <a:r>
              <a:rPr sz="2000" spc="-5" dirty="0">
                <a:latin typeface="Times New Roman"/>
                <a:cs typeface="Times New Roman"/>
              </a:rPr>
              <a:t>maintenance,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2395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5" dirty="0">
                <a:latin typeface="Times New Roman"/>
                <a:cs typeface="Times New Roman"/>
              </a:rPr>
              <a:t>Training</a:t>
            </a:r>
            <a:r>
              <a:rPr sz="2000" spc="-5" dirty="0">
                <a:latin typeface="Times New Roman"/>
                <a:cs typeface="Times New Roman"/>
              </a:rPr>
              <a:t> fees</a:t>
            </a:r>
            <a:endParaRPr sz="2000">
              <a:latin typeface="Times New Roman"/>
              <a:cs typeface="Times New Roman"/>
            </a:endParaRPr>
          </a:p>
          <a:p>
            <a:pPr marL="355600" marR="535305" indent="-342900">
              <a:lnSpc>
                <a:spcPts val="2710"/>
              </a:lnSpc>
              <a:spcBef>
                <a:spcPts val="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Benefit: value an organization realizes using controls </a:t>
            </a:r>
            <a:r>
              <a:rPr sz="2200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prevent  losses </a:t>
            </a:r>
            <a:r>
              <a:rPr sz="2200" dirty="0">
                <a:latin typeface="Times New Roman"/>
                <a:cs typeface="Times New Roman"/>
              </a:rPr>
              <a:t>from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vulnerability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ts val="248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Times New Roman"/>
                <a:cs typeface="Times New Roman"/>
              </a:rPr>
              <a:t>Asset </a:t>
            </a:r>
            <a:r>
              <a:rPr sz="2200" spc="-5" dirty="0">
                <a:latin typeface="Times New Roman"/>
                <a:cs typeface="Times New Roman"/>
              </a:rPr>
              <a:t>valuation: process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assigning monetary value </a:t>
            </a:r>
            <a:r>
              <a:rPr sz="2200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each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piece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ts val="2630"/>
              </a:lnSpc>
            </a:pP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information (many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parts)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6492" y="473965"/>
            <a:ext cx="7351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Cost </a:t>
            </a:r>
            <a:r>
              <a:rPr sz="4400" spc="-5" dirty="0"/>
              <a:t>Benefit Analysis (CBA)</a:t>
            </a:r>
            <a:r>
              <a:rPr sz="4400" spc="-265" dirty="0"/>
              <a:t> </a:t>
            </a:r>
            <a:r>
              <a:rPr sz="4400" spc="-5" dirty="0"/>
              <a:t>(2)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70840" y="1393444"/>
            <a:ext cx="8032750" cy="48691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200" dirty="0">
                <a:latin typeface="Times New Roman"/>
                <a:cs typeface="Times New Roman"/>
              </a:rPr>
              <a:t>SLE: Single </a:t>
            </a:r>
            <a:r>
              <a:rPr sz="2200" spc="-5" dirty="0">
                <a:latin typeface="Times New Roman"/>
                <a:cs typeface="Times New Roman"/>
              </a:rPr>
              <a:t>Loss Expectancy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($$)</a:t>
            </a:r>
            <a:endParaRPr sz="22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200" spc="-5" dirty="0">
                <a:latin typeface="Times New Roman"/>
                <a:cs typeface="Times New Roman"/>
              </a:rPr>
              <a:t>ARO: Annualized Rate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Occurrence </a:t>
            </a:r>
            <a:r>
              <a:rPr sz="2200" dirty="0">
                <a:latin typeface="Times New Roman"/>
                <a:cs typeface="Times New Roman"/>
              </a:rPr>
              <a:t>(#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times/yr.)</a:t>
            </a:r>
            <a:endParaRPr sz="22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200" dirty="0">
                <a:latin typeface="Times New Roman"/>
                <a:cs typeface="Times New Roman"/>
              </a:rPr>
              <a:t>ALE: </a:t>
            </a:r>
            <a:r>
              <a:rPr sz="2200" spc="-5" dirty="0">
                <a:latin typeface="Times New Roman"/>
                <a:cs typeface="Times New Roman"/>
              </a:rPr>
              <a:t>Annualized Loss Expectancy </a:t>
            </a:r>
            <a:r>
              <a:rPr sz="2200" dirty="0">
                <a:latin typeface="Times New Roman"/>
                <a:cs typeface="Times New Roman"/>
              </a:rPr>
              <a:t>= SLE × </a:t>
            </a:r>
            <a:r>
              <a:rPr sz="2200" spc="-5" dirty="0">
                <a:latin typeface="Times New Roman"/>
                <a:cs typeface="Times New Roman"/>
              </a:rPr>
              <a:t>ARO</a:t>
            </a:r>
            <a:r>
              <a:rPr sz="2200" spc="-25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($$/yr)</a:t>
            </a:r>
            <a:endParaRPr sz="22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200" spc="-5" dirty="0">
                <a:latin typeface="Times New Roman"/>
                <a:cs typeface="Times New Roman"/>
              </a:rPr>
              <a:t>ACS: Annualized Cost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Safeguard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($$/year)</a:t>
            </a:r>
            <a:endParaRPr sz="22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200" spc="-5" dirty="0">
                <a:latin typeface="Times New Roman"/>
                <a:cs typeface="Times New Roman"/>
              </a:rPr>
              <a:t>CBA </a:t>
            </a:r>
            <a:r>
              <a:rPr sz="2200" dirty="0">
                <a:latin typeface="Times New Roman"/>
                <a:cs typeface="Times New Roman"/>
              </a:rPr>
              <a:t>= </a:t>
            </a:r>
            <a:r>
              <a:rPr sz="2200" spc="-10" dirty="0">
                <a:latin typeface="Times New Roman"/>
                <a:cs typeface="Times New Roman"/>
              </a:rPr>
              <a:t>ALE</a:t>
            </a:r>
            <a:r>
              <a:rPr sz="2250" spc="-15" baseline="-18518" dirty="0">
                <a:latin typeface="Times New Roman"/>
                <a:cs typeface="Times New Roman"/>
              </a:rPr>
              <a:t>prior </a:t>
            </a:r>
            <a:r>
              <a:rPr sz="2200" dirty="0">
                <a:latin typeface="Times New Roman"/>
                <a:cs typeface="Times New Roman"/>
              </a:rPr>
              <a:t>– </a:t>
            </a:r>
            <a:r>
              <a:rPr sz="2200" spc="-5" dirty="0">
                <a:latin typeface="Times New Roman"/>
                <a:cs typeface="Times New Roman"/>
              </a:rPr>
              <a:t>ALE</a:t>
            </a:r>
            <a:r>
              <a:rPr sz="2250" spc="-7" baseline="-18518" dirty="0">
                <a:latin typeface="Times New Roman"/>
                <a:cs typeface="Times New Roman"/>
              </a:rPr>
              <a:t>post </a:t>
            </a:r>
            <a:r>
              <a:rPr sz="2200" dirty="0">
                <a:latin typeface="Times New Roman"/>
                <a:cs typeface="Times New Roman"/>
              </a:rPr>
              <a:t>– </a:t>
            </a:r>
            <a:r>
              <a:rPr sz="2200" spc="-5" dirty="0">
                <a:latin typeface="Times New Roman"/>
                <a:cs typeface="Times New Roman"/>
              </a:rPr>
              <a:t>ACS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($$/year)</a:t>
            </a:r>
            <a:endParaRPr sz="220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767715" algn="l"/>
                <a:tab pos="768350" algn="l"/>
              </a:tabLst>
            </a:pPr>
            <a:r>
              <a:rPr sz="2200" dirty="0">
                <a:latin typeface="Times New Roman"/>
                <a:cs typeface="Times New Roman"/>
              </a:rPr>
              <a:t>If </a:t>
            </a:r>
            <a:r>
              <a:rPr sz="2200" spc="-5" dirty="0">
                <a:latin typeface="Times New Roman"/>
                <a:cs typeface="Times New Roman"/>
              </a:rPr>
              <a:t>CBA </a:t>
            </a:r>
            <a:r>
              <a:rPr sz="2200" dirty="0">
                <a:latin typeface="Times New Roman"/>
                <a:cs typeface="Times New Roman"/>
              </a:rPr>
              <a:t>is </a:t>
            </a:r>
            <a:r>
              <a:rPr sz="2200" spc="-5" dirty="0">
                <a:latin typeface="Times New Roman"/>
                <a:cs typeface="Times New Roman"/>
              </a:rPr>
              <a:t>positive, </a:t>
            </a:r>
            <a:r>
              <a:rPr sz="2200" spc="-25" dirty="0">
                <a:latin typeface="Times New Roman"/>
                <a:cs typeface="Times New Roman"/>
              </a:rPr>
              <a:t>that’s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good</a:t>
            </a:r>
            <a:endParaRPr sz="220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767715" algn="l"/>
                <a:tab pos="768350" algn="l"/>
              </a:tabLst>
            </a:pPr>
            <a:r>
              <a:rPr sz="2200" dirty="0">
                <a:latin typeface="Times New Roman"/>
                <a:cs typeface="Times New Roman"/>
              </a:rPr>
              <a:t>If </a:t>
            </a:r>
            <a:r>
              <a:rPr sz="2200" spc="-5" dirty="0">
                <a:latin typeface="Times New Roman"/>
                <a:cs typeface="Times New Roman"/>
              </a:rPr>
              <a:t>CBA </a:t>
            </a:r>
            <a:r>
              <a:rPr sz="2200" dirty="0">
                <a:latin typeface="Times New Roman"/>
                <a:cs typeface="Times New Roman"/>
              </a:rPr>
              <a:t>is </a:t>
            </a:r>
            <a:r>
              <a:rPr sz="2200" spc="-5" dirty="0">
                <a:latin typeface="Times New Roman"/>
                <a:cs typeface="Times New Roman"/>
              </a:rPr>
              <a:t>negative, spend </a:t>
            </a:r>
            <a:r>
              <a:rPr sz="2200" dirty="0">
                <a:latin typeface="Times New Roman"/>
                <a:cs typeface="Times New Roman"/>
              </a:rPr>
              <a:t>more for </a:t>
            </a:r>
            <a:r>
              <a:rPr sz="2200" spc="-5" dirty="0">
                <a:latin typeface="Times New Roman"/>
                <a:cs typeface="Times New Roman"/>
              </a:rPr>
              <a:t>protection than expected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loss</a:t>
            </a:r>
            <a:endParaRPr sz="220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767715" algn="l"/>
                <a:tab pos="768350" algn="l"/>
              </a:tabLst>
            </a:pPr>
            <a:r>
              <a:rPr sz="2200" spc="-5" dirty="0">
                <a:latin typeface="Times New Roman"/>
                <a:cs typeface="Times New Roman"/>
              </a:rPr>
              <a:t>Higher CBA </a:t>
            </a:r>
            <a:r>
              <a:rPr sz="2200" dirty="0">
                <a:latin typeface="Times New Roman"/>
                <a:cs typeface="Times New Roman"/>
              </a:rPr>
              <a:t>is more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efficient</a:t>
            </a:r>
            <a:endParaRPr sz="22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200" spc="-5" dirty="0">
                <a:latin typeface="Times New Roman"/>
                <a:cs typeface="Times New Roman"/>
              </a:rPr>
              <a:t>Problems:</a:t>
            </a:r>
            <a:endParaRPr sz="220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767715" algn="l"/>
                <a:tab pos="768350" algn="l"/>
              </a:tabLst>
            </a:pPr>
            <a:r>
              <a:rPr sz="2200" spc="-5" dirty="0">
                <a:latin typeface="Times New Roman"/>
                <a:cs typeface="Times New Roman"/>
              </a:rPr>
              <a:t>“Garbage </a:t>
            </a:r>
            <a:r>
              <a:rPr sz="2200" dirty="0">
                <a:latin typeface="Times New Roman"/>
                <a:cs typeface="Times New Roman"/>
              </a:rPr>
              <a:t>in </a:t>
            </a:r>
            <a:r>
              <a:rPr sz="2200" spc="-5" dirty="0">
                <a:latin typeface="Times New Roman"/>
                <a:cs typeface="Times New Roman"/>
              </a:rPr>
              <a:t>garbage </a:t>
            </a:r>
            <a:r>
              <a:rPr sz="2200" dirty="0">
                <a:latin typeface="Times New Roman"/>
                <a:cs typeface="Times New Roman"/>
              </a:rPr>
              <a:t>out”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statistics</a:t>
            </a:r>
            <a:endParaRPr sz="220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767715" algn="l"/>
                <a:tab pos="768350" algn="l"/>
              </a:tabLst>
            </a:pPr>
            <a:r>
              <a:rPr sz="2200" spc="-90" dirty="0">
                <a:latin typeface="Times New Roman"/>
                <a:cs typeface="Times New Roman"/>
              </a:rPr>
              <a:t>We </a:t>
            </a:r>
            <a:r>
              <a:rPr sz="2200" spc="-10" dirty="0">
                <a:latin typeface="Times New Roman"/>
                <a:cs typeface="Times New Roman"/>
              </a:rPr>
              <a:t>don’t </a:t>
            </a:r>
            <a:r>
              <a:rPr sz="2200" dirty="0">
                <a:latin typeface="Times New Roman"/>
                <a:cs typeface="Times New Roman"/>
              </a:rPr>
              <a:t>know how </a:t>
            </a:r>
            <a:r>
              <a:rPr sz="2200" spc="-5" dirty="0">
                <a:latin typeface="Times New Roman"/>
                <a:cs typeface="Times New Roman"/>
              </a:rPr>
              <a:t>often some events occur </a:t>
            </a:r>
            <a:r>
              <a:rPr sz="2200" dirty="0">
                <a:latin typeface="Times New Roman"/>
                <a:cs typeface="Times New Roman"/>
              </a:rPr>
              <a:t>(or the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unknown)</a:t>
            </a:r>
            <a:endParaRPr sz="220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67715" algn="l"/>
                <a:tab pos="768350" algn="l"/>
              </a:tabLst>
            </a:pPr>
            <a:r>
              <a:rPr sz="2200" i="1" dirty="0">
                <a:latin typeface="Times New Roman"/>
                <a:cs typeface="Times New Roman"/>
              </a:rPr>
              <a:t>Silo </a:t>
            </a:r>
            <a:r>
              <a:rPr sz="2200" i="1" spc="-5" dirty="0">
                <a:latin typeface="Times New Roman"/>
                <a:cs typeface="Times New Roman"/>
              </a:rPr>
              <a:t>effect: </a:t>
            </a:r>
            <a:r>
              <a:rPr sz="2200" spc="-5" dirty="0">
                <a:latin typeface="Times New Roman"/>
                <a:cs typeface="Times New Roman"/>
              </a:rPr>
              <a:t>focus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specific systems, miss common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controls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9362" y="473965"/>
            <a:ext cx="41059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1065" algn="l"/>
              </a:tabLst>
            </a:pPr>
            <a:r>
              <a:rPr sz="4400" dirty="0"/>
              <a:t>B</a:t>
            </a:r>
            <a:r>
              <a:rPr sz="4400" spc="-5" dirty="0"/>
              <a:t>e</a:t>
            </a:r>
            <a:r>
              <a:rPr sz="4400" dirty="0"/>
              <a:t>n</a:t>
            </a:r>
            <a:r>
              <a:rPr sz="4400" spc="-5" dirty="0"/>
              <a:t>c</a:t>
            </a:r>
            <a:r>
              <a:rPr sz="4400" dirty="0"/>
              <a:t>hm</a:t>
            </a:r>
            <a:r>
              <a:rPr sz="4400" spc="-5" dirty="0"/>
              <a:t>ar</a:t>
            </a:r>
            <a:r>
              <a:rPr sz="4400" dirty="0"/>
              <a:t>king	</a:t>
            </a:r>
            <a:r>
              <a:rPr sz="4400" spc="-5" dirty="0"/>
              <a:t>(</a:t>
            </a:r>
            <a:r>
              <a:rPr sz="4400" dirty="0"/>
              <a:t>1)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96644"/>
            <a:ext cx="8021955" cy="43434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5600" marR="314960" indent="-342900">
              <a:lnSpc>
                <a:spcPct val="109700"/>
              </a:lnSpc>
              <a:spcBef>
                <a:spcPts val="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Alternative approach to </a:t>
            </a:r>
            <a:r>
              <a:rPr sz="3000" spc="-5" dirty="0">
                <a:latin typeface="Times New Roman"/>
                <a:cs typeface="Times New Roman"/>
              </a:rPr>
              <a:t>risk </a:t>
            </a:r>
            <a:r>
              <a:rPr sz="3000" dirty="0">
                <a:latin typeface="Times New Roman"/>
                <a:cs typeface="Times New Roman"/>
              </a:rPr>
              <a:t>management: </a:t>
            </a:r>
            <a:r>
              <a:rPr sz="3000" spc="-5" dirty="0">
                <a:latin typeface="Times New Roman"/>
                <a:cs typeface="Times New Roman"/>
              </a:rPr>
              <a:t>study  </a:t>
            </a:r>
            <a:r>
              <a:rPr sz="3000" dirty="0">
                <a:latin typeface="Times New Roman"/>
                <a:cs typeface="Times New Roman"/>
              </a:rPr>
              <a:t>practices in other </a:t>
            </a:r>
            <a:r>
              <a:rPr sz="3000" spc="-5" dirty="0">
                <a:latin typeface="Times New Roman"/>
                <a:cs typeface="Times New Roman"/>
              </a:rPr>
              <a:t>organizations </a:t>
            </a:r>
            <a:r>
              <a:rPr sz="3000" dirty="0">
                <a:latin typeface="Times New Roman"/>
                <a:cs typeface="Times New Roman"/>
              </a:rPr>
              <a:t>that your </a:t>
            </a:r>
            <a:r>
              <a:rPr sz="3000" spc="-15" dirty="0">
                <a:latin typeface="Times New Roman"/>
                <a:cs typeface="Times New Roman"/>
              </a:rPr>
              <a:t>org.  </a:t>
            </a:r>
            <a:r>
              <a:rPr sz="3000" dirty="0">
                <a:latin typeface="Times New Roman"/>
                <a:cs typeface="Times New Roman"/>
              </a:rPr>
              <a:t>wants to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duplicate</a:t>
            </a:r>
            <a:endParaRPr sz="3000">
              <a:latin typeface="Times New Roman"/>
              <a:cs typeface="Times New Roman"/>
            </a:endParaRPr>
          </a:p>
          <a:p>
            <a:pPr marL="355600" marR="403225" indent="-342900">
              <a:lnSpc>
                <a:spcPct val="108000"/>
              </a:lnSpc>
              <a:spcBef>
                <a:spcPts val="1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One </a:t>
            </a:r>
            <a:r>
              <a:rPr sz="3000" dirty="0">
                <a:latin typeface="Times New Roman"/>
                <a:cs typeface="Times New Roman"/>
              </a:rPr>
              <a:t>of </a:t>
            </a:r>
            <a:r>
              <a:rPr sz="3000" spc="-5" dirty="0">
                <a:latin typeface="Times New Roman"/>
                <a:cs typeface="Times New Roman"/>
              </a:rPr>
              <a:t>two </a:t>
            </a:r>
            <a:r>
              <a:rPr sz="3000" dirty="0">
                <a:latin typeface="Times New Roman"/>
                <a:cs typeface="Times New Roman"/>
              </a:rPr>
              <a:t>measures typically used to compare  practices: metrics-based and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process-based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Benchmarking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standards:</a:t>
            </a:r>
            <a:endParaRPr sz="300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ts val="3500"/>
              </a:lnSpc>
              <a:spcBef>
                <a:spcPts val="105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latin typeface="Times New Roman"/>
                <a:cs typeface="Times New Roman"/>
              </a:rPr>
              <a:t>Due care: </a:t>
            </a:r>
            <a:r>
              <a:rPr sz="2600" dirty="0">
                <a:latin typeface="Times New Roman"/>
                <a:cs typeface="Times New Roman"/>
              </a:rPr>
              <a:t>Show your </a:t>
            </a:r>
            <a:r>
              <a:rPr sz="2600" spc="-35" dirty="0">
                <a:latin typeface="Times New Roman"/>
                <a:cs typeface="Times New Roman"/>
              </a:rPr>
              <a:t>org.’s </a:t>
            </a:r>
            <a:r>
              <a:rPr sz="2600" spc="-5" dirty="0">
                <a:latin typeface="Times New Roman"/>
                <a:cs typeface="Times New Roman"/>
              </a:rPr>
              <a:t>security measures are  similar </a:t>
            </a:r>
            <a:r>
              <a:rPr sz="2600" dirty="0">
                <a:latin typeface="Times New Roman"/>
                <a:cs typeface="Times New Roman"/>
              </a:rPr>
              <a:t>to those of </a:t>
            </a:r>
            <a:r>
              <a:rPr sz="2600" spc="-5" dirty="0">
                <a:latin typeface="Times New Roman"/>
                <a:cs typeface="Times New Roman"/>
              </a:rPr>
              <a:t>prudent </a:t>
            </a:r>
            <a:r>
              <a:rPr sz="2600" spc="-15" dirty="0">
                <a:latin typeface="Times New Roman"/>
                <a:cs typeface="Times New Roman"/>
              </a:rPr>
              <a:t>org. </a:t>
            </a:r>
            <a:r>
              <a:rPr sz="2600" spc="-5" dirty="0">
                <a:latin typeface="Times New Roman"/>
                <a:cs typeface="Times New Roman"/>
              </a:rPr>
              <a:t>(similar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circumstances)</a:t>
            </a:r>
            <a:endParaRPr sz="26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85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latin typeface="Times New Roman"/>
                <a:cs typeface="Times New Roman"/>
              </a:rPr>
              <a:t>Due diligence: </a:t>
            </a:r>
            <a:r>
              <a:rPr sz="2600" dirty="0">
                <a:latin typeface="Times New Roman"/>
                <a:cs typeface="Times New Roman"/>
              </a:rPr>
              <a:t>Show </a:t>
            </a:r>
            <a:r>
              <a:rPr sz="2600" spc="-15" dirty="0">
                <a:latin typeface="Times New Roman"/>
                <a:cs typeface="Times New Roman"/>
              </a:rPr>
              <a:t>org. </a:t>
            </a:r>
            <a:r>
              <a:rPr sz="2600" spc="-5" dirty="0">
                <a:latin typeface="Times New Roman"/>
                <a:cs typeface="Times New Roman"/>
              </a:rPr>
              <a:t>maintains security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measures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754" y="473965"/>
            <a:ext cx="5715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73730" algn="l"/>
              </a:tabLst>
            </a:pPr>
            <a:r>
              <a:rPr sz="4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Terminology	</a:t>
            </a:r>
            <a:r>
              <a:rPr sz="4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Review</a:t>
            </a:r>
            <a:r>
              <a:rPr sz="44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(2)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012"/>
            <a:ext cx="8070215" cy="3814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321945" indent="-342900">
              <a:lnSpc>
                <a:spcPct val="101200"/>
              </a:lnSpc>
              <a:spcBef>
                <a:spcPts val="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Attacker benefit: </a:t>
            </a:r>
            <a:r>
              <a:rPr sz="2600" spc="-5" dirty="0">
                <a:latin typeface="Times New Roman"/>
                <a:cs typeface="Times New Roman"/>
              </a:rPr>
              <a:t>What attacker gains from successful  attack, e.g., </a:t>
            </a:r>
            <a:r>
              <a:rPr sz="2600" dirty="0">
                <a:latin typeface="Times New Roman"/>
                <a:cs typeface="Times New Roman"/>
              </a:rPr>
              <a:t>$$, </a:t>
            </a:r>
            <a:r>
              <a:rPr sz="2600" spc="-5" dirty="0">
                <a:latin typeface="Times New Roman"/>
                <a:cs typeface="Times New Roman"/>
              </a:rPr>
              <a:t>status </a:t>
            </a:r>
            <a:r>
              <a:rPr sz="2600" dirty="0">
                <a:latin typeface="Times New Roman"/>
                <a:cs typeface="Times New Roman"/>
              </a:rPr>
              <a:t>in 1337 h4x0r </a:t>
            </a:r>
            <a:r>
              <a:rPr sz="2600" spc="-10" dirty="0">
                <a:latin typeface="Times New Roman"/>
                <a:cs typeface="Times New Roman"/>
              </a:rPr>
              <a:t>underground,  </a:t>
            </a:r>
            <a:r>
              <a:rPr sz="2600" spc="-5" dirty="0">
                <a:latin typeface="Times New Roman"/>
                <a:cs typeface="Times New Roman"/>
              </a:rPr>
              <a:t>spreading political message </a:t>
            </a:r>
            <a:r>
              <a:rPr sz="2600" dirty="0">
                <a:latin typeface="Times New Roman"/>
                <a:cs typeface="Times New Roman"/>
              </a:rPr>
              <a:t>by </a:t>
            </a:r>
            <a:r>
              <a:rPr sz="2600" spc="-5" dirty="0">
                <a:latin typeface="Times New Roman"/>
                <a:cs typeface="Times New Roman"/>
              </a:rPr>
              <a:t>website defacement,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etc.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Attacker cost: </a:t>
            </a:r>
            <a:r>
              <a:rPr sz="2600" spc="-5" dirty="0">
                <a:latin typeface="Times New Roman"/>
                <a:cs typeface="Times New Roman"/>
              </a:rPr>
              <a:t>What attacker “spends” </a:t>
            </a:r>
            <a:r>
              <a:rPr sz="2600" dirty="0">
                <a:latin typeface="Times New Roman"/>
                <a:cs typeface="Times New Roman"/>
              </a:rPr>
              <a:t>to </a:t>
            </a:r>
            <a:r>
              <a:rPr sz="2600" spc="-5" dirty="0">
                <a:latin typeface="Times New Roman"/>
                <a:cs typeface="Times New Roman"/>
              </a:rPr>
              <a:t>launch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attack</a:t>
            </a:r>
            <a:endParaRPr sz="26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Not </a:t>
            </a:r>
            <a:r>
              <a:rPr sz="2400" spc="-5" dirty="0">
                <a:latin typeface="Times New Roman"/>
                <a:cs typeface="Times New Roman"/>
              </a:rPr>
              <a:t>limited to successful attacks</a:t>
            </a:r>
            <a:endParaRPr sz="240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ts val="2810"/>
              </a:lnSpc>
              <a:spcBef>
                <a:spcPts val="75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Not </a:t>
            </a:r>
            <a:r>
              <a:rPr sz="2400" spc="-5" dirty="0">
                <a:latin typeface="Times New Roman"/>
                <a:cs typeface="Times New Roman"/>
              </a:rPr>
              <a:t>limited to </a:t>
            </a:r>
            <a:r>
              <a:rPr sz="2400" dirty="0">
                <a:latin typeface="Times New Roman"/>
                <a:cs typeface="Times New Roman"/>
              </a:rPr>
              <a:t>$: </a:t>
            </a:r>
            <a:r>
              <a:rPr sz="2400" spc="-5" dirty="0">
                <a:latin typeface="Times New Roman"/>
                <a:cs typeface="Times New Roman"/>
              </a:rPr>
              <a:t>could include special equipment, software,  time, expertise, probability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getting caught and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penalized</a:t>
            </a:r>
            <a:endParaRPr sz="2400">
              <a:latin typeface="Times New Roman"/>
              <a:cs typeface="Times New Roman"/>
            </a:endParaRPr>
          </a:p>
          <a:p>
            <a:pPr marL="355600" marR="169545" indent="-342900">
              <a:lnSpc>
                <a:spcPct val="103099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Risk: </a:t>
            </a:r>
            <a:r>
              <a:rPr sz="2600" spc="-5" dirty="0">
                <a:latin typeface="Times New Roman"/>
                <a:cs typeface="Times New Roman"/>
              </a:rPr>
              <a:t>Product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likelihood and magnitude </a:t>
            </a:r>
            <a:r>
              <a:rPr sz="2600" dirty="0">
                <a:latin typeface="Times New Roman"/>
                <a:cs typeface="Times New Roman"/>
              </a:rPr>
              <a:t>of loss </a:t>
            </a:r>
            <a:r>
              <a:rPr sz="2600" spc="-5" dirty="0">
                <a:latin typeface="Times New Roman"/>
                <a:cs typeface="Times New Roman"/>
              </a:rPr>
              <a:t>(when  “bad </a:t>
            </a:r>
            <a:r>
              <a:rPr sz="2600" dirty="0">
                <a:latin typeface="Times New Roman"/>
                <a:cs typeface="Times New Roman"/>
              </a:rPr>
              <a:t>things”</a:t>
            </a:r>
            <a:r>
              <a:rPr sz="2600" spc="-5" dirty="0">
                <a:latin typeface="Times New Roman"/>
                <a:cs typeface="Times New Roman"/>
              </a:rPr>
              <a:t> happen)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9362" y="473965"/>
            <a:ext cx="41059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Benchmarking</a:t>
            </a:r>
            <a:r>
              <a:rPr sz="4400" spc="-50" dirty="0"/>
              <a:t> </a:t>
            </a:r>
            <a:r>
              <a:rPr sz="4400" spc="-5" dirty="0"/>
              <a:t>(2)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2140" y="1339597"/>
            <a:ext cx="7801609" cy="48342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317500" indent="-342900">
              <a:lnSpc>
                <a:spcPct val="9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Best business </a:t>
            </a:r>
            <a:r>
              <a:rPr sz="3200" spc="-5" dirty="0">
                <a:latin typeface="Times New Roman"/>
                <a:cs typeface="Times New Roman"/>
              </a:rPr>
              <a:t>practices: security </a:t>
            </a:r>
            <a:r>
              <a:rPr sz="3200" spc="-15" dirty="0">
                <a:latin typeface="Times New Roman"/>
                <a:cs typeface="Times New Roman"/>
              </a:rPr>
              <a:t>efforts </a:t>
            </a:r>
            <a:r>
              <a:rPr sz="3200" spc="-5" dirty="0">
                <a:latin typeface="Times New Roman"/>
                <a:cs typeface="Times New Roman"/>
              </a:rPr>
              <a:t>that  provide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superior level protection </a:t>
            </a:r>
            <a:r>
              <a:rPr sz="3200" dirty="0">
                <a:latin typeface="Times New Roman"/>
                <a:cs typeface="Times New Roman"/>
              </a:rPr>
              <a:t>of  </a:t>
            </a:r>
            <a:r>
              <a:rPr sz="3200" spc="-5" dirty="0">
                <a:latin typeface="Times New Roman"/>
                <a:cs typeface="Times New Roman"/>
              </a:rPr>
              <a:t>information</a:t>
            </a:r>
            <a:endParaRPr sz="3200">
              <a:latin typeface="Times New Roman"/>
              <a:cs typeface="Times New Roman"/>
            </a:endParaRPr>
          </a:p>
          <a:p>
            <a:pPr marL="355600" marR="64769" indent="-342900">
              <a:lnSpc>
                <a:spcPts val="3500"/>
              </a:lnSpc>
              <a:spcBef>
                <a:spcPts val="30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When </a:t>
            </a:r>
            <a:r>
              <a:rPr sz="3200" spc="-5" dirty="0">
                <a:latin typeface="Times New Roman"/>
                <a:cs typeface="Times New Roman"/>
              </a:rPr>
              <a:t>considering </a:t>
            </a:r>
            <a:r>
              <a:rPr sz="3200" dirty="0">
                <a:latin typeface="Times New Roman"/>
                <a:cs typeface="Times New Roman"/>
              </a:rPr>
              <a:t>best </a:t>
            </a:r>
            <a:r>
              <a:rPr sz="3200" spc="-5" dirty="0">
                <a:latin typeface="Times New Roman"/>
                <a:cs typeface="Times New Roman"/>
              </a:rPr>
              <a:t>practices for adoption  in </a:t>
            </a:r>
            <a:r>
              <a:rPr sz="3200" dirty="0">
                <a:latin typeface="Times New Roman"/>
                <a:cs typeface="Times New Roman"/>
              </a:rPr>
              <a:t>an </a:t>
            </a:r>
            <a:r>
              <a:rPr sz="3200" spc="-10" dirty="0">
                <a:latin typeface="Times New Roman"/>
                <a:cs typeface="Times New Roman"/>
              </a:rPr>
              <a:t>organization,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consider: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29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Does </a:t>
            </a:r>
            <a:r>
              <a:rPr sz="2800" spc="-15" dirty="0">
                <a:latin typeface="Times New Roman"/>
                <a:cs typeface="Times New Roman"/>
              </a:rPr>
              <a:t>org. </a:t>
            </a:r>
            <a:r>
              <a:rPr sz="2800" spc="-5" dirty="0">
                <a:latin typeface="Times New Roman"/>
                <a:cs typeface="Times New Roman"/>
              </a:rPr>
              <a:t>resemble </a:t>
            </a:r>
            <a:r>
              <a:rPr sz="2800" spc="-15" dirty="0">
                <a:latin typeface="Times New Roman"/>
                <a:cs typeface="Times New Roman"/>
              </a:rPr>
              <a:t>target org. </a:t>
            </a:r>
            <a:r>
              <a:rPr sz="2800" spc="-5" dirty="0">
                <a:latin typeface="Times New Roman"/>
                <a:cs typeface="Times New Roman"/>
              </a:rPr>
              <a:t>with best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practice?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350"/>
              </a:spcBef>
              <a:buFont typeface="Arial"/>
              <a:buChar char="–"/>
              <a:tabLst>
                <a:tab pos="755650" algn="l"/>
              </a:tabLst>
            </a:pP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-5" dirty="0">
                <a:latin typeface="Times New Roman"/>
                <a:cs typeface="Times New Roman"/>
              </a:rPr>
              <a:t>resources at hand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similar?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330"/>
              </a:spcBef>
              <a:buFont typeface="Arial"/>
              <a:buChar char="–"/>
              <a:tabLst>
                <a:tab pos="755650" algn="l"/>
              </a:tabLst>
            </a:pP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15" dirty="0">
                <a:latin typeface="Times New Roman"/>
                <a:cs typeface="Times New Roman"/>
              </a:rPr>
              <a:t>org.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similar threat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environment?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577597"/>
            <a:ext cx="8018145" cy="464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Problems with Benchmarking </a:t>
            </a:r>
            <a:r>
              <a:rPr sz="3200" dirty="0">
                <a:latin typeface="Times New Roman"/>
                <a:cs typeface="Times New Roman"/>
              </a:rPr>
              <a:t>and Best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Practices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Organizations </a:t>
            </a:r>
            <a:r>
              <a:rPr sz="3200" spc="-15" dirty="0">
                <a:latin typeface="Times New Roman"/>
                <a:cs typeface="Times New Roman"/>
              </a:rPr>
              <a:t>don’t </a:t>
            </a:r>
            <a:r>
              <a:rPr sz="3200" spc="-5" dirty="0">
                <a:latin typeface="Times New Roman"/>
                <a:cs typeface="Times New Roman"/>
              </a:rPr>
              <a:t>talk to </a:t>
            </a:r>
            <a:r>
              <a:rPr sz="3200" dirty="0">
                <a:latin typeface="Times New Roman"/>
                <a:cs typeface="Times New Roman"/>
              </a:rPr>
              <a:t>each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other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9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No </a:t>
            </a:r>
            <a:r>
              <a:rPr sz="3200" spc="-5" dirty="0">
                <a:latin typeface="Times New Roman"/>
                <a:cs typeface="Times New Roman"/>
              </a:rPr>
              <a:t>two </a:t>
            </a:r>
            <a:r>
              <a:rPr sz="3200" spc="-15" dirty="0">
                <a:latin typeface="Times New Roman"/>
                <a:cs typeface="Times New Roman"/>
              </a:rPr>
              <a:t>orgs. </a:t>
            </a:r>
            <a:r>
              <a:rPr sz="3200" spc="-5" dirty="0">
                <a:latin typeface="Times New Roman"/>
                <a:cs typeface="Times New Roman"/>
              </a:rPr>
              <a:t>are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identical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Best </a:t>
            </a:r>
            <a:r>
              <a:rPr sz="3200" spc="-5" dirty="0">
                <a:latin typeface="Times New Roman"/>
                <a:cs typeface="Times New Roman"/>
              </a:rPr>
              <a:t>practices are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moving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target</a:t>
            </a:r>
            <a:endParaRPr sz="3200">
              <a:latin typeface="Times New Roman"/>
              <a:cs typeface="Times New Roman"/>
            </a:endParaRPr>
          </a:p>
          <a:p>
            <a:pPr marL="355600" marR="664210" indent="-342900">
              <a:lnSpc>
                <a:spcPct val="1512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Knowing recent events in security industry  (benchmarking) may </a:t>
            </a:r>
            <a:r>
              <a:rPr sz="3200" dirty="0">
                <a:latin typeface="Times New Roman"/>
                <a:cs typeface="Times New Roman"/>
              </a:rPr>
              <a:t>not </a:t>
            </a:r>
            <a:r>
              <a:rPr sz="3200" spc="-5" dirty="0">
                <a:latin typeface="Times New Roman"/>
                <a:cs typeface="Times New Roman"/>
              </a:rPr>
              <a:t>prepare for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future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  <a:r>
              <a:rPr spc="-75" dirty="0"/>
              <a:t> </a:t>
            </a:r>
            <a:r>
              <a:rPr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277619"/>
            <a:ext cx="7840980" cy="43364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541020" indent="-342900" algn="just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Risk identification: process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examining and  documenting risk present in information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systems</a:t>
            </a:r>
            <a:endParaRPr sz="2800">
              <a:latin typeface="Times New Roman"/>
              <a:cs typeface="Times New Roman"/>
            </a:endParaRPr>
          </a:p>
          <a:p>
            <a:pPr marL="755650" marR="88900" lvl="1" indent="-285750" algn="just">
              <a:lnSpc>
                <a:spcPts val="3000"/>
              </a:lnSpc>
              <a:spcBef>
                <a:spcPts val="69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Risk management strategy enables identification,  classification, and prioritization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20" dirty="0">
                <a:latin typeface="Times New Roman"/>
                <a:cs typeface="Times New Roman"/>
              </a:rPr>
              <a:t>organization’s  </a:t>
            </a:r>
            <a:r>
              <a:rPr sz="2800" spc="-5" dirty="0">
                <a:latin typeface="Times New Roman"/>
                <a:cs typeface="Times New Roman"/>
              </a:rPr>
              <a:t>information </a:t>
            </a:r>
            <a:r>
              <a:rPr sz="2800" spc="-10" dirty="0">
                <a:latin typeface="Times New Roman"/>
                <a:cs typeface="Times New Roman"/>
              </a:rPr>
              <a:t>assets</a:t>
            </a:r>
            <a:endParaRPr sz="2800">
              <a:latin typeface="Times New Roman"/>
              <a:cs typeface="Times New Roman"/>
            </a:endParaRPr>
          </a:p>
          <a:p>
            <a:pPr marL="755650" marR="5080" lvl="1" indent="-285750" algn="just">
              <a:lnSpc>
                <a:spcPts val="3100"/>
              </a:lnSpc>
              <a:spcBef>
                <a:spcPts val="61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Residual risk: risk that remains to the information  </a:t>
            </a:r>
            <a:r>
              <a:rPr sz="2800" spc="-10" dirty="0">
                <a:latin typeface="Times New Roman"/>
                <a:cs typeface="Times New Roman"/>
              </a:rPr>
              <a:t>asset </a:t>
            </a:r>
            <a:r>
              <a:rPr sz="2800" spc="-5" dirty="0">
                <a:latin typeface="Times New Roman"/>
                <a:cs typeface="Times New Roman"/>
              </a:rPr>
              <a:t>even after the existing control 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applied</a:t>
            </a:r>
            <a:endParaRPr sz="2800">
              <a:latin typeface="Times New Roman"/>
              <a:cs typeface="Times New Roman"/>
            </a:endParaRPr>
          </a:p>
          <a:p>
            <a:pPr marL="355600" marR="419734" indent="-342900">
              <a:lnSpc>
                <a:spcPct val="90000"/>
              </a:lnSpc>
              <a:spcBef>
                <a:spcPts val="6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Risk control: process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protecting  </a:t>
            </a:r>
            <a:r>
              <a:rPr sz="3200" spc="-20" dirty="0">
                <a:latin typeface="Times New Roman"/>
                <a:cs typeface="Times New Roman"/>
              </a:rPr>
              <a:t>confidentiality, </a:t>
            </a:r>
            <a:r>
              <a:rPr sz="3200" spc="-25" dirty="0">
                <a:latin typeface="Times New Roman"/>
                <a:cs typeface="Times New Roman"/>
              </a:rPr>
              <a:t>integrity,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availability </a:t>
            </a:r>
            <a:r>
              <a:rPr sz="3200" dirty="0">
                <a:latin typeface="Times New Roman"/>
                <a:cs typeface="Times New Roman"/>
              </a:rPr>
              <a:t>of  </a:t>
            </a:r>
            <a:r>
              <a:rPr sz="3200" spc="-5" dirty="0">
                <a:latin typeface="Times New Roman"/>
                <a:cs typeface="Times New Roman"/>
              </a:rPr>
              <a:t>aspects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45" dirty="0">
                <a:latin typeface="Times New Roman"/>
                <a:cs typeface="Times New Roman"/>
              </a:rPr>
              <a:t>org.’s </a:t>
            </a:r>
            <a:r>
              <a:rPr sz="3200" spc="-5" dirty="0">
                <a:latin typeface="Times New Roman"/>
                <a:cs typeface="Times New Roman"/>
              </a:rPr>
              <a:t>information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system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  <a:r>
              <a:rPr spc="-75" dirty="0"/>
              <a:t> </a:t>
            </a:r>
            <a:r>
              <a:rPr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028"/>
            <a:ext cx="7991475" cy="411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5656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Risk </a:t>
            </a:r>
            <a:r>
              <a:rPr sz="3000" dirty="0">
                <a:latin typeface="Times New Roman"/>
                <a:cs typeface="Times New Roman"/>
              </a:rPr>
              <a:t>control: four strategies are used to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control  </a:t>
            </a:r>
            <a:r>
              <a:rPr sz="3000" spc="-5" dirty="0">
                <a:latin typeface="Times New Roman"/>
                <a:cs typeface="Times New Roman"/>
              </a:rPr>
              <a:t>risks </a:t>
            </a:r>
            <a:r>
              <a:rPr sz="3000" dirty="0">
                <a:latin typeface="Times New Roman"/>
                <a:cs typeface="Times New Roman"/>
              </a:rPr>
              <a:t>that result from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vulnerabilities: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latin typeface="Times New Roman"/>
                <a:cs typeface="Times New Roman"/>
              </a:rPr>
              <a:t>Apply safeguards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(avoidance)</a:t>
            </a:r>
            <a:endParaRPr sz="2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–"/>
            </a:pPr>
            <a:endParaRPr sz="275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sz="2600" spc="-15" dirty="0">
                <a:latin typeface="Times New Roman"/>
                <a:cs typeface="Times New Roman"/>
              </a:rPr>
              <a:t>Transfer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risk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(transference)</a:t>
            </a:r>
            <a:endParaRPr sz="2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–"/>
            </a:pPr>
            <a:endParaRPr sz="265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latin typeface="Times New Roman"/>
                <a:cs typeface="Times New Roman"/>
              </a:rPr>
              <a:t>Reduce impact (mitigation)</a:t>
            </a:r>
            <a:endParaRPr sz="2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–"/>
            </a:pPr>
            <a:endParaRPr sz="275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latin typeface="Times New Roman"/>
                <a:cs typeface="Times New Roman"/>
              </a:rPr>
              <a:t>Understand consequences and accept risk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(acceptance)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729" y="473965"/>
            <a:ext cx="3058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Introduction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012"/>
            <a:ext cx="7964170" cy="35636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marR="5080" indent="-342900">
              <a:lnSpc>
                <a:spcPts val="379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Risk management: </a:t>
            </a:r>
            <a:r>
              <a:rPr sz="3200" spc="-5" dirty="0">
                <a:latin typeface="Times New Roman"/>
                <a:cs typeface="Times New Roman"/>
              </a:rPr>
              <a:t>process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identifying </a:t>
            </a:r>
            <a:r>
              <a:rPr sz="3200" dirty="0">
                <a:latin typeface="Times New Roman"/>
                <a:cs typeface="Times New Roman"/>
              </a:rPr>
              <a:t>and  </a:t>
            </a:r>
            <a:r>
              <a:rPr sz="3200" spc="-5" dirty="0">
                <a:latin typeface="Times New Roman"/>
                <a:cs typeface="Times New Roman"/>
              </a:rPr>
              <a:t>controlling risks facing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organization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755650" marR="732790" lvl="1" indent="-285750">
              <a:lnSpc>
                <a:spcPct val="100699"/>
              </a:lnSpc>
              <a:spcBef>
                <a:spcPts val="5"/>
              </a:spcBef>
              <a:buFont typeface="Arial"/>
              <a:buChar char="–"/>
              <a:tabLst>
                <a:tab pos="755650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Risk identification: </a:t>
            </a:r>
            <a:r>
              <a:rPr sz="2800" spc="-5" dirty="0">
                <a:latin typeface="Times New Roman"/>
                <a:cs typeface="Times New Roman"/>
              </a:rPr>
              <a:t>process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examining an  </a:t>
            </a:r>
            <a:r>
              <a:rPr sz="2800" spc="-35" dirty="0">
                <a:latin typeface="Times New Roman"/>
                <a:cs typeface="Times New Roman"/>
              </a:rPr>
              <a:t>org.’s </a:t>
            </a:r>
            <a:r>
              <a:rPr sz="2800" spc="-5" dirty="0">
                <a:latin typeface="Times New Roman"/>
                <a:cs typeface="Times New Roman"/>
              </a:rPr>
              <a:t>current </a:t>
            </a: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-5" dirty="0">
                <a:latin typeface="Times New Roman"/>
                <a:cs typeface="Times New Roman"/>
              </a:rPr>
              <a:t>security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situation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endParaRPr sz="2900">
              <a:latin typeface="Times New Roman"/>
              <a:cs typeface="Times New Roman"/>
            </a:endParaRPr>
          </a:p>
          <a:p>
            <a:pPr marL="755650" marR="130175" lvl="1" indent="-285750">
              <a:lnSpc>
                <a:spcPct val="100699"/>
              </a:lnSpc>
              <a:buFont typeface="Arial"/>
              <a:buChar char="–"/>
              <a:tabLst>
                <a:tab pos="755650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Risk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control: </a:t>
            </a:r>
            <a:r>
              <a:rPr sz="2800" spc="-5" dirty="0">
                <a:latin typeface="Times New Roman"/>
                <a:cs typeface="Times New Roman"/>
              </a:rPr>
              <a:t>applying controls to reduce risks to  </a:t>
            </a:r>
            <a:r>
              <a:rPr sz="2800" spc="-35" dirty="0">
                <a:latin typeface="Times New Roman"/>
                <a:cs typeface="Times New Roman"/>
              </a:rPr>
              <a:t>org.’s </a:t>
            </a:r>
            <a:r>
              <a:rPr sz="2800" spc="-5" dirty="0">
                <a:latin typeface="Times New Roman"/>
                <a:cs typeface="Times New Roman"/>
              </a:rPr>
              <a:t>data and information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000" y="473965"/>
            <a:ext cx="66033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4745" algn="l"/>
              </a:tabLst>
            </a:pPr>
            <a:r>
              <a:rPr sz="4400" spc="-5" dirty="0"/>
              <a:t>Overview:</a:t>
            </a:r>
            <a:r>
              <a:rPr sz="4400" spc="10" dirty="0"/>
              <a:t> </a:t>
            </a:r>
            <a:r>
              <a:rPr sz="4400" dirty="0"/>
              <a:t>Risk	</a:t>
            </a:r>
            <a:r>
              <a:rPr sz="4400" spc="-5" dirty="0"/>
              <a:t>Management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20012"/>
            <a:ext cx="7983220" cy="4145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“If </a:t>
            </a:r>
            <a:r>
              <a:rPr sz="2600" dirty="0">
                <a:latin typeface="Times New Roman"/>
                <a:cs typeface="Times New Roman"/>
              </a:rPr>
              <a:t>you know the </a:t>
            </a:r>
            <a:r>
              <a:rPr sz="2600" spc="-5" dirty="0">
                <a:latin typeface="Times New Roman"/>
                <a:cs typeface="Times New Roman"/>
              </a:rPr>
              <a:t>enemy and </a:t>
            </a:r>
            <a:r>
              <a:rPr sz="2600" dirty="0">
                <a:latin typeface="Times New Roman"/>
                <a:cs typeface="Times New Roman"/>
              </a:rPr>
              <a:t>know </a:t>
            </a:r>
            <a:r>
              <a:rPr sz="2600" spc="-5" dirty="0">
                <a:latin typeface="Times New Roman"/>
                <a:cs typeface="Times New Roman"/>
              </a:rPr>
              <a:t>yourself, </a:t>
            </a:r>
            <a:r>
              <a:rPr sz="2600" dirty="0">
                <a:latin typeface="Times New Roman"/>
                <a:cs typeface="Times New Roman"/>
              </a:rPr>
              <a:t>you </a:t>
            </a:r>
            <a:r>
              <a:rPr sz="2600" spc="-5" dirty="0">
                <a:latin typeface="Times New Roman"/>
                <a:cs typeface="Times New Roman"/>
              </a:rPr>
              <a:t>need </a:t>
            </a:r>
            <a:r>
              <a:rPr sz="2600" dirty="0">
                <a:latin typeface="Times New Roman"/>
                <a:cs typeface="Times New Roman"/>
              </a:rPr>
              <a:t>not  </a:t>
            </a:r>
            <a:r>
              <a:rPr sz="2600" spc="-5" dirty="0">
                <a:latin typeface="Times New Roman"/>
                <a:cs typeface="Times New Roman"/>
              </a:rPr>
              <a:t>fear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result </a:t>
            </a:r>
            <a:r>
              <a:rPr sz="2600" dirty="0">
                <a:latin typeface="Times New Roman"/>
                <a:cs typeface="Times New Roman"/>
              </a:rPr>
              <a:t>of a </a:t>
            </a:r>
            <a:r>
              <a:rPr sz="2600" spc="-5" dirty="0">
                <a:latin typeface="Times New Roman"/>
                <a:cs typeface="Times New Roman"/>
              </a:rPr>
              <a:t>hundred battles. If </a:t>
            </a:r>
            <a:r>
              <a:rPr sz="2600" dirty="0">
                <a:latin typeface="Times New Roman"/>
                <a:cs typeface="Times New Roman"/>
              </a:rPr>
              <a:t>you know </a:t>
            </a:r>
            <a:r>
              <a:rPr sz="2600" spc="-5" dirty="0">
                <a:latin typeface="Times New Roman"/>
                <a:cs typeface="Times New Roman"/>
              </a:rPr>
              <a:t>yourself  </a:t>
            </a:r>
            <a:r>
              <a:rPr sz="2600" dirty="0">
                <a:latin typeface="Times New Roman"/>
                <a:cs typeface="Times New Roman"/>
              </a:rPr>
              <a:t>but not the </a:t>
            </a:r>
            <a:r>
              <a:rPr sz="2600" spc="-30" dirty="0">
                <a:latin typeface="Times New Roman"/>
                <a:cs typeface="Times New Roman"/>
              </a:rPr>
              <a:t>enemy, </a:t>
            </a:r>
            <a:r>
              <a:rPr sz="2600" spc="-5" dirty="0">
                <a:latin typeface="Times New Roman"/>
                <a:cs typeface="Times New Roman"/>
              </a:rPr>
              <a:t>for every victory gained </a:t>
            </a:r>
            <a:r>
              <a:rPr sz="2600" dirty="0">
                <a:latin typeface="Times New Roman"/>
                <a:cs typeface="Times New Roman"/>
              </a:rPr>
              <a:t>you </a:t>
            </a:r>
            <a:r>
              <a:rPr sz="2600" spc="-5" dirty="0">
                <a:latin typeface="Times New Roman"/>
                <a:cs typeface="Times New Roman"/>
              </a:rPr>
              <a:t>will also  </a:t>
            </a:r>
            <a:r>
              <a:rPr sz="2600" spc="-15" dirty="0">
                <a:latin typeface="Times New Roman"/>
                <a:cs typeface="Times New Roman"/>
              </a:rPr>
              <a:t>suffer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defeat. If </a:t>
            </a:r>
            <a:r>
              <a:rPr sz="2600" dirty="0">
                <a:latin typeface="Times New Roman"/>
                <a:cs typeface="Times New Roman"/>
              </a:rPr>
              <a:t>you know </a:t>
            </a:r>
            <a:r>
              <a:rPr sz="2600" spc="-5" dirty="0">
                <a:latin typeface="Times New Roman"/>
                <a:cs typeface="Times New Roman"/>
              </a:rPr>
              <a:t>neither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enemy </a:t>
            </a:r>
            <a:r>
              <a:rPr sz="2600" dirty="0">
                <a:latin typeface="Times New Roman"/>
                <a:cs typeface="Times New Roman"/>
              </a:rPr>
              <a:t>nor  </a:t>
            </a:r>
            <a:r>
              <a:rPr sz="2600" spc="-5" dirty="0">
                <a:latin typeface="Times New Roman"/>
                <a:cs typeface="Times New Roman"/>
              </a:rPr>
              <a:t>yourself, </a:t>
            </a:r>
            <a:r>
              <a:rPr sz="2600" dirty="0">
                <a:latin typeface="Times New Roman"/>
                <a:cs typeface="Times New Roman"/>
              </a:rPr>
              <a:t>you </a:t>
            </a:r>
            <a:r>
              <a:rPr sz="2600" spc="-5" dirty="0">
                <a:latin typeface="Times New Roman"/>
                <a:cs typeface="Times New Roman"/>
              </a:rPr>
              <a:t>will succumb </a:t>
            </a:r>
            <a:r>
              <a:rPr sz="2600" dirty="0">
                <a:latin typeface="Times New Roman"/>
                <a:cs typeface="Times New Roman"/>
              </a:rPr>
              <a:t>in </a:t>
            </a:r>
            <a:r>
              <a:rPr sz="2600" spc="-5" dirty="0">
                <a:latin typeface="Times New Roman"/>
                <a:cs typeface="Times New Roman"/>
              </a:rPr>
              <a:t>every battle.” </a:t>
            </a:r>
            <a:r>
              <a:rPr sz="2600" dirty="0">
                <a:latin typeface="Times New Roman"/>
                <a:cs typeface="Times New Roman"/>
              </a:rPr>
              <a:t>– Sun </a:t>
            </a:r>
            <a:r>
              <a:rPr sz="2600" spc="-5" dirty="0">
                <a:latin typeface="Times New Roman"/>
                <a:cs typeface="Times New Roman"/>
              </a:rPr>
              <a:t>Tzu,  </a:t>
            </a:r>
            <a:r>
              <a:rPr sz="2600" i="1" dirty="0">
                <a:latin typeface="Times New Roman"/>
                <a:cs typeface="Times New Roman"/>
              </a:rPr>
              <a:t>The </a:t>
            </a:r>
            <a:r>
              <a:rPr sz="2600" i="1" spc="-5" dirty="0">
                <a:latin typeface="Times New Roman"/>
                <a:cs typeface="Times New Roman"/>
              </a:rPr>
              <a:t>Art </a:t>
            </a:r>
            <a:r>
              <a:rPr sz="2600" i="1" dirty="0">
                <a:latin typeface="Times New Roman"/>
                <a:cs typeface="Times New Roman"/>
              </a:rPr>
              <a:t>of</a:t>
            </a:r>
            <a:r>
              <a:rPr sz="2600" i="1" spc="-55" dirty="0">
                <a:latin typeface="Times New Roman"/>
                <a:cs typeface="Times New Roman"/>
              </a:rPr>
              <a:t> </a:t>
            </a:r>
            <a:r>
              <a:rPr sz="2600" i="1" spc="-85" dirty="0">
                <a:latin typeface="Times New Roman"/>
                <a:cs typeface="Times New Roman"/>
              </a:rPr>
              <a:t>War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ts val="309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This entails:</a:t>
            </a:r>
            <a:endParaRPr sz="2600">
              <a:latin typeface="Times New Roman"/>
              <a:cs typeface="Times New Roman"/>
            </a:endParaRPr>
          </a:p>
          <a:p>
            <a:pPr marL="755650" marR="739775" lvl="1" indent="-285750">
              <a:lnSpc>
                <a:spcPts val="2590"/>
              </a:lnSpc>
              <a:spcBef>
                <a:spcPts val="21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latin typeface="Times New Roman"/>
                <a:cs typeface="Times New Roman"/>
              </a:rPr>
              <a:t>Knowing yourself: identifying and understanding existing  information, systems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5" dirty="0">
                <a:latin typeface="Times New Roman"/>
                <a:cs typeface="Times New Roman"/>
              </a:rPr>
              <a:t> organization</a:t>
            </a:r>
            <a:endParaRPr sz="22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254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latin typeface="Times New Roman"/>
                <a:cs typeface="Times New Roman"/>
              </a:rPr>
              <a:t>Knowing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enemy: identifying and understanding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threats</a:t>
            </a:r>
            <a:endParaRPr sz="2200">
              <a:latin typeface="Times New Roman"/>
              <a:cs typeface="Times New Roman"/>
            </a:endParaRPr>
          </a:p>
          <a:p>
            <a:pPr marL="755650">
              <a:lnSpc>
                <a:spcPct val="100000"/>
              </a:lnSpc>
              <a:spcBef>
                <a:spcPts val="45"/>
              </a:spcBef>
            </a:pPr>
            <a:r>
              <a:rPr sz="2200" spc="-5" dirty="0">
                <a:latin typeface="Times New Roman"/>
                <a:cs typeface="Times New Roman"/>
              </a:rPr>
              <a:t>facing </a:t>
            </a:r>
            <a:r>
              <a:rPr sz="2200" spc="-10" dirty="0">
                <a:latin typeface="Times New Roman"/>
                <a:cs typeface="Times New Roman"/>
              </a:rPr>
              <a:t>org.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1250" y="473965"/>
            <a:ext cx="4481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Risk</a:t>
            </a:r>
            <a:r>
              <a:rPr sz="4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Identification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32635"/>
            <a:ext cx="7945755" cy="4277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Assets: </a:t>
            </a:r>
            <a:r>
              <a:rPr sz="3000" spc="-5" dirty="0">
                <a:latin typeface="Times New Roman"/>
                <a:cs typeface="Times New Roman"/>
              </a:rPr>
              <a:t>Anything </a:t>
            </a:r>
            <a:r>
              <a:rPr sz="3000" dirty="0">
                <a:latin typeface="Times New Roman"/>
                <a:cs typeface="Times New Roman"/>
              </a:rPr>
              <a:t>that “has value” to</a:t>
            </a:r>
            <a:r>
              <a:rPr sz="3000" spc="-16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organization</a:t>
            </a:r>
            <a:endParaRPr sz="3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485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latin typeface="Times New Roman"/>
                <a:cs typeface="Times New Roman"/>
              </a:rPr>
              <a:t>Includes people, data, computers,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…</a:t>
            </a:r>
            <a:endParaRPr sz="26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475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latin typeface="Times New Roman"/>
                <a:cs typeface="Times New Roman"/>
              </a:rPr>
              <a:t>Attackers will </a:t>
            </a:r>
            <a:r>
              <a:rPr sz="2600" spc="-15" dirty="0">
                <a:latin typeface="Times New Roman"/>
                <a:cs typeface="Times New Roman"/>
              </a:rPr>
              <a:t>target </a:t>
            </a:r>
            <a:r>
              <a:rPr sz="2600" spc="-5" dirty="0">
                <a:latin typeface="Times New Roman"/>
                <a:cs typeface="Times New Roman"/>
              </a:rPr>
              <a:t>these (for various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reasons)</a:t>
            </a:r>
            <a:endParaRPr sz="2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3100">
              <a:latin typeface="Times New Roman"/>
              <a:cs typeface="Times New Roman"/>
            </a:endParaRPr>
          </a:p>
          <a:p>
            <a:pPr marL="355600" marR="385445" indent="-342900">
              <a:lnSpc>
                <a:spcPts val="29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Risk </a:t>
            </a:r>
            <a:r>
              <a:rPr sz="3000" dirty="0">
                <a:latin typeface="Times New Roman"/>
                <a:cs typeface="Times New Roman"/>
              </a:rPr>
              <a:t>management: identifying </a:t>
            </a:r>
            <a:r>
              <a:rPr sz="3000" spc="-40" dirty="0">
                <a:latin typeface="Times New Roman"/>
                <a:cs typeface="Times New Roman"/>
              </a:rPr>
              <a:t>org.’s </a:t>
            </a:r>
            <a:r>
              <a:rPr sz="3000" dirty="0">
                <a:latin typeface="Times New Roman"/>
                <a:cs typeface="Times New Roman"/>
              </a:rPr>
              <a:t>assets and  threats to them (including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vulnerabilities)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55600" marR="215265" indent="-342900">
              <a:lnSpc>
                <a:spcPts val="288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Risk </a:t>
            </a:r>
            <a:r>
              <a:rPr sz="3000" dirty="0">
                <a:latin typeface="Times New Roman"/>
                <a:cs typeface="Times New Roman"/>
              </a:rPr>
              <a:t>identification: need to specify </a:t>
            </a:r>
            <a:r>
              <a:rPr sz="3000" spc="-40" dirty="0">
                <a:latin typeface="Times New Roman"/>
                <a:cs typeface="Times New Roman"/>
              </a:rPr>
              <a:t>org.’s </a:t>
            </a:r>
            <a:r>
              <a:rPr sz="3000" spc="-5" dirty="0">
                <a:latin typeface="Times New Roman"/>
                <a:cs typeface="Times New Roman"/>
              </a:rPr>
              <a:t>assets,  assessing </a:t>
            </a:r>
            <a:r>
              <a:rPr sz="3000" dirty="0">
                <a:latin typeface="Times New Roman"/>
                <a:cs typeface="Times New Roman"/>
              </a:rPr>
              <a:t>their value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6966" y="473965"/>
            <a:ext cx="6889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34615" algn="l"/>
              </a:tabLst>
            </a:pPr>
            <a:r>
              <a:rPr sz="4400" spc="-5" dirty="0"/>
              <a:t>Identifying	and </a:t>
            </a:r>
            <a:r>
              <a:rPr sz="4400" spc="-75" dirty="0"/>
              <a:t>Valuing</a:t>
            </a:r>
            <a:r>
              <a:rPr sz="4400" spc="-360" dirty="0"/>
              <a:t> </a:t>
            </a:r>
            <a:r>
              <a:rPr sz="4400" spc="-5" dirty="0"/>
              <a:t>Assets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8340" y="1543812"/>
            <a:ext cx="7978140" cy="441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82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" dirty="0">
                <a:latin typeface="Times New Roman"/>
                <a:cs typeface="Times New Roman"/>
              </a:rPr>
              <a:t>“It’s </a:t>
            </a:r>
            <a:r>
              <a:rPr sz="3200" spc="-5" dirty="0">
                <a:latin typeface="Times New Roman"/>
                <a:cs typeface="Times New Roman"/>
              </a:rPr>
              <a:t>all </a:t>
            </a:r>
            <a:r>
              <a:rPr sz="3200" dirty="0">
                <a:latin typeface="Times New Roman"/>
                <a:cs typeface="Times New Roman"/>
              </a:rPr>
              <a:t>about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bookkeeping”: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3345"/>
              </a:lnSpc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People: Who </a:t>
            </a:r>
            <a:r>
              <a:rPr sz="2800" dirty="0">
                <a:latin typeface="Times New Roman"/>
                <a:cs typeface="Times New Roman"/>
              </a:rPr>
              <a:t>works for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organization?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Procedures: </a:t>
            </a:r>
            <a:r>
              <a:rPr sz="2800" dirty="0">
                <a:latin typeface="Times New Roman"/>
                <a:cs typeface="Times New Roman"/>
              </a:rPr>
              <a:t>How do </a:t>
            </a:r>
            <a:r>
              <a:rPr sz="2800" spc="-5" dirty="0">
                <a:latin typeface="Times New Roman"/>
                <a:cs typeface="Times New Roman"/>
              </a:rPr>
              <a:t>employees </a:t>
            </a:r>
            <a:r>
              <a:rPr sz="2800" spc="-10" dirty="0">
                <a:latin typeface="Times New Roman"/>
                <a:cs typeface="Times New Roman"/>
              </a:rPr>
              <a:t>access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data?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3335"/>
              </a:lnSpc>
              <a:spcBef>
                <a:spcPts val="5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Data: What data does the </a:t>
            </a:r>
            <a:r>
              <a:rPr sz="2800" spc="-15" dirty="0">
                <a:latin typeface="Times New Roman"/>
                <a:cs typeface="Times New Roman"/>
              </a:rPr>
              <a:t>org. </a:t>
            </a:r>
            <a:r>
              <a:rPr sz="2800" spc="-5" dirty="0">
                <a:latin typeface="Times New Roman"/>
                <a:cs typeface="Times New Roman"/>
              </a:rPr>
              <a:t>store and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process?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3335"/>
              </a:lnSpc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Hardware: What computer hardware does </a:t>
            </a:r>
            <a:r>
              <a:rPr sz="2800" spc="-20" dirty="0">
                <a:latin typeface="Times New Roman"/>
                <a:cs typeface="Times New Roman"/>
              </a:rPr>
              <a:t>org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use?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3329"/>
              </a:lnSpc>
              <a:spcBef>
                <a:spcPts val="2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Software, networks: Same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questions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ts val="381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Assets are then classified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categorized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3335"/>
              </a:lnSpc>
              <a:spcBef>
                <a:spcPts val="6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Business-critical? Moderate?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Irrevelevant?</a:t>
            </a:r>
            <a:endParaRPr sz="2800">
              <a:latin typeface="Times New Roman"/>
              <a:cs typeface="Times New Roman"/>
            </a:endParaRPr>
          </a:p>
          <a:p>
            <a:pPr marL="755650" marR="426720" lvl="1" indent="-285750">
              <a:lnSpc>
                <a:spcPts val="3379"/>
              </a:lnSpc>
              <a:spcBef>
                <a:spcPts val="7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Database systems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help keep track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“stuff”  </a:t>
            </a:r>
            <a:r>
              <a:rPr sz="2800" spc="-5" dirty="0">
                <a:latin typeface="Times New Roman"/>
                <a:cs typeface="Times New Roman"/>
              </a:rPr>
              <a:t>(e.g., using inventory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barcodes)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418" y="210819"/>
            <a:ext cx="726820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900" marR="5080" indent="-2489835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Classifying Info. Syst.</a:t>
            </a:r>
            <a:r>
              <a:rPr sz="4000" spc="-50" dirty="0"/>
              <a:t> </a:t>
            </a:r>
            <a:r>
              <a:rPr sz="4000" spc="-5" dirty="0"/>
              <a:t>Components  </a:t>
            </a:r>
            <a:r>
              <a:rPr sz="4000" spc="-50" dirty="0"/>
              <a:t>(Table</a:t>
            </a:r>
            <a:r>
              <a:rPr sz="4000" spc="-10" dirty="0"/>
              <a:t> </a:t>
            </a:r>
            <a:r>
              <a:rPr sz="4000" dirty="0"/>
              <a:t>4-1)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053344" y="1665819"/>
            <a:ext cx="7037304" cy="5055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545084"/>
            <a:ext cx="810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Identification: People, Procedures, </a:t>
            </a:r>
            <a:r>
              <a:rPr dirty="0"/>
              <a:t>and</a:t>
            </a:r>
            <a:r>
              <a:rPr spc="25" dirty="0"/>
              <a:t> </a:t>
            </a:r>
            <a:r>
              <a:rPr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012"/>
            <a:ext cx="7802880" cy="29514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marR="293370" indent="-342900">
              <a:lnSpc>
                <a:spcPts val="379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Harder to track people, documentation, data  than </a:t>
            </a:r>
            <a:r>
              <a:rPr sz="3200" dirty="0">
                <a:latin typeface="Times New Roman"/>
                <a:cs typeface="Times New Roman"/>
              </a:rPr>
              <a:t>physical </a:t>
            </a:r>
            <a:r>
              <a:rPr sz="3200" spc="-5" dirty="0">
                <a:latin typeface="Times New Roman"/>
                <a:cs typeface="Times New Roman"/>
              </a:rPr>
              <a:t>hardware, software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licenses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People with experience should </a:t>
            </a:r>
            <a:r>
              <a:rPr sz="3200" dirty="0">
                <a:latin typeface="Times New Roman"/>
                <a:cs typeface="Times New Roman"/>
              </a:rPr>
              <a:t>do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Record assets via reliable data storage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system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1820</Words>
  <Application>Microsoft Office PowerPoint</Application>
  <PresentationFormat>On-screen Show (4:3)</PresentationFormat>
  <Paragraphs>314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Risk Management</vt:lpstr>
      <vt:lpstr>Terminology Review (1)</vt:lpstr>
      <vt:lpstr>Terminology Review (2)</vt:lpstr>
      <vt:lpstr>Introduction</vt:lpstr>
      <vt:lpstr>Overview: Risk Management</vt:lpstr>
      <vt:lpstr>Risk Identification</vt:lpstr>
      <vt:lpstr>Identifying and Valuing Assets</vt:lpstr>
      <vt:lpstr>Classifying Info. Syst. Components  (Table 4-1)</vt:lpstr>
      <vt:lpstr>Identification: People, Procedures, and Data</vt:lpstr>
      <vt:lpstr>Questions</vt:lpstr>
      <vt:lpstr>Hardware, Software, and Network Asset  Identification</vt:lpstr>
      <vt:lpstr>Information Classification</vt:lpstr>
      <vt:lpstr>Information Valuation</vt:lpstr>
      <vt:lpstr>Data Classification and Management</vt:lpstr>
      <vt:lpstr>Threat Identification</vt:lpstr>
      <vt:lpstr>Security Threats (Table 4.1)</vt:lpstr>
      <vt:lpstr>Vulnerability Identification</vt:lpstr>
      <vt:lpstr>Risk Assessment Worksheet</vt:lpstr>
      <vt:lpstr>Risk Control</vt:lpstr>
      <vt:lpstr>Avoidance</vt:lpstr>
      <vt:lpstr>Transference</vt:lpstr>
      <vt:lpstr>Mitigation</vt:lpstr>
      <vt:lpstr>Acceptance</vt:lpstr>
      <vt:lpstr>Selecting a Risk Control Strategy</vt:lpstr>
      <vt:lpstr>PowerPoint Presentation</vt:lpstr>
      <vt:lpstr>PowerPoint Presentation</vt:lpstr>
      <vt:lpstr>Cost-Benefit Analysis (CBA) (1)</vt:lpstr>
      <vt:lpstr>Cost Benefit Analysis (CBA) (2)</vt:lpstr>
      <vt:lpstr>Benchmarking (1)</vt:lpstr>
      <vt:lpstr>Benchmarking (2)</vt:lpstr>
      <vt:lpstr>PowerPoint Presentation</vt:lpstr>
      <vt:lpstr>Summary (1)</vt:lpstr>
      <vt:lpstr>Summary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</dc:title>
  <cp:lastModifiedBy>lenovo</cp:lastModifiedBy>
  <cp:revision>2</cp:revision>
  <dcterms:created xsi:type="dcterms:W3CDTF">2022-03-10T08:05:43Z</dcterms:created>
  <dcterms:modified xsi:type="dcterms:W3CDTF">2022-03-15T19:57:30Z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2022-03-10T00:00:00Z</vt:filetime>
  </property>
</Properties>
</file>