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2229" y="473965"/>
            <a:ext cx="699954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8166" y="2808287"/>
            <a:ext cx="3980179" cy="378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78190" y="6534460"/>
            <a:ext cx="2540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66"/>
                </a:solidFill>
                <a:latin typeface="Times New Roman"/>
                <a:cs typeface="Times New Roman"/>
              </a:defRPr>
            </a:lvl1pPr>
          </a:lstStyle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hyperlink" Target="http://www.pulsesecure.net/products/psa-series/" TargetMode="External"/><Relationship Id="rId5" Type="http://schemas.openxmlformats.org/officeDocument/2006/relationships/hyperlink" Target="http://www.techradar.com/vpn/best-vpn" TargetMode="Externa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467" y="2406397"/>
            <a:ext cx="45161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Firewalls and</a:t>
            </a:r>
            <a:r>
              <a:rPr dirty="0" spc="-130"/>
              <a:t> </a:t>
            </a:r>
            <a:r>
              <a:rPr dirty="0" spc="-5"/>
              <a:t>VPNs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12" y="473965"/>
            <a:ext cx="75222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6495" algn="l"/>
                <a:tab pos="6577965" algn="l"/>
              </a:tabLst>
            </a:pPr>
            <a:r>
              <a:rPr dirty="0"/>
              <a:t>P</a:t>
            </a:r>
            <a:r>
              <a:rPr dirty="0" spc="-5"/>
              <a:t>ac</a:t>
            </a:r>
            <a:r>
              <a:rPr dirty="0"/>
              <a:t>k</a:t>
            </a:r>
            <a:r>
              <a:rPr dirty="0" spc="-5"/>
              <a:t>e</a:t>
            </a:r>
            <a:r>
              <a:rPr dirty="0"/>
              <a:t>t Filt</a:t>
            </a:r>
            <a:r>
              <a:rPr dirty="0" spc="-5"/>
              <a:t>er</a:t>
            </a:r>
            <a:r>
              <a:rPr dirty="0"/>
              <a:t>ing	Rout</a:t>
            </a:r>
            <a:r>
              <a:rPr dirty="0" spc="-5"/>
              <a:t>e</a:t>
            </a:r>
            <a:r>
              <a:rPr dirty="0"/>
              <a:t>r</a:t>
            </a:r>
            <a:r>
              <a:rPr dirty="0" spc="-5"/>
              <a:t> (</a:t>
            </a:r>
            <a:r>
              <a:rPr dirty="0"/>
              <a:t>Fig.	6</a:t>
            </a:r>
            <a:r>
              <a:rPr dirty="0" spc="-5"/>
              <a:t>-</a:t>
            </a:r>
            <a:r>
              <a:rPr dirty="0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748464" y="2224950"/>
            <a:ext cx="7482138" cy="3384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38" y="473965"/>
            <a:ext cx="77450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Sample Firewall Rules </a:t>
            </a:r>
            <a:r>
              <a:rPr dirty="0" spc="-55"/>
              <a:t>(Table</a:t>
            </a:r>
            <a:r>
              <a:rPr dirty="0" spc="-5"/>
              <a:t> 6-1)</a:t>
            </a:r>
          </a:p>
        </p:txBody>
      </p:sp>
      <p:sp>
        <p:nvSpPr>
          <p:cNvPr id="3" name="object 3"/>
          <p:cNvSpPr/>
          <p:nvPr/>
        </p:nvSpPr>
        <p:spPr>
          <a:xfrm>
            <a:off x="811975" y="1596224"/>
            <a:ext cx="7646224" cy="2290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312" y="473965"/>
            <a:ext cx="50057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0190" algn="l"/>
              </a:tabLst>
            </a:pPr>
            <a:r>
              <a:rPr dirty="0" spc="-5"/>
              <a:t>A</a:t>
            </a:r>
            <a:r>
              <a:rPr dirty="0"/>
              <a:t>ppli</a:t>
            </a:r>
            <a:r>
              <a:rPr dirty="0" spc="-5"/>
              <a:t>ca</a:t>
            </a:r>
            <a:r>
              <a:rPr dirty="0"/>
              <a:t>tion	</a:t>
            </a:r>
            <a:r>
              <a:rPr dirty="0" spc="-5"/>
              <a:t>Ga</a:t>
            </a:r>
            <a:r>
              <a:rPr dirty="0"/>
              <a:t>t</a:t>
            </a:r>
            <a:r>
              <a:rPr dirty="0" spc="-5"/>
              <a:t>ewa</a:t>
            </a:r>
            <a:r>
              <a:rPr dirty="0"/>
              <a:t>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887970" cy="363727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8382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Frequently installed </a:t>
            </a:r>
            <a:r>
              <a:rPr dirty="0" sz="3200">
                <a:latin typeface="Times New Roman"/>
                <a:cs typeface="Times New Roman"/>
              </a:rPr>
              <a:t>on a </a:t>
            </a:r>
            <a:r>
              <a:rPr dirty="0" sz="3200" spc="-5">
                <a:latin typeface="Times New Roman"/>
                <a:cs typeface="Times New Roman"/>
              </a:rPr>
              <a:t>dedicated computer;  also called </a:t>
            </a:r>
            <a:r>
              <a:rPr dirty="0" sz="3200" spc="-25" i="1">
                <a:latin typeface="Times New Roman"/>
                <a:cs typeface="Times New Roman"/>
              </a:rPr>
              <a:t>proxy</a:t>
            </a:r>
            <a:r>
              <a:rPr dirty="0" sz="3200" spc="5" i="1">
                <a:latin typeface="Times New Roman"/>
                <a:cs typeface="Times New Roman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server</a:t>
            </a:r>
            <a:endParaRPr sz="3200">
              <a:latin typeface="Times New Roman"/>
              <a:cs typeface="Times New Roman"/>
            </a:endParaRPr>
          </a:p>
          <a:p>
            <a:pPr marL="355600" marR="38735" indent="-342900">
              <a:lnSpc>
                <a:spcPct val="100299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Proxy server is often placed in </a:t>
            </a:r>
            <a:r>
              <a:rPr dirty="0" sz="3200">
                <a:latin typeface="Times New Roman"/>
                <a:cs typeface="Times New Roman"/>
              </a:rPr>
              <a:t>unsecured </a:t>
            </a:r>
            <a:r>
              <a:rPr dirty="0" sz="3200" spc="-5">
                <a:latin typeface="Times New Roman"/>
                <a:cs typeface="Times New Roman"/>
              </a:rPr>
              <a:t>area 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network (e.g., DMZ) </a:t>
            </a:r>
            <a:r>
              <a:rPr dirty="0" sz="3200" spc="-430">
                <a:latin typeface="WenQuanYi Micro Hei"/>
                <a:cs typeface="WenQuanYi Micro Hei"/>
              </a:rPr>
              <a:t>⇒ </a:t>
            </a:r>
            <a:r>
              <a:rPr dirty="0" sz="3200" spc="-5">
                <a:latin typeface="Times New Roman"/>
                <a:cs typeface="Times New Roman"/>
              </a:rPr>
              <a:t>it faces higher  levels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risk from attackers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299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30">
                <a:latin typeface="Times New Roman"/>
                <a:cs typeface="Times New Roman"/>
              </a:rPr>
              <a:t>We </a:t>
            </a:r>
            <a:r>
              <a:rPr dirty="0" sz="3200">
                <a:latin typeface="Times New Roman"/>
                <a:cs typeface="Times New Roman"/>
              </a:rPr>
              <a:t>can </a:t>
            </a:r>
            <a:r>
              <a:rPr dirty="0" sz="3200" spc="-5">
                <a:latin typeface="Times New Roman"/>
                <a:cs typeface="Times New Roman"/>
              </a:rPr>
              <a:t>place extra filtering routers behind the  proxy server to protect internal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systems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450" y="545084"/>
            <a:ext cx="3213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Circuit</a:t>
            </a:r>
            <a:r>
              <a:rPr dirty="0" sz="3600" spc="-45"/>
              <a:t> </a:t>
            </a:r>
            <a:r>
              <a:rPr dirty="0" sz="3600" spc="-5"/>
              <a:t>Gateways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22475"/>
            <a:ext cx="7981315" cy="37350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Circuit gateway firewall: transport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layer</a:t>
            </a:r>
            <a:endParaRPr sz="3200">
              <a:latin typeface="Times New Roman"/>
              <a:cs typeface="Times New Roman"/>
            </a:endParaRPr>
          </a:p>
          <a:p>
            <a:pPr marL="355600" marR="84455" indent="-342900">
              <a:lnSpc>
                <a:spcPct val="100299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Does not </a:t>
            </a:r>
            <a:r>
              <a:rPr dirty="0" sz="3200" spc="-5">
                <a:latin typeface="Times New Roman"/>
                <a:cs typeface="Times New Roman"/>
              </a:rPr>
              <a:t>usually look </a:t>
            </a:r>
            <a:r>
              <a:rPr dirty="0" sz="3200">
                <a:latin typeface="Times New Roman"/>
                <a:cs typeface="Times New Roman"/>
              </a:rPr>
              <a:t>at </a:t>
            </a:r>
            <a:r>
              <a:rPr dirty="0" sz="3200" spc="-5">
                <a:latin typeface="Times New Roman"/>
                <a:cs typeface="Times New Roman"/>
              </a:rPr>
              <a:t>data </a:t>
            </a:r>
            <a:r>
              <a:rPr dirty="0" sz="3200" spc="-15">
                <a:latin typeface="Times New Roman"/>
                <a:cs typeface="Times New Roman"/>
              </a:rPr>
              <a:t>traffic </a:t>
            </a:r>
            <a:r>
              <a:rPr dirty="0" sz="3200" spc="-5">
                <a:latin typeface="Times New Roman"/>
                <a:cs typeface="Times New Roman"/>
              </a:rPr>
              <a:t>flowing  between two networks; prevents direct  connections between </a:t>
            </a:r>
            <a:r>
              <a:rPr dirty="0" sz="3200">
                <a:latin typeface="Times New Roman"/>
                <a:cs typeface="Times New Roman"/>
              </a:rPr>
              <a:t>one </a:t>
            </a:r>
            <a:r>
              <a:rPr dirty="0" sz="3200" spc="-5">
                <a:latin typeface="Times New Roman"/>
                <a:cs typeface="Times New Roman"/>
              </a:rPr>
              <a:t>network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another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299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Mechanism: create tunnels connecting specific  processes/systems </a:t>
            </a:r>
            <a:r>
              <a:rPr dirty="0" sz="3200">
                <a:latin typeface="Times New Roman"/>
                <a:cs typeface="Times New Roman"/>
              </a:rPr>
              <a:t>on each </a:t>
            </a:r>
            <a:r>
              <a:rPr dirty="0" sz="3200" spc="-5">
                <a:latin typeface="Times New Roman"/>
                <a:cs typeface="Times New Roman"/>
              </a:rPr>
              <a:t>side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firewall;  only allow authorized </a:t>
            </a:r>
            <a:r>
              <a:rPr dirty="0" sz="3200" spc="-15">
                <a:latin typeface="Times New Roman"/>
                <a:cs typeface="Times New Roman"/>
              </a:rPr>
              <a:t>traffic </a:t>
            </a:r>
            <a:r>
              <a:rPr dirty="0" sz="3200" spc="-5">
                <a:latin typeface="Times New Roman"/>
                <a:cs typeface="Times New Roman"/>
              </a:rPr>
              <a:t>in</a:t>
            </a:r>
            <a:r>
              <a:rPr dirty="0" sz="3200" spc="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tunnels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2325" y="473965"/>
            <a:ext cx="49593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MAC Layer</a:t>
            </a:r>
            <a:r>
              <a:rPr dirty="0" spc="-55"/>
              <a:t> </a:t>
            </a:r>
            <a:r>
              <a:rPr dirty="0" spc="-5"/>
              <a:t>Firewalls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475"/>
            <a:ext cx="7853680" cy="370077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Operates </a:t>
            </a:r>
            <a:r>
              <a:rPr dirty="0" sz="3200">
                <a:latin typeface="Times New Roman"/>
                <a:cs typeface="Times New Roman"/>
              </a:rPr>
              <a:t>at </a:t>
            </a:r>
            <a:r>
              <a:rPr dirty="0" sz="3200" spc="-5">
                <a:latin typeface="Times New Roman"/>
                <a:cs typeface="Times New Roman"/>
              </a:rPr>
              <a:t>data-link layer</a:t>
            </a:r>
            <a:endParaRPr sz="3200">
              <a:latin typeface="Times New Roman"/>
              <a:cs typeface="Times New Roman"/>
            </a:endParaRPr>
          </a:p>
          <a:p>
            <a:pPr marL="355600" marR="33020" indent="-342900">
              <a:lnSpc>
                <a:spcPts val="379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Considers specific </a:t>
            </a:r>
            <a:r>
              <a:rPr dirty="0" sz="3200">
                <a:latin typeface="Times New Roman"/>
                <a:cs typeface="Times New Roman"/>
              </a:rPr>
              <a:t>host </a:t>
            </a:r>
            <a:r>
              <a:rPr dirty="0" sz="3200" spc="-10">
                <a:latin typeface="Times New Roman"/>
                <a:cs typeface="Times New Roman"/>
              </a:rPr>
              <a:t>computer’s </a:t>
            </a:r>
            <a:r>
              <a:rPr dirty="0" sz="3200" spc="-5">
                <a:latin typeface="Times New Roman"/>
                <a:cs typeface="Times New Roman"/>
              </a:rPr>
              <a:t>identity in  filtering decision</a:t>
            </a:r>
            <a:endParaRPr sz="3200">
              <a:latin typeface="Times New Roman"/>
              <a:cs typeface="Times New Roman"/>
            </a:endParaRPr>
          </a:p>
          <a:p>
            <a:pPr marL="355600" marR="151130" indent="-342900">
              <a:lnSpc>
                <a:spcPct val="101299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Only outbound </a:t>
            </a:r>
            <a:r>
              <a:rPr dirty="0" sz="3200" spc="-15">
                <a:latin typeface="Times New Roman"/>
                <a:cs typeface="Times New Roman"/>
              </a:rPr>
              <a:t>traffic </a:t>
            </a:r>
            <a:r>
              <a:rPr dirty="0" sz="3200" spc="-5">
                <a:latin typeface="Times New Roman"/>
                <a:cs typeface="Times New Roman"/>
              </a:rPr>
              <a:t>originating from </a:t>
            </a:r>
            <a:r>
              <a:rPr dirty="0" sz="3200">
                <a:latin typeface="Times New Roman"/>
                <a:cs typeface="Times New Roman"/>
              </a:rPr>
              <a:t>MAC  </a:t>
            </a:r>
            <a:r>
              <a:rPr dirty="0" sz="3200" spc="-5">
                <a:latin typeface="Times New Roman"/>
                <a:cs typeface="Times New Roman"/>
              </a:rPr>
              <a:t>addresses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specific computers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allowed</a:t>
            </a:r>
            <a:endParaRPr sz="3200">
              <a:latin typeface="Times New Roman"/>
              <a:cs typeface="Times New Roman"/>
            </a:endParaRPr>
          </a:p>
          <a:p>
            <a:pPr marL="755650" marR="5080" indent="-285750">
              <a:lnSpc>
                <a:spcPct val="101400"/>
              </a:lnSpc>
              <a:spcBef>
                <a:spcPts val="615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Times New Roman"/>
                <a:cs typeface="Times New Roman"/>
              </a:rPr>
              <a:t>Mechanism: link </a:t>
            </a:r>
            <a:r>
              <a:rPr dirty="0" sz="2800">
                <a:latin typeface="Times New Roman"/>
                <a:cs typeface="Times New Roman"/>
              </a:rPr>
              <a:t>(MAC </a:t>
            </a:r>
            <a:r>
              <a:rPr dirty="0" sz="2800" spc="-5">
                <a:latin typeface="Times New Roman"/>
                <a:cs typeface="Times New Roman"/>
              </a:rPr>
              <a:t>address, Ethernet </a:t>
            </a:r>
            <a:r>
              <a:rPr dirty="0" sz="2800">
                <a:latin typeface="Times New Roman"/>
                <a:cs typeface="Times New Roman"/>
              </a:rPr>
              <a:t>port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#),  </a:t>
            </a:r>
            <a:r>
              <a:rPr dirty="0" sz="2800" spc="-5">
                <a:latin typeface="Times New Roman"/>
                <a:cs typeface="Times New Roman"/>
              </a:rPr>
              <a:t>administered via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switches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8262" y="473965"/>
            <a:ext cx="382777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4820" algn="l"/>
              </a:tabLst>
            </a:pPr>
            <a:r>
              <a:rPr dirty="0" spc="-5"/>
              <a:t>Hybrid	Firewalls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787005" cy="30524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Combine elements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multiple types </a:t>
            </a:r>
            <a:r>
              <a:rPr dirty="0" sz="3200">
                <a:latin typeface="Times New Roman"/>
                <a:cs typeface="Times New Roman"/>
              </a:rPr>
              <a:t>of  </a:t>
            </a:r>
            <a:r>
              <a:rPr dirty="0" sz="3200" spc="-5">
                <a:latin typeface="Times New Roman"/>
                <a:cs typeface="Times New Roman"/>
              </a:rPr>
              <a:t>firewalls (e.g., </a:t>
            </a:r>
            <a:r>
              <a:rPr dirty="0" sz="3200">
                <a:latin typeface="Times New Roman"/>
                <a:cs typeface="Times New Roman"/>
              </a:rPr>
              <a:t>packet </a:t>
            </a:r>
            <a:r>
              <a:rPr dirty="0" sz="3200" spc="-5">
                <a:latin typeface="Times New Roman"/>
                <a:cs typeface="Times New Roman"/>
              </a:rPr>
              <a:t>filtering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5">
                <a:latin typeface="Times New Roman"/>
                <a:cs typeface="Times New Roman"/>
              </a:rPr>
              <a:t>proxy  servers; </a:t>
            </a:r>
            <a:r>
              <a:rPr dirty="0" sz="3200">
                <a:latin typeface="Times New Roman"/>
                <a:cs typeface="Times New Roman"/>
              </a:rPr>
              <a:t>packet </a:t>
            </a:r>
            <a:r>
              <a:rPr dirty="0" sz="3200" spc="-5">
                <a:latin typeface="Times New Roman"/>
                <a:cs typeface="Times New Roman"/>
              </a:rPr>
              <a:t>filtering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5">
                <a:latin typeface="Times New Roman"/>
                <a:cs typeface="Times New Roman"/>
              </a:rPr>
              <a:t>circuit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gateways)</a:t>
            </a:r>
            <a:endParaRPr sz="3200">
              <a:latin typeface="Times New Roman"/>
              <a:cs typeface="Times New Roman"/>
            </a:endParaRPr>
          </a:p>
          <a:p>
            <a:pPr marL="355600" marR="534035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Times New Roman"/>
                <a:cs typeface="Times New Roman"/>
              </a:rPr>
              <a:t>Alternately, </a:t>
            </a:r>
            <a:r>
              <a:rPr dirty="0" sz="3200" spc="-5">
                <a:latin typeface="Times New Roman"/>
                <a:cs typeface="Times New Roman"/>
              </a:rPr>
              <a:t>may </a:t>
            </a:r>
            <a:r>
              <a:rPr dirty="0" sz="3200">
                <a:latin typeface="Times New Roman"/>
                <a:cs typeface="Times New Roman"/>
              </a:rPr>
              <a:t>consist of </a:t>
            </a:r>
            <a:r>
              <a:rPr dirty="0" sz="3200" spc="-5">
                <a:latin typeface="Times New Roman"/>
                <a:cs typeface="Times New Roman"/>
              </a:rPr>
              <a:t>two separate  firewall devices; separate firewall systems  connected to work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together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545084"/>
            <a:ext cx="8458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Firewall Categorization </a:t>
            </a:r>
            <a:r>
              <a:rPr dirty="0" sz="3600"/>
              <a:t>(2): </a:t>
            </a:r>
            <a:r>
              <a:rPr dirty="0" sz="3600" spc="-5"/>
              <a:t>Development</a:t>
            </a:r>
            <a:r>
              <a:rPr dirty="0" sz="3600" spc="5"/>
              <a:t> </a:t>
            </a:r>
            <a:r>
              <a:rPr dirty="0" sz="3600"/>
              <a:t>Era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17395"/>
            <a:ext cx="7924165" cy="419227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First </a:t>
            </a:r>
            <a:r>
              <a:rPr dirty="0" sz="3000">
                <a:latin typeface="Times New Roman"/>
                <a:cs typeface="Times New Roman"/>
              </a:rPr>
              <a:t>generation: static packet filtering</a:t>
            </a:r>
            <a:r>
              <a:rPr dirty="0" sz="3000" spc="-2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firewalls</a:t>
            </a:r>
            <a:endParaRPr sz="3000">
              <a:latin typeface="Times New Roman"/>
              <a:cs typeface="Times New Roman"/>
            </a:endParaRPr>
          </a:p>
          <a:p>
            <a:pPr marL="355600" marR="120014" indent="-342900">
              <a:lnSpc>
                <a:spcPts val="319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Second generation: application-level firewalls or  proxy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servers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Third generation: stateful inspection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firewalls</a:t>
            </a:r>
            <a:endParaRPr sz="3000">
              <a:latin typeface="Times New Roman"/>
              <a:cs typeface="Times New Roman"/>
            </a:endParaRPr>
          </a:p>
          <a:p>
            <a:pPr marL="355600" marR="537845" indent="-342900">
              <a:lnSpc>
                <a:spcPct val="89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Fourth </a:t>
            </a:r>
            <a:r>
              <a:rPr dirty="0" sz="3000">
                <a:latin typeface="Times New Roman"/>
                <a:cs typeface="Times New Roman"/>
              </a:rPr>
              <a:t>generation: dynamic packet filtering  firewalls; allow only packets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particular  source, destination and port addresses to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enter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19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Fifth </a:t>
            </a:r>
            <a:r>
              <a:rPr dirty="0" sz="3000">
                <a:latin typeface="Times New Roman"/>
                <a:cs typeface="Times New Roman"/>
              </a:rPr>
              <a:t>generation: kernel proxies; specialized form  </a:t>
            </a:r>
            <a:r>
              <a:rPr dirty="0" sz="3000" spc="-5">
                <a:latin typeface="Times New Roman"/>
                <a:cs typeface="Times New Roman"/>
              </a:rPr>
              <a:t>working </a:t>
            </a:r>
            <a:r>
              <a:rPr dirty="0" sz="3000">
                <a:latin typeface="Times New Roman"/>
                <a:cs typeface="Times New Roman"/>
              </a:rPr>
              <a:t>under operating </a:t>
            </a:r>
            <a:r>
              <a:rPr dirty="0" sz="3000" spc="-5">
                <a:latin typeface="Times New Roman"/>
                <a:cs typeface="Times New Roman"/>
              </a:rPr>
              <a:t>system</a:t>
            </a:r>
            <a:r>
              <a:rPr dirty="0" sz="3000">
                <a:latin typeface="Times New Roman"/>
                <a:cs typeface="Times New Roman"/>
              </a:rPr>
              <a:t> kernel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075" y="333757"/>
            <a:ext cx="6673850" cy="995044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92070" marR="5080" indent="-2580005">
              <a:lnSpc>
                <a:spcPts val="3790"/>
              </a:lnSpc>
              <a:spcBef>
                <a:spcPts val="265"/>
              </a:spcBef>
            </a:pPr>
            <a:r>
              <a:rPr dirty="0" sz="3200" spc="-5"/>
              <a:t>Firewall Categorization (3): Deployment  Structure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68197"/>
            <a:ext cx="7727950" cy="42519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39497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Most </a:t>
            </a:r>
            <a:r>
              <a:rPr dirty="0" sz="3200" spc="-5">
                <a:latin typeface="Times New Roman"/>
                <a:cs typeface="Times New Roman"/>
              </a:rPr>
              <a:t>firewalls are appliances: stand-alone,  self-contained systems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Commercial firewall systems: consists </a:t>
            </a:r>
            <a:r>
              <a:rPr dirty="0" sz="3200">
                <a:latin typeface="Times New Roman"/>
                <a:cs typeface="Times New Roman"/>
              </a:rPr>
              <a:t>of  </a:t>
            </a:r>
            <a:r>
              <a:rPr dirty="0" sz="3200" spc="-5">
                <a:latin typeface="Times New Roman"/>
                <a:cs typeface="Times New Roman"/>
              </a:rPr>
              <a:t>firewall software running </a:t>
            </a:r>
            <a:r>
              <a:rPr dirty="0" sz="3200">
                <a:latin typeface="Times New Roman"/>
                <a:cs typeface="Times New Roman"/>
              </a:rPr>
              <a:t>on </a:t>
            </a:r>
            <a:r>
              <a:rPr dirty="0" sz="3200" spc="-5">
                <a:latin typeface="Times New Roman"/>
                <a:cs typeface="Times New Roman"/>
              </a:rPr>
              <a:t>general-purpose  computer</a:t>
            </a:r>
            <a:endParaRPr sz="3200">
              <a:latin typeface="Times New Roman"/>
              <a:cs typeface="Times New Roman"/>
            </a:endParaRPr>
          </a:p>
          <a:p>
            <a:pPr marL="355600" marR="200660" indent="-342900">
              <a:lnSpc>
                <a:spcPct val="897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Small </a:t>
            </a:r>
            <a:r>
              <a:rPr dirty="0" sz="3200" spc="-10">
                <a:latin typeface="Times New Roman"/>
                <a:cs typeface="Times New Roman"/>
              </a:rPr>
              <a:t>office/home </a:t>
            </a:r>
            <a:r>
              <a:rPr dirty="0" sz="3200" spc="-15">
                <a:latin typeface="Times New Roman"/>
                <a:cs typeface="Times New Roman"/>
              </a:rPr>
              <a:t>office </a:t>
            </a:r>
            <a:r>
              <a:rPr dirty="0" sz="3200" spc="-5">
                <a:latin typeface="Times New Roman"/>
                <a:cs typeface="Times New Roman"/>
              </a:rPr>
              <a:t>(SOHO) </a:t>
            </a:r>
            <a:r>
              <a:rPr dirty="0" sz="3200">
                <a:latin typeface="Times New Roman"/>
                <a:cs typeface="Times New Roman"/>
              </a:rPr>
              <a:t>or  </a:t>
            </a:r>
            <a:r>
              <a:rPr dirty="0" sz="3200" spc="-5">
                <a:latin typeface="Times New Roman"/>
                <a:cs typeface="Times New Roman"/>
              </a:rPr>
              <a:t>residential firewalls </a:t>
            </a:r>
            <a:r>
              <a:rPr dirty="0" sz="3200">
                <a:latin typeface="Times New Roman"/>
                <a:cs typeface="Times New Roman"/>
              </a:rPr>
              <a:t>connect users’ </a:t>
            </a:r>
            <a:r>
              <a:rPr dirty="0" sz="3200" spc="-5">
                <a:latin typeface="Times New Roman"/>
                <a:cs typeface="Times New Roman"/>
              </a:rPr>
              <a:t>LANs</a:t>
            </a:r>
            <a:r>
              <a:rPr dirty="0" sz="3200" spc="-2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or  </a:t>
            </a:r>
            <a:r>
              <a:rPr dirty="0" sz="3200" spc="-5">
                <a:latin typeface="Times New Roman"/>
                <a:cs typeface="Times New Roman"/>
              </a:rPr>
              <a:t>specific computers to network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devices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Times New Roman"/>
                <a:cs typeface="Times New Roman"/>
              </a:rPr>
              <a:t>Often, firewall software </a:t>
            </a:r>
            <a:r>
              <a:rPr dirty="0" sz="2800" spc="-10">
                <a:latin typeface="Times New Roman"/>
                <a:cs typeface="Times New Roman"/>
              </a:rPr>
              <a:t>placed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5">
                <a:latin typeface="Times New Roman"/>
                <a:cs typeface="Times New Roman"/>
              </a:rPr>
              <a:t>user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93" y="473965"/>
            <a:ext cx="79241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9920" algn="l"/>
              </a:tabLst>
            </a:pPr>
            <a:r>
              <a:rPr dirty="0"/>
              <a:t>S</a:t>
            </a:r>
            <a:r>
              <a:rPr dirty="0" spc="-5"/>
              <a:t>a</a:t>
            </a:r>
            <a:r>
              <a:rPr dirty="0"/>
              <a:t>mple</a:t>
            </a:r>
            <a:r>
              <a:rPr dirty="0" spc="-5"/>
              <a:t> </a:t>
            </a:r>
            <a:r>
              <a:rPr dirty="0"/>
              <a:t>Fi</a:t>
            </a:r>
            <a:r>
              <a:rPr dirty="0" spc="-5"/>
              <a:t>rewa</a:t>
            </a:r>
            <a:r>
              <a:rPr dirty="0"/>
              <a:t>ll </a:t>
            </a:r>
            <a:r>
              <a:rPr dirty="0" spc="-5"/>
              <a:t>De</a:t>
            </a:r>
            <a:r>
              <a:rPr dirty="0"/>
              <a:t>vi</a:t>
            </a:r>
            <a:r>
              <a:rPr dirty="0" spc="-5"/>
              <a:t>ce</a:t>
            </a:r>
            <a:r>
              <a:rPr dirty="0"/>
              <a:t>s </a:t>
            </a:r>
            <a:r>
              <a:rPr dirty="0" spc="-5"/>
              <a:t>(</a:t>
            </a:r>
            <a:r>
              <a:rPr dirty="0"/>
              <a:t>Fig.	6</a:t>
            </a:r>
            <a:r>
              <a:rPr dirty="0" spc="-5"/>
              <a:t>-</a:t>
            </a:r>
            <a:r>
              <a:rPr dirty="0"/>
              <a:t>6)</a:t>
            </a:r>
          </a:p>
        </p:txBody>
      </p:sp>
      <p:sp>
        <p:nvSpPr>
          <p:cNvPr id="3" name="object 3"/>
          <p:cNvSpPr/>
          <p:nvPr/>
        </p:nvSpPr>
        <p:spPr>
          <a:xfrm>
            <a:off x="834941" y="1550103"/>
            <a:ext cx="7245517" cy="5100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638" y="272797"/>
            <a:ext cx="6944995" cy="995044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185670" marR="5080" indent="-2173605">
              <a:lnSpc>
                <a:spcPts val="3790"/>
              </a:lnSpc>
              <a:spcBef>
                <a:spcPts val="265"/>
              </a:spcBef>
            </a:pPr>
            <a:r>
              <a:rPr dirty="0" sz="3200" spc="-5"/>
              <a:t>Firewalls Categorization (4):</a:t>
            </a:r>
            <a:r>
              <a:rPr dirty="0" sz="3200" spc="-160"/>
              <a:t> </a:t>
            </a:r>
            <a:r>
              <a:rPr dirty="0" sz="3200" spc="-5"/>
              <a:t>Architectural  Implementation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8044180" cy="41243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1015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Firewall devices </a:t>
            </a:r>
            <a:r>
              <a:rPr dirty="0" sz="3200">
                <a:latin typeface="Times New Roman"/>
                <a:cs typeface="Times New Roman"/>
              </a:rPr>
              <a:t>can be </a:t>
            </a:r>
            <a:r>
              <a:rPr dirty="0" sz="3200" spc="-5">
                <a:latin typeface="Times New Roman"/>
                <a:cs typeface="Times New Roman"/>
              </a:rPr>
              <a:t>configured in </a:t>
            </a:r>
            <a:r>
              <a:rPr dirty="0" sz="3200">
                <a:latin typeface="Times New Roman"/>
                <a:cs typeface="Times New Roman"/>
              </a:rPr>
              <a:t>a  </a:t>
            </a:r>
            <a:r>
              <a:rPr dirty="0" sz="3200" spc="-5">
                <a:latin typeface="Times New Roman"/>
                <a:cs typeface="Times New Roman"/>
              </a:rPr>
              <a:t>number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network connection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architectures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1899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Four common architectural implementations </a:t>
            </a:r>
            <a:r>
              <a:rPr dirty="0" sz="3200">
                <a:latin typeface="Times New Roman"/>
                <a:cs typeface="Times New Roman"/>
              </a:rPr>
              <a:t>of  </a:t>
            </a:r>
            <a:r>
              <a:rPr dirty="0" sz="3200" spc="-5">
                <a:latin typeface="Times New Roman"/>
                <a:cs typeface="Times New Roman"/>
              </a:rPr>
              <a:t>firewalls:</a:t>
            </a:r>
            <a:endParaRPr sz="32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Packet filtering routers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Screened host firewalls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Dual-homed firewalls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Screened subnet firewalls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400" y="545084"/>
            <a:ext cx="1727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Firewalls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621028"/>
            <a:ext cx="7740015" cy="435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92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Prevent specific types of information from  moving between the </a:t>
            </a:r>
            <a:r>
              <a:rPr dirty="0" sz="3000" spc="-5">
                <a:latin typeface="Times New Roman"/>
                <a:cs typeface="Times New Roman"/>
              </a:rPr>
              <a:t>outside world </a:t>
            </a:r>
            <a:r>
              <a:rPr dirty="0" sz="3000">
                <a:latin typeface="Times New Roman"/>
                <a:cs typeface="Times New Roman"/>
              </a:rPr>
              <a:t>(untrusted  network) and the </a:t>
            </a:r>
            <a:r>
              <a:rPr dirty="0" sz="3000" spc="-5">
                <a:latin typeface="Times New Roman"/>
                <a:cs typeface="Times New Roman"/>
              </a:rPr>
              <a:t>inside world </a:t>
            </a:r>
            <a:r>
              <a:rPr dirty="0" sz="3000">
                <a:latin typeface="Times New Roman"/>
                <a:cs typeface="Times New Roman"/>
              </a:rPr>
              <a:t>(trusted</a:t>
            </a:r>
            <a:r>
              <a:rPr dirty="0" sz="3000" spc="-3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network)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May be separate computer </a:t>
            </a:r>
            <a:r>
              <a:rPr dirty="0" sz="3000" spc="-5">
                <a:latin typeface="Times New Roman"/>
                <a:cs typeface="Times New Roman"/>
              </a:rPr>
              <a:t>system; </a:t>
            </a:r>
            <a:r>
              <a:rPr dirty="0" sz="3000">
                <a:latin typeface="Times New Roman"/>
                <a:cs typeface="Times New Roman"/>
              </a:rPr>
              <a:t>a </a:t>
            </a:r>
            <a:r>
              <a:rPr dirty="0" sz="3000" spc="-5">
                <a:latin typeface="Times New Roman"/>
                <a:cs typeface="Times New Roman"/>
              </a:rPr>
              <a:t>software  </a:t>
            </a:r>
            <a:r>
              <a:rPr dirty="0" sz="3000">
                <a:latin typeface="Times New Roman"/>
                <a:cs typeface="Times New Roman"/>
              </a:rPr>
              <a:t>service running on existing router or server; or</a:t>
            </a:r>
            <a:r>
              <a:rPr dirty="0" sz="3000" spc="-8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a  separate network containing </a:t>
            </a:r>
            <a:r>
              <a:rPr dirty="0" sz="3000" spc="-5">
                <a:latin typeface="Times New Roman"/>
                <a:cs typeface="Times New Roman"/>
              </a:rPr>
              <a:t>supporting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devices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A</a:t>
            </a:r>
            <a:r>
              <a:rPr dirty="0" sz="3000" spc="-1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Roadmap</a:t>
            </a:r>
            <a:endParaRPr sz="30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Times New Roman"/>
                <a:cs typeface="Times New Roman"/>
              </a:rPr>
              <a:t>Firewall categorization</a:t>
            </a:r>
            <a:endParaRPr sz="26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Times New Roman"/>
                <a:cs typeface="Times New Roman"/>
              </a:rPr>
              <a:t>Firewall configuration and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management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0" y="523747"/>
            <a:ext cx="4470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Packet Filtering</a:t>
            </a:r>
            <a:r>
              <a:rPr dirty="0" sz="3600" spc="-30"/>
              <a:t> </a:t>
            </a:r>
            <a:r>
              <a:rPr dirty="0" sz="3600" spc="-5"/>
              <a:t>Routers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564755" cy="39300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Most </a:t>
            </a:r>
            <a:r>
              <a:rPr dirty="0" sz="3200" spc="-10">
                <a:latin typeface="Times New Roman"/>
                <a:cs typeface="Times New Roman"/>
              </a:rPr>
              <a:t>organizations </a:t>
            </a:r>
            <a:r>
              <a:rPr dirty="0" sz="3200" spc="-5">
                <a:latin typeface="Times New Roman"/>
                <a:cs typeface="Times New Roman"/>
              </a:rPr>
              <a:t>with Internet connection  </a:t>
            </a:r>
            <a:r>
              <a:rPr dirty="0" sz="3200">
                <a:latin typeface="Times New Roman"/>
                <a:cs typeface="Times New Roman"/>
              </a:rPr>
              <a:t>have a </a:t>
            </a:r>
            <a:r>
              <a:rPr dirty="0" sz="3200" spc="-5">
                <a:latin typeface="Times New Roman"/>
                <a:cs typeface="Times New Roman"/>
              </a:rPr>
              <a:t>router connecting to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177165" indent="-342900">
              <a:lnSpc>
                <a:spcPct val="10189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Routers </a:t>
            </a:r>
            <a:r>
              <a:rPr dirty="0" sz="3200">
                <a:latin typeface="Times New Roman"/>
                <a:cs typeface="Times New Roman"/>
              </a:rPr>
              <a:t>can be </a:t>
            </a:r>
            <a:r>
              <a:rPr dirty="0" sz="3200" spc="-5">
                <a:latin typeface="Times New Roman"/>
                <a:cs typeface="Times New Roman"/>
              </a:rPr>
              <a:t>configured to reject packets  that </a:t>
            </a:r>
            <a:r>
              <a:rPr dirty="0" sz="3200" spc="-20">
                <a:latin typeface="Times New Roman"/>
                <a:cs typeface="Times New Roman"/>
              </a:rPr>
              <a:t>org. </a:t>
            </a:r>
            <a:r>
              <a:rPr dirty="0" sz="3200" spc="-5">
                <a:latin typeface="Times New Roman"/>
                <a:cs typeface="Times New Roman"/>
              </a:rPr>
              <a:t>forbids entering its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1510030" indent="-342900">
              <a:lnSpc>
                <a:spcPct val="101899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Drawbacks: </a:t>
            </a:r>
            <a:r>
              <a:rPr dirty="0" sz="3200" spc="-5">
                <a:latin typeface="Times New Roman"/>
                <a:cs typeface="Times New Roman"/>
              </a:rPr>
              <a:t>limited auditing, </a:t>
            </a:r>
            <a:r>
              <a:rPr dirty="0" sz="3200">
                <a:latin typeface="Times New Roman"/>
                <a:cs typeface="Times New Roman"/>
              </a:rPr>
              <a:t>weak  </a:t>
            </a:r>
            <a:r>
              <a:rPr dirty="0" sz="3200" spc="-5">
                <a:latin typeface="Times New Roman"/>
                <a:cs typeface="Times New Roman"/>
              </a:rPr>
              <a:t>authentication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12" y="473965"/>
            <a:ext cx="75222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6495" algn="l"/>
                <a:tab pos="6577965" algn="l"/>
              </a:tabLst>
            </a:pPr>
            <a:r>
              <a:rPr dirty="0"/>
              <a:t>P</a:t>
            </a:r>
            <a:r>
              <a:rPr dirty="0" spc="-5"/>
              <a:t>ac</a:t>
            </a:r>
            <a:r>
              <a:rPr dirty="0"/>
              <a:t>k</a:t>
            </a:r>
            <a:r>
              <a:rPr dirty="0" spc="-5"/>
              <a:t>e</a:t>
            </a:r>
            <a:r>
              <a:rPr dirty="0"/>
              <a:t>t Filt</a:t>
            </a:r>
            <a:r>
              <a:rPr dirty="0" spc="-5"/>
              <a:t>er</a:t>
            </a:r>
            <a:r>
              <a:rPr dirty="0"/>
              <a:t>ing	Rout</a:t>
            </a:r>
            <a:r>
              <a:rPr dirty="0" spc="-5"/>
              <a:t>e</a:t>
            </a:r>
            <a:r>
              <a:rPr dirty="0"/>
              <a:t>r</a:t>
            </a:r>
            <a:r>
              <a:rPr dirty="0" spc="-5"/>
              <a:t> (</a:t>
            </a:r>
            <a:r>
              <a:rPr dirty="0"/>
              <a:t>Fig.	6</a:t>
            </a:r>
            <a:r>
              <a:rPr dirty="0" spc="-5"/>
              <a:t>-</a:t>
            </a:r>
            <a:r>
              <a:rPr dirty="0"/>
              <a:t>4)</a:t>
            </a:r>
          </a:p>
        </p:txBody>
      </p:sp>
      <p:sp>
        <p:nvSpPr>
          <p:cNvPr id="3" name="object 3"/>
          <p:cNvSpPr/>
          <p:nvPr/>
        </p:nvSpPr>
        <p:spPr>
          <a:xfrm>
            <a:off x="449305" y="1844768"/>
            <a:ext cx="8155642" cy="3436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545084"/>
            <a:ext cx="4496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Screened Host</a:t>
            </a:r>
            <a:r>
              <a:rPr dirty="0" sz="3600" spc="-25"/>
              <a:t> </a:t>
            </a:r>
            <a:r>
              <a:rPr dirty="0" sz="3600" spc="-5"/>
              <a:t>Firewalls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620012"/>
            <a:ext cx="7727950" cy="3637279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Combines </a:t>
            </a:r>
            <a:r>
              <a:rPr dirty="0" sz="3200">
                <a:latin typeface="Times New Roman"/>
                <a:cs typeface="Times New Roman"/>
              </a:rPr>
              <a:t>packet </a:t>
            </a:r>
            <a:r>
              <a:rPr dirty="0" sz="3200" spc="-5">
                <a:latin typeface="Times New Roman"/>
                <a:cs typeface="Times New Roman"/>
              </a:rPr>
              <a:t>filtering router with </a:t>
            </a:r>
            <a:r>
              <a:rPr dirty="0" sz="3200">
                <a:latin typeface="Times New Roman"/>
                <a:cs typeface="Times New Roman"/>
              </a:rPr>
              <a:t>stand-  </a:t>
            </a:r>
            <a:r>
              <a:rPr dirty="0" sz="3200" spc="-5">
                <a:latin typeface="Times New Roman"/>
                <a:cs typeface="Times New Roman"/>
              </a:rPr>
              <a:t>alone firewall (e.g., application proxy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server)</a:t>
            </a:r>
            <a:endParaRPr sz="3200">
              <a:latin typeface="Times New Roman"/>
              <a:cs typeface="Times New Roman"/>
            </a:endParaRPr>
          </a:p>
          <a:p>
            <a:pPr marL="355600" marR="1165225" indent="-342900">
              <a:lnSpc>
                <a:spcPct val="101899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Allows router to pre-screen packets to  minimize load </a:t>
            </a:r>
            <a:r>
              <a:rPr dirty="0" sz="3200">
                <a:latin typeface="Times New Roman"/>
                <a:cs typeface="Times New Roman"/>
              </a:rPr>
              <a:t>on </a:t>
            </a:r>
            <a:r>
              <a:rPr dirty="0" sz="3200" spc="-5">
                <a:latin typeface="Times New Roman"/>
                <a:cs typeface="Times New Roman"/>
              </a:rPr>
              <a:t>internal proxy</a:t>
            </a:r>
            <a:endParaRPr sz="3200">
              <a:latin typeface="Times New Roman"/>
              <a:cs typeface="Times New Roman"/>
            </a:endParaRPr>
          </a:p>
          <a:p>
            <a:pPr algn="just" marL="355600" marR="330200" indent="-342900">
              <a:lnSpc>
                <a:spcPct val="100299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Separate </a:t>
            </a:r>
            <a:r>
              <a:rPr dirty="0" sz="3200">
                <a:latin typeface="Times New Roman"/>
                <a:cs typeface="Times New Roman"/>
              </a:rPr>
              <a:t>host </a:t>
            </a:r>
            <a:r>
              <a:rPr dirty="0" sz="3200" spc="-5">
                <a:latin typeface="Times New Roman"/>
                <a:cs typeface="Times New Roman"/>
              </a:rPr>
              <a:t>is often referred to </a:t>
            </a:r>
            <a:r>
              <a:rPr dirty="0" sz="3200">
                <a:latin typeface="Times New Roman"/>
                <a:cs typeface="Times New Roman"/>
              </a:rPr>
              <a:t>as </a:t>
            </a:r>
            <a:r>
              <a:rPr dirty="0" sz="3200" spc="-5" i="1">
                <a:latin typeface="Times New Roman"/>
                <a:cs typeface="Times New Roman"/>
              </a:rPr>
              <a:t>bastion  </a:t>
            </a:r>
            <a:r>
              <a:rPr dirty="0" sz="3200" i="1">
                <a:latin typeface="Times New Roman"/>
                <a:cs typeface="Times New Roman"/>
              </a:rPr>
              <a:t>host</a:t>
            </a:r>
            <a:r>
              <a:rPr dirty="0" sz="3200">
                <a:latin typeface="Times New Roman"/>
                <a:cs typeface="Times New Roman"/>
              </a:rPr>
              <a:t>; can be </a:t>
            </a:r>
            <a:r>
              <a:rPr dirty="0" sz="3200" spc="-5">
                <a:latin typeface="Times New Roman"/>
                <a:cs typeface="Times New Roman"/>
              </a:rPr>
              <a:t>rich </a:t>
            </a:r>
            <a:r>
              <a:rPr dirty="0" sz="3200" spc="-15">
                <a:latin typeface="Times New Roman"/>
                <a:cs typeface="Times New Roman"/>
              </a:rPr>
              <a:t>target </a:t>
            </a:r>
            <a:r>
              <a:rPr dirty="0" sz="3200" spc="-5">
                <a:latin typeface="Times New Roman"/>
                <a:cs typeface="Times New Roman"/>
              </a:rPr>
              <a:t>for external attacks,  </a:t>
            </a:r>
            <a:r>
              <a:rPr dirty="0" sz="3200">
                <a:latin typeface="Times New Roman"/>
                <a:cs typeface="Times New Roman"/>
              </a:rPr>
              <a:t>needs </a:t>
            </a:r>
            <a:r>
              <a:rPr dirty="0" sz="3200" spc="-5">
                <a:latin typeface="Times New Roman"/>
                <a:cs typeface="Times New Roman"/>
              </a:rPr>
              <a:t>to </a:t>
            </a:r>
            <a:r>
              <a:rPr dirty="0" sz="3200">
                <a:latin typeface="Times New Roman"/>
                <a:cs typeface="Times New Roman"/>
              </a:rPr>
              <a:t>be </a:t>
            </a:r>
            <a:r>
              <a:rPr dirty="0" sz="3200" spc="-5">
                <a:latin typeface="Times New Roman"/>
                <a:cs typeface="Times New Roman"/>
              </a:rPr>
              <a:t>secured</a:t>
            </a:r>
            <a:r>
              <a:rPr dirty="0" sz="320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carefully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07" y="473965"/>
            <a:ext cx="7809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8370" algn="l"/>
                <a:tab pos="6606540" algn="l"/>
              </a:tabLst>
            </a:pPr>
            <a:r>
              <a:rPr dirty="0"/>
              <a:t>S</a:t>
            </a:r>
            <a:r>
              <a:rPr dirty="0" spc="-5"/>
              <a:t>cree</a:t>
            </a:r>
            <a:r>
              <a:rPr dirty="0"/>
              <a:t>n</a:t>
            </a:r>
            <a:r>
              <a:rPr dirty="0" spc="-5"/>
              <a:t>e</a:t>
            </a:r>
            <a:r>
              <a:rPr dirty="0"/>
              <a:t>d	</a:t>
            </a:r>
            <a:r>
              <a:rPr dirty="0" spc="-5"/>
              <a:t>H</a:t>
            </a:r>
            <a:r>
              <a:rPr dirty="0"/>
              <a:t>ost Fi</a:t>
            </a:r>
            <a:r>
              <a:rPr dirty="0" spc="-5"/>
              <a:t>rewa</a:t>
            </a:r>
            <a:r>
              <a:rPr dirty="0"/>
              <a:t>ll </a:t>
            </a:r>
            <a:r>
              <a:rPr dirty="0" spc="-5"/>
              <a:t>(</a:t>
            </a:r>
            <a:r>
              <a:rPr dirty="0"/>
              <a:t>Fig.	</a:t>
            </a:r>
            <a:r>
              <a:rPr dirty="0" spc="-5"/>
              <a:t>6-</a:t>
            </a:r>
            <a:r>
              <a:rPr dirty="0" spc="-165"/>
              <a:t>1</a:t>
            </a:r>
            <a:r>
              <a:rPr dirty="0"/>
              <a:t>1)</a:t>
            </a:r>
          </a:p>
        </p:txBody>
      </p:sp>
      <p:sp>
        <p:nvSpPr>
          <p:cNvPr id="3" name="object 3"/>
          <p:cNvSpPr/>
          <p:nvPr/>
        </p:nvSpPr>
        <p:spPr>
          <a:xfrm>
            <a:off x="699084" y="1868414"/>
            <a:ext cx="7631780" cy="40254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545084"/>
            <a:ext cx="520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Dual-Homed Host</a:t>
            </a:r>
            <a:r>
              <a:rPr dirty="0" sz="3600" spc="-15"/>
              <a:t> </a:t>
            </a:r>
            <a:r>
              <a:rPr dirty="0" sz="3600" spc="-5"/>
              <a:t>Firewalls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4540" y="1620012"/>
            <a:ext cx="7682865" cy="38042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ct val="1002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Bastion </a:t>
            </a:r>
            <a:r>
              <a:rPr dirty="0" sz="3200">
                <a:latin typeface="Times New Roman"/>
                <a:cs typeface="Times New Roman"/>
              </a:rPr>
              <a:t>host </a:t>
            </a:r>
            <a:r>
              <a:rPr dirty="0" sz="3200" spc="-5">
                <a:latin typeface="Times New Roman"/>
                <a:cs typeface="Times New Roman"/>
              </a:rPr>
              <a:t>contains two network interface  cards (NICs): </a:t>
            </a:r>
            <a:r>
              <a:rPr dirty="0" sz="3200">
                <a:latin typeface="Times New Roman"/>
                <a:cs typeface="Times New Roman"/>
              </a:rPr>
              <a:t>one </a:t>
            </a:r>
            <a:r>
              <a:rPr dirty="0" sz="3200" spc="-5">
                <a:latin typeface="Times New Roman"/>
                <a:cs typeface="Times New Roman"/>
              </a:rPr>
              <a:t>connected to external  network, other connected to internal</a:t>
            </a:r>
            <a:r>
              <a:rPr dirty="0" sz="3200" spc="5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network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205104" indent="-342900">
              <a:lnSpc>
                <a:spcPts val="37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Architecture typically </a:t>
            </a:r>
            <a:r>
              <a:rPr dirty="0" sz="3200">
                <a:latin typeface="Times New Roman"/>
                <a:cs typeface="Times New Roman"/>
              </a:rPr>
              <a:t>uses </a:t>
            </a:r>
            <a:r>
              <a:rPr dirty="0" sz="3200" spc="-5">
                <a:latin typeface="Times New Roman"/>
                <a:cs typeface="Times New Roman"/>
              </a:rPr>
              <a:t>network address  translation </a:t>
            </a:r>
            <a:r>
              <a:rPr dirty="0" sz="3200" spc="-75">
                <a:latin typeface="Times New Roman"/>
                <a:cs typeface="Times New Roman"/>
              </a:rPr>
              <a:t>(NAT)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Times New Roman"/>
                <a:cs typeface="Times New Roman"/>
              </a:rPr>
              <a:t>Another barrier to intrusion </a:t>
            </a:r>
            <a:r>
              <a:rPr dirty="0" sz="2800">
                <a:latin typeface="Times New Roman"/>
                <a:cs typeface="Times New Roman"/>
              </a:rPr>
              <a:t>from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attackers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862" y="473965"/>
            <a:ext cx="75304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Non-Routable IP Address</a:t>
            </a:r>
            <a:r>
              <a:rPr dirty="0" spc="-415"/>
              <a:t> </a:t>
            </a:r>
            <a:r>
              <a:rPr dirty="0" spc="-5"/>
              <a:t>Ranges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307" y="1595920"/>
          <a:ext cx="9010650" cy="229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/>
                <a:gridCol w="2061210"/>
                <a:gridCol w="1374774"/>
                <a:gridCol w="1787525"/>
                <a:gridCol w="2741295"/>
              </a:tblGrid>
              <a:tr h="3771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IP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dirty="0" sz="1800" spc="-229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CIDR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IP Subnet</a:t>
                      </a:r>
                      <a:r>
                        <a:rPr dirty="0" sz="1800" spc="-1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#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Addresses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solidFill>
                      <a:srgbClr val="000000"/>
                    </a:solidFill>
                  </a:tcPr>
                </a:tc>
              </a:tr>
              <a:tr h="6337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marR="394335">
                        <a:lnSpc>
                          <a:spcPct val="102200"/>
                        </a:lnSpc>
                        <a:spcBef>
                          <a:spcPts val="1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10.0.0.0 –  10.255.255.255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2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255.0.0.0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3148" sz="1800">
                          <a:latin typeface="Times New Roman"/>
                          <a:cs typeface="Times New Roman"/>
                        </a:rPr>
                        <a:t>24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(&gt; 16</a:t>
                      </a:r>
                      <a:r>
                        <a:rPr dirty="0" sz="18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34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 marR="394335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172.16.0.0 –  172.31.255.255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/12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255.240.0.0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255.255.0.0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3148" sz="1800">
                          <a:latin typeface="Times New Roman"/>
                          <a:cs typeface="Times New Roman"/>
                        </a:rPr>
                        <a:t>12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(4,096) or 2</a:t>
                      </a:r>
                      <a:r>
                        <a:rPr dirty="0" baseline="23148" sz="1800">
                          <a:latin typeface="Times New Roman"/>
                          <a:cs typeface="Times New Roman"/>
                        </a:rPr>
                        <a:t>16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(&gt;</a:t>
                      </a:r>
                      <a:r>
                        <a:rPr dirty="0" sz="1800" spc="2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65K)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192.168.0.0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–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192.168.255.255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/16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255.255.0.0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255.255.255.0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3148" sz="1800">
                          <a:latin typeface="Times New Roman"/>
                          <a:cs typeface="Times New Roman"/>
                        </a:rPr>
                        <a:t>16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(&gt; 65K) or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3148" sz="1800" spc="-7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dirty="0" baseline="23148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(256)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428990" y="6433820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139" y="4440428"/>
            <a:ext cx="5121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Times New Roman"/>
                <a:cs typeface="Times New Roman"/>
              </a:rPr>
              <a:t>Source: </a:t>
            </a:r>
            <a:r>
              <a:rPr dirty="0" sz="1800" spc="-5">
                <a:latin typeface="Times New Roman"/>
                <a:cs typeface="Times New Roman"/>
              </a:rPr>
              <a:t>Adapted </a:t>
            </a:r>
            <a:r>
              <a:rPr dirty="0" sz="1800">
                <a:latin typeface="Times New Roman"/>
                <a:cs typeface="Times New Roman"/>
              </a:rPr>
              <a:t>from </a:t>
            </a:r>
            <a:r>
              <a:rPr dirty="0" sz="1800" spc="-30">
                <a:latin typeface="Times New Roman"/>
                <a:cs typeface="Times New Roman"/>
              </a:rPr>
              <a:t>Table </a:t>
            </a:r>
            <a:r>
              <a:rPr dirty="0" sz="1800">
                <a:latin typeface="Times New Roman"/>
                <a:cs typeface="Times New Roman"/>
              </a:rPr>
              <a:t>6-4 </a:t>
            </a:r>
            <a:r>
              <a:rPr dirty="0" sz="1800" spc="-5">
                <a:latin typeface="Times New Roman"/>
                <a:cs typeface="Times New Roman"/>
              </a:rPr>
              <a:t>in textbook, RFC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1918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962" y="473965"/>
            <a:ext cx="74587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8320" algn="l"/>
                <a:tab pos="6281420" algn="l"/>
              </a:tabLst>
            </a:pPr>
            <a:r>
              <a:rPr dirty="0" spc="-5"/>
              <a:t>D</a:t>
            </a:r>
            <a:r>
              <a:rPr dirty="0"/>
              <a:t>u</a:t>
            </a:r>
            <a:r>
              <a:rPr dirty="0" spc="-5"/>
              <a:t>a</a:t>
            </a:r>
            <a:r>
              <a:rPr dirty="0"/>
              <a:t>l</a:t>
            </a:r>
            <a:r>
              <a:rPr dirty="0" spc="-5"/>
              <a:t>-H</a:t>
            </a:r>
            <a:r>
              <a:rPr dirty="0"/>
              <a:t>om</a:t>
            </a:r>
            <a:r>
              <a:rPr dirty="0" spc="-5"/>
              <a:t>e</a:t>
            </a:r>
            <a:r>
              <a:rPr dirty="0"/>
              <a:t>d	Fi</a:t>
            </a:r>
            <a:r>
              <a:rPr dirty="0" spc="-5"/>
              <a:t>rewa</a:t>
            </a:r>
            <a:r>
              <a:rPr dirty="0"/>
              <a:t>ll </a:t>
            </a:r>
            <a:r>
              <a:rPr dirty="0" spc="-5"/>
              <a:t>(</a:t>
            </a:r>
            <a:r>
              <a:rPr dirty="0"/>
              <a:t>Fig.	6.12)</a:t>
            </a:r>
          </a:p>
        </p:txBody>
      </p:sp>
      <p:sp>
        <p:nvSpPr>
          <p:cNvPr id="3" name="object 3"/>
          <p:cNvSpPr/>
          <p:nvPr/>
        </p:nvSpPr>
        <p:spPr>
          <a:xfrm>
            <a:off x="672891" y="1737165"/>
            <a:ext cx="7556959" cy="3876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13" y="515619"/>
            <a:ext cx="81362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 b="1">
                <a:solidFill>
                  <a:srgbClr val="FF0000"/>
                </a:solidFill>
                <a:latin typeface="Times New Roman"/>
                <a:cs typeface="Times New Roman"/>
              </a:rPr>
              <a:t>Screened </a:t>
            </a:r>
            <a:r>
              <a:rPr dirty="0" sz="4000" spc="-5" b="1">
                <a:solidFill>
                  <a:srgbClr val="FF0000"/>
                </a:solidFill>
                <a:latin typeface="Times New Roman"/>
                <a:cs typeface="Times New Roman"/>
              </a:rPr>
              <a:t>Subnet </a:t>
            </a:r>
            <a:r>
              <a:rPr dirty="0" sz="4000" spc="-15" b="1">
                <a:solidFill>
                  <a:srgbClr val="FF0000"/>
                </a:solidFill>
                <a:latin typeface="Times New Roman"/>
                <a:cs typeface="Times New Roman"/>
              </a:rPr>
              <a:t>Firewalls </a:t>
            </a:r>
            <a:r>
              <a:rPr dirty="0" sz="4000" spc="-5" b="1">
                <a:solidFill>
                  <a:srgbClr val="FF0000"/>
                </a:solidFill>
                <a:latin typeface="Times New Roman"/>
                <a:cs typeface="Times New Roman"/>
              </a:rPr>
              <a:t>(DMZ)</a:t>
            </a:r>
            <a:r>
              <a:rPr dirty="0" sz="4000" spc="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7236"/>
            <a:ext cx="7937500" cy="413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77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Dominant architecture </a:t>
            </a:r>
            <a:r>
              <a:rPr dirty="0" sz="3200">
                <a:latin typeface="Times New Roman"/>
                <a:cs typeface="Times New Roman"/>
              </a:rPr>
              <a:t>used </a:t>
            </a:r>
            <a:r>
              <a:rPr dirty="0" sz="3200" spc="-5">
                <a:latin typeface="Times New Roman"/>
                <a:cs typeface="Times New Roman"/>
              </a:rPr>
              <a:t>today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ts val="33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Times New Roman"/>
                <a:cs typeface="Times New Roman"/>
              </a:rPr>
              <a:t>Typically </a:t>
            </a:r>
            <a:r>
              <a:rPr dirty="0" sz="3200">
                <a:latin typeface="Times New Roman"/>
                <a:cs typeface="Times New Roman"/>
              </a:rPr>
              <a:t>has ≥ 2 </a:t>
            </a:r>
            <a:r>
              <a:rPr dirty="0" sz="3200" spc="-5">
                <a:latin typeface="Times New Roman"/>
                <a:cs typeface="Times New Roman"/>
              </a:rPr>
              <a:t>internal bastion </a:t>
            </a:r>
            <a:r>
              <a:rPr dirty="0" sz="3200">
                <a:latin typeface="Times New Roman"/>
                <a:cs typeface="Times New Roman"/>
              </a:rPr>
              <a:t>hosts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behind</a:t>
            </a:r>
            <a:endParaRPr sz="3200">
              <a:latin typeface="Times New Roman"/>
              <a:cs typeface="Times New Roman"/>
            </a:endParaRPr>
          </a:p>
          <a:p>
            <a:pPr marL="355600" marR="929640">
              <a:lnSpc>
                <a:spcPct val="75000"/>
              </a:lnSpc>
              <a:spcBef>
                <a:spcPts val="490"/>
              </a:spcBef>
            </a:pPr>
            <a:r>
              <a:rPr dirty="0" sz="3200">
                <a:latin typeface="Times New Roman"/>
                <a:cs typeface="Times New Roman"/>
              </a:rPr>
              <a:t>packet </a:t>
            </a:r>
            <a:r>
              <a:rPr dirty="0" sz="3200" spc="-5">
                <a:latin typeface="Times New Roman"/>
                <a:cs typeface="Times New Roman"/>
              </a:rPr>
              <a:t>filtering </a:t>
            </a:r>
            <a:r>
              <a:rPr dirty="0" sz="3200" spc="-25">
                <a:latin typeface="Times New Roman"/>
                <a:cs typeface="Times New Roman"/>
              </a:rPr>
              <a:t>router, </a:t>
            </a:r>
            <a:r>
              <a:rPr dirty="0" sz="3200">
                <a:latin typeface="Times New Roman"/>
                <a:cs typeface="Times New Roman"/>
              </a:rPr>
              <a:t>each host </a:t>
            </a:r>
            <a:r>
              <a:rPr dirty="0" sz="3200" spc="-5">
                <a:latin typeface="Times New Roman"/>
                <a:cs typeface="Times New Roman"/>
              </a:rPr>
              <a:t>protects  trusted network:</a:t>
            </a:r>
            <a:endParaRPr sz="3200">
              <a:latin typeface="Times New Roman"/>
              <a:cs typeface="Times New Roman"/>
            </a:endParaRPr>
          </a:p>
          <a:p>
            <a:pPr lvl="1" marL="755650" marR="600075" indent="-285750">
              <a:lnSpc>
                <a:spcPct val="71400"/>
              </a:lnSpc>
              <a:spcBef>
                <a:spcPts val="7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Connections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outside (untrusted network)  routed </a:t>
            </a:r>
            <a:r>
              <a:rPr dirty="0" sz="2800">
                <a:latin typeface="Times New Roman"/>
                <a:cs typeface="Times New Roman"/>
              </a:rPr>
              <a:t>through </a:t>
            </a:r>
            <a:r>
              <a:rPr dirty="0" sz="2800" spc="-5">
                <a:latin typeface="Times New Roman"/>
                <a:cs typeface="Times New Roman"/>
              </a:rPr>
              <a:t>external filtering router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ts val="2665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Connections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outside (untrusted network)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endParaRPr sz="2800">
              <a:latin typeface="Times New Roman"/>
              <a:cs typeface="Times New Roman"/>
            </a:endParaRPr>
          </a:p>
          <a:p>
            <a:pPr marL="755650" marR="680085">
              <a:lnSpc>
                <a:spcPct val="71400"/>
              </a:lnSpc>
              <a:spcBef>
                <a:spcPts val="530"/>
              </a:spcBef>
            </a:pPr>
            <a:r>
              <a:rPr dirty="0" sz="2800" spc="-5">
                <a:latin typeface="Times New Roman"/>
                <a:cs typeface="Times New Roman"/>
              </a:rPr>
              <a:t>routed into, </a:t>
            </a:r>
            <a:r>
              <a:rPr dirty="0" sz="2800">
                <a:latin typeface="Times New Roman"/>
                <a:cs typeface="Times New Roman"/>
              </a:rPr>
              <a:t>out of </a:t>
            </a:r>
            <a:r>
              <a:rPr dirty="0" sz="2800" spc="-5">
                <a:latin typeface="Times New Roman"/>
                <a:cs typeface="Times New Roman"/>
              </a:rPr>
              <a:t>routing firewall to separate  network segment: </a:t>
            </a:r>
            <a:r>
              <a:rPr dirty="0" sz="2800" spc="-5" i="1">
                <a:latin typeface="Times New Roman"/>
                <a:cs typeface="Times New Roman"/>
              </a:rPr>
              <a:t>demilitarized zone</a:t>
            </a:r>
            <a:r>
              <a:rPr dirty="0" sz="2800" spc="-35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(DMZ)</a:t>
            </a:r>
            <a:endParaRPr sz="2800">
              <a:latin typeface="Times New Roman"/>
              <a:cs typeface="Times New Roman"/>
            </a:endParaRPr>
          </a:p>
          <a:p>
            <a:pPr lvl="1" marL="755650" marR="61594" indent="-285750">
              <a:lnSpc>
                <a:spcPct val="71400"/>
              </a:lnSpc>
              <a:spcBef>
                <a:spcPts val="7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Connections into trusted internal network allowed  only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DMZ bastion host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servers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556" y="622298"/>
            <a:ext cx="77609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Screened Subnet Firewalls (DMZ)</a:t>
            </a:r>
            <a:r>
              <a:rPr dirty="0" sz="4000" spc="30"/>
              <a:t> </a:t>
            </a:r>
            <a:r>
              <a:rPr dirty="0" sz="4000"/>
              <a:t>(2)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772412"/>
            <a:ext cx="7509509" cy="447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Screened </a:t>
            </a:r>
            <a:r>
              <a:rPr dirty="0" sz="3200">
                <a:latin typeface="Times New Roman"/>
                <a:cs typeface="Times New Roman"/>
              </a:rPr>
              <a:t>subnet </a:t>
            </a:r>
            <a:r>
              <a:rPr dirty="0" sz="3200" spc="-5">
                <a:latin typeface="Times New Roman"/>
                <a:cs typeface="Times New Roman"/>
              </a:rPr>
              <a:t>performs two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functions: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lvl="1" marL="755650" marR="358775" indent="-285750">
              <a:lnSpc>
                <a:spcPct val="1014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Protects DMZ systems and information </a:t>
            </a:r>
            <a:r>
              <a:rPr dirty="0" sz="2800">
                <a:latin typeface="Times New Roman"/>
                <a:cs typeface="Times New Roman"/>
              </a:rPr>
              <a:t>from  </a:t>
            </a:r>
            <a:r>
              <a:rPr dirty="0" sz="2800" spc="-5">
                <a:latin typeface="Times New Roman"/>
                <a:cs typeface="Times New Roman"/>
              </a:rPr>
              <a:t>outside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threats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ct val="996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Protects the internal networks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limiting </a:t>
            </a:r>
            <a:r>
              <a:rPr dirty="0" sz="2800">
                <a:latin typeface="Times New Roman"/>
                <a:cs typeface="Times New Roman"/>
              </a:rPr>
              <a:t>how  </a:t>
            </a:r>
            <a:r>
              <a:rPr dirty="0" sz="2800" spc="-5">
                <a:latin typeface="Times New Roman"/>
                <a:cs typeface="Times New Roman"/>
              </a:rPr>
              <a:t>external connections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gain </a:t>
            </a:r>
            <a:r>
              <a:rPr dirty="0" sz="2800" spc="-10">
                <a:latin typeface="Times New Roman"/>
                <a:cs typeface="Times New Roman"/>
              </a:rPr>
              <a:t>access </a:t>
            </a:r>
            <a:r>
              <a:rPr dirty="0" sz="2800" spc="-5">
                <a:latin typeface="Times New Roman"/>
                <a:cs typeface="Times New Roman"/>
              </a:rPr>
              <a:t>to internal  systems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Another facet </a:t>
            </a:r>
            <a:r>
              <a:rPr dirty="0" sz="3200">
                <a:latin typeface="Times New Roman"/>
                <a:cs typeface="Times New Roman"/>
              </a:rPr>
              <a:t>of </a:t>
            </a:r>
            <a:r>
              <a:rPr dirty="0" sz="3200" spc="-5">
                <a:latin typeface="Times New Roman"/>
                <a:cs typeface="Times New Roman"/>
              </a:rPr>
              <a:t>DMZs: </a:t>
            </a:r>
            <a:r>
              <a:rPr dirty="0" sz="3200" spc="-5" i="1">
                <a:latin typeface="Times New Roman"/>
                <a:cs typeface="Times New Roman"/>
              </a:rPr>
              <a:t>extranets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431" y="515619"/>
            <a:ext cx="75768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Screened Subnet Firewall </a:t>
            </a:r>
            <a:r>
              <a:rPr dirty="0" sz="4000"/>
              <a:t>(Fig.</a:t>
            </a:r>
            <a:r>
              <a:rPr dirty="0" sz="4000" spc="5"/>
              <a:t> </a:t>
            </a:r>
            <a:r>
              <a:rPr dirty="0" sz="4000"/>
              <a:t>6-13)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47975" y="1802233"/>
            <a:ext cx="7332495" cy="4192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042" y="413004"/>
            <a:ext cx="56775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 b="1">
                <a:solidFill>
                  <a:srgbClr val="FF0000"/>
                </a:solidFill>
                <a:latin typeface="Times New Roman"/>
                <a:cs typeface="Times New Roman"/>
              </a:rPr>
              <a:t>Firewall</a:t>
            </a:r>
            <a:r>
              <a:rPr dirty="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Categorization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2475"/>
            <a:ext cx="5506085" cy="23634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75">
                <a:latin typeface="WenQuanYi Micro Hei"/>
                <a:cs typeface="WenQuanYi Micro Hei"/>
              </a:rPr>
              <a:t>①</a:t>
            </a:r>
            <a:r>
              <a:rPr dirty="0" sz="3200" spc="75">
                <a:latin typeface="Times New Roman"/>
                <a:cs typeface="Times New Roman"/>
              </a:rPr>
              <a:t>Processing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mode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3200" spc="65">
                <a:latin typeface="WenQuanYi Micro Hei"/>
                <a:cs typeface="WenQuanYi Micro Hei"/>
              </a:rPr>
              <a:t>②</a:t>
            </a:r>
            <a:r>
              <a:rPr dirty="0" sz="3200" spc="65">
                <a:latin typeface="Times New Roman"/>
                <a:cs typeface="Times New Roman"/>
              </a:rPr>
              <a:t>Development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era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200" spc="90">
                <a:latin typeface="WenQuanYi Micro Hei"/>
                <a:cs typeface="WenQuanYi Micro Hei"/>
              </a:rPr>
              <a:t>③</a:t>
            </a:r>
            <a:r>
              <a:rPr dirty="0" sz="3200" spc="90">
                <a:latin typeface="Times New Roman"/>
                <a:cs typeface="Times New Roman"/>
              </a:rPr>
              <a:t>Intended </a:t>
            </a:r>
            <a:r>
              <a:rPr dirty="0" sz="3200" spc="-5">
                <a:latin typeface="Times New Roman"/>
                <a:cs typeface="Times New Roman"/>
              </a:rPr>
              <a:t>deployment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structure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3200" spc="55">
                <a:latin typeface="WenQuanYi Micro Hei"/>
                <a:cs typeface="WenQuanYi Micro Hei"/>
              </a:rPr>
              <a:t>④</a:t>
            </a:r>
            <a:r>
              <a:rPr dirty="0" sz="3200" spc="55">
                <a:latin typeface="Times New Roman"/>
                <a:cs typeface="Times New Roman"/>
              </a:rPr>
              <a:t>Architectural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implementation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550" y="545084"/>
            <a:ext cx="5168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Selecting the Right</a:t>
            </a:r>
            <a:r>
              <a:rPr dirty="0" sz="3600" spc="-20"/>
              <a:t> </a:t>
            </a:r>
            <a:r>
              <a:rPr dirty="0" sz="3600" spc="-5"/>
              <a:t>Firewall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856855" cy="4131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When selecting firewall, consider </a:t>
            </a:r>
            <a:r>
              <a:rPr dirty="0" sz="2600">
                <a:latin typeface="Times New Roman"/>
                <a:cs typeface="Times New Roman"/>
              </a:rPr>
              <a:t>a </a:t>
            </a:r>
            <a:r>
              <a:rPr dirty="0" sz="2600" spc="-5">
                <a:latin typeface="Times New Roman"/>
                <a:cs typeface="Times New Roman"/>
              </a:rPr>
              <a:t>number </a:t>
            </a:r>
            <a:r>
              <a:rPr dirty="0" sz="2600">
                <a:latin typeface="Times New Roman"/>
                <a:cs typeface="Times New Roman"/>
              </a:rPr>
              <a:t>of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factors:</a:t>
            </a:r>
            <a:endParaRPr sz="2600">
              <a:latin typeface="Times New Roman"/>
              <a:cs typeface="Times New Roman"/>
            </a:endParaRPr>
          </a:p>
          <a:p>
            <a:pPr lvl="1" marL="755650" marR="377190" indent="-285750">
              <a:lnSpc>
                <a:spcPts val="2810"/>
              </a:lnSpc>
              <a:spcBef>
                <a:spcPts val="19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Which is the best </a:t>
            </a:r>
            <a:r>
              <a:rPr dirty="0" sz="2400" spc="-10">
                <a:latin typeface="Times New Roman"/>
                <a:cs typeface="Times New Roman"/>
              </a:rPr>
              <a:t>trade-off </a:t>
            </a:r>
            <a:r>
              <a:rPr dirty="0" sz="2400" spc="-5">
                <a:latin typeface="Times New Roman"/>
                <a:cs typeface="Times New Roman"/>
              </a:rPr>
              <a:t>between protection, cost </a:t>
            </a:r>
            <a:r>
              <a:rPr dirty="0" sz="2400">
                <a:latin typeface="Times New Roman"/>
                <a:cs typeface="Times New Roman"/>
              </a:rPr>
              <a:t>for  </a:t>
            </a:r>
            <a:r>
              <a:rPr dirty="0" sz="2400" spc="-5">
                <a:latin typeface="Times New Roman"/>
                <a:cs typeface="Times New Roman"/>
              </a:rPr>
              <a:t>needs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organization?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1714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latin typeface="Times New Roman"/>
                <a:cs typeface="Times New Roman"/>
              </a:rPr>
              <a:t>What’s </a:t>
            </a:r>
            <a:r>
              <a:rPr dirty="0" sz="2400" spc="-5">
                <a:latin typeface="Times New Roman"/>
                <a:cs typeface="Times New Roman"/>
              </a:rPr>
              <a:t>included (and </a:t>
            </a:r>
            <a:r>
              <a:rPr dirty="0" sz="2400" spc="-25">
                <a:latin typeface="Times New Roman"/>
                <a:cs typeface="Times New Roman"/>
              </a:rPr>
              <a:t>what’s </a:t>
            </a:r>
            <a:r>
              <a:rPr dirty="0" sz="2400" spc="-5" i="1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) in base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price?</a:t>
            </a:r>
            <a:endParaRPr sz="24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ts val="2810"/>
              </a:lnSpc>
              <a:spcBef>
                <a:spcPts val="188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>
                <a:latin typeface="Times New Roman"/>
                <a:cs typeface="Times New Roman"/>
              </a:rPr>
              <a:t>How </a:t>
            </a:r>
            <a:r>
              <a:rPr dirty="0" sz="2400" spc="-5">
                <a:latin typeface="Times New Roman"/>
                <a:cs typeface="Times New Roman"/>
              </a:rPr>
              <a:t>easy is configuration? </a:t>
            </a:r>
            <a:r>
              <a:rPr dirty="0" sz="2400">
                <a:latin typeface="Times New Roman"/>
                <a:cs typeface="Times New Roman"/>
              </a:rPr>
              <a:t>Are </a:t>
            </a:r>
            <a:r>
              <a:rPr dirty="0" sz="2400" spc="-15">
                <a:latin typeface="Times New Roman"/>
                <a:cs typeface="Times New Roman"/>
              </a:rPr>
              <a:t>staff </a:t>
            </a:r>
            <a:r>
              <a:rPr dirty="0" sz="2400" spc="-5">
                <a:latin typeface="Times New Roman"/>
                <a:cs typeface="Times New Roman"/>
              </a:rPr>
              <a:t>technicians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available 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this purpose?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1620"/>
              </a:spcBef>
              <a:buFont typeface="Arial"/>
              <a:buChar char="–"/>
              <a:tabLst>
                <a:tab pos="755650" algn="l"/>
                <a:tab pos="2101850" algn="l"/>
              </a:tabLst>
            </a:pPr>
            <a:r>
              <a:rPr dirty="0" sz="2400">
                <a:latin typeface="Times New Roman"/>
                <a:cs typeface="Times New Roman"/>
              </a:rPr>
              <a:t>How </a:t>
            </a:r>
            <a:r>
              <a:rPr dirty="0" sz="2400" spc="-5">
                <a:latin typeface="Times New Roman"/>
                <a:cs typeface="Times New Roman"/>
              </a:rPr>
              <a:t>well	firewall adapt to </a:t>
            </a:r>
            <a:r>
              <a:rPr dirty="0" sz="2400" spc="-30">
                <a:latin typeface="Times New Roman"/>
                <a:cs typeface="Times New Roman"/>
              </a:rPr>
              <a:t>org.’s </a:t>
            </a:r>
            <a:r>
              <a:rPr dirty="0" sz="2400" spc="-5">
                <a:latin typeface="Times New Roman"/>
                <a:cs typeface="Times New Roman"/>
              </a:rPr>
              <a:t>growing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network?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5">
                <a:latin typeface="Times New Roman"/>
                <a:cs typeface="Times New Roman"/>
              </a:rPr>
              <a:t>Second </a:t>
            </a:r>
            <a:r>
              <a:rPr dirty="0" sz="2600">
                <a:latin typeface="Times New Roman"/>
                <a:cs typeface="Times New Roman"/>
              </a:rPr>
              <a:t>most </a:t>
            </a:r>
            <a:r>
              <a:rPr dirty="0" sz="2600" spc="-5">
                <a:latin typeface="Times New Roman"/>
                <a:cs typeface="Times New Roman"/>
              </a:rPr>
              <a:t>important issue: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cost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23747"/>
            <a:ext cx="68199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Configuring </a:t>
            </a:r>
            <a:r>
              <a:rPr dirty="0" sz="3600"/>
              <a:t>and </a:t>
            </a:r>
            <a:r>
              <a:rPr dirty="0" sz="3600" spc="-5"/>
              <a:t>Managing</a:t>
            </a:r>
            <a:r>
              <a:rPr dirty="0" sz="3600"/>
              <a:t> </a:t>
            </a:r>
            <a:r>
              <a:rPr dirty="0" sz="3600" spc="-5"/>
              <a:t>Firewalls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68197"/>
            <a:ext cx="7268209" cy="46158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Each firewall device </a:t>
            </a:r>
            <a:r>
              <a:rPr dirty="0" sz="3200">
                <a:latin typeface="Times New Roman"/>
                <a:cs typeface="Times New Roman"/>
              </a:rPr>
              <a:t>must have own set of  </a:t>
            </a:r>
            <a:r>
              <a:rPr dirty="0" sz="3200" spc="-5">
                <a:latin typeface="Times New Roman"/>
                <a:cs typeface="Times New Roman"/>
              </a:rPr>
              <a:t>configuration rules regulating its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actions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50">
              <a:latin typeface="Times New Roman"/>
              <a:cs typeface="Times New Roman"/>
            </a:endParaRPr>
          </a:p>
          <a:p>
            <a:pPr marL="355600" marR="492759" indent="-342900">
              <a:lnSpc>
                <a:spcPts val="34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Firewall policy configuration is usually  complex </a:t>
            </a:r>
            <a:r>
              <a:rPr dirty="0" sz="3200">
                <a:latin typeface="Times New Roman"/>
                <a:cs typeface="Times New Roman"/>
              </a:rPr>
              <a:t>and </a:t>
            </a:r>
            <a:r>
              <a:rPr dirty="0" sz="3200" spc="-10">
                <a:latin typeface="Times New Roman"/>
                <a:cs typeface="Times New Roman"/>
              </a:rPr>
              <a:t>difficult </a:t>
            </a:r>
            <a:r>
              <a:rPr dirty="0" sz="3200" spc="-5">
                <a:latin typeface="Times New Roman"/>
                <a:cs typeface="Times New Roman"/>
              </a:rPr>
              <a:t>(“black art”)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5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When </a:t>
            </a:r>
            <a:r>
              <a:rPr dirty="0" sz="3200" spc="-5">
                <a:latin typeface="Times New Roman"/>
                <a:cs typeface="Times New Roman"/>
              </a:rPr>
              <a:t>security rules conflict with </a:t>
            </a:r>
            <a:r>
              <a:rPr dirty="0" sz="3200">
                <a:latin typeface="Times New Roman"/>
                <a:cs typeface="Times New Roman"/>
              </a:rPr>
              <a:t>business  </a:t>
            </a:r>
            <a:r>
              <a:rPr dirty="0" sz="3200" spc="-5">
                <a:latin typeface="Times New Roman"/>
                <a:cs typeface="Times New Roman"/>
              </a:rPr>
              <a:t>performance, security often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loses!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Linux firewall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350" y="545084"/>
            <a:ext cx="5067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Best Practices </a:t>
            </a:r>
            <a:r>
              <a:rPr dirty="0" sz="3600"/>
              <a:t>for</a:t>
            </a:r>
            <a:r>
              <a:rPr dirty="0" sz="3600" spc="-35"/>
              <a:t> </a:t>
            </a:r>
            <a:r>
              <a:rPr dirty="0" sz="3600" spc="-5"/>
              <a:t>Firewalls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462531"/>
            <a:ext cx="7759700" cy="35096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All </a:t>
            </a:r>
            <a:r>
              <a:rPr dirty="0" sz="2400" spc="-10">
                <a:latin typeface="Times New Roman"/>
                <a:cs typeface="Times New Roman"/>
              </a:rPr>
              <a:t>traffic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trusted network is allowed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Use MAC </a:t>
            </a:r>
            <a:r>
              <a:rPr dirty="0" sz="2400" spc="-5">
                <a:latin typeface="Times New Roman"/>
                <a:cs typeface="Times New Roman"/>
              </a:rPr>
              <a:t>address filtering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Ethernet ports, authentication 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wireless LANs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Firewall device never directly accessed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public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Allow Simple Mail </a:t>
            </a:r>
            <a:r>
              <a:rPr dirty="0" sz="2400" spc="-15">
                <a:latin typeface="Times New Roman"/>
                <a:cs typeface="Times New Roman"/>
              </a:rPr>
              <a:t>Transport </a:t>
            </a:r>
            <a:r>
              <a:rPr dirty="0" sz="2400" spc="-5">
                <a:latin typeface="Times New Roman"/>
                <a:cs typeface="Times New Roman"/>
              </a:rPr>
              <a:t>Protocol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(SMTP)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Deny Internet Control Message Protocol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(ICMP)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35">
                <a:latin typeface="Times New Roman"/>
                <a:cs typeface="Times New Roman"/>
              </a:rPr>
              <a:t>Telnet </a:t>
            </a:r>
            <a:r>
              <a:rPr dirty="0" sz="2400" spc="-5">
                <a:latin typeface="Times New Roman"/>
                <a:cs typeface="Times New Roman"/>
              </a:rPr>
              <a:t>access to internal servers should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blocked</a:t>
            </a:r>
            <a:endParaRPr sz="2400">
              <a:latin typeface="Times New Roman"/>
              <a:cs typeface="Times New Roman"/>
            </a:endParaRPr>
          </a:p>
          <a:p>
            <a:pPr marL="355600" marR="116839" indent="-342900">
              <a:lnSpc>
                <a:spcPts val="262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70">
                <a:latin typeface="Times New Roman"/>
                <a:cs typeface="Times New Roman"/>
              </a:rPr>
              <a:t>Web </a:t>
            </a:r>
            <a:r>
              <a:rPr dirty="0" sz="2400" spc="-5">
                <a:latin typeface="Times New Roman"/>
                <a:cs typeface="Times New Roman"/>
              </a:rPr>
              <a:t>services </a:t>
            </a:r>
            <a:r>
              <a:rPr dirty="0" sz="2400" spc="-10">
                <a:latin typeface="Times New Roman"/>
                <a:cs typeface="Times New Roman"/>
              </a:rPr>
              <a:t>offered </a:t>
            </a:r>
            <a:r>
              <a:rPr dirty="0" sz="2400" spc="-5">
                <a:latin typeface="Times New Roman"/>
                <a:cs typeface="Times New Roman"/>
              </a:rPr>
              <a:t>outside firewall, block HTTP </a:t>
            </a:r>
            <a:r>
              <a:rPr dirty="0" sz="2400" spc="-10">
                <a:latin typeface="Times New Roman"/>
                <a:cs typeface="Times New Roman"/>
              </a:rPr>
              <a:t>traffic 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reaching internal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50" y="545084"/>
            <a:ext cx="27057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Firewall</a:t>
            </a:r>
            <a:r>
              <a:rPr dirty="0" sz="3600" spc="-60"/>
              <a:t> </a:t>
            </a:r>
            <a:r>
              <a:rPr dirty="0" sz="3600" spc="-5"/>
              <a:t>Rules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0739" y="1569211"/>
            <a:ext cx="7679055" cy="469836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650875" indent="-342900">
              <a:lnSpc>
                <a:spcPct val="9030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Operate by examining data packets and  performing comparison </a:t>
            </a:r>
            <a:r>
              <a:rPr dirty="0" sz="3000" spc="-5">
                <a:latin typeface="Times New Roman"/>
                <a:cs typeface="Times New Roman"/>
              </a:rPr>
              <a:t>with </a:t>
            </a:r>
            <a:r>
              <a:rPr dirty="0" sz="3000">
                <a:latin typeface="Times New Roman"/>
                <a:cs typeface="Times New Roman"/>
              </a:rPr>
              <a:t>predetermined  logical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rules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55600" marR="672465" indent="-342900">
              <a:lnSpc>
                <a:spcPct val="89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>
                <a:latin typeface="Times New Roman"/>
                <a:cs typeface="Times New Roman"/>
              </a:rPr>
              <a:t>Logic based on set of guidelines </a:t>
            </a:r>
            <a:r>
              <a:rPr dirty="0" sz="3000" spc="-5">
                <a:latin typeface="Times New Roman"/>
                <a:cs typeface="Times New Roman"/>
              </a:rPr>
              <a:t>most  </a:t>
            </a:r>
            <a:r>
              <a:rPr dirty="0" sz="3000">
                <a:latin typeface="Times New Roman"/>
                <a:cs typeface="Times New Roman"/>
              </a:rPr>
              <a:t>commonly referred to as firewall rules,</a:t>
            </a:r>
            <a:r>
              <a:rPr dirty="0" sz="3000" spc="-7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rule  base, or firewall</a:t>
            </a:r>
            <a:r>
              <a:rPr dirty="0" sz="3000" spc="-1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logic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Times New Roman"/>
                <a:cs typeface="Times New Roman"/>
              </a:rPr>
              <a:t>Most </a:t>
            </a:r>
            <a:r>
              <a:rPr dirty="0" sz="3000">
                <a:latin typeface="Times New Roman"/>
                <a:cs typeface="Times New Roman"/>
              </a:rPr>
              <a:t>firewalls </a:t>
            </a:r>
            <a:r>
              <a:rPr dirty="0" sz="3000" spc="-5">
                <a:latin typeface="Times New Roman"/>
                <a:cs typeface="Times New Roman"/>
              </a:rPr>
              <a:t>use </a:t>
            </a:r>
            <a:r>
              <a:rPr dirty="0" sz="3000">
                <a:latin typeface="Times New Roman"/>
                <a:cs typeface="Times New Roman"/>
              </a:rPr>
              <a:t>packet header information to  determine whether specific packet </a:t>
            </a:r>
            <a:r>
              <a:rPr dirty="0" sz="3000" spc="-5">
                <a:latin typeface="Times New Roman"/>
                <a:cs typeface="Times New Roman"/>
              </a:rPr>
              <a:t>should </a:t>
            </a:r>
            <a:r>
              <a:rPr dirty="0" sz="3000">
                <a:latin typeface="Times New Roman"/>
                <a:cs typeface="Times New Roman"/>
              </a:rPr>
              <a:t>be  allowed or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denied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437" y="515619"/>
            <a:ext cx="77304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Example Network Config. </a:t>
            </a:r>
            <a:r>
              <a:rPr dirty="0" sz="4000"/>
              <a:t>(Fig.</a:t>
            </a:r>
            <a:r>
              <a:rPr dirty="0" sz="4000" spc="-5"/>
              <a:t> </a:t>
            </a:r>
            <a:r>
              <a:rPr dirty="0" sz="4000"/>
              <a:t>6-14)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99611" y="1713621"/>
            <a:ext cx="7332495" cy="4617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Firewall Rules (1) </a:t>
            </a:r>
            <a:r>
              <a:rPr dirty="0" spc="-55"/>
              <a:t>(Table</a:t>
            </a:r>
            <a:r>
              <a:rPr dirty="0" spc="-15"/>
              <a:t> </a:t>
            </a:r>
            <a:r>
              <a:rPr dirty="0" spc="-5"/>
              <a:t>6-16)</a:t>
            </a:r>
          </a:p>
        </p:txBody>
      </p:sp>
      <p:sp>
        <p:nvSpPr>
          <p:cNvPr id="3" name="object 3"/>
          <p:cNvSpPr/>
          <p:nvPr/>
        </p:nvSpPr>
        <p:spPr>
          <a:xfrm>
            <a:off x="619496" y="1481137"/>
            <a:ext cx="7620987" cy="487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Firewall Rules (2) </a:t>
            </a:r>
            <a:r>
              <a:rPr dirty="0" spc="-55"/>
              <a:t>(Table</a:t>
            </a:r>
            <a:r>
              <a:rPr dirty="0" spc="-15"/>
              <a:t> </a:t>
            </a:r>
            <a:r>
              <a:rPr dirty="0" spc="-5"/>
              <a:t>6-17)</a:t>
            </a:r>
          </a:p>
        </p:txBody>
      </p:sp>
      <p:sp>
        <p:nvSpPr>
          <p:cNvPr id="3" name="object 3"/>
          <p:cNvSpPr/>
          <p:nvPr/>
        </p:nvSpPr>
        <p:spPr>
          <a:xfrm>
            <a:off x="634916" y="1828800"/>
            <a:ext cx="7670883" cy="3741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277" y="484123"/>
            <a:ext cx="7145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Private Networks (VPNs)</a:t>
            </a:r>
            <a:r>
              <a:rPr dirty="0" sz="3600" spc="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0012"/>
            <a:ext cx="7538720" cy="25584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Private, secure network connection between  systems </a:t>
            </a:r>
            <a:r>
              <a:rPr dirty="0" sz="3200">
                <a:latin typeface="Times New Roman"/>
                <a:cs typeface="Times New Roman"/>
              </a:rPr>
              <a:t>over </a:t>
            </a:r>
            <a:r>
              <a:rPr dirty="0" sz="3200" spc="-5">
                <a:latin typeface="Times New Roman"/>
                <a:cs typeface="Times New Roman"/>
              </a:rPr>
              <a:t>insecure, public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Internet</a:t>
            </a:r>
            <a:endParaRPr sz="3200">
              <a:latin typeface="Times New Roman"/>
              <a:cs typeface="Times New Roman"/>
            </a:endParaRPr>
          </a:p>
          <a:p>
            <a:pPr marL="355600" marR="230504" indent="-342900">
              <a:lnSpc>
                <a:spcPct val="100299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Securely extends </a:t>
            </a:r>
            <a:r>
              <a:rPr dirty="0" sz="3200" spc="-45">
                <a:latin typeface="Times New Roman"/>
                <a:cs typeface="Times New Roman"/>
              </a:rPr>
              <a:t>org.’s </a:t>
            </a:r>
            <a:r>
              <a:rPr dirty="0" sz="3200" spc="-5">
                <a:latin typeface="Times New Roman"/>
                <a:cs typeface="Times New Roman"/>
              </a:rPr>
              <a:t>internal network  connections to remote locations </a:t>
            </a:r>
            <a:r>
              <a:rPr dirty="0" sz="3200">
                <a:latin typeface="Times New Roman"/>
                <a:cs typeface="Times New Roman"/>
              </a:rPr>
              <a:t>beyond </a:t>
            </a:r>
            <a:r>
              <a:rPr dirty="0" sz="3200" spc="-5">
                <a:latin typeface="Times New Roman"/>
                <a:cs typeface="Times New Roman"/>
              </a:rPr>
              <a:t>its  perimeter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5277" y="523747"/>
            <a:ext cx="71456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solidFill>
                  <a:srgbClr val="FF0000"/>
                </a:solidFill>
                <a:latin typeface="Times New Roman"/>
                <a:cs typeface="Times New Roman"/>
              </a:rPr>
              <a:t>Virtual </a:t>
            </a:r>
            <a:r>
              <a:rPr dirty="0" sz="3600" spc="-5" b="1">
                <a:solidFill>
                  <a:srgbClr val="FF0000"/>
                </a:solidFill>
                <a:latin typeface="Times New Roman"/>
                <a:cs typeface="Times New Roman"/>
              </a:rPr>
              <a:t>Private Networks (VPNs)</a:t>
            </a:r>
            <a:r>
              <a:rPr dirty="0" sz="3600" spc="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620012"/>
            <a:ext cx="6325870" cy="3069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VPN </a:t>
            </a:r>
            <a:r>
              <a:rPr dirty="0" sz="3200">
                <a:latin typeface="Times New Roman"/>
                <a:cs typeface="Times New Roman"/>
              </a:rPr>
              <a:t>must </a:t>
            </a:r>
            <a:r>
              <a:rPr dirty="0" sz="3200" spc="-5">
                <a:latin typeface="Times New Roman"/>
                <a:cs typeface="Times New Roman"/>
              </a:rPr>
              <a:t>achieve three goals: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Encapsulate incoming, outgoing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Encrypt incoming, outgoing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Authenticate remote </a:t>
            </a:r>
            <a:r>
              <a:rPr dirty="0" sz="2800" spc="-20">
                <a:latin typeface="Times New Roman"/>
                <a:cs typeface="Times New Roman"/>
              </a:rPr>
              <a:t>computer, </a:t>
            </a:r>
            <a:r>
              <a:rPr dirty="0" sz="2800" spc="-5">
                <a:latin typeface="Times New Roman"/>
                <a:cs typeface="Times New Roman"/>
              </a:rPr>
              <a:t>user (?)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7942" y="449580"/>
            <a:ext cx="362140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Transport</a:t>
            </a:r>
            <a:r>
              <a:rPr dirty="0" spc="-85"/>
              <a:t> </a:t>
            </a:r>
            <a:r>
              <a:rPr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475"/>
            <a:ext cx="8063230" cy="37249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3200" spc="-5">
                <a:latin typeface="Times New Roman"/>
                <a:cs typeface="Times New Roman"/>
              </a:rPr>
              <a:t>IP </a:t>
            </a:r>
            <a:r>
              <a:rPr dirty="0" sz="3200">
                <a:latin typeface="Times New Roman"/>
                <a:cs typeface="Times New Roman"/>
              </a:rPr>
              <a:t>packet </a:t>
            </a:r>
            <a:r>
              <a:rPr dirty="0" sz="3200" spc="-5">
                <a:latin typeface="Times New Roman"/>
                <a:cs typeface="Times New Roman"/>
              </a:rPr>
              <a:t>data is encrypted, </a:t>
            </a:r>
            <a:r>
              <a:rPr dirty="0" sz="3200">
                <a:latin typeface="Times New Roman"/>
                <a:cs typeface="Times New Roman"/>
              </a:rPr>
              <a:t>header </a:t>
            </a:r>
            <a:r>
              <a:rPr dirty="0" sz="3200" spc="-5">
                <a:latin typeface="Times New Roman"/>
                <a:cs typeface="Times New Roman"/>
              </a:rPr>
              <a:t>info. is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endParaRPr sz="3200">
              <a:latin typeface="Times New Roman"/>
              <a:cs typeface="Times New Roman"/>
            </a:endParaRPr>
          </a:p>
          <a:p>
            <a:pPr marL="546100" marR="462915" indent="-533400">
              <a:lnSpc>
                <a:spcPts val="3790"/>
              </a:lnSpc>
              <a:spcBef>
                <a:spcPts val="94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3200" spc="-5">
                <a:latin typeface="Times New Roman"/>
                <a:cs typeface="Times New Roman"/>
              </a:rPr>
              <a:t>Lets </a:t>
            </a:r>
            <a:r>
              <a:rPr dirty="0" sz="3200">
                <a:latin typeface="Times New Roman"/>
                <a:cs typeface="Times New Roman"/>
              </a:rPr>
              <a:t>user </a:t>
            </a:r>
            <a:r>
              <a:rPr dirty="0" sz="3200" spc="-5">
                <a:latin typeface="Times New Roman"/>
                <a:cs typeface="Times New Roman"/>
              </a:rPr>
              <a:t>establish secure link directly with  remote </a:t>
            </a:r>
            <a:r>
              <a:rPr dirty="0" sz="3200">
                <a:latin typeface="Times New Roman"/>
                <a:cs typeface="Times New Roman"/>
              </a:rPr>
              <a:t>host</a:t>
            </a:r>
            <a:r>
              <a:rPr dirty="0" sz="3200" spc="-5">
                <a:latin typeface="Times New Roman"/>
                <a:cs typeface="Times New Roman"/>
              </a:rPr>
              <a:t> easily</a:t>
            </a:r>
            <a:endParaRPr sz="3200">
              <a:latin typeface="Times New Roman"/>
              <a:cs typeface="Times New Roman"/>
            </a:endParaRPr>
          </a:p>
          <a:p>
            <a:pPr marL="546100" indent="-5334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dirty="0" sz="3200" spc="-80">
                <a:latin typeface="Times New Roman"/>
                <a:cs typeface="Times New Roman"/>
              </a:rPr>
              <a:t>Two </a:t>
            </a:r>
            <a:r>
              <a:rPr dirty="0" sz="3200" spc="-5">
                <a:latin typeface="Times New Roman"/>
                <a:cs typeface="Times New Roman"/>
              </a:rPr>
              <a:t>popular</a:t>
            </a:r>
            <a:r>
              <a:rPr dirty="0" sz="3200" spc="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uses:</a:t>
            </a:r>
            <a:endParaRPr sz="3200">
              <a:latin typeface="Times New Roman"/>
              <a:cs typeface="Times New Roman"/>
            </a:endParaRPr>
          </a:p>
          <a:p>
            <a:pPr lvl="1" marL="927100" indent="-45720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End-to-end transport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encrypted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lvl="1" marL="927100" marR="21590" indent="-457200">
              <a:lnSpc>
                <a:spcPct val="101400"/>
              </a:lnSpc>
              <a:spcBef>
                <a:spcPts val="575"/>
              </a:spcBef>
              <a:buFont typeface="Arial"/>
              <a:buChar char="–"/>
              <a:tabLst>
                <a:tab pos="926465" algn="l"/>
                <a:tab pos="927100" algn="l"/>
              </a:tabLst>
            </a:pPr>
            <a:r>
              <a:rPr dirty="0" sz="2800" spc="-5">
                <a:latin typeface="Times New Roman"/>
                <a:cs typeface="Times New Roman"/>
              </a:rPr>
              <a:t>Remote worker connects to </a:t>
            </a:r>
            <a:r>
              <a:rPr dirty="0" sz="2800" spc="-10">
                <a:latin typeface="Times New Roman"/>
                <a:cs typeface="Times New Roman"/>
              </a:rPr>
              <a:t>office </a:t>
            </a:r>
            <a:r>
              <a:rPr dirty="0" sz="2800" spc="-5">
                <a:latin typeface="Times New Roman"/>
                <a:cs typeface="Times New Roman"/>
              </a:rPr>
              <a:t>network over  Internet </a:t>
            </a:r>
            <a:r>
              <a:rPr dirty="0" sz="2800">
                <a:latin typeface="Times New Roman"/>
                <a:cs typeface="Times New Roman"/>
              </a:rPr>
              <a:t>by </a:t>
            </a:r>
            <a:r>
              <a:rPr dirty="0" sz="2800" spc="-5">
                <a:latin typeface="Times New Roman"/>
                <a:cs typeface="Times New Roman"/>
              </a:rPr>
              <a:t>connecting to </a:t>
            </a:r>
            <a:r>
              <a:rPr dirty="0" sz="2800">
                <a:latin typeface="Times New Roman"/>
                <a:cs typeface="Times New Roman"/>
              </a:rPr>
              <a:t>VPN </a:t>
            </a:r>
            <a:r>
              <a:rPr dirty="0" sz="2800" spc="-5">
                <a:latin typeface="Times New Roman"/>
                <a:cs typeface="Times New Roman"/>
              </a:rPr>
              <a:t>server at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perimeter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3685" y="149858"/>
            <a:ext cx="605599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92200" marR="5080" indent="-1079500">
              <a:lnSpc>
                <a:spcPct val="100000"/>
              </a:lnSpc>
              <a:spcBef>
                <a:spcPts val="100"/>
              </a:spcBef>
            </a:pPr>
            <a:r>
              <a:rPr dirty="0" sz="4000" spc="-15" b="1">
                <a:solidFill>
                  <a:srgbClr val="FF0000"/>
                </a:solidFill>
                <a:latin typeface="Times New Roman"/>
                <a:cs typeface="Times New Roman"/>
              </a:rPr>
              <a:t>Firewall </a:t>
            </a:r>
            <a:r>
              <a:rPr dirty="0" sz="4000" spc="-5" b="1">
                <a:solidFill>
                  <a:srgbClr val="FF0000"/>
                </a:solidFill>
                <a:latin typeface="Times New Roman"/>
                <a:cs typeface="Times New Roman"/>
              </a:rPr>
              <a:t>Categorization </a:t>
            </a:r>
            <a:r>
              <a:rPr dirty="0" sz="4000" b="1">
                <a:solidFill>
                  <a:srgbClr val="FF0000"/>
                </a:solidFill>
                <a:latin typeface="Times New Roman"/>
                <a:cs typeface="Times New Roman"/>
              </a:rPr>
              <a:t>(1):  </a:t>
            </a:r>
            <a:r>
              <a:rPr dirty="0" sz="4000" spc="-10" b="1">
                <a:solidFill>
                  <a:srgbClr val="FF0000"/>
                </a:solidFill>
                <a:latin typeface="Times New Roman"/>
                <a:cs typeface="Times New Roman"/>
              </a:rPr>
              <a:t>Processing </a:t>
            </a:r>
            <a:r>
              <a:rPr dirty="0" sz="4000" spc="-5" b="1">
                <a:solidFill>
                  <a:srgbClr val="FF0000"/>
                </a:solidFill>
                <a:latin typeface="Times New Roman"/>
                <a:cs typeface="Times New Roman"/>
              </a:rPr>
              <a:t>Modes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22475"/>
            <a:ext cx="3903345" cy="29489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Packet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filtering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Application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gateways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Circuit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gateways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MAC </a:t>
            </a:r>
            <a:r>
              <a:rPr dirty="0" sz="3200" spc="-5">
                <a:latin typeface="Times New Roman"/>
                <a:cs typeface="Times New Roman"/>
              </a:rPr>
              <a:t>layer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firewalls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Hybrids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821" y="473965"/>
            <a:ext cx="74288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05855" algn="l"/>
              </a:tabLst>
            </a:pPr>
            <a:r>
              <a:rPr dirty="0" spc="-155"/>
              <a:t>T</a:t>
            </a:r>
            <a:r>
              <a:rPr dirty="0" spc="-5"/>
              <a:t>ra</a:t>
            </a:r>
            <a:r>
              <a:rPr dirty="0"/>
              <a:t>nspo</a:t>
            </a:r>
            <a:r>
              <a:rPr dirty="0" spc="-5"/>
              <a:t>r</a:t>
            </a:r>
            <a:r>
              <a:rPr dirty="0"/>
              <a:t>t Mode</a:t>
            </a:r>
            <a:r>
              <a:rPr dirty="0" spc="-85"/>
              <a:t> </a:t>
            </a:r>
            <a:r>
              <a:rPr dirty="0" spc="-5"/>
              <a:t>V</a:t>
            </a:r>
            <a:r>
              <a:rPr dirty="0"/>
              <a:t>PN</a:t>
            </a:r>
            <a:r>
              <a:rPr dirty="0" spc="-5"/>
              <a:t> (</a:t>
            </a:r>
            <a:r>
              <a:rPr dirty="0"/>
              <a:t>Fig.	</a:t>
            </a:r>
            <a:r>
              <a:rPr dirty="0" spc="-5"/>
              <a:t>6-</a:t>
            </a:r>
            <a:r>
              <a:rPr dirty="0"/>
              <a:t>18)</a:t>
            </a:r>
          </a:p>
        </p:txBody>
      </p:sp>
      <p:sp>
        <p:nvSpPr>
          <p:cNvPr id="3" name="object 3"/>
          <p:cNvSpPr/>
          <p:nvPr/>
        </p:nvSpPr>
        <p:spPr>
          <a:xfrm>
            <a:off x="900430" y="1717235"/>
            <a:ext cx="7374255" cy="45021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416" y="449580"/>
            <a:ext cx="30321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Tunnel</a:t>
            </a:r>
            <a:r>
              <a:rPr dirty="0" spc="-75"/>
              <a:t> </a:t>
            </a:r>
            <a:r>
              <a:rPr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91564"/>
            <a:ext cx="7689215" cy="32893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5">
                <a:latin typeface="Times New Roman"/>
                <a:cs typeface="Times New Roman"/>
              </a:rPr>
              <a:t>Org. </a:t>
            </a:r>
            <a:r>
              <a:rPr dirty="0" sz="2800" spc="-5">
                <a:latin typeface="Times New Roman"/>
                <a:cs typeface="Times New Roman"/>
              </a:rPr>
              <a:t>sets </a:t>
            </a:r>
            <a:r>
              <a:rPr dirty="0" sz="2800">
                <a:latin typeface="Times New Roman"/>
                <a:cs typeface="Times New Roman"/>
              </a:rPr>
              <a:t>up </a:t>
            </a:r>
            <a:r>
              <a:rPr dirty="0" sz="2800" spc="-5">
                <a:latin typeface="Times New Roman"/>
                <a:cs typeface="Times New Roman"/>
              </a:rPr>
              <a:t>two perimeter tunnel servers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dirty="0" sz="2800" spc="-5" i="1">
                <a:latin typeface="Times New Roman"/>
                <a:cs typeface="Times New Roman"/>
              </a:rPr>
              <a:t>encryption points</a:t>
            </a:r>
            <a:r>
              <a:rPr dirty="0" sz="2800" spc="-5">
                <a:latin typeface="Times New Roman"/>
                <a:cs typeface="Times New Roman"/>
              </a:rPr>
              <a:t>: all net </a:t>
            </a:r>
            <a:r>
              <a:rPr dirty="0" sz="2800" spc="-10">
                <a:latin typeface="Times New Roman"/>
                <a:cs typeface="Times New Roman"/>
              </a:rPr>
              <a:t>traffic </a:t>
            </a:r>
            <a:r>
              <a:rPr dirty="0" sz="2800" spc="-5">
                <a:latin typeface="Times New Roman"/>
                <a:cs typeface="Times New Roman"/>
              </a:rPr>
              <a:t>encrypted in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transit</a:t>
            </a:r>
            <a:endParaRPr sz="2800">
              <a:latin typeface="Times New Roman"/>
              <a:cs typeface="Times New Roman"/>
            </a:endParaRPr>
          </a:p>
          <a:p>
            <a:pPr marL="355600" marR="365125" indent="-342900">
              <a:lnSpc>
                <a:spcPts val="391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Main benefit to tunnel mode: intercepted packets  reveal nothing about </a:t>
            </a:r>
            <a:r>
              <a:rPr dirty="0" sz="2800">
                <a:latin typeface="Times New Roman"/>
                <a:cs typeface="Times New Roman"/>
              </a:rPr>
              <a:t>true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destination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Examples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tunnel mode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VPNs: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Pulse Secure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appliance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Times New Roman"/>
                <a:cs typeface="Times New Roman"/>
              </a:rPr>
              <a:t>Microsoft Internet Application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Gateway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2302" y="473965"/>
            <a:ext cx="68402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16575" algn="l"/>
              </a:tabLst>
            </a:pPr>
            <a:r>
              <a:rPr dirty="0" spc="-155"/>
              <a:t>T</a:t>
            </a:r>
            <a:r>
              <a:rPr dirty="0"/>
              <a:t>unn</a:t>
            </a:r>
            <a:r>
              <a:rPr dirty="0" spc="-5"/>
              <a:t>e</a:t>
            </a:r>
            <a:r>
              <a:rPr dirty="0"/>
              <a:t>l Mode</a:t>
            </a:r>
            <a:r>
              <a:rPr dirty="0" spc="-85"/>
              <a:t> </a:t>
            </a:r>
            <a:r>
              <a:rPr dirty="0" spc="-5"/>
              <a:t>V</a:t>
            </a:r>
            <a:r>
              <a:rPr dirty="0"/>
              <a:t>PN</a:t>
            </a:r>
            <a:r>
              <a:rPr dirty="0" spc="-5"/>
              <a:t> (</a:t>
            </a:r>
            <a:r>
              <a:rPr dirty="0"/>
              <a:t>Fig.	6</a:t>
            </a:r>
            <a:r>
              <a:rPr dirty="0" spc="-5"/>
              <a:t>-</a:t>
            </a:r>
            <a:r>
              <a:rPr dirty="0"/>
              <a:t>19)</a:t>
            </a:r>
          </a:p>
        </p:txBody>
      </p:sp>
      <p:sp>
        <p:nvSpPr>
          <p:cNvPr id="3" name="object 3"/>
          <p:cNvSpPr/>
          <p:nvPr/>
        </p:nvSpPr>
        <p:spPr>
          <a:xfrm>
            <a:off x="975360" y="2239724"/>
            <a:ext cx="7254240" cy="3491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79" y="473965"/>
            <a:ext cx="64242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 VPN: </a:t>
            </a:r>
            <a:r>
              <a:rPr dirty="0"/>
              <a:t>Pulse</a:t>
            </a:r>
            <a:r>
              <a:rPr dirty="0" spc="-130"/>
              <a:t> </a:t>
            </a:r>
            <a:r>
              <a:rPr dirty="0" spc="-5"/>
              <a:t>Secure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" y="1560461"/>
            <a:ext cx="8624570" cy="4916805"/>
            <a:chOff x="228600" y="1560461"/>
            <a:chExt cx="8624570" cy="4916805"/>
          </a:xfrm>
        </p:grpSpPr>
        <p:sp>
          <p:nvSpPr>
            <p:cNvPr id="4" name="object 4"/>
            <p:cNvSpPr/>
            <p:nvPr/>
          </p:nvSpPr>
          <p:spPr>
            <a:xfrm>
              <a:off x="228600" y="1560461"/>
              <a:ext cx="4038600" cy="3167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81000" y="4701413"/>
              <a:ext cx="8472081" cy="17755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481309" y="1547876"/>
            <a:ext cx="4481195" cy="195198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dirty="0" sz="1800" spc="-10" i="1">
                <a:latin typeface="Times New Roman"/>
                <a:cs typeface="Times New Roman"/>
              </a:rPr>
              <a:t>Source: </a:t>
            </a:r>
            <a:r>
              <a:rPr dirty="0" sz="1800" spc="-5">
                <a:latin typeface="Times New Roman"/>
                <a:cs typeface="Times New Roman"/>
              </a:rPr>
              <a:t>Pulse Secure, LLC;  </a:t>
            </a: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dirty="0" u="sng" sz="18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www.pulsesecure.net/products/psa-series/ </a:t>
            </a:r>
            <a:r>
              <a:rPr dirty="0"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(PSA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5000)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455295">
              <a:lnSpc>
                <a:spcPct val="99400"/>
              </a:lnSpc>
            </a:pPr>
            <a:r>
              <a:rPr dirty="0" sz="1800">
                <a:latin typeface="Times New Roman"/>
                <a:cs typeface="Times New Roman"/>
              </a:rPr>
              <a:t>– </a:t>
            </a:r>
            <a:r>
              <a:rPr dirty="0" sz="1800" spc="-5">
                <a:latin typeface="Times New Roman"/>
                <a:cs typeface="Times New Roman"/>
              </a:rPr>
              <a:t>More VPN info: </a:t>
            </a:r>
            <a:r>
              <a:rPr dirty="0" sz="1800">
                <a:latin typeface="Times New Roman"/>
                <a:cs typeface="Times New Roman"/>
              </a:rPr>
              <a:t>A. </a:t>
            </a:r>
            <a:r>
              <a:rPr dirty="0" sz="1800" spc="-5">
                <a:latin typeface="Times New Roman"/>
                <a:cs typeface="Times New Roman"/>
              </a:rPr>
              <a:t>Marshall, </a:t>
            </a:r>
            <a:r>
              <a:rPr dirty="0" sz="1800" spc="-35">
                <a:latin typeface="Times New Roman"/>
                <a:cs typeface="Times New Roman"/>
              </a:rPr>
              <a:t>Tech</a:t>
            </a:r>
            <a:r>
              <a:rPr dirty="0" sz="1800" spc="-1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Radar, </a:t>
            </a:r>
            <a:r>
              <a:rPr dirty="0" u="sng" sz="18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dirty="0" u="sng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www.techradar.com/vpn/best-vpn</a:t>
            </a:r>
            <a:r>
              <a:rPr dirty="0" sz="1800" spc="-10">
                <a:latin typeface="Times New Roman"/>
                <a:cs typeface="Times New Roman"/>
                <a:hlinkClick r:id="rId5"/>
              </a:rPr>
              <a:t>,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16 </a:t>
            </a:r>
            <a:r>
              <a:rPr dirty="0" sz="1800" spc="-5">
                <a:latin typeface="Times New Roman"/>
                <a:cs typeface="Times New Roman"/>
              </a:rPr>
              <a:t>May </a:t>
            </a:r>
            <a:r>
              <a:rPr dirty="0" sz="1800">
                <a:latin typeface="Times New Roman"/>
                <a:cs typeface="Times New Roman"/>
              </a:rPr>
              <a:t>2019.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500" y="523747"/>
            <a:ext cx="18034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</a:t>
            </a:r>
            <a:r>
              <a:rPr dirty="0" sz="3600"/>
              <a:t>u</a:t>
            </a:r>
            <a:r>
              <a:rPr dirty="0" sz="3600" spc="-5"/>
              <a:t>mm</a:t>
            </a:r>
            <a:r>
              <a:rPr dirty="0" sz="3600"/>
              <a:t>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840739" y="1620012"/>
            <a:ext cx="6460490" cy="404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Times New Roman"/>
                <a:cs typeface="Times New Roman"/>
              </a:rPr>
              <a:t>Firewall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technology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Times New Roman"/>
                <a:cs typeface="Times New Roman"/>
              </a:rPr>
              <a:t>Four </a:t>
            </a:r>
            <a:r>
              <a:rPr dirty="0" sz="2800" spc="-5">
                <a:latin typeface="Times New Roman"/>
                <a:cs typeface="Times New Roman"/>
              </a:rPr>
              <a:t>methods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">
                <a:latin typeface="Times New Roman"/>
                <a:cs typeface="Times New Roman"/>
              </a:rPr>
              <a:t> categorization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Firewall configuration 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management</a:t>
            </a:r>
            <a:endParaRPr sz="2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3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Times New Roman"/>
                <a:cs typeface="Times New Roman"/>
              </a:rPr>
              <a:t>Virtual </a:t>
            </a:r>
            <a:r>
              <a:rPr dirty="0" sz="3200" spc="-5">
                <a:latin typeface="Times New Roman"/>
                <a:cs typeface="Times New Roman"/>
              </a:rPr>
              <a:t>Private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 spc="-5">
                <a:latin typeface="Times New Roman"/>
                <a:cs typeface="Times New Roman"/>
              </a:rPr>
              <a:t>Networks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800" spc="-65">
                <a:latin typeface="Times New Roman"/>
                <a:cs typeface="Times New Roman"/>
              </a:rPr>
              <a:t>Two</a:t>
            </a:r>
            <a:r>
              <a:rPr dirty="0" sz="2800" spc="-5">
                <a:latin typeface="Times New Roman"/>
                <a:cs typeface="Times New Roman"/>
              </a:rPr>
              <a:t> modes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787" y="515619"/>
            <a:ext cx="797179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Firewall </a:t>
            </a:r>
            <a:r>
              <a:rPr dirty="0" sz="4000"/>
              <a:t>Proc. Modes: </a:t>
            </a:r>
            <a:r>
              <a:rPr dirty="0" sz="4000" spc="-5"/>
              <a:t>Network</a:t>
            </a:r>
            <a:r>
              <a:rPr dirty="0" sz="4000" spc="-20"/>
              <a:t> </a:t>
            </a:r>
            <a:r>
              <a:rPr dirty="0" sz="4000" spc="-5"/>
              <a:t>Layers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200401" y="234188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0401" y="2712720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 h="0">
                <a:moveTo>
                  <a:pt x="0" y="0"/>
                </a:moveTo>
                <a:lnTo>
                  <a:pt x="274320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1593850"/>
          <a:ext cx="8248650" cy="2979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740"/>
                <a:gridCol w="2760344"/>
                <a:gridCol w="2978150"/>
              </a:tblGrid>
              <a:tr h="383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Mode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(OSI)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Network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dirty="0" sz="1800" spc="-6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(TCP/IP)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solidFill>
                      <a:srgbClr val="000000"/>
                    </a:solidFill>
                  </a:tcPr>
                </a:tc>
              </a:tr>
              <a:tr h="1106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Application gateways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7: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Application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Presentation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Session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5: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Application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Circuit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gateways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Transport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4: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Transport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Packet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filtering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MAC address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filtering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2: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Link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2: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Link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834005" algn="l"/>
                        </a:tabLst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–	1: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1: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Physical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1711248" y="5812028"/>
            <a:ext cx="5664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i="1">
                <a:latin typeface="Times New Roman"/>
                <a:cs typeface="Times New Roman"/>
              </a:rPr>
              <a:t>Source: </a:t>
            </a:r>
            <a:r>
              <a:rPr dirty="0" sz="2400" spc="-5">
                <a:latin typeface="Times New Roman"/>
                <a:cs typeface="Times New Roman"/>
              </a:rPr>
              <a:t>Adapted </a:t>
            </a:r>
            <a:r>
              <a:rPr dirty="0" sz="2400">
                <a:latin typeface="Times New Roman"/>
                <a:cs typeface="Times New Roman"/>
              </a:rPr>
              <a:t>from </a:t>
            </a:r>
            <a:r>
              <a:rPr dirty="0" sz="2400" spc="-5">
                <a:latin typeface="Times New Roman"/>
                <a:cs typeface="Times New Roman"/>
              </a:rPr>
              <a:t>Fig. </a:t>
            </a:r>
            <a:r>
              <a:rPr dirty="0" sz="2400">
                <a:latin typeface="Times New Roman"/>
                <a:cs typeface="Times New Roman"/>
              </a:rPr>
              <a:t>6-5 </a:t>
            </a:r>
            <a:r>
              <a:rPr dirty="0" sz="2400" spc="-5">
                <a:latin typeface="Times New Roman"/>
                <a:cs typeface="Times New Roman"/>
              </a:rPr>
              <a:t>in the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textbook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373380"/>
            <a:ext cx="4648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3990" algn="l"/>
              </a:tabLst>
            </a:pP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 F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ter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ing	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18995"/>
            <a:ext cx="8229600" cy="4033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93345" indent="-342900">
              <a:lnSpc>
                <a:spcPct val="1014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Packet filtering firewalls examine header </a:t>
            </a:r>
            <a:r>
              <a:rPr dirty="0" sz="2800">
                <a:latin typeface="Times New Roman"/>
                <a:cs typeface="Times New Roman"/>
              </a:rPr>
              <a:t>info. for </a:t>
            </a:r>
            <a:r>
              <a:rPr dirty="0" sz="2800" spc="-5">
                <a:latin typeface="Times New Roman"/>
                <a:cs typeface="Times New Roman"/>
              </a:rPr>
              <a:t>data  pkts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Most often based </a:t>
            </a:r>
            <a:r>
              <a:rPr dirty="0" sz="2800">
                <a:latin typeface="Times New Roman"/>
                <a:cs typeface="Times New Roman"/>
              </a:rPr>
              <a:t>on </a:t>
            </a:r>
            <a:r>
              <a:rPr dirty="0" sz="2800" spc="-5">
                <a:latin typeface="Times New Roman"/>
                <a:cs typeface="Times New Roman"/>
              </a:rPr>
              <a:t>combination</a:t>
            </a:r>
            <a:r>
              <a:rPr dirty="0" sz="2800">
                <a:latin typeface="Times New Roman"/>
                <a:cs typeface="Times New Roman"/>
              </a:rPr>
              <a:t> of: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1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Internet Protocol </a:t>
            </a:r>
            <a:r>
              <a:rPr dirty="0" sz="2800">
                <a:latin typeface="Times New Roman"/>
                <a:cs typeface="Times New Roman"/>
              </a:rPr>
              <a:t>(IP) </a:t>
            </a:r>
            <a:r>
              <a:rPr dirty="0" sz="2800" spc="-5">
                <a:latin typeface="Times New Roman"/>
                <a:cs typeface="Times New Roman"/>
              </a:rPr>
              <a:t>source and destination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endParaRPr sz="2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Times New Roman"/>
                <a:cs typeface="Times New Roman"/>
              </a:rPr>
              <a:t>Direction </a:t>
            </a:r>
            <a:r>
              <a:rPr dirty="0" sz="2800">
                <a:latin typeface="Times New Roman"/>
                <a:cs typeface="Times New Roman"/>
              </a:rPr>
              <a:t>(inbound 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outbound)</a:t>
            </a:r>
            <a:endParaRPr sz="2800">
              <a:latin typeface="Times New Roman"/>
              <a:cs typeface="Times New Roman"/>
            </a:endParaRPr>
          </a:p>
          <a:p>
            <a:pPr lvl="1" marL="755650" marR="82550" indent="-285750">
              <a:lnSpc>
                <a:spcPts val="281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5">
                <a:latin typeface="Times New Roman"/>
                <a:cs typeface="Times New Roman"/>
              </a:rPr>
              <a:t>Transmission </a:t>
            </a:r>
            <a:r>
              <a:rPr dirty="0" sz="2800" spc="-5">
                <a:latin typeface="Times New Roman"/>
                <a:cs typeface="Times New Roman"/>
              </a:rPr>
              <a:t>Control Protocol </a:t>
            </a:r>
            <a:r>
              <a:rPr dirty="0" sz="2800">
                <a:latin typeface="Times New Roman"/>
                <a:cs typeface="Times New Roman"/>
              </a:rPr>
              <a:t>(TCP) or </a:t>
            </a:r>
            <a:r>
              <a:rPr dirty="0" sz="2800" spc="-5">
                <a:latin typeface="Times New Roman"/>
                <a:cs typeface="Times New Roman"/>
              </a:rPr>
              <a:t>User  Datagram Protocol </a:t>
            </a:r>
            <a:r>
              <a:rPr dirty="0" sz="2800">
                <a:latin typeface="Times New Roman"/>
                <a:cs typeface="Times New Roman"/>
              </a:rPr>
              <a:t>(UDP), </a:t>
            </a:r>
            <a:r>
              <a:rPr dirty="0" sz="2800" spc="-5">
                <a:latin typeface="Times New Roman"/>
                <a:cs typeface="Times New Roman"/>
              </a:rPr>
              <a:t>destination </a:t>
            </a:r>
            <a:r>
              <a:rPr dirty="0" sz="2800">
                <a:latin typeface="Times New Roman"/>
                <a:cs typeface="Times New Roman"/>
              </a:rPr>
              <a:t>port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requests</a:t>
            </a:r>
            <a:endParaRPr sz="2800">
              <a:latin typeface="Times New Roman"/>
              <a:cs typeface="Times New Roman"/>
            </a:endParaRPr>
          </a:p>
          <a:p>
            <a:pPr marL="355600" marR="782320" indent="-342900">
              <a:lnSpc>
                <a:spcPts val="3290"/>
              </a:lnSpc>
              <a:spcBef>
                <a:spcPts val="9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Simple firewall models enforce rules that prohibit  packets with certain </a:t>
            </a:r>
            <a:r>
              <a:rPr dirty="0" sz="2800">
                <a:latin typeface="Times New Roman"/>
                <a:cs typeface="Times New Roman"/>
              </a:rPr>
              <a:t>IP </a:t>
            </a:r>
            <a:r>
              <a:rPr dirty="0" sz="2800" spc="-5">
                <a:latin typeface="Times New Roman"/>
                <a:cs typeface="Times New Roman"/>
              </a:rPr>
              <a:t>address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ranges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100" y="449580"/>
            <a:ext cx="464883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3990" algn="l"/>
              </a:tabLst>
            </a:pP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 F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ter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ing	</a:t>
            </a:r>
            <a:r>
              <a:rPr dirty="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b="1">
                <a:solidFill>
                  <a:srgbClr val="FF0000"/>
                </a:solidFill>
                <a:latin typeface="Times New Roman"/>
                <a:cs typeface="Times New Roman"/>
              </a:rPr>
              <a:t>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1732"/>
            <a:ext cx="7817484" cy="4332605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Three subsets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packet filtering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firewalls:</a:t>
            </a:r>
            <a:endParaRPr sz="2800">
              <a:latin typeface="Times New Roman"/>
              <a:cs typeface="Times New Roman"/>
            </a:endParaRPr>
          </a:p>
          <a:p>
            <a:pPr lvl="1" marL="755650" marR="139065" indent="-285750">
              <a:lnSpc>
                <a:spcPts val="3000"/>
              </a:lnSpc>
              <a:spcBef>
                <a:spcPts val="1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Static filtering: </a:t>
            </a:r>
            <a:r>
              <a:rPr dirty="0" sz="2800" spc="-5">
                <a:latin typeface="Times New Roman"/>
                <a:cs typeface="Times New Roman"/>
              </a:rPr>
              <a:t>requires manual configuration </a:t>
            </a:r>
            <a:r>
              <a:rPr dirty="0" sz="2800">
                <a:latin typeface="Times New Roman"/>
                <a:cs typeface="Times New Roman"/>
              </a:rPr>
              <a:t>of  </a:t>
            </a:r>
            <a:r>
              <a:rPr dirty="0" sz="2800" spc="-5">
                <a:latin typeface="Times New Roman"/>
                <a:cs typeface="Times New Roman"/>
              </a:rPr>
              <a:t>firewall rules that determine which packets are  allowed, denied</a:t>
            </a:r>
            <a:endParaRPr sz="2800">
              <a:latin typeface="Times New Roman"/>
              <a:cs typeface="Times New Roman"/>
            </a:endParaRPr>
          </a:p>
          <a:p>
            <a:pPr lvl="1" marL="755650" marR="98425" indent="-285750">
              <a:lnSpc>
                <a:spcPts val="3000"/>
              </a:lnSpc>
              <a:spcBef>
                <a:spcPts val="170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Dynamic filtering: </a:t>
            </a:r>
            <a:r>
              <a:rPr dirty="0" sz="2800" spc="-5">
                <a:latin typeface="Times New Roman"/>
                <a:cs typeface="Times New Roman"/>
              </a:rPr>
              <a:t>firewall </a:t>
            </a:r>
            <a:r>
              <a:rPr dirty="0" sz="2800" spc="-10">
                <a:latin typeface="Times New Roman"/>
                <a:cs typeface="Times New Roman"/>
              </a:rPr>
              <a:t>can </a:t>
            </a:r>
            <a:r>
              <a:rPr dirty="0" sz="2800" spc="-5">
                <a:latin typeface="Times New Roman"/>
                <a:cs typeface="Times New Roman"/>
              </a:rPr>
              <a:t>react to </a:t>
            </a:r>
            <a:r>
              <a:rPr dirty="0" sz="2800" spc="-15">
                <a:latin typeface="Times New Roman"/>
                <a:cs typeface="Times New Roman"/>
              </a:rPr>
              <a:t>emergent  </a:t>
            </a:r>
            <a:r>
              <a:rPr dirty="0" sz="2800" spc="-5">
                <a:latin typeface="Times New Roman"/>
                <a:cs typeface="Times New Roman"/>
              </a:rPr>
              <a:t>event, update/create rules to deal with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  <a:p>
            <a:pPr lvl="1" marL="755650" marR="5080" indent="-285750">
              <a:lnSpc>
                <a:spcPts val="3000"/>
              </a:lnSpc>
              <a:spcBef>
                <a:spcPts val="18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Stateful inspection: </a:t>
            </a:r>
            <a:r>
              <a:rPr dirty="0" sz="2800" spc="-5">
                <a:latin typeface="Times New Roman"/>
                <a:cs typeface="Times New Roman"/>
              </a:rPr>
              <a:t>firewalls track </a:t>
            </a:r>
            <a:r>
              <a:rPr dirty="0" sz="2800" spc="-10">
                <a:latin typeface="Times New Roman"/>
                <a:cs typeface="Times New Roman"/>
              </a:rPr>
              <a:t>each </a:t>
            </a:r>
            <a:r>
              <a:rPr dirty="0" sz="2800" spc="-5">
                <a:latin typeface="Times New Roman"/>
                <a:cs typeface="Times New Roman"/>
              </a:rPr>
              <a:t>network  connection between internal and external systems  using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state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662" y="473965"/>
            <a:ext cx="717930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770" algn="l"/>
                <a:tab pos="6235065" algn="l"/>
              </a:tabLst>
            </a:pPr>
            <a:r>
              <a:rPr dirty="0" spc="-5"/>
              <a:t>I</a:t>
            </a:r>
            <a:r>
              <a:rPr dirty="0"/>
              <a:t>Pv4	P</a:t>
            </a:r>
            <a:r>
              <a:rPr dirty="0" spc="-5"/>
              <a:t>ac</a:t>
            </a:r>
            <a:r>
              <a:rPr dirty="0"/>
              <a:t>k</a:t>
            </a:r>
            <a:r>
              <a:rPr dirty="0" spc="-5"/>
              <a:t>e</a:t>
            </a:r>
            <a:r>
              <a:rPr dirty="0"/>
              <a:t>t St</a:t>
            </a:r>
            <a:r>
              <a:rPr dirty="0" spc="-5"/>
              <a:t>r</a:t>
            </a:r>
            <a:r>
              <a:rPr dirty="0"/>
              <a:t>u</a:t>
            </a:r>
            <a:r>
              <a:rPr dirty="0" spc="-5"/>
              <a:t>c</a:t>
            </a:r>
            <a:r>
              <a:rPr dirty="0"/>
              <a:t>tu</a:t>
            </a:r>
            <a:r>
              <a:rPr dirty="0" spc="-5"/>
              <a:t>r</a:t>
            </a:r>
            <a:r>
              <a:rPr dirty="0"/>
              <a:t>e</a:t>
            </a:r>
            <a:r>
              <a:rPr dirty="0" spc="-5"/>
              <a:t> (</a:t>
            </a:r>
            <a:r>
              <a:rPr dirty="0"/>
              <a:t>Fig.	6</a:t>
            </a:r>
            <a:r>
              <a:rPr dirty="0" spc="-5"/>
              <a:t>-</a:t>
            </a:r>
            <a:r>
              <a:rPr dirty="0"/>
              <a:t>1)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1893" y="1541462"/>
            <a:ext cx="7393940" cy="5180330"/>
            <a:chOff x="911893" y="1541462"/>
            <a:chExt cx="7393940" cy="5180330"/>
          </a:xfrm>
        </p:grpSpPr>
        <p:sp>
          <p:nvSpPr>
            <p:cNvPr id="4" name="object 4"/>
            <p:cNvSpPr/>
            <p:nvPr/>
          </p:nvSpPr>
          <p:spPr>
            <a:xfrm>
              <a:off x="911893" y="1541462"/>
              <a:ext cx="7393906" cy="5180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95400" y="3384550"/>
              <a:ext cx="6477000" cy="1295400"/>
            </a:xfrm>
            <a:custGeom>
              <a:avLst/>
              <a:gdLst/>
              <a:ahLst/>
              <a:cxnLst/>
              <a:rect l="l" t="t" r="r" b="b"/>
              <a:pathLst>
                <a:path w="6477000" h="1295400">
                  <a:moveTo>
                    <a:pt x="0" y="0"/>
                  </a:moveTo>
                  <a:lnTo>
                    <a:pt x="6477003" y="0"/>
                  </a:lnTo>
                  <a:lnTo>
                    <a:pt x="6477003" y="1295400"/>
                  </a:lnTo>
                  <a:lnTo>
                    <a:pt x="0" y="12954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094" y="473965"/>
            <a:ext cx="686562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5395" algn="l"/>
              </a:tabLst>
            </a:pPr>
            <a:r>
              <a:rPr dirty="0" spc="-125"/>
              <a:t>TCP,	</a:t>
            </a:r>
            <a:r>
              <a:rPr dirty="0" spc="-5"/>
              <a:t>UDP Segment</a:t>
            </a:r>
            <a:r>
              <a:rPr dirty="0" spc="-200"/>
              <a:t> </a:t>
            </a:r>
            <a:r>
              <a:rPr dirty="0" spc="-5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36852"/>
            <a:ext cx="2297430" cy="87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Times New Roman"/>
                <a:cs typeface="Times New Roman"/>
              </a:rPr>
              <a:t>TCP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Segment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655"/>
              </a:spcBef>
            </a:pPr>
            <a:r>
              <a:rPr dirty="0" sz="1800">
                <a:latin typeface="Times New Roman"/>
                <a:cs typeface="Times New Roman"/>
              </a:rPr>
              <a:t>32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3765" y="1736852"/>
            <a:ext cx="2259965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UDP</a:t>
            </a:r>
            <a:r>
              <a:rPr dirty="0" sz="2400" spc="-15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Segment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820"/>
              </a:spcBef>
            </a:pPr>
            <a:r>
              <a:rPr dirty="0" sz="1800">
                <a:latin typeface="Times New Roman"/>
                <a:cs typeface="Times New Roman"/>
              </a:rPr>
              <a:t>32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92490" y="6515100"/>
            <a:ext cx="114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3366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19675" y="2734132"/>
          <a:ext cx="3353435" cy="321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300"/>
                <a:gridCol w="1685925"/>
              </a:tblGrid>
              <a:tr h="40004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Source Port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#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Dest Port</a:t>
                      </a:r>
                      <a:r>
                        <a:rPr dirty="0" sz="18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#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Length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68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heck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030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50">
                        <a:latin typeface="Times New Roman"/>
                        <a:cs typeface="Times New Roman"/>
                      </a:endParaRPr>
                    </a:p>
                    <a:p>
                      <a:pPr algn="ctr" marL="1009650" marR="1109980">
                        <a:lnSpc>
                          <a:spcPct val="100000"/>
                        </a:lnSpc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pp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data  (message)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124662" y="2476652"/>
            <a:ext cx="1200785" cy="76200"/>
          </a:xfrm>
          <a:custGeom>
            <a:avLst/>
            <a:gdLst/>
            <a:ahLst/>
            <a:cxnLst/>
            <a:rect l="l" t="t" r="r" b="b"/>
            <a:pathLst>
              <a:path w="1200784" h="76200">
                <a:moveTo>
                  <a:pt x="1123949" y="47625"/>
                </a:moveTo>
                <a:lnTo>
                  <a:pt x="1123835" y="76200"/>
                </a:lnTo>
                <a:lnTo>
                  <a:pt x="1181459" y="47675"/>
                </a:lnTo>
                <a:lnTo>
                  <a:pt x="1136650" y="47675"/>
                </a:lnTo>
                <a:lnTo>
                  <a:pt x="1123949" y="47625"/>
                </a:lnTo>
                <a:close/>
              </a:path>
              <a:path w="1200784" h="76200">
                <a:moveTo>
                  <a:pt x="1124026" y="28575"/>
                </a:moveTo>
                <a:lnTo>
                  <a:pt x="1123949" y="47625"/>
                </a:lnTo>
                <a:lnTo>
                  <a:pt x="1136650" y="47675"/>
                </a:lnTo>
                <a:lnTo>
                  <a:pt x="1136726" y="28625"/>
                </a:lnTo>
                <a:lnTo>
                  <a:pt x="1124026" y="28575"/>
                </a:lnTo>
                <a:close/>
              </a:path>
              <a:path w="1200784" h="76200">
                <a:moveTo>
                  <a:pt x="1124140" y="0"/>
                </a:moveTo>
                <a:lnTo>
                  <a:pt x="1124026" y="28575"/>
                </a:lnTo>
                <a:lnTo>
                  <a:pt x="1136726" y="28625"/>
                </a:lnTo>
                <a:lnTo>
                  <a:pt x="1136650" y="47675"/>
                </a:lnTo>
                <a:lnTo>
                  <a:pt x="1181459" y="47675"/>
                </a:lnTo>
                <a:lnTo>
                  <a:pt x="1200188" y="38404"/>
                </a:lnTo>
                <a:lnTo>
                  <a:pt x="1124140" y="0"/>
                </a:lnTo>
                <a:close/>
              </a:path>
              <a:path w="1200784" h="76200">
                <a:moveTo>
                  <a:pt x="76" y="24117"/>
                </a:moveTo>
                <a:lnTo>
                  <a:pt x="0" y="43167"/>
                </a:lnTo>
                <a:lnTo>
                  <a:pt x="1123949" y="47625"/>
                </a:lnTo>
                <a:lnTo>
                  <a:pt x="1124026" y="28575"/>
                </a:lnTo>
                <a:lnTo>
                  <a:pt x="76" y="24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14912" y="2481719"/>
            <a:ext cx="1129030" cy="76200"/>
          </a:xfrm>
          <a:custGeom>
            <a:avLst/>
            <a:gdLst/>
            <a:ahLst/>
            <a:cxnLst/>
            <a:rect l="l" t="t" r="r" b="b"/>
            <a:pathLst>
              <a:path w="11290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129029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129029" h="76200">
                <a:moveTo>
                  <a:pt x="1128712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128712" y="47625"/>
                </a:lnTo>
                <a:lnTo>
                  <a:pt x="1128712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8166" y="2808287"/>
          <a:ext cx="3980179" cy="3780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250"/>
                <a:gridCol w="504825"/>
                <a:gridCol w="171450"/>
                <a:gridCol w="156844"/>
                <a:gridCol w="161925"/>
                <a:gridCol w="167005"/>
                <a:gridCol w="162560"/>
                <a:gridCol w="151764"/>
                <a:gridCol w="2000250"/>
              </a:tblGrid>
              <a:tr h="377031">
                <a:tc gridSpan="8">
                  <a:txBody>
                    <a:bodyPr/>
                    <a:lstStyle/>
                    <a:p>
                      <a:pPr marL="294640">
                        <a:lnSpc>
                          <a:spcPts val="238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Source port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#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Dest port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#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030">
                <a:tc gridSpan="9"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Sequence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81000">
                <a:tc gridSpan="9">
                  <a:txBody>
                    <a:bodyPr/>
                    <a:lstStyle/>
                    <a:p>
                      <a:pPr algn="ctr" marR="6667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Acknowledgement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number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5287">
                <a:tc>
                  <a:txBody>
                    <a:bodyPr/>
                    <a:lstStyle/>
                    <a:p>
                      <a:pPr marL="50165">
                        <a:lnSpc>
                          <a:spcPts val="149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Head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0330">
                        <a:lnSpc>
                          <a:spcPts val="1515"/>
                        </a:lnSpc>
                      </a:pPr>
                      <a:r>
                        <a:rPr dirty="0" sz="1400" spc="-5">
                          <a:latin typeface="Times New Roman"/>
                          <a:cs typeface="Times New Roman"/>
                        </a:rPr>
                        <a:t>Len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149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Not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ts val="1515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Used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85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1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Rcvr window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size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0525">
                <a:tc gridSpan="8">
                  <a:txBody>
                    <a:bodyPr/>
                    <a:lstStyle/>
                    <a:p>
                      <a:pPr marL="4914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Checksum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Ptr 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urgent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1975">
                <a:tc gridSpan="9"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Options (variable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length)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71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77942">
                <a:tc gridSpan="9">
                  <a:txBody>
                    <a:bodyPr/>
                    <a:lstStyle/>
                    <a:p>
                      <a:pPr algn="ctr" marL="1430020" marR="131635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200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pp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data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10604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(variable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length)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083686" y="2500058"/>
            <a:ext cx="1427480" cy="76200"/>
          </a:xfrm>
          <a:custGeom>
            <a:avLst/>
            <a:gdLst/>
            <a:ahLst/>
            <a:cxnLst/>
            <a:rect l="l" t="t" r="r" b="b"/>
            <a:pathLst>
              <a:path w="1427479" h="76200">
                <a:moveTo>
                  <a:pt x="1350956" y="47620"/>
                </a:moveTo>
                <a:lnTo>
                  <a:pt x="1350860" y="76200"/>
                </a:lnTo>
                <a:lnTo>
                  <a:pt x="1408413" y="47663"/>
                </a:lnTo>
                <a:lnTo>
                  <a:pt x="1363662" y="47663"/>
                </a:lnTo>
                <a:lnTo>
                  <a:pt x="1350956" y="47620"/>
                </a:lnTo>
                <a:close/>
              </a:path>
              <a:path w="1427479" h="76200">
                <a:moveTo>
                  <a:pt x="1351019" y="28570"/>
                </a:moveTo>
                <a:lnTo>
                  <a:pt x="1350956" y="47620"/>
                </a:lnTo>
                <a:lnTo>
                  <a:pt x="1363662" y="47663"/>
                </a:lnTo>
                <a:lnTo>
                  <a:pt x="1363726" y="28613"/>
                </a:lnTo>
                <a:lnTo>
                  <a:pt x="1351019" y="28570"/>
                </a:lnTo>
                <a:close/>
              </a:path>
              <a:path w="1427479" h="76200">
                <a:moveTo>
                  <a:pt x="1351114" y="0"/>
                </a:moveTo>
                <a:lnTo>
                  <a:pt x="1351019" y="28570"/>
                </a:lnTo>
                <a:lnTo>
                  <a:pt x="1363726" y="28613"/>
                </a:lnTo>
                <a:lnTo>
                  <a:pt x="1363662" y="47663"/>
                </a:lnTo>
                <a:lnTo>
                  <a:pt x="1408413" y="47663"/>
                </a:lnTo>
                <a:lnTo>
                  <a:pt x="1427187" y="38353"/>
                </a:lnTo>
                <a:lnTo>
                  <a:pt x="1351114" y="0"/>
                </a:lnTo>
                <a:close/>
              </a:path>
              <a:path w="1427479" h="76200">
                <a:moveTo>
                  <a:pt x="63" y="24066"/>
                </a:moveTo>
                <a:lnTo>
                  <a:pt x="0" y="43116"/>
                </a:lnTo>
                <a:lnTo>
                  <a:pt x="1350956" y="47620"/>
                </a:lnTo>
                <a:lnTo>
                  <a:pt x="1351019" y="28570"/>
                </a:lnTo>
                <a:lnTo>
                  <a:pt x="63" y="240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5466" y="2506662"/>
            <a:ext cx="1341755" cy="76200"/>
          </a:xfrm>
          <a:custGeom>
            <a:avLst/>
            <a:gdLst/>
            <a:ahLst/>
            <a:cxnLst/>
            <a:rect l="l" t="t" r="r" b="b"/>
            <a:pathLst>
              <a:path w="134175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1341755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1341755" h="76200">
                <a:moveTo>
                  <a:pt x="1341433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1341433" y="47625"/>
                </a:lnTo>
                <a:lnTo>
                  <a:pt x="1341433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13121" y="6002019"/>
            <a:ext cx="3866515" cy="522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i="1">
                <a:latin typeface="Times New Roman"/>
                <a:cs typeface="Times New Roman"/>
              </a:rPr>
              <a:t>Source: </a:t>
            </a:r>
            <a:r>
              <a:rPr dirty="0" sz="1600" spc="-35">
                <a:latin typeface="Times New Roman"/>
                <a:cs typeface="Times New Roman"/>
              </a:rPr>
              <a:t>J.F. </a:t>
            </a:r>
            <a:r>
              <a:rPr dirty="0" sz="1600" spc="-5">
                <a:latin typeface="Times New Roman"/>
                <a:cs typeface="Times New Roman"/>
              </a:rPr>
              <a:t>Kurose </a:t>
            </a:r>
            <a:r>
              <a:rPr dirty="0" sz="1600">
                <a:latin typeface="Times New Roman"/>
                <a:cs typeface="Times New Roman"/>
              </a:rPr>
              <a:t>and </a:t>
            </a:r>
            <a:r>
              <a:rPr dirty="0" sz="1600" spc="-40">
                <a:latin typeface="Times New Roman"/>
                <a:cs typeface="Times New Roman"/>
              </a:rPr>
              <a:t>K.W.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Ross,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00" spc="-5" i="1">
                <a:latin typeface="Times New Roman"/>
                <a:cs typeface="Times New Roman"/>
              </a:rPr>
              <a:t>Computer </a:t>
            </a:r>
            <a:r>
              <a:rPr dirty="0" sz="1600" i="1">
                <a:latin typeface="Times New Roman"/>
                <a:cs typeface="Times New Roman"/>
              </a:rPr>
              <a:t>Networking: A </a:t>
            </a:r>
            <a:r>
              <a:rPr dirty="0" sz="1600" spc="-25" i="1">
                <a:latin typeface="Times New Roman"/>
                <a:cs typeface="Times New Roman"/>
              </a:rPr>
              <a:t>Top-Down</a:t>
            </a:r>
            <a:r>
              <a:rPr dirty="0" sz="1600" spc="-10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Approach,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3121" y="6498844"/>
            <a:ext cx="25679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7th ed., </a:t>
            </a:r>
            <a:r>
              <a:rPr dirty="0" sz="1600" spc="-20">
                <a:latin typeface="Times New Roman"/>
                <a:cs typeface="Times New Roman"/>
              </a:rPr>
              <a:t>Addison-Wesley,</a:t>
            </a:r>
            <a:r>
              <a:rPr dirty="0" sz="1600" spc="-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2013.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2022-03-21T08:40:36Z</dcterms:created>
  <dcterms:modified xsi:type="dcterms:W3CDTF">2022-03-21T08:40:36Z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2022-03-21T00:00:00Z</vt:filetime>
  </property>
</Properties>
</file>