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4" r:id="rId16"/>
    <p:sldId id="273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68" y="2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8F49C-B38B-4102-9328-082EB92AC7D2}" type="datetimeFigureOut">
              <a:rPr lang="ru-RU" smtClean="0"/>
              <a:t>08.05.2021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005EE-09BB-42F6-92ED-32819A4AEB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0259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8F49C-B38B-4102-9328-082EB92AC7D2}" type="datetimeFigureOut">
              <a:rPr lang="ru-RU" smtClean="0"/>
              <a:t>08.05.2021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005EE-09BB-42F6-92ED-32819A4AEB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6518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8F49C-B38B-4102-9328-082EB92AC7D2}" type="datetimeFigureOut">
              <a:rPr lang="ru-RU" smtClean="0"/>
              <a:t>08.05.2021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005EE-09BB-42F6-92ED-32819A4AEB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0769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8F49C-B38B-4102-9328-082EB92AC7D2}" type="datetimeFigureOut">
              <a:rPr lang="ru-RU" smtClean="0"/>
              <a:t>08.05.2021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005EE-09BB-42F6-92ED-32819A4AEB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6925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8F49C-B38B-4102-9328-082EB92AC7D2}" type="datetimeFigureOut">
              <a:rPr lang="ru-RU" smtClean="0"/>
              <a:t>08.05.2021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005EE-09BB-42F6-92ED-32819A4AEB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5828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8F49C-B38B-4102-9328-082EB92AC7D2}" type="datetimeFigureOut">
              <a:rPr lang="ru-RU" smtClean="0"/>
              <a:t>08.05.2021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005EE-09BB-42F6-92ED-32819A4AEB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3913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8F49C-B38B-4102-9328-082EB92AC7D2}" type="datetimeFigureOut">
              <a:rPr lang="ru-RU" smtClean="0"/>
              <a:t>08.05.2021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005EE-09BB-42F6-92ED-32819A4AEB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9641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8F49C-B38B-4102-9328-082EB92AC7D2}" type="datetimeFigureOut">
              <a:rPr lang="ru-RU" smtClean="0"/>
              <a:t>08.05.2021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005EE-09BB-42F6-92ED-32819A4AEB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1547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8F49C-B38B-4102-9328-082EB92AC7D2}" type="datetimeFigureOut">
              <a:rPr lang="ru-RU" smtClean="0"/>
              <a:t>08.05.2021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005EE-09BB-42F6-92ED-32819A4AEB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9644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8F49C-B38B-4102-9328-082EB92AC7D2}" type="datetimeFigureOut">
              <a:rPr lang="ru-RU" smtClean="0"/>
              <a:t>08.05.2021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005EE-09BB-42F6-92ED-32819A4AEB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7831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8F49C-B38B-4102-9328-082EB92AC7D2}" type="datetimeFigureOut">
              <a:rPr lang="ru-RU" smtClean="0"/>
              <a:t>08.05.2021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005EE-09BB-42F6-92ED-32819A4AEB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9244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8F49C-B38B-4102-9328-082EB92AC7D2}" type="datetimeFigureOut">
              <a:rPr lang="ru-RU" smtClean="0"/>
              <a:t>08.05.2021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D005EE-09BB-42F6-92ED-32819A4AEB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1303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7087" y="584200"/>
            <a:ext cx="7034325" cy="5708650"/>
          </a:xfrm>
          <a:prstGeom prst="rect">
            <a:avLst/>
          </a:prstGeom>
        </p:spPr>
      </p:pic>
      <p:sp>
        <p:nvSpPr>
          <p:cNvPr id="4" name="Овал 3"/>
          <p:cNvSpPr/>
          <p:nvPr/>
        </p:nvSpPr>
        <p:spPr>
          <a:xfrm>
            <a:off x="3358046" y="1175613"/>
            <a:ext cx="668104" cy="31055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" name="Прямая со стрелкой 4"/>
          <p:cNvCxnSpPr/>
          <p:nvPr/>
        </p:nvCxnSpPr>
        <p:spPr>
          <a:xfrm>
            <a:off x="3204042" y="1079359"/>
            <a:ext cx="822108" cy="128845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 7"/>
          <p:cNvSpPr/>
          <p:nvPr/>
        </p:nvSpPr>
        <p:spPr>
          <a:xfrm>
            <a:off x="8222661" y="2238196"/>
            <a:ext cx="2015706" cy="120032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ru-RU" dirty="0" smtClean="0"/>
              <a:t>Выберем нужные ключи</a:t>
            </a:r>
          </a:p>
          <a:p>
            <a:pPr algn="ctr"/>
            <a:r>
              <a:rPr lang="ru-RU" dirty="0" smtClean="0"/>
              <a:t>во вкладке</a:t>
            </a:r>
          </a:p>
          <a:p>
            <a:pPr algn="ctr"/>
            <a:r>
              <a:rPr lang="en-US" b="1" dirty="0" smtClean="0">
                <a:solidFill>
                  <a:srgbClr val="FF0000"/>
                </a:solidFill>
              </a:rPr>
              <a:t>Switches</a:t>
            </a:r>
            <a:endParaRPr lang="ru-RU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7143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Прямая соединительная линия 1"/>
          <p:cNvCxnSpPr/>
          <p:nvPr/>
        </p:nvCxnSpPr>
        <p:spPr>
          <a:xfrm flipV="1">
            <a:off x="1526300" y="4931100"/>
            <a:ext cx="3738719" cy="831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096" y="874641"/>
            <a:ext cx="10397561" cy="5333654"/>
          </a:xfrm>
          <a:prstGeom prst="rect">
            <a:avLst/>
          </a:prstGeom>
        </p:spPr>
      </p:pic>
      <p:cxnSp>
        <p:nvCxnSpPr>
          <p:cNvPr id="4" name="Прямая соединительная линия 3"/>
          <p:cNvCxnSpPr/>
          <p:nvPr/>
        </p:nvCxnSpPr>
        <p:spPr>
          <a:xfrm flipV="1">
            <a:off x="990404" y="5408514"/>
            <a:ext cx="3596033" cy="1229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/>
          <p:cNvCxnSpPr/>
          <p:nvPr/>
        </p:nvCxnSpPr>
        <p:spPr>
          <a:xfrm>
            <a:off x="990404" y="5623351"/>
            <a:ext cx="2300633" cy="464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 7"/>
          <p:cNvSpPr/>
          <p:nvPr/>
        </p:nvSpPr>
        <p:spPr>
          <a:xfrm>
            <a:off x="3002583" y="339027"/>
            <a:ext cx="6372607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ru-RU" b="1" dirty="0" smtClean="0">
                <a:solidFill>
                  <a:srgbClr val="FF0000"/>
                </a:solidFill>
              </a:rPr>
              <a:t>Установим при помощи ключей на вход ЦАП код 00000000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6529716" y="4077148"/>
            <a:ext cx="873538" cy="88053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Овал 9"/>
          <p:cNvSpPr/>
          <p:nvPr/>
        </p:nvSpPr>
        <p:spPr>
          <a:xfrm>
            <a:off x="9531638" y="4058878"/>
            <a:ext cx="1263392" cy="88053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5997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173" y="818148"/>
            <a:ext cx="10230206" cy="5265018"/>
          </a:xfrm>
          <a:prstGeom prst="rect">
            <a:avLst/>
          </a:prstGeom>
        </p:spPr>
      </p:pic>
      <p:cxnSp>
        <p:nvCxnSpPr>
          <p:cNvPr id="3" name="Прямая соединительная линия 2"/>
          <p:cNvCxnSpPr/>
          <p:nvPr/>
        </p:nvCxnSpPr>
        <p:spPr>
          <a:xfrm flipV="1">
            <a:off x="1365789" y="5611528"/>
            <a:ext cx="3812603" cy="2103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Прямая соединительная линия 4"/>
          <p:cNvCxnSpPr/>
          <p:nvPr/>
        </p:nvCxnSpPr>
        <p:spPr>
          <a:xfrm flipV="1">
            <a:off x="1288787" y="5851718"/>
            <a:ext cx="4909882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 стрелкой 6"/>
          <p:cNvCxnSpPr/>
          <p:nvPr/>
        </p:nvCxnSpPr>
        <p:spPr>
          <a:xfrm flipV="1">
            <a:off x="1703672" y="3108961"/>
            <a:ext cx="1049153" cy="229081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 flipV="1">
            <a:off x="1578543" y="3108961"/>
            <a:ext cx="1607419" cy="250256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/>
          <p:nvPr/>
        </p:nvCxnSpPr>
        <p:spPr>
          <a:xfrm flipV="1">
            <a:off x="1578543" y="3108961"/>
            <a:ext cx="2050181" cy="250256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Прямоугольник 19"/>
          <p:cNvSpPr/>
          <p:nvPr/>
        </p:nvSpPr>
        <p:spPr>
          <a:xfrm>
            <a:off x="4723772" y="1051296"/>
            <a:ext cx="6372607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ru-RU" b="1" dirty="0" smtClean="0">
                <a:solidFill>
                  <a:srgbClr val="FF0000"/>
                </a:solidFill>
              </a:rPr>
              <a:t>Установим при помощи ключей на вход ЦАП код 11100000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6537158" y="1536487"/>
            <a:ext cx="4559221" cy="9233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ru-RU" b="1" dirty="0" smtClean="0">
                <a:solidFill>
                  <a:srgbClr val="FF0000"/>
                </a:solidFill>
              </a:rPr>
              <a:t>Заметим, младшие разряды имеют большее сопротивление</a:t>
            </a:r>
          </a:p>
          <a:p>
            <a:pPr algn="ctr"/>
            <a:r>
              <a:rPr lang="ru-RU" b="1" dirty="0" smtClean="0">
                <a:solidFill>
                  <a:srgbClr val="FF0000"/>
                </a:solidFill>
              </a:rPr>
              <a:t>резисторов</a:t>
            </a:r>
            <a:endParaRPr lang="ru-RU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28186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275" y="654518"/>
            <a:ext cx="10653617" cy="5482928"/>
          </a:xfrm>
          <a:prstGeom prst="rect">
            <a:avLst/>
          </a:prstGeom>
        </p:spPr>
      </p:pic>
      <p:cxnSp>
        <p:nvCxnSpPr>
          <p:cNvPr id="3" name="Прямая соединительная линия 2"/>
          <p:cNvCxnSpPr/>
          <p:nvPr/>
        </p:nvCxnSpPr>
        <p:spPr>
          <a:xfrm flipV="1">
            <a:off x="6515304" y="5419023"/>
            <a:ext cx="3812603" cy="2103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единительная линия 3"/>
          <p:cNvCxnSpPr/>
          <p:nvPr/>
        </p:nvCxnSpPr>
        <p:spPr>
          <a:xfrm flipV="1">
            <a:off x="6515304" y="5630779"/>
            <a:ext cx="4390119" cy="2103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 стрелкой 5"/>
          <p:cNvCxnSpPr/>
          <p:nvPr/>
        </p:nvCxnSpPr>
        <p:spPr>
          <a:xfrm flipV="1">
            <a:off x="6583680" y="4523874"/>
            <a:ext cx="3638349" cy="89515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/>
          <p:cNvCxnSpPr/>
          <p:nvPr/>
        </p:nvCxnSpPr>
        <p:spPr>
          <a:xfrm flipV="1">
            <a:off x="6515304" y="4726004"/>
            <a:ext cx="732519" cy="71405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 10"/>
          <p:cNvSpPr/>
          <p:nvPr/>
        </p:nvSpPr>
        <p:spPr>
          <a:xfrm>
            <a:off x="6537158" y="1536487"/>
            <a:ext cx="4559221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ru-RU" b="1" dirty="0" smtClean="0">
                <a:solidFill>
                  <a:srgbClr val="FF0000"/>
                </a:solidFill>
              </a:rPr>
              <a:t>Коэффициент усиления ОУ изменился</a:t>
            </a:r>
          </a:p>
          <a:p>
            <a:pPr algn="ctr"/>
            <a:r>
              <a:rPr lang="ru-RU" b="1" dirty="0" smtClean="0">
                <a:solidFill>
                  <a:srgbClr val="FF0000"/>
                </a:solidFill>
              </a:rPr>
              <a:t>И стал равным 0.0023</a:t>
            </a:r>
            <a:endParaRPr lang="ru-RU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56955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4409" y="2219274"/>
            <a:ext cx="7896225" cy="3629025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2057399" y="1286230"/>
            <a:ext cx="8478252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ru-RU" b="1" dirty="0" smtClean="0">
                <a:solidFill>
                  <a:srgbClr val="FF0000"/>
                </a:solidFill>
              </a:rPr>
              <a:t>Продолжая вводить двоичные коды на вход </a:t>
            </a:r>
            <a:r>
              <a:rPr lang="ru-RU" b="1" dirty="0" smtClean="0">
                <a:solidFill>
                  <a:srgbClr val="FF0000"/>
                </a:solidFill>
              </a:rPr>
              <a:t>ЦАП, заполним таблицу,</a:t>
            </a:r>
          </a:p>
          <a:p>
            <a:pPr algn="ctr"/>
            <a:r>
              <a:rPr lang="ru-RU" b="1" dirty="0">
                <a:solidFill>
                  <a:srgbClr val="FF0000"/>
                </a:solidFill>
              </a:rPr>
              <a:t>с</a:t>
            </a:r>
            <a:r>
              <a:rPr lang="ru-RU" b="1" dirty="0" smtClean="0">
                <a:solidFill>
                  <a:srgbClr val="FF0000"/>
                </a:solidFill>
              </a:rPr>
              <a:t>нимая показания амперметра, вольтметра и вычисляя коэффициент усиления ОУ</a:t>
            </a:r>
            <a:endParaRPr lang="ru-RU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10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902" y="2556158"/>
            <a:ext cx="7896225" cy="3629025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1633888" y="1045598"/>
            <a:ext cx="8478252" cy="120032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ru-RU" b="1" dirty="0" smtClean="0">
                <a:solidFill>
                  <a:srgbClr val="FF0000"/>
                </a:solidFill>
              </a:rPr>
              <a:t>Заметим,</a:t>
            </a:r>
            <a:r>
              <a:rPr lang="ru-RU" dirty="0"/>
              <a:t> При присоединении источника напряжения и замыкании ключей, через каждый резистор </a:t>
            </a:r>
            <a:r>
              <a:rPr lang="ru-RU" dirty="0" smtClean="0"/>
              <a:t>течет ток. Токи через резисторы, </a:t>
            </a:r>
            <a:r>
              <a:rPr lang="ru-RU" dirty="0"/>
              <a:t>пропорциональные </a:t>
            </a:r>
            <a:r>
              <a:rPr lang="ru-RU" dirty="0" smtClean="0"/>
              <a:t>весам  разрядов </a:t>
            </a:r>
            <a:r>
              <a:rPr lang="ru-RU" dirty="0"/>
              <a:t>и величина вытекающего из узла тока в целом будет пропорциональна значению входного кода </a:t>
            </a:r>
            <a:r>
              <a:rPr lang="ru-RU" i="1" dirty="0" err="1"/>
              <a:t>N</a:t>
            </a:r>
            <a:r>
              <a:rPr lang="ru-RU" i="1" baseline="-25000" dirty="0" err="1"/>
              <a:t>вх</a:t>
            </a:r>
            <a:r>
              <a:rPr lang="ru-RU" dirty="0"/>
              <a:t>.</a:t>
            </a:r>
            <a:endParaRPr lang="ru-RU" b="1" dirty="0">
              <a:solidFill>
                <a:srgbClr val="FF0000"/>
              </a:solidFill>
            </a:endParaRPr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 flipV="1">
            <a:off x="2337941" y="4928135"/>
            <a:ext cx="7162194" cy="178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5226518" y="3907857"/>
            <a:ext cx="2128610" cy="388569"/>
          </a:xfrm>
          <a:prstGeom prst="ellipse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Овал 6"/>
          <p:cNvSpPr/>
          <p:nvPr/>
        </p:nvSpPr>
        <p:spPr>
          <a:xfrm>
            <a:off x="5226518" y="4296426"/>
            <a:ext cx="2128610" cy="322114"/>
          </a:xfrm>
          <a:prstGeom prst="ellipse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Овал 7"/>
          <p:cNvSpPr/>
          <p:nvPr/>
        </p:nvSpPr>
        <p:spPr>
          <a:xfrm>
            <a:off x="5226518" y="4606657"/>
            <a:ext cx="2128610" cy="32211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064879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6523" y="1481337"/>
            <a:ext cx="9124950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5512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887" y="2729413"/>
            <a:ext cx="7896225" cy="3629025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1643513" y="1021945"/>
            <a:ext cx="8478252" cy="147732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ru-RU" b="1" dirty="0" smtClean="0">
                <a:solidFill>
                  <a:srgbClr val="FF0000"/>
                </a:solidFill>
              </a:rPr>
              <a:t>Таким образом</a:t>
            </a:r>
            <a:r>
              <a:rPr lang="ru-RU" b="1" dirty="0" smtClean="0">
                <a:solidFill>
                  <a:srgbClr val="FF0000"/>
                </a:solidFill>
              </a:rPr>
              <a:t>,</a:t>
            </a:r>
            <a:r>
              <a:rPr lang="ru-RU" dirty="0" smtClean="0"/>
              <a:t> </a:t>
            </a:r>
            <a:r>
              <a:rPr lang="ru-RU" dirty="0"/>
              <a:t>Цифроаналоговый преобразователь (ЦАП) преобразует цифровую информацию в </a:t>
            </a:r>
            <a:r>
              <a:rPr lang="ru-RU" dirty="0" smtClean="0"/>
              <a:t>аналоговую</a:t>
            </a:r>
            <a:r>
              <a:rPr lang="ru-RU" dirty="0"/>
              <a:t> В цифровой технике информация существует чаще всего в бинарном </a:t>
            </a:r>
            <a:r>
              <a:rPr lang="ru-RU" dirty="0" smtClean="0"/>
              <a:t>виде</a:t>
            </a:r>
            <a:r>
              <a:rPr lang="ru-RU" dirty="0"/>
              <a:t>, который кодируется по определенному коду</a:t>
            </a:r>
            <a:r>
              <a:rPr lang="ru-RU" dirty="0" smtClean="0"/>
              <a:t>.</a:t>
            </a:r>
          </a:p>
          <a:p>
            <a:pPr algn="ctr"/>
            <a:r>
              <a:rPr lang="ru-RU" b="1" dirty="0" smtClean="0">
                <a:solidFill>
                  <a:srgbClr val="FF0000"/>
                </a:solidFill>
              </a:rPr>
              <a:t>Каждому бинарному коду соответствует свое </a:t>
            </a:r>
            <a:r>
              <a:rPr lang="ru-RU" b="1" dirty="0" err="1" smtClean="0">
                <a:solidFill>
                  <a:srgbClr val="FF0000"/>
                </a:solidFill>
              </a:rPr>
              <a:t>напржение</a:t>
            </a:r>
            <a:r>
              <a:rPr lang="ru-RU" b="1" dirty="0" smtClean="0">
                <a:solidFill>
                  <a:srgbClr val="FF0000"/>
                </a:solidFill>
              </a:rPr>
              <a:t> (свой аналоговый эквивалент)</a:t>
            </a:r>
            <a:endParaRPr lang="ru-RU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9394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3119" y="345347"/>
            <a:ext cx="7748338" cy="6045348"/>
          </a:xfrm>
          <a:prstGeom prst="rect">
            <a:avLst/>
          </a:prstGeom>
        </p:spPr>
      </p:pic>
      <p:sp>
        <p:nvSpPr>
          <p:cNvPr id="3" name="Овал 2"/>
          <p:cNvSpPr/>
          <p:nvPr/>
        </p:nvSpPr>
        <p:spPr>
          <a:xfrm>
            <a:off x="2117557" y="962526"/>
            <a:ext cx="540186" cy="26375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" name="Прямая со стрелкой 3"/>
          <p:cNvCxnSpPr/>
          <p:nvPr/>
        </p:nvCxnSpPr>
        <p:spPr>
          <a:xfrm>
            <a:off x="4695957" y="924025"/>
            <a:ext cx="1387209" cy="128016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Прямоугольник 5"/>
          <p:cNvSpPr/>
          <p:nvPr/>
        </p:nvSpPr>
        <p:spPr>
          <a:xfrm>
            <a:off x="8222661" y="1343047"/>
            <a:ext cx="2015706" cy="120032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ru-RU" dirty="0" smtClean="0"/>
              <a:t>Выберем резисторы</a:t>
            </a:r>
          </a:p>
          <a:p>
            <a:pPr algn="ctr"/>
            <a:r>
              <a:rPr lang="ru-RU" dirty="0" smtClean="0"/>
              <a:t>во вкладке</a:t>
            </a:r>
          </a:p>
          <a:p>
            <a:pPr algn="ctr"/>
            <a:r>
              <a:rPr lang="en-US" b="1" dirty="0" smtClean="0">
                <a:solidFill>
                  <a:srgbClr val="FF0000"/>
                </a:solidFill>
              </a:rPr>
              <a:t>Basic</a:t>
            </a:r>
            <a:endParaRPr lang="ru-RU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0089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1107" y="437758"/>
            <a:ext cx="7825339" cy="6253346"/>
          </a:xfrm>
          <a:prstGeom prst="rect">
            <a:avLst/>
          </a:prstGeom>
        </p:spPr>
      </p:pic>
      <p:sp>
        <p:nvSpPr>
          <p:cNvPr id="3" name="Овал 2"/>
          <p:cNvSpPr/>
          <p:nvPr/>
        </p:nvSpPr>
        <p:spPr>
          <a:xfrm>
            <a:off x="2151107" y="1078029"/>
            <a:ext cx="540186" cy="26375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" name="Прямая со стрелкой 3"/>
          <p:cNvCxnSpPr/>
          <p:nvPr/>
        </p:nvCxnSpPr>
        <p:spPr>
          <a:xfrm>
            <a:off x="2886408" y="943275"/>
            <a:ext cx="155175" cy="333996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Прямоугольник 5"/>
          <p:cNvSpPr/>
          <p:nvPr/>
        </p:nvSpPr>
        <p:spPr>
          <a:xfrm>
            <a:off x="8152597" y="1554803"/>
            <a:ext cx="2432279" cy="9233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ru-RU" dirty="0" smtClean="0"/>
              <a:t>Источник ЭДС в 10 В</a:t>
            </a:r>
          </a:p>
          <a:p>
            <a:pPr algn="ctr"/>
            <a:r>
              <a:rPr lang="ru-RU" dirty="0" smtClean="0"/>
              <a:t>Из вкладки</a:t>
            </a:r>
          </a:p>
          <a:p>
            <a:pPr algn="ctr"/>
            <a:r>
              <a:rPr lang="en-US" b="1" dirty="0" smtClean="0">
                <a:solidFill>
                  <a:srgbClr val="FF0000"/>
                </a:solidFill>
              </a:rPr>
              <a:t>Basic</a:t>
            </a:r>
            <a:endParaRPr lang="ru-RU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7198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9313" y="312068"/>
            <a:ext cx="7267074" cy="6214076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8527982" y="1506677"/>
            <a:ext cx="2432279" cy="120032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ru-RU" dirty="0" smtClean="0"/>
              <a:t>Амперметр и Вольтметр </a:t>
            </a:r>
          </a:p>
          <a:p>
            <a:pPr algn="ctr"/>
            <a:r>
              <a:rPr lang="ru-RU" dirty="0"/>
              <a:t>и</a:t>
            </a:r>
            <a:r>
              <a:rPr lang="ru-RU" dirty="0" smtClean="0"/>
              <a:t>з вкладки</a:t>
            </a:r>
          </a:p>
          <a:p>
            <a:pPr algn="ctr"/>
            <a:r>
              <a:rPr lang="en-US" b="1" dirty="0" smtClean="0">
                <a:solidFill>
                  <a:srgbClr val="FF0000"/>
                </a:solidFill>
              </a:rPr>
              <a:t>Basic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4" name="Овал 3"/>
          <p:cNvSpPr/>
          <p:nvPr/>
        </p:nvSpPr>
        <p:spPr>
          <a:xfrm>
            <a:off x="2401364" y="952900"/>
            <a:ext cx="540186" cy="26375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" name="Прямая со стрелкой 4"/>
          <p:cNvCxnSpPr/>
          <p:nvPr/>
        </p:nvCxnSpPr>
        <p:spPr>
          <a:xfrm>
            <a:off x="4129238" y="952900"/>
            <a:ext cx="1039528" cy="317633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/>
          <p:cNvCxnSpPr/>
          <p:nvPr/>
        </p:nvCxnSpPr>
        <p:spPr>
          <a:xfrm>
            <a:off x="4466122" y="952900"/>
            <a:ext cx="1171" cy="330660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4831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2684" y="389372"/>
            <a:ext cx="7176584" cy="6243213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8563128" y="1429675"/>
            <a:ext cx="2432279" cy="147732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ru-RU" dirty="0" smtClean="0"/>
              <a:t>Операционный усилитель с обратной связью</a:t>
            </a:r>
          </a:p>
          <a:p>
            <a:pPr algn="ctr"/>
            <a:r>
              <a:rPr lang="ru-RU" dirty="0" smtClean="0"/>
              <a:t>из вкладки</a:t>
            </a:r>
          </a:p>
          <a:p>
            <a:pPr algn="ctr"/>
            <a:r>
              <a:rPr lang="en-US" b="1" dirty="0" smtClean="0">
                <a:solidFill>
                  <a:srgbClr val="FF0000"/>
                </a:solidFill>
              </a:rPr>
              <a:t>Semiconductors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4" name="Овал 3"/>
          <p:cNvSpPr/>
          <p:nvPr/>
        </p:nvSpPr>
        <p:spPr>
          <a:xfrm>
            <a:off x="4441919" y="1020277"/>
            <a:ext cx="1005979" cy="27913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" name="Прямая со стрелкой 4"/>
          <p:cNvCxnSpPr/>
          <p:nvPr/>
        </p:nvCxnSpPr>
        <p:spPr>
          <a:xfrm>
            <a:off x="3277408" y="856648"/>
            <a:ext cx="3758659" cy="431211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Прямоугольник 6"/>
          <p:cNvSpPr/>
          <p:nvPr/>
        </p:nvSpPr>
        <p:spPr>
          <a:xfrm>
            <a:off x="9237852" y="3691438"/>
            <a:ext cx="2432279" cy="120032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ru-RU" dirty="0" smtClean="0"/>
              <a:t>Две одинаковые батареи в</a:t>
            </a:r>
          </a:p>
          <a:p>
            <a:pPr algn="ctr"/>
            <a:r>
              <a:rPr lang="en-US" b="1" dirty="0" smtClean="0">
                <a:solidFill>
                  <a:srgbClr val="FF0000"/>
                </a:solidFill>
              </a:rPr>
              <a:t>Sour</a:t>
            </a:r>
            <a:r>
              <a:rPr lang="ru-RU" b="1" dirty="0" smtClean="0">
                <a:solidFill>
                  <a:srgbClr val="FF0000"/>
                </a:solidFill>
              </a:rPr>
              <a:t>с</a:t>
            </a:r>
            <a:r>
              <a:rPr lang="en-US" b="1" dirty="0" err="1" smtClean="0">
                <a:solidFill>
                  <a:srgbClr val="FF0000"/>
                </a:solidFill>
              </a:rPr>
              <a:t>es</a:t>
            </a:r>
            <a:endParaRPr lang="ru-RU" b="1" dirty="0" smtClean="0">
              <a:solidFill>
                <a:srgbClr val="FF0000"/>
              </a:solidFill>
            </a:endParaRPr>
          </a:p>
          <a:p>
            <a:pPr algn="ctr"/>
            <a:r>
              <a:rPr lang="ru-RU" b="1" dirty="0" smtClean="0">
                <a:solidFill>
                  <a:schemeClr val="tx1"/>
                </a:solidFill>
              </a:rPr>
              <a:t>Для работы </a:t>
            </a:r>
            <a:r>
              <a:rPr lang="ru-RU" b="1" dirty="0" smtClean="0">
                <a:solidFill>
                  <a:srgbClr val="FF0000"/>
                </a:solidFill>
              </a:rPr>
              <a:t>ОУ</a:t>
            </a:r>
            <a:endParaRPr lang="ru-RU" b="1" dirty="0">
              <a:solidFill>
                <a:srgbClr val="FF0000"/>
              </a:solidFill>
            </a:endParaRPr>
          </a:p>
        </p:txBody>
      </p:sp>
      <p:cxnSp>
        <p:nvCxnSpPr>
          <p:cNvPr id="8" name="Прямая со стрелкой 7"/>
          <p:cNvCxnSpPr/>
          <p:nvPr/>
        </p:nvCxnSpPr>
        <p:spPr>
          <a:xfrm flipH="1">
            <a:off x="7757563" y="4014603"/>
            <a:ext cx="2117957" cy="74027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/>
          <p:nvPr/>
        </p:nvCxnSpPr>
        <p:spPr>
          <a:xfrm flipH="1">
            <a:off x="7881051" y="4109987"/>
            <a:ext cx="1994469" cy="175249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4628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619" y="1449421"/>
            <a:ext cx="11027108" cy="4649821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3087869" y="959775"/>
            <a:ext cx="6372607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ru-RU" b="1" dirty="0" smtClean="0">
                <a:solidFill>
                  <a:srgbClr val="FF0000"/>
                </a:solidFill>
              </a:rPr>
              <a:t>Соберем схему ЦАП в среде </a:t>
            </a:r>
            <a:r>
              <a:rPr lang="en-US" b="1" dirty="0" smtClean="0">
                <a:solidFill>
                  <a:srgbClr val="FF0000"/>
                </a:solidFill>
              </a:rPr>
              <a:t>TINA</a:t>
            </a:r>
            <a:endParaRPr lang="ru-RU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6737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Рисунок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088" y="1157898"/>
            <a:ext cx="10729150" cy="5380307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3040581" y="587155"/>
            <a:ext cx="6372607" cy="9233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ru-RU" b="1" dirty="0" smtClean="0">
                <a:solidFill>
                  <a:srgbClr val="FF0000"/>
                </a:solidFill>
              </a:rPr>
              <a:t>Пронаблюдаем,</a:t>
            </a:r>
            <a:r>
              <a:rPr lang="ru-RU" b="1" dirty="0" smtClean="0">
                <a:solidFill>
                  <a:srgbClr val="FF0000"/>
                </a:solidFill>
              </a:rPr>
              <a:t> как ЦАП преобразует цифровой код(подаваемый на входы </a:t>
            </a:r>
            <a:r>
              <a:rPr lang="en-US" b="1" dirty="0" smtClean="0">
                <a:solidFill>
                  <a:srgbClr val="FF0000"/>
                </a:solidFill>
              </a:rPr>
              <a:t>SW1-SW8) </a:t>
            </a:r>
            <a:r>
              <a:rPr lang="ru-RU" b="1" dirty="0" smtClean="0">
                <a:solidFill>
                  <a:srgbClr val="FF0000"/>
                </a:solidFill>
              </a:rPr>
              <a:t>в аналоговый сигнал</a:t>
            </a:r>
          </a:p>
          <a:p>
            <a:pPr algn="ctr"/>
            <a:r>
              <a:rPr lang="ru-RU" b="1" dirty="0" smtClean="0">
                <a:solidFill>
                  <a:srgbClr val="FF0000"/>
                </a:solidFill>
              </a:rPr>
              <a:t>(напряжение на вольтметре </a:t>
            </a:r>
            <a:r>
              <a:rPr lang="en-US" b="1" dirty="0" smtClean="0">
                <a:solidFill>
                  <a:srgbClr val="FF0000"/>
                </a:solidFill>
              </a:rPr>
              <a:t>U</a:t>
            </a:r>
            <a:r>
              <a:rPr lang="ru-RU" b="1" dirty="0" err="1" smtClean="0">
                <a:solidFill>
                  <a:srgbClr val="FF0000"/>
                </a:solidFill>
              </a:rPr>
              <a:t>вых</a:t>
            </a:r>
            <a:r>
              <a:rPr lang="ru-RU" b="1" dirty="0" smtClean="0">
                <a:solidFill>
                  <a:srgbClr val="FF0000"/>
                </a:solidFill>
              </a:rPr>
              <a:t>)</a:t>
            </a:r>
            <a:endParaRPr lang="ru-RU" b="1" dirty="0">
              <a:solidFill>
                <a:srgbClr val="FF0000"/>
              </a:solidFill>
            </a:endParaRP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 flipV="1">
            <a:off x="1776556" y="5070764"/>
            <a:ext cx="3424844" cy="831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 стрелкой 6"/>
          <p:cNvCxnSpPr/>
          <p:nvPr/>
        </p:nvCxnSpPr>
        <p:spPr>
          <a:xfrm flipV="1">
            <a:off x="1844045" y="3275217"/>
            <a:ext cx="1431170" cy="164835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Овал 10"/>
          <p:cNvSpPr/>
          <p:nvPr/>
        </p:nvSpPr>
        <p:spPr>
          <a:xfrm>
            <a:off x="5955189" y="2973678"/>
            <a:ext cx="543389" cy="49020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Овал 13"/>
          <p:cNvSpPr/>
          <p:nvPr/>
        </p:nvSpPr>
        <p:spPr>
          <a:xfrm>
            <a:off x="6549663" y="2971923"/>
            <a:ext cx="543389" cy="49020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Овал 15"/>
          <p:cNvSpPr/>
          <p:nvPr/>
        </p:nvSpPr>
        <p:spPr>
          <a:xfrm>
            <a:off x="5400614" y="2970661"/>
            <a:ext cx="543389" cy="49020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Овал 16"/>
          <p:cNvSpPr/>
          <p:nvPr/>
        </p:nvSpPr>
        <p:spPr>
          <a:xfrm>
            <a:off x="4904509" y="2970661"/>
            <a:ext cx="543389" cy="49020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Овал 17"/>
          <p:cNvSpPr/>
          <p:nvPr/>
        </p:nvSpPr>
        <p:spPr>
          <a:xfrm>
            <a:off x="4369049" y="2970661"/>
            <a:ext cx="543389" cy="49020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Овал 18"/>
          <p:cNvSpPr/>
          <p:nvPr/>
        </p:nvSpPr>
        <p:spPr>
          <a:xfrm>
            <a:off x="3880873" y="2970661"/>
            <a:ext cx="543389" cy="49020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Овал 19"/>
          <p:cNvSpPr/>
          <p:nvPr/>
        </p:nvSpPr>
        <p:spPr>
          <a:xfrm>
            <a:off x="3410148" y="2970661"/>
            <a:ext cx="543389" cy="49020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Овал 20"/>
          <p:cNvSpPr/>
          <p:nvPr/>
        </p:nvSpPr>
        <p:spPr>
          <a:xfrm>
            <a:off x="2945589" y="2971923"/>
            <a:ext cx="543389" cy="49020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9200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" y="1008063"/>
            <a:ext cx="10342562" cy="5186446"/>
          </a:xfrm>
          <a:prstGeom prst="rect">
            <a:avLst/>
          </a:prstGeom>
        </p:spPr>
      </p:pic>
      <p:sp>
        <p:nvSpPr>
          <p:cNvPr id="3" name="Овал 2"/>
          <p:cNvSpPr/>
          <p:nvPr/>
        </p:nvSpPr>
        <p:spPr>
          <a:xfrm>
            <a:off x="2069690" y="2201902"/>
            <a:ext cx="1068146" cy="49020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" name="Прямая со стрелкой 3"/>
          <p:cNvCxnSpPr/>
          <p:nvPr/>
        </p:nvCxnSpPr>
        <p:spPr>
          <a:xfrm flipV="1">
            <a:off x="1607419" y="2800953"/>
            <a:ext cx="462271" cy="202130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/>
          <p:nvPr/>
        </p:nvCxnSpPr>
        <p:spPr>
          <a:xfrm flipV="1">
            <a:off x="1526300" y="4931100"/>
            <a:ext cx="3738719" cy="831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2449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0348" y="972766"/>
            <a:ext cx="9671306" cy="4961106"/>
          </a:xfrm>
          <a:prstGeom prst="rect">
            <a:avLst/>
          </a:prstGeom>
        </p:spPr>
      </p:pic>
      <p:sp>
        <p:nvSpPr>
          <p:cNvPr id="3" name="Овал 2"/>
          <p:cNvSpPr/>
          <p:nvPr/>
        </p:nvSpPr>
        <p:spPr>
          <a:xfrm>
            <a:off x="5146261" y="846666"/>
            <a:ext cx="712672" cy="47384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" name="Прямая со стрелкой 3"/>
          <p:cNvCxnSpPr/>
          <p:nvPr/>
        </p:nvCxnSpPr>
        <p:spPr>
          <a:xfrm flipV="1">
            <a:off x="2005352" y="1320509"/>
            <a:ext cx="3140909" cy="361181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/>
          <p:cNvCxnSpPr/>
          <p:nvPr/>
        </p:nvCxnSpPr>
        <p:spPr>
          <a:xfrm>
            <a:off x="1721033" y="5049957"/>
            <a:ext cx="110683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175134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202</Words>
  <Application>Microsoft Office PowerPoint</Application>
  <PresentationFormat>Широкоэкранный</PresentationFormat>
  <Paragraphs>32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Anastasya</dc:creator>
  <cp:lastModifiedBy>Anastasya</cp:lastModifiedBy>
  <cp:revision>21</cp:revision>
  <dcterms:created xsi:type="dcterms:W3CDTF">2021-05-08T09:19:12Z</dcterms:created>
  <dcterms:modified xsi:type="dcterms:W3CDTF">2021-05-08T16:38:09Z</dcterms:modified>
</cp:coreProperties>
</file>